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BF7B-E7C2-4C90-8BA6-5C57FD44792B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12BDC-6758-4635-BB2B-B3F653F18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47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09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79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61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02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14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6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83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22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75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C245B-A3E2-4038-A49B-BB310BCEE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B303DB-B915-43AD-9978-CAB15B29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482A6-7647-49BE-A2D9-79DE04F7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970B0-C324-463F-B652-5329778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F46542-6897-4B50-A21A-C9C1B5B5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3071B-CBF0-4717-BD70-1E5168CA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9DA1E3-273D-411C-92F3-C2F0D5C11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A5235-04F4-431A-8FD2-43E5784F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878561-96B2-4BDC-A6EA-52AA29B5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B0F584-14EE-4F4D-AB2B-5E82B5EB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66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B91664-6EC3-48C1-A19B-6AA4BEDEF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6D413-5427-4066-A996-F5A51482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F5BE0D-DC04-4B34-813C-ACCC2102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159B70-6DDB-40EE-BF56-3C29901C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16B632-0D20-403C-A073-F9E052D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0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4AEAA-4378-4420-82EF-BB6BB325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691A4-2EB5-45DC-9B15-59466223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6C8335-3ACD-4992-B7C1-BDBC6CED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38718-C197-4C2B-A13B-245FBE93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CF5E69-A199-4E6C-8152-85E5154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C2A13-D8CD-4FBF-B641-448BF761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A3CD3-9146-464B-B7D5-DAFDCF88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C3990F-A45F-4C0E-857C-ED081C94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50C7AE-944A-485D-9A49-FAD00005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053F3-E5B9-4DB3-ABFC-4E7985CF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CE6E6-2835-43B4-BA06-FCBB0398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D7FB3-E509-47E0-ACAA-37FE46F5F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BBE502-2C00-427A-A49C-124A0F874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5FAD20-7F9D-4B50-AF25-83160968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95CE52-BF96-4F77-997D-B09C3B4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8BF2D4-D9CC-46F8-BD2A-B32E644F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8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039D2-3D58-4EFC-AE65-021D0A81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EC0471-BCEF-4FEF-9921-EE8A3CD88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0F2911-F557-4E83-8D9B-DAE6C4F06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C5F358-48C0-4F23-B7BB-7BEB4CFC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5019E2-9FA5-409B-B12B-06456FCA8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88AD26-678F-441F-B9E0-0154BD77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532C9E-0690-4B15-A47B-6D30C9C2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F49887-800B-460D-9215-CDCFA9FE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56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9F823-3F87-4C46-9C06-66B7A86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E134CC-EDB3-4642-AC25-1B7AE38E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05F698-DC54-48B8-A915-27FE5A0C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4766ED-A36F-4923-85B3-3F232CD9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4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D6FBD8-E371-4775-8CCE-C2C2A733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DE3B5B-F2F1-4C3E-BCC1-85E78F8E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6876BD-BD24-43BB-91A6-73ADB38D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0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604DF-62D9-4DF5-B6E1-6A0F18ED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5B32C-B3B5-479B-9F71-AE64A768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AE9E77-60C7-4C46-AE1C-A806F80D4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01A988-4C26-4FFA-9A1A-3535B6F7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C8DF3B-59B4-4C1E-91B7-9D561EFE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EA4DD2-0F3A-4AEF-936F-F4E6313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6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AFDCF-CE2D-4C49-ADB3-F8CBCBD5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D187BB-A247-4CE8-AD03-C2DB19A69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4F9A7F-0639-46D2-882C-C8B7075BD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411039-94E7-48CA-B147-E4F7DE07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740C10-9FA1-4A21-AC82-B4A9614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5A4553-D740-467B-B0AC-F68FC5C0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0A4DA7-701C-4A92-B50D-06B6A784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82C5E-1954-487B-B6BD-97D8850A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4CB53-E6D8-49B6-8663-5F0E40C4F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DBBE-85B6-4824-9CA8-76F39997228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BB8892-C7ED-4B47-92A7-68D5177C9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718F5-92CF-4ABB-AD92-585C72B3A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BB6B-97AA-4302-ADBD-1E2D97885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" y="1122363"/>
            <a:ext cx="12063369" cy="23876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Context-Dependent Domain Adversarial Neural Network for Multimodal</a:t>
            </a:r>
            <a:r>
              <a:rPr lang="zh-TW" altLang="en-US" sz="3600" dirty="0"/>
              <a:t> </a:t>
            </a:r>
            <a:r>
              <a:rPr lang="en-US" altLang="zh-TW" sz="3600" dirty="0"/>
              <a:t>Emotion Recognition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r>
              <a:rPr lang="en-US" altLang="zh-TW" sz="2800" dirty="0"/>
              <a:t>2020/10/25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0FFEF9-5D5F-4DA5-9665-36CABAFD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717" y="3429000"/>
            <a:ext cx="6359287" cy="224309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BD72A5F-3549-4E3D-AF73-DCE5AAE6ED22}"/>
              </a:ext>
            </a:extLst>
          </p:cNvPr>
          <p:cNvSpPr txBox="1">
            <a:spLocks/>
          </p:cNvSpPr>
          <p:nvPr/>
        </p:nvSpPr>
        <p:spPr>
          <a:xfrm>
            <a:off x="838200" y="18142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ea typeface="標楷體" panose="03000509000000000000" pitchFamily="65" charset="-120"/>
              </a:rPr>
              <a:t>IECOMAP : </a:t>
            </a:r>
            <a:r>
              <a:rPr lang="zh-TW" altLang="en-US" sz="2000" dirty="0">
                <a:ea typeface="標楷體" panose="03000509000000000000" pitchFamily="65" charset="-120"/>
              </a:rPr>
              <a:t>有 </a:t>
            </a:r>
            <a:r>
              <a:rPr lang="en-US" altLang="zh-TW" sz="2000" dirty="0">
                <a:ea typeface="標楷體" panose="03000509000000000000" pitchFamily="65" charset="-120"/>
              </a:rPr>
              <a:t>5 </a:t>
            </a:r>
            <a:r>
              <a:rPr lang="zh-TW" altLang="en-US" sz="2000" dirty="0">
                <a:ea typeface="標楷體" panose="03000509000000000000" pitchFamily="65" charset="-120"/>
              </a:rPr>
              <a:t>個 </a:t>
            </a:r>
            <a:r>
              <a:rPr lang="en-US" altLang="zh-TW" sz="2000" dirty="0">
                <a:ea typeface="標楷體" panose="03000509000000000000" pitchFamily="65" charset="-120"/>
              </a:rPr>
              <a:t>session</a:t>
            </a:r>
            <a:r>
              <a:rPr lang="zh-TW" altLang="en-US" sz="2000" dirty="0">
                <a:ea typeface="標楷體" panose="03000509000000000000" pitchFamily="65" charset="-120"/>
              </a:rPr>
              <a:t>，每個 </a:t>
            </a:r>
            <a:r>
              <a:rPr lang="en-US" altLang="zh-TW" sz="2000" dirty="0">
                <a:ea typeface="標楷體" panose="03000509000000000000" pitchFamily="65" charset="-120"/>
              </a:rPr>
              <a:t>session </a:t>
            </a:r>
            <a:r>
              <a:rPr lang="zh-TW" altLang="en-US" sz="2000" dirty="0">
                <a:ea typeface="標楷體" panose="03000509000000000000" pitchFamily="65" charset="-120"/>
              </a:rPr>
              <a:t>是兩個人的對話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TS_1234 : </a:t>
            </a:r>
            <a:r>
              <a:rPr lang="zh-TW" altLang="en-US" sz="2000" dirty="0">
                <a:ea typeface="標楷體" panose="03000509000000000000" pitchFamily="65" charset="-120"/>
              </a:rPr>
              <a:t>的意思是 </a:t>
            </a:r>
            <a:r>
              <a:rPr lang="en-US" altLang="zh-TW" sz="2000" dirty="0">
                <a:ea typeface="標楷體" panose="03000509000000000000" pitchFamily="65" charset="-120"/>
              </a:rPr>
              <a:t>training data </a:t>
            </a:r>
            <a:r>
              <a:rPr lang="zh-TW" altLang="en-US" sz="2000" dirty="0">
                <a:ea typeface="標楷體" panose="03000509000000000000" pitchFamily="65" charset="-120"/>
              </a:rPr>
              <a:t>裡有</a:t>
            </a:r>
            <a:r>
              <a:rPr lang="en-US" altLang="zh-TW" sz="2000" dirty="0">
                <a:ea typeface="標楷體" panose="03000509000000000000" pitchFamily="65" charset="-120"/>
              </a:rPr>
              <a:t>12345</a:t>
            </a:r>
            <a:r>
              <a:rPr lang="zh-TW" altLang="en-US" sz="2000" dirty="0">
                <a:ea typeface="標楷體" panose="03000509000000000000" pitchFamily="65" charset="-120"/>
              </a:rPr>
              <a:t>個 </a:t>
            </a:r>
            <a:r>
              <a:rPr lang="en-US" altLang="zh-TW" sz="2000" dirty="0">
                <a:ea typeface="標楷體" panose="03000509000000000000" pitchFamily="65" charset="-120"/>
              </a:rPr>
              <a:t>session</a:t>
            </a:r>
            <a:r>
              <a:rPr lang="zh-TW" altLang="en-US" sz="2000" dirty="0">
                <a:ea typeface="標楷體" panose="03000509000000000000" pitchFamily="65" charset="-120"/>
              </a:rPr>
              <a:t>，其中第</a:t>
            </a:r>
            <a:r>
              <a:rPr lang="en-US" altLang="zh-TW" sz="2000" dirty="0">
                <a:ea typeface="標楷體" panose="03000509000000000000" pitchFamily="65" charset="-120"/>
              </a:rPr>
              <a:t>1234 </a:t>
            </a:r>
            <a:r>
              <a:rPr lang="zh-TW" altLang="en-US" sz="2000" dirty="0">
                <a:ea typeface="標楷體" panose="03000509000000000000" pitchFamily="65" charset="-120"/>
              </a:rPr>
              <a:t>個 </a:t>
            </a:r>
            <a:r>
              <a:rPr lang="en-US" altLang="zh-TW" sz="2000" dirty="0">
                <a:ea typeface="標楷體" panose="03000509000000000000" pitchFamily="65" charset="-120"/>
              </a:rPr>
              <a:t>session </a:t>
            </a:r>
            <a:r>
              <a:rPr lang="zh-TW" altLang="en-US" sz="2000" dirty="0">
                <a:ea typeface="標楷體" panose="03000509000000000000" pitchFamily="65" charset="-120"/>
              </a:rPr>
              <a:t>有 </a:t>
            </a:r>
            <a:r>
              <a:rPr lang="en-US" altLang="zh-TW" sz="2000" dirty="0">
                <a:ea typeface="標楷體" panose="03000509000000000000" pitchFamily="65" charset="-120"/>
              </a:rPr>
              <a:t>label</a:t>
            </a:r>
            <a:r>
              <a:rPr lang="zh-TW" altLang="en-US" sz="2000" dirty="0">
                <a:ea typeface="標楷體" panose="03000509000000000000" pitchFamily="65" charset="-120"/>
              </a:rPr>
              <a:t>，第 </a:t>
            </a:r>
            <a:r>
              <a:rPr lang="en-US" altLang="zh-TW" sz="2000" dirty="0">
                <a:ea typeface="標楷體" panose="03000509000000000000" pitchFamily="65" charset="-120"/>
              </a:rPr>
              <a:t>5 </a:t>
            </a:r>
            <a:r>
              <a:rPr lang="zh-TW" altLang="en-US" sz="2000" dirty="0">
                <a:ea typeface="標楷體" panose="03000509000000000000" pitchFamily="65" charset="-120"/>
              </a:rPr>
              <a:t>個 </a:t>
            </a:r>
            <a:r>
              <a:rPr lang="en-US" altLang="zh-TW" sz="2000" dirty="0">
                <a:ea typeface="標楷體" panose="03000509000000000000" pitchFamily="65" charset="-120"/>
              </a:rPr>
              <a:t>session</a:t>
            </a:r>
            <a:r>
              <a:rPr lang="zh-TW" altLang="en-US" sz="2000" dirty="0">
                <a:ea typeface="標楷體" panose="03000509000000000000" pitchFamily="65" charset="-120"/>
              </a:rPr>
              <a:t> 沒有</a:t>
            </a:r>
            <a:r>
              <a:rPr lang="en-US" altLang="zh-TW" sz="2000" dirty="0">
                <a:ea typeface="標楷體" panose="03000509000000000000" pitchFamily="65" charset="-120"/>
              </a:rPr>
              <a:t>label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3310CF1-2C5D-4CDC-9236-F91179F3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Experiment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3E62B-9A1D-46AE-A051-0D5F9CEA843D}"/>
              </a:ext>
            </a:extLst>
          </p:cNvPr>
          <p:cNvSpPr txBox="1"/>
          <p:nvPr/>
        </p:nvSpPr>
        <p:spPr>
          <a:xfrm>
            <a:off x="600995" y="3251262"/>
            <a:ext cx="4393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Our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For the</a:t>
            </a:r>
            <a:r>
              <a:rPr lang="zh-TW" altLang="en-US" dirty="0"/>
              <a:t> </a:t>
            </a:r>
            <a:r>
              <a:rPr lang="en-US" altLang="zh-TW" b="1" dirty="0"/>
              <a:t>emotion</a:t>
            </a:r>
            <a:r>
              <a:rPr lang="en-US" altLang="zh-TW" dirty="0"/>
              <a:t> classifier, train the</a:t>
            </a:r>
            <a:r>
              <a:rPr lang="zh-TW" altLang="en-US" dirty="0"/>
              <a:t> </a:t>
            </a:r>
            <a:r>
              <a:rPr lang="en-US" altLang="zh-TW" dirty="0"/>
              <a:t>classifier with the labeled data.</a:t>
            </a:r>
          </a:p>
          <a:p>
            <a:r>
              <a:rPr lang="en-US" altLang="zh-TW" dirty="0"/>
              <a:t>For the </a:t>
            </a:r>
            <a:r>
              <a:rPr lang="en-US" altLang="zh-TW" b="1" dirty="0"/>
              <a:t>domain</a:t>
            </a:r>
            <a:r>
              <a:rPr lang="en-US" altLang="zh-TW" dirty="0"/>
              <a:t> classifier, train the classifier with both the</a:t>
            </a:r>
            <a:r>
              <a:rPr lang="zh-TW" altLang="en-US" dirty="0"/>
              <a:t> </a:t>
            </a:r>
            <a:r>
              <a:rPr lang="en-US" altLang="zh-TW" dirty="0"/>
              <a:t>labeled and unlabeled data.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7CC993-D5CD-43AC-AD59-A6830FBB88A1}"/>
              </a:ext>
            </a:extLst>
          </p:cNvPr>
          <p:cNvSpPr txBox="1"/>
          <p:nvPr/>
        </p:nvSpPr>
        <p:spPr>
          <a:xfrm>
            <a:off x="600994" y="4811836"/>
            <a:ext cx="4393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Cmp</a:t>
            </a:r>
            <a:r>
              <a:rPr lang="en-US" altLang="zh-TW" dirty="0"/>
              <a:t>: It comes from </a:t>
            </a:r>
            <a:r>
              <a:rPr lang="en-US" altLang="zh-TW" b="1" dirty="0"/>
              <a:t>Our</a:t>
            </a:r>
            <a:r>
              <a:rPr lang="en-US" altLang="zh-TW" dirty="0"/>
              <a:t>, but ignoring the domain classifier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CFA67D-A143-4F17-81E6-F9B61E1883BA}"/>
              </a:ext>
            </a:extLst>
          </p:cNvPr>
          <p:cNvSpPr txBox="1"/>
          <p:nvPr/>
        </p:nvSpPr>
        <p:spPr>
          <a:xfrm>
            <a:off x="5478011" y="5672094"/>
            <a:ext cx="58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evaluate the emotion recognition performance on </a:t>
            </a:r>
            <a:r>
              <a:rPr lang="en-US" altLang="zh-TW" b="1" dirty="0"/>
              <a:t>Session 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1416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A0664B9-8C3E-4806-A6C4-84B6F5E1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16" y="633412"/>
            <a:ext cx="82962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6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BD72A5F-3549-4E3D-AF73-DCE5AAE6ED22}"/>
              </a:ext>
            </a:extLst>
          </p:cNvPr>
          <p:cNvSpPr txBox="1">
            <a:spLocks/>
          </p:cNvSpPr>
          <p:nvPr/>
        </p:nvSpPr>
        <p:spPr>
          <a:xfrm>
            <a:off x="838200" y="18142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zh-TW" sz="2000" dirty="0">
                <a:ea typeface="標楷體" panose="03000509000000000000" pitchFamily="65" charset="-120"/>
              </a:rPr>
              <a:t>[18, 19] also utilize DANN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[11, 17, 29, 30, 31, 32] also utilized acoustic features and lexical features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Context-free systems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[29, 30, 31, 32]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3310CF1-2C5D-4CDC-9236-F91179F3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Experiment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DB1F13-BA73-4A49-9F66-3B5EE6C6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16" y="3098289"/>
            <a:ext cx="5267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Domain Adaption</a:t>
            </a:r>
            <a:endParaRPr lang="zh-TW" alt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9C91F-9C47-4D28-8D9C-A89B832D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71" y="1468073"/>
            <a:ext cx="4615125" cy="53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C5EEA79-2C10-4A6C-8A31-00731886D543}"/>
              </a:ext>
            </a:extLst>
          </p:cNvPr>
          <p:cNvSpPr txBox="1"/>
          <p:nvPr/>
        </p:nvSpPr>
        <p:spPr>
          <a:xfrm>
            <a:off x="704673" y="2828835"/>
            <a:ext cx="4236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Source data: </a:t>
            </a:r>
            <a:r>
              <a:rPr lang="zh-TW" altLang="en-US" sz="2400" dirty="0">
                <a:ea typeface="標楷體" panose="03000509000000000000" pitchFamily="65" charset="-120"/>
              </a:rPr>
              <a:t>有 </a:t>
            </a:r>
            <a:r>
              <a:rPr lang="en-US" altLang="zh-TW" sz="2400" dirty="0">
                <a:ea typeface="標楷體" panose="03000509000000000000" pitchFamily="65" charset="-120"/>
              </a:rPr>
              <a:t>label , </a:t>
            </a:r>
            <a:r>
              <a:rPr lang="zh-TW" altLang="en-US" sz="2400" dirty="0">
                <a:ea typeface="標楷體" panose="03000509000000000000" pitchFamily="65" charset="-120"/>
              </a:rPr>
              <a:t>量少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en-US" altLang="zh-TW" sz="2400" dirty="0"/>
              <a:t>Target data: </a:t>
            </a:r>
            <a:r>
              <a:rPr lang="zh-TW" altLang="en-US" sz="2400" dirty="0">
                <a:ea typeface="標楷體" panose="03000509000000000000" pitchFamily="65" charset="-120"/>
              </a:rPr>
              <a:t>沒有 </a:t>
            </a:r>
            <a:r>
              <a:rPr lang="en-US" altLang="zh-TW" sz="2400" dirty="0">
                <a:ea typeface="標楷體" panose="03000509000000000000" pitchFamily="65" charset="-120"/>
              </a:rPr>
              <a:t>label , </a:t>
            </a:r>
            <a:r>
              <a:rPr lang="zh-TW" altLang="en-US" sz="2400" dirty="0">
                <a:ea typeface="標楷體" panose="03000509000000000000" pitchFamily="65" charset="-120"/>
              </a:rPr>
              <a:t>量多</a:t>
            </a:r>
          </a:p>
        </p:txBody>
      </p:sp>
    </p:spTree>
    <p:extLst>
      <p:ext uri="{BB962C8B-B14F-4D97-AF65-F5344CB8AC3E}">
        <p14:creationId xmlns:p14="http://schemas.microsoft.com/office/powerpoint/2010/main" val="6083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Domain Adversarial Neural</a:t>
            </a:r>
            <a:r>
              <a:rPr lang="zh-TW" altLang="en-US" sz="3200" dirty="0"/>
              <a:t> </a:t>
            </a:r>
            <a:r>
              <a:rPr lang="en-US" altLang="zh-TW" sz="3200" dirty="0"/>
              <a:t>Network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DE51FF-6565-4BB2-A77A-1CF23D52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547244"/>
            <a:ext cx="8429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4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Domain Adversarial Neural</a:t>
            </a:r>
            <a:r>
              <a:rPr lang="zh-TW" altLang="en-US" sz="3200" dirty="0"/>
              <a:t> </a:t>
            </a:r>
            <a:r>
              <a:rPr lang="en-US" altLang="zh-TW" sz="3200" dirty="0"/>
              <a:t>Network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02A8D7-791C-4C04-A860-C1668C15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81" y="2009948"/>
            <a:ext cx="8260376" cy="36358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85C817-EC13-4281-BA0A-475EB2CE51E1}"/>
              </a:ext>
            </a:extLst>
          </p:cNvPr>
          <p:cNvSpPr txBox="1"/>
          <p:nvPr/>
        </p:nvSpPr>
        <p:spPr>
          <a:xfrm>
            <a:off x="469783" y="2967335"/>
            <a:ext cx="168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Source 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97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Domain Adversarial Neural</a:t>
            </a:r>
            <a:r>
              <a:rPr lang="zh-TW" altLang="en-US" sz="3200" dirty="0"/>
              <a:t> </a:t>
            </a:r>
            <a:r>
              <a:rPr lang="en-US" altLang="zh-TW" sz="3200" dirty="0"/>
              <a:t>Network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85C817-EC13-4281-BA0A-475EB2CE51E1}"/>
              </a:ext>
            </a:extLst>
          </p:cNvPr>
          <p:cNvSpPr txBox="1"/>
          <p:nvPr/>
        </p:nvSpPr>
        <p:spPr>
          <a:xfrm>
            <a:off x="469783" y="2967335"/>
            <a:ext cx="168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Source data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74B14A-1FCE-459B-966C-5AD34106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57" y="2048536"/>
            <a:ext cx="8584341" cy="38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Domain Adversarial Neural</a:t>
            </a:r>
            <a:r>
              <a:rPr lang="zh-TW" altLang="en-US" sz="3200" dirty="0"/>
              <a:t> </a:t>
            </a:r>
            <a:r>
              <a:rPr lang="en-US" altLang="zh-TW" sz="3200" dirty="0"/>
              <a:t>Network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85C817-EC13-4281-BA0A-475EB2CE51E1}"/>
              </a:ext>
            </a:extLst>
          </p:cNvPr>
          <p:cNvSpPr txBox="1"/>
          <p:nvPr/>
        </p:nvSpPr>
        <p:spPr>
          <a:xfrm>
            <a:off x="469783" y="2967335"/>
            <a:ext cx="168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Target data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598232-02AB-483E-A9A8-3533F883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71" y="2035772"/>
            <a:ext cx="9100686" cy="40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9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93C9D027-8DFA-4E2F-879B-0F46F722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Context-Dependent DANN</a:t>
            </a:r>
            <a:endParaRPr lang="zh-TW" altLang="en-US" sz="32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5817AA2-85C9-4D6C-BCFF-C0C769F3AF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ea typeface="標楷體" panose="03000509000000000000" pitchFamily="65" charset="-120"/>
              </a:rPr>
              <a:t>作者認為 </a:t>
            </a:r>
            <a:r>
              <a:rPr lang="en-US" altLang="zh-TW" sz="2000" dirty="0">
                <a:ea typeface="標楷體" panose="03000509000000000000" pitchFamily="65" charset="-120"/>
              </a:rPr>
              <a:t>emotion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speech data </a:t>
            </a:r>
            <a:r>
              <a:rPr lang="zh-TW" altLang="en-US" sz="2000" dirty="0">
                <a:ea typeface="標楷體" panose="03000509000000000000" pitchFamily="65" charset="-120"/>
              </a:rPr>
              <a:t>是跟 </a:t>
            </a:r>
            <a:r>
              <a:rPr lang="en-US" altLang="zh-TW" sz="2000" dirty="0">
                <a:ea typeface="標楷體" panose="03000509000000000000" pitchFamily="65" charset="-120"/>
              </a:rPr>
              <a:t>speaker </a:t>
            </a:r>
            <a:r>
              <a:rPr lang="zh-TW" altLang="en-US" sz="2000" dirty="0">
                <a:ea typeface="標楷體" panose="03000509000000000000" pitchFamily="65" charset="-120"/>
              </a:rPr>
              <a:t>高度相關的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zh-TW" altLang="en-US" sz="2000" dirty="0">
                <a:ea typeface="標楷體" panose="03000509000000000000" pitchFamily="65" charset="-120"/>
              </a:rPr>
              <a:t>提高辨識率的方法是讓模型去學習如何取得 </a:t>
            </a:r>
            <a:r>
              <a:rPr lang="en-US" altLang="zh-TW" sz="2000" dirty="0">
                <a:ea typeface="標楷體" panose="03000509000000000000" pitchFamily="65" charset="-120"/>
              </a:rPr>
              <a:t>speaker-independent</a:t>
            </a:r>
            <a:r>
              <a:rPr lang="zh-TW" altLang="en-US" sz="2000" dirty="0">
                <a:ea typeface="標楷體" panose="03000509000000000000" pitchFamily="65" charset="-120"/>
              </a:rPr>
              <a:t> 的 </a:t>
            </a:r>
            <a:r>
              <a:rPr lang="en-US" altLang="zh-TW" sz="2000" dirty="0">
                <a:ea typeface="標楷體" panose="03000509000000000000" pitchFamily="65" charset="-120"/>
              </a:rPr>
              <a:t>emotion representation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96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Input of model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3BB352-77A6-49C3-A680-6BB9041DC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59" y="1783097"/>
            <a:ext cx="1143000" cy="8286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815934-4DE3-49BF-A712-4E7BBEAE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852" y="2524125"/>
            <a:ext cx="1450464" cy="18777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DF92DF-9C19-4038-BE59-761BFFBCB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027" y="2524125"/>
            <a:ext cx="1314450" cy="18097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8462881-F001-4E51-B81C-E53B4DDB9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851" y="2580751"/>
            <a:ext cx="1238250" cy="10477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A3F2F09-5D98-42C6-B5C7-1C2C5C30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59" y="3697185"/>
            <a:ext cx="1143000" cy="8286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CEC7D55-5C39-43B6-870C-239236D8B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851" y="4696175"/>
            <a:ext cx="1238250" cy="1047750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1609E06-5610-4340-A8F5-66CD255918BF}"/>
              </a:ext>
            </a:extLst>
          </p:cNvPr>
          <p:cNvSpPr/>
          <p:nvPr/>
        </p:nvSpPr>
        <p:spPr>
          <a:xfrm>
            <a:off x="4739780" y="1493240"/>
            <a:ext cx="4817072" cy="484044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B2CDE32-658D-47EA-BFDA-DA24E364564A}"/>
              </a:ext>
            </a:extLst>
          </p:cNvPr>
          <p:cNvSpPr txBox="1"/>
          <p:nvPr/>
        </p:nvSpPr>
        <p:spPr>
          <a:xfrm>
            <a:off x="9444037" y="1350889"/>
            <a:ext cx="1676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Dialogue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C5FE8A2-2259-47BC-96C5-792CEA637FDE}"/>
              </a:ext>
            </a:extLst>
          </p:cNvPr>
          <p:cNvSpPr txBox="1"/>
          <p:nvPr/>
        </p:nvSpPr>
        <p:spPr>
          <a:xfrm>
            <a:off x="5417803" y="3227131"/>
            <a:ext cx="161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Utterances</a:t>
            </a:r>
            <a:endParaRPr lang="zh-TW" altLang="en-US" sz="2400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ea typeface="標楷體" panose="03000509000000000000" pitchFamily="65" charset="-120"/>
              </a:rPr>
              <a:t>Model</a:t>
            </a:r>
            <a:r>
              <a:rPr lang="zh-TW" altLang="en-US" sz="2000" dirty="0">
                <a:ea typeface="標楷體" panose="03000509000000000000" pitchFamily="65" charset="-120"/>
              </a:rPr>
              <a:t> 的輸入是一個 </a:t>
            </a:r>
            <a:r>
              <a:rPr lang="en-US" altLang="zh-TW" sz="2000" dirty="0">
                <a:ea typeface="標楷體" panose="03000509000000000000" pitchFamily="65" charset="-120"/>
              </a:rPr>
              <a:t>dialogue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75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5621891-28E8-4454-B894-6A9DA06C6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571500"/>
            <a:ext cx="99631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4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611</Words>
  <Application>Microsoft Office PowerPoint</Application>
  <PresentationFormat>寬螢幕</PresentationFormat>
  <Paragraphs>77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佈景主題</vt:lpstr>
      <vt:lpstr>Context-Dependent Domain Adversarial Neural Network for Multimodal Emotion Recognition</vt:lpstr>
      <vt:lpstr>Domain Adaption</vt:lpstr>
      <vt:lpstr>Domain Adversarial Neural Network</vt:lpstr>
      <vt:lpstr>Domain Adversarial Neural Network</vt:lpstr>
      <vt:lpstr>Domain Adversarial Neural Network</vt:lpstr>
      <vt:lpstr>Domain Adversarial Neural Network</vt:lpstr>
      <vt:lpstr>Context-Dependent DANN</vt:lpstr>
      <vt:lpstr>Input of model</vt:lpstr>
      <vt:lpstr>PowerPoint 簡報</vt:lpstr>
      <vt:lpstr>Experiment</vt:lpstr>
      <vt:lpstr>PowerPoint 簡報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Context-Dependent Domain Adversarial Neural Network for Multimodal Emotion Recognition</dc:title>
  <dc:creator>Chun</dc:creator>
  <cp:lastModifiedBy>Chun</cp:lastModifiedBy>
  <cp:revision>11</cp:revision>
  <dcterms:created xsi:type="dcterms:W3CDTF">2023-07-12T05:39:58Z</dcterms:created>
  <dcterms:modified xsi:type="dcterms:W3CDTF">2023-07-12T07:43:09Z</dcterms:modified>
</cp:coreProperties>
</file>