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1" r:id="rId8"/>
    <p:sldId id="260" r:id="rId9"/>
    <p:sldId id="264" r:id="rId10"/>
    <p:sldId id="266" r:id="rId11"/>
    <p:sldId id="268" r:id="rId12"/>
    <p:sldId id="269" r:id="rId13"/>
    <p:sldId id="265" r:id="rId14"/>
    <p:sldId id="270" r:id="rId15"/>
    <p:sldId id="273" r:id="rId16"/>
    <p:sldId id="274" r:id="rId17"/>
    <p:sldId id="267" r:id="rId18"/>
    <p:sldId id="275" r:id="rId19"/>
    <p:sldId id="276" r:id="rId20"/>
    <p:sldId id="27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7C6D8-6413-43B4-BD12-E48A5F4B6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98FD19-3162-49FC-A3BD-01B0F271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6009A-FC72-474A-B896-1F7CF093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14CF0-AD86-420C-BA12-478FCB35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055B4F-F598-463F-B0D9-74FFCA3D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2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EA68D-70FD-4F33-A404-50214DBA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B13677-EECC-4430-8566-09117676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09A7C-40EA-4752-A52B-0E6A1101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4D1E7C-8C49-4BBE-B7E3-8F163DEC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FB85B-70FE-4D4A-8999-67236BD7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44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C59510-DBC3-48D9-B7CF-A77822A3A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5EDF10-0BFD-434C-A629-D761110A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144ABF-DDBA-4DEE-8842-6C7B7B6E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1EA155-544D-4421-9152-8C66D58B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CCFC10-017D-4303-928A-A02CFB8E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5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391B0-F30D-4B24-932E-71C2725B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2DF89C-F042-4677-87EE-89E0646E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ED37C-19B4-4CB0-96BA-5EA42FE7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67736-5E53-4F5D-AE09-DDACCB86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FAFB7-A753-435D-B8EA-98DE309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1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14D3F-1D7A-447D-A9F7-5DDA5F6A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2EECEF-4EF9-4AC0-AADC-F59A8A71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980A0-F671-48C5-A9F9-D434AEB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6DE33-0998-48EF-9FDE-C4097299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C7789-E317-47FA-8057-8551EA6D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91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53C78-E640-4F02-BC7E-A144D643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27EF3-2811-41A9-B5A8-F909047A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AEC334-EC31-4A2A-8697-A7B9D15DA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18BD94-4C7A-4572-B4F6-8D60B052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152D4F-2D62-42DD-8B04-2F8DC553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6DC504-1D0C-433F-8BFB-4D19BFAE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8B2B7-65DE-405E-A0BA-AD094593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1E7084-927F-4E3D-AF94-DC11F821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2478E-C04C-4B65-A7F8-63D31C7D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243BD0-3F1C-4052-84FE-462421FBB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A684FC-FB45-410A-952B-3E0ECABBD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5F7C3D-3BE5-4F41-A107-4B42B41D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E28F04-8FC3-4BC2-A3F9-2942A860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466BDC-DBCB-49D0-91C2-6C525602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58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B1E92-E819-418B-92CA-54C314B4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4AFBA8-BE9E-4D94-BFC1-EB8A335A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F14C46-F9F4-40D8-A6C8-D7448A68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E83141-F841-4D40-ADBB-06AF101B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3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490987-C1DE-448C-8FB3-BF6BFCE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A67926-26F2-4A9F-96F8-8E1F5E45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E722D9-9F83-428C-B385-0C290776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37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46253-05CF-40DC-8552-C197D84F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C0B91-3559-4173-82BD-A1469867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5BEB9C-80B0-419F-836D-96498CDB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49838A-C277-4CC3-ABBD-7952D613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97B22-2851-4A52-8852-63975B0D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CA2276-5EF1-4709-B9F0-B71059B3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3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E9DEF-2BAF-4F34-A9EB-BECDFAB8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66E09-480D-477E-8C36-EC09F81C0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D0164F-28F3-452B-A1C5-0E642C578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E9E6-4582-4151-9CB8-4CCEA3CB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4855C0-CF6A-40DF-8FE4-FA27408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924BD9-D48F-4A65-B5A0-84B98CD2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C934F3-07C1-4B19-9B61-EC5EDF21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06D69E-F32F-430F-919F-5DA86AA59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1C2294-D2E7-4573-AB1A-1ACB4F29A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CCE8-607B-472F-AF18-FA6C7589AB4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6DD43A-4E9C-4B91-A91E-7C9256506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2E9C23-6728-4B40-B065-B82F6CBC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15E5-3EA6-4156-AE3C-A7305446FA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4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Mo</a:t>
            </a:r>
            <a:r>
              <a:rPr lang="en-US" altLang="zh-TW" sz="3600" dirty="0"/>
              <a:t>mentum </a:t>
            </a:r>
            <a:r>
              <a:rPr lang="en-US" altLang="zh-TW" sz="3600" b="1" dirty="0"/>
              <a:t>Co</a:t>
            </a:r>
            <a:r>
              <a:rPr lang="en-US" altLang="zh-TW" sz="3600" dirty="0"/>
              <a:t>ntrast for Unsupervised Visual Representation Learning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2019 - </a:t>
            </a:r>
            <a:r>
              <a:rPr lang="en-US" altLang="zh-TW" dirty="0" err="1"/>
              <a:t>Kaiming</a:t>
            </a:r>
            <a:r>
              <a:rPr lang="en-US" altLang="zh-TW" dirty="0"/>
              <a:t> He, </a:t>
            </a:r>
            <a:r>
              <a:rPr lang="en-US" altLang="zh-TW" dirty="0" err="1"/>
              <a:t>Haoqi</a:t>
            </a:r>
            <a:r>
              <a:rPr lang="en-US" altLang="zh-TW" dirty="0"/>
              <a:t> Fan, </a:t>
            </a:r>
            <a:r>
              <a:rPr lang="en-US" altLang="zh-TW" dirty="0" err="1"/>
              <a:t>Yuxin</a:t>
            </a:r>
            <a:r>
              <a:rPr lang="en-US" altLang="zh-TW" dirty="0"/>
              <a:t> Wu, Saining </a:t>
            </a:r>
            <a:r>
              <a:rPr lang="en-US" altLang="zh-TW" dirty="0" err="1"/>
              <a:t>Xie</a:t>
            </a:r>
            <a:r>
              <a:rPr lang="en-US" altLang="zh-TW" dirty="0"/>
              <a:t>, Ross </a:t>
            </a:r>
            <a:r>
              <a:rPr lang="en-US" altLang="zh-TW" dirty="0" err="1"/>
              <a:t>Girshick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13DF85-8AEE-41C3-804E-B4480CD893D2}"/>
              </a:ext>
            </a:extLst>
          </p:cNvPr>
          <p:cNvSpPr txBox="1"/>
          <p:nvPr/>
        </p:nvSpPr>
        <p:spPr>
          <a:xfrm>
            <a:off x="5452844" y="4429919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MoCo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919747BF-F154-4F91-BB01-07AA41D5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86" y="6095259"/>
            <a:ext cx="2181837" cy="6088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Before </a:t>
            </a:r>
            <a:r>
              <a:rPr lang="en-US" altLang="zh-TW" sz="3200" dirty="0" err="1"/>
              <a:t>MoCo</a:t>
            </a:r>
            <a:r>
              <a:rPr lang="en-US" altLang="zh-TW" sz="3200" dirty="0"/>
              <a:t> – End-to-End model</a:t>
            </a:r>
            <a:endParaRPr lang="zh-TW" altLang="en-US" sz="3200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8A708E9E-AE81-4665-B476-80771BB3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69" y="2357631"/>
            <a:ext cx="2809875" cy="31146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FC776AD-7A66-4961-875D-67322966FCF4}"/>
              </a:ext>
            </a:extLst>
          </p:cNvPr>
          <p:cNvSpPr txBox="1"/>
          <p:nvPr/>
        </p:nvSpPr>
        <p:spPr>
          <a:xfrm>
            <a:off x="1928769" y="5903559"/>
            <a:ext cx="310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mini-batch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data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進去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C378C6-CBAB-43AA-ABFE-5E831F266510}"/>
              </a:ext>
            </a:extLst>
          </p:cNvPr>
          <p:cNvSpPr txBox="1"/>
          <p:nvPr/>
        </p:nvSpPr>
        <p:spPr>
          <a:xfrm>
            <a:off x="4096143" y="1750817"/>
            <a:ext cx="33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假設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mini-batch size 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是 </a:t>
            </a:r>
            <a:r>
              <a:rPr lang="en-US" altLang="zh-TW" sz="2400" b="1" i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</a:t>
            </a:r>
            <a:endParaRPr lang="zh-TW" altLang="en-US" sz="2400" b="1" i="1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2C1976-F149-49EE-87B9-6C006604600D}"/>
              </a:ext>
            </a:extLst>
          </p:cNvPr>
          <p:cNvSpPr txBox="1"/>
          <p:nvPr/>
        </p:nvSpPr>
        <p:spPr>
          <a:xfrm>
            <a:off x="5250765" y="3059668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dictionary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01E694-1F6F-402B-A86B-2737D904592F}"/>
              </a:ext>
            </a:extLst>
          </p:cNvPr>
          <p:cNvSpPr txBox="1"/>
          <p:nvPr/>
        </p:nvSpPr>
        <p:spPr>
          <a:xfrm>
            <a:off x="4738644" y="4095943"/>
            <a:ext cx="65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字典裡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key 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的數量就是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mini-batch size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b="1" i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</a:t>
            </a:r>
            <a:endParaRPr lang="zh-TW" altLang="en-US" b="1" i="1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BA7FE1-95E7-4FA0-B037-A08260726E09}"/>
              </a:ext>
            </a:extLst>
          </p:cNvPr>
          <p:cNvSpPr txBox="1"/>
          <p:nvPr/>
        </p:nvSpPr>
        <p:spPr>
          <a:xfrm>
            <a:off x="6339281" y="5336236"/>
            <a:ext cx="549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由於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GPU 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記憶體的限制，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batch size 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不能設太大，字典裡的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key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數量就受限於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batch size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64899F-D8F1-4148-83E4-02BBABAD2AA2}"/>
              </a:ext>
            </a:extLst>
          </p:cNvPr>
          <p:cNvSpPr txBox="1"/>
          <p:nvPr/>
        </p:nvSpPr>
        <p:spPr>
          <a:xfrm>
            <a:off x="1347576" y="3090363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16BC2D2-04F1-4CD7-BF32-D9111B4D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483" y="5380780"/>
            <a:ext cx="584303" cy="46085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CDC5734-BA60-41F9-B9D6-113A6BB48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106" y="5354734"/>
            <a:ext cx="2809875" cy="51295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DE64F40-4E6D-43FA-86D6-329FEB995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576" y="3470540"/>
            <a:ext cx="732894" cy="625403"/>
          </a:xfrm>
          <a:prstGeom prst="rect">
            <a:avLst/>
          </a:prstGeom>
        </p:spPr>
      </p:pic>
      <p:pic>
        <p:nvPicPr>
          <p:cNvPr id="33" name="內容版面配置區 35">
            <a:extLst>
              <a:ext uri="{FF2B5EF4-FFF2-40B4-BE49-F238E27FC236}">
                <a16:creationId xmlns:a16="http://schemas.microsoft.com/office/drawing/2014/main" id="{F7C970DD-3542-41A2-80ED-918DEB047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8322" y="3462767"/>
            <a:ext cx="3247329" cy="6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1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Before </a:t>
            </a:r>
            <a:r>
              <a:rPr lang="en-US" altLang="zh-TW" sz="3200" dirty="0" err="1"/>
              <a:t>MoCo</a:t>
            </a:r>
            <a:r>
              <a:rPr lang="en-US" altLang="zh-TW" sz="3200" dirty="0"/>
              <a:t> – memory bank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707AD7A-14A4-4FAB-8BAC-71659D74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6" y="2295955"/>
            <a:ext cx="2676365" cy="322220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E30E7D-789A-451D-8611-007CE08F4E3F}"/>
              </a:ext>
            </a:extLst>
          </p:cNvPr>
          <p:cNvSpPr txBox="1"/>
          <p:nvPr/>
        </p:nvSpPr>
        <p:spPr>
          <a:xfrm>
            <a:off x="853162" y="1572762"/>
            <a:ext cx="34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假設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dataset 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有 </a:t>
            </a:r>
            <a:r>
              <a:rPr lang="en-US" altLang="zh-TW" sz="2400" b="1" i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張圖片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2E4B99-509D-4E26-96FA-6D6F6C91EDC8}"/>
              </a:ext>
            </a:extLst>
          </p:cNvPr>
          <p:cNvSpPr txBox="1"/>
          <p:nvPr/>
        </p:nvSpPr>
        <p:spPr>
          <a:xfrm>
            <a:off x="9551291" y="1313039"/>
            <a:ext cx="26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Memory bank has </a:t>
            </a:r>
            <a:r>
              <a:rPr lang="en-US" altLang="zh-TW" b="1" i="1" dirty="0"/>
              <a:t>N</a:t>
            </a:r>
            <a:r>
              <a:rPr lang="en-US" altLang="zh-TW" dirty="0"/>
              <a:t> keys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DBE557E-2BBF-4633-95D6-9A829FD6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7" y="5132852"/>
            <a:ext cx="698558" cy="592716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ACCE28-DE6C-4BB2-9B9F-02CD56370062}"/>
              </a:ext>
            </a:extLst>
          </p:cNvPr>
          <p:cNvSpPr txBox="1"/>
          <p:nvPr/>
        </p:nvSpPr>
        <p:spPr>
          <a:xfrm>
            <a:off x="643107" y="3251110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72BE13B-85A4-4F51-91A1-E80F7EF0CEEC}"/>
              </a:ext>
            </a:extLst>
          </p:cNvPr>
          <p:cNvCxnSpPr>
            <a:cxnSpLocks/>
          </p:cNvCxnSpPr>
          <p:nvPr/>
        </p:nvCxnSpPr>
        <p:spPr>
          <a:xfrm flipV="1">
            <a:off x="4118421" y="4330199"/>
            <a:ext cx="0" cy="109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8F2F270-7AC7-45FC-8953-E0501BBBDC3A}"/>
              </a:ext>
            </a:extLst>
          </p:cNvPr>
          <p:cNvSpPr txBox="1"/>
          <p:nvPr/>
        </p:nvSpPr>
        <p:spPr>
          <a:xfrm>
            <a:off x="3556640" y="3206018"/>
            <a:ext cx="24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Dictionary has </a:t>
            </a:r>
            <a:r>
              <a:rPr lang="en-US" altLang="zh-TW" b="1" i="1" dirty="0"/>
              <a:t>K</a:t>
            </a:r>
            <a:r>
              <a:rPr lang="en-US" altLang="zh-TW" dirty="0"/>
              <a:t> keys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262A85E-C599-43B2-980C-F7E8579BE4E1}"/>
              </a:ext>
            </a:extLst>
          </p:cNvPr>
          <p:cNvSpPr txBox="1"/>
          <p:nvPr/>
        </p:nvSpPr>
        <p:spPr>
          <a:xfrm>
            <a:off x="4192565" y="4804172"/>
            <a:ext cx="243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</a:t>
            </a:r>
            <a:r>
              <a:rPr lang="en-US" altLang="zh-TW" b="1" i="1" dirty="0"/>
              <a:t>K</a:t>
            </a:r>
            <a:r>
              <a:rPr lang="en-US" altLang="zh-TW" dirty="0"/>
              <a:t> keys</a:t>
            </a:r>
            <a:endParaRPr lang="zh-TW" altLang="en-US" dirty="0"/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898F06DE-F1B3-4E59-BC19-BEF9FDE87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333" y="5488810"/>
            <a:ext cx="3357536" cy="608553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D42AEC72-E8D5-42EB-A048-AAB142FC0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766" y="1774704"/>
            <a:ext cx="765296" cy="4322659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DDF5787A-5301-416D-9830-44421EAA7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338" y="3437075"/>
            <a:ext cx="1247775" cy="66675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F5F2D71-E28E-426B-807C-85ABE653FA2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110480" y="3766488"/>
            <a:ext cx="434858" cy="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圖片 62">
            <a:extLst>
              <a:ext uri="{FF2B5EF4-FFF2-40B4-BE49-F238E27FC236}">
                <a16:creationId xmlns:a16="http://schemas.microsoft.com/office/drawing/2014/main" id="{F9C9393C-D75A-4A74-BB94-C32BB7F48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3616" y="2857321"/>
            <a:ext cx="895350" cy="1962150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23E68F2-A446-4DE9-9726-F22C38A8639B}"/>
              </a:ext>
            </a:extLst>
          </p:cNvPr>
          <p:cNvCxnSpPr>
            <a:stCxn id="51" idx="3"/>
          </p:cNvCxnSpPr>
          <p:nvPr/>
        </p:nvCxnSpPr>
        <p:spPr>
          <a:xfrm flipV="1">
            <a:off x="8793113" y="3766488"/>
            <a:ext cx="427211" cy="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01EE137-E9D5-4928-AEE7-5B9CDDDB24A7}"/>
              </a:ext>
            </a:extLst>
          </p:cNvPr>
          <p:cNvCxnSpPr>
            <a:cxnSpLocks/>
          </p:cNvCxnSpPr>
          <p:nvPr/>
        </p:nvCxnSpPr>
        <p:spPr>
          <a:xfrm>
            <a:off x="9881520" y="3766488"/>
            <a:ext cx="109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8A7BAF6-3425-4BF0-925F-890A7A1B0AD9}"/>
              </a:ext>
            </a:extLst>
          </p:cNvPr>
          <p:cNvSpPr txBox="1"/>
          <p:nvPr/>
        </p:nvSpPr>
        <p:spPr>
          <a:xfrm>
            <a:off x="9076657" y="2457830"/>
            <a:ext cx="10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key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8C73B0C-90FF-40E0-B8A3-77AC449CAC24}"/>
              </a:ext>
            </a:extLst>
          </p:cNvPr>
          <p:cNvSpPr txBox="1"/>
          <p:nvPr/>
        </p:nvSpPr>
        <p:spPr>
          <a:xfrm>
            <a:off x="10187663" y="3307914"/>
            <a:ext cx="89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6422FB3-6EB7-44F6-8832-81D61E14254E}"/>
              </a:ext>
            </a:extLst>
          </p:cNvPr>
          <p:cNvSpPr txBox="1"/>
          <p:nvPr/>
        </p:nvSpPr>
        <p:spPr>
          <a:xfrm>
            <a:off x="7531681" y="2846249"/>
            <a:ext cx="14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更新參數後的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encoder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68A9D97-EA96-4EA6-AE44-35146C8E8B0D}"/>
              </a:ext>
            </a:extLst>
          </p:cNvPr>
          <p:cNvSpPr txBox="1"/>
          <p:nvPr/>
        </p:nvSpPr>
        <p:spPr>
          <a:xfrm>
            <a:off x="6432269" y="5338298"/>
            <a:ext cx="4050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優點：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dictionary 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key 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數量 </a:t>
            </a:r>
            <a:r>
              <a:rPr lang="en-US" altLang="zh-TW" sz="2000" b="1" i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 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不用因為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GPU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記憶體的限制而受限於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batch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size </a:t>
            </a:r>
            <a:r>
              <a:rPr lang="en-US" altLang="zh-TW" sz="2000" b="1" i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</a:t>
            </a:r>
            <a:endParaRPr lang="zh-TW" altLang="en-US" sz="2000" b="1" i="1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77" name="圖片 76">
            <a:extLst>
              <a:ext uri="{FF2B5EF4-FFF2-40B4-BE49-F238E27FC236}">
                <a16:creationId xmlns:a16="http://schemas.microsoft.com/office/drawing/2014/main" id="{9BEE78C5-EC1C-4733-B4D8-F53CF5F5F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4451" y="2691823"/>
            <a:ext cx="756523" cy="2116656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9F2CEBBB-ECDA-42E2-AABD-8D14651DBF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896" y="3594849"/>
            <a:ext cx="649769" cy="554470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524C4ED6-658C-4232-B2D9-FED2862377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2154" y="3558577"/>
            <a:ext cx="2547933" cy="6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8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Before </a:t>
            </a:r>
            <a:r>
              <a:rPr lang="en-US" altLang="zh-TW" sz="3200" dirty="0" err="1"/>
              <a:t>MoCo</a:t>
            </a:r>
            <a:r>
              <a:rPr lang="en-US" altLang="zh-TW" sz="3200" dirty="0"/>
              <a:t> – memory bank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2E4B99-509D-4E26-96FA-6D6F6C91EDC8}"/>
              </a:ext>
            </a:extLst>
          </p:cNvPr>
          <p:cNvSpPr txBox="1"/>
          <p:nvPr/>
        </p:nvSpPr>
        <p:spPr>
          <a:xfrm>
            <a:off x="6840456" y="1404513"/>
            <a:ext cx="26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Memory bank has </a:t>
            </a:r>
            <a:r>
              <a:rPr lang="en-US" altLang="zh-TW" b="1" i="1" dirty="0"/>
              <a:t>N</a:t>
            </a:r>
            <a:r>
              <a:rPr lang="en-US" altLang="zh-TW" dirty="0"/>
              <a:t> keys</a:t>
            </a:r>
            <a:endParaRPr lang="zh-TW" altLang="en-US" dirty="0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D42AEC72-E8D5-42EB-A048-AAB142FC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59" y="1773845"/>
            <a:ext cx="765296" cy="4322659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DDF5787A-5301-416D-9830-44421EAA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131" y="3436216"/>
            <a:ext cx="1247775" cy="66675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F5F2D71-E28E-426B-807C-85ABE653FA2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763273" y="3765629"/>
            <a:ext cx="434858" cy="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23E68F2-A446-4DE9-9726-F22C38A8639B}"/>
              </a:ext>
            </a:extLst>
          </p:cNvPr>
          <p:cNvCxnSpPr>
            <a:stCxn id="51" idx="3"/>
          </p:cNvCxnSpPr>
          <p:nvPr/>
        </p:nvCxnSpPr>
        <p:spPr>
          <a:xfrm flipV="1">
            <a:off x="5445906" y="3765629"/>
            <a:ext cx="427211" cy="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01EE137-E9D5-4928-AEE7-5B9CDDDB24A7}"/>
              </a:ext>
            </a:extLst>
          </p:cNvPr>
          <p:cNvCxnSpPr>
            <a:cxnSpLocks/>
          </p:cNvCxnSpPr>
          <p:nvPr/>
        </p:nvCxnSpPr>
        <p:spPr>
          <a:xfrm>
            <a:off x="6534313" y="3765629"/>
            <a:ext cx="109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8A7BAF6-3425-4BF0-925F-890A7A1B0AD9}"/>
              </a:ext>
            </a:extLst>
          </p:cNvPr>
          <p:cNvSpPr txBox="1"/>
          <p:nvPr/>
        </p:nvSpPr>
        <p:spPr>
          <a:xfrm>
            <a:off x="5737160" y="2937723"/>
            <a:ext cx="10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key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8C73B0C-90FF-40E0-B8A3-77AC449CAC24}"/>
              </a:ext>
            </a:extLst>
          </p:cNvPr>
          <p:cNvSpPr txBox="1"/>
          <p:nvPr/>
        </p:nvSpPr>
        <p:spPr>
          <a:xfrm>
            <a:off x="6735649" y="3332746"/>
            <a:ext cx="89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6422FB3-6EB7-44F6-8832-81D61E14254E}"/>
              </a:ext>
            </a:extLst>
          </p:cNvPr>
          <p:cNvSpPr txBox="1"/>
          <p:nvPr/>
        </p:nvSpPr>
        <p:spPr>
          <a:xfrm>
            <a:off x="4184474" y="2845390"/>
            <a:ext cx="14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更新參數後的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encoder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68A9D97-EA96-4EA6-AE44-35146C8E8B0D}"/>
              </a:ext>
            </a:extLst>
          </p:cNvPr>
          <p:cNvSpPr txBox="1"/>
          <p:nvPr/>
        </p:nvSpPr>
        <p:spPr>
          <a:xfrm>
            <a:off x="578936" y="4865956"/>
            <a:ext cx="6672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缺點：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Memory bank (dictionary) 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內的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key 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是由不同的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encoder 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算出來的。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當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dataset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數量龐大，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memory bank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的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key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數量就很大。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4F393F-A286-4D06-A484-C8C6D4BD5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81" y="3465033"/>
            <a:ext cx="650665" cy="5505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A3A1E2-AA51-40C4-9C33-7195AF677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825" y="3465033"/>
            <a:ext cx="653312" cy="61751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557529B-E701-451C-8991-4572339408CE}"/>
              </a:ext>
            </a:extLst>
          </p:cNvPr>
          <p:cNvSpPr txBox="1"/>
          <p:nvPr/>
        </p:nvSpPr>
        <p:spPr>
          <a:xfrm>
            <a:off x="2583892" y="3004593"/>
            <a:ext cx="13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假設 </a:t>
            </a:r>
            <a:r>
              <a:rPr lang="en-US" altLang="zh-TW" b="1" i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=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255B83-615A-41A9-90BB-B2346B2DA1F3}"/>
              </a:ext>
            </a:extLst>
          </p:cNvPr>
          <p:cNvCxnSpPr>
            <a:cxnSpLocks/>
          </p:cNvCxnSpPr>
          <p:nvPr/>
        </p:nvCxnSpPr>
        <p:spPr>
          <a:xfrm flipH="1">
            <a:off x="8465856" y="2130804"/>
            <a:ext cx="422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EFA8D33-0AE0-4F87-9B80-CDC0DF8D835A}"/>
              </a:ext>
            </a:extLst>
          </p:cNvPr>
          <p:cNvCxnSpPr>
            <a:cxnSpLocks/>
          </p:cNvCxnSpPr>
          <p:nvPr/>
        </p:nvCxnSpPr>
        <p:spPr>
          <a:xfrm flipH="1">
            <a:off x="8465856" y="2845390"/>
            <a:ext cx="422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B3D86B-0E76-4213-8626-EC6E064D01BD}"/>
              </a:ext>
            </a:extLst>
          </p:cNvPr>
          <p:cNvCxnSpPr/>
          <p:nvPr/>
        </p:nvCxnSpPr>
        <p:spPr>
          <a:xfrm flipH="1">
            <a:off x="8465855" y="3584000"/>
            <a:ext cx="42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377F3FE-E8AA-44D3-96A6-70C70D27A322}"/>
              </a:ext>
            </a:extLst>
          </p:cNvPr>
          <p:cNvSpPr txBox="1"/>
          <p:nvPr/>
        </p:nvSpPr>
        <p:spPr>
          <a:xfrm>
            <a:off x="8865713" y="1969050"/>
            <a:ext cx="26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第一版的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encoder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算出來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F2C4835-3D35-4825-B185-8F7DAE2286CC}"/>
              </a:ext>
            </a:extLst>
          </p:cNvPr>
          <p:cNvSpPr txBox="1"/>
          <p:nvPr/>
        </p:nvSpPr>
        <p:spPr>
          <a:xfrm>
            <a:off x="8865714" y="2650185"/>
            <a:ext cx="260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第二版的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encoder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算出來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951071-ACEC-4429-8079-2353373CC01B}"/>
              </a:ext>
            </a:extLst>
          </p:cNvPr>
          <p:cNvSpPr txBox="1"/>
          <p:nvPr/>
        </p:nvSpPr>
        <p:spPr>
          <a:xfrm>
            <a:off x="8865715" y="3404458"/>
            <a:ext cx="260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第三版的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encoder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算出來</a:t>
            </a:r>
          </a:p>
        </p:txBody>
      </p:sp>
    </p:spTree>
    <p:extLst>
      <p:ext uri="{BB962C8B-B14F-4D97-AF65-F5344CB8AC3E}">
        <p14:creationId xmlns:p14="http://schemas.microsoft.com/office/powerpoint/2010/main" val="143942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B01C4F01-3DAE-4D8D-86FF-856C80C8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51" y="6189999"/>
            <a:ext cx="2181837" cy="6088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MoCo</a:t>
            </a:r>
            <a:r>
              <a:rPr lang="en-US" altLang="zh-TW" sz="3200" dirty="0"/>
              <a:t> use queue</a:t>
            </a:r>
            <a:endParaRPr lang="zh-TW" altLang="en-US" sz="320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FC0EC6-A574-4DD7-A8A5-98E49AD545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用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queue 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儲存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dictionary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457C10C9-7697-4312-A09B-CDA8879FD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18" y="2447546"/>
            <a:ext cx="4333875" cy="356235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B35556-C4C4-4F27-B587-7784B57CC0B2}"/>
              </a:ext>
            </a:extLst>
          </p:cNvPr>
          <p:cNvSpPr txBox="1"/>
          <p:nvPr/>
        </p:nvSpPr>
        <p:spPr>
          <a:xfrm>
            <a:off x="1872842" y="599229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mini-batch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data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進去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5615F9B4-A8DE-41DD-98EA-CB2A7E0C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88" y="5523148"/>
            <a:ext cx="683230" cy="570800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14B20C34-C42C-4E27-8AFE-5E7975B49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793" y="5555042"/>
            <a:ext cx="2809875" cy="51295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319099EB-C604-42B3-B270-F9C390E19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28" y="4473126"/>
            <a:ext cx="2026682" cy="545152"/>
          </a:xfrm>
          <a:prstGeom prst="rect">
            <a:avLst/>
          </a:prstGeom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A8BE359-A66D-4622-9F96-C53C6972F569}"/>
              </a:ext>
            </a:extLst>
          </p:cNvPr>
          <p:cNvCxnSpPr>
            <a:cxnSpLocks/>
          </p:cNvCxnSpPr>
          <p:nvPr/>
        </p:nvCxnSpPr>
        <p:spPr>
          <a:xfrm flipV="1">
            <a:off x="6929306" y="5050172"/>
            <a:ext cx="0" cy="47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F132C84-AA65-493E-B2A2-3248A7149E3C}"/>
              </a:ext>
            </a:extLst>
          </p:cNvPr>
          <p:cNvSpPr txBox="1"/>
          <p:nvPr/>
        </p:nvSpPr>
        <p:spPr>
          <a:xfrm>
            <a:off x="7147116" y="5092620"/>
            <a:ext cx="398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經過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momentum encoder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得到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feature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8C7C7377-A6EB-4137-A51D-C3193540A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18" y="3212697"/>
            <a:ext cx="3547491" cy="738353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6467530A-B446-4B68-98B6-4D5698C4484B}"/>
              </a:ext>
            </a:extLst>
          </p:cNvPr>
          <p:cNvSpPr txBox="1"/>
          <p:nvPr/>
        </p:nvSpPr>
        <p:spPr>
          <a:xfrm>
            <a:off x="9067362" y="3374604"/>
            <a:ext cx="24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Dictionary has </a:t>
            </a:r>
            <a:r>
              <a:rPr lang="en-US" altLang="zh-TW" b="1" i="1" dirty="0"/>
              <a:t>K</a:t>
            </a:r>
            <a:r>
              <a:rPr lang="en-US" altLang="zh-TW" dirty="0"/>
              <a:t> keys</a:t>
            </a:r>
            <a:endParaRPr lang="zh-TW" altLang="en-US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D6391A6-C293-4664-8E00-7BCC90184B59}"/>
              </a:ext>
            </a:extLst>
          </p:cNvPr>
          <p:cNvCxnSpPr/>
          <p:nvPr/>
        </p:nvCxnSpPr>
        <p:spPr>
          <a:xfrm flipV="1">
            <a:off x="6929306" y="3951050"/>
            <a:ext cx="0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5676724-30C2-4AA3-9AE9-421C775F32AD}"/>
              </a:ext>
            </a:extLst>
          </p:cNvPr>
          <p:cNvSpPr txBox="1"/>
          <p:nvPr/>
        </p:nvSpPr>
        <p:spPr>
          <a:xfrm>
            <a:off x="7103396" y="4028580"/>
            <a:ext cx="398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Enqueue </a:t>
            </a:r>
            <a:r>
              <a:rPr lang="en-US" altLang="zh-TW" b="1" i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 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key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進入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dictionary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F681784-019D-4406-824B-0A40327365B7}"/>
              </a:ext>
            </a:extLst>
          </p:cNvPr>
          <p:cNvSpPr txBox="1"/>
          <p:nvPr/>
        </p:nvSpPr>
        <p:spPr>
          <a:xfrm>
            <a:off x="7072924" y="2720628"/>
            <a:ext cx="398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dequeue </a:t>
            </a:r>
            <a:r>
              <a:rPr lang="en-US" altLang="zh-TW" b="1" i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 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key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B48CD245-2B37-45DA-B8AC-EAD4BAC062D8}"/>
              </a:ext>
            </a:extLst>
          </p:cNvPr>
          <p:cNvCxnSpPr>
            <a:cxnSpLocks/>
          </p:cNvCxnSpPr>
          <p:nvPr/>
        </p:nvCxnSpPr>
        <p:spPr>
          <a:xfrm flipV="1">
            <a:off x="6903769" y="2650921"/>
            <a:ext cx="0" cy="4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圖片 68">
            <a:extLst>
              <a:ext uri="{FF2B5EF4-FFF2-40B4-BE49-F238E27FC236}">
                <a16:creationId xmlns:a16="http://schemas.microsoft.com/office/drawing/2014/main" id="{73490A69-EB83-479A-A238-AAA85C0F4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848" y="1912568"/>
            <a:ext cx="3547491" cy="738353"/>
          </a:xfrm>
          <a:prstGeom prst="rect">
            <a:avLst/>
          </a:prstGeom>
        </p:spPr>
      </p:pic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31F9A36-1DA1-4041-9958-97BEA27CA166}"/>
              </a:ext>
            </a:extLst>
          </p:cNvPr>
          <p:cNvCxnSpPr/>
          <p:nvPr/>
        </p:nvCxnSpPr>
        <p:spPr>
          <a:xfrm flipH="1">
            <a:off x="4739780" y="2565237"/>
            <a:ext cx="708068" cy="86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圖片 74">
            <a:extLst>
              <a:ext uri="{FF2B5EF4-FFF2-40B4-BE49-F238E27FC236}">
                <a16:creationId xmlns:a16="http://schemas.microsoft.com/office/drawing/2014/main" id="{495A5EBB-9FF2-421C-ACD0-0ECFCD20D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88" y="3324417"/>
            <a:ext cx="800985" cy="7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Momentum update encoder</a:t>
            </a:r>
            <a:endParaRPr lang="zh-TW" altLang="en-US" sz="320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FC0EC6-A574-4DD7-A8A5-98E49AD545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E7A047-0E93-488B-B3DA-D6BE90CD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072649"/>
            <a:ext cx="2762250" cy="4476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CBD187-A73B-4733-9112-98B3CDFB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3" y="2767348"/>
            <a:ext cx="438150" cy="4000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425208B-57A9-466E-B70E-01D316C8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60" y="3370846"/>
            <a:ext cx="371475" cy="4095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F159CA-1E80-4804-AC01-FC5923B1A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05" y="4001294"/>
            <a:ext cx="352425" cy="2667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D3004F-94CD-44E6-B5C1-42FB5788904F}"/>
              </a:ext>
            </a:extLst>
          </p:cNvPr>
          <p:cNvSpPr txBox="1"/>
          <p:nvPr/>
        </p:nvSpPr>
        <p:spPr>
          <a:xfrm>
            <a:off x="1459073" y="2780641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Momentum encoder 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的參數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69BF462-F066-4E9C-9AE9-E5B71CEEC15B}"/>
              </a:ext>
            </a:extLst>
          </p:cNvPr>
          <p:cNvSpPr txBox="1"/>
          <p:nvPr/>
        </p:nvSpPr>
        <p:spPr>
          <a:xfrm>
            <a:off x="1459073" y="3338696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query encoder 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的參數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D3E1C28-6A85-4E0E-A190-7025B0D33A63}"/>
              </a:ext>
            </a:extLst>
          </p:cNvPr>
          <p:cNvSpPr txBox="1"/>
          <p:nvPr/>
        </p:nvSpPr>
        <p:spPr>
          <a:xfrm>
            <a:off x="1425735" y="3937748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momentum coefficient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4CE915E-30A8-43B4-95F7-AF546C176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415" y="3968627"/>
            <a:ext cx="1061863" cy="30757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0C102EB5-FB8F-463C-B2F3-313E610AF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489" y="1999246"/>
            <a:ext cx="4333875" cy="356235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1C31AB08-7C8A-4B70-8771-378B4836B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923" y="4892388"/>
            <a:ext cx="3547491" cy="7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0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Experiment</a:t>
            </a:r>
            <a:r>
              <a:rPr lang="zh-TW" altLang="en-US" sz="3200" dirty="0"/>
              <a:t>：</a:t>
            </a:r>
            <a:r>
              <a:rPr lang="en-US" altLang="zh-TW" sz="3200" dirty="0"/>
              <a:t>Linear Classification Protocol</a:t>
            </a:r>
            <a:endParaRPr lang="zh-TW" altLang="en-US" sz="320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FC0EC6-A574-4DD7-A8A5-98E49AD545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5F930-4D88-4E15-80FF-BE574A2F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63" y="2575828"/>
            <a:ext cx="5924550" cy="33623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7945A2-BB03-4306-A035-9898DFD4C1C3}"/>
              </a:ext>
            </a:extLst>
          </p:cNvPr>
          <p:cNvSpPr txBox="1"/>
          <p:nvPr/>
        </p:nvSpPr>
        <p:spPr>
          <a:xfrm>
            <a:off x="914399" y="1690688"/>
            <a:ext cx="437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/>
              <a:t>：</a:t>
            </a:r>
            <a:r>
              <a:rPr lang="en-US" altLang="zh-TW" dirty="0"/>
              <a:t>ImageNet-1K</a:t>
            </a:r>
            <a:r>
              <a:rPr lang="zh-TW" altLang="en-US" dirty="0"/>
              <a:t>，</a:t>
            </a:r>
            <a:r>
              <a:rPr lang="en-US" altLang="zh-TW" dirty="0"/>
              <a:t>1 million images</a:t>
            </a:r>
          </a:p>
          <a:p>
            <a:r>
              <a:rPr lang="en-US" altLang="zh-TW" dirty="0"/>
              <a:t>Network</a:t>
            </a:r>
            <a:r>
              <a:rPr lang="zh-TW" altLang="en-US" dirty="0"/>
              <a:t>：</a:t>
            </a:r>
            <a:r>
              <a:rPr lang="en-US" altLang="zh-TW" dirty="0"/>
              <a:t>ResNet-50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413E84-4C31-43E9-B1BD-FF3636F2B0C7}"/>
              </a:ext>
            </a:extLst>
          </p:cNvPr>
          <p:cNvSpPr txBox="1"/>
          <p:nvPr/>
        </p:nvSpPr>
        <p:spPr>
          <a:xfrm>
            <a:off x="5922627" y="1656999"/>
            <a:ext cx="535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Pre-trained the network on IM-1K, than freeze the features and fine-tune a supervised linear classifier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33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Experiment</a:t>
            </a:r>
            <a:r>
              <a:rPr lang="zh-TW" altLang="en-US" sz="3200" dirty="0"/>
              <a:t>：</a:t>
            </a:r>
            <a:r>
              <a:rPr lang="en-US" altLang="zh-TW" sz="3200" dirty="0"/>
              <a:t>Linear Classification Protocol</a:t>
            </a:r>
            <a:endParaRPr lang="zh-TW" altLang="en-US" sz="320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FC0EC6-A574-4DD7-A8A5-98E49AD545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64CCF4-4085-4423-A9E5-CC33830A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66" y="2828008"/>
            <a:ext cx="5972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3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Experiment</a:t>
            </a:r>
            <a:r>
              <a:rPr lang="zh-TW" altLang="en-US" sz="3200" dirty="0"/>
              <a:t>：</a:t>
            </a:r>
            <a:r>
              <a:rPr lang="en-US" altLang="zh-TW" sz="3200" dirty="0"/>
              <a:t>Transferring Features</a:t>
            </a:r>
            <a:endParaRPr lang="zh-TW" altLang="en-US" sz="320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FC0EC6-A574-4DD7-A8A5-98E49AD545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4FFB5D-F637-4B01-9CF7-5401F535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778125"/>
            <a:ext cx="5876925" cy="35337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D061AD7-E958-4F01-8AA9-86C1758A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3744912"/>
            <a:ext cx="5915025" cy="16002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108FEEC-E764-4449-A259-4A4691E92C0E}"/>
              </a:ext>
            </a:extLst>
          </p:cNvPr>
          <p:cNvSpPr txBox="1"/>
          <p:nvPr/>
        </p:nvSpPr>
        <p:spPr>
          <a:xfrm>
            <a:off x="947956" y="1610686"/>
            <a:ext cx="526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Pre-train a network, than fine-tuned all the network using supervised hyperparameter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09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Experiment</a:t>
            </a:r>
            <a:r>
              <a:rPr lang="zh-TW" altLang="en-US" sz="3200" dirty="0"/>
              <a:t>：</a:t>
            </a:r>
            <a:r>
              <a:rPr lang="en-US" altLang="zh-TW" sz="3200" dirty="0"/>
              <a:t>Transferring Features</a:t>
            </a:r>
            <a:endParaRPr lang="zh-TW" altLang="en-US" sz="320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FC0EC6-A574-4DD7-A8A5-98E49AD545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108FEEC-E764-4449-A259-4A4691E92C0E}"/>
              </a:ext>
            </a:extLst>
          </p:cNvPr>
          <p:cNvSpPr txBox="1"/>
          <p:nvPr/>
        </p:nvSpPr>
        <p:spPr>
          <a:xfrm>
            <a:off x="947956" y="1610686"/>
            <a:ext cx="526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Pre-train a network, than fine-tuned all the network using supervised hyperparameter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EAB3CB1-C151-41E2-8BCA-5D0CEA09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928"/>
            <a:ext cx="12192000" cy="34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0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FC0EC6-A574-4DD7-A8A5-98E49AD545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6B98EA-90CD-4A86-ADCD-62912C09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24" y="0"/>
            <a:ext cx="5677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77504-1B0F-4E98-81BE-76A630E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Self-supervised Learning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E4833D-F8EA-44AB-A61F-5564D64B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44" y="2990612"/>
            <a:ext cx="949539" cy="9609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32B3AA7-ECFF-47E8-AC1B-F345CAF31DD5}"/>
              </a:ext>
            </a:extLst>
          </p:cNvPr>
          <p:cNvSpPr txBox="1"/>
          <p:nvPr/>
        </p:nvSpPr>
        <p:spPr>
          <a:xfrm>
            <a:off x="485904" y="5294116"/>
            <a:ext cx="162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 label</a:t>
            </a:r>
            <a:endParaRPr lang="zh-TW" altLang="en-US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0DA4A4E-5931-4D34-9069-1A1F7699947C}"/>
              </a:ext>
            </a:extLst>
          </p:cNvPr>
          <p:cNvSpPr/>
          <p:nvPr/>
        </p:nvSpPr>
        <p:spPr>
          <a:xfrm>
            <a:off x="2113368" y="4062450"/>
            <a:ext cx="1129018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4764D-A4AD-48C7-BC62-7E3889B2B18A}"/>
              </a:ext>
            </a:extLst>
          </p:cNvPr>
          <p:cNvSpPr/>
          <p:nvPr/>
        </p:nvSpPr>
        <p:spPr>
          <a:xfrm>
            <a:off x="3375125" y="3893405"/>
            <a:ext cx="1526796" cy="90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C3F9FB7-CD28-4037-B079-7B3ABED29FA9}"/>
              </a:ext>
            </a:extLst>
          </p:cNvPr>
          <p:cNvSpPr txBox="1"/>
          <p:nvPr/>
        </p:nvSpPr>
        <p:spPr>
          <a:xfrm>
            <a:off x="2113368" y="3693118"/>
            <a:ext cx="126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Pre-train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BBD45EA-2578-422A-95DF-AE316DD0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0" y="2990612"/>
            <a:ext cx="949539" cy="96093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580A24B-04BE-4928-9E5F-BDBC70F4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43" y="4086482"/>
            <a:ext cx="949539" cy="9609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E057AD9-039C-4BE6-9FCF-C003057F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0" y="4086481"/>
            <a:ext cx="949539" cy="96093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6CA91E4-762A-4E7F-8379-D9C7C0EF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91" y="2732185"/>
            <a:ext cx="949539" cy="960933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47196F7-A7BD-4B1C-8559-04826D2E1B33}"/>
              </a:ext>
            </a:extLst>
          </p:cNvPr>
          <p:cNvSpPr/>
          <p:nvPr/>
        </p:nvSpPr>
        <p:spPr>
          <a:xfrm>
            <a:off x="6405829" y="2929739"/>
            <a:ext cx="1093929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066AD9-0734-4A23-AD38-BD3BF9308552}"/>
              </a:ext>
            </a:extLst>
          </p:cNvPr>
          <p:cNvSpPr/>
          <p:nvPr/>
        </p:nvSpPr>
        <p:spPr>
          <a:xfrm>
            <a:off x="7613965" y="2789204"/>
            <a:ext cx="1526796" cy="90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415C28-C562-49BC-A846-982133D9D7F6}"/>
              </a:ext>
            </a:extLst>
          </p:cNvPr>
          <p:cNvSpPr txBox="1"/>
          <p:nvPr/>
        </p:nvSpPr>
        <p:spPr>
          <a:xfrm>
            <a:off x="6352208" y="2545592"/>
            <a:ext cx="126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Fine-tune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8A8FD00-9885-45A1-A448-993425B4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91" y="3894526"/>
            <a:ext cx="949539" cy="960933"/>
          </a:xfrm>
          <a:prstGeom prst="rect">
            <a:avLst/>
          </a:prstGeom>
        </p:spPr>
      </p:pic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D3B63FEA-2C4E-4BC6-AB8E-45E6184F0CDE}"/>
              </a:ext>
            </a:extLst>
          </p:cNvPr>
          <p:cNvSpPr/>
          <p:nvPr/>
        </p:nvSpPr>
        <p:spPr>
          <a:xfrm>
            <a:off x="6405829" y="4092080"/>
            <a:ext cx="1093929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43C719-2A29-46DD-8B86-82D109051F87}"/>
              </a:ext>
            </a:extLst>
          </p:cNvPr>
          <p:cNvSpPr/>
          <p:nvPr/>
        </p:nvSpPr>
        <p:spPr>
          <a:xfrm>
            <a:off x="7613965" y="3951545"/>
            <a:ext cx="1526796" cy="90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8EF27D-AA44-49D1-A185-C314196B2634}"/>
              </a:ext>
            </a:extLst>
          </p:cNvPr>
          <p:cNvSpPr txBox="1"/>
          <p:nvPr/>
        </p:nvSpPr>
        <p:spPr>
          <a:xfrm>
            <a:off x="6352208" y="3707933"/>
            <a:ext cx="126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Fine-tune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7285219E-0366-49D4-BD9F-10251ABB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91" y="4985033"/>
            <a:ext cx="949539" cy="960933"/>
          </a:xfrm>
          <a:prstGeom prst="rect">
            <a:avLst/>
          </a:prstGeom>
        </p:spPr>
      </p:pic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8B634EBC-A3E8-49B2-BA7C-4D745B0B5BA4}"/>
              </a:ext>
            </a:extLst>
          </p:cNvPr>
          <p:cNvSpPr/>
          <p:nvPr/>
        </p:nvSpPr>
        <p:spPr>
          <a:xfrm>
            <a:off x="6405829" y="5182587"/>
            <a:ext cx="1093929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4A6DB3B-B6E3-4158-B528-B498A0219274}"/>
              </a:ext>
            </a:extLst>
          </p:cNvPr>
          <p:cNvSpPr/>
          <p:nvPr/>
        </p:nvSpPr>
        <p:spPr>
          <a:xfrm>
            <a:off x="7613965" y="5042052"/>
            <a:ext cx="1526796" cy="90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8486E93-DFD4-462B-91C6-A6AFE78608D9}"/>
              </a:ext>
            </a:extLst>
          </p:cNvPr>
          <p:cNvSpPr txBox="1"/>
          <p:nvPr/>
        </p:nvSpPr>
        <p:spPr>
          <a:xfrm>
            <a:off x="6352208" y="4798440"/>
            <a:ext cx="126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Fine-tune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5AFB75-786E-466E-B9D5-8788860C2724}"/>
              </a:ext>
            </a:extLst>
          </p:cNvPr>
          <p:cNvSpPr txBox="1"/>
          <p:nvPr/>
        </p:nvSpPr>
        <p:spPr>
          <a:xfrm>
            <a:off x="9357247" y="3027985"/>
            <a:ext cx="22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 segmentation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A606DCE-15AE-49C6-8A0F-5FAEA9AA8C8C}"/>
              </a:ext>
            </a:extLst>
          </p:cNvPr>
          <p:cNvSpPr txBox="1"/>
          <p:nvPr/>
        </p:nvSpPr>
        <p:spPr>
          <a:xfrm>
            <a:off x="9357247" y="4159083"/>
            <a:ext cx="22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Object detection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0666B6E-207B-492F-A48C-4351AC6844D0}"/>
              </a:ext>
            </a:extLst>
          </p:cNvPr>
          <p:cNvSpPr txBox="1"/>
          <p:nvPr/>
        </p:nvSpPr>
        <p:spPr>
          <a:xfrm>
            <a:off x="9357247" y="5249590"/>
            <a:ext cx="22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E93538B-9B20-4753-8990-DE81A9709D99}"/>
              </a:ext>
            </a:extLst>
          </p:cNvPr>
          <p:cNvSpPr txBox="1"/>
          <p:nvPr/>
        </p:nvSpPr>
        <p:spPr>
          <a:xfrm>
            <a:off x="5123202" y="6075540"/>
            <a:ext cx="182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With label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950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Loss function </a:t>
            </a:r>
            <a:r>
              <a:rPr lang="en-US" altLang="zh-TW" sz="3200" dirty="0" err="1"/>
              <a:t>MoCo</a:t>
            </a:r>
            <a:r>
              <a:rPr lang="en-US" altLang="zh-TW" sz="3200" dirty="0"/>
              <a:t> use</a:t>
            </a:r>
            <a:endParaRPr lang="zh-TW" altLang="en-US" sz="320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FC0EC6-A574-4DD7-A8A5-98E49AD545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InfoNCE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(Noise Contrastive Estimation)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C9DC25-9D63-47D2-81C2-D74E87E08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94" y="2590800"/>
            <a:ext cx="3600450" cy="838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388910C-535A-4F62-87C8-1EB77047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74" y="3668895"/>
            <a:ext cx="6591300" cy="21336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D0E10BB-7B2E-42D1-BB54-C1AC66D3F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821" y="4717781"/>
            <a:ext cx="2605959" cy="10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BEBAC-FA80-4573-8F08-ECB0184B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Pretext task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1C8EB-CCBA-4E33-A68D-EB0204C2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Unsupervised Representation Learning by Predicting Image Rotations</a:t>
            </a:r>
            <a:endParaRPr lang="zh-TW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64F0D4-F445-4CD9-A67A-BBFC872D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00" y="2144406"/>
            <a:ext cx="7808637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73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BEBAC-FA80-4573-8F08-ECB0184B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Pretext task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1C8EB-CCBA-4E33-A68D-EB0204C2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8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Unsupervised Visual Representation Learning by Context Prediction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E264AE-7EED-4D9E-8548-1C3A2BED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35" y="1950341"/>
            <a:ext cx="5638188" cy="49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35F3-EA09-4CAE-B27C-1267047E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Contrastive Learning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對比學習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1E7500-2389-46D5-81B1-A174E764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118"/>
            <a:ext cx="3771559" cy="3128175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4B48FB0-93A0-4743-9DA3-B9001B0C9951}"/>
              </a:ext>
            </a:extLst>
          </p:cNvPr>
          <p:cNvSpPr/>
          <p:nvPr/>
        </p:nvSpPr>
        <p:spPr>
          <a:xfrm>
            <a:off x="4814623" y="3783535"/>
            <a:ext cx="638221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D2094-400B-4D2C-B7C6-EDBC1BF69879}"/>
              </a:ext>
            </a:extLst>
          </p:cNvPr>
          <p:cNvSpPr/>
          <p:nvPr/>
        </p:nvSpPr>
        <p:spPr>
          <a:xfrm>
            <a:off x="5581588" y="3583245"/>
            <a:ext cx="1526796" cy="90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8185FFF-272F-42F9-8D70-2BBE46E4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269" y="2712003"/>
            <a:ext cx="3481755" cy="2646401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FB58C2E-C6E4-4DFB-A824-D9E5F5D48ED9}"/>
              </a:ext>
            </a:extLst>
          </p:cNvPr>
          <p:cNvSpPr/>
          <p:nvPr/>
        </p:nvSpPr>
        <p:spPr>
          <a:xfrm>
            <a:off x="7276276" y="3783533"/>
            <a:ext cx="638221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46A8EC-6A52-4B7F-AC90-59111A5833B8}"/>
              </a:ext>
            </a:extLst>
          </p:cNvPr>
          <p:cNvSpPr txBox="1"/>
          <p:nvPr/>
        </p:nvSpPr>
        <p:spPr>
          <a:xfrm>
            <a:off x="8513964" y="5395796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相似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567E8C-0700-4642-A393-E524748300E3}"/>
              </a:ext>
            </a:extLst>
          </p:cNvPr>
          <p:cNvSpPr txBox="1"/>
          <p:nvPr/>
        </p:nvSpPr>
        <p:spPr>
          <a:xfrm>
            <a:off x="10346614" y="4684130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不相似</a:t>
            </a:r>
          </a:p>
        </p:txBody>
      </p:sp>
    </p:spTree>
    <p:extLst>
      <p:ext uri="{BB962C8B-B14F-4D97-AF65-F5344CB8AC3E}">
        <p14:creationId xmlns:p14="http://schemas.microsoft.com/office/powerpoint/2010/main" val="374503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35F3-EA09-4CAE-B27C-1267047E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Contrastive Learning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對比學習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4B48FB0-93A0-4743-9DA3-B9001B0C9951}"/>
              </a:ext>
            </a:extLst>
          </p:cNvPr>
          <p:cNvSpPr/>
          <p:nvPr/>
        </p:nvSpPr>
        <p:spPr>
          <a:xfrm>
            <a:off x="2337092" y="3047544"/>
            <a:ext cx="638221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D2094-400B-4D2C-B7C6-EDBC1BF69879}"/>
              </a:ext>
            </a:extLst>
          </p:cNvPr>
          <p:cNvSpPr/>
          <p:nvPr/>
        </p:nvSpPr>
        <p:spPr>
          <a:xfrm>
            <a:off x="3104057" y="2847254"/>
            <a:ext cx="1526796" cy="90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FB58C2E-C6E4-4DFB-A824-D9E5F5D48ED9}"/>
              </a:ext>
            </a:extLst>
          </p:cNvPr>
          <p:cNvSpPr/>
          <p:nvPr/>
        </p:nvSpPr>
        <p:spPr>
          <a:xfrm>
            <a:off x="4798745" y="3047542"/>
            <a:ext cx="638221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D3B145-89B1-40C0-9313-845F8608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66519" cy="31281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3850806-4E8F-4450-9839-CFBC593A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64" y="2198723"/>
            <a:ext cx="866775" cy="22955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E06A8C5-DAA2-4FB9-A051-771A44912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297" y="2360670"/>
            <a:ext cx="3800475" cy="349567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1899C4-4250-4128-B556-EE565D1DA79D}"/>
              </a:ext>
            </a:extLst>
          </p:cNvPr>
          <p:cNvSpPr txBox="1"/>
          <p:nvPr/>
        </p:nvSpPr>
        <p:spPr>
          <a:xfrm>
            <a:off x="7140297" y="1967890"/>
            <a:ext cx="412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Space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特徵空間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BE7FF6-AB56-46B1-BF4A-1D375BA5E1B8}"/>
              </a:ext>
            </a:extLst>
          </p:cNvPr>
          <p:cNvSpPr txBox="1"/>
          <p:nvPr/>
        </p:nvSpPr>
        <p:spPr>
          <a:xfrm>
            <a:off x="1144322" y="5344720"/>
            <a:ext cx="8993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train this?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label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怎麼知道哪張圖片是相似的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970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BEBAC-FA80-4573-8F08-ECB0184B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Instance Discrimination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4A09FB-8FAA-4B5E-BA90-EEB43197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9910"/>
            <a:ext cx="2181837" cy="60888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22639FC-F3E9-4FF2-BA96-C43B8C6F35B1}"/>
              </a:ext>
            </a:extLst>
          </p:cNvPr>
          <p:cNvSpPr txBox="1"/>
          <p:nvPr/>
        </p:nvSpPr>
        <p:spPr>
          <a:xfrm>
            <a:off x="1384360" y="3153868"/>
            <a:ext cx="186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張圖片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48D94E9-62F6-4A4F-8030-A6E77C21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16" y="1919825"/>
            <a:ext cx="2838450" cy="23717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34681B5-4217-4B8C-9558-7D94A84D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787" y="2060020"/>
            <a:ext cx="1714500" cy="762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97FD8A-34C1-4131-9721-9561020697D9}"/>
              </a:ext>
            </a:extLst>
          </p:cNvPr>
          <p:cNvSpPr txBox="1"/>
          <p:nvPr/>
        </p:nvSpPr>
        <p:spPr>
          <a:xfrm>
            <a:off x="6659985" y="1690688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Positive Sample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正樣本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9031AB0-13E0-40BD-B93D-2487B88BB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960" y="3523200"/>
            <a:ext cx="2819400" cy="67627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5AFD7EE-F93A-4B43-861E-BEFA364B444E}"/>
              </a:ext>
            </a:extLst>
          </p:cNvPr>
          <p:cNvSpPr txBox="1"/>
          <p:nvPr/>
        </p:nvSpPr>
        <p:spPr>
          <a:xfrm>
            <a:off x="6659985" y="3153868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Negative Sample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負樣本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AB3BCBF-EA57-402F-ADA8-497EBAAC2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16668"/>
            <a:ext cx="2819400" cy="67627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90956AF-03F2-42DC-A3C3-EA8DE60E5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6382"/>
            <a:ext cx="1714500" cy="762000"/>
          </a:xfrm>
          <a:prstGeom prst="rect">
            <a:avLst/>
          </a:prstGeom>
        </p:spPr>
      </p:pic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8C9DF799-B5F5-4ECB-AD94-17BD2BF3514A}"/>
              </a:ext>
            </a:extLst>
          </p:cNvPr>
          <p:cNvSpPr/>
          <p:nvPr/>
        </p:nvSpPr>
        <p:spPr>
          <a:xfrm>
            <a:off x="3802239" y="5065001"/>
            <a:ext cx="638221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BCC6FF-8FAC-4A81-9FD0-DA11ADC14D2F}"/>
              </a:ext>
            </a:extLst>
          </p:cNvPr>
          <p:cNvSpPr/>
          <p:nvPr/>
        </p:nvSpPr>
        <p:spPr>
          <a:xfrm>
            <a:off x="4569204" y="4864711"/>
            <a:ext cx="1526796" cy="90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E2D998C6-FA15-4503-A73F-08BA97558D7C}"/>
              </a:ext>
            </a:extLst>
          </p:cNvPr>
          <p:cNvSpPr/>
          <p:nvPr/>
        </p:nvSpPr>
        <p:spPr>
          <a:xfrm>
            <a:off x="6251155" y="5048949"/>
            <a:ext cx="638221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A061F05-7D80-4B6D-872D-B50B3F502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787" y="4439670"/>
            <a:ext cx="654436" cy="1662417"/>
          </a:xfrm>
          <a:prstGeom prst="rect">
            <a:avLst/>
          </a:prstGeom>
        </p:spPr>
      </p:pic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41919793-83FB-47EC-B359-C5F13A1F7FBC}"/>
              </a:ext>
            </a:extLst>
          </p:cNvPr>
          <p:cNvSpPr/>
          <p:nvPr/>
        </p:nvSpPr>
        <p:spPr>
          <a:xfrm>
            <a:off x="7730634" y="5048949"/>
            <a:ext cx="638221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BC450C9-BECD-4F48-B733-9DB51F76875A}"/>
              </a:ext>
            </a:extLst>
          </p:cNvPr>
          <p:cNvSpPr txBox="1"/>
          <p:nvPr/>
        </p:nvSpPr>
        <p:spPr>
          <a:xfrm>
            <a:off x="8531604" y="5115952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Loss calculation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C1F020D-8B8E-46B1-8E6B-4EEA7D183A1C}"/>
              </a:ext>
            </a:extLst>
          </p:cNvPr>
          <p:cNvSpPr txBox="1"/>
          <p:nvPr/>
        </p:nvSpPr>
        <p:spPr>
          <a:xfrm>
            <a:off x="9277524" y="2689910"/>
            <a:ext cx="272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每張圖片都是一個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31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Contrastive Learning + Instance Discrimination 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A2989F-98C8-4629-8DFE-AC30EA16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60" y="2339975"/>
            <a:ext cx="9182100" cy="39719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8DC8F87-0A35-4564-AF93-EC3084D643C4}"/>
              </a:ext>
            </a:extLst>
          </p:cNvPr>
          <p:cNvSpPr txBox="1"/>
          <p:nvPr/>
        </p:nvSpPr>
        <p:spPr>
          <a:xfrm>
            <a:off x="8347570" y="3956605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Positive Sample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正樣本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8BEB05-65B4-4C79-AF51-879DEA184D9B}"/>
              </a:ext>
            </a:extLst>
          </p:cNvPr>
          <p:cNvSpPr txBox="1"/>
          <p:nvPr/>
        </p:nvSpPr>
        <p:spPr>
          <a:xfrm>
            <a:off x="7764710" y="5573235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Negative Sample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負樣本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EE6D58-C83D-4DB3-ACDB-DC36CC44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20" y="5333682"/>
            <a:ext cx="2181837" cy="6088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D3C3EE1-F069-4184-A020-C2BAAE76B6B8}"/>
              </a:ext>
            </a:extLst>
          </p:cNvPr>
          <p:cNvSpPr txBox="1"/>
          <p:nvPr/>
        </p:nvSpPr>
        <p:spPr>
          <a:xfrm>
            <a:off x="1216580" y="5797640"/>
            <a:ext cx="186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張圖片</a:t>
            </a:r>
          </a:p>
        </p:txBody>
      </p:sp>
    </p:spTree>
    <p:extLst>
      <p:ext uri="{BB962C8B-B14F-4D97-AF65-F5344CB8AC3E}">
        <p14:creationId xmlns:p14="http://schemas.microsoft.com/office/powerpoint/2010/main" val="292962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What </a:t>
            </a:r>
            <a:r>
              <a:rPr lang="en-US" altLang="zh-TW" sz="3200" dirty="0" err="1"/>
              <a:t>MoCo</a:t>
            </a:r>
            <a:r>
              <a:rPr lang="en-US" altLang="zh-TW" sz="3200" dirty="0"/>
              <a:t> thinks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6DFE25-2022-4F68-9005-CE5C1E7438DE}"/>
              </a:ext>
            </a:extLst>
          </p:cNvPr>
          <p:cNvSpPr txBox="1"/>
          <p:nvPr/>
        </p:nvSpPr>
        <p:spPr>
          <a:xfrm>
            <a:off x="1409351" y="2602250"/>
            <a:ext cx="14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76B32B-FE30-4252-8A48-70C194EE7C15}"/>
              </a:ext>
            </a:extLst>
          </p:cNvPr>
          <p:cNvSpPr txBox="1"/>
          <p:nvPr/>
        </p:nvSpPr>
        <p:spPr>
          <a:xfrm>
            <a:off x="4071982" y="2602250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dictionary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16BDD7-37EE-47CE-B50C-8A6A74A2A315}"/>
              </a:ext>
            </a:extLst>
          </p:cNvPr>
          <p:cNvSpPr txBox="1"/>
          <p:nvPr/>
        </p:nvSpPr>
        <p:spPr>
          <a:xfrm>
            <a:off x="3034020" y="379414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52C595-E32B-418F-B485-E2410E8E0D4A}"/>
              </a:ext>
            </a:extLst>
          </p:cNvPr>
          <p:cNvSpPr txBox="1"/>
          <p:nvPr/>
        </p:nvSpPr>
        <p:spPr>
          <a:xfrm>
            <a:off x="3893891" y="379414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DE137E-5640-44E4-9ED8-49C910D4F6CA}"/>
              </a:ext>
            </a:extLst>
          </p:cNvPr>
          <p:cNvSpPr txBox="1"/>
          <p:nvPr/>
        </p:nvSpPr>
        <p:spPr>
          <a:xfrm>
            <a:off x="4772462" y="379414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DB7808-4CDB-413A-ACA0-B9356162A4B0}"/>
              </a:ext>
            </a:extLst>
          </p:cNvPr>
          <p:cNvSpPr txBox="1"/>
          <p:nvPr/>
        </p:nvSpPr>
        <p:spPr>
          <a:xfrm>
            <a:off x="6096000" y="3806588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2FC0EC6-A574-4DD7-A8A5-98E49AD545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Train encoders to perform dictionary look-up</a:t>
            </a:r>
            <a:endParaRPr lang="zh-TW" altLang="en-US" sz="2400" dirty="0"/>
          </a:p>
        </p:txBody>
      </p:sp>
      <p:sp>
        <p:nvSpPr>
          <p:cNvPr id="20" name="箭號: 左-右雙向 19">
            <a:extLst>
              <a:ext uri="{FF2B5EF4-FFF2-40B4-BE49-F238E27FC236}">
                <a16:creationId xmlns:a16="http://schemas.microsoft.com/office/drawing/2014/main" id="{6A104636-65FE-4B2C-BC94-B4F95037CDB8}"/>
              </a:ext>
            </a:extLst>
          </p:cNvPr>
          <p:cNvSpPr/>
          <p:nvPr/>
        </p:nvSpPr>
        <p:spPr>
          <a:xfrm>
            <a:off x="2496817" y="4997247"/>
            <a:ext cx="545284" cy="1845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51C9E4-B9A8-4743-972C-523CFDD14D96}"/>
              </a:ext>
            </a:extLst>
          </p:cNvPr>
          <p:cNvSpPr txBox="1"/>
          <p:nvPr/>
        </p:nvSpPr>
        <p:spPr>
          <a:xfrm>
            <a:off x="2216397" y="5576541"/>
            <a:ext cx="126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dissimilar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75B2350-2670-4F01-9E5A-9006AF6CD515}"/>
              </a:ext>
            </a:extLst>
          </p:cNvPr>
          <p:cNvSpPr txBox="1"/>
          <p:nvPr/>
        </p:nvSpPr>
        <p:spPr>
          <a:xfrm>
            <a:off x="2360103" y="4584715"/>
            <a:ext cx="126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similar</a:t>
            </a:r>
            <a:endParaRPr lang="zh-TW" altLang="en-US" dirty="0"/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4D20432A-DB8B-4512-898C-5BEE024C1E8A}"/>
              </a:ext>
            </a:extLst>
          </p:cNvPr>
          <p:cNvSpPr/>
          <p:nvPr/>
        </p:nvSpPr>
        <p:spPr>
          <a:xfrm>
            <a:off x="2496817" y="5984075"/>
            <a:ext cx="545284" cy="1845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78924BD-C968-4EB3-8DFC-86401FAEAA2B}"/>
              </a:ext>
            </a:extLst>
          </p:cNvPr>
          <p:cNvSpPr txBox="1"/>
          <p:nvPr/>
        </p:nvSpPr>
        <p:spPr>
          <a:xfrm>
            <a:off x="4153598" y="4812472"/>
            <a:ext cx="232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Matching key</a:t>
            </a:r>
            <a:endParaRPr lang="zh-TW" altLang="en-US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40B3CBC3-9404-4005-AB33-124DCEF8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22" y="3011138"/>
            <a:ext cx="879270" cy="750310"/>
          </a:xfrm>
          <a:prstGeom prst="rect">
            <a:avLst/>
          </a:prstGeom>
        </p:spPr>
      </p:pic>
      <p:pic>
        <p:nvPicPr>
          <p:cNvPr id="36" name="內容版面配置區 35">
            <a:extLst>
              <a:ext uri="{FF2B5EF4-FFF2-40B4-BE49-F238E27FC236}">
                <a16:creationId xmlns:a16="http://schemas.microsoft.com/office/drawing/2014/main" id="{1BFB4202-8FE7-4C2C-A19D-B4A0DC18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0313" y="3021215"/>
            <a:ext cx="4022171" cy="745909"/>
          </a:xfr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5F50C8EB-38EF-46CC-997F-0F3B9B84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4714370"/>
            <a:ext cx="879270" cy="75031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43BE774-5548-4C9B-B49E-2E3944F9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5712019"/>
            <a:ext cx="879270" cy="75031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145182B4-B91A-4CFB-B585-751016375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705" y="5678529"/>
            <a:ext cx="2969093" cy="75841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B46F0F32-4987-4FDA-B9FC-181D339CA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704" y="4714370"/>
            <a:ext cx="882925" cy="7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5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450</Words>
  <Application>Microsoft Office PowerPoint</Application>
  <PresentationFormat>寬螢幕</PresentationFormat>
  <Paragraphs>103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Office 佈景主題</vt:lpstr>
      <vt:lpstr>Momentum Contrast for Unsupervised Visual Representation Learning</vt:lpstr>
      <vt:lpstr>Self-supervised Learning</vt:lpstr>
      <vt:lpstr>Pretext task</vt:lpstr>
      <vt:lpstr>Pretext task</vt:lpstr>
      <vt:lpstr>Contrastive Learning 對比學習</vt:lpstr>
      <vt:lpstr>Contrastive Learning 對比學習</vt:lpstr>
      <vt:lpstr>Instance Discrimination</vt:lpstr>
      <vt:lpstr>Contrastive Learning + Instance Discrimination </vt:lpstr>
      <vt:lpstr>What MoCo thinks</vt:lpstr>
      <vt:lpstr>Before MoCo – End-to-End model</vt:lpstr>
      <vt:lpstr>Before MoCo – memory bank</vt:lpstr>
      <vt:lpstr>Before MoCo – memory bank</vt:lpstr>
      <vt:lpstr>MoCo use queue</vt:lpstr>
      <vt:lpstr>Momentum update encoder</vt:lpstr>
      <vt:lpstr>Experiment：Linear Classification Protocol</vt:lpstr>
      <vt:lpstr>Experiment：Linear Classification Protocol</vt:lpstr>
      <vt:lpstr>Experiment：Transferring Features</vt:lpstr>
      <vt:lpstr>Experiment：Transferring Features</vt:lpstr>
      <vt:lpstr>PowerPoint 簡報</vt:lpstr>
      <vt:lpstr>Loss function MoCo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 Contrast for Unsupervised Visual Representation Learning</dc:title>
  <dc:creator>Chun</dc:creator>
  <cp:lastModifiedBy>Chun</cp:lastModifiedBy>
  <cp:revision>38</cp:revision>
  <dcterms:created xsi:type="dcterms:W3CDTF">2023-04-11T08:04:32Z</dcterms:created>
  <dcterms:modified xsi:type="dcterms:W3CDTF">2023-04-12T08:19:52Z</dcterms:modified>
</cp:coreProperties>
</file>