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Norwester" charset="1" panose="00000506000000000000"/>
      <p:regular r:id="rId17"/>
    </p:embeddedFont>
    <p:embeddedFont>
      <p:font typeface="Etna Sans Serif" charset="1" panose="02000600000000000000"/>
      <p:regular r:id="rId18"/>
    </p:embeddedFont>
    <p:embeddedFont>
      <p:font typeface="Inter" charset="1" panose="020B0502030000000004"/>
      <p:regular r:id="rId19"/>
    </p:embeddedFont>
    <p:embeddedFont>
      <p:font typeface="Inter Bold" charset="1" panose="020B0802030000000004"/>
      <p:regular r:id="rId20"/>
    </p:embeddedFont>
    <p:embeddedFont>
      <p:font typeface="Canva Sans Bold" charset="1" panose="020B0803030501040103"/>
      <p:regular r:id="rId21"/>
    </p:embeddedFont>
    <p:embeddedFont>
      <p:font typeface="Canva Sans" charset="1" panose="020B05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jpe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jpe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7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9930" y="482537"/>
            <a:ext cx="8012821" cy="9321927"/>
            <a:chOff x="0" y="0"/>
            <a:chExt cx="525912" cy="6118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1102" cy="616072"/>
            </a:xfrm>
            <a:custGeom>
              <a:avLst/>
              <a:gdLst/>
              <a:ahLst/>
              <a:cxnLst/>
              <a:rect r="r" b="b" t="t" l="l"/>
              <a:pathLst>
                <a:path h="616072" w="541102">
                  <a:moveTo>
                    <a:pt x="298602" y="0"/>
                  </a:moveTo>
                  <a:cubicBezTo>
                    <a:pt x="304370" y="0"/>
                    <a:pt x="310173" y="0"/>
                    <a:pt x="315930" y="0"/>
                  </a:cubicBezTo>
                  <a:cubicBezTo>
                    <a:pt x="361830" y="10219"/>
                    <a:pt x="390516" y="44235"/>
                    <a:pt x="403581" y="99896"/>
                  </a:cubicBezTo>
                  <a:cubicBezTo>
                    <a:pt x="480104" y="92473"/>
                    <a:pt x="541102" y="197720"/>
                    <a:pt x="501834" y="301015"/>
                  </a:cubicBezTo>
                  <a:cubicBezTo>
                    <a:pt x="513109" y="322721"/>
                    <a:pt x="522515" y="347000"/>
                    <a:pt x="525912" y="379588"/>
                  </a:cubicBezTo>
                  <a:cubicBezTo>
                    <a:pt x="525912" y="388923"/>
                    <a:pt x="525912" y="398236"/>
                    <a:pt x="525912" y="407569"/>
                  </a:cubicBezTo>
                  <a:cubicBezTo>
                    <a:pt x="515789" y="490507"/>
                    <a:pt x="472226" y="546551"/>
                    <a:pt x="400708" y="531464"/>
                  </a:cubicBezTo>
                  <a:cubicBezTo>
                    <a:pt x="382306" y="574049"/>
                    <a:pt x="349563" y="616072"/>
                    <a:pt x="298612" y="611384"/>
                  </a:cubicBezTo>
                  <a:cubicBezTo>
                    <a:pt x="272276" y="608589"/>
                    <a:pt x="253955" y="592395"/>
                    <a:pt x="237914" y="572722"/>
                  </a:cubicBezTo>
                  <a:cubicBezTo>
                    <a:pt x="221018" y="589075"/>
                    <a:pt x="202720" y="601909"/>
                    <a:pt x="176281" y="602051"/>
                  </a:cubicBezTo>
                  <a:cubicBezTo>
                    <a:pt x="115115" y="602293"/>
                    <a:pt x="74197" y="539290"/>
                    <a:pt x="73205" y="452871"/>
                  </a:cubicBezTo>
                  <a:cubicBezTo>
                    <a:pt x="33883" y="432654"/>
                    <a:pt x="7251" y="394917"/>
                    <a:pt x="0" y="330344"/>
                  </a:cubicBezTo>
                  <a:cubicBezTo>
                    <a:pt x="0" y="321010"/>
                    <a:pt x="0" y="311657"/>
                    <a:pt x="0" y="302363"/>
                  </a:cubicBezTo>
                  <a:cubicBezTo>
                    <a:pt x="8003" y="238375"/>
                    <a:pt x="33188" y="198182"/>
                    <a:pt x="75121" y="181144"/>
                  </a:cubicBezTo>
                  <a:cubicBezTo>
                    <a:pt x="72601" y="73202"/>
                    <a:pt x="156478" y="5753"/>
                    <a:pt x="225385" y="53307"/>
                  </a:cubicBezTo>
                  <a:cubicBezTo>
                    <a:pt x="241791" y="29792"/>
                    <a:pt x="265002" y="4144"/>
                    <a:pt x="298602" y="0"/>
                  </a:cubicBezTo>
                  <a:close/>
                </a:path>
              </a:pathLst>
            </a:custGeom>
            <a:solidFill>
              <a:srgbClr val="FCFCFC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24652" y="63872"/>
              <a:ext cx="476608" cy="460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21278" y="1294321"/>
            <a:ext cx="5804624" cy="7650246"/>
          </a:xfrm>
          <a:custGeom>
            <a:avLst/>
            <a:gdLst/>
            <a:ahLst/>
            <a:cxnLst/>
            <a:rect r="r" b="b" t="t" l="l"/>
            <a:pathLst>
              <a:path h="7650246" w="5804624">
                <a:moveTo>
                  <a:pt x="0" y="0"/>
                </a:moveTo>
                <a:lnTo>
                  <a:pt x="5804624" y="0"/>
                </a:lnTo>
                <a:lnTo>
                  <a:pt x="5804624" y="7650246"/>
                </a:lnTo>
                <a:lnTo>
                  <a:pt x="0" y="765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037814" y="6252184"/>
            <a:ext cx="5731827" cy="4392012"/>
          </a:xfrm>
          <a:custGeom>
            <a:avLst/>
            <a:gdLst/>
            <a:ahLst/>
            <a:cxnLst/>
            <a:rect r="r" b="b" t="t" l="l"/>
            <a:pathLst>
              <a:path h="4392012" w="5731827">
                <a:moveTo>
                  <a:pt x="5731826" y="0"/>
                </a:moveTo>
                <a:lnTo>
                  <a:pt x="0" y="0"/>
                </a:lnTo>
                <a:lnTo>
                  <a:pt x="0" y="4392013"/>
                </a:lnTo>
                <a:lnTo>
                  <a:pt x="5731826" y="4392013"/>
                </a:lnTo>
                <a:lnTo>
                  <a:pt x="573182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-2550609" y="-1332700"/>
            <a:ext cx="6701418" cy="5134961"/>
          </a:xfrm>
          <a:custGeom>
            <a:avLst/>
            <a:gdLst/>
            <a:ahLst/>
            <a:cxnLst/>
            <a:rect r="r" b="b" t="t" l="l"/>
            <a:pathLst>
              <a:path h="5134961" w="6701418">
                <a:moveTo>
                  <a:pt x="0" y="5134962"/>
                </a:moveTo>
                <a:lnTo>
                  <a:pt x="6701418" y="5134962"/>
                </a:lnTo>
                <a:lnTo>
                  <a:pt x="6701418" y="0"/>
                </a:lnTo>
                <a:lnTo>
                  <a:pt x="0" y="0"/>
                </a:lnTo>
                <a:lnTo>
                  <a:pt x="0" y="513496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5664563" y="6539155"/>
            <a:ext cx="1996980" cy="1924589"/>
          </a:xfrm>
          <a:custGeom>
            <a:avLst/>
            <a:gdLst/>
            <a:ahLst/>
            <a:cxnLst/>
            <a:rect r="r" b="b" t="t" l="l"/>
            <a:pathLst>
              <a:path h="1924589" w="1996980">
                <a:moveTo>
                  <a:pt x="0" y="1924590"/>
                </a:moveTo>
                <a:lnTo>
                  <a:pt x="1996980" y="1924590"/>
                </a:lnTo>
                <a:lnTo>
                  <a:pt x="1996980" y="0"/>
                </a:lnTo>
                <a:lnTo>
                  <a:pt x="0" y="0"/>
                </a:lnTo>
                <a:lnTo>
                  <a:pt x="0" y="192459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546088" y="6539155"/>
            <a:ext cx="1996980" cy="1924589"/>
          </a:xfrm>
          <a:custGeom>
            <a:avLst/>
            <a:gdLst/>
            <a:ahLst/>
            <a:cxnLst/>
            <a:rect r="r" b="b" t="t" l="l"/>
            <a:pathLst>
              <a:path h="1924589" w="1996980">
                <a:moveTo>
                  <a:pt x="1996980" y="1924590"/>
                </a:moveTo>
                <a:lnTo>
                  <a:pt x="0" y="1924590"/>
                </a:lnTo>
                <a:lnTo>
                  <a:pt x="0" y="0"/>
                </a:lnTo>
                <a:lnTo>
                  <a:pt x="1996980" y="0"/>
                </a:lnTo>
                <a:lnTo>
                  <a:pt x="1996980" y="192459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813144" y="2372828"/>
            <a:ext cx="9741869" cy="259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85"/>
              </a:lnSpc>
            </a:pPr>
            <a:r>
              <a:rPr lang="en-US" sz="8571">
                <a:solidFill>
                  <a:srgbClr val="FCFCFC"/>
                </a:solidFill>
                <a:latin typeface="Norwester"/>
                <a:ea typeface="Norwester"/>
                <a:cs typeface="Norwester"/>
                <a:sym typeface="Norwester"/>
              </a:rPr>
              <a:t>UNDERSTANDING </a:t>
            </a:r>
          </a:p>
          <a:p>
            <a:pPr algn="l">
              <a:lnSpc>
                <a:spcPts val="10285"/>
              </a:lnSpc>
            </a:pPr>
            <a:r>
              <a:rPr lang="en-US" sz="8571">
                <a:solidFill>
                  <a:srgbClr val="FCFCFC"/>
                </a:solidFill>
                <a:latin typeface="Norwester"/>
                <a:ea typeface="Norwester"/>
                <a:cs typeface="Norwester"/>
                <a:sym typeface="Norwester"/>
              </a:rPr>
              <a:t>STUDENT DEPRESSION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933187" y="2588031"/>
            <a:ext cx="1053830" cy="740781"/>
          </a:xfrm>
          <a:custGeom>
            <a:avLst/>
            <a:gdLst/>
            <a:ahLst/>
            <a:cxnLst/>
            <a:rect r="r" b="b" t="t" l="l"/>
            <a:pathLst>
              <a:path h="740781" w="1053830">
                <a:moveTo>
                  <a:pt x="0" y="0"/>
                </a:moveTo>
                <a:lnTo>
                  <a:pt x="1053831" y="0"/>
                </a:lnTo>
                <a:lnTo>
                  <a:pt x="1053831" y="740781"/>
                </a:lnTo>
                <a:lnTo>
                  <a:pt x="0" y="7407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734755" y="7583962"/>
            <a:ext cx="4509370" cy="4114800"/>
          </a:xfrm>
          <a:custGeom>
            <a:avLst/>
            <a:gdLst/>
            <a:ahLst/>
            <a:cxnLst/>
            <a:rect r="r" b="b" t="t" l="l"/>
            <a:pathLst>
              <a:path h="4114800" w="4509370">
                <a:moveTo>
                  <a:pt x="0" y="0"/>
                </a:moveTo>
                <a:lnTo>
                  <a:pt x="4509370" y="0"/>
                </a:lnTo>
                <a:lnTo>
                  <a:pt x="45093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813144" y="5224828"/>
            <a:ext cx="8887239" cy="252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63"/>
              </a:lnSpc>
            </a:pPr>
            <a:r>
              <a:rPr lang="en-US" sz="4831">
                <a:solidFill>
                  <a:srgbClr val="FCFCFC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Descriptive Analysis performed by Mbuba Chiagozie Tochukwu &amp; Mariam Adepoju</a:t>
            </a:r>
          </a:p>
        </p:txBody>
      </p:sp>
      <p:sp>
        <p:nvSpPr>
          <p:cNvPr name="Freeform 14" id="14"/>
          <p:cNvSpPr/>
          <p:nvPr/>
        </p:nvSpPr>
        <p:spPr>
          <a:xfrm flipH="true" flipV="true" rot="0">
            <a:off x="15620087" y="-789171"/>
            <a:ext cx="3784717" cy="3453554"/>
          </a:xfrm>
          <a:custGeom>
            <a:avLst/>
            <a:gdLst/>
            <a:ahLst/>
            <a:cxnLst/>
            <a:rect r="r" b="b" t="t" l="l"/>
            <a:pathLst>
              <a:path h="3453554" w="3784717">
                <a:moveTo>
                  <a:pt x="3784716" y="3453554"/>
                </a:moveTo>
                <a:lnTo>
                  <a:pt x="0" y="3453554"/>
                </a:lnTo>
                <a:lnTo>
                  <a:pt x="0" y="0"/>
                </a:lnTo>
                <a:lnTo>
                  <a:pt x="3784716" y="0"/>
                </a:lnTo>
                <a:lnTo>
                  <a:pt x="3784716" y="3453554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7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7472" y="6929203"/>
            <a:ext cx="5293281" cy="4055976"/>
          </a:xfrm>
          <a:custGeom>
            <a:avLst/>
            <a:gdLst/>
            <a:ahLst/>
            <a:cxnLst/>
            <a:rect r="r" b="b" t="t" l="l"/>
            <a:pathLst>
              <a:path h="4055976" w="5293281">
                <a:moveTo>
                  <a:pt x="0" y="0"/>
                </a:moveTo>
                <a:lnTo>
                  <a:pt x="5293281" y="0"/>
                </a:lnTo>
                <a:lnTo>
                  <a:pt x="5293281" y="4055976"/>
                </a:lnTo>
                <a:lnTo>
                  <a:pt x="0" y="40559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422191" y="6929203"/>
            <a:ext cx="5293281" cy="4055976"/>
          </a:xfrm>
          <a:custGeom>
            <a:avLst/>
            <a:gdLst/>
            <a:ahLst/>
            <a:cxnLst/>
            <a:rect r="r" b="b" t="t" l="l"/>
            <a:pathLst>
              <a:path h="4055976" w="5293281">
                <a:moveTo>
                  <a:pt x="5293281" y="0"/>
                </a:moveTo>
                <a:lnTo>
                  <a:pt x="0" y="0"/>
                </a:lnTo>
                <a:lnTo>
                  <a:pt x="0" y="4055976"/>
                </a:lnTo>
                <a:lnTo>
                  <a:pt x="5293281" y="4055976"/>
                </a:lnTo>
                <a:lnTo>
                  <a:pt x="52932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65809" y="1824570"/>
            <a:ext cx="8556383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FCFCFC"/>
                </a:solidFill>
                <a:latin typeface="Norwester"/>
                <a:ea typeface="Norwester"/>
                <a:cs typeface="Norwester"/>
                <a:sym typeface="Norwester"/>
              </a:rPr>
              <a:t>FINAL NOTE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11715" y="3834318"/>
            <a:ext cx="11864571" cy="287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13"/>
              </a:lnSpc>
            </a:pPr>
            <a:r>
              <a:rPr lang="en-US" sz="3467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This analysis not only uncovers the alarming prevalence of depression but also empowers educators and policymakers with actionable insights. </a:t>
            </a:r>
          </a:p>
          <a:p>
            <a:pPr algn="just">
              <a:lnSpc>
                <a:spcPts val="3813"/>
              </a:lnSpc>
            </a:pPr>
          </a:p>
          <a:p>
            <a:pPr algn="just">
              <a:lnSpc>
                <a:spcPts val="3813"/>
              </a:lnSpc>
            </a:pPr>
            <a:r>
              <a:rPr lang="en-US" sz="3467" b="true">
                <a:solidFill>
                  <a:srgbClr val="FCFCFC"/>
                </a:solidFill>
                <a:latin typeface="Inter Bold"/>
                <a:ea typeface="Inter Bold"/>
                <a:cs typeface="Inter Bold"/>
                <a:sym typeface="Inter Bold"/>
              </a:rPr>
              <a:t>The goal is simple:</a:t>
            </a:r>
            <a:r>
              <a:rPr lang="en-US" sz="3467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 support students holistically, beyond grades and classes.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914892" y="2234698"/>
            <a:ext cx="1014598" cy="713203"/>
          </a:xfrm>
          <a:custGeom>
            <a:avLst/>
            <a:gdLst/>
            <a:ahLst/>
            <a:cxnLst/>
            <a:rect r="r" b="b" t="t" l="l"/>
            <a:pathLst>
              <a:path h="713203" w="1014598">
                <a:moveTo>
                  <a:pt x="0" y="0"/>
                </a:moveTo>
                <a:lnTo>
                  <a:pt x="1014598" y="0"/>
                </a:lnTo>
                <a:lnTo>
                  <a:pt x="1014598" y="713203"/>
                </a:lnTo>
                <a:lnTo>
                  <a:pt x="0" y="71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358510" y="2234698"/>
            <a:ext cx="1014598" cy="713203"/>
          </a:xfrm>
          <a:custGeom>
            <a:avLst/>
            <a:gdLst/>
            <a:ahLst/>
            <a:cxnLst/>
            <a:rect r="r" b="b" t="t" l="l"/>
            <a:pathLst>
              <a:path h="713203" w="1014598">
                <a:moveTo>
                  <a:pt x="0" y="0"/>
                </a:moveTo>
                <a:lnTo>
                  <a:pt x="1014598" y="0"/>
                </a:lnTo>
                <a:lnTo>
                  <a:pt x="1014598" y="713203"/>
                </a:lnTo>
                <a:lnTo>
                  <a:pt x="0" y="71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927977" y="-927961"/>
            <a:ext cx="4288572" cy="3913322"/>
          </a:xfrm>
          <a:custGeom>
            <a:avLst/>
            <a:gdLst/>
            <a:ahLst/>
            <a:cxnLst/>
            <a:rect r="r" b="b" t="t" l="l"/>
            <a:pathLst>
              <a:path h="3913322" w="4288572">
                <a:moveTo>
                  <a:pt x="0" y="3913322"/>
                </a:moveTo>
                <a:lnTo>
                  <a:pt x="4288572" y="3913322"/>
                </a:lnTo>
                <a:lnTo>
                  <a:pt x="4288572" y="0"/>
                </a:lnTo>
                <a:lnTo>
                  <a:pt x="0" y="0"/>
                </a:lnTo>
                <a:lnTo>
                  <a:pt x="0" y="391332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4927405" y="-927961"/>
            <a:ext cx="4288572" cy="3913322"/>
          </a:xfrm>
          <a:custGeom>
            <a:avLst/>
            <a:gdLst/>
            <a:ahLst/>
            <a:cxnLst/>
            <a:rect r="r" b="b" t="t" l="l"/>
            <a:pathLst>
              <a:path h="3913322" w="4288572">
                <a:moveTo>
                  <a:pt x="4288572" y="3913322"/>
                </a:moveTo>
                <a:lnTo>
                  <a:pt x="0" y="3913322"/>
                </a:lnTo>
                <a:lnTo>
                  <a:pt x="0" y="0"/>
                </a:lnTo>
                <a:lnTo>
                  <a:pt x="4288572" y="0"/>
                </a:lnTo>
                <a:lnTo>
                  <a:pt x="4288572" y="391332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7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032937" y="6351203"/>
            <a:ext cx="5731827" cy="4392012"/>
          </a:xfrm>
          <a:custGeom>
            <a:avLst/>
            <a:gdLst/>
            <a:ahLst/>
            <a:cxnLst/>
            <a:rect r="r" b="b" t="t" l="l"/>
            <a:pathLst>
              <a:path h="4392012" w="5731827">
                <a:moveTo>
                  <a:pt x="5731827" y="0"/>
                </a:moveTo>
                <a:lnTo>
                  <a:pt x="0" y="0"/>
                </a:lnTo>
                <a:lnTo>
                  <a:pt x="0" y="4392012"/>
                </a:lnTo>
                <a:lnTo>
                  <a:pt x="5731827" y="4392012"/>
                </a:lnTo>
                <a:lnTo>
                  <a:pt x="573182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476764" y="-456215"/>
            <a:ext cx="5731827" cy="4392012"/>
          </a:xfrm>
          <a:custGeom>
            <a:avLst/>
            <a:gdLst/>
            <a:ahLst/>
            <a:cxnLst/>
            <a:rect r="r" b="b" t="t" l="l"/>
            <a:pathLst>
              <a:path h="4392012" w="5731827">
                <a:moveTo>
                  <a:pt x="0" y="4392012"/>
                </a:moveTo>
                <a:lnTo>
                  <a:pt x="5731827" y="4392012"/>
                </a:lnTo>
                <a:lnTo>
                  <a:pt x="5731827" y="0"/>
                </a:lnTo>
                <a:lnTo>
                  <a:pt x="0" y="0"/>
                </a:lnTo>
                <a:lnTo>
                  <a:pt x="0" y="439201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94020" y="2982810"/>
            <a:ext cx="15699959" cy="352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68"/>
              </a:lnSpc>
            </a:pPr>
            <a:r>
              <a:rPr lang="en-US" sz="23140">
                <a:solidFill>
                  <a:srgbClr val="FCFCFC"/>
                </a:solidFill>
                <a:latin typeface="Norwester"/>
                <a:ea typeface="Norwester"/>
                <a:cs typeface="Norwester"/>
                <a:sym typeface="Norwester"/>
              </a:rPr>
              <a:t>THANK </a:t>
            </a:r>
            <a:r>
              <a:rPr lang="en-US" sz="23140">
                <a:solidFill>
                  <a:srgbClr val="B0D7F8"/>
                </a:solidFill>
                <a:latin typeface="Norwester"/>
                <a:ea typeface="Norwester"/>
                <a:cs typeface="Norwester"/>
                <a:sym typeface="Norwester"/>
              </a:rPr>
              <a:t>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1473488" y="7370865"/>
            <a:ext cx="4509370" cy="4114800"/>
          </a:xfrm>
          <a:custGeom>
            <a:avLst/>
            <a:gdLst/>
            <a:ahLst/>
            <a:cxnLst/>
            <a:rect r="r" b="b" t="t" l="l"/>
            <a:pathLst>
              <a:path h="4114800" w="4509370">
                <a:moveTo>
                  <a:pt x="0" y="0"/>
                </a:moveTo>
                <a:lnTo>
                  <a:pt x="4509370" y="0"/>
                </a:lnTo>
                <a:lnTo>
                  <a:pt x="45093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5252118" y="-1198665"/>
            <a:ext cx="4509370" cy="4114800"/>
          </a:xfrm>
          <a:custGeom>
            <a:avLst/>
            <a:gdLst/>
            <a:ahLst/>
            <a:cxnLst/>
            <a:rect r="r" b="b" t="t" l="l"/>
            <a:pathLst>
              <a:path h="4114800" w="4509370">
                <a:moveTo>
                  <a:pt x="450937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509370" y="0"/>
                </a:lnTo>
                <a:lnTo>
                  <a:pt x="450937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22674" y="6527324"/>
            <a:ext cx="12442652" cy="922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21"/>
              </a:lnSpc>
            </a:pPr>
            <a:r>
              <a:rPr lang="en-US" sz="3292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Thank you for your attention and participation. Hopefully this information is useful for increasing awareness of mental health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7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7472" y="6929203"/>
            <a:ext cx="5293281" cy="4055976"/>
          </a:xfrm>
          <a:custGeom>
            <a:avLst/>
            <a:gdLst/>
            <a:ahLst/>
            <a:cxnLst/>
            <a:rect r="r" b="b" t="t" l="l"/>
            <a:pathLst>
              <a:path h="4055976" w="5293281">
                <a:moveTo>
                  <a:pt x="0" y="0"/>
                </a:moveTo>
                <a:lnTo>
                  <a:pt x="5293281" y="0"/>
                </a:lnTo>
                <a:lnTo>
                  <a:pt x="5293281" y="4055976"/>
                </a:lnTo>
                <a:lnTo>
                  <a:pt x="0" y="40559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422191" y="6929203"/>
            <a:ext cx="5293281" cy="4055976"/>
          </a:xfrm>
          <a:custGeom>
            <a:avLst/>
            <a:gdLst/>
            <a:ahLst/>
            <a:cxnLst/>
            <a:rect r="r" b="b" t="t" l="l"/>
            <a:pathLst>
              <a:path h="4055976" w="5293281">
                <a:moveTo>
                  <a:pt x="5293281" y="0"/>
                </a:moveTo>
                <a:lnTo>
                  <a:pt x="0" y="0"/>
                </a:lnTo>
                <a:lnTo>
                  <a:pt x="0" y="4055976"/>
                </a:lnTo>
                <a:lnTo>
                  <a:pt x="5293281" y="4055976"/>
                </a:lnTo>
                <a:lnTo>
                  <a:pt x="52932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65809" y="1824570"/>
            <a:ext cx="8556383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FCFCFC"/>
                </a:solidFill>
                <a:latin typeface="Norwester"/>
                <a:ea typeface="Norwester"/>
                <a:cs typeface="Norwester"/>
                <a:sym typeface="Norwester"/>
              </a:rPr>
              <a:t>OBJECTIVE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62835" y="3872989"/>
            <a:ext cx="12162331" cy="334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13"/>
              </a:lnSpc>
            </a:pPr>
            <a:r>
              <a:rPr lang="en-US" sz="3467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This analysis investigates the contributing factors to student depression using survey data from over </a:t>
            </a:r>
            <a:r>
              <a:rPr lang="en-US" sz="3467" b="true">
                <a:solidFill>
                  <a:srgbClr val="FCFCFC"/>
                </a:solidFill>
                <a:latin typeface="Inter Bold"/>
                <a:ea typeface="Inter Bold"/>
                <a:cs typeface="Inter Bold"/>
                <a:sym typeface="Inter Bold"/>
              </a:rPr>
              <a:t>28,000 students</a:t>
            </a:r>
            <a:r>
              <a:rPr lang="en-US" sz="3467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 gotten from a Kaggle Dataset of students based in the United States. It explores how variables such as </a:t>
            </a:r>
            <a:r>
              <a:rPr lang="en-US" sz="3467" b="true">
                <a:solidFill>
                  <a:srgbClr val="FCFCFC"/>
                </a:solidFill>
                <a:latin typeface="Inter Bold"/>
                <a:ea typeface="Inter Bold"/>
                <a:cs typeface="Inter Bold"/>
                <a:sym typeface="Inter Bold"/>
              </a:rPr>
              <a:t>sleep hours, academic pressure, dietary habits, financial stress, </a:t>
            </a:r>
            <a:r>
              <a:rPr lang="en-US" sz="3467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and</a:t>
            </a:r>
            <a:r>
              <a:rPr lang="en-US" sz="3467" b="true">
                <a:solidFill>
                  <a:srgbClr val="FCFCFC"/>
                </a:solidFill>
                <a:latin typeface="Inter Bold"/>
                <a:ea typeface="Inter Bold"/>
                <a:cs typeface="Inter Bold"/>
                <a:sym typeface="Inter Bold"/>
              </a:rPr>
              <a:t> study hours</a:t>
            </a:r>
            <a:r>
              <a:rPr lang="en-US" sz="3467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 correlate with depression levels.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914892" y="2234698"/>
            <a:ext cx="1014598" cy="713203"/>
          </a:xfrm>
          <a:custGeom>
            <a:avLst/>
            <a:gdLst/>
            <a:ahLst/>
            <a:cxnLst/>
            <a:rect r="r" b="b" t="t" l="l"/>
            <a:pathLst>
              <a:path h="713203" w="1014598">
                <a:moveTo>
                  <a:pt x="0" y="0"/>
                </a:moveTo>
                <a:lnTo>
                  <a:pt x="1014598" y="0"/>
                </a:lnTo>
                <a:lnTo>
                  <a:pt x="1014598" y="713203"/>
                </a:lnTo>
                <a:lnTo>
                  <a:pt x="0" y="71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358510" y="2234698"/>
            <a:ext cx="1014598" cy="713203"/>
          </a:xfrm>
          <a:custGeom>
            <a:avLst/>
            <a:gdLst/>
            <a:ahLst/>
            <a:cxnLst/>
            <a:rect r="r" b="b" t="t" l="l"/>
            <a:pathLst>
              <a:path h="713203" w="1014598">
                <a:moveTo>
                  <a:pt x="0" y="0"/>
                </a:moveTo>
                <a:lnTo>
                  <a:pt x="1014598" y="0"/>
                </a:lnTo>
                <a:lnTo>
                  <a:pt x="1014598" y="713203"/>
                </a:lnTo>
                <a:lnTo>
                  <a:pt x="0" y="71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927977" y="-927961"/>
            <a:ext cx="4288572" cy="3913322"/>
          </a:xfrm>
          <a:custGeom>
            <a:avLst/>
            <a:gdLst/>
            <a:ahLst/>
            <a:cxnLst/>
            <a:rect r="r" b="b" t="t" l="l"/>
            <a:pathLst>
              <a:path h="3913322" w="4288572">
                <a:moveTo>
                  <a:pt x="0" y="3913322"/>
                </a:moveTo>
                <a:lnTo>
                  <a:pt x="4288572" y="3913322"/>
                </a:lnTo>
                <a:lnTo>
                  <a:pt x="4288572" y="0"/>
                </a:lnTo>
                <a:lnTo>
                  <a:pt x="0" y="0"/>
                </a:lnTo>
                <a:lnTo>
                  <a:pt x="0" y="391332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4927405" y="-927961"/>
            <a:ext cx="4288572" cy="3913322"/>
          </a:xfrm>
          <a:custGeom>
            <a:avLst/>
            <a:gdLst/>
            <a:ahLst/>
            <a:cxnLst/>
            <a:rect r="r" b="b" t="t" l="l"/>
            <a:pathLst>
              <a:path h="3913322" w="4288572">
                <a:moveTo>
                  <a:pt x="4288572" y="3913322"/>
                </a:moveTo>
                <a:lnTo>
                  <a:pt x="0" y="3913322"/>
                </a:lnTo>
                <a:lnTo>
                  <a:pt x="0" y="0"/>
                </a:lnTo>
                <a:lnTo>
                  <a:pt x="4288572" y="0"/>
                </a:lnTo>
                <a:lnTo>
                  <a:pt x="4288572" y="391332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7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969" y="2064279"/>
            <a:ext cx="2109293" cy="1642612"/>
          </a:xfrm>
          <a:custGeom>
            <a:avLst/>
            <a:gdLst/>
            <a:ahLst/>
            <a:cxnLst/>
            <a:rect r="r" b="b" t="t" l="l"/>
            <a:pathLst>
              <a:path h="1642612" w="2109293">
                <a:moveTo>
                  <a:pt x="0" y="0"/>
                </a:moveTo>
                <a:lnTo>
                  <a:pt x="2109292" y="0"/>
                </a:lnTo>
                <a:lnTo>
                  <a:pt x="2109292" y="1642611"/>
                </a:lnTo>
                <a:lnTo>
                  <a:pt x="0" y="1642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13876" y="490233"/>
            <a:ext cx="9708183" cy="1076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82"/>
              </a:lnSpc>
            </a:pPr>
            <a:r>
              <a:rPr lang="en-US" sz="7068">
                <a:solidFill>
                  <a:srgbClr val="FCFCFC"/>
                </a:solidFill>
                <a:latin typeface="Norwester"/>
                <a:ea typeface="Norwester"/>
                <a:cs typeface="Norwester"/>
                <a:sym typeface="Norwester"/>
              </a:rPr>
              <a:t>HIGH LEVEL INSIGHTS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4101985" y="7230312"/>
            <a:ext cx="5293281" cy="4055976"/>
          </a:xfrm>
          <a:custGeom>
            <a:avLst/>
            <a:gdLst/>
            <a:ahLst/>
            <a:cxnLst/>
            <a:rect r="r" b="b" t="t" l="l"/>
            <a:pathLst>
              <a:path h="4055976" w="5293281">
                <a:moveTo>
                  <a:pt x="5293281" y="0"/>
                </a:moveTo>
                <a:lnTo>
                  <a:pt x="0" y="0"/>
                </a:lnTo>
                <a:lnTo>
                  <a:pt x="0" y="4055976"/>
                </a:lnTo>
                <a:lnTo>
                  <a:pt x="5293281" y="4055976"/>
                </a:lnTo>
                <a:lnTo>
                  <a:pt x="529328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107266" y="-999288"/>
            <a:ext cx="5293281" cy="4055976"/>
          </a:xfrm>
          <a:custGeom>
            <a:avLst/>
            <a:gdLst/>
            <a:ahLst/>
            <a:cxnLst/>
            <a:rect r="r" b="b" t="t" l="l"/>
            <a:pathLst>
              <a:path h="4055976" w="5293281">
                <a:moveTo>
                  <a:pt x="0" y="4055976"/>
                </a:moveTo>
                <a:lnTo>
                  <a:pt x="5293281" y="4055976"/>
                </a:lnTo>
                <a:lnTo>
                  <a:pt x="5293281" y="0"/>
                </a:lnTo>
                <a:lnTo>
                  <a:pt x="0" y="0"/>
                </a:lnTo>
                <a:lnTo>
                  <a:pt x="0" y="405597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19714" y="672099"/>
            <a:ext cx="1014598" cy="713203"/>
          </a:xfrm>
          <a:custGeom>
            <a:avLst/>
            <a:gdLst/>
            <a:ahLst/>
            <a:cxnLst/>
            <a:rect r="r" b="b" t="t" l="l"/>
            <a:pathLst>
              <a:path h="713203" w="1014598">
                <a:moveTo>
                  <a:pt x="0" y="0"/>
                </a:moveTo>
                <a:lnTo>
                  <a:pt x="1014598" y="0"/>
                </a:lnTo>
                <a:lnTo>
                  <a:pt x="1014598" y="713202"/>
                </a:lnTo>
                <a:lnTo>
                  <a:pt x="0" y="7132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921639" y="2202213"/>
            <a:ext cx="12009813" cy="1504677"/>
            <a:chOff x="0" y="0"/>
            <a:chExt cx="16013083" cy="2006236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6013083" cy="1725158"/>
              <a:chOff x="0" y="0"/>
              <a:chExt cx="3163078" cy="34077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163078" cy="340772"/>
              </a:xfrm>
              <a:custGeom>
                <a:avLst/>
                <a:gdLst/>
                <a:ahLst/>
                <a:cxnLst/>
                <a:rect r="r" b="b" t="t" l="l"/>
                <a:pathLst>
                  <a:path h="340772" w="3163078">
                    <a:moveTo>
                      <a:pt x="32232" y="0"/>
                    </a:moveTo>
                    <a:lnTo>
                      <a:pt x="3130847" y="0"/>
                    </a:lnTo>
                    <a:cubicBezTo>
                      <a:pt x="3139395" y="0"/>
                      <a:pt x="3147593" y="3396"/>
                      <a:pt x="3153638" y="9440"/>
                    </a:cubicBezTo>
                    <a:cubicBezTo>
                      <a:pt x="3159683" y="15485"/>
                      <a:pt x="3163078" y="23683"/>
                      <a:pt x="3163078" y="32232"/>
                    </a:cubicBezTo>
                    <a:lnTo>
                      <a:pt x="3163078" y="308540"/>
                    </a:lnTo>
                    <a:cubicBezTo>
                      <a:pt x="3163078" y="326341"/>
                      <a:pt x="3148648" y="340772"/>
                      <a:pt x="3130847" y="340772"/>
                    </a:cubicBezTo>
                    <a:lnTo>
                      <a:pt x="32232" y="340772"/>
                    </a:lnTo>
                    <a:cubicBezTo>
                      <a:pt x="23683" y="340772"/>
                      <a:pt x="15485" y="337376"/>
                      <a:pt x="9440" y="331331"/>
                    </a:cubicBezTo>
                    <a:cubicBezTo>
                      <a:pt x="3396" y="325287"/>
                      <a:pt x="0" y="317089"/>
                      <a:pt x="0" y="308540"/>
                    </a:cubicBezTo>
                    <a:lnTo>
                      <a:pt x="0" y="32232"/>
                    </a:lnTo>
                    <a:cubicBezTo>
                      <a:pt x="0" y="23683"/>
                      <a:pt x="3396" y="15485"/>
                      <a:pt x="9440" y="9440"/>
                    </a:cubicBezTo>
                    <a:cubicBezTo>
                      <a:pt x="15485" y="3396"/>
                      <a:pt x="23683" y="0"/>
                      <a:pt x="32232" y="0"/>
                    </a:cubicBezTo>
                    <a:close/>
                  </a:path>
                </a:pathLst>
              </a:custGeom>
              <a:solidFill>
                <a:srgbClr val="1B3E7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3163078" cy="3788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594125" y="306473"/>
              <a:ext cx="14454422" cy="16997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3067" b="true">
                  <a:solidFill>
                    <a:srgbClr val="FCFCFC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Depression Rate:</a:t>
              </a:r>
              <a:r>
                <a:rPr lang="en-US" sz="3067">
                  <a:solidFill>
                    <a:srgbClr val="FCFCFC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r>
                <a:rPr lang="en-US" sz="3067" b="true">
                  <a:solidFill>
                    <a:srgbClr val="FCFCFC"/>
                  </a:solidFill>
                  <a:latin typeface="Inter Bold"/>
                  <a:ea typeface="Inter Bold"/>
                  <a:cs typeface="Inter Bold"/>
                  <a:sym typeface="Inter Bold"/>
                </a:rPr>
                <a:t>58.52% </a:t>
              </a:r>
              <a:r>
                <a:rPr lang="en-US" sz="3067">
                  <a:solidFill>
                    <a:srgbClr val="FCFCFC"/>
                  </a:solidFill>
                  <a:latin typeface="Inter"/>
                  <a:ea typeface="Inter"/>
                  <a:cs typeface="Inter"/>
                  <a:sym typeface="Inter"/>
                </a:rPr>
                <a:t>of students in the dataset reported experiencing depression.</a:t>
              </a:r>
            </a:p>
            <a:p>
              <a:pPr algn="ctr">
                <a:lnSpc>
                  <a:spcPts val="3373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1734755" y="7583962"/>
            <a:ext cx="4509370" cy="4114800"/>
          </a:xfrm>
          <a:custGeom>
            <a:avLst/>
            <a:gdLst/>
            <a:ahLst/>
            <a:cxnLst/>
            <a:rect r="r" b="b" t="t" l="l"/>
            <a:pathLst>
              <a:path h="4114800" w="4509370">
                <a:moveTo>
                  <a:pt x="0" y="0"/>
                </a:moveTo>
                <a:lnTo>
                  <a:pt x="4509370" y="0"/>
                </a:lnTo>
                <a:lnTo>
                  <a:pt x="45093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0">
            <a:off x="15208050" y="-1265653"/>
            <a:ext cx="4509370" cy="4114800"/>
          </a:xfrm>
          <a:custGeom>
            <a:avLst/>
            <a:gdLst/>
            <a:ahLst/>
            <a:cxnLst/>
            <a:rect r="r" b="b" t="t" l="l"/>
            <a:pathLst>
              <a:path h="4114800" w="4509370">
                <a:moveTo>
                  <a:pt x="450936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509369" y="0"/>
                </a:lnTo>
                <a:lnTo>
                  <a:pt x="4509369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921639" y="3903680"/>
            <a:ext cx="12009813" cy="1504677"/>
            <a:chOff x="0" y="0"/>
            <a:chExt cx="16013083" cy="2006236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6013083" cy="1725158"/>
              <a:chOff x="0" y="0"/>
              <a:chExt cx="3163078" cy="340772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163078" cy="340772"/>
              </a:xfrm>
              <a:custGeom>
                <a:avLst/>
                <a:gdLst/>
                <a:ahLst/>
                <a:cxnLst/>
                <a:rect r="r" b="b" t="t" l="l"/>
                <a:pathLst>
                  <a:path h="340772" w="3163078">
                    <a:moveTo>
                      <a:pt x="32232" y="0"/>
                    </a:moveTo>
                    <a:lnTo>
                      <a:pt x="3130847" y="0"/>
                    </a:lnTo>
                    <a:cubicBezTo>
                      <a:pt x="3139395" y="0"/>
                      <a:pt x="3147593" y="3396"/>
                      <a:pt x="3153638" y="9440"/>
                    </a:cubicBezTo>
                    <a:cubicBezTo>
                      <a:pt x="3159683" y="15485"/>
                      <a:pt x="3163078" y="23683"/>
                      <a:pt x="3163078" y="32232"/>
                    </a:cubicBezTo>
                    <a:lnTo>
                      <a:pt x="3163078" y="308540"/>
                    </a:lnTo>
                    <a:cubicBezTo>
                      <a:pt x="3163078" y="326341"/>
                      <a:pt x="3148648" y="340772"/>
                      <a:pt x="3130847" y="340772"/>
                    </a:cubicBezTo>
                    <a:lnTo>
                      <a:pt x="32232" y="340772"/>
                    </a:lnTo>
                    <a:cubicBezTo>
                      <a:pt x="23683" y="340772"/>
                      <a:pt x="15485" y="337376"/>
                      <a:pt x="9440" y="331331"/>
                    </a:cubicBezTo>
                    <a:cubicBezTo>
                      <a:pt x="3396" y="325287"/>
                      <a:pt x="0" y="317089"/>
                      <a:pt x="0" y="308540"/>
                    </a:cubicBezTo>
                    <a:lnTo>
                      <a:pt x="0" y="32232"/>
                    </a:lnTo>
                    <a:cubicBezTo>
                      <a:pt x="0" y="23683"/>
                      <a:pt x="3396" y="15485"/>
                      <a:pt x="9440" y="9440"/>
                    </a:cubicBezTo>
                    <a:cubicBezTo>
                      <a:pt x="15485" y="3396"/>
                      <a:pt x="23683" y="0"/>
                      <a:pt x="32232" y="0"/>
                    </a:cubicBezTo>
                    <a:close/>
                  </a:path>
                </a:pathLst>
              </a:custGeom>
              <a:solidFill>
                <a:srgbClr val="1B3E7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3163078" cy="3788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594125" y="306473"/>
              <a:ext cx="14454422" cy="16997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3067" b="true">
                  <a:solidFill>
                    <a:srgbClr val="FCFCFC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Suicidal Rate: </a:t>
              </a:r>
              <a:r>
                <a:rPr lang="en-US" sz="3067">
                  <a:solidFill>
                    <a:srgbClr val="FCFCFC"/>
                  </a:solidFill>
                  <a:latin typeface="Inter"/>
                  <a:ea typeface="Inter"/>
                  <a:cs typeface="Inter"/>
                  <a:sym typeface="Inter"/>
                </a:rPr>
                <a:t>A staggering</a:t>
              </a:r>
              <a:r>
                <a:rPr lang="en-US" sz="3067" b="true">
                  <a:solidFill>
                    <a:srgbClr val="FCFCFC"/>
                  </a:solidFill>
                  <a:latin typeface="Inter Bold"/>
                  <a:ea typeface="Inter Bold"/>
                  <a:cs typeface="Inter Bold"/>
                  <a:sym typeface="Inter Bold"/>
                </a:rPr>
                <a:t> 63.27%, </a:t>
              </a:r>
              <a:r>
                <a:rPr lang="en-US" sz="3067">
                  <a:solidFill>
                    <a:srgbClr val="FCFCFC"/>
                  </a:solidFill>
                  <a:latin typeface="Inter"/>
                  <a:ea typeface="Inter"/>
                  <a:cs typeface="Inter"/>
                  <a:sym typeface="Inter"/>
                </a:rPr>
                <a:t>signaling serious mental health risks.</a:t>
              </a:r>
            </a:p>
            <a:p>
              <a:pPr algn="ctr">
                <a:lnSpc>
                  <a:spcPts val="3373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719969" y="4036109"/>
            <a:ext cx="1857408" cy="1239820"/>
          </a:xfrm>
          <a:custGeom>
            <a:avLst/>
            <a:gdLst/>
            <a:ahLst/>
            <a:cxnLst/>
            <a:rect r="r" b="b" t="t" l="l"/>
            <a:pathLst>
              <a:path h="1239820" w="1857408">
                <a:moveTo>
                  <a:pt x="0" y="0"/>
                </a:moveTo>
                <a:lnTo>
                  <a:pt x="1857408" y="0"/>
                </a:lnTo>
                <a:lnTo>
                  <a:pt x="1857408" y="1239820"/>
                </a:lnTo>
                <a:lnTo>
                  <a:pt x="0" y="12398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5731901" y="6516429"/>
            <a:ext cx="3002780" cy="1293868"/>
            <a:chOff x="0" y="0"/>
            <a:chExt cx="4003706" cy="1725158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4003706" cy="1725158"/>
              <a:chOff x="0" y="0"/>
              <a:chExt cx="790856" cy="340772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790856" cy="340772"/>
              </a:xfrm>
              <a:custGeom>
                <a:avLst/>
                <a:gdLst/>
                <a:ahLst/>
                <a:cxnLst/>
                <a:rect r="r" b="b" t="t" l="l"/>
                <a:pathLst>
                  <a:path h="340772" w="790856">
                    <a:moveTo>
                      <a:pt x="128913" y="0"/>
                    </a:moveTo>
                    <a:lnTo>
                      <a:pt x="661943" y="0"/>
                    </a:lnTo>
                    <a:cubicBezTo>
                      <a:pt x="733140" y="0"/>
                      <a:pt x="790856" y="57716"/>
                      <a:pt x="790856" y="128913"/>
                    </a:cubicBezTo>
                    <a:lnTo>
                      <a:pt x="790856" y="211859"/>
                    </a:lnTo>
                    <a:cubicBezTo>
                      <a:pt x="790856" y="283056"/>
                      <a:pt x="733140" y="340772"/>
                      <a:pt x="661943" y="340772"/>
                    </a:cubicBezTo>
                    <a:lnTo>
                      <a:pt x="128913" y="340772"/>
                    </a:lnTo>
                    <a:cubicBezTo>
                      <a:pt x="57716" y="340772"/>
                      <a:pt x="0" y="283056"/>
                      <a:pt x="0" y="211859"/>
                    </a:cubicBezTo>
                    <a:lnTo>
                      <a:pt x="0" y="128913"/>
                    </a:lnTo>
                    <a:cubicBezTo>
                      <a:pt x="0" y="57716"/>
                      <a:pt x="57716" y="0"/>
                      <a:pt x="128913" y="0"/>
                    </a:cubicBezTo>
                    <a:close/>
                  </a:path>
                </a:pathLst>
              </a:custGeom>
              <a:solidFill>
                <a:srgbClr val="1B3E70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38100"/>
                <a:ext cx="790856" cy="3788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322780" y="306473"/>
              <a:ext cx="3358147" cy="11409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73"/>
                </a:lnSpc>
                <a:spcBef>
                  <a:spcPct val="0"/>
                </a:spcBef>
              </a:pPr>
              <a:r>
                <a:rPr lang="en-US" b="true" sz="3067">
                  <a:solidFill>
                    <a:srgbClr val="FCFCFC"/>
                  </a:solidFill>
                  <a:latin typeface="Inter Bold"/>
                  <a:ea typeface="Inter Bold"/>
                  <a:cs typeface="Inter Bold"/>
                  <a:sym typeface="Inter Bold"/>
                </a:rPr>
                <a:t>Academic</a:t>
              </a:r>
              <a:r>
                <a:rPr lang="en-US" b="true" sz="3067">
                  <a:solidFill>
                    <a:srgbClr val="FCFCFC"/>
                  </a:solidFill>
                  <a:latin typeface="Inter Bold"/>
                  <a:ea typeface="Inter Bold"/>
                  <a:cs typeface="Inter Bold"/>
                  <a:sym typeface="Inter Bold"/>
                </a:rPr>
                <a:t> Pressure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6041364" y="5598857"/>
            <a:ext cx="7485649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22"/>
              </a:lnSpc>
            </a:pPr>
            <a:r>
              <a:rPr lang="en-US" sz="4768">
                <a:solidFill>
                  <a:srgbClr val="FCFCFC"/>
                </a:solidFill>
                <a:latin typeface="Norwester"/>
                <a:ea typeface="Norwester"/>
                <a:cs typeface="Norwester"/>
                <a:sym typeface="Norwester"/>
              </a:rPr>
              <a:t>TOP CONTRIBUTING FACTORS: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0009883" y="6478329"/>
            <a:ext cx="3002780" cy="1293868"/>
            <a:chOff x="0" y="0"/>
            <a:chExt cx="4003706" cy="1725158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4003706" cy="1725158"/>
              <a:chOff x="0" y="0"/>
              <a:chExt cx="790856" cy="340772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790856" cy="340772"/>
              </a:xfrm>
              <a:custGeom>
                <a:avLst/>
                <a:gdLst/>
                <a:ahLst/>
                <a:cxnLst/>
                <a:rect r="r" b="b" t="t" l="l"/>
                <a:pathLst>
                  <a:path h="340772" w="790856">
                    <a:moveTo>
                      <a:pt x="128913" y="0"/>
                    </a:moveTo>
                    <a:lnTo>
                      <a:pt x="661943" y="0"/>
                    </a:lnTo>
                    <a:cubicBezTo>
                      <a:pt x="733140" y="0"/>
                      <a:pt x="790856" y="57716"/>
                      <a:pt x="790856" y="128913"/>
                    </a:cubicBezTo>
                    <a:lnTo>
                      <a:pt x="790856" y="211859"/>
                    </a:lnTo>
                    <a:cubicBezTo>
                      <a:pt x="790856" y="283056"/>
                      <a:pt x="733140" y="340772"/>
                      <a:pt x="661943" y="340772"/>
                    </a:cubicBezTo>
                    <a:lnTo>
                      <a:pt x="128913" y="340772"/>
                    </a:lnTo>
                    <a:cubicBezTo>
                      <a:pt x="57716" y="340772"/>
                      <a:pt x="0" y="283056"/>
                      <a:pt x="0" y="211859"/>
                    </a:cubicBezTo>
                    <a:lnTo>
                      <a:pt x="0" y="128913"/>
                    </a:lnTo>
                    <a:cubicBezTo>
                      <a:pt x="0" y="57716"/>
                      <a:pt x="57716" y="0"/>
                      <a:pt x="128913" y="0"/>
                    </a:cubicBezTo>
                    <a:close/>
                  </a:path>
                </a:pathLst>
              </a:custGeom>
              <a:solidFill>
                <a:srgbClr val="1B3E70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38100"/>
                <a:ext cx="790856" cy="3788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322780" y="306473"/>
              <a:ext cx="3358147" cy="11409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73"/>
                </a:lnSpc>
                <a:spcBef>
                  <a:spcPct val="0"/>
                </a:spcBef>
              </a:pPr>
              <a:r>
                <a:rPr lang="en-US" b="true" sz="3067">
                  <a:solidFill>
                    <a:srgbClr val="FCFCFC"/>
                  </a:solidFill>
                  <a:latin typeface="Inter Bold"/>
                  <a:ea typeface="Inter Bold"/>
                  <a:cs typeface="Inter Bold"/>
                  <a:sym typeface="Inter Bold"/>
                </a:rPr>
                <a:t>Financial Stress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731901" y="8010322"/>
            <a:ext cx="3002780" cy="1293868"/>
            <a:chOff x="0" y="0"/>
            <a:chExt cx="4003706" cy="1725158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4003706" cy="1725158"/>
              <a:chOff x="0" y="0"/>
              <a:chExt cx="790856" cy="340772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790856" cy="340772"/>
              </a:xfrm>
              <a:custGeom>
                <a:avLst/>
                <a:gdLst/>
                <a:ahLst/>
                <a:cxnLst/>
                <a:rect r="r" b="b" t="t" l="l"/>
                <a:pathLst>
                  <a:path h="340772" w="790856">
                    <a:moveTo>
                      <a:pt x="128913" y="0"/>
                    </a:moveTo>
                    <a:lnTo>
                      <a:pt x="661943" y="0"/>
                    </a:lnTo>
                    <a:cubicBezTo>
                      <a:pt x="733140" y="0"/>
                      <a:pt x="790856" y="57716"/>
                      <a:pt x="790856" y="128913"/>
                    </a:cubicBezTo>
                    <a:lnTo>
                      <a:pt x="790856" y="211859"/>
                    </a:lnTo>
                    <a:cubicBezTo>
                      <a:pt x="790856" y="283056"/>
                      <a:pt x="733140" y="340772"/>
                      <a:pt x="661943" y="340772"/>
                    </a:cubicBezTo>
                    <a:lnTo>
                      <a:pt x="128913" y="340772"/>
                    </a:lnTo>
                    <a:cubicBezTo>
                      <a:pt x="57716" y="340772"/>
                      <a:pt x="0" y="283056"/>
                      <a:pt x="0" y="211859"/>
                    </a:cubicBezTo>
                    <a:lnTo>
                      <a:pt x="0" y="128913"/>
                    </a:lnTo>
                    <a:cubicBezTo>
                      <a:pt x="0" y="57716"/>
                      <a:pt x="57716" y="0"/>
                      <a:pt x="128913" y="0"/>
                    </a:cubicBezTo>
                    <a:close/>
                  </a:path>
                </a:pathLst>
              </a:custGeom>
              <a:solidFill>
                <a:srgbClr val="1B3E70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790856" cy="3788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322780" y="306473"/>
              <a:ext cx="3358147" cy="11409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73"/>
                </a:lnSpc>
              </a:pPr>
              <a:r>
                <a:rPr lang="en-US" sz="3067" b="true">
                  <a:solidFill>
                    <a:srgbClr val="FCFCFC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Poor </a:t>
              </a:r>
            </a:p>
            <a:p>
              <a:pPr algn="ctr" marL="0" indent="0" lvl="0">
                <a:lnSpc>
                  <a:spcPts val="3373"/>
                </a:lnSpc>
                <a:spcBef>
                  <a:spcPct val="0"/>
                </a:spcBef>
              </a:pPr>
              <a:r>
                <a:rPr lang="en-US" b="true" sz="3067">
                  <a:solidFill>
                    <a:srgbClr val="FCFCFC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Sleep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0016934" y="7964432"/>
            <a:ext cx="3002780" cy="1293868"/>
            <a:chOff x="0" y="0"/>
            <a:chExt cx="4003706" cy="1725158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0"/>
              <a:ext cx="4003706" cy="1725158"/>
              <a:chOff x="0" y="0"/>
              <a:chExt cx="790856" cy="340772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790856" cy="340772"/>
              </a:xfrm>
              <a:custGeom>
                <a:avLst/>
                <a:gdLst/>
                <a:ahLst/>
                <a:cxnLst/>
                <a:rect r="r" b="b" t="t" l="l"/>
                <a:pathLst>
                  <a:path h="340772" w="790856">
                    <a:moveTo>
                      <a:pt x="128913" y="0"/>
                    </a:moveTo>
                    <a:lnTo>
                      <a:pt x="661943" y="0"/>
                    </a:lnTo>
                    <a:cubicBezTo>
                      <a:pt x="733140" y="0"/>
                      <a:pt x="790856" y="57716"/>
                      <a:pt x="790856" y="128913"/>
                    </a:cubicBezTo>
                    <a:lnTo>
                      <a:pt x="790856" y="211859"/>
                    </a:lnTo>
                    <a:cubicBezTo>
                      <a:pt x="790856" y="283056"/>
                      <a:pt x="733140" y="340772"/>
                      <a:pt x="661943" y="340772"/>
                    </a:cubicBezTo>
                    <a:lnTo>
                      <a:pt x="128913" y="340772"/>
                    </a:lnTo>
                    <a:cubicBezTo>
                      <a:pt x="57716" y="340772"/>
                      <a:pt x="0" y="283056"/>
                      <a:pt x="0" y="211859"/>
                    </a:cubicBezTo>
                    <a:lnTo>
                      <a:pt x="0" y="128913"/>
                    </a:lnTo>
                    <a:cubicBezTo>
                      <a:pt x="0" y="57716"/>
                      <a:pt x="57716" y="0"/>
                      <a:pt x="128913" y="0"/>
                    </a:cubicBezTo>
                    <a:close/>
                  </a:path>
                </a:pathLst>
              </a:custGeom>
              <a:solidFill>
                <a:srgbClr val="1B3E70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38100"/>
                <a:ext cx="790856" cy="3788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0" id="40"/>
            <p:cNvSpPr txBox="true"/>
            <p:nvPr/>
          </p:nvSpPr>
          <p:spPr>
            <a:xfrm rot="0">
              <a:off x="322780" y="306473"/>
              <a:ext cx="3358147" cy="11409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73"/>
                </a:lnSpc>
                <a:spcBef>
                  <a:spcPct val="0"/>
                </a:spcBef>
              </a:pPr>
              <a:r>
                <a:rPr lang="en-US" b="true" sz="3067">
                  <a:solidFill>
                    <a:srgbClr val="FCFCFC"/>
                  </a:solidFill>
                  <a:latin typeface="Inter Bold"/>
                  <a:ea typeface="Inter Bold"/>
                  <a:cs typeface="Inter Bold"/>
                  <a:sym typeface="Inter Bold"/>
                </a:rPr>
                <a:t>Low Study Satisfaction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7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0446" y="714375"/>
            <a:ext cx="55673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63"/>
              </a:lnSpc>
            </a:pPr>
            <a:r>
              <a:rPr lang="en-US" sz="7552">
                <a:solidFill>
                  <a:srgbClr val="FCFCFC"/>
                </a:solidFill>
                <a:latin typeface="Norwester"/>
                <a:ea typeface="Norwester"/>
                <a:cs typeface="Norwester"/>
                <a:sym typeface="Norwester"/>
              </a:rPr>
              <a:t>KEY FINDINGS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572250" y="919749"/>
            <a:ext cx="1014598" cy="713203"/>
          </a:xfrm>
          <a:custGeom>
            <a:avLst/>
            <a:gdLst/>
            <a:ahLst/>
            <a:cxnLst/>
            <a:rect r="r" b="b" t="t" l="l"/>
            <a:pathLst>
              <a:path h="713203" w="1014598">
                <a:moveTo>
                  <a:pt x="0" y="0"/>
                </a:moveTo>
                <a:lnTo>
                  <a:pt x="1014598" y="0"/>
                </a:lnTo>
                <a:lnTo>
                  <a:pt x="1014598" y="713202"/>
                </a:lnTo>
                <a:lnTo>
                  <a:pt x="0" y="713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768533" y="3167584"/>
            <a:ext cx="7490767" cy="5815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99699" indent="-449850" lvl="1">
              <a:lnSpc>
                <a:spcPts val="4583"/>
              </a:lnSpc>
              <a:buFont typeface="Arial"/>
              <a:buChar char="•"/>
            </a:pPr>
            <a:r>
              <a:rPr lang="en-US" sz="4167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Students average 6.38 hours of sleep and 7.16 hours of study per day.</a:t>
            </a:r>
          </a:p>
          <a:p>
            <a:pPr algn="just">
              <a:lnSpc>
                <a:spcPts val="4583"/>
              </a:lnSpc>
            </a:pPr>
          </a:p>
          <a:p>
            <a:pPr algn="just" marL="899699" indent="-449850" lvl="1">
              <a:lnSpc>
                <a:spcPts val="4583"/>
              </a:lnSpc>
              <a:buFont typeface="Arial"/>
              <a:buChar char="•"/>
            </a:pPr>
            <a:r>
              <a:rPr lang="en-US" sz="4167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Despite decent CGPA scores (avg. 7.66), high suicidal and depression rates suggest grades are not a buffer for mental health.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222207" y="-5750618"/>
            <a:ext cx="8293214" cy="9648130"/>
            <a:chOff x="0" y="0"/>
            <a:chExt cx="525912" cy="6118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1102" cy="616072"/>
            </a:xfrm>
            <a:custGeom>
              <a:avLst/>
              <a:gdLst/>
              <a:ahLst/>
              <a:cxnLst/>
              <a:rect r="r" b="b" t="t" l="l"/>
              <a:pathLst>
                <a:path h="616072" w="541102">
                  <a:moveTo>
                    <a:pt x="298602" y="0"/>
                  </a:moveTo>
                  <a:cubicBezTo>
                    <a:pt x="304370" y="0"/>
                    <a:pt x="310173" y="0"/>
                    <a:pt x="315930" y="0"/>
                  </a:cubicBezTo>
                  <a:cubicBezTo>
                    <a:pt x="361830" y="10219"/>
                    <a:pt x="390516" y="44235"/>
                    <a:pt x="403581" y="99896"/>
                  </a:cubicBezTo>
                  <a:cubicBezTo>
                    <a:pt x="480104" y="92473"/>
                    <a:pt x="541102" y="197720"/>
                    <a:pt x="501834" y="301015"/>
                  </a:cubicBezTo>
                  <a:cubicBezTo>
                    <a:pt x="513109" y="322721"/>
                    <a:pt x="522515" y="347000"/>
                    <a:pt x="525912" y="379588"/>
                  </a:cubicBezTo>
                  <a:cubicBezTo>
                    <a:pt x="525912" y="388923"/>
                    <a:pt x="525912" y="398236"/>
                    <a:pt x="525912" y="407569"/>
                  </a:cubicBezTo>
                  <a:cubicBezTo>
                    <a:pt x="515789" y="490507"/>
                    <a:pt x="472226" y="546551"/>
                    <a:pt x="400708" y="531464"/>
                  </a:cubicBezTo>
                  <a:cubicBezTo>
                    <a:pt x="382306" y="574049"/>
                    <a:pt x="349563" y="616072"/>
                    <a:pt x="298612" y="611384"/>
                  </a:cubicBezTo>
                  <a:cubicBezTo>
                    <a:pt x="272276" y="608589"/>
                    <a:pt x="253955" y="592395"/>
                    <a:pt x="237914" y="572722"/>
                  </a:cubicBezTo>
                  <a:cubicBezTo>
                    <a:pt x="221018" y="589075"/>
                    <a:pt x="202720" y="601909"/>
                    <a:pt x="176281" y="602051"/>
                  </a:cubicBezTo>
                  <a:cubicBezTo>
                    <a:pt x="115115" y="602293"/>
                    <a:pt x="74197" y="539290"/>
                    <a:pt x="73205" y="452871"/>
                  </a:cubicBezTo>
                  <a:cubicBezTo>
                    <a:pt x="33883" y="432654"/>
                    <a:pt x="7251" y="394917"/>
                    <a:pt x="0" y="330344"/>
                  </a:cubicBezTo>
                  <a:cubicBezTo>
                    <a:pt x="0" y="321010"/>
                    <a:pt x="0" y="311657"/>
                    <a:pt x="0" y="302363"/>
                  </a:cubicBezTo>
                  <a:cubicBezTo>
                    <a:pt x="8003" y="238375"/>
                    <a:pt x="33188" y="198182"/>
                    <a:pt x="75121" y="181144"/>
                  </a:cubicBezTo>
                  <a:cubicBezTo>
                    <a:pt x="72601" y="73202"/>
                    <a:pt x="156478" y="5753"/>
                    <a:pt x="225385" y="53307"/>
                  </a:cubicBezTo>
                  <a:cubicBezTo>
                    <a:pt x="241791" y="29792"/>
                    <a:pt x="265002" y="4144"/>
                    <a:pt x="298602" y="0"/>
                  </a:cubicBezTo>
                  <a:close/>
                </a:path>
              </a:pathLst>
            </a:custGeom>
            <a:solidFill>
              <a:srgbClr val="FCFCFC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24652" y="63872"/>
              <a:ext cx="476608" cy="460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03547" y="9575174"/>
            <a:ext cx="19295093" cy="1444992"/>
            <a:chOff x="0" y="0"/>
            <a:chExt cx="5081835" cy="38057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81835" cy="380574"/>
            </a:xfrm>
            <a:custGeom>
              <a:avLst/>
              <a:gdLst/>
              <a:ahLst/>
              <a:cxnLst/>
              <a:rect r="r" b="b" t="t" l="l"/>
              <a:pathLst>
                <a:path h="380574" w="5081835">
                  <a:moveTo>
                    <a:pt x="0" y="0"/>
                  </a:moveTo>
                  <a:lnTo>
                    <a:pt x="5081835" y="0"/>
                  </a:lnTo>
                  <a:lnTo>
                    <a:pt x="5081835" y="380574"/>
                  </a:lnTo>
                  <a:lnTo>
                    <a:pt x="0" y="380574"/>
                  </a:lnTo>
                  <a:close/>
                </a:path>
              </a:pathLst>
            </a:custGeom>
            <a:solidFill>
              <a:srgbClr val="77A8D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081835" cy="418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2722453"/>
            <a:ext cx="6050849" cy="6043286"/>
          </a:xfrm>
          <a:custGeom>
            <a:avLst/>
            <a:gdLst/>
            <a:ahLst/>
            <a:cxnLst/>
            <a:rect r="r" b="b" t="t" l="l"/>
            <a:pathLst>
              <a:path h="6043286" w="6050849">
                <a:moveTo>
                  <a:pt x="0" y="0"/>
                </a:moveTo>
                <a:lnTo>
                  <a:pt x="6050849" y="0"/>
                </a:lnTo>
                <a:lnTo>
                  <a:pt x="6050849" y="6043286"/>
                </a:lnTo>
                <a:lnTo>
                  <a:pt x="0" y="6043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768533" y="2110136"/>
            <a:ext cx="6978242" cy="628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3498" indent="-441749" lvl="1">
              <a:lnSpc>
                <a:spcPts val="4910"/>
              </a:lnSpc>
              <a:buAutoNum type="arabicPeriod" startAt="1"/>
            </a:pPr>
            <a:r>
              <a:rPr lang="en-US" sz="4092">
                <a:solidFill>
                  <a:srgbClr val="FCFCFC"/>
                </a:solidFill>
                <a:latin typeface="Norwester"/>
                <a:ea typeface="Norwester"/>
                <a:cs typeface="Norwester"/>
                <a:sym typeface="Norwester"/>
              </a:rPr>
              <a:t> SLEEP AND STUDY PATTERNS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7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0446" y="714375"/>
            <a:ext cx="55673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63"/>
              </a:lnSpc>
            </a:pPr>
            <a:r>
              <a:rPr lang="en-US" sz="7552">
                <a:solidFill>
                  <a:srgbClr val="FCFCFC"/>
                </a:solidFill>
                <a:latin typeface="Norwester"/>
                <a:ea typeface="Norwester"/>
                <a:cs typeface="Norwester"/>
                <a:sym typeface="Norwester"/>
              </a:rPr>
              <a:t>KEY FINDINGS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572250" y="919749"/>
            <a:ext cx="1014598" cy="713203"/>
          </a:xfrm>
          <a:custGeom>
            <a:avLst/>
            <a:gdLst/>
            <a:ahLst/>
            <a:cxnLst/>
            <a:rect r="r" b="b" t="t" l="l"/>
            <a:pathLst>
              <a:path h="713203" w="1014598">
                <a:moveTo>
                  <a:pt x="0" y="0"/>
                </a:moveTo>
                <a:lnTo>
                  <a:pt x="1014598" y="0"/>
                </a:lnTo>
                <a:lnTo>
                  <a:pt x="1014598" y="713202"/>
                </a:lnTo>
                <a:lnTo>
                  <a:pt x="0" y="713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768533" y="3148534"/>
            <a:ext cx="7490767" cy="6075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1752" indent="-395876" lvl="1">
              <a:lnSpc>
                <a:spcPts val="4033"/>
              </a:lnSpc>
              <a:buFont typeface="Arial"/>
              <a:buChar char="•"/>
            </a:pPr>
            <a:r>
              <a:rPr lang="en-US" sz="3667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Pressure is significantly higher among male students.</a:t>
            </a:r>
          </a:p>
          <a:p>
            <a:pPr algn="just">
              <a:lnSpc>
                <a:spcPts val="4033"/>
              </a:lnSpc>
            </a:pPr>
          </a:p>
          <a:p>
            <a:pPr algn="just" marL="791752" indent="-395876" lvl="1">
              <a:lnSpc>
                <a:spcPts val="4033"/>
              </a:lnSpc>
              <a:buFont typeface="Arial"/>
              <a:buChar char="•"/>
            </a:pPr>
            <a:r>
              <a:rPr lang="en-US" sz="3667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Cities like Kalyan and Hyderabad show the highest number of depressed students.</a:t>
            </a:r>
          </a:p>
          <a:p>
            <a:pPr algn="just">
              <a:lnSpc>
                <a:spcPts val="4033"/>
              </a:lnSpc>
            </a:pPr>
          </a:p>
          <a:p>
            <a:pPr algn="just" marL="791752" indent="-395876" lvl="1">
              <a:lnSpc>
                <a:spcPts val="4033"/>
              </a:lnSpc>
              <a:buFont typeface="Arial"/>
              <a:buChar char="•"/>
            </a:pPr>
            <a:r>
              <a:rPr lang="en-US" sz="3667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Th</a:t>
            </a:r>
            <a:r>
              <a:rPr lang="en-US" sz="3667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ere is a direct correlation between higher academic pressure and increased depression.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222207" y="-5750618"/>
            <a:ext cx="8293214" cy="9648130"/>
            <a:chOff x="0" y="0"/>
            <a:chExt cx="525912" cy="6118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1102" cy="616072"/>
            </a:xfrm>
            <a:custGeom>
              <a:avLst/>
              <a:gdLst/>
              <a:ahLst/>
              <a:cxnLst/>
              <a:rect r="r" b="b" t="t" l="l"/>
              <a:pathLst>
                <a:path h="616072" w="541102">
                  <a:moveTo>
                    <a:pt x="298602" y="0"/>
                  </a:moveTo>
                  <a:cubicBezTo>
                    <a:pt x="304370" y="0"/>
                    <a:pt x="310173" y="0"/>
                    <a:pt x="315930" y="0"/>
                  </a:cubicBezTo>
                  <a:cubicBezTo>
                    <a:pt x="361830" y="10219"/>
                    <a:pt x="390516" y="44235"/>
                    <a:pt x="403581" y="99896"/>
                  </a:cubicBezTo>
                  <a:cubicBezTo>
                    <a:pt x="480104" y="92473"/>
                    <a:pt x="541102" y="197720"/>
                    <a:pt x="501834" y="301015"/>
                  </a:cubicBezTo>
                  <a:cubicBezTo>
                    <a:pt x="513109" y="322721"/>
                    <a:pt x="522515" y="347000"/>
                    <a:pt x="525912" y="379588"/>
                  </a:cubicBezTo>
                  <a:cubicBezTo>
                    <a:pt x="525912" y="388923"/>
                    <a:pt x="525912" y="398236"/>
                    <a:pt x="525912" y="407569"/>
                  </a:cubicBezTo>
                  <a:cubicBezTo>
                    <a:pt x="515789" y="490507"/>
                    <a:pt x="472226" y="546551"/>
                    <a:pt x="400708" y="531464"/>
                  </a:cubicBezTo>
                  <a:cubicBezTo>
                    <a:pt x="382306" y="574049"/>
                    <a:pt x="349563" y="616072"/>
                    <a:pt x="298612" y="611384"/>
                  </a:cubicBezTo>
                  <a:cubicBezTo>
                    <a:pt x="272276" y="608589"/>
                    <a:pt x="253955" y="592395"/>
                    <a:pt x="237914" y="572722"/>
                  </a:cubicBezTo>
                  <a:cubicBezTo>
                    <a:pt x="221018" y="589075"/>
                    <a:pt x="202720" y="601909"/>
                    <a:pt x="176281" y="602051"/>
                  </a:cubicBezTo>
                  <a:cubicBezTo>
                    <a:pt x="115115" y="602293"/>
                    <a:pt x="74197" y="539290"/>
                    <a:pt x="73205" y="452871"/>
                  </a:cubicBezTo>
                  <a:cubicBezTo>
                    <a:pt x="33883" y="432654"/>
                    <a:pt x="7251" y="394917"/>
                    <a:pt x="0" y="330344"/>
                  </a:cubicBezTo>
                  <a:cubicBezTo>
                    <a:pt x="0" y="321010"/>
                    <a:pt x="0" y="311657"/>
                    <a:pt x="0" y="302363"/>
                  </a:cubicBezTo>
                  <a:cubicBezTo>
                    <a:pt x="8003" y="238375"/>
                    <a:pt x="33188" y="198182"/>
                    <a:pt x="75121" y="181144"/>
                  </a:cubicBezTo>
                  <a:cubicBezTo>
                    <a:pt x="72601" y="73202"/>
                    <a:pt x="156478" y="5753"/>
                    <a:pt x="225385" y="53307"/>
                  </a:cubicBezTo>
                  <a:cubicBezTo>
                    <a:pt x="241791" y="29792"/>
                    <a:pt x="265002" y="4144"/>
                    <a:pt x="298602" y="0"/>
                  </a:cubicBezTo>
                  <a:close/>
                </a:path>
              </a:pathLst>
            </a:custGeom>
            <a:solidFill>
              <a:srgbClr val="FCFCFC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24652" y="63872"/>
              <a:ext cx="476608" cy="460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03547" y="9575174"/>
            <a:ext cx="19295093" cy="1444992"/>
            <a:chOff x="0" y="0"/>
            <a:chExt cx="5081835" cy="38057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81835" cy="380574"/>
            </a:xfrm>
            <a:custGeom>
              <a:avLst/>
              <a:gdLst/>
              <a:ahLst/>
              <a:cxnLst/>
              <a:rect r="r" b="b" t="t" l="l"/>
              <a:pathLst>
                <a:path h="380574" w="5081835">
                  <a:moveTo>
                    <a:pt x="0" y="0"/>
                  </a:moveTo>
                  <a:lnTo>
                    <a:pt x="5081835" y="0"/>
                  </a:lnTo>
                  <a:lnTo>
                    <a:pt x="5081835" y="380574"/>
                  </a:lnTo>
                  <a:lnTo>
                    <a:pt x="0" y="380574"/>
                  </a:lnTo>
                  <a:close/>
                </a:path>
              </a:pathLst>
            </a:custGeom>
            <a:solidFill>
              <a:srgbClr val="77A8D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081835" cy="418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70446" y="2738959"/>
            <a:ext cx="6306207" cy="4114800"/>
          </a:xfrm>
          <a:custGeom>
            <a:avLst/>
            <a:gdLst/>
            <a:ahLst/>
            <a:cxnLst/>
            <a:rect r="r" b="b" t="t" l="l"/>
            <a:pathLst>
              <a:path h="4114800" w="6306207">
                <a:moveTo>
                  <a:pt x="0" y="0"/>
                </a:moveTo>
                <a:lnTo>
                  <a:pt x="6306207" y="0"/>
                </a:lnTo>
                <a:lnTo>
                  <a:pt x="630620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44783" y="2110136"/>
            <a:ext cx="5037840" cy="628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0"/>
              </a:lnSpc>
            </a:pPr>
            <a:r>
              <a:rPr lang="en-US" sz="4092">
                <a:solidFill>
                  <a:srgbClr val="FCFCFC"/>
                </a:solidFill>
                <a:latin typeface="Norwester"/>
                <a:ea typeface="Norwester"/>
                <a:cs typeface="Norwester"/>
                <a:sym typeface="Norwester"/>
              </a:rPr>
              <a:t>2. ACADEMIC PRESSURE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7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0446" y="714375"/>
            <a:ext cx="55673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63"/>
              </a:lnSpc>
            </a:pPr>
            <a:r>
              <a:rPr lang="en-US" sz="7552">
                <a:solidFill>
                  <a:srgbClr val="FCFCFC"/>
                </a:solidFill>
                <a:latin typeface="Norwester"/>
                <a:ea typeface="Norwester"/>
                <a:cs typeface="Norwester"/>
                <a:sym typeface="Norwester"/>
              </a:rPr>
              <a:t>KEY FINDINGS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572250" y="919749"/>
            <a:ext cx="1014598" cy="713203"/>
          </a:xfrm>
          <a:custGeom>
            <a:avLst/>
            <a:gdLst/>
            <a:ahLst/>
            <a:cxnLst/>
            <a:rect r="r" b="b" t="t" l="l"/>
            <a:pathLst>
              <a:path h="713203" w="1014598">
                <a:moveTo>
                  <a:pt x="0" y="0"/>
                </a:moveTo>
                <a:lnTo>
                  <a:pt x="1014598" y="0"/>
                </a:lnTo>
                <a:lnTo>
                  <a:pt x="1014598" y="713202"/>
                </a:lnTo>
                <a:lnTo>
                  <a:pt x="0" y="713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768533" y="3167584"/>
            <a:ext cx="7490767" cy="5234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99699" indent="-449850" lvl="1">
              <a:lnSpc>
                <a:spcPts val="4583"/>
              </a:lnSpc>
              <a:buFont typeface="Arial"/>
              <a:buChar char="•"/>
            </a:pPr>
            <a:r>
              <a:rPr lang="en-US" sz="4167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Over 12,000 students reported financial stress, strongly associated with depression.</a:t>
            </a:r>
          </a:p>
          <a:p>
            <a:pPr algn="just">
              <a:lnSpc>
                <a:spcPts val="4583"/>
              </a:lnSpc>
            </a:pPr>
          </a:p>
          <a:p>
            <a:pPr algn="just" marL="899699" indent="-449850" lvl="1">
              <a:lnSpc>
                <a:spcPts val="4583"/>
              </a:lnSpc>
              <a:buFont typeface="Arial"/>
              <a:buChar char="•"/>
            </a:pPr>
            <a:r>
              <a:rPr lang="en-US" sz="4167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Financially stressed students are more likely to report suicidal tendencies.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222207" y="-5750618"/>
            <a:ext cx="8293214" cy="9648130"/>
            <a:chOff x="0" y="0"/>
            <a:chExt cx="525912" cy="6118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1102" cy="616072"/>
            </a:xfrm>
            <a:custGeom>
              <a:avLst/>
              <a:gdLst/>
              <a:ahLst/>
              <a:cxnLst/>
              <a:rect r="r" b="b" t="t" l="l"/>
              <a:pathLst>
                <a:path h="616072" w="541102">
                  <a:moveTo>
                    <a:pt x="298602" y="0"/>
                  </a:moveTo>
                  <a:cubicBezTo>
                    <a:pt x="304370" y="0"/>
                    <a:pt x="310173" y="0"/>
                    <a:pt x="315930" y="0"/>
                  </a:cubicBezTo>
                  <a:cubicBezTo>
                    <a:pt x="361830" y="10219"/>
                    <a:pt x="390516" y="44235"/>
                    <a:pt x="403581" y="99896"/>
                  </a:cubicBezTo>
                  <a:cubicBezTo>
                    <a:pt x="480104" y="92473"/>
                    <a:pt x="541102" y="197720"/>
                    <a:pt x="501834" y="301015"/>
                  </a:cubicBezTo>
                  <a:cubicBezTo>
                    <a:pt x="513109" y="322721"/>
                    <a:pt x="522515" y="347000"/>
                    <a:pt x="525912" y="379588"/>
                  </a:cubicBezTo>
                  <a:cubicBezTo>
                    <a:pt x="525912" y="388923"/>
                    <a:pt x="525912" y="398236"/>
                    <a:pt x="525912" y="407569"/>
                  </a:cubicBezTo>
                  <a:cubicBezTo>
                    <a:pt x="515789" y="490507"/>
                    <a:pt x="472226" y="546551"/>
                    <a:pt x="400708" y="531464"/>
                  </a:cubicBezTo>
                  <a:cubicBezTo>
                    <a:pt x="382306" y="574049"/>
                    <a:pt x="349563" y="616072"/>
                    <a:pt x="298612" y="611384"/>
                  </a:cubicBezTo>
                  <a:cubicBezTo>
                    <a:pt x="272276" y="608589"/>
                    <a:pt x="253955" y="592395"/>
                    <a:pt x="237914" y="572722"/>
                  </a:cubicBezTo>
                  <a:cubicBezTo>
                    <a:pt x="221018" y="589075"/>
                    <a:pt x="202720" y="601909"/>
                    <a:pt x="176281" y="602051"/>
                  </a:cubicBezTo>
                  <a:cubicBezTo>
                    <a:pt x="115115" y="602293"/>
                    <a:pt x="74197" y="539290"/>
                    <a:pt x="73205" y="452871"/>
                  </a:cubicBezTo>
                  <a:cubicBezTo>
                    <a:pt x="33883" y="432654"/>
                    <a:pt x="7251" y="394917"/>
                    <a:pt x="0" y="330344"/>
                  </a:cubicBezTo>
                  <a:cubicBezTo>
                    <a:pt x="0" y="321010"/>
                    <a:pt x="0" y="311657"/>
                    <a:pt x="0" y="302363"/>
                  </a:cubicBezTo>
                  <a:cubicBezTo>
                    <a:pt x="8003" y="238375"/>
                    <a:pt x="33188" y="198182"/>
                    <a:pt x="75121" y="181144"/>
                  </a:cubicBezTo>
                  <a:cubicBezTo>
                    <a:pt x="72601" y="73202"/>
                    <a:pt x="156478" y="5753"/>
                    <a:pt x="225385" y="53307"/>
                  </a:cubicBezTo>
                  <a:cubicBezTo>
                    <a:pt x="241791" y="29792"/>
                    <a:pt x="265002" y="4144"/>
                    <a:pt x="298602" y="0"/>
                  </a:cubicBezTo>
                  <a:close/>
                </a:path>
              </a:pathLst>
            </a:custGeom>
            <a:solidFill>
              <a:srgbClr val="FCFCFC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24652" y="63872"/>
              <a:ext cx="476608" cy="460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03547" y="9575174"/>
            <a:ext cx="19295093" cy="1444992"/>
            <a:chOff x="0" y="0"/>
            <a:chExt cx="5081835" cy="38057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81835" cy="380574"/>
            </a:xfrm>
            <a:custGeom>
              <a:avLst/>
              <a:gdLst/>
              <a:ahLst/>
              <a:cxnLst/>
              <a:rect r="r" b="b" t="t" l="l"/>
              <a:pathLst>
                <a:path h="380574" w="5081835">
                  <a:moveTo>
                    <a:pt x="0" y="0"/>
                  </a:moveTo>
                  <a:lnTo>
                    <a:pt x="5081835" y="0"/>
                  </a:lnTo>
                  <a:lnTo>
                    <a:pt x="5081835" y="380574"/>
                  </a:lnTo>
                  <a:lnTo>
                    <a:pt x="0" y="380574"/>
                  </a:lnTo>
                  <a:close/>
                </a:path>
              </a:pathLst>
            </a:custGeom>
            <a:solidFill>
              <a:srgbClr val="77A8D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081835" cy="418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31224" y="2738959"/>
            <a:ext cx="6350471" cy="4683472"/>
          </a:xfrm>
          <a:custGeom>
            <a:avLst/>
            <a:gdLst/>
            <a:ahLst/>
            <a:cxnLst/>
            <a:rect r="r" b="b" t="t" l="l"/>
            <a:pathLst>
              <a:path h="4683472" w="6350471">
                <a:moveTo>
                  <a:pt x="0" y="0"/>
                </a:moveTo>
                <a:lnTo>
                  <a:pt x="6350471" y="0"/>
                </a:lnTo>
                <a:lnTo>
                  <a:pt x="6350471" y="4683472"/>
                </a:lnTo>
                <a:lnTo>
                  <a:pt x="0" y="46834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44783" y="2110136"/>
            <a:ext cx="6978242" cy="628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0"/>
              </a:lnSpc>
            </a:pPr>
            <a:r>
              <a:rPr lang="en-US" sz="4092">
                <a:solidFill>
                  <a:srgbClr val="FCFCFC"/>
                </a:solidFill>
                <a:latin typeface="Norwester"/>
                <a:ea typeface="Norwester"/>
                <a:cs typeface="Norwester"/>
                <a:sym typeface="Norwester"/>
              </a:rPr>
              <a:t>3. FINANCIAL STRESS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7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0446" y="714375"/>
            <a:ext cx="55673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63"/>
              </a:lnSpc>
            </a:pPr>
            <a:r>
              <a:rPr lang="en-US" sz="7552">
                <a:solidFill>
                  <a:srgbClr val="FCFCFC"/>
                </a:solidFill>
                <a:latin typeface="Norwester"/>
                <a:ea typeface="Norwester"/>
                <a:cs typeface="Norwester"/>
                <a:sym typeface="Norwester"/>
              </a:rPr>
              <a:t>KEY FINDINGS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572250" y="919749"/>
            <a:ext cx="1014598" cy="713203"/>
          </a:xfrm>
          <a:custGeom>
            <a:avLst/>
            <a:gdLst/>
            <a:ahLst/>
            <a:cxnLst/>
            <a:rect r="r" b="b" t="t" l="l"/>
            <a:pathLst>
              <a:path h="713203" w="1014598">
                <a:moveTo>
                  <a:pt x="0" y="0"/>
                </a:moveTo>
                <a:lnTo>
                  <a:pt x="1014598" y="0"/>
                </a:lnTo>
                <a:lnTo>
                  <a:pt x="1014598" y="713202"/>
                </a:lnTo>
                <a:lnTo>
                  <a:pt x="0" y="7132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768533" y="3158059"/>
            <a:ext cx="7490767" cy="563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8110" indent="-439055" lvl="1">
              <a:lnSpc>
                <a:spcPts val="4473"/>
              </a:lnSpc>
              <a:buFont typeface="Arial"/>
              <a:buChar char="•"/>
            </a:pPr>
            <a:r>
              <a:rPr lang="en-US" sz="4067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Students with unhealthy dietary habits are more represented among those suffering from depression.</a:t>
            </a:r>
          </a:p>
          <a:p>
            <a:pPr algn="just">
              <a:lnSpc>
                <a:spcPts val="4473"/>
              </a:lnSpc>
            </a:pPr>
          </a:p>
          <a:p>
            <a:pPr algn="just" marL="878110" indent="-439055" lvl="1">
              <a:lnSpc>
                <a:spcPts val="4473"/>
              </a:lnSpc>
              <a:buFont typeface="Arial"/>
              <a:buChar char="•"/>
            </a:pPr>
            <a:r>
              <a:rPr lang="en-US" sz="4067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Those w</a:t>
            </a:r>
            <a:r>
              <a:rPr lang="en-US" sz="4067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ith a family history of mental illness show higher depression rates, particularly among females.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222207" y="-5750618"/>
            <a:ext cx="8293214" cy="9648130"/>
            <a:chOff x="0" y="0"/>
            <a:chExt cx="525912" cy="6118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1102" cy="616072"/>
            </a:xfrm>
            <a:custGeom>
              <a:avLst/>
              <a:gdLst/>
              <a:ahLst/>
              <a:cxnLst/>
              <a:rect r="r" b="b" t="t" l="l"/>
              <a:pathLst>
                <a:path h="616072" w="541102">
                  <a:moveTo>
                    <a:pt x="298602" y="0"/>
                  </a:moveTo>
                  <a:cubicBezTo>
                    <a:pt x="304370" y="0"/>
                    <a:pt x="310173" y="0"/>
                    <a:pt x="315930" y="0"/>
                  </a:cubicBezTo>
                  <a:cubicBezTo>
                    <a:pt x="361830" y="10219"/>
                    <a:pt x="390516" y="44235"/>
                    <a:pt x="403581" y="99896"/>
                  </a:cubicBezTo>
                  <a:cubicBezTo>
                    <a:pt x="480104" y="92473"/>
                    <a:pt x="541102" y="197720"/>
                    <a:pt x="501834" y="301015"/>
                  </a:cubicBezTo>
                  <a:cubicBezTo>
                    <a:pt x="513109" y="322721"/>
                    <a:pt x="522515" y="347000"/>
                    <a:pt x="525912" y="379588"/>
                  </a:cubicBezTo>
                  <a:cubicBezTo>
                    <a:pt x="525912" y="388923"/>
                    <a:pt x="525912" y="398236"/>
                    <a:pt x="525912" y="407569"/>
                  </a:cubicBezTo>
                  <a:cubicBezTo>
                    <a:pt x="515789" y="490507"/>
                    <a:pt x="472226" y="546551"/>
                    <a:pt x="400708" y="531464"/>
                  </a:cubicBezTo>
                  <a:cubicBezTo>
                    <a:pt x="382306" y="574049"/>
                    <a:pt x="349563" y="616072"/>
                    <a:pt x="298612" y="611384"/>
                  </a:cubicBezTo>
                  <a:cubicBezTo>
                    <a:pt x="272276" y="608589"/>
                    <a:pt x="253955" y="592395"/>
                    <a:pt x="237914" y="572722"/>
                  </a:cubicBezTo>
                  <a:cubicBezTo>
                    <a:pt x="221018" y="589075"/>
                    <a:pt x="202720" y="601909"/>
                    <a:pt x="176281" y="602051"/>
                  </a:cubicBezTo>
                  <a:cubicBezTo>
                    <a:pt x="115115" y="602293"/>
                    <a:pt x="74197" y="539290"/>
                    <a:pt x="73205" y="452871"/>
                  </a:cubicBezTo>
                  <a:cubicBezTo>
                    <a:pt x="33883" y="432654"/>
                    <a:pt x="7251" y="394917"/>
                    <a:pt x="0" y="330344"/>
                  </a:cubicBezTo>
                  <a:cubicBezTo>
                    <a:pt x="0" y="321010"/>
                    <a:pt x="0" y="311657"/>
                    <a:pt x="0" y="302363"/>
                  </a:cubicBezTo>
                  <a:cubicBezTo>
                    <a:pt x="8003" y="238375"/>
                    <a:pt x="33188" y="198182"/>
                    <a:pt x="75121" y="181144"/>
                  </a:cubicBezTo>
                  <a:cubicBezTo>
                    <a:pt x="72601" y="73202"/>
                    <a:pt x="156478" y="5753"/>
                    <a:pt x="225385" y="53307"/>
                  </a:cubicBezTo>
                  <a:cubicBezTo>
                    <a:pt x="241791" y="29792"/>
                    <a:pt x="265002" y="4144"/>
                    <a:pt x="298602" y="0"/>
                  </a:cubicBezTo>
                  <a:close/>
                </a:path>
              </a:pathLst>
            </a:custGeom>
            <a:solidFill>
              <a:srgbClr val="FCFCFC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24652" y="63872"/>
              <a:ext cx="476608" cy="460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03547" y="9575174"/>
            <a:ext cx="19295093" cy="1444992"/>
            <a:chOff x="0" y="0"/>
            <a:chExt cx="5081835" cy="38057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81835" cy="380574"/>
            </a:xfrm>
            <a:custGeom>
              <a:avLst/>
              <a:gdLst/>
              <a:ahLst/>
              <a:cxnLst/>
              <a:rect r="r" b="b" t="t" l="l"/>
              <a:pathLst>
                <a:path h="380574" w="5081835">
                  <a:moveTo>
                    <a:pt x="0" y="0"/>
                  </a:moveTo>
                  <a:lnTo>
                    <a:pt x="5081835" y="0"/>
                  </a:lnTo>
                  <a:lnTo>
                    <a:pt x="5081835" y="380574"/>
                  </a:lnTo>
                  <a:lnTo>
                    <a:pt x="0" y="380574"/>
                  </a:lnTo>
                  <a:close/>
                </a:path>
              </a:pathLst>
            </a:custGeom>
            <a:solidFill>
              <a:srgbClr val="77A8D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081835" cy="418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88587" y="2738959"/>
            <a:ext cx="5549216" cy="5133024"/>
          </a:xfrm>
          <a:custGeom>
            <a:avLst/>
            <a:gdLst/>
            <a:ahLst/>
            <a:cxnLst/>
            <a:rect r="r" b="b" t="t" l="l"/>
            <a:pathLst>
              <a:path h="5133024" w="5549216">
                <a:moveTo>
                  <a:pt x="0" y="0"/>
                </a:moveTo>
                <a:lnTo>
                  <a:pt x="5549216" y="0"/>
                </a:lnTo>
                <a:lnTo>
                  <a:pt x="5549216" y="5133025"/>
                </a:lnTo>
                <a:lnTo>
                  <a:pt x="0" y="51330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44783" y="2110136"/>
            <a:ext cx="6978242" cy="628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0"/>
              </a:lnSpc>
            </a:pPr>
            <a:r>
              <a:rPr lang="en-US" sz="4092">
                <a:solidFill>
                  <a:srgbClr val="FCFCFC"/>
                </a:solidFill>
                <a:latin typeface="Norwester"/>
                <a:ea typeface="Norwester"/>
                <a:cs typeface="Norwester"/>
                <a:sym typeface="Norwester"/>
              </a:rPr>
              <a:t>4. DIET AND LIFESTYLE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7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8623" y="762000"/>
            <a:ext cx="15880677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63"/>
              </a:lnSpc>
            </a:pPr>
            <a:r>
              <a:rPr lang="en-US" sz="7052">
                <a:solidFill>
                  <a:srgbClr val="FCFCFC"/>
                </a:solidFill>
                <a:latin typeface="Norwester"/>
                <a:ea typeface="Norwester"/>
                <a:cs typeface="Norwester"/>
                <a:sym typeface="Norwester"/>
              </a:rPr>
              <a:t>DEMOGRAPHIC</a:t>
            </a:r>
            <a:r>
              <a:rPr lang="en-US" sz="7052">
                <a:solidFill>
                  <a:srgbClr val="B0D7F8"/>
                </a:solidFill>
                <a:latin typeface="Norwester"/>
                <a:ea typeface="Norwester"/>
                <a:cs typeface="Norwester"/>
                <a:sym typeface="Norwester"/>
              </a:rPr>
              <a:t> TRENDS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3548352" y="7230312"/>
            <a:ext cx="5293281" cy="4055976"/>
          </a:xfrm>
          <a:custGeom>
            <a:avLst/>
            <a:gdLst/>
            <a:ahLst/>
            <a:cxnLst/>
            <a:rect r="r" b="b" t="t" l="l"/>
            <a:pathLst>
              <a:path h="4055976" w="5293281">
                <a:moveTo>
                  <a:pt x="5293281" y="0"/>
                </a:moveTo>
                <a:lnTo>
                  <a:pt x="0" y="0"/>
                </a:lnTo>
                <a:lnTo>
                  <a:pt x="0" y="4055976"/>
                </a:lnTo>
                <a:lnTo>
                  <a:pt x="5293281" y="4055976"/>
                </a:lnTo>
                <a:lnTo>
                  <a:pt x="52932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53633" y="7230312"/>
            <a:ext cx="5293281" cy="4055976"/>
          </a:xfrm>
          <a:custGeom>
            <a:avLst/>
            <a:gdLst/>
            <a:ahLst/>
            <a:cxnLst/>
            <a:rect r="r" b="b" t="t" l="l"/>
            <a:pathLst>
              <a:path h="4055976" w="5293281">
                <a:moveTo>
                  <a:pt x="0" y="0"/>
                </a:moveTo>
                <a:lnTo>
                  <a:pt x="5293281" y="0"/>
                </a:lnTo>
                <a:lnTo>
                  <a:pt x="5293281" y="4055976"/>
                </a:lnTo>
                <a:lnTo>
                  <a:pt x="0" y="40559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008250" y="2057031"/>
            <a:ext cx="3177550" cy="317755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387278" y="2568956"/>
            <a:ext cx="9508305" cy="1046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2"/>
              </a:lnSpc>
            </a:pPr>
            <a:r>
              <a:rPr lang="en-US" b="true" sz="3030">
                <a:solidFill>
                  <a:srgbClr val="FCFC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 Group 18–25</a:t>
            </a:r>
            <a:r>
              <a:rPr lang="en-US" sz="3030">
                <a:solidFill>
                  <a:srgbClr val="FCFCFC"/>
                </a:solidFill>
                <a:latin typeface="Canva Sans"/>
                <a:ea typeface="Canva Sans"/>
                <a:cs typeface="Canva Sans"/>
                <a:sym typeface="Canva Sans"/>
              </a:rPr>
              <a:t> has the highest depression count </a:t>
            </a:r>
            <a:r>
              <a:rPr lang="en-US" b="true" sz="3030">
                <a:solidFill>
                  <a:srgbClr val="FCFC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(9.4K students), </a:t>
            </a:r>
            <a:r>
              <a:rPr lang="en-US" sz="3030">
                <a:solidFill>
                  <a:srgbClr val="FCFCFC"/>
                </a:solidFill>
                <a:latin typeface="Canva Sans"/>
                <a:ea typeface="Canva Sans"/>
                <a:cs typeface="Canva Sans"/>
                <a:sym typeface="Canva Sans"/>
              </a:rPr>
              <a:t>followed by the </a:t>
            </a:r>
            <a:r>
              <a:rPr lang="en-US" b="true" sz="3030">
                <a:solidFill>
                  <a:srgbClr val="FCFC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26–35 group.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49516" y="5317930"/>
            <a:ext cx="3321367" cy="332136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4775526" y="6240137"/>
            <a:ext cx="6080154" cy="1580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2"/>
              </a:lnSpc>
            </a:pPr>
            <a:r>
              <a:rPr lang="en-US" sz="3030">
                <a:solidFill>
                  <a:srgbClr val="FCFCFC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3030">
                <a:solidFill>
                  <a:srgbClr val="FCFCFC"/>
                </a:solidFill>
                <a:latin typeface="Canva Sans"/>
                <a:ea typeface="Canva Sans"/>
                <a:cs typeface="Canva Sans"/>
                <a:sym typeface="Canva Sans"/>
              </a:rPr>
              <a:t>epression rates vary by city, with </a:t>
            </a:r>
            <a:r>
              <a:rPr lang="en-US" b="true" sz="3030">
                <a:solidFill>
                  <a:srgbClr val="FCFC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Kalyan, Hyderabad,</a:t>
            </a:r>
            <a:r>
              <a:rPr lang="en-US" sz="3030">
                <a:solidFill>
                  <a:srgbClr val="FCFCFC"/>
                </a:solidFill>
                <a:latin typeface="Canva Sans"/>
                <a:ea typeface="Canva Sans"/>
                <a:cs typeface="Canva Sans"/>
                <a:sym typeface="Canva Sans"/>
              </a:rPr>
              <a:t> and </a:t>
            </a:r>
            <a:r>
              <a:rPr lang="en-US" b="true" sz="3030">
                <a:solidFill>
                  <a:srgbClr val="FCFC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Srinagar</a:t>
            </a:r>
            <a:r>
              <a:rPr lang="en-US" sz="3030">
                <a:solidFill>
                  <a:srgbClr val="FCFCFC"/>
                </a:solidFill>
                <a:latin typeface="Canva Sans"/>
                <a:ea typeface="Canva Sans"/>
                <a:cs typeface="Canva Sans"/>
                <a:sym typeface="Canva Sans"/>
              </a:rPr>
              <a:t> leading.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839332" y="5492886"/>
            <a:ext cx="3023416" cy="3023416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3825707" y="5957225"/>
            <a:ext cx="4139752" cy="2113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2"/>
              </a:lnSpc>
            </a:pPr>
            <a:r>
              <a:rPr lang="en-US" sz="3030" b="true">
                <a:solidFill>
                  <a:srgbClr val="FCFC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</a:t>
            </a:r>
            <a:r>
              <a:rPr lang="en-US" b="true" sz="3030">
                <a:solidFill>
                  <a:srgbClr val="FCFC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 females (9K)</a:t>
            </a:r>
            <a:r>
              <a:rPr lang="en-US" sz="3030">
                <a:solidFill>
                  <a:srgbClr val="FCFCFC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30">
                <a:solidFill>
                  <a:srgbClr val="FCFCFC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3030">
                <a:solidFill>
                  <a:srgbClr val="FCFCFC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030">
                <a:solidFill>
                  <a:srgbClr val="FCFCFC"/>
                </a:solidFill>
                <a:latin typeface="Canva Sans"/>
                <a:ea typeface="Canva Sans"/>
                <a:cs typeface="Canva Sans"/>
                <a:sym typeface="Canva Sans"/>
              </a:rPr>
              <a:t>po</a:t>
            </a:r>
            <a:r>
              <a:rPr lang="en-US" sz="3030">
                <a:solidFill>
                  <a:srgbClr val="FCFCFC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3030">
                <a:solidFill>
                  <a:srgbClr val="FCFCFC"/>
                </a:solidFill>
                <a:latin typeface="Canva Sans"/>
                <a:ea typeface="Canva Sans"/>
                <a:cs typeface="Canva Sans"/>
                <a:sym typeface="Canva Sans"/>
              </a:rPr>
              <a:t>t dep</a:t>
            </a:r>
            <a:r>
              <a:rPr lang="en-US" sz="3030">
                <a:solidFill>
                  <a:srgbClr val="FCFCFC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3030">
                <a:solidFill>
                  <a:srgbClr val="FCFCFC"/>
                </a:solidFill>
                <a:latin typeface="Canva Sans"/>
                <a:ea typeface="Canva Sans"/>
                <a:cs typeface="Canva Sans"/>
                <a:sym typeface="Canva Sans"/>
              </a:rPr>
              <a:t>ess</a:t>
            </a:r>
            <a:r>
              <a:rPr lang="en-US" sz="3030">
                <a:solidFill>
                  <a:srgbClr val="FCFCFC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030">
                <a:solidFill>
                  <a:srgbClr val="FCFCFC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030">
                <a:solidFill>
                  <a:srgbClr val="FCFCFC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3030">
                <a:solidFill>
                  <a:srgbClr val="FCFCFC"/>
                </a:solidFill>
                <a:latin typeface="Canva Sans"/>
                <a:ea typeface="Canva Sans"/>
                <a:cs typeface="Canva Sans"/>
                <a:sym typeface="Canva Sans"/>
              </a:rPr>
              <a:t> comp</a:t>
            </a:r>
            <a:r>
              <a:rPr lang="en-US" sz="3030">
                <a:solidFill>
                  <a:srgbClr val="FCFCFC"/>
                </a:solidFill>
                <a:latin typeface="Canva Sans"/>
                <a:ea typeface="Canva Sans"/>
                <a:cs typeface="Canva Sans"/>
                <a:sym typeface="Canva Sans"/>
              </a:rPr>
              <a:t>ar</a:t>
            </a:r>
            <a:r>
              <a:rPr lang="en-US" sz="3030">
                <a:solidFill>
                  <a:srgbClr val="FCFCFC"/>
                </a:solidFill>
                <a:latin typeface="Canva Sans"/>
                <a:ea typeface="Canva Sans"/>
                <a:cs typeface="Canva Sans"/>
                <a:sym typeface="Canva Sans"/>
              </a:rPr>
              <a:t>ed to </a:t>
            </a:r>
            <a:r>
              <a:rPr lang="en-US" b="true" sz="3030">
                <a:solidFill>
                  <a:srgbClr val="FCFCF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males (7K).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70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548352" y="7230312"/>
            <a:ext cx="5293281" cy="4055976"/>
          </a:xfrm>
          <a:custGeom>
            <a:avLst/>
            <a:gdLst/>
            <a:ahLst/>
            <a:cxnLst/>
            <a:rect r="r" b="b" t="t" l="l"/>
            <a:pathLst>
              <a:path h="4055976" w="5293281">
                <a:moveTo>
                  <a:pt x="5293281" y="0"/>
                </a:moveTo>
                <a:lnTo>
                  <a:pt x="0" y="0"/>
                </a:lnTo>
                <a:lnTo>
                  <a:pt x="0" y="4055976"/>
                </a:lnTo>
                <a:lnTo>
                  <a:pt x="5293281" y="4055976"/>
                </a:lnTo>
                <a:lnTo>
                  <a:pt x="52932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53633" y="7230312"/>
            <a:ext cx="5293281" cy="4055976"/>
          </a:xfrm>
          <a:custGeom>
            <a:avLst/>
            <a:gdLst/>
            <a:ahLst/>
            <a:cxnLst/>
            <a:rect r="r" b="b" t="t" l="l"/>
            <a:pathLst>
              <a:path h="4055976" w="5293281">
                <a:moveTo>
                  <a:pt x="0" y="0"/>
                </a:moveTo>
                <a:lnTo>
                  <a:pt x="5293281" y="0"/>
                </a:lnTo>
                <a:lnTo>
                  <a:pt x="5293281" y="4055976"/>
                </a:lnTo>
                <a:lnTo>
                  <a:pt x="0" y="40559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379988" y="2833231"/>
            <a:ext cx="3934797" cy="1293868"/>
            <a:chOff x="0" y="0"/>
            <a:chExt cx="1036325" cy="3407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6325" cy="340772"/>
            </a:xfrm>
            <a:custGeom>
              <a:avLst/>
              <a:gdLst/>
              <a:ahLst/>
              <a:cxnLst/>
              <a:rect r="r" b="b" t="t" l="l"/>
              <a:pathLst>
                <a:path h="340772" w="1036325">
                  <a:moveTo>
                    <a:pt x="98378" y="0"/>
                  </a:moveTo>
                  <a:lnTo>
                    <a:pt x="937948" y="0"/>
                  </a:lnTo>
                  <a:cubicBezTo>
                    <a:pt x="992280" y="0"/>
                    <a:pt x="1036325" y="44045"/>
                    <a:pt x="1036325" y="98378"/>
                  </a:cubicBezTo>
                  <a:lnTo>
                    <a:pt x="1036325" y="242394"/>
                  </a:lnTo>
                  <a:cubicBezTo>
                    <a:pt x="1036325" y="296727"/>
                    <a:pt x="992280" y="340772"/>
                    <a:pt x="937948" y="340772"/>
                  </a:cubicBezTo>
                  <a:lnTo>
                    <a:pt x="98378" y="340772"/>
                  </a:lnTo>
                  <a:cubicBezTo>
                    <a:pt x="44045" y="340772"/>
                    <a:pt x="0" y="296727"/>
                    <a:pt x="0" y="242394"/>
                  </a:cubicBezTo>
                  <a:lnTo>
                    <a:pt x="0" y="98378"/>
                  </a:lnTo>
                  <a:cubicBezTo>
                    <a:pt x="0" y="44045"/>
                    <a:pt x="44045" y="0"/>
                    <a:pt x="98378" y="0"/>
                  </a:cubicBezTo>
                  <a:close/>
                </a:path>
              </a:pathLst>
            </a:custGeom>
            <a:solidFill>
              <a:srgbClr val="1B3E7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036325" cy="378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73903" y="2749671"/>
            <a:ext cx="3125109" cy="1460989"/>
          </a:xfrm>
          <a:custGeom>
            <a:avLst/>
            <a:gdLst/>
            <a:ahLst/>
            <a:cxnLst/>
            <a:rect r="r" b="b" t="t" l="l"/>
            <a:pathLst>
              <a:path h="1460989" w="3125109">
                <a:moveTo>
                  <a:pt x="0" y="0"/>
                </a:moveTo>
                <a:lnTo>
                  <a:pt x="3125110" y="0"/>
                </a:lnTo>
                <a:lnTo>
                  <a:pt x="3125110" y="1460988"/>
                </a:lnTo>
                <a:lnTo>
                  <a:pt x="0" y="1460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379988" y="4609296"/>
            <a:ext cx="3934797" cy="1293868"/>
            <a:chOff x="0" y="0"/>
            <a:chExt cx="1036325" cy="3407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36325" cy="340772"/>
            </a:xfrm>
            <a:custGeom>
              <a:avLst/>
              <a:gdLst/>
              <a:ahLst/>
              <a:cxnLst/>
              <a:rect r="r" b="b" t="t" l="l"/>
              <a:pathLst>
                <a:path h="340772" w="1036325">
                  <a:moveTo>
                    <a:pt x="98378" y="0"/>
                  </a:moveTo>
                  <a:lnTo>
                    <a:pt x="937948" y="0"/>
                  </a:lnTo>
                  <a:cubicBezTo>
                    <a:pt x="992280" y="0"/>
                    <a:pt x="1036325" y="44045"/>
                    <a:pt x="1036325" y="98378"/>
                  </a:cubicBezTo>
                  <a:lnTo>
                    <a:pt x="1036325" y="242394"/>
                  </a:lnTo>
                  <a:cubicBezTo>
                    <a:pt x="1036325" y="296727"/>
                    <a:pt x="992280" y="340772"/>
                    <a:pt x="937948" y="340772"/>
                  </a:cubicBezTo>
                  <a:lnTo>
                    <a:pt x="98378" y="340772"/>
                  </a:lnTo>
                  <a:cubicBezTo>
                    <a:pt x="44045" y="340772"/>
                    <a:pt x="0" y="296727"/>
                    <a:pt x="0" y="242394"/>
                  </a:cubicBezTo>
                  <a:lnTo>
                    <a:pt x="0" y="98378"/>
                  </a:lnTo>
                  <a:cubicBezTo>
                    <a:pt x="0" y="44045"/>
                    <a:pt x="44045" y="0"/>
                    <a:pt x="98378" y="0"/>
                  </a:cubicBezTo>
                  <a:close/>
                </a:path>
              </a:pathLst>
            </a:custGeom>
            <a:solidFill>
              <a:srgbClr val="1B3E7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36325" cy="378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4523571"/>
            <a:ext cx="3042227" cy="1690340"/>
          </a:xfrm>
          <a:custGeom>
            <a:avLst/>
            <a:gdLst/>
            <a:ahLst/>
            <a:cxnLst/>
            <a:rect r="r" b="b" t="t" l="l"/>
            <a:pathLst>
              <a:path h="1690340" w="3042227">
                <a:moveTo>
                  <a:pt x="0" y="0"/>
                </a:moveTo>
                <a:lnTo>
                  <a:pt x="3042227" y="0"/>
                </a:lnTo>
                <a:lnTo>
                  <a:pt x="3042227" y="1690340"/>
                </a:lnTo>
                <a:lnTo>
                  <a:pt x="0" y="16903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4221" r="-23795" b="-24221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379988" y="6388939"/>
            <a:ext cx="3934797" cy="1293868"/>
            <a:chOff x="0" y="0"/>
            <a:chExt cx="5246397" cy="172515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5246397" cy="1725158"/>
              <a:chOff x="0" y="0"/>
              <a:chExt cx="1036325" cy="34077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036325" cy="340772"/>
              </a:xfrm>
              <a:custGeom>
                <a:avLst/>
                <a:gdLst/>
                <a:ahLst/>
                <a:cxnLst/>
                <a:rect r="r" b="b" t="t" l="l"/>
                <a:pathLst>
                  <a:path h="340772" w="1036325">
                    <a:moveTo>
                      <a:pt x="98378" y="0"/>
                    </a:moveTo>
                    <a:lnTo>
                      <a:pt x="937948" y="0"/>
                    </a:lnTo>
                    <a:cubicBezTo>
                      <a:pt x="992280" y="0"/>
                      <a:pt x="1036325" y="44045"/>
                      <a:pt x="1036325" y="98378"/>
                    </a:cubicBezTo>
                    <a:lnTo>
                      <a:pt x="1036325" y="242394"/>
                    </a:lnTo>
                    <a:cubicBezTo>
                      <a:pt x="1036325" y="296727"/>
                      <a:pt x="992280" y="340772"/>
                      <a:pt x="937948" y="340772"/>
                    </a:cubicBezTo>
                    <a:lnTo>
                      <a:pt x="98378" y="340772"/>
                    </a:lnTo>
                    <a:cubicBezTo>
                      <a:pt x="44045" y="340772"/>
                      <a:pt x="0" y="296727"/>
                      <a:pt x="0" y="242394"/>
                    </a:cubicBezTo>
                    <a:lnTo>
                      <a:pt x="0" y="98378"/>
                    </a:lnTo>
                    <a:cubicBezTo>
                      <a:pt x="0" y="44045"/>
                      <a:pt x="44045" y="0"/>
                      <a:pt x="98378" y="0"/>
                    </a:cubicBezTo>
                    <a:close/>
                  </a:path>
                </a:pathLst>
              </a:custGeom>
              <a:solidFill>
                <a:srgbClr val="1B3E70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036325" cy="3788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374183" y="306473"/>
              <a:ext cx="4498031" cy="11409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73"/>
                </a:lnSpc>
                <a:spcBef>
                  <a:spcPct val="0"/>
                </a:spcBef>
              </a:pPr>
              <a:r>
                <a:rPr lang="en-US" sz="3067">
                  <a:solidFill>
                    <a:srgbClr val="FCFCFC"/>
                  </a:solidFill>
                  <a:latin typeface="Inter"/>
                  <a:ea typeface="Inter"/>
                  <a:cs typeface="Inter"/>
                  <a:sym typeface="Inter"/>
                </a:rPr>
                <a:t>Financial Aid Programs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737986" y="6388939"/>
            <a:ext cx="1623655" cy="1603359"/>
          </a:xfrm>
          <a:custGeom>
            <a:avLst/>
            <a:gdLst/>
            <a:ahLst/>
            <a:cxnLst/>
            <a:rect r="r" b="b" t="t" l="l"/>
            <a:pathLst>
              <a:path h="1603359" w="1623655">
                <a:moveTo>
                  <a:pt x="0" y="0"/>
                </a:moveTo>
                <a:lnTo>
                  <a:pt x="1623655" y="0"/>
                </a:lnTo>
                <a:lnTo>
                  <a:pt x="1623655" y="1603359"/>
                </a:lnTo>
                <a:lnTo>
                  <a:pt x="0" y="16033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4321044" y="468821"/>
            <a:ext cx="9688515" cy="1727094"/>
            <a:chOff x="0" y="0"/>
            <a:chExt cx="12918020" cy="2302791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414852" y="0"/>
              <a:ext cx="12088316" cy="2302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47"/>
                </a:lnSpc>
              </a:pPr>
              <a:r>
                <a:rPr lang="en-US" sz="5706">
                  <a:solidFill>
                    <a:srgbClr val="FCFCFC"/>
                  </a:solidFill>
                  <a:latin typeface="Norwester"/>
                  <a:ea typeface="Norwester"/>
                  <a:cs typeface="Norwester"/>
                  <a:sym typeface="Norwester"/>
                </a:rPr>
                <a:t>DATA DRIVEN </a:t>
              </a:r>
              <a:r>
                <a:rPr lang="en-US" sz="5706">
                  <a:solidFill>
                    <a:srgbClr val="B0D7F8"/>
                  </a:solidFill>
                  <a:latin typeface="Norwester"/>
                  <a:ea typeface="Norwester"/>
                  <a:cs typeface="Norwester"/>
                  <a:sym typeface="Norwester"/>
                </a:rPr>
                <a:t>RECOMMENDATIONS</a:t>
              </a:r>
            </a:p>
          </p:txBody>
        </p:sp>
        <p:sp>
          <p:nvSpPr>
            <p:cNvPr name="Freeform 20" id="20"/>
            <p:cNvSpPr/>
            <p:nvPr/>
          </p:nvSpPr>
          <p:spPr>
            <a:xfrm flipH="false" flipV="false" rot="0">
              <a:off x="11895969" y="792175"/>
              <a:ext cx="1022051" cy="718442"/>
            </a:xfrm>
            <a:custGeom>
              <a:avLst/>
              <a:gdLst/>
              <a:ahLst/>
              <a:cxnLst/>
              <a:rect r="r" b="b" t="t" l="l"/>
              <a:pathLst>
                <a:path h="718442" w="1022051">
                  <a:moveTo>
                    <a:pt x="0" y="0"/>
                  </a:moveTo>
                  <a:lnTo>
                    <a:pt x="1022051" y="0"/>
                  </a:lnTo>
                  <a:lnTo>
                    <a:pt x="1022051" y="718442"/>
                  </a:lnTo>
                  <a:lnTo>
                    <a:pt x="0" y="7184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792175"/>
              <a:ext cx="1022051" cy="718442"/>
            </a:xfrm>
            <a:custGeom>
              <a:avLst/>
              <a:gdLst/>
              <a:ahLst/>
              <a:cxnLst/>
              <a:rect r="r" b="b" t="t" l="l"/>
              <a:pathLst>
                <a:path h="718442" w="1022051">
                  <a:moveTo>
                    <a:pt x="0" y="0"/>
                  </a:moveTo>
                  <a:lnTo>
                    <a:pt x="1022051" y="0"/>
                  </a:lnTo>
                  <a:lnTo>
                    <a:pt x="1022051" y="718442"/>
                  </a:lnTo>
                  <a:lnTo>
                    <a:pt x="0" y="7184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4379988" y="8168582"/>
            <a:ext cx="3934797" cy="1293868"/>
            <a:chOff x="0" y="0"/>
            <a:chExt cx="5246397" cy="1725158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5246397" cy="1725158"/>
              <a:chOff x="0" y="0"/>
              <a:chExt cx="1036325" cy="340772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036325" cy="340772"/>
              </a:xfrm>
              <a:custGeom>
                <a:avLst/>
                <a:gdLst/>
                <a:ahLst/>
                <a:cxnLst/>
                <a:rect r="r" b="b" t="t" l="l"/>
                <a:pathLst>
                  <a:path h="340772" w="1036325">
                    <a:moveTo>
                      <a:pt x="98378" y="0"/>
                    </a:moveTo>
                    <a:lnTo>
                      <a:pt x="937948" y="0"/>
                    </a:lnTo>
                    <a:cubicBezTo>
                      <a:pt x="992280" y="0"/>
                      <a:pt x="1036325" y="44045"/>
                      <a:pt x="1036325" y="98378"/>
                    </a:cubicBezTo>
                    <a:lnTo>
                      <a:pt x="1036325" y="242394"/>
                    </a:lnTo>
                    <a:cubicBezTo>
                      <a:pt x="1036325" y="296727"/>
                      <a:pt x="992280" y="340772"/>
                      <a:pt x="937948" y="340772"/>
                    </a:cubicBezTo>
                    <a:lnTo>
                      <a:pt x="98378" y="340772"/>
                    </a:lnTo>
                    <a:cubicBezTo>
                      <a:pt x="44045" y="340772"/>
                      <a:pt x="0" y="296727"/>
                      <a:pt x="0" y="242394"/>
                    </a:cubicBezTo>
                    <a:lnTo>
                      <a:pt x="0" y="98378"/>
                    </a:lnTo>
                    <a:cubicBezTo>
                      <a:pt x="0" y="44045"/>
                      <a:pt x="44045" y="0"/>
                      <a:pt x="98378" y="0"/>
                    </a:cubicBezTo>
                    <a:close/>
                  </a:path>
                </a:pathLst>
              </a:custGeom>
              <a:solidFill>
                <a:srgbClr val="1B3E70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1036325" cy="3788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374183" y="306473"/>
              <a:ext cx="4498031" cy="11409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73"/>
                </a:lnSpc>
                <a:spcBef>
                  <a:spcPct val="0"/>
                </a:spcBef>
              </a:pPr>
              <a:r>
                <a:rPr lang="en-US" sz="3067">
                  <a:solidFill>
                    <a:srgbClr val="FCFCFC"/>
                  </a:solidFill>
                  <a:latin typeface="Inter"/>
                  <a:ea typeface="Inter"/>
                  <a:cs typeface="Inter"/>
                  <a:sym typeface="Inter"/>
                </a:rPr>
                <a:t>Health &amp; Wellness Campaigns</a:t>
              </a: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587199" y="8163748"/>
            <a:ext cx="1774443" cy="1687334"/>
          </a:xfrm>
          <a:custGeom>
            <a:avLst/>
            <a:gdLst/>
            <a:ahLst/>
            <a:cxnLst/>
            <a:rect r="r" b="b" t="t" l="l"/>
            <a:pathLst>
              <a:path h="1687334" w="1774443">
                <a:moveTo>
                  <a:pt x="0" y="0"/>
                </a:moveTo>
                <a:lnTo>
                  <a:pt x="1774442" y="0"/>
                </a:lnTo>
                <a:lnTo>
                  <a:pt x="1774442" y="1687334"/>
                </a:lnTo>
                <a:lnTo>
                  <a:pt x="0" y="16873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4660625" y="3070229"/>
            <a:ext cx="3373523" cy="848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73"/>
              </a:lnSpc>
              <a:spcBef>
                <a:spcPct val="0"/>
              </a:spcBef>
            </a:pPr>
            <a:r>
              <a:rPr lang="en-US" sz="3067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Mental Health Support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660625" y="4846294"/>
            <a:ext cx="3373523" cy="848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73"/>
              </a:lnSpc>
              <a:spcBef>
                <a:spcPct val="0"/>
              </a:spcBef>
            </a:pPr>
            <a:r>
              <a:rPr lang="en-US" sz="3067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Academic Workload Reform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495760" y="2878388"/>
            <a:ext cx="9022509" cy="1009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74"/>
              </a:lnSpc>
            </a:pPr>
            <a:r>
              <a:rPr lang="en-US" sz="2430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Institutions should deploy targeted counseling for high-risk groups (18–25 years, financially stressed, and high academic pressure).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495760" y="4760997"/>
            <a:ext cx="9022509" cy="67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74"/>
              </a:lnSpc>
            </a:pPr>
            <a:r>
              <a:rPr lang="en-US" sz="2430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Redesign curricula to reduce burnout and introduce flexible deadlines or modular coursework.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495760" y="6407989"/>
            <a:ext cx="9022509" cy="67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74"/>
              </a:lnSpc>
            </a:pPr>
            <a:r>
              <a:rPr lang="en-US" sz="2430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Provide accessible scholarships, emergency funds, and budgeting workshops.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495760" y="8187632"/>
            <a:ext cx="9022509" cy="67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74"/>
              </a:lnSpc>
            </a:pPr>
            <a:r>
              <a:rPr lang="en-US" sz="2430">
                <a:solidFill>
                  <a:srgbClr val="FCFCFC"/>
                </a:solidFill>
                <a:latin typeface="Inter"/>
                <a:ea typeface="Inter"/>
                <a:cs typeface="Inter"/>
                <a:sym typeface="Inter"/>
              </a:rPr>
              <a:t>Promote healthy eating, sleep hygiene, and digital detox routines.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DAGnKsmlWrI</dc:identifier>
  <dcterms:modified xsi:type="dcterms:W3CDTF">2011-08-01T06:04:30Z</dcterms:modified>
  <cp:revision>1</cp:revision>
  <dc:title>Understanding Student depression by Chiagozie and Mariam</dc:title>
</cp:coreProperties>
</file>