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3" r:id="rId2"/>
    <p:sldId id="262" r:id="rId3"/>
    <p:sldId id="274" r:id="rId4"/>
    <p:sldId id="268" r:id="rId5"/>
    <p:sldId id="275" r:id="rId6"/>
    <p:sldId id="264" r:id="rId7"/>
    <p:sldId id="276" r:id="rId8"/>
    <p:sldId id="277" r:id="rId9"/>
    <p:sldId id="278" r:id="rId10"/>
    <p:sldId id="279" r:id="rId11"/>
    <p:sldId id="281" r:id="rId12"/>
    <p:sldId id="280" r:id="rId13"/>
    <p:sldId id="271" r:id="rId14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5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152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2020/5/20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2020/5/20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2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我們會挑選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家店進行半結構式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(semi-conducted)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訪談。半結構式訪談為根據研究主題與目的，設計好訪談大綱與重點問題，並可以視實際受訪者的回答狀況調整訪談順序與內容。這可能是唯一一次訪談機會，因此我們希望盡可能涵蓋所有範圍。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採用半結構式訪談原因：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事先準備好的問題，但可以彈性化調整內容，能讓訪談結果既具有比較依據，又更真實可靠。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研究員能和受訪者更深入探討話題並有機會發掘新的觀點。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15</a:t>
            </a:r>
            <a:r>
              <a:rPr kumimoji="1" lang="zh-CN" altLang="en-US" dirty="0"/>
              <a:t>家店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zh-CN" altLang="en-US" dirty="0">
                <a:sym typeface="Wingdings" pitchFamily="2" charset="2"/>
              </a:rPr>
              <a:t>一種規律</a:t>
            </a:r>
            <a:r>
              <a:rPr kumimoji="1" lang="zh-TW" altLang="en-US" dirty="0">
                <a:sym typeface="Wingdings" pitchFamily="2" charset="2"/>
              </a:rPr>
              <a:t> </a:t>
            </a:r>
            <a:r>
              <a:rPr kumimoji="1" lang="en-US" altLang="zh-TW" dirty="0">
                <a:sym typeface="Wingdings" pitchFamily="2" charset="2"/>
              </a:rPr>
              <a:t>pattern</a:t>
            </a:r>
            <a:r>
              <a:rPr kumimoji="1" lang="zh-TW" altLang="en-US" dirty="0">
                <a:sym typeface="Wingdings" pitchFamily="2" charset="2"/>
              </a:rPr>
              <a:t>，看到一個規律，提出一個理論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A46CE-25C9-2C46-AC9A-BED23E13E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A46CE-25C9-2C46-AC9A-BED23E13E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1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15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相關係數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2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74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大公司</a:t>
            </a:r>
            <a:br>
              <a:rPr kumimoji="1" lang="en-US" altLang="zh-CN" dirty="0"/>
            </a:br>
            <a:r>
              <a:rPr kumimoji="1" lang="en-US" altLang="zh-CN" dirty="0"/>
              <a:t>1. </a:t>
            </a:r>
            <a:r>
              <a:rPr kumimoji="1" lang="zh-CN" altLang="en-US" dirty="0"/>
              <a:t>對出貨速度有堅持</a:t>
            </a:r>
            <a:endParaRPr kumimoji="1" lang="en-US" altLang="zh-CN" dirty="0"/>
          </a:p>
          <a:p>
            <a:r>
              <a:rPr kumimoji="1" lang="en-US" altLang="zh-TW" dirty="0"/>
              <a:t>2. </a:t>
            </a:r>
            <a:r>
              <a:rPr kumimoji="1" lang="zh-CN" altLang="en-US" dirty="0"/>
              <a:t>員工數多</a:t>
            </a:r>
            <a:r>
              <a:rPr kumimoji="1" lang="zh-TW" altLang="en-US" dirty="0"/>
              <a:t> 分工詳細</a:t>
            </a:r>
            <a:endParaRPr kumimoji="1" lang="en-US" altLang="zh-TW" dirty="0"/>
          </a:p>
          <a:p>
            <a:r>
              <a:rPr kumimoji="1" lang="en-US" altLang="zh-TW" dirty="0"/>
              <a:t>3. </a:t>
            </a:r>
            <a:r>
              <a:rPr kumimoji="1" lang="zh-CN" altLang="en-US" dirty="0"/>
              <a:t>有庫存可以即時出貨</a:t>
            </a:r>
            <a:endParaRPr kumimoji="1" lang="en-US" altLang="zh-CN" dirty="0"/>
          </a:p>
          <a:p>
            <a:r>
              <a:rPr kumimoji="1" lang="en-US" altLang="zh-TW" dirty="0"/>
              <a:t>4. </a:t>
            </a:r>
            <a:r>
              <a:rPr kumimoji="1" lang="zh-CN" altLang="en-US" dirty="0"/>
              <a:t>系統自動化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74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4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Merchant Personas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1080000" y="3107530"/>
            <a:ext cx="4684696" cy="18454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ja-JP" dirty="0"/>
              <a:t>April 13, 2020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Chia Hou Shen</a:t>
            </a:r>
            <a:br>
              <a:rPr lang="en-US" altLang="ja-JP" dirty="0"/>
            </a:br>
            <a:r>
              <a:rPr lang="en-US" altLang="ja-JP" dirty="0"/>
              <a:t>User Experience Design Team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62352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r>
              <a:rPr lang="en-US" altLang="ja-JP" dirty="0"/>
              <a:t>: Investigation of Variables Relationship</a:t>
            </a:r>
            <a:endParaRPr kumimoji="1" lang="ja-JP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31E14D-DC33-2E48-83A7-75029C772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35050"/>
            <a:ext cx="11861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5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r>
              <a:rPr lang="en-US" altLang="ja-JP" dirty="0"/>
              <a:t>: Investigation of Variables Relationship</a:t>
            </a:r>
            <a:endParaRPr kumimoji="1" lang="ja-JP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AC1B96-6956-3A48-8761-32C299A12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4" y="2102512"/>
            <a:ext cx="3556000" cy="2349500"/>
          </a:xfrm>
          <a:prstGeom prst="rect">
            <a:avLst/>
          </a:prstGeom>
        </p:spPr>
      </p:pic>
      <p:pic>
        <p:nvPicPr>
          <p:cNvPr id="15" name="圖片 14" descr="一張含有 房間 的圖片&#10;&#10;自動產生的描述">
            <a:extLst>
              <a:ext uri="{FF2B5EF4-FFF2-40B4-BE49-F238E27FC236}">
                <a16:creationId xmlns:a16="http://schemas.microsoft.com/office/drawing/2014/main" id="{F43D46CD-08C0-C547-AE23-48D2379DB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12" y="2106333"/>
            <a:ext cx="3556000" cy="236279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482BA4-E6A1-B941-A41B-A770860A40E1}"/>
              </a:ext>
            </a:extLst>
          </p:cNvPr>
          <p:cNvSpPr txBox="1"/>
          <p:nvPr/>
        </p:nvSpPr>
        <p:spPr>
          <a:xfrm>
            <a:off x="647422" y="5222371"/>
            <a:ext cx="1085573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Correlation does not imply causation. The relationship may be caused by a third variable, complex interactions of several variables or just by chance.</a:t>
            </a:r>
            <a:endParaRPr kumimoji="1" lang="zh-TW" altLang="en-US" sz="1400" i="1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27FB38-A738-004C-9363-5F57782C5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89" y="2102512"/>
            <a:ext cx="3556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8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r>
              <a:rPr lang="en-US" altLang="ja-JP" dirty="0"/>
              <a:t>: Investigation of Variables Relationship</a:t>
            </a:r>
            <a:endParaRPr kumimoji="1" lang="ja-JP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0E823D-8843-CE4B-8ADC-1C6179802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45" y="1999074"/>
            <a:ext cx="3556000" cy="2349500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6EA57A3F-2241-4D49-ABEB-98A6550E8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5" y="1999074"/>
            <a:ext cx="3556000" cy="2349500"/>
          </a:xfrm>
          <a:prstGeom prst="rect">
            <a:avLst/>
          </a:prstGeom>
        </p:spPr>
      </p:pic>
      <p:pic>
        <p:nvPicPr>
          <p:cNvPr id="13" name="圖片 12" descr="一張含有 文字, 地圖 的圖片&#10;&#10;自動產生的描述">
            <a:extLst>
              <a:ext uri="{FF2B5EF4-FFF2-40B4-BE49-F238E27FC236}">
                <a16:creationId xmlns:a16="http://schemas.microsoft.com/office/drawing/2014/main" id="{69896F3C-D244-BF4D-AA7F-6C49A3504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98" y="1999074"/>
            <a:ext cx="3556000" cy="23495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306AC9-93D2-4147-88D6-4DF9774B72ED}"/>
              </a:ext>
            </a:extLst>
          </p:cNvPr>
          <p:cNvSpPr txBox="1"/>
          <p:nvPr/>
        </p:nvSpPr>
        <p:spPr>
          <a:xfrm>
            <a:off x="647422" y="5222371"/>
            <a:ext cx="1085573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Correlation does not imply causation. The relationship may be caused by a third variable, complex interactions of several variables or just by chance.</a:t>
            </a:r>
            <a:endParaRPr kumimoji="1" lang="zh-TW" altLang="en-US" sz="1400" i="1" dirty="0" err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6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4392348" y="1044575"/>
            <a:ext cx="3407304" cy="53975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+mj-lt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en-US" altLang="ja-JP" sz="2400" dirty="0"/>
              <a:t>The End</a:t>
            </a:r>
          </a:p>
          <a:p>
            <a:pPr algn="ctr"/>
            <a:r>
              <a:rPr lang="en-US" altLang="ja-JP" sz="2400" dirty="0"/>
              <a:t>Thank you for listening!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38283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Motives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963" y="1089025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User experience design requires a good understanding of </a:t>
            </a:r>
            <a:r>
              <a:rPr lang="en-US" altLang="ja-JP" sz="2000" dirty="0">
                <a:solidFill>
                  <a:srgbClr val="C00000"/>
                </a:solidFill>
              </a:rPr>
              <a:t>user needs</a:t>
            </a:r>
            <a:r>
              <a:rPr lang="en-US" altLang="ja-JP" sz="2000" dirty="0"/>
              <a:t>. </a:t>
            </a:r>
          </a:p>
          <a:p>
            <a:endParaRPr lang="en-US" altLang="ja-JP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CF772B-963C-904F-B9AC-D43C369469A8}"/>
              </a:ext>
            </a:extLst>
          </p:cNvPr>
          <p:cNvSpPr/>
          <p:nvPr/>
        </p:nvSpPr>
        <p:spPr>
          <a:xfrm>
            <a:off x="334963" y="2554620"/>
            <a:ext cx="6488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In order to design an advanced management tool for Rakuten merchants, a study of merchant personas has been conducted, eliciting users pain points and needs for running a successful business on Rakuten.</a:t>
            </a:r>
          </a:p>
        </p:txBody>
      </p:sp>
      <p:pic>
        <p:nvPicPr>
          <p:cNvPr id="5" name="圖形 4" descr="使用者">
            <a:extLst>
              <a:ext uri="{FF2B5EF4-FFF2-40B4-BE49-F238E27FC236}">
                <a16:creationId xmlns:a16="http://schemas.microsoft.com/office/drawing/2014/main" id="{02845E0D-8FB1-5143-80CF-5E74B4AAA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0102" y="2240366"/>
            <a:ext cx="1798894" cy="1798894"/>
          </a:xfrm>
          <a:prstGeom prst="rect">
            <a:avLst/>
          </a:prstGeom>
        </p:spPr>
      </p:pic>
      <p:pic>
        <p:nvPicPr>
          <p:cNvPr id="8" name="圖形 7" descr="放大鏡">
            <a:extLst>
              <a:ext uri="{FF2B5EF4-FFF2-40B4-BE49-F238E27FC236}">
                <a16:creationId xmlns:a16="http://schemas.microsoft.com/office/drawing/2014/main" id="{03F2768E-2939-5742-94F4-3296B5E9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3801" y="2929092"/>
            <a:ext cx="1124441" cy="11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03F13B-6E41-114D-AFF2-55552AAB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>
            <a:normAutofit/>
          </a:bodyPr>
          <a:lstStyle/>
          <a:p>
            <a:pPr defTabSz="822546" hangingPunct="0">
              <a:spcAft>
                <a:spcPts val="900"/>
              </a:spcAft>
            </a:pP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6A7C00-3D6F-774B-926C-03A7B417E756}"/>
              </a:ext>
            </a:extLst>
          </p:cNvPr>
          <p:cNvSpPr txBox="1">
            <a:spLocks/>
          </p:cNvSpPr>
          <p:nvPr/>
        </p:nvSpPr>
        <p:spPr>
          <a:xfrm>
            <a:off x="451861" y="989788"/>
            <a:ext cx="9823025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shops were selected and invited to a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face-to-face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semi-structured interviews</a:t>
            </a:r>
            <a:endParaRPr lang="en-US" sz="20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486E44-D9C1-1B41-BC07-2CAB15E5C541}"/>
              </a:ext>
            </a:extLst>
          </p:cNvPr>
          <p:cNvSpPr txBox="1"/>
          <p:nvPr/>
        </p:nvSpPr>
        <p:spPr>
          <a:xfrm>
            <a:off x="571830" y="4182838"/>
            <a:ext cx="4850684" cy="536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+mn-lt"/>
                <a:ea typeface="+mn-ea"/>
              </a:rPr>
              <a:t>3. </a:t>
            </a:r>
            <a:r>
              <a:rPr lang="en-US" altLang="zh-TW" dirty="0"/>
              <a:t>Observe body language &amp; facial expression</a:t>
            </a:r>
            <a:endParaRPr kumimoji="1" lang="zh-TW" altLang="en-US" dirty="0" err="1">
              <a:latin typeface="+mn-lt"/>
              <a:ea typeface="+mn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00AD4D-0EF9-B54B-A2BE-67FB8B10F967}"/>
              </a:ext>
            </a:extLst>
          </p:cNvPr>
          <p:cNvSpPr txBox="1"/>
          <p:nvPr/>
        </p:nvSpPr>
        <p:spPr>
          <a:xfrm>
            <a:off x="571830" y="2896954"/>
            <a:ext cx="2632128" cy="536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r>
              <a:rPr kumimoji="1" lang="en-US" altLang="zh-TW" dirty="0">
                <a:latin typeface="+mn-lt"/>
                <a:ea typeface="+mn-ea"/>
              </a:rPr>
              <a:t>. </a:t>
            </a:r>
            <a:r>
              <a:rPr kumimoji="1" lang="en-US" altLang="zh-CN" dirty="0">
                <a:latin typeface="+mn-lt"/>
                <a:ea typeface="+mn-ea"/>
              </a:rPr>
              <a:t>Increase engagement</a:t>
            </a:r>
            <a:endParaRPr kumimoji="1" lang="zh-TW" altLang="en-US" dirty="0" err="1">
              <a:latin typeface="+mn-lt"/>
              <a:ea typeface="+mn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514BC88-041E-FE4D-8F2A-BBF87BA1CF3F}"/>
              </a:ext>
            </a:extLst>
          </p:cNvPr>
          <p:cNvSpPr txBox="1"/>
          <p:nvPr/>
        </p:nvSpPr>
        <p:spPr>
          <a:xfrm>
            <a:off x="572454" y="3539896"/>
            <a:ext cx="2888608" cy="536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TW" dirty="0">
                <a:latin typeface="+mn-lt"/>
                <a:ea typeface="+mn-ea"/>
              </a:rPr>
              <a:t>2. </a:t>
            </a:r>
            <a:r>
              <a:rPr lang="en-US" altLang="zh-TW" dirty="0"/>
              <a:t>Elicit more in-depth data</a:t>
            </a:r>
            <a:endParaRPr kumimoji="1" lang="zh-TW" altLang="en-US" dirty="0" err="1">
              <a:latin typeface="+mn-lt"/>
              <a:ea typeface="+mn-ea"/>
            </a:endParaRPr>
          </a:p>
        </p:txBody>
      </p:sp>
      <p:pic>
        <p:nvPicPr>
          <p:cNvPr id="22" name="圖形 21" descr="吃東西的人">
            <a:extLst>
              <a:ext uri="{FF2B5EF4-FFF2-40B4-BE49-F238E27FC236}">
                <a16:creationId xmlns:a16="http://schemas.microsoft.com/office/drawing/2014/main" id="{E5654034-991F-CD49-9C65-D8E60E96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30" y="1730844"/>
            <a:ext cx="914400" cy="914400"/>
          </a:xfrm>
          <a:prstGeom prst="rect">
            <a:avLst/>
          </a:prstGeom>
        </p:spPr>
      </p:pic>
      <p:pic>
        <p:nvPicPr>
          <p:cNvPr id="24" name="圖形 23" descr="老師">
            <a:extLst>
              <a:ext uri="{FF2B5EF4-FFF2-40B4-BE49-F238E27FC236}">
                <a16:creationId xmlns:a16="http://schemas.microsoft.com/office/drawing/2014/main" id="{72775211-A863-B34C-8D1C-AAEDA9488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5278" y="1657892"/>
            <a:ext cx="914400" cy="914400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2C64CCF9-30BC-DC4C-ACA3-332627BF5134}"/>
              </a:ext>
            </a:extLst>
          </p:cNvPr>
          <p:cNvGrpSpPr/>
          <p:nvPr/>
        </p:nvGrpSpPr>
        <p:grpSpPr>
          <a:xfrm>
            <a:off x="6465278" y="2772368"/>
            <a:ext cx="4264177" cy="2531352"/>
            <a:chOff x="6465278" y="2772368"/>
            <a:chExt cx="4264177" cy="253135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79CD4D8-0DAC-1D49-A033-8D7CD9A8BD97}"/>
                </a:ext>
              </a:extLst>
            </p:cNvPr>
            <p:cNvSpPr txBox="1"/>
            <p:nvPr/>
          </p:nvSpPr>
          <p:spPr>
            <a:xfrm>
              <a:off x="7193451" y="2772368"/>
              <a:ext cx="3491402" cy="53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6" tIns="71436" rIns="71436" bIns="71436" numCol="1" spcCol="38100" rtlCol="0" anchor="t">
              <a:spAutoFit/>
            </a:bodyPr>
            <a:lstStyle/>
            <a:p>
              <a:pPr marL="0" marR="0" indent="0" algn="r" defTabSz="822546" rtl="0" fontAlgn="auto" latinLnBrk="0" hangingPunct="0">
                <a:lnSpc>
                  <a:spcPct val="100000"/>
                </a:lnSpc>
                <a:spcAft>
                  <a:spcPts val="90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+mn-lt"/>
                  <a:ea typeface="+mn-ea"/>
                </a:rPr>
                <a:t>A structured interview framework</a:t>
              </a:r>
              <a:endParaRPr kumimoji="1" lang="zh-TW" altLang="en-US" dirty="0">
                <a:latin typeface="+mn-lt"/>
                <a:ea typeface="+mn-ea"/>
              </a:endParaRPr>
            </a:p>
          </p:txBody>
        </p:sp>
        <p:sp>
          <p:nvSpPr>
            <p:cNvPr id="8" name="十字形 7">
              <a:extLst>
                <a:ext uri="{FF2B5EF4-FFF2-40B4-BE49-F238E27FC236}">
                  <a16:creationId xmlns:a16="http://schemas.microsoft.com/office/drawing/2014/main" id="{129DDF9F-4E69-AC4E-8B4D-9596959850EC}"/>
                </a:ext>
              </a:extLst>
            </p:cNvPr>
            <p:cNvSpPr/>
            <p:nvPr/>
          </p:nvSpPr>
          <p:spPr>
            <a:xfrm>
              <a:off x="6465278" y="3435532"/>
              <a:ext cx="350184" cy="347063"/>
            </a:xfrm>
            <a:prstGeom prst="plus">
              <a:avLst>
                <a:gd name="adj" fmla="val 37202"/>
              </a:avLst>
            </a:prstGeom>
            <a:solidFill>
              <a:schemeClr val="tx2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6" tIns="71436" rIns="71436" bIns="71436" numCol="1" spcCol="38100" rtlCol="0" anchor="ctr">
              <a:noAutofit/>
            </a:bodyPr>
            <a:lstStyle/>
            <a:p>
              <a:pPr marL="0" marR="0" indent="0" algn="ctr" defTabSz="822546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メイリオ" panose="020B0604030504040204" pitchFamily="50" charset="-128"/>
                <a:sym typeface="ヒラギノ角ゴ ProN W3"/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393AEAA-4467-514C-9D4A-ACA5EB3D5CAC}"/>
                </a:ext>
              </a:extLst>
            </p:cNvPr>
            <p:cNvCxnSpPr>
              <a:cxnSpLocks/>
            </p:cNvCxnSpPr>
            <p:nvPr/>
          </p:nvCxnSpPr>
          <p:spPr>
            <a:xfrm>
              <a:off x="6465278" y="4005315"/>
              <a:ext cx="4264177" cy="0"/>
            </a:xfrm>
            <a:prstGeom prst="line">
              <a:avLst/>
            </a:prstGeom>
            <a:noFill/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6BBC472-34E0-2645-AA7F-A779F0741F3D}"/>
                </a:ext>
              </a:extLst>
            </p:cNvPr>
            <p:cNvSpPr txBox="1"/>
            <p:nvPr/>
          </p:nvSpPr>
          <p:spPr>
            <a:xfrm>
              <a:off x="7020109" y="4199578"/>
              <a:ext cx="3709346" cy="53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6" tIns="71436" rIns="71436" bIns="71436" numCol="1" spcCol="38100" rtlCol="0" anchor="t">
              <a:spAutoFit/>
            </a:bodyPr>
            <a:lstStyle/>
            <a:p>
              <a:pPr marL="0" marR="0" indent="0" algn="r" defTabSz="822546" rtl="0" fontAlgn="auto" latinLnBrk="0" hangingPunct="0">
                <a:lnSpc>
                  <a:spcPct val="100000"/>
                </a:lnSpc>
                <a:spcAft>
                  <a:spcPts val="90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/>
                <a:t>More reliable and comparable data</a:t>
              </a:r>
              <a:endParaRPr kumimoji="1" lang="zh-TW" altLang="en-US" dirty="0">
                <a:latin typeface="+mn-lt"/>
                <a:ea typeface="+mn-ea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18211A-699B-4140-82DF-E79BC2A9D482}"/>
                </a:ext>
              </a:extLst>
            </p:cNvPr>
            <p:cNvSpPr txBox="1"/>
            <p:nvPr/>
          </p:nvSpPr>
          <p:spPr>
            <a:xfrm>
              <a:off x="7153600" y="4767038"/>
              <a:ext cx="3555457" cy="53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6" tIns="71436" rIns="71436" bIns="71436" numCol="1" spcCol="38100" rtlCol="0" anchor="t">
              <a:spAutoFit/>
            </a:bodyPr>
            <a:lstStyle/>
            <a:p>
              <a:pPr marL="0" marR="0" indent="0" algn="r" defTabSz="822546" rtl="0" fontAlgn="auto" latinLnBrk="0" hangingPunct="0">
                <a:lnSpc>
                  <a:spcPct val="100000"/>
                </a:lnSpc>
                <a:spcAft>
                  <a:spcPts val="90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+mn-lt"/>
                  <a:ea typeface="+mn-ea"/>
                </a:rPr>
                <a:t>New ideas &amp; unexpected findings</a:t>
              </a:r>
              <a:endParaRPr kumimoji="1" lang="zh-TW" altLang="en-US" dirty="0">
                <a:latin typeface="+mn-lt"/>
                <a:ea typeface="+mn-ea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0BB97CF-2529-7F4B-827E-C8C18CC81AC5}"/>
                </a:ext>
              </a:extLst>
            </p:cNvPr>
            <p:cNvSpPr txBox="1"/>
            <p:nvPr/>
          </p:nvSpPr>
          <p:spPr>
            <a:xfrm>
              <a:off x="7247761" y="3360181"/>
              <a:ext cx="3440041" cy="536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6" tIns="71436" rIns="71436" bIns="71436" numCol="1" spcCol="38100" rtlCol="0" anchor="t">
              <a:spAutoFit/>
            </a:bodyPr>
            <a:lstStyle/>
            <a:p>
              <a:pPr marL="0" marR="0" indent="0" algn="r" defTabSz="822546" rtl="0" fontAlgn="auto" latinLnBrk="0" hangingPunct="0">
                <a:lnSpc>
                  <a:spcPct val="100000"/>
                </a:lnSpc>
                <a:spcAft>
                  <a:spcPts val="90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+mn-lt"/>
                  <a:ea typeface="+mn-ea"/>
                </a:rPr>
                <a:t>Unstructured questions and flow</a:t>
              </a:r>
              <a:endParaRPr kumimoji="1" lang="zh-TW" altLang="en-US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0312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398D1CA-B1BA-E841-ABC2-DA8FC93A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>
            <a:normAutofit/>
          </a:bodyPr>
          <a:lstStyle/>
          <a:p>
            <a:pPr defTabSz="822546" hangingPunct="0">
              <a:spcAft>
                <a:spcPts val="900"/>
              </a:spcAft>
            </a:pP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91C2B761-9445-7A4A-AEF6-900E3E2D565A}"/>
              </a:ext>
            </a:extLst>
          </p:cNvPr>
          <p:cNvSpPr txBox="1">
            <a:spLocks/>
          </p:cNvSpPr>
          <p:nvPr/>
        </p:nvSpPr>
        <p:spPr>
          <a:xfrm>
            <a:off x="450922" y="717936"/>
            <a:ext cx="11465007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2000" kern="0" dirty="0">
                <a:solidFill>
                  <a:srgbClr val="C00000"/>
                </a:solidFill>
              </a:rPr>
              <a:t>Shop Category Selection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CA10F1-D719-8045-8B50-B73CED61ADFF}"/>
              </a:ext>
            </a:extLst>
          </p:cNvPr>
          <p:cNvSpPr txBox="1"/>
          <p:nvPr/>
        </p:nvSpPr>
        <p:spPr>
          <a:xfrm>
            <a:off x="450922" y="1218693"/>
            <a:ext cx="5198536" cy="505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1. Pick the categories containing more than 100 shops  </a:t>
            </a:r>
            <a:endParaRPr kumimoji="1" lang="zh-TW" altLang="en-US" sz="1600" dirty="0" err="1">
              <a:latin typeface="+mn-lt"/>
              <a:ea typeface="+mn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E508253-2282-9644-886C-895EB980AA6C}"/>
              </a:ext>
            </a:extLst>
          </p:cNvPr>
          <p:cNvGraphicFramePr>
            <a:graphicFrameLocks noGrp="1"/>
          </p:cNvGraphicFramePr>
          <p:nvPr/>
        </p:nvGraphicFramePr>
        <p:xfrm>
          <a:off x="598334" y="1653854"/>
          <a:ext cx="4840167" cy="4348626"/>
        </p:xfrm>
        <a:graphic>
          <a:graphicData uri="http://schemas.openxmlformats.org/drawingml/2006/table">
            <a:tbl>
              <a:tblPr/>
              <a:tblGrid>
                <a:gridCol w="637443">
                  <a:extLst>
                    <a:ext uri="{9D8B030D-6E8A-4147-A177-3AD203B41FA5}">
                      <a16:colId xmlns:a16="http://schemas.microsoft.com/office/drawing/2014/main" val="160997051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3477521"/>
                    </a:ext>
                  </a:extLst>
                </a:gridCol>
                <a:gridCol w="1688124">
                  <a:extLst>
                    <a:ext uri="{9D8B030D-6E8A-4147-A177-3AD203B41FA5}">
                      <a16:colId xmlns:a16="http://schemas.microsoft.com/office/drawing/2014/main" val="2573049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br>
                        <a:rPr lang="zh-TW" altLang="en-US" sz="1000" b="1">
                          <a:solidFill>
                            <a:srgbClr val="172B4D"/>
                          </a:solidFill>
                          <a:effectLst/>
                        </a:rPr>
                      </a:br>
                      <a:endParaRPr lang="zh-TW" altLang="en-US" sz="1000" b="1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90057" marR="135086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Category Name</a:t>
                      </a:r>
                    </a:p>
                  </a:txBody>
                  <a:tcPr marL="90057" marR="135086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172B4D"/>
                          </a:solidFill>
                          <a:effectLst/>
                        </a:rPr>
                        <a:t>Number of Shops</a:t>
                      </a:r>
                    </a:p>
                  </a:txBody>
                  <a:tcPr marL="90057" marR="135086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60980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食品與甜點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1613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30766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2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美容與彩妝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483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503180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居家</a:t>
                      </a:r>
                      <a:r>
                        <a:rPr lang="en-US" altLang="zh-TW" sz="1000">
                          <a:effectLst/>
                        </a:rPr>
                        <a:t>,</a:t>
                      </a:r>
                      <a:r>
                        <a:rPr lang="zh-TW" altLang="en-US" sz="1000">
                          <a:effectLst/>
                        </a:rPr>
                        <a:t>家具與寢飾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336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09266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4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廚房</a:t>
                      </a:r>
                      <a:r>
                        <a:rPr lang="en-US" altLang="zh-TW" sz="1000">
                          <a:effectLst/>
                        </a:rPr>
                        <a:t>,</a:t>
                      </a:r>
                      <a:r>
                        <a:rPr lang="zh-TW" altLang="en-US" sz="1000">
                          <a:effectLst/>
                        </a:rPr>
                        <a:t>生活雜貨與文具用品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331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91051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5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百貨・綜合性通販・贈禮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259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29832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6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流行女裝與女鞋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207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76905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7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減肥健康與看護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205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25027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8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水與飲料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196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74379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9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嬰幼兒與孕婦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195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25571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10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影音與家電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176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832382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11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精品</a:t>
                      </a:r>
                      <a:r>
                        <a:rPr lang="en-US" altLang="zh-TW" sz="1000">
                          <a:effectLst/>
                        </a:rPr>
                        <a:t>,</a:t>
                      </a:r>
                      <a:r>
                        <a:rPr lang="zh-TW" altLang="en-US" sz="1000">
                          <a:effectLst/>
                        </a:rPr>
                        <a:t>包包與服飾配件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154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66345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12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流行男裝與男鞋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137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18168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>
                          <a:effectLst/>
                        </a:rPr>
                        <a:t>運動</a:t>
                      </a:r>
                      <a:r>
                        <a:rPr lang="en-US" altLang="zh-TW" sz="1000">
                          <a:effectLst/>
                        </a:rPr>
                        <a:t>,</a:t>
                      </a:r>
                      <a:r>
                        <a:rPr lang="zh-TW" altLang="en-US" sz="1000">
                          <a:effectLst/>
                        </a:rPr>
                        <a:t>戶外與休閒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</a:rPr>
                        <a:t>130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90269"/>
                  </a:ext>
                </a:extLst>
              </a:tr>
              <a:tr h="2798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effectLst/>
                        </a:rPr>
                        <a:t>14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00" dirty="0">
                          <a:effectLst/>
                        </a:rPr>
                        <a:t>手錶與流行飾品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effectLst/>
                        </a:rPr>
                        <a:t>103</a:t>
                      </a:r>
                    </a:p>
                  </a:txBody>
                  <a:tcPr marL="90057" marR="90057" marT="63040" marB="63040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27635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84C19D-C144-3249-ACCE-1D12B7515570}"/>
              </a:ext>
            </a:extLst>
          </p:cNvPr>
          <p:cNvSpPr txBox="1"/>
          <p:nvPr/>
        </p:nvSpPr>
        <p:spPr>
          <a:xfrm>
            <a:off x="2961864" y="6061188"/>
            <a:ext cx="2473431" cy="475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TW" sz="1400" dirty="0">
                <a:latin typeface="+mn-lt"/>
                <a:ea typeface="+mn-ea"/>
              </a:rPr>
              <a:t>source</a:t>
            </a:r>
            <a:r>
              <a:rPr kumimoji="1" lang="zh-TW" altLang="en-US" sz="1400" dirty="0">
                <a:latin typeface="+mn-lt"/>
                <a:ea typeface="+mn-ea"/>
              </a:rPr>
              <a:t>：</a:t>
            </a:r>
            <a:r>
              <a:rPr kumimoji="1" lang="en-US" altLang="zh-TW" sz="1400" dirty="0">
                <a:latin typeface="+mn-lt"/>
                <a:ea typeface="+mn-ea"/>
              </a:rPr>
              <a:t>OPE</a:t>
            </a:r>
            <a:r>
              <a:rPr lang="en-US" altLang="zh-TW" sz="1400" dirty="0"/>
              <a:t>Report</a:t>
            </a:r>
            <a:r>
              <a:rPr kumimoji="1" lang="en-US" altLang="zh-CN" sz="1400" dirty="0">
                <a:latin typeface="+mn-lt"/>
                <a:ea typeface="+mn-ea"/>
              </a:rPr>
              <a:t>_190630</a:t>
            </a:r>
            <a:endParaRPr kumimoji="1" lang="zh-TW" altLang="en-US" sz="1400" dirty="0" err="1">
              <a:latin typeface="+mn-lt"/>
              <a:ea typeface="+mn-ea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B469D2B-BD7D-494C-8426-5ACB58DF8939}"/>
              </a:ext>
            </a:extLst>
          </p:cNvPr>
          <p:cNvSpPr txBox="1"/>
          <p:nvPr/>
        </p:nvSpPr>
        <p:spPr>
          <a:xfrm>
            <a:off x="5974080" y="1196643"/>
            <a:ext cx="5933353" cy="505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6" tIns="71436" rIns="71436" bIns="71436" numCol="1" spcCol="38100" rtlCol="0" anchor="t">
            <a:spAutoFit/>
          </a:bodyPr>
          <a:lstStyle/>
          <a:p>
            <a:pPr marL="0" marR="0" indent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+mn-lt"/>
                <a:ea typeface="+mn-ea"/>
              </a:rPr>
              <a:t>2. Re-c</a:t>
            </a:r>
            <a:r>
              <a:rPr lang="en-US" altLang="zh-TW" sz="1600" dirty="0"/>
              <a:t>lassify types of shops: ATV &amp; Consumer Purchase Cycle</a:t>
            </a:r>
            <a:endParaRPr kumimoji="1" lang="zh-TW" altLang="en-US" sz="1600" dirty="0" err="1">
              <a:latin typeface="+mn-lt"/>
              <a:ea typeface="+mn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ADFDFC-DF70-494A-86CF-3255680D5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25" y="1653854"/>
            <a:ext cx="5499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46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9616CF7-5B3C-4244-A97F-5BE58771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1" y="321685"/>
            <a:ext cx="11308339" cy="539667"/>
          </a:xfrm>
        </p:spPr>
        <p:txBody>
          <a:bodyPr>
            <a:normAutofit/>
          </a:bodyPr>
          <a:lstStyle/>
          <a:p>
            <a:pPr defTabSz="822546" hangingPunct="0">
              <a:spcAft>
                <a:spcPts val="900"/>
              </a:spcAft>
            </a:pP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2B267A-608D-EF41-B767-9D4C46AEB41B}"/>
              </a:ext>
            </a:extLst>
          </p:cNvPr>
          <p:cNvSpPr txBox="1">
            <a:spLocks/>
          </p:cNvSpPr>
          <p:nvPr/>
        </p:nvSpPr>
        <p:spPr>
          <a:xfrm>
            <a:off x="450922" y="717936"/>
            <a:ext cx="11465007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2000" kern="0" dirty="0">
                <a:solidFill>
                  <a:srgbClr val="C00000"/>
                </a:solidFill>
              </a:rPr>
              <a:t>Shop Selection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0B0050-F4C4-1741-ACEB-F44DD40AD0E0}"/>
              </a:ext>
            </a:extLst>
          </p:cNvPr>
          <p:cNvSpPr txBox="1"/>
          <p:nvPr/>
        </p:nvSpPr>
        <p:spPr>
          <a:xfrm>
            <a:off x="450922" y="1426097"/>
            <a:ext cx="4780645" cy="9983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t">
            <a:spAutoFit/>
          </a:bodyPr>
          <a:lstStyle/>
          <a:p>
            <a:pPr marR="0" algn="l" defTabSz="822546" rtl="0" fontAlgn="auto" latinLnBrk="0" hangingPunct="0">
              <a:lnSpc>
                <a:spcPct val="100000"/>
              </a:lnSpc>
              <a:spcAft>
                <a:spcPts val="900"/>
              </a:spcAft>
              <a:buClrTx/>
              <a:buSzTx/>
              <a:tabLst/>
            </a:pPr>
            <a:r>
              <a:rPr lang="en-US" altLang="zh-CN" sz="1600" dirty="0"/>
              <a:t>3. Randomly select 2-4 shops whose GMS is between 10k to 4M from each type (Average Transaction Value vs. Consumer Purchase Cycle) 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4A8433A-FA6F-EC42-840B-9AA828F39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34997"/>
              </p:ext>
            </p:extLst>
          </p:nvPr>
        </p:nvGraphicFramePr>
        <p:xfrm>
          <a:off x="5758509" y="1426097"/>
          <a:ext cx="5089279" cy="341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604">
                  <a:extLst>
                    <a:ext uri="{9D8B030D-6E8A-4147-A177-3AD203B41FA5}">
                      <a16:colId xmlns:a16="http://schemas.microsoft.com/office/drawing/2014/main" val="3213880730"/>
                    </a:ext>
                  </a:extLst>
                </a:gridCol>
                <a:gridCol w="2390675">
                  <a:extLst>
                    <a:ext uri="{9D8B030D-6E8A-4147-A177-3AD203B41FA5}">
                      <a16:colId xmlns:a16="http://schemas.microsoft.com/office/drawing/2014/main" val="3866982311"/>
                    </a:ext>
                  </a:extLst>
                </a:gridCol>
              </a:tblGrid>
              <a:tr h="426701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Shop Category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09776"/>
                  </a:ext>
                </a:extLst>
              </a:tr>
              <a:tr h="426701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Short CPC + Low ATV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食品與甜點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481136"/>
                  </a:ext>
                </a:extLst>
              </a:tr>
              <a:tr h="42670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美容彩妝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76006"/>
                  </a:ext>
                </a:extLst>
              </a:tr>
              <a:tr h="42670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Short CPC + High ATV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雜貨文具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81971"/>
                  </a:ext>
                </a:extLst>
              </a:tr>
              <a:tr h="42670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減肥保健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77831"/>
                  </a:ext>
                </a:extLst>
              </a:tr>
              <a:tr h="42670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3C/</a:t>
                      </a:r>
                      <a:r>
                        <a:rPr lang="zh-CN" altLang="en-US" dirty="0"/>
                        <a:t>電腦週邊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5783"/>
                  </a:ext>
                </a:extLst>
              </a:tr>
              <a:tr h="426701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Long CPC + High ATV</a:t>
                      </a:r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居家家具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09613"/>
                  </a:ext>
                </a:extLst>
              </a:tr>
              <a:tr h="42670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839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3C/</a:t>
                      </a:r>
                      <a:r>
                        <a:rPr lang="zh-TW" altLang="en-US" dirty="0"/>
                        <a:t>影音家電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94693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874E3FDC-F7B9-7644-BDDC-E72C718592BD}"/>
              </a:ext>
            </a:extLst>
          </p:cNvPr>
          <p:cNvSpPr txBox="1"/>
          <p:nvPr/>
        </p:nvSpPr>
        <p:spPr>
          <a:xfrm>
            <a:off x="495569" y="2592938"/>
            <a:ext cx="4691349" cy="224676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bg1">
                    <a:lumMod val="50000"/>
                  </a:schemeClr>
                </a:solidFill>
              </a:rPr>
              <a:t>Business Size on Rakuten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strike="sngStrike" dirty="0">
                <a:solidFill>
                  <a:schemeClr val="bg1">
                    <a:lumMod val="50000"/>
                  </a:schemeClr>
                </a:solidFill>
              </a:rPr>
              <a:t>GMS &lt; 10k         : In the red</a:t>
            </a:r>
            <a:endParaRPr kumimoji="1" lang="en-US" altLang="zh-TW" sz="14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bg1">
                    <a:lumMod val="50000"/>
                  </a:schemeClr>
                </a:solidFill>
              </a:rPr>
              <a:t>GMS 10k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– 50k  : Small scale</a:t>
            </a:r>
            <a:endParaRPr kumimoji="1" lang="en-US" altLang="zh-TW" sz="1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GMS 50k – 500k: Medium-Large scale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solidFill>
                  <a:schemeClr val="bg1">
                    <a:lumMod val="50000"/>
                  </a:schemeClr>
                </a:solidFill>
              </a:rPr>
              <a:t>GMS 500k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– 4M : Large scale</a:t>
            </a:r>
            <a:endParaRPr kumimoji="1" lang="en-US" altLang="zh-TW" sz="1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strike="sngStrike" dirty="0">
                <a:solidFill>
                  <a:schemeClr val="bg1">
                    <a:lumMod val="50000"/>
                  </a:schemeClr>
                </a:solidFill>
              </a:rPr>
              <a:t>GMS &gt; 4M          : Super large scale</a:t>
            </a:r>
          </a:p>
          <a:p>
            <a:pPr lvl="1"/>
            <a:endParaRPr lang="en-US" altLang="zh-TW" sz="14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400" i="1" dirty="0">
                <a:solidFill>
                  <a:schemeClr val="bg1">
                    <a:lumMod val="50000"/>
                  </a:schemeClr>
                </a:solidFill>
              </a:rPr>
              <a:t>Companies that are in the red or super</a:t>
            </a:r>
            <a:r>
              <a:rPr lang="en-US" altLang="zh-TW" sz="1400" i="1" dirty="0">
                <a:solidFill>
                  <a:schemeClr val="bg1">
                    <a:lumMod val="50000"/>
                  </a:schemeClr>
                </a:solidFill>
              </a:rPr>
              <a:t> large are excluded from the interview lists, as they are not regarded as the primary users.</a:t>
            </a:r>
            <a:endParaRPr kumimoji="1" lang="zh-TW" altLang="en-US" sz="1400" i="1" dirty="0" err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442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86955" y="3425346"/>
            <a:ext cx="191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Identify variables</a:t>
            </a:r>
          </a:p>
        </p:txBody>
      </p:sp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143B3039-03A1-6540-BDF1-CB38FEDF6472}"/>
              </a:ext>
            </a:extLst>
          </p:cNvPr>
          <p:cNvSpPr txBox="1"/>
          <p:nvPr/>
        </p:nvSpPr>
        <p:spPr>
          <a:xfrm>
            <a:off x="4343442" y="3425346"/>
            <a:ext cx="27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Identify user personas</a:t>
            </a:r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C0E282CC-D0DE-9841-8830-D275C645B900}"/>
              </a:ext>
            </a:extLst>
          </p:cNvPr>
          <p:cNvSpPr txBox="1"/>
          <p:nvPr/>
        </p:nvSpPr>
        <p:spPr>
          <a:xfrm>
            <a:off x="7919103" y="3425346"/>
            <a:ext cx="316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Investigate relationship between variables</a:t>
            </a:r>
          </a:p>
        </p:txBody>
      </p:sp>
      <p:pic>
        <p:nvPicPr>
          <p:cNvPr id="7" name="圖形 6" descr="目標對象">
            <a:extLst>
              <a:ext uri="{FF2B5EF4-FFF2-40B4-BE49-F238E27FC236}">
                <a16:creationId xmlns:a16="http://schemas.microsoft.com/office/drawing/2014/main" id="{65FF6504-1800-9443-9935-F85A4375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5345" y="2315085"/>
            <a:ext cx="914400" cy="914400"/>
          </a:xfrm>
          <a:prstGeom prst="rect">
            <a:avLst/>
          </a:prstGeom>
        </p:spPr>
      </p:pic>
      <p:pic>
        <p:nvPicPr>
          <p:cNvPr id="9" name="圖形 8" descr="上升趨勢">
            <a:extLst>
              <a:ext uri="{FF2B5EF4-FFF2-40B4-BE49-F238E27FC236}">
                <a16:creationId xmlns:a16="http://schemas.microsoft.com/office/drawing/2014/main" id="{F2F23450-4936-8144-A06C-72B25BB9C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2540" y="2315085"/>
            <a:ext cx="914400" cy="914400"/>
          </a:xfrm>
          <a:prstGeom prst="rect">
            <a:avLst/>
          </a:prstGeom>
        </p:spPr>
      </p:pic>
      <p:pic>
        <p:nvPicPr>
          <p:cNvPr id="11" name="圖形 10" descr="篩選">
            <a:extLst>
              <a:ext uri="{FF2B5EF4-FFF2-40B4-BE49-F238E27FC236}">
                <a16:creationId xmlns:a16="http://schemas.microsoft.com/office/drawing/2014/main" id="{B205DB91-E847-EB45-AE46-671F51125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9733" y="23150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48B6EB97-BA59-0B4D-A9EF-4A744964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49943"/>
            <a:ext cx="11861800" cy="49149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Results: Variable Identification</a:t>
            </a:r>
            <a:endParaRPr kumimoji="1" lang="ja-JP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C7E261-93E2-7242-AB23-D2A9F3C06DDB}"/>
              </a:ext>
            </a:extLst>
          </p:cNvPr>
          <p:cNvSpPr txBox="1">
            <a:spLocks/>
          </p:cNvSpPr>
          <p:nvPr/>
        </p:nvSpPr>
        <p:spPr>
          <a:xfrm>
            <a:off x="431983" y="910276"/>
            <a:ext cx="9823025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29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characteristic variables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6 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behavioral variables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identified in the interviews</a:t>
            </a:r>
            <a:endParaRPr lang="en-US" sz="20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2133018-08FC-0F4B-B326-27F2252E4B77}"/>
              </a:ext>
            </a:extLst>
          </p:cNvPr>
          <p:cNvCxnSpPr>
            <a:cxnSpLocks/>
          </p:cNvCxnSpPr>
          <p:nvPr/>
        </p:nvCxnSpPr>
        <p:spPr>
          <a:xfrm>
            <a:off x="1735494" y="3429000"/>
            <a:ext cx="78897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4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0C7503-4B8C-614C-89C4-0D1C2D59F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5195" r="8348"/>
          <a:stretch/>
        </p:blipFill>
        <p:spPr bwMode="auto">
          <a:xfrm>
            <a:off x="154671" y="1266003"/>
            <a:ext cx="6863666" cy="437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Results: Persona Identification</a:t>
            </a:r>
            <a:endParaRPr kumimoji="1" lang="ja-JP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C49B92-8BDC-EE47-B09D-97BC7566007D}"/>
              </a:ext>
            </a:extLst>
          </p:cNvPr>
          <p:cNvSpPr txBox="1"/>
          <p:nvPr/>
        </p:nvSpPr>
        <p:spPr>
          <a:xfrm>
            <a:off x="7061848" y="1677644"/>
            <a:ext cx="4795190" cy="954107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>
                <a:solidFill>
                  <a:schemeClr val="bg1">
                    <a:lumMod val="50000"/>
                  </a:schemeClr>
                </a:solidFill>
              </a:rPr>
              <a:t>We must bear in mind that the interviewees were selected based on the premise stated earlier. </a:t>
            </a:r>
          </a:p>
          <a:p>
            <a:r>
              <a:rPr kumimoji="1" lang="en-US" altLang="zh-TW" sz="1400" i="1" dirty="0">
                <a:solidFill>
                  <a:schemeClr val="bg1">
                    <a:lumMod val="50000"/>
                  </a:schemeClr>
                </a:solidFill>
              </a:rPr>
              <a:t>They are shops with a rather promising future and work closely with our ECC.</a:t>
            </a:r>
            <a:endParaRPr kumimoji="1" lang="zh-TW" altLang="en-US" sz="1400" i="1" dirty="0" err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39C650AB-8A8F-2A49-B82F-90018EE80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7" t="71009" r="2694"/>
          <a:stretch/>
        </p:blipFill>
        <p:spPr>
          <a:xfrm>
            <a:off x="7061848" y="2800225"/>
            <a:ext cx="4674900" cy="1988208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C3398A34-C2A2-B341-9AA6-E185D3B9EE98}"/>
              </a:ext>
            </a:extLst>
          </p:cNvPr>
          <p:cNvSpPr/>
          <p:nvPr/>
        </p:nvSpPr>
        <p:spPr>
          <a:xfrm>
            <a:off x="2055373" y="122044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923DE73-C73B-C344-8EE1-88AD9DE968E8}"/>
              </a:ext>
            </a:extLst>
          </p:cNvPr>
          <p:cNvSpPr/>
          <p:nvPr/>
        </p:nvSpPr>
        <p:spPr>
          <a:xfrm>
            <a:off x="3788460" y="122044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FFDD0F92-B50D-7540-ADCE-90DAB4412D51}"/>
              </a:ext>
            </a:extLst>
          </p:cNvPr>
          <p:cNvSpPr/>
          <p:nvPr/>
        </p:nvSpPr>
        <p:spPr>
          <a:xfrm>
            <a:off x="2297069" y="5495881"/>
            <a:ext cx="3934145" cy="54401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莫比克</a:t>
            </a:r>
            <a:r>
              <a:rPr lang="zh-TW" altLang="en-US" sz="1200" dirty="0"/>
              <a:t> </a:t>
            </a:r>
            <a:r>
              <a:rPr lang="en-US" altLang="zh-TW" sz="1200" dirty="0" err="1"/>
              <a:t>Mallbic</a:t>
            </a:r>
            <a:br>
              <a:rPr lang="en-US" altLang="zh-TW" sz="1200" dirty="0"/>
            </a:br>
            <a:r>
              <a:rPr lang="zh-TW" altLang="en-US" sz="1200" dirty="0"/>
              <a:t>（</a:t>
            </a:r>
            <a:r>
              <a:rPr lang="zh-CN" altLang="en-US" sz="1200" dirty="0"/>
              <a:t>支援蝦皮、雅虎拍賣、雅虎商城、露天拍賣等</a:t>
            </a:r>
            <a:r>
              <a:rPr lang="en-US" altLang="zh-TW" sz="1200" dirty="0"/>
              <a:t>)</a:t>
            </a:r>
            <a:endParaRPr kumimoji="1" lang="zh-TW" altLang="en-US" sz="12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0E34527-519E-2140-8D32-B60A1826A756}"/>
              </a:ext>
            </a:extLst>
          </p:cNvPr>
          <p:cNvSpPr/>
          <p:nvPr/>
        </p:nvSpPr>
        <p:spPr>
          <a:xfrm>
            <a:off x="5403398" y="122044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7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Results: Investigation of Variables Relationship</a:t>
            </a:r>
            <a:endParaRPr kumimoji="1"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ACBE78-8392-8B41-80F3-B6A4F3D96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37" y="742950"/>
            <a:ext cx="7255926" cy="57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3773"/>
      </p:ext>
    </p:extLst>
  </p:cSld>
  <p:clrMapOvr>
    <a:masterClrMapping/>
  </p:clrMapOvr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1_Corporate_nolabel_16x9_v3.0.potx" id="{3CDA5AD9-5F64-4540-9A65-0D011E9993BB}" vid="{096ED11A-1DD5-4061-9820-AC698AF32CB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2883</TotalTime>
  <Words>708</Words>
  <Application>Microsoft Macintosh PowerPoint</Application>
  <PresentationFormat>寬螢幕</PresentationFormat>
  <Paragraphs>128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Rakuten Global B</vt:lpstr>
      <vt:lpstr>Arial</vt:lpstr>
      <vt:lpstr>Calibri</vt:lpstr>
      <vt:lpstr>R-Style v3.0</vt:lpstr>
      <vt:lpstr>Merchant Personas</vt:lpstr>
      <vt:lpstr>Motives</vt:lpstr>
      <vt:lpstr>Method</vt:lpstr>
      <vt:lpstr>Method</vt:lpstr>
      <vt:lpstr>Method</vt:lpstr>
      <vt:lpstr>Analysis</vt:lpstr>
      <vt:lpstr>Results: Variable Identification</vt:lpstr>
      <vt:lpstr>Results: Persona Identification</vt:lpstr>
      <vt:lpstr>Results: Investigation of Variables Relationship</vt:lpstr>
      <vt:lpstr>Results: Investigation of Variables Relationship</vt:lpstr>
      <vt:lpstr>Results: Investigation of Variables Relationship</vt:lpstr>
      <vt:lpstr>Results: Investigation of Variables Relationship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merchant_persona_2019</dc:title>
  <dc:subject/>
  <dc:creator>Shen, ChiaHou | ChiaHou | TWR</dc:creator>
  <cp:keywords/>
  <dc:description/>
  <cp:lastModifiedBy>Shen, ChiaHou | ChiaHou | TWR</cp:lastModifiedBy>
  <cp:revision>89</cp:revision>
  <cp:lastPrinted>2018-09-21T06:58:36Z</cp:lastPrinted>
  <dcterms:created xsi:type="dcterms:W3CDTF">2020-04-13T05:57:01Z</dcterms:created>
  <dcterms:modified xsi:type="dcterms:W3CDTF">2020-05-20T02:23:32Z</dcterms:modified>
  <cp:category/>
</cp:coreProperties>
</file>