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1" r:id="rId3"/>
    <p:sldId id="262" r:id="rId4"/>
    <p:sldId id="264" r:id="rId5"/>
    <p:sldId id="259" r:id="rId6"/>
    <p:sldId id="296" r:id="rId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9"/>
      <p:bold r:id="rId10"/>
    </p:embeddedFont>
    <p:embeddedFont>
      <p:font typeface="Source Code Pro" panose="020B0509030403020204" pitchFamily="49" charset="0"/>
      <p:regular r:id="rId11"/>
      <p:bold r:id="rId12"/>
    </p:embeddedFont>
    <p:embeddedFont>
      <p:font typeface="Fira Code Light" panose="020B0809050000020004" pitchFamily="49" charset="0"/>
      <p:regular r:id="rId13"/>
    </p:embeddedFont>
    <p:embeddedFont>
      <p:font typeface="Quantic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3A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C67925-8E37-41C4-8552-EF4101E926C3}">
  <a:tblStyle styleId="{E1C67925-8E37-41C4-8552-EF4101E926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6E4B7E-5DA5-4E05-B5BD-A0F37C4796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9542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76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56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1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2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503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3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151" name="Google Shape;151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2" r:id="rId8"/>
    <p:sldLayoutId id="2147483664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ira Code" panose="020B0809050000020004" pitchFamily="49" charset="0"/>
          <a:ea typeface="Fira Code" panose="020B0809050000020004" pitchFamily="49" charset="0"/>
          <a:cs typeface="Fira Code" panose="020B0809050000020004" pitchFamily="49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&lt;/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/&gt;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42126"/>
            <a:ext cx="4158093" cy="1663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400" b="1" dirty="0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Программа расчета </a:t>
            </a:r>
            <a:r>
              <a:rPr lang="ru-RU" sz="34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Индекса Массы Тела</a:t>
            </a:r>
            <a:r>
              <a:rPr lang="ru-RU" sz="3400" b="1" dirty="0"/>
              <a:t/>
            </a:r>
            <a:br>
              <a:rPr lang="ru-RU" sz="3400" b="1" dirty="0"/>
            </a:br>
            <a:endParaRPr sz="34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Выполнил Батанин Роман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BMI Calculator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r>
              <a:rPr lang="ru-RU" sz="10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х</a:t>
            </a:r>
            <a:r>
              <a:rPr lang="en" sz="10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ru-RU" dirty="0" smtClean="0">
                <a:solidFill>
                  <a:schemeClr val="tx2"/>
                </a:solidFill>
              </a:rPr>
              <a:t>Постановка задачи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2016314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+mj-lt"/>
              </a:rPr>
              <a:t>Основная</a:t>
            </a:r>
            <a:r>
              <a:rPr lang="ru-RU" sz="2400" dirty="0" smtClean="0"/>
              <a:t> цель</a:t>
            </a:r>
            <a:endParaRPr sz="2400"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723980" y="2432070"/>
            <a:ext cx="3996876" cy="2083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+mn-lt"/>
              </a:rPr>
              <a:t>Необходимо создать программу, которая будет </a:t>
            </a:r>
            <a:r>
              <a:rPr lang="ru-RU" dirty="0" smtClean="0">
                <a:latin typeface="+mn-lt"/>
              </a:rPr>
              <a:t>рассчитывать </a:t>
            </a:r>
            <a:r>
              <a:rPr lang="ru-RU" dirty="0">
                <a:latin typeface="+mn-lt"/>
              </a:rPr>
              <a:t>Индекс Массы Тела (ИМТ) на основе введенных пользователем данных о весе и росте. Программа должна быть интуитивно понятной и обеспечивать удобный интерфейс. Также требуется выводить результат расчета ИМТ с точностью до 2 знаков после запятой и соответствующую категорию, соответствующую показателю ИМТ.</a:t>
            </a:r>
            <a:endParaRPr dirty="0">
              <a:latin typeface="+mn-lt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5135721" y="1330452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}</a:t>
            </a:r>
            <a:r>
              <a:rPr lang="en" sz="3600" dirty="0">
                <a:solidFill>
                  <a:schemeClr val="dk1"/>
                </a:solidFill>
              </a:rPr>
              <a:t> /&gt; </a:t>
            </a:r>
            <a:r>
              <a:rPr lang="en" sz="3600" dirty="0">
                <a:solidFill>
                  <a:schemeClr val="accent1"/>
                </a:solidFill>
              </a:rPr>
              <a:t>[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878262" y="1330452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**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90977" y="2476497"/>
            <a:ext cx="359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latin typeface="+mn-lt"/>
              </a:rPr>
              <a:t>Среди дополнительных задач были</a:t>
            </a: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ru-RU" sz="1200" dirty="0" smtClean="0">
                <a:solidFill>
                  <a:schemeClr val="tx1"/>
                </a:solidFill>
                <a:latin typeface="+mn-lt"/>
              </a:rPr>
              <a:t>возможность выбора языка интерфейса (между русским и английским) и работа приложения на разных операционных системах (</a:t>
            </a: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Windows, Linux, MacOS)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90976" y="1970405"/>
            <a:ext cx="4061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Дополнительные</a:t>
            </a:r>
            <a:r>
              <a:rPr lang="ru-RU" sz="2400" dirty="0" smtClean="0">
                <a:solidFill>
                  <a:srgbClr val="D1D5DB"/>
                </a:solidFill>
                <a:latin typeface="+mj-lt"/>
              </a:rPr>
              <a:t> цели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>
                <a:solidFill>
                  <a:schemeClr val="l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Используемые инструменты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720088" y="1256222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3.8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20176" y="1733247"/>
            <a:ext cx="2257024" cy="2635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n-lt"/>
              </a:rPr>
              <a:t>Самым главным и основным моим инструментов был язык программирования </a:t>
            </a:r>
            <a:r>
              <a:rPr lang="en-US" dirty="0" smtClean="0">
                <a:latin typeface="+mn-lt"/>
              </a:rPr>
              <a:t>Python. </a:t>
            </a:r>
            <a:r>
              <a:rPr lang="ru-RU" dirty="0" smtClean="0">
                <a:latin typeface="+mn-lt"/>
              </a:rPr>
              <a:t>Я выбрал его для этого проекта по нескольким причинам</a:t>
            </a:r>
            <a:r>
              <a:rPr lang="en-US" dirty="0" smtClean="0">
                <a:latin typeface="+mn-lt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Высокая скорость разработки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Возможность запуска программ на разных операционных системах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Простота и удобство</a:t>
            </a:r>
            <a:endParaRPr dirty="0">
              <a:latin typeface="+mn-lt"/>
            </a:endParaRPr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3491950" y="1253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PyQt5</a:t>
            </a:r>
            <a:endParaRPr dirty="0"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3118885" y="1658522"/>
            <a:ext cx="2729022" cy="2785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err="1">
                <a:latin typeface="+mn-lt"/>
              </a:rPr>
              <a:t>PyQt</a:t>
            </a:r>
            <a:r>
              <a:rPr lang="ru-RU" dirty="0">
                <a:latin typeface="+mn-lt"/>
              </a:rPr>
              <a:t> — реализация мощного </a:t>
            </a:r>
            <a:r>
              <a:rPr lang="ru-RU" dirty="0" err="1">
                <a:latin typeface="+mn-lt"/>
              </a:rPr>
              <a:t>фреймворка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Qt</a:t>
            </a:r>
            <a:r>
              <a:rPr lang="ru-RU" dirty="0">
                <a:latin typeface="+mn-lt"/>
              </a:rPr>
              <a:t> для </a:t>
            </a:r>
            <a:r>
              <a:rPr lang="ru-RU" dirty="0" smtClean="0">
                <a:latin typeface="+mn-lt"/>
              </a:rPr>
              <a:t>языка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Python. </a:t>
            </a:r>
            <a:r>
              <a:rPr lang="ru-RU" dirty="0" err="1">
                <a:latin typeface="+mn-lt"/>
              </a:rPr>
              <a:t>PyQt</a:t>
            </a:r>
            <a:r>
              <a:rPr lang="ru-RU" dirty="0">
                <a:latin typeface="+mn-lt"/>
              </a:rPr>
              <a:t> известен своей гибкостью, широкими возможностями и надежностью</a:t>
            </a:r>
            <a:r>
              <a:rPr lang="ru-RU" dirty="0" smtClean="0">
                <a:latin typeface="+mn-lt"/>
              </a:rPr>
              <a:t>.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По сравнению с встроенным в </a:t>
            </a:r>
            <a:r>
              <a:rPr lang="en-US" dirty="0" smtClean="0">
                <a:latin typeface="+mn-lt"/>
              </a:rPr>
              <a:t>Python </a:t>
            </a:r>
            <a:r>
              <a:rPr lang="en-US" dirty="0" err="1" smtClean="0">
                <a:latin typeface="+mn-lt"/>
              </a:rPr>
              <a:t>tkinter</a:t>
            </a:r>
            <a:r>
              <a:rPr lang="en-US" dirty="0" smtClean="0">
                <a:latin typeface="+mn-lt"/>
              </a:rPr>
              <a:t>’</a:t>
            </a:r>
            <a:r>
              <a:rPr lang="ru-RU" dirty="0" smtClean="0">
                <a:latin typeface="+mn-lt"/>
              </a:rPr>
              <a:t>ом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PyQt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имеет гораздо больший спектр возможностей и доп. функций. На </a:t>
            </a:r>
            <a:r>
              <a:rPr lang="en-US" dirty="0" err="1" smtClean="0">
                <a:latin typeface="+mn-lt"/>
              </a:rPr>
              <a:t>Qt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также написано большое количество известных приложений(например </a:t>
            </a:r>
            <a:r>
              <a:rPr lang="en-US" dirty="0" smtClean="0">
                <a:latin typeface="+mn-lt"/>
              </a:rPr>
              <a:t>Telegram</a:t>
            </a: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или</a:t>
            </a:r>
            <a:r>
              <a:rPr lang="en-US" dirty="0" smtClean="0">
                <a:latin typeface="+mn-lt"/>
              </a:rPr>
              <a:t> Blender</a:t>
            </a:r>
            <a:r>
              <a:rPr lang="ru-RU" dirty="0" smtClean="0">
                <a:latin typeface="+mn-lt"/>
              </a:rPr>
              <a:t>)</a:t>
            </a:r>
            <a:endParaRPr dirty="0">
              <a:latin typeface="+mn-lt"/>
            </a:endParaRPr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 idx="4"/>
          </p:nvPr>
        </p:nvSpPr>
        <p:spPr>
          <a:xfrm>
            <a:off x="6162250" y="1253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PyInstaller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5"/>
          </p:nvPr>
        </p:nvSpPr>
        <p:spPr>
          <a:xfrm>
            <a:off x="5989504" y="1658523"/>
            <a:ext cx="2430246" cy="2785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n-lt"/>
              </a:rPr>
              <a:t>PyInstaller</a:t>
            </a:r>
            <a:r>
              <a:rPr lang="en-US" dirty="0" smtClean="0">
                <a:latin typeface="+mn-lt"/>
              </a:rPr>
              <a:t> – </a:t>
            </a:r>
            <a:r>
              <a:rPr lang="ru-RU" dirty="0" smtClean="0">
                <a:latin typeface="+mn-lt"/>
              </a:rPr>
              <a:t>это инструмент, который быстро и легко собирает в один пакет </a:t>
            </a:r>
            <a:r>
              <a:rPr lang="en-US" dirty="0" smtClean="0">
                <a:latin typeface="+mn-lt"/>
              </a:rPr>
              <a:t>Python-</a:t>
            </a:r>
            <a:r>
              <a:rPr lang="ru-RU" dirty="0" smtClean="0">
                <a:latin typeface="+mn-lt"/>
              </a:rPr>
              <a:t>приложение </a:t>
            </a:r>
            <a:r>
              <a:rPr lang="ru-RU" dirty="0" smtClean="0">
                <a:latin typeface="+mn-lt"/>
              </a:rPr>
              <a:t>и все необходимые ему библиотеки. Я выбрал </a:t>
            </a:r>
            <a:r>
              <a:rPr lang="en-US" dirty="0" err="1" smtClean="0">
                <a:latin typeface="+mn-lt"/>
              </a:rPr>
              <a:t>PyInstaller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из-за простоты установки(одной командой в терминал) и скорости сборки, а так же легкости настройки, для получения более конкретного желаемого результата</a:t>
            </a:r>
            <a:endParaRPr dirty="0">
              <a:latin typeface="+mn-lt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7612911" y="574080"/>
            <a:ext cx="1115888" cy="51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&lt;</a:t>
            </a:r>
            <a:r>
              <a:rPr lang="en" sz="3600" dirty="0">
                <a:solidFill>
                  <a:schemeClr val="l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/</a:t>
            </a:r>
            <a:r>
              <a:rPr lang="en" sz="36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&gt;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>
            <a:spLocks noGrp="1"/>
          </p:cNvSpPr>
          <p:nvPr>
            <p:ph type="title" idx="15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ru-RU" dirty="0" smtClean="0">
                <a:solidFill>
                  <a:schemeClr val="accent1"/>
                </a:solidFill>
              </a:rPr>
              <a:t>Этапы разработки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540339" y="1518206"/>
            <a:ext cx="2748834" cy="10385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1.Постановка задачи и анализ проблемы</a:t>
            </a: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2"/>
          </p:nvPr>
        </p:nvSpPr>
        <p:spPr>
          <a:xfrm>
            <a:off x="3270080" y="1517559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2.Написание кода</a:t>
            </a:r>
            <a:endParaRPr dirty="0"/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 idx="4"/>
          </p:nvPr>
        </p:nvSpPr>
        <p:spPr>
          <a:xfrm>
            <a:off x="540339" y="2783379"/>
            <a:ext cx="2557138" cy="796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4.Оформление программы</a:t>
            </a:r>
            <a:endParaRPr dirty="0"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6"/>
          </p:nvPr>
        </p:nvSpPr>
        <p:spPr>
          <a:xfrm>
            <a:off x="3289173" y="2771187"/>
            <a:ext cx="3170119" cy="1474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5.Сборка для разных операционных систем</a:t>
            </a:r>
            <a:endParaRPr dirty="0"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8"/>
          </p:nvPr>
        </p:nvSpPr>
        <p:spPr>
          <a:xfrm>
            <a:off x="5833280" y="1517559"/>
            <a:ext cx="2563200" cy="41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3.Отладка</a:t>
            </a:r>
            <a:endParaRPr dirty="0"/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 idx="13"/>
          </p:nvPr>
        </p:nvSpPr>
        <p:spPr>
          <a:xfrm>
            <a:off x="5833280" y="2770378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6.Конечное тестирование</a:t>
            </a:r>
            <a:endParaRPr dirty="0"/>
          </a:p>
        </p:txBody>
      </p:sp>
      <p:grpSp>
        <p:nvGrpSpPr>
          <p:cNvPr id="21" name="Google Shape;9926;p61"/>
          <p:cNvGrpSpPr/>
          <p:nvPr/>
        </p:nvGrpSpPr>
        <p:grpSpPr>
          <a:xfrm>
            <a:off x="7504712" y="1546647"/>
            <a:ext cx="352840" cy="354717"/>
            <a:chOff x="3095745" y="3805393"/>
            <a:chExt cx="352840" cy="354717"/>
          </a:xfrm>
          <a:solidFill>
            <a:schemeClr val="tx1"/>
          </a:solidFill>
        </p:grpSpPr>
        <p:sp>
          <p:nvSpPr>
            <p:cNvPr id="22" name="Google Shape;9927;p61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28;p61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29;p61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30;p61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31;p61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32;p61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838;p61"/>
          <p:cNvGrpSpPr/>
          <p:nvPr/>
        </p:nvGrpSpPr>
        <p:grpSpPr>
          <a:xfrm>
            <a:off x="2142551" y="3181604"/>
            <a:ext cx="426329" cy="332375"/>
            <a:chOff x="2611458" y="3816374"/>
            <a:chExt cx="426329" cy="332375"/>
          </a:xfrm>
          <a:solidFill>
            <a:schemeClr val="tx1"/>
          </a:solidFill>
        </p:grpSpPr>
        <p:sp>
          <p:nvSpPr>
            <p:cNvPr id="29" name="Google Shape;9839;p61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40;p61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841;p61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842;p61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843;p61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844;p61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845;p61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846;p61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847;p61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848;p61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4015109" y="1791991"/>
            <a:ext cx="786182" cy="460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&lt;/&gt;</a:t>
            </a:r>
            <a:endParaRPr lang="ru-RU" sz="2400" dirty="0">
              <a:solidFill>
                <a:schemeClr val="tx1"/>
              </a:solidFill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grpSp>
        <p:nvGrpSpPr>
          <p:cNvPr id="51" name="Google Shape;9774;p61"/>
          <p:cNvGrpSpPr/>
          <p:nvPr/>
        </p:nvGrpSpPr>
        <p:grpSpPr>
          <a:xfrm>
            <a:off x="2056123" y="2168712"/>
            <a:ext cx="395266" cy="351312"/>
            <a:chOff x="7929578" y="4284365"/>
            <a:chExt cx="395266" cy="351312"/>
          </a:xfrm>
          <a:solidFill>
            <a:schemeClr val="tx1"/>
          </a:solidFill>
        </p:grpSpPr>
        <p:sp>
          <p:nvSpPr>
            <p:cNvPr id="52" name="Google Shape;9775;p61"/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776;p61"/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777;p61"/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778;p61"/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9288;p61"/>
          <p:cNvSpPr/>
          <p:nvPr/>
        </p:nvSpPr>
        <p:spPr>
          <a:xfrm>
            <a:off x="4432920" y="3820156"/>
            <a:ext cx="368371" cy="368340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413;p61"/>
          <p:cNvGrpSpPr/>
          <p:nvPr/>
        </p:nvGrpSpPr>
        <p:grpSpPr>
          <a:xfrm>
            <a:off x="7982834" y="3149187"/>
            <a:ext cx="283488" cy="198604"/>
            <a:chOff x="4048787" y="2977019"/>
            <a:chExt cx="283488" cy="198604"/>
          </a:xfrm>
          <a:solidFill>
            <a:schemeClr val="tx1"/>
          </a:solidFill>
        </p:grpSpPr>
        <p:sp>
          <p:nvSpPr>
            <p:cNvPr id="58" name="Google Shape;9414;p61"/>
            <p:cNvSpPr/>
            <p:nvPr/>
          </p:nvSpPr>
          <p:spPr>
            <a:xfrm>
              <a:off x="4277659" y="3015880"/>
              <a:ext cx="25048" cy="19128"/>
            </a:xfrm>
            <a:custGeom>
              <a:avLst/>
              <a:gdLst/>
              <a:ahLst/>
              <a:cxnLst/>
              <a:rect l="l" t="t" r="r" b="b"/>
              <a:pathLst>
                <a:path w="787" h="601" extrusionOk="0">
                  <a:moveTo>
                    <a:pt x="157" y="1"/>
                  </a:moveTo>
                  <a:cubicBezTo>
                    <a:pt x="113" y="1"/>
                    <a:pt x="70" y="22"/>
                    <a:pt x="49" y="65"/>
                  </a:cubicBezTo>
                  <a:cubicBezTo>
                    <a:pt x="1" y="125"/>
                    <a:pt x="13" y="220"/>
                    <a:pt x="84" y="256"/>
                  </a:cubicBezTo>
                  <a:cubicBezTo>
                    <a:pt x="239" y="363"/>
                    <a:pt x="382" y="470"/>
                    <a:pt x="549" y="577"/>
                  </a:cubicBezTo>
                  <a:cubicBezTo>
                    <a:pt x="584" y="589"/>
                    <a:pt x="608" y="601"/>
                    <a:pt x="620" y="601"/>
                  </a:cubicBezTo>
                  <a:cubicBezTo>
                    <a:pt x="668" y="601"/>
                    <a:pt x="715" y="589"/>
                    <a:pt x="739" y="541"/>
                  </a:cubicBezTo>
                  <a:cubicBezTo>
                    <a:pt x="787" y="482"/>
                    <a:pt x="775" y="398"/>
                    <a:pt x="703" y="351"/>
                  </a:cubicBezTo>
                  <a:cubicBezTo>
                    <a:pt x="537" y="232"/>
                    <a:pt x="382" y="125"/>
                    <a:pt x="239" y="29"/>
                  </a:cubicBezTo>
                  <a:cubicBezTo>
                    <a:pt x="215" y="10"/>
                    <a:pt x="186" y="1"/>
                    <a:pt x="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415;p61"/>
            <p:cNvSpPr/>
            <p:nvPr/>
          </p:nvSpPr>
          <p:spPr>
            <a:xfrm>
              <a:off x="4101462" y="2977019"/>
              <a:ext cx="165630" cy="42458"/>
            </a:xfrm>
            <a:custGeom>
              <a:avLst/>
              <a:gdLst/>
              <a:ahLst/>
              <a:cxnLst/>
              <a:rect l="l" t="t" r="r" b="b"/>
              <a:pathLst>
                <a:path w="5204" h="1334" extrusionOk="0">
                  <a:moveTo>
                    <a:pt x="2810" y="0"/>
                  </a:moveTo>
                  <a:cubicBezTo>
                    <a:pt x="2132" y="0"/>
                    <a:pt x="1239" y="357"/>
                    <a:pt x="84" y="1084"/>
                  </a:cubicBezTo>
                  <a:cubicBezTo>
                    <a:pt x="24" y="1119"/>
                    <a:pt x="1" y="1215"/>
                    <a:pt x="48" y="1274"/>
                  </a:cubicBezTo>
                  <a:cubicBezTo>
                    <a:pt x="72" y="1322"/>
                    <a:pt x="120" y="1334"/>
                    <a:pt x="167" y="1334"/>
                  </a:cubicBezTo>
                  <a:cubicBezTo>
                    <a:pt x="191" y="1334"/>
                    <a:pt x="203" y="1334"/>
                    <a:pt x="239" y="1322"/>
                  </a:cubicBezTo>
                  <a:cubicBezTo>
                    <a:pt x="1334" y="619"/>
                    <a:pt x="2167" y="274"/>
                    <a:pt x="2798" y="274"/>
                  </a:cubicBezTo>
                  <a:cubicBezTo>
                    <a:pt x="3346" y="274"/>
                    <a:pt x="4061" y="524"/>
                    <a:pt x="4965" y="1060"/>
                  </a:cubicBezTo>
                  <a:cubicBezTo>
                    <a:pt x="4987" y="1077"/>
                    <a:pt x="5014" y="1085"/>
                    <a:pt x="5041" y="1085"/>
                  </a:cubicBezTo>
                  <a:cubicBezTo>
                    <a:pt x="5088" y="1085"/>
                    <a:pt x="5138" y="1062"/>
                    <a:pt x="5168" y="1024"/>
                  </a:cubicBezTo>
                  <a:cubicBezTo>
                    <a:pt x="5204" y="953"/>
                    <a:pt x="5180" y="869"/>
                    <a:pt x="5120" y="834"/>
                  </a:cubicBezTo>
                  <a:cubicBezTo>
                    <a:pt x="4168" y="262"/>
                    <a:pt x="3406" y="0"/>
                    <a:pt x="2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416;p61"/>
            <p:cNvSpPr/>
            <p:nvPr/>
          </p:nvSpPr>
          <p:spPr>
            <a:xfrm>
              <a:off x="4048787" y="3000508"/>
              <a:ext cx="283488" cy="175115"/>
            </a:xfrm>
            <a:custGeom>
              <a:avLst/>
              <a:gdLst/>
              <a:ahLst/>
              <a:cxnLst/>
              <a:rect l="l" t="t" r="r" b="b"/>
              <a:pathLst>
                <a:path w="8907" h="5502" extrusionOk="0">
                  <a:moveTo>
                    <a:pt x="4453" y="286"/>
                  </a:moveTo>
                  <a:cubicBezTo>
                    <a:pt x="5596" y="286"/>
                    <a:pt x="7894" y="2072"/>
                    <a:pt x="8561" y="2620"/>
                  </a:cubicBezTo>
                  <a:cubicBezTo>
                    <a:pt x="8609" y="2655"/>
                    <a:pt x="8621" y="2691"/>
                    <a:pt x="8621" y="2751"/>
                  </a:cubicBezTo>
                  <a:cubicBezTo>
                    <a:pt x="8621" y="2810"/>
                    <a:pt x="8609" y="2858"/>
                    <a:pt x="8561" y="2894"/>
                  </a:cubicBezTo>
                  <a:cubicBezTo>
                    <a:pt x="7894" y="3441"/>
                    <a:pt x="5596" y="5227"/>
                    <a:pt x="4453" y="5227"/>
                  </a:cubicBezTo>
                  <a:cubicBezTo>
                    <a:pt x="3310" y="5227"/>
                    <a:pt x="1013" y="3441"/>
                    <a:pt x="346" y="2894"/>
                  </a:cubicBezTo>
                  <a:cubicBezTo>
                    <a:pt x="298" y="2858"/>
                    <a:pt x="286" y="2810"/>
                    <a:pt x="286" y="2751"/>
                  </a:cubicBezTo>
                  <a:cubicBezTo>
                    <a:pt x="286" y="2691"/>
                    <a:pt x="310" y="2655"/>
                    <a:pt x="346" y="2620"/>
                  </a:cubicBezTo>
                  <a:cubicBezTo>
                    <a:pt x="1013" y="2072"/>
                    <a:pt x="3310" y="286"/>
                    <a:pt x="4453" y="286"/>
                  </a:cubicBezTo>
                  <a:close/>
                  <a:moveTo>
                    <a:pt x="4453" y="0"/>
                  </a:moveTo>
                  <a:cubicBezTo>
                    <a:pt x="3251" y="0"/>
                    <a:pt x="1060" y="1679"/>
                    <a:pt x="167" y="2405"/>
                  </a:cubicBezTo>
                  <a:cubicBezTo>
                    <a:pt x="60" y="2501"/>
                    <a:pt x="1" y="2620"/>
                    <a:pt x="1" y="2751"/>
                  </a:cubicBezTo>
                  <a:cubicBezTo>
                    <a:pt x="1" y="2882"/>
                    <a:pt x="60" y="3025"/>
                    <a:pt x="167" y="3096"/>
                  </a:cubicBezTo>
                  <a:cubicBezTo>
                    <a:pt x="1060" y="3822"/>
                    <a:pt x="3251" y="5501"/>
                    <a:pt x="4453" y="5501"/>
                  </a:cubicBezTo>
                  <a:cubicBezTo>
                    <a:pt x="5656" y="5501"/>
                    <a:pt x="7847" y="3822"/>
                    <a:pt x="8740" y="3096"/>
                  </a:cubicBezTo>
                  <a:cubicBezTo>
                    <a:pt x="8847" y="3001"/>
                    <a:pt x="8906" y="2882"/>
                    <a:pt x="8906" y="2751"/>
                  </a:cubicBezTo>
                  <a:cubicBezTo>
                    <a:pt x="8906" y="2620"/>
                    <a:pt x="8847" y="2501"/>
                    <a:pt x="8740" y="2405"/>
                  </a:cubicBezTo>
                  <a:cubicBezTo>
                    <a:pt x="7847" y="1679"/>
                    <a:pt x="5656" y="0"/>
                    <a:pt x="4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417;p61"/>
            <p:cNvSpPr/>
            <p:nvPr/>
          </p:nvSpPr>
          <p:spPr>
            <a:xfrm>
              <a:off x="4126478" y="3024347"/>
              <a:ext cx="129220" cy="127437"/>
            </a:xfrm>
            <a:custGeom>
              <a:avLst/>
              <a:gdLst/>
              <a:ahLst/>
              <a:cxnLst/>
              <a:rect l="l" t="t" r="r" b="b"/>
              <a:pathLst>
                <a:path w="4060" h="4004" extrusionOk="0">
                  <a:moveTo>
                    <a:pt x="2016" y="0"/>
                  </a:moveTo>
                  <a:cubicBezTo>
                    <a:pt x="1995" y="0"/>
                    <a:pt x="1974" y="1"/>
                    <a:pt x="1953" y="1"/>
                  </a:cubicBezTo>
                  <a:cubicBezTo>
                    <a:pt x="893" y="25"/>
                    <a:pt x="48" y="894"/>
                    <a:pt x="12" y="1930"/>
                  </a:cubicBezTo>
                  <a:cubicBezTo>
                    <a:pt x="0" y="2454"/>
                    <a:pt x="179" y="2942"/>
                    <a:pt x="512" y="3299"/>
                  </a:cubicBezTo>
                  <a:cubicBezTo>
                    <a:pt x="542" y="3329"/>
                    <a:pt x="578" y="3344"/>
                    <a:pt x="613" y="3344"/>
                  </a:cubicBezTo>
                  <a:cubicBezTo>
                    <a:pt x="649" y="3344"/>
                    <a:pt x="685" y="3329"/>
                    <a:pt x="715" y="3299"/>
                  </a:cubicBezTo>
                  <a:cubicBezTo>
                    <a:pt x="762" y="3252"/>
                    <a:pt x="774" y="3169"/>
                    <a:pt x="715" y="3109"/>
                  </a:cubicBezTo>
                  <a:cubicBezTo>
                    <a:pt x="429" y="2776"/>
                    <a:pt x="286" y="2359"/>
                    <a:pt x="298" y="1906"/>
                  </a:cubicBezTo>
                  <a:cubicBezTo>
                    <a:pt x="346" y="1025"/>
                    <a:pt x="1060" y="299"/>
                    <a:pt x="1941" y="263"/>
                  </a:cubicBezTo>
                  <a:cubicBezTo>
                    <a:pt x="1969" y="262"/>
                    <a:pt x="1996" y="261"/>
                    <a:pt x="2024" y="261"/>
                  </a:cubicBezTo>
                  <a:cubicBezTo>
                    <a:pt x="2975" y="261"/>
                    <a:pt x="3762" y="1053"/>
                    <a:pt x="3739" y="2026"/>
                  </a:cubicBezTo>
                  <a:cubicBezTo>
                    <a:pt x="3727" y="2930"/>
                    <a:pt x="2977" y="3692"/>
                    <a:pt x="2072" y="3716"/>
                  </a:cubicBezTo>
                  <a:cubicBezTo>
                    <a:pt x="2050" y="3717"/>
                    <a:pt x="2027" y="3717"/>
                    <a:pt x="2005" y="3717"/>
                  </a:cubicBezTo>
                  <a:cubicBezTo>
                    <a:pt x="1717" y="3717"/>
                    <a:pt x="1423" y="3646"/>
                    <a:pt x="1191" y="3514"/>
                  </a:cubicBezTo>
                  <a:cubicBezTo>
                    <a:pt x="1167" y="3500"/>
                    <a:pt x="1144" y="3493"/>
                    <a:pt x="1121" y="3493"/>
                  </a:cubicBezTo>
                  <a:cubicBezTo>
                    <a:pt x="1086" y="3493"/>
                    <a:pt x="1053" y="3509"/>
                    <a:pt x="1024" y="3538"/>
                  </a:cubicBezTo>
                  <a:cubicBezTo>
                    <a:pt x="965" y="3597"/>
                    <a:pt x="989" y="3716"/>
                    <a:pt x="1060" y="3764"/>
                  </a:cubicBezTo>
                  <a:cubicBezTo>
                    <a:pt x="1339" y="3920"/>
                    <a:pt x="1660" y="4003"/>
                    <a:pt x="1993" y="4003"/>
                  </a:cubicBezTo>
                  <a:cubicBezTo>
                    <a:pt x="2015" y="4003"/>
                    <a:pt x="2038" y="4003"/>
                    <a:pt x="2060" y="4002"/>
                  </a:cubicBezTo>
                  <a:cubicBezTo>
                    <a:pt x="3108" y="3966"/>
                    <a:pt x="3989" y="3121"/>
                    <a:pt x="4025" y="2061"/>
                  </a:cubicBezTo>
                  <a:cubicBezTo>
                    <a:pt x="4060" y="939"/>
                    <a:pt x="3142" y="0"/>
                    <a:pt x="20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418;p61"/>
            <p:cNvSpPr/>
            <p:nvPr/>
          </p:nvSpPr>
          <p:spPr>
            <a:xfrm>
              <a:off x="4156778" y="3054678"/>
              <a:ext cx="68238" cy="68270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3"/>
                  </a:cubicBezTo>
                  <a:cubicBezTo>
                    <a:pt x="2132" y="977"/>
                    <a:pt x="2073" y="918"/>
                    <a:pt x="2001" y="918"/>
                  </a:cubicBezTo>
                  <a:cubicBezTo>
                    <a:pt x="1918" y="918"/>
                    <a:pt x="1858" y="977"/>
                    <a:pt x="1858" y="1049"/>
                  </a:cubicBezTo>
                  <a:cubicBezTo>
                    <a:pt x="1858" y="1489"/>
                    <a:pt x="1501" y="1846"/>
                    <a:pt x="1072" y="1846"/>
                  </a:cubicBezTo>
                  <a:cubicBezTo>
                    <a:pt x="644" y="1846"/>
                    <a:pt x="287" y="1489"/>
                    <a:pt x="287" y="1049"/>
                  </a:cubicBezTo>
                  <a:cubicBezTo>
                    <a:pt x="287" y="620"/>
                    <a:pt x="644" y="263"/>
                    <a:pt x="1072" y="263"/>
                  </a:cubicBezTo>
                  <a:cubicBezTo>
                    <a:pt x="1144" y="263"/>
                    <a:pt x="1203" y="203"/>
                    <a:pt x="1203" y="132"/>
                  </a:cubicBezTo>
                  <a:cubicBezTo>
                    <a:pt x="1203" y="60"/>
                    <a:pt x="1144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419;p61"/>
            <p:cNvSpPr/>
            <p:nvPr/>
          </p:nvSpPr>
          <p:spPr>
            <a:xfrm>
              <a:off x="4198090" y="3060375"/>
              <a:ext cx="20879" cy="20879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22" y="1"/>
                  </a:moveTo>
                  <a:cubicBezTo>
                    <a:pt x="143" y="1"/>
                    <a:pt x="1" y="143"/>
                    <a:pt x="1" y="322"/>
                  </a:cubicBezTo>
                  <a:cubicBezTo>
                    <a:pt x="1" y="501"/>
                    <a:pt x="143" y="655"/>
                    <a:pt x="322" y="655"/>
                  </a:cubicBezTo>
                  <a:cubicBezTo>
                    <a:pt x="501" y="655"/>
                    <a:pt x="655" y="501"/>
                    <a:pt x="655" y="322"/>
                  </a:cubicBezTo>
                  <a:cubicBezTo>
                    <a:pt x="655" y="143"/>
                    <a:pt x="501" y="1"/>
                    <a:pt x="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411126" y="475500"/>
            <a:ext cx="8012874" cy="570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3A5CD"/>
                </a:solidFill>
              </a:rPr>
              <a:t>&lt;/ </a:t>
            </a:r>
            <a:r>
              <a:rPr lang="ru-RU" dirty="0" smtClean="0">
                <a:solidFill>
                  <a:srgbClr val="23A5CD"/>
                </a:solidFill>
              </a:rPr>
              <a:t>Результат работы над проектом</a:t>
            </a:r>
            <a:endParaRPr dirty="0">
              <a:solidFill>
                <a:srgbClr val="23A5CD"/>
              </a:solidFill>
            </a:endParaRPr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5163" y="12388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n-lt"/>
              </a:rPr>
              <a:t>В конечном итоге у меня получился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оформленный и отлаженный ИМТ калькулятор с учетом всех условий, выбором языка между русским и английским, а так же несколькими версиями</a:t>
            </a:r>
            <a:r>
              <a:rPr lang="en-US" dirty="0" smtClean="0">
                <a:latin typeface="+mn-lt"/>
              </a:rPr>
              <a:t>:</a:t>
            </a:r>
            <a:r>
              <a:rPr lang="ru-RU" dirty="0" smtClean="0">
                <a:latin typeface="+mn-lt"/>
              </a:rPr>
              <a:t> для </a:t>
            </a:r>
            <a:r>
              <a:rPr lang="en-US" dirty="0" smtClean="0">
                <a:latin typeface="+mn-lt"/>
              </a:rPr>
              <a:t>Windows, Linux </a:t>
            </a:r>
            <a:r>
              <a:rPr lang="ru-RU" dirty="0" smtClean="0">
                <a:latin typeface="+mn-lt"/>
              </a:rPr>
              <a:t>и </a:t>
            </a:r>
            <a:r>
              <a:rPr lang="en-US" dirty="0" smtClean="0">
                <a:latin typeface="+mn-lt"/>
              </a:rPr>
              <a:t>MacOS</a:t>
            </a:r>
            <a:r>
              <a:rPr lang="ru-RU" dirty="0" smtClean="0">
                <a:latin typeface="+mn-lt"/>
              </a:rPr>
              <a:t>, который запустится на большинстве персональных компьютеров.</a:t>
            </a:r>
            <a:endParaRPr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06625" y="1238875"/>
            <a:ext cx="3617313" cy="316699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9" name="Google Shape;259;p30"/>
          <p:cNvSpPr txBox="1"/>
          <p:nvPr/>
        </p:nvSpPr>
        <p:spPr>
          <a:xfrm>
            <a:off x="4806625" y="1195767"/>
            <a:ext cx="1991124" cy="90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md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Quantic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Python –version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&gt;&gt;Python 3.8.9</a:t>
            </a:r>
            <a:endParaRPr dirty="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189" y="2199039"/>
            <a:ext cx="3107651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806625" y="2099224"/>
            <a:ext cx="3617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&lt;/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/&gt;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42126"/>
            <a:ext cx="4158093" cy="1663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800" b="1" dirty="0" smtClean="0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Спасибо </a:t>
            </a:r>
            <a:r>
              <a:rPr lang="ru-RU" sz="4800" b="1" dirty="0" smtClean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за внимание</a:t>
            </a:r>
            <a:endParaRPr sz="4800" dirty="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4924175" y="3696825"/>
            <a:ext cx="3447300" cy="7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Выполнено в рамках 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  <a:r>
              <a:rPr lang="ru-RU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Всероссийского 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</a:t>
            </a:r>
            <a:r>
              <a:rPr lang="ru-RU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раунда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BMI Calculator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r>
              <a:rPr lang="ru-RU" sz="10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х</a:t>
            </a:r>
            <a:r>
              <a:rPr lang="en" sz="10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085183249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Другая 1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351</Words>
  <Application>Microsoft Office PowerPoint</Application>
  <PresentationFormat>Экран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Fira Code</vt:lpstr>
      <vt:lpstr>Nunito Light</vt:lpstr>
      <vt:lpstr>Arial</vt:lpstr>
      <vt:lpstr>Source Code Pro</vt:lpstr>
      <vt:lpstr>Fira Code Light</vt:lpstr>
      <vt:lpstr>Quantico</vt:lpstr>
      <vt:lpstr>New Operating System Design Pitch Deck by Slidesgo</vt:lpstr>
      <vt:lpstr>Программа расчета Индекса Массы Тела </vt:lpstr>
      <vt:lpstr>&lt;/ Постановка задачи</vt:lpstr>
      <vt:lpstr>&lt;/ Используемые инструменты</vt:lpstr>
      <vt:lpstr>&lt;/ Этапы разработки</vt:lpstr>
      <vt:lpstr>&lt;/ Результат работы над проектом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расчета Индекса Массы Тела</dc:title>
  <dc:creator>Roma228</dc:creator>
  <cp:lastModifiedBy>Учетная запись Майкрософт</cp:lastModifiedBy>
  <cp:revision>10</cp:revision>
  <dcterms:modified xsi:type="dcterms:W3CDTF">2023-07-09T06:22:52Z</dcterms:modified>
</cp:coreProperties>
</file>