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98" r:id="rId6"/>
    <p:sldId id="296" r:id="rId7"/>
  </p:sldIdLst>
  <p:sldSz cx="9144000" cy="5143500" type="screen16x9"/>
  <p:notesSz cx="6858000" cy="9144000"/>
  <p:embeddedFontLst>
    <p:embeddedFont>
      <p:font typeface="Quantico" panose="020B0604020202020204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Fira Code Light" panose="020B0809050000020004" pitchFamily="49" charset="0"/>
      <p:regular r:id="rId15"/>
    </p:embeddedFont>
    <p:embeddedFont>
      <p:font typeface="Source Code Pro" panose="020B0509030403020204" pitchFamily="49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3A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C67925-8E37-41C4-8552-EF4101E926C3}">
  <a:tblStyle styleId="{E1C67925-8E37-41C4-8552-EF4101E92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6E4B7E-5DA5-4E05-B5BD-A0F37C4796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954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ira Code" panose="020B0809050000020004" pitchFamily="49" charset="0"/>
        <a:ea typeface="Fira Code" panose="020B0809050000020004" pitchFamily="49" charset="0"/>
        <a:cs typeface="Fira Code" panose="020B0809050000020004" pitchFamily="49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76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6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2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29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3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 dirty="0"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2" r:id="rId8"/>
    <p:sldLayoutId id="2147483664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ira Code" panose="020B0809050000020004" pitchFamily="49" charset="0"/>
          <a:ea typeface="Fira Code" panose="020B0809050000020004" pitchFamily="49" charset="0"/>
          <a:cs typeface="Fira Code" panose="020B0809050000020004" pitchFamily="49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ira Code" panose="020B0809050000020004" pitchFamily="49" charset="0"/>
          <a:ea typeface="Fira Code" panose="020B0809050000020004" pitchFamily="49" charset="0"/>
          <a:cs typeface="Fira Code" panose="020B0809050000020004" pitchFamily="49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&lt;/</a:t>
            </a:r>
            <a:endParaRPr sz="3600" dirty="0">
              <a:solidFill>
                <a:schemeClr val="l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/&gt; </a:t>
            </a:r>
            <a:r>
              <a:rPr lang="en" sz="3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endParaRPr sz="36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42126"/>
            <a:ext cx="4158093" cy="166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400" b="1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Программа расчета </a:t>
            </a:r>
            <a:r>
              <a:rPr lang="ru-RU" sz="34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Индекса Массы Тела</a:t>
            </a:r>
            <a:r>
              <a:rPr lang="ru-RU" sz="3400" b="1" dirty="0"/>
              <a:t/>
            </a:r>
            <a:br>
              <a:rPr lang="ru-RU" sz="3400" b="1" dirty="0"/>
            </a:br>
            <a:endParaRPr sz="34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Выполнил Батанин Роман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BMI Calculator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20</a:t>
            </a:r>
            <a:r>
              <a:rPr lang="ru-RU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х</a:t>
            </a: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x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ru-RU" dirty="0" smtClean="0">
                <a:solidFill>
                  <a:schemeClr val="tx2"/>
                </a:solidFill>
              </a:rPr>
              <a:t>Постановка задачи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016314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+mj-lt"/>
              </a:rPr>
              <a:t>Основная</a:t>
            </a:r>
            <a:r>
              <a:rPr lang="ru-RU" sz="2400" dirty="0" smtClean="0"/>
              <a:t> цель</a:t>
            </a:r>
            <a:endParaRPr sz="2400"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723980" y="2432070"/>
            <a:ext cx="3996876" cy="208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+mn-lt"/>
              </a:rPr>
              <a:t>Необходимо создать программу, которая будет </a:t>
            </a:r>
            <a:r>
              <a:rPr lang="ru-RU" dirty="0" smtClean="0">
                <a:latin typeface="+mn-lt"/>
              </a:rPr>
              <a:t>рассчитывать </a:t>
            </a:r>
            <a:r>
              <a:rPr lang="ru-RU" dirty="0">
                <a:latin typeface="+mn-lt"/>
              </a:rPr>
              <a:t>Индекс Массы Тела (ИМТ) на основе введенных пользователем данных о весе и росте. Программа должна быть интуитивно понятной и обеспечивать удобный интерфейс. Также требуется выводить результат расчета ИМТ с точностью до 2 знаков после запятой и соответствующую категорию, соответствующую показателю ИМТ.</a:t>
            </a:r>
            <a:endParaRPr dirty="0">
              <a:latin typeface="+mn-lt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135721" y="1330452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/&gt; </a:t>
            </a:r>
            <a:r>
              <a:rPr lang="en" sz="3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endParaRPr sz="36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78262" y="1330452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/&gt;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**</a:t>
            </a:r>
            <a:endParaRPr sz="36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90977" y="2476497"/>
            <a:ext cx="359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Fira Code" panose="020B0809050000020004" pitchFamily="49" charset="0"/>
                <a:cs typeface="Fira Code" panose="020B0809050000020004" pitchFamily="49" charset="0"/>
              </a:rPr>
              <a:t>Среди дополнительных задач были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Fira Code" panose="020B0809050000020004" pitchFamily="49" charset="0"/>
                <a:cs typeface="Fira Code" panose="020B0809050000020004" pitchFamily="49" charset="0"/>
              </a:rPr>
              <a:t>возможность выбора языка интерфейса (между русским и английским) и работа приложения на разных операционных системах (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Fira Code" panose="020B0809050000020004" pitchFamily="49" charset="0"/>
                <a:cs typeface="Fira Code" panose="020B0809050000020004" pitchFamily="49" charset="0"/>
              </a:rPr>
              <a:t>Windows, Linux, MacOS)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90976" y="1970405"/>
            <a:ext cx="4061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Дополнительные</a:t>
            </a:r>
            <a:r>
              <a:rPr lang="ru-RU" sz="2400" dirty="0" smtClean="0">
                <a:solidFill>
                  <a:srgbClr val="D1D5DB"/>
                </a:solidFill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цели</a:t>
            </a:r>
            <a:endParaRPr lang="ru-RU" sz="2400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>
                <a:solidFill>
                  <a:schemeClr val="l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Используемые инструменты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88" y="1256222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3.8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733247"/>
            <a:ext cx="2257024" cy="263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Самым главным и основным моим инструментов был язык программирования </a:t>
            </a:r>
            <a:r>
              <a:rPr lang="en-US" dirty="0" smtClean="0">
                <a:latin typeface="+mn-lt"/>
              </a:rPr>
              <a:t>Python. </a:t>
            </a:r>
            <a:r>
              <a:rPr lang="ru-RU" dirty="0" smtClean="0">
                <a:latin typeface="+mn-lt"/>
              </a:rPr>
              <a:t>Я выбрал его для этого проекта по нескольким причинам</a:t>
            </a:r>
            <a:r>
              <a:rPr lang="en-US" dirty="0" smtClean="0">
                <a:latin typeface="+mn-lt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Высокая скорость разработки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Возможность запуска программ на разных операционных системах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Простота и удобство</a:t>
            </a:r>
            <a:endParaRPr dirty="0">
              <a:latin typeface="+mn-lt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950" y="1253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PyQt5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118885" y="1658522"/>
            <a:ext cx="2729022" cy="278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err="1">
                <a:latin typeface="+mn-lt"/>
              </a:rPr>
              <a:t>PyQt</a:t>
            </a:r>
            <a:r>
              <a:rPr lang="ru-RU" dirty="0">
                <a:latin typeface="+mn-lt"/>
              </a:rPr>
              <a:t> — реализация мощного </a:t>
            </a:r>
            <a:r>
              <a:rPr lang="ru-RU" dirty="0" err="1">
                <a:latin typeface="+mn-lt"/>
              </a:rPr>
              <a:t>фреймворка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Qt</a:t>
            </a:r>
            <a:r>
              <a:rPr lang="ru-RU" dirty="0">
                <a:latin typeface="+mn-lt"/>
              </a:rPr>
              <a:t> для </a:t>
            </a:r>
            <a:r>
              <a:rPr lang="ru-RU" dirty="0" smtClean="0">
                <a:latin typeface="+mn-lt"/>
              </a:rPr>
              <a:t>языка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Python. </a:t>
            </a:r>
            <a:r>
              <a:rPr lang="ru-RU" dirty="0" err="1">
                <a:latin typeface="+mn-lt"/>
              </a:rPr>
              <a:t>PyQt</a:t>
            </a:r>
            <a:r>
              <a:rPr lang="ru-RU" dirty="0">
                <a:latin typeface="+mn-lt"/>
              </a:rPr>
              <a:t> известен своей гибкостью, широкими возможностями и надежностью</a:t>
            </a:r>
            <a:r>
              <a:rPr lang="ru-RU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По сравнению с встроенным в </a:t>
            </a:r>
            <a:r>
              <a:rPr lang="en-US" dirty="0" smtClean="0">
                <a:latin typeface="+mn-lt"/>
              </a:rPr>
              <a:t>Python </a:t>
            </a:r>
            <a:r>
              <a:rPr lang="en-US" dirty="0" err="1" smtClean="0">
                <a:latin typeface="+mn-lt"/>
              </a:rPr>
              <a:t>tkinter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ом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PyQt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имеет гораздо больший спектр возможностей и доп. функций. На </a:t>
            </a:r>
            <a:r>
              <a:rPr lang="en-US" dirty="0" err="1" smtClean="0">
                <a:latin typeface="+mn-lt"/>
              </a:rPr>
              <a:t>Qt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также написано большое количество известных приложений(например </a:t>
            </a:r>
            <a:r>
              <a:rPr lang="en-US" dirty="0" smtClean="0">
                <a:latin typeface="+mn-lt"/>
              </a:rPr>
              <a:t>Telegram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или</a:t>
            </a:r>
            <a:r>
              <a:rPr lang="en-US" dirty="0" smtClean="0">
                <a:latin typeface="+mn-lt"/>
              </a:rPr>
              <a:t> Blender</a:t>
            </a:r>
            <a:r>
              <a:rPr lang="ru-RU" dirty="0" smtClean="0">
                <a:latin typeface="+mn-lt"/>
              </a:rPr>
              <a:t>)</a:t>
            </a:r>
            <a:endParaRPr dirty="0">
              <a:latin typeface="+mn-lt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253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PyInstaller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5989504" y="1658523"/>
            <a:ext cx="2430246" cy="2785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n-lt"/>
              </a:rPr>
              <a:t>PyInstaller</a:t>
            </a:r>
            <a:r>
              <a:rPr lang="en-US" dirty="0" smtClean="0">
                <a:latin typeface="+mn-lt"/>
              </a:rPr>
              <a:t> – </a:t>
            </a:r>
            <a:r>
              <a:rPr lang="ru-RU" dirty="0" smtClean="0">
                <a:latin typeface="+mn-lt"/>
              </a:rPr>
              <a:t>это инструмент, который быстро и легко собирает в один пакет </a:t>
            </a:r>
            <a:r>
              <a:rPr lang="en-US" dirty="0" smtClean="0">
                <a:latin typeface="+mn-lt"/>
              </a:rPr>
              <a:t>Python-</a:t>
            </a:r>
            <a:r>
              <a:rPr lang="ru-RU" dirty="0" smtClean="0">
                <a:latin typeface="+mn-lt"/>
              </a:rPr>
              <a:t>приложение и все необходимые ему библиотеки. Я выбрал </a:t>
            </a:r>
            <a:r>
              <a:rPr lang="en-US" dirty="0" err="1" smtClean="0">
                <a:latin typeface="+mn-lt"/>
              </a:rPr>
              <a:t>PyInstaller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из-за простоты установки(одной командой в терминал) и скорости сборки, а так же легкости настройки, для получения более конкретного желаемого результата</a:t>
            </a:r>
            <a:endParaRPr dirty="0">
              <a:latin typeface="+mn-lt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7612911" y="574080"/>
            <a:ext cx="1115888" cy="51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</a:t>
            </a: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&gt;</a:t>
            </a:r>
            <a:endParaRPr sz="36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ru-RU" dirty="0" smtClean="0">
                <a:solidFill>
                  <a:schemeClr val="accent1"/>
                </a:solidFill>
              </a:rPr>
              <a:t>Этапы разработки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40339" y="1518206"/>
            <a:ext cx="2748834" cy="1038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1.Постановка задачи и анализ проблемы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3270080" y="1517559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2.Написание кода</a:t>
            </a:r>
            <a:endParaRPr dirty="0"/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540339" y="2783379"/>
            <a:ext cx="2557138" cy="796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4.Оформление программы</a:t>
            </a:r>
            <a:endParaRPr dirty="0"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6"/>
          </p:nvPr>
        </p:nvSpPr>
        <p:spPr>
          <a:xfrm>
            <a:off x="3289173" y="2771187"/>
            <a:ext cx="3170119" cy="1474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5.Сборка для разных операционных систем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8"/>
          </p:nvPr>
        </p:nvSpPr>
        <p:spPr>
          <a:xfrm>
            <a:off x="5833280" y="1517559"/>
            <a:ext cx="2563200" cy="41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3.Отладка</a:t>
            </a:r>
            <a:endParaRPr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13"/>
          </p:nvPr>
        </p:nvSpPr>
        <p:spPr>
          <a:xfrm>
            <a:off x="5833280" y="277037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6.Конечное тестирование</a:t>
            </a:r>
            <a:endParaRPr dirty="0"/>
          </a:p>
        </p:txBody>
      </p:sp>
      <p:grpSp>
        <p:nvGrpSpPr>
          <p:cNvPr id="21" name="Google Shape;9926;p61"/>
          <p:cNvGrpSpPr/>
          <p:nvPr/>
        </p:nvGrpSpPr>
        <p:grpSpPr>
          <a:xfrm>
            <a:off x="7504712" y="1546647"/>
            <a:ext cx="352840" cy="354717"/>
            <a:chOff x="3095745" y="3805393"/>
            <a:chExt cx="352840" cy="354717"/>
          </a:xfrm>
          <a:solidFill>
            <a:schemeClr val="tx1"/>
          </a:solidFill>
        </p:grpSpPr>
        <p:sp>
          <p:nvSpPr>
            <p:cNvPr id="22" name="Google Shape;9927;p61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3" name="Google Shape;9928;p61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4" name="Google Shape;9929;p61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5" name="Google Shape;9930;p61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6" name="Google Shape;9931;p61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7" name="Google Shape;9932;p61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28" name="Google Shape;9838;p61"/>
          <p:cNvGrpSpPr/>
          <p:nvPr/>
        </p:nvGrpSpPr>
        <p:grpSpPr>
          <a:xfrm>
            <a:off x="2142551" y="3181604"/>
            <a:ext cx="426329" cy="332375"/>
            <a:chOff x="2611458" y="3816374"/>
            <a:chExt cx="426329" cy="332375"/>
          </a:xfrm>
          <a:solidFill>
            <a:schemeClr val="tx1"/>
          </a:solidFill>
        </p:grpSpPr>
        <p:sp>
          <p:nvSpPr>
            <p:cNvPr id="29" name="Google Shape;9839;p61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0" name="Google Shape;9840;p61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1" name="Google Shape;9841;p61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2" name="Google Shape;9842;p61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3" name="Google Shape;9843;p61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4" name="Google Shape;9844;p61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5" name="Google Shape;9845;p61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6" name="Google Shape;9846;p61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7" name="Google Shape;9847;p61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38" name="Google Shape;9848;p61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4015109" y="1791991"/>
            <a:ext cx="786182" cy="46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&lt;/&gt;</a:t>
            </a:r>
            <a:endParaRPr lang="ru-RU" sz="2400" dirty="0">
              <a:solidFill>
                <a:schemeClr val="tx1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grpSp>
        <p:nvGrpSpPr>
          <p:cNvPr id="51" name="Google Shape;9774;p61"/>
          <p:cNvGrpSpPr/>
          <p:nvPr/>
        </p:nvGrpSpPr>
        <p:grpSpPr>
          <a:xfrm>
            <a:off x="2056123" y="2168712"/>
            <a:ext cx="395266" cy="351312"/>
            <a:chOff x="7929578" y="4284365"/>
            <a:chExt cx="395266" cy="351312"/>
          </a:xfrm>
          <a:solidFill>
            <a:schemeClr val="tx1"/>
          </a:solidFill>
        </p:grpSpPr>
        <p:sp>
          <p:nvSpPr>
            <p:cNvPr id="52" name="Google Shape;9775;p61"/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3" name="Google Shape;9776;p61"/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4" name="Google Shape;9777;p61"/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5" name="Google Shape;9778;p61"/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56" name="Google Shape;9288;p61"/>
          <p:cNvSpPr/>
          <p:nvPr/>
        </p:nvSpPr>
        <p:spPr>
          <a:xfrm>
            <a:off x="4432920" y="3820156"/>
            <a:ext cx="368371" cy="36834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7" name="Google Shape;9413;p61"/>
          <p:cNvGrpSpPr/>
          <p:nvPr/>
        </p:nvGrpSpPr>
        <p:grpSpPr>
          <a:xfrm>
            <a:off x="7982834" y="3149187"/>
            <a:ext cx="283488" cy="198604"/>
            <a:chOff x="4048787" y="2977019"/>
            <a:chExt cx="283488" cy="198604"/>
          </a:xfrm>
          <a:solidFill>
            <a:schemeClr val="tx1"/>
          </a:solidFill>
        </p:grpSpPr>
        <p:sp>
          <p:nvSpPr>
            <p:cNvPr id="58" name="Google Shape;9414;p61"/>
            <p:cNvSpPr/>
            <p:nvPr/>
          </p:nvSpPr>
          <p:spPr>
            <a:xfrm>
              <a:off x="4277659" y="3015880"/>
              <a:ext cx="25048" cy="19128"/>
            </a:xfrm>
            <a:custGeom>
              <a:avLst/>
              <a:gdLst/>
              <a:ahLst/>
              <a:cxnLst/>
              <a:rect l="l" t="t" r="r" b="b"/>
              <a:pathLst>
                <a:path w="787" h="601" extrusionOk="0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59" name="Google Shape;9415;p61"/>
            <p:cNvSpPr/>
            <p:nvPr/>
          </p:nvSpPr>
          <p:spPr>
            <a:xfrm>
              <a:off x="4101462" y="2977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60" name="Google Shape;9416;p61"/>
            <p:cNvSpPr/>
            <p:nvPr/>
          </p:nvSpPr>
          <p:spPr>
            <a:xfrm>
              <a:off x="4048787" y="3000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61" name="Google Shape;9417;p61"/>
            <p:cNvSpPr/>
            <p:nvPr/>
          </p:nvSpPr>
          <p:spPr>
            <a:xfrm>
              <a:off x="4126478" y="3024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62" name="Google Shape;9418;p61"/>
            <p:cNvSpPr/>
            <p:nvPr/>
          </p:nvSpPr>
          <p:spPr>
            <a:xfrm>
              <a:off x="4156778" y="3054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63" name="Google Shape;9419;p61"/>
            <p:cNvSpPr/>
            <p:nvPr/>
          </p:nvSpPr>
          <p:spPr>
            <a:xfrm>
              <a:off x="4198090" y="3060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411126" y="475500"/>
            <a:ext cx="8012874" cy="57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3A5CD"/>
                </a:solidFill>
                <a:latin typeface="+mj-lt"/>
              </a:rPr>
              <a:t>&lt;/ </a:t>
            </a:r>
            <a:r>
              <a:rPr lang="ru-RU" dirty="0" smtClean="0">
                <a:solidFill>
                  <a:srgbClr val="23A5CD"/>
                </a:solidFill>
                <a:latin typeface="+mj-lt"/>
              </a:rPr>
              <a:t>Результат работы над проектом</a:t>
            </a:r>
            <a:endParaRPr dirty="0">
              <a:solidFill>
                <a:srgbClr val="23A5CD"/>
              </a:solidFill>
              <a:latin typeface="+mj-lt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5163" y="12388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В конечном итоге у меня получился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оформленный и отлаженный ИМТ калькулятор с учетом всех условий, выбором языка между русским и английским, а так же несколькими версиями</a:t>
            </a:r>
            <a:r>
              <a:rPr lang="en-US" dirty="0" smtClean="0">
                <a:latin typeface="+mn-lt"/>
              </a:rPr>
              <a:t>:</a:t>
            </a:r>
            <a:r>
              <a:rPr lang="ru-RU" dirty="0" smtClean="0">
                <a:latin typeface="+mn-lt"/>
              </a:rPr>
              <a:t> для </a:t>
            </a:r>
            <a:r>
              <a:rPr lang="en-US" dirty="0" smtClean="0">
                <a:latin typeface="+mn-lt"/>
              </a:rPr>
              <a:t>Windows, Linux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MacOS</a:t>
            </a:r>
            <a:r>
              <a:rPr lang="ru-RU" dirty="0" smtClean="0">
                <a:latin typeface="+mn-lt"/>
              </a:rPr>
              <a:t>, который запустится на большинстве персональных </a:t>
            </a:r>
            <a:r>
              <a:rPr lang="ru-RU" dirty="0" smtClean="0">
                <a:latin typeface="+mn-lt"/>
              </a:rPr>
              <a:t>компьютеров.</a:t>
            </a:r>
            <a:endParaRPr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06625" y="1238875"/>
            <a:ext cx="3617313" cy="316699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9" name="Google Shape;259;p30"/>
          <p:cNvSpPr txBox="1"/>
          <p:nvPr/>
        </p:nvSpPr>
        <p:spPr>
          <a:xfrm>
            <a:off x="4806625" y="1195767"/>
            <a:ext cx="1991124" cy="90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md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Quantic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Python –version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&gt;&gt;Python 3.8.9</a:t>
            </a:r>
            <a:endParaRPr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Quantico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806625" y="2099224"/>
            <a:ext cx="361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24" y="2204378"/>
            <a:ext cx="2795114" cy="20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&lt;/</a:t>
            </a:r>
            <a:endParaRPr sz="3600" dirty="0">
              <a:solidFill>
                <a:schemeClr val="l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r>
              <a:rPr lang="en" sz="3600" dirty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/&gt; </a:t>
            </a:r>
            <a:r>
              <a:rPr lang="en" sz="36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endParaRPr sz="36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42126"/>
            <a:ext cx="4158093" cy="166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800" b="1" dirty="0" smtClean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Спасибо </a:t>
            </a:r>
            <a:r>
              <a:rPr lang="ru-RU" sz="4800" b="1" dirty="0" smtClean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за внимание</a:t>
            </a:r>
            <a:endParaRPr sz="4800" dirty="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24175" y="3696825"/>
            <a:ext cx="34473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Выполнено в рамках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Всероссийского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</a:t>
            </a:r>
            <a:r>
              <a:rPr lang="ru-RU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раунда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BMI Calculator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20</a:t>
            </a:r>
            <a:r>
              <a:rPr lang="ru-RU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х</a:t>
            </a:r>
            <a:r>
              <a:rPr lang="en" sz="1000" dirty="0" smtClean="0">
                <a:solidFill>
                  <a:schemeClr val="dk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Code Pro"/>
              </a:rPr>
              <a:t>x</a:t>
            </a:r>
            <a:endParaRPr sz="1000" dirty="0">
              <a:solidFill>
                <a:schemeClr val="dk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85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Другая 1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351</Words>
  <Application>Microsoft Office PowerPoint</Application>
  <PresentationFormat>Экран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Nunito Light</vt:lpstr>
      <vt:lpstr>Quantico</vt:lpstr>
      <vt:lpstr>Fira Code</vt:lpstr>
      <vt:lpstr>Fira Code Light</vt:lpstr>
      <vt:lpstr>Source Code Pro</vt:lpstr>
      <vt:lpstr>New Operating System Design Pitch Deck by Slidesgo</vt:lpstr>
      <vt:lpstr>Программа расчета Индекса Массы Тела </vt:lpstr>
      <vt:lpstr>&lt;/ Постановка задачи</vt:lpstr>
      <vt:lpstr>&lt;/ Используемые инструменты</vt:lpstr>
      <vt:lpstr>&lt;/ Этапы разработки</vt:lpstr>
      <vt:lpstr>&lt;/ Результат работы над проектом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расчета Индекса Массы Тела</dc:title>
  <dc:creator>Roma228</dc:creator>
  <cp:lastModifiedBy>Учетная запись Майкрософт</cp:lastModifiedBy>
  <cp:revision>21</cp:revision>
  <dcterms:modified xsi:type="dcterms:W3CDTF">2023-07-09T06:48:48Z</dcterms:modified>
</cp:coreProperties>
</file>