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04-Oct-19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br>
              <a:rPr lang="en-US" dirty="0" smtClean="0"/>
            </a:br>
            <a:r>
              <a:rPr lang="en-SG" b="1" dirty="0"/>
              <a:t>The Battle of </a:t>
            </a:r>
            <a:r>
              <a:rPr lang="en-SG" b="1" dirty="0" err="1"/>
              <a:t>Neighborhoods</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64439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918714"/>
          </a:xfrm>
        </p:spPr>
        <p:txBody>
          <a:bodyPr>
            <a:normAutofit fontScale="90000"/>
          </a:bodyPr>
          <a:lstStyle/>
          <a:p>
            <a:r>
              <a:rPr lang="en-US" dirty="0" smtClean="0"/>
              <a:t>Introduction</a:t>
            </a:r>
            <a:br>
              <a:rPr lang="en-US" dirty="0" smtClean="0"/>
            </a:br>
            <a:endParaRPr lang="en-SG" dirty="0"/>
          </a:p>
        </p:txBody>
      </p:sp>
      <p:sp>
        <p:nvSpPr>
          <p:cNvPr id="3" name="Subtitle 2"/>
          <p:cNvSpPr>
            <a:spLocks noGrp="1"/>
          </p:cNvSpPr>
          <p:nvPr>
            <p:ph type="subTitle" idx="1"/>
          </p:nvPr>
        </p:nvSpPr>
        <p:spPr>
          <a:xfrm>
            <a:off x="684211" y="1285337"/>
            <a:ext cx="11021833" cy="4149305"/>
          </a:xfrm>
        </p:spPr>
        <p:txBody>
          <a:bodyPr>
            <a:normAutofit fontScale="92500" lnSpcReduction="10000"/>
          </a:bodyPr>
          <a:lstStyle/>
          <a:p>
            <a:r>
              <a:rPr lang="en-US" b="1" dirty="0"/>
              <a:t/>
            </a:r>
            <a:br>
              <a:rPr lang="en-US" b="1" dirty="0"/>
            </a:br>
            <a:r>
              <a:rPr lang="en-US" b="1" dirty="0">
                <a:solidFill>
                  <a:schemeClr val="tx1"/>
                </a:solidFill>
              </a:rPr>
              <a:t>1.1 A description of the problem and a discussion of the background.</a:t>
            </a:r>
          </a:p>
          <a:p>
            <a:r>
              <a:rPr lang="en-US" dirty="0">
                <a:solidFill>
                  <a:schemeClr val="tx1"/>
                </a:solidFill>
              </a:rPr>
              <a:t>Singapore is a multi cultural country. It has a huge variety of different cuisine. Queenstown district has many workplace and thus will definitely have lunch or dinner crowd My friend would like to set up a food store in Singapore around the Queenstown district that is near to transportation mean. I would like to help him to see what type of cuisine is limited or </a:t>
            </a:r>
            <a:r>
              <a:rPr lang="en-US" dirty="0" err="1">
                <a:solidFill>
                  <a:schemeClr val="tx1"/>
                </a:solidFill>
              </a:rPr>
              <a:t>unavaliable</a:t>
            </a:r>
            <a:r>
              <a:rPr lang="en-US" dirty="0">
                <a:solidFill>
                  <a:schemeClr val="tx1"/>
                </a:solidFill>
              </a:rPr>
              <a:t> in the district. This would allow him to have choices to start his business with the data that is provided.</a:t>
            </a:r>
          </a:p>
          <a:p>
            <a:r>
              <a:rPr lang="en-US" dirty="0">
                <a:solidFill>
                  <a:schemeClr val="tx1"/>
                </a:solidFill>
              </a:rPr>
              <a:t>Information needed:</a:t>
            </a:r>
          </a:p>
          <a:p>
            <a:pPr marL="342900" indent="-342900">
              <a:buFont typeface="Arial" panose="020B0604020202020204" pitchFamily="34" charset="0"/>
              <a:buChar char="•"/>
            </a:pPr>
            <a:r>
              <a:rPr lang="en-US" dirty="0">
                <a:solidFill>
                  <a:schemeClr val="tx1"/>
                </a:solidFill>
              </a:rPr>
              <a:t>Singapore Map (Queenstown District)</a:t>
            </a:r>
          </a:p>
          <a:p>
            <a:pPr marL="342900" indent="-342900">
              <a:buFont typeface="Arial" panose="020B0604020202020204" pitchFamily="34" charset="0"/>
              <a:buChar char="•"/>
            </a:pPr>
            <a:r>
              <a:rPr lang="en-US" dirty="0">
                <a:solidFill>
                  <a:schemeClr val="tx1"/>
                </a:solidFill>
              </a:rPr>
              <a:t>Type of food in the area</a:t>
            </a:r>
          </a:p>
          <a:p>
            <a:pPr marL="342900" indent="-342900">
              <a:buFont typeface="Arial" panose="020B0604020202020204" pitchFamily="34" charset="0"/>
              <a:buChar char="•"/>
            </a:pPr>
            <a:r>
              <a:rPr lang="en-US" dirty="0">
                <a:solidFill>
                  <a:schemeClr val="tx1"/>
                </a:solidFill>
              </a:rPr>
              <a:t>Near to MRT</a:t>
            </a:r>
          </a:p>
          <a:p>
            <a:endParaRPr lang="en-SG" dirty="0"/>
          </a:p>
        </p:txBody>
      </p:sp>
    </p:spTree>
    <p:extLst>
      <p:ext uri="{BB962C8B-B14F-4D97-AF65-F5344CB8AC3E}">
        <p14:creationId xmlns:p14="http://schemas.microsoft.com/office/powerpoint/2010/main" val="1611220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US" dirty="0" smtClean="0"/>
              <a:t>Data</a:t>
            </a:r>
            <a:br>
              <a:rPr lang="en-US" dirty="0" smtClean="0"/>
            </a:br>
            <a:endParaRPr lang="en-SG" dirty="0"/>
          </a:p>
        </p:txBody>
      </p:sp>
      <p:sp>
        <p:nvSpPr>
          <p:cNvPr id="3" name="Subtitle 2"/>
          <p:cNvSpPr>
            <a:spLocks noGrp="1"/>
          </p:cNvSpPr>
          <p:nvPr>
            <p:ph type="subTitle" idx="1"/>
          </p:nvPr>
        </p:nvSpPr>
        <p:spPr>
          <a:xfrm>
            <a:off x="684211" y="1285337"/>
            <a:ext cx="11194363" cy="5270738"/>
          </a:xfrm>
        </p:spPr>
        <p:txBody>
          <a:bodyPr>
            <a:normAutofit fontScale="70000" lnSpcReduction="20000"/>
          </a:bodyPr>
          <a:lstStyle/>
          <a:p>
            <a:r>
              <a:rPr lang="en-US" b="1" dirty="0"/>
              <a:t/>
            </a:r>
            <a:br>
              <a:rPr lang="en-US" b="1" dirty="0"/>
            </a:br>
            <a:r>
              <a:rPr lang="en-US" sz="2300" b="1" dirty="0">
                <a:solidFill>
                  <a:schemeClr val="tx1"/>
                </a:solidFill>
              </a:rPr>
              <a:t>2.1 Description of the data and its sources</a:t>
            </a:r>
          </a:p>
          <a:p>
            <a:r>
              <a:rPr lang="en-US" sz="2300" dirty="0">
                <a:solidFill>
                  <a:schemeClr val="tx1"/>
                </a:solidFill>
              </a:rPr>
              <a:t>Data will be collected from Foursquare and Wiki</a:t>
            </a:r>
          </a:p>
          <a:p>
            <a:pPr marL="342900" indent="-342900">
              <a:buFont typeface="Arial" panose="020B0604020202020204" pitchFamily="34" charset="0"/>
              <a:buChar char="•"/>
            </a:pPr>
            <a:r>
              <a:rPr lang="en-US" sz="2300" dirty="0">
                <a:solidFill>
                  <a:schemeClr val="tx1"/>
                </a:solidFill>
              </a:rPr>
              <a:t>Geographic location of Singapore and the District</a:t>
            </a:r>
          </a:p>
          <a:p>
            <a:pPr marL="342900" indent="-342900">
              <a:buFont typeface="Arial" panose="020B0604020202020204" pitchFamily="34" charset="0"/>
              <a:buChar char="•"/>
            </a:pPr>
            <a:r>
              <a:rPr lang="en-US" sz="2300" dirty="0">
                <a:solidFill>
                  <a:schemeClr val="tx1"/>
                </a:solidFill>
              </a:rPr>
              <a:t>Geographic location of Food in the district</a:t>
            </a:r>
          </a:p>
          <a:p>
            <a:r>
              <a:rPr lang="en-US" sz="2300" dirty="0">
                <a:solidFill>
                  <a:schemeClr val="tx1"/>
                </a:solidFill>
              </a:rPr>
              <a:t>Transport Data</a:t>
            </a:r>
          </a:p>
          <a:p>
            <a:r>
              <a:rPr lang="en-US" sz="2300" dirty="0">
                <a:solidFill>
                  <a:schemeClr val="tx1"/>
                </a:solidFill>
              </a:rPr>
              <a:t>Python Lib will be used:</a:t>
            </a:r>
          </a:p>
          <a:p>
            <a:r>
              <a:rPr lang="en-US" sz="2300" dirty="0">
                <a:solidFill>
                  <a:schemeClr val="tx1"/>
                </a:solidFill>
              </a:rPr>
              <a:t>Pandas</a:t>
            </a:r>
          </a:p>
          <a:p>
            <a:pPr marL="342900" indent="-342900">
              <a:buFont typeface="Arial" panose="020B0604020202020204" pitchFamily="34" charset="0"/>
              <a:buChar char="•"/>
            </a:pPr>
            <a:r>
              <a:rPr lang="en-US" sz="2300" dirty="0">
                <a:solidFill>
                  <a:schemeClr val="tx1"/>
                </a:solidFill>
              </a:rPr>
              <a:t>Beautiful soup</a:t>
            </a:r>
          </a:p>
          <a:p>
            <a:pPr marL="342900" indent="-342900">
              <a:buFont typeface="Arial" panose="020B0604020202020204" pitchFamily="34" charset="0"/>
              <a:buChar char="•"/>
            </a:pPr>
            <a:r>
              <a:rPr lang="en-US" sz="2300" dirty="0">
                <a:solidFill>
                  <a:schemeClr val="tx1"/>
                </a:solidFill>
              </a:rPr>
              <a:t>Geocoder</a:t>
            </a:r>
          </a:p>
          <a:p>
            <a:pPr marL="342900" indent="-342900">
              <a:buFont typeface="Arial" panose="020B0604020202020204" pitchFamily="34" charset="0"/>
              <a:buChar char="•"/>
            </a:pPr>
            <a:r>
              <a:rPr lang="en-US" sz="2300" dirty="0">
                <a:solidFill>
                  <a:schemeClr val="tx1"/>
                </a:solidFill>
              </a:rPr>
              <a:t>Folium</a:t>
            </a:r>
          </a:p>
          <a:p>
            <a:pPr marL="342900" indent="-342900">
              <a:buFont typeface="Arial" panose="020B0604020202020204" pitchFamily="34" charset="0"/>
              <a:buChar char="•"/>
            </a:pPr>
            <a:r>
              <a:rPr lang="en-US" sz="2300" dirty="0" err="1">
                <a:solidFill>
                  <a:schemeClr val="tx1"/>
                </a:solidFill>
              </a:rPr>
              <a:t>matplotlib</a:t>
            </a:r>
            <a:endParaRPr lang="en-US" sz="2300" dirty="0">
              <a:solidFill>
                <a:schemeClr val="tx1"/>
              </a:solidFill>
            </a:endParaRPr>
          </a:p>
          <a:p>
            <a:r>
              <a:rPr lang="en-US" sz="2300" dirty="0">
                <a:solidFill>
                  <a:schemeClr val="tx1"/>
                </a:solidFill>
              </a:rPr>
              <a:t>Some data are self-made as unable to obtain online. Data such as:</a:t>
            </a:r>
          </a:p>
          <a:p>
            <a:pPr marL="342900" indent="-342900">
              <a:buFont typeface="Arial" panose="020B0604020202020204" pitchFamily="34" charset="0"/>
              <a:buChar char="•"/>
            </a:pPr>
            <a:r>
              <a:rPr lang="en-US" sz="2300" dirty="0">
                <a:solidFill>
                  <a:schemeClr val="tx1"/>
                </a:solidFill>
              </a:rPr>
              <a:t>Rental pricing</a:t>
            </a:r>
          </a:p>
          <a:p>
            <a:pPr marL="342900" indent="-342900">
              <a:buFont typeface="Arial" panose="020B0604020202020204" pitchFamily="34" charset="0"/>
              <a:buChar char="•"/>
            </a:pPr>
            <a:r>
              <a:rPr lang="en-US" sz="2300" dirty="0">
                <a:solidFill>
                  <a:schemeClr val="tx1"/>
                </a:solidFill>
              </a:rPr>
              <a:t>Rental location</a:t>
            </a:r>
          </a:p>
          <a:p>
            <a:pPr marL="342900" indent="-342900">
              <a:buFont typeface="Arial" panose="020B0604020202020204" pitchFamily="34" charset="0"/>
              <a:buChar char="•"/>
            </a:pPr>
            <a:r>
              <a:rPr lang="en-US" sz="2300" dirty="0">
                <a:solidFill>
                  <a:schemeClr val="tx1"/>
                </a:solidFill>
              </a:rPr>
              <a:t>Rental Spaces</a:t>
            </a:r>
          </a:p>
          <a:p>
            <a:endParaRPr lang="en-SG" dirty="0"/>
          </a:p>
        </p:txBody>
      </p:sp>
    </p:spTree>
    <p:extLst>
      <p:ext uri="{BB962C8B-B14F-4D97-AF65-F5344CB8AC3E}">
        <p14:creationId xmlns:p14="http://schemas.microsoft.com/office/powerpoint/2010/main" val="3522559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SG" b="1" dirty="0"/>
              <a:t>Methodology</a:t>
            </a:r>
            <a:br>
              <a:rPr lang="en-SG" b="1" dirty="0"/>
            </a:b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r>
              <a:rPr lang="en-US" sz="1600" dirty="0">
                <a:solidFill>
                  <a:schemeClr val="tx1"/>
                </a:solidFill>
              </a:rPr>
              <a:t>After the processing of data we will see the data if it answered the following question</a:t>
            </a:r>
          </a:p>
          <a:p>
            <a:r>
              <a:rPr lang="en-US" sz="1600" dirty="0">
                <a:solidFill>
                  <a:schemeClr val="tx1"/>
                </a:solidFill>
              </a:rPr>
              <a:t>The different type of food</a:t>
            </a:r>
          </a:p>
          <a:p>
            <a:r>
              <a:rPr lang="en-US" sz="1600" dirty="0">
                <a:solidFill>
                  <a:schemeClr val="tx1"/>
                </a:solidFill>
              </a:rPr>
              <a:t>What MRT is near</a:t>
            </a:r>
          </a:p>
          <a:p>
            <a:r>
              <a:rPr lang="en-US" sz="1600" dirty="0">
                <a:solidFill>
                  <a:schemeClr val="tx1"/>
                </a:solidFill>
              </a:rPr>
              <a:t>Rental of the Area</a:t>
            </a:r>
          </a:p>
          <a:p>
            <a:r>
              <a:rPr lang="en-US" sz="1600" dirty="0">
                <a:solidFill>
                  <a:schemeClr val="tx1"/>
                </a:solidFill>
              </a:rPr>
              <a:t>Does distance to MRT affect the Rental </a:t>
            </a:r>
          </a:p>
          <a:p>
            <a:endParaRPr lang="en-SG" dirty="0"/>
          </a:p>
        </p:txBody>
      </p:sp>
    </p:spTree>
    <p:extLst>
      <p:ext uri="{BB962C8B-B14F-4D97-AF65-F5344CB8AC3E}">
        <p14:creationId xmlns:p14="http://schemas.microsoft.com/office/powerpoint/2010/main" val="1557456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8"/>
            <a:ext cx="7398738" cy="1626079"/>
          </a:xfrm>
        </p:spPr>
        <p:txBody>
          <a:bodyPr>
            <a:normAutofit fontScale="90000"/>
          </a:bodyPr>
          <a:lstStyle/>
          <a:p>
            <a:r>
              <a:rPr lang="en-SG" b="1" dirty="0" smtClean="0"/>
              <a:t>Data</a:t>
            </a:r>
            <a:br>
              <a:rPr lang="en-SG" b="1" dirty="0" smtClean="0"/>
            </a:br>
            <a:r>
              <a:rPr lang="en-SG" b="1" dirty="0" smtClean="0"/>
              <a:t>Type of food</a:t>
            </a:r>
            <a:r>
              <a:rPr lang="en-SG" b="1" dirty="0"/>
              <a:t/>
            </a:r>
            <a:br>
              <a:rPr lang="en-SG" b="1" dirty="0"/>
            </a:b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806187210"/>
              </p:ext>
            </p:extLst>
          </p:nvPr>
        </p:nvGraphicFramePr>
        <p:xfrm>
          <a:off x="612477" y="1940942"/>
          <a:ext cx="10843400" cy="4254206"/>
        </p:xfrm>
        <a:graphic>
          <a:graphicData uri="http://schemas.openxmlformats.org/drawingml/2006/table">
            <a:tbl>
              <a:tblPr/>
              <a:tblGrid>
                <a:gridCol w="2168680">
                  <a:extLst>
                    <a:ext uri="{9D8B030D-6E8A-4147-A177-3AD203B41FA5}">
                      <a16:colId xmlns:a16="http://schemas.microsoft.com/office/drawing/2014/main" val="1791330471"/>
                    </a:ext>
                  </a:extLst>
                </a:gridCol>
                <a:gridCol w="2168680">
                  <a:extLst>
                    <a:ext uri="{9D8B030D-6E8A-4147-A177-3AD203B41FA5}">
                      <a16:colId xmlns:a16="http://schemas.microsoft.com/office/drawing/2014/main" val="596802943"/>
                    </a:ext>
                  </a:extLst>
                </a:gridCol>
                <a:gridCol w="2168680">
                  <a:extLst>
                    <a:ext uri="{9D8B030D-6E8A-4147-A177-3AD203B41FA5}">
                      <a16:colId xmlns:a16="http://schemas.microsoft.com/office/drawing/2014/main" val="637503963"/>
                    </a:ext>
                  </a:extLst>
                </a:gridCol>
                <a:gridCol w="2168680">
                  <a:extLst>
                    <a:ext uri="{9D8B030D-6E8A-4147-A177-3AD203B41FA5}">
                      <a16:colId xmlns:a16="http://schemas.microsoft.com/office/drawing/2014/main" val="1699813862"/>
                    </a:ext>
                  </a:extLst>
                </a:gridCol>
                <a:gridCol w="2168680">
                  <a:extLst>
                    <a:ext uri="{9D8B030D-6E8A-4147-A177-3AD203B41FA5}">
                      <a16:colId xmlns:a16="http://schemas.microsoft.com/office/drawing/2014/main" val="3484727988"/>
                    </a:ext>
                  </a:extLst>
                </a:gridCol>
              </a:tblGrid>
              <a:tr h="134612">
                <a:tc>
                  <a:txBody>
                    <a:bodyPr/>
                    <a:lstStyle/>
                    <a:p>
                      <a:pPr algn="r" fontAlgn="ctr"/>
                      <a:r>
                        <a:rPr lang="en-SG" sz="600" b="1" dirty="0">
                          <a:effectLst/>
                        </a:rPr>
                        <a:t>name</a:t>
                      </a:r>
                    </a:p>
                  </a:txBody>
                  <a:tcPr marL="29388" marR="29388" marT="14694" marB="14694" anchor="ctr">
                    <a:lnL>
                      <a:noFill/>
                    </a:lnL>
                    <a:lnR>
                      <a:noFill/>
                    </a:lnR>
                    <a:lnT>
                      <a:noFill/>
                    </a:lnT>
                    <a:lnB>
                      <a:noFill/>
                    </a:lnB>
                  </a:tcPr>
                </a:tc>
                <a:tc>
                  <a:txBody>
                    <a:bodyPr/>
                    <a:lstStyle/>
                    <a:p>
                      <a:pPr algn="r" fontAlgn="ctr"/>
                      <a:r>
                        <a:rPr lang="en-SG" sz="600" b="1">
                          <a:effectLst/>
                        </a:rPr>
                        <a:t>categories</a:t>
                      </a:r>
                    </a:p>
                  </a:txBody>
                  <a:tcPr marL="29388" marR="29388" marT="14694" marB="14694" anchor="ctr">
                    <a:lnL>
                      <a:noFill/>
                    </a:lnL>
                    <a:lnR>
                      <a:noFill/>
                    </a:lnR>
                    <a:lnT>
                      <a:noFill/>
                    </a:lnT>
                    <a:lnB>
                      <a:noFill/>
                    </a:lnB>
                  </a:tcPr>
                </a:tc>
                <a:tc>
                  <a:txBody>
                    <a:bodyPr/>
                    <a:lstStyle/>
                    <a:p>
                      <a:pPr algn="r" fontAlgn="ctr"/>
                      <a:r>
                        <a:rPr lang="en-SG" sz="600" b="1">
                          <a:effectLst/>
                        </a:rPr>
                        <a:t>lat</a:t>
                      </a:r>
                    </a:p>
                  </a:txBody>
                  <a:tcPr marL="29388" marR="29388" marT="14694" marB="14694" anchor="ctr">
                    <a:lnL>
                      <a:noFill/>
                    </a:lnL>
                    <a:lnR>
                      <a:noFill/>
                    </a:lnR>
                    <a:lnT>
                      <a:noFill/>
                    </a:lnT>
                    <a:lnB>
                      <a:noFill/>
                    </a:lnB>
                  </a:tcPr>
                </a:tc>
                <a:tc>
                  <a:txBody>
                    <a:bodyPr/>
                    <a:lstStyle/>
                    <a:p>
                      <a:pPr algn="r" fontAlgn="ctr"/>
                      <a:r>
                        <a:rPr lang="en-SG" sz="600" b="1">
                          <a:effectLst/>
                        </a:rPr>
                        <a:t>lng</a:t>
                      </a:r>
                    </a:p>
                  </a:txBody>
                  <a:tcPr marL="29388" marR="29388" marT="14694" marB="14694" anchor="ctr">
                    <a:lnL>
                      <a:noFill/>
                    </a:lnL>
                    <a:lnR>
                      <a:noFill/>
                    </a:lnR>
                    <a:lnT>
                      <a:noFill/>
                    </a:lnT>
                    <a:lnB>
                      <a:noFill/>
                    </a:lnB>
                  </a:tcPr>
                </a:tc>
                <a:tc>
                  <a:txBody>
                    <a:bodyPr/>
                    <a:lstStyle/>
                    <a:p>
                      <a:endParaRPr lang="en-SG" sz="600"/>
                    </a:p>
                  </a:txBody>
                  <a:tcPr marL="29388" marR="29388" marT="14694" marB="14694">
                    <a:lnL>
                      <a:noFill/>
                    </a:lnL>
                  </a:tcPr>
                </a:tc>
                <a:extLst>
                  <a:ext uri="{0D108BD9-81ED-4DB2-BD59-A6C34878D82A}">
                    <a16:rowId xmlns:a16="http://schemas.microsoft.com/office/drawing/2014/main" val="446616113"/>
                  </a:ext>
                </a:extLst>
              </a:tr>
              <a:tr h="236482">
                <a:tc>
                  <a:txBody>
                    <a:bodyPr/>
                    <a:lstStyle/>
                    <a:p>
                      <a:pPr algn="r" fontAlgn="ctr"/>
                      <a:r>
                        <a:rPr lang="en-SG" sz="600" b="1" dirty="0">
                          <a:effectLst/>
                        </a:rPr>
                        <a:t>0</a:t>
                      </a:r>
                    </a:p>
                  </a:txBody>
                  <a:tcPr marL="29388" marR="29388" marT="14694" marB="14694" anchor="ctr">
                    <a:lnL>
                      <a:noFill/>
                    </a:lnL>
                    <a:lnR>
                      <a:noFill/>
                    </a:lnR>
                    <a:lnT>
                      <a:noFill/>
                    </a:lnT>
                    <a:lnB>
                      <a:noFill/>
                    </a:lnB>
                    <a:noFill/>
                  </a:tcPr>
                </a:tc>
                <a:tc>
                  <a:txBody>
                    <a:bodyPr/>
                    <a:lstStyle/>
                    <a:p>
                      <a:pPr algn="r" fontAlgn="ctr"/>
                      <a:r>
                        <a:rPr lang="en-SG" sz="600" dirty="0">
                          <a:effectLst/>
                        </a:rPr>
                        <a:t>Healing Touch</a:t>
                      </a:r>
                    </a:p>
                  </a:txBody>
                  <a:tcPr marL="29388" marR="29388" marT="14694" marB="14694" anchor="ctr">
                    <a:lnL>
                      <a:noFill/>
                    </a:lnL>
                    <a:lnR>
                      <a:noFill/>
                    </a:lnR>
                    <a:lnT>
                      <a:noFill/>
                    </a:lnT>
                    <a:lnB>
                      <a:noFill/>
                    </a:lnB>
                    <a:noFill/>
                  </a:tcPr>
                </a:tc>
                <a:tc>
                  <a:txBody>
                    <a:bodyPr/>
                    <a:lstStyle/>
                    <a:p>
                      <a:pPr algn="r" fontAlgn="ctr"/>
                      <a:r>
                        <a:rPr lang="en-SG" sz="600">
                          <a:effectLst/>
                        </a:rPr>
                        <a:t>Spa</a:t>
                      </a:r>
                    </a:p>
                  </a:txBody>
                  <a:tcPr marL="29388" marR="29388" marT="14694" marB="14694" anchor="ctr">
                    <a:lnL>
                      <a:noFill/>
                    </a:lnL>
                    <a:lnR>
                      <a:noFill/>
                    </a:lnR>
                    <a:lnT>
                      <a:noFill/>
                    </a:lnT>
                    <a:lnB>
                      <a:noFill/>
                    </a:lnB>
                    <a:noFill/>
                  </a:tcPr>
                </a:tc>
                <a:tc>
                  <a:txBody>
                    <a:bodyPr/>
                    <a:lstStyle/>
                    <a:p>
                      <a:pPr algn="r" fontAlgn="ctr"/>
                      <a:r>
                        <a:rPr lang="en-SG" sz="600">
                          <a:effectLst/>
                        </a:rPr>
                        <a:t>1.291318</a:t>
                      </a:r>
                    </a:p>
                  </a:txBody>
                  <a:tcPr marL="29388" marR="29388" marT="14694" marB="14694" anchor="ctr">
                    <a:lnL>
                      <a:noFill/>
                    </a:lnL>
                    <a:lnR>
                      <a:noFill/>
                    </a:lnR>
                    <a:lnT>
                      <a:noFill/>
                    </a:lnT>
                    <a:lnB>
                      <a:noFill/>
                    </a:lnB>
                    <a:noFill/>
                  </a:tcPr>
                </a:tc>
                <a:tc>
                  <a:txBody>
                    <a:bodyPr/>
                    <a:lstStyle/>
                    <a:p>
                      <a:pPr algn="r" fontAlgn="ctr"/>
                      <a:r>
                        <a:rPr lang="en-SG" sz="600">
                          <a:effectLst/>
                        </a:rPr>
                        <a:t>103.807410</a:t>
                      </a:r>
                    </a:p>
                  </a:txBody>
                  <a:tcPr marL="29388" marR="29388" marT="14694" marB="14694" anchor="ctr">
                    <a:lnL>
                      <a:noFill/>
                    </a:lnL>
                    <a:lnR>
                      <a:noFill/>
                    </a:lnR>
                    <a:lnB>
                      <a:noFill/>
                    </a:lnB>
                    <a:noFill/>
                  </a:tcPr>
                </a:tc>
                <a:extLst>
                  <a:ext uri="{0D108BD9-81ED-4DB2-BD59-A6C34878D82A}">
                    <a16:rowId xmlns:a16="http://schemas.microsoft.com/office/drawing/2014/main" val="1825096359"/>
                  </a:ext>
                </a:extLst>
              </a:tr>
              <a:tr h="440225">
                <a:tc>
                  <a:txBody>
                    <a:bodyPr/>
                    <a:lstStyle/>
                    <a:p>
                      <a:pPr algn="r" fontAlgn="ctr"/>
                      <a:r>
                        <a:rPr lang="en-SG" sz="600" b="1" dirty="0">
                          <a:effectLst/>
                        </a:rPr>
                        <a:t>1</a:t>
                      </a:r>
                    </a:p>
                  </a:txBody>
                  <a:tcPr marL="29388" marR="29388" marT="14694" marB="14694" anchor="ctr">
                    <a:lnL>
                      <a:noFill/>
                    </a:lnL>
                    <a:lnR>
                      <a:noFill/>
                    </a:lnR>
                    <a:lnT>
                      <a:noFill/>
                    </a:lnT>
                    <a:lnB>
                      <a:noFill/>
                    </a:lnB>
                  </a:tcPr>
                </a:tc>
                <a:tc>
                  <a:txBody>
                    <a:bodyPr/>
                    <a:lstStyle/>
                    <a:p>
                      <a:pPr algn="r" fontAlgn="ctr"/>
                      <a:r>
                        <a:rPr lang="en-US" sz="600" dirty="0">
                          <a:effectLst/>
                        </a:rPr>
                        <a:t>No Signboard Braised Duck Noodles</a:t>
                      </a:r>
                    </a:p>
                  </a:txBody>
                  <a:tcPr marL="29388" marR="29388" marT="14694" marB="14694" anchor="ctr">
                    <a:lnL>
                      <a:noFill/>
                    </a:lnL>
                    <a:lnR>
                      <a:noFill/>
                    </a:lnR>
                    <a:lnT>
                      <a:noFill/>
                    </a:lnT>
                    <a:lnB>
                      <a:noFill/>
                    </a:lnB>
                  </a:tcPr>
                </a:tc>
                <a:tc>
                  <a:txBody>
                    <a:bodyPr/>
                    <a:lstStyle/>
                    <a:p>
                      <a:pPr algn="r" fontAlgn="ctr"/>
                      <a:r>
                        <a:rPr lang="en-SG" sz="600" dirty="0">
                          <a:effectLst/>
                        </a:rPr>
                        <a:t>Chinese Restaurant</a:t>
                      </a:r>
                    </a:p>
                  </a:txBody>
                  <a:tcPr marL="29388" marR="29388" marT="14694" marB="14694" anchor="ctr">
                    <a:lnL>
                      <a:noFill/>
                    </a:lnL>
                    <a:lnR>
                      <a:noFill/>
                    </a:lnR>
                    <a:lnT>
                      <a:noFill/>
                    </a:lnT>
                    <a:lnB>
                      <a:noFill/>
                    </a:lnB>
                  </a:tcPr>
                </a:tc>
                <a:tc>
                  <a:txBody>
                    <a:bodyPr/>
                    <a:lstStyle/>
                    <a:p>
                      <a:pPr algn="r" fontAlgn="ctr"/>
                      <a:r>
                        <a:rPr lang="en-SG" sz="600">
                          <a:effectLst/>
                        </a:rPr>
                        <a:t>1.293188</a:t>
                      </a:r>
                    </a:p>
                  </a:txBody>
                  <a:tcPr marL="29388" marR="29388" marT="14694" marB="14694" anchor="ctr">
                    <a:lnL>
                      <a:noFill/>
                    </a:lnL>
                    <a:lnR>
                      <a:noFill/>
                    </a:lnR>
                    <a:lnT>
                      <a:noFill/>
                    </a:lnT>
                    <a:lnB>
                      <a:noFill/>
                    </a:lnB>
                  </a:tcPr>
                </a:tc>
                <a:tc>
                  <a:txBody>
                    <a:bodyPr/>
                    <a:lstStyle/>
                    <a:p>
                      <a:pPr algn="r" fontAlgn="ctr"/>
                      <a:r>
                        <a:rPr lang="en-SG" sz="600">
                          <a:effectLst/>
                        </a:rPr>
                        <a:t>103.802832</a:t>
                      </a:r>
                    </a:p>
                  </a:txBody>
                  <a:tcPr marL="29388" marR="29388" marT="14694" marB="14694" anchor="ctr">
                    <a:lnL>
                      <a:noFill/>
                    </a:lnL>
                    <a:lnR>
                      <a:noFill/>
                    </a:lnR>
                    <a:lnT>
                      <a:noFill/>
                    </a:lnT>
                    <a:lnB>
                      <a:noFill/>
                    </a:lnB>
                  </a:tcPr>
                </a:tc>
                <a:extLst>
                  <a:ext uri="{0D108BD9-81ED-4DB2-BD59-A6C34878D82A}">
                    <a16:rowId xmlns:a16="http://schemas.microsoft.com/office/drawing/2014/main" val="2201167682"/>
                  </a:ext>
                </a:extLst>
              </a:tr>
              <a:tr h="338354">
                <a:tc>
                  <a:txBody>
                    <a:bodyPr/>
                    <a:lstStyle/>
                    <a:p>
                      <a:pPr algn="r" fontAlgn="ctr"/>
                      <a:r>
                        <a:rPr lang="en-SG" sz="600" b="1" dirty="0">
                          <a:effectLst/>
                        </a:rPr>
                        <a:t>2</a:t>
                      </a:r>
                    </a:p>
                  </a:txBody>
                  <a:tcPr marL="29388" marR="29388" marT="14694" marB="14694" anchor="ctr">
                    <a:lnL>
                      <a:noFill/>
                    </a:lnL>
                    <a:lnR>
                      <a:noFill/>
                    </a:lnR>
                    <a:lnT>
                      <a:noFill/>
                    </a:lnT>
                    <a:lnB>
                      <a:noFill/>
                    </a:lnB>
                    <a:noFill/>
                  </a:tcPr>
                </a:tc>
                <a:tc>
                  <a:txBody>
                    <a:bodyPr/>
                    <a:lstStyle/>
                    <a:p>
                      <a:pPr algn="r" fontAlgn="ctr"/>
                      <a:r>
                        <a:rPr lang="en-SG" sz="600" dirty="0">
                          <a:effectLst/>
                        </a:rPr>
                        <a:t>Queenstown MRT Station (EW19)</a:t>
                      </a:r>
                    </a:p>
                  </a:txBody>
                  <a:tcPr marL="29388" marR="29388" marT="14694" marB="14694" anchor="ctr">
                    <a:lnL>
                      <a:noFill/>
                    </a:lnL>
                    <a:lnR>
                      <a:noFill/>
                    </a:lnR>
                    <a:lnT>
                      <a:noFill/>
                    </a:lnT>
                    <a:lnB>
                      <a:noFill/>
                    </a:lnB>
                    <a:noFill/>
                  </a:tcPr>
                </a:tc>
                <a:tc>
                  <a:txBody>
                    <a:bodyPr/>
                    <a:lstStyle/>
                    <a:p>
                      <a:pPr algn="r" fontAlgn="ctr"/>
                      <a:r>
                        <a:rPr lang="en-SG" sz="600" dirty="0">
                          <a:effectLst/>
                        </a:rPr>
                        <a:t>Train Station</a:t>
                      </a:r>
                    </a:p>
                  </a:txBody>
                  <a:tcPr marL="29388" marR="29388" marT="14694" marB="14694" anchor="ctr">
                    <a:lnL>
                      <a:noFill/>
                    </a:lnL>
                    <a:lnR>
                      <a:noFill/>
                    </a:lnR>
                    <a:lnT>
                      <a:noFill/>
                    </a:lnT>
                    <a:lnB>
                      <a:noFill/>
                    </a:lnB>
                    <a:noFill/>
                  </a:tcPr>
                </a:tc>
                <a:tc>
                  <a:txBody>
                    <a:bodyPr/>
                    <a:lstStyle/>
                    <a:p>
                      <a:pPr algn="r" fontAlgn="ctr"/>
                      <a:r>
                        <a:rPr lang="en-SG" sz="600">
                          <a:effectLst/>
                        </a:rPr>
                        <a:t>1.294407</a:t>
                      </a:r>
                    </a:p>
                  </a:txBody>
                  <a:tcPr marL="29388" marR="29388" marT="14694" marB="14694" anchor="ctr">
                    <a:lnL>
                      <a:noFill/>
                    </a:lnL>
                    <a:lnR>
                      <a:noFill/>
                    </a:lnR>
                    <a:lnT>
                      <a:noFill/>
                    </a:lnT>
                    <a:lnB>
                      <a:noFill/>
                    </a:lnB>
                    <a:noFill/>
                  </a:tcPr>
                </a:tc>
                <a:tc>
                  <a:txBody>
                    <a:bodyPr/>
                    <a:lstStyle/>
                    <a:p>
                      <a:pPr algn="r" fontAlgn="ctr"/>
                      <a:r>
                        <a:rPr lang="en-SG" sz="600">
                          <a:effectLst/>
                        </a:rPr>
                        <a:t>103.806140</a:t>
                      </a:r>
                    </a:p>
                  </a:txBody>
                  <a:tcPr marL="29388" marR="29388" marT="14694" marB="14694" anchor="ctr">
                    <a:lnL>
                      <a:noFill/>
                    </a:lnL>
                    <a:lnR>
                      <a:noFill/>
                    </a:lnR>
                    <a:lnT>
                      <a:noFill/>
                    </a:lnT>
                    <a:lnB>
                      <a:noFill/>
                    </a:lnB>
                    <a:noFill/>
                  </a:tcPr>
                </a:tc>
                <a:extLst>
                  <a:ext uri="{0D108BD9-81ED-4DB2-BD59-A6C34878D82A}">
                    <a16:rowId xmlns:a16="http://schemas.microsoft.com/office/drawing/2014/main" val="1277992877"/>
                  </a:ext>
                </a:extLst>
              </a:tr>
              <a:tr h="338354">
                <a:tc>
                  <a:txBody>
                    <a:bodyPr/>
                    <a:lstStyle/>
                    <a:p>
                      <a:pPr algn="r" fontAlgn="ctr"/>
                      <a:r>
                        <a:rPr lang="en-SG" sz="600" b="1">
                          <a:effectLst/>
                        </a:rPr>
                        <a:t>3</a:t>
                      </a:r>
                    </a:p>
                  </a:txBody>
                  <a:tcPr marL="29388" marR="29388" marT="14694" marB="14694" anchor="ctr">
                    <a:lnL>
                      <a:noFill/>
                    </a:lnL>
                    <a:lnR>
                      <a:noFill/>
                    </a:lnR>
                    <a:lnT>
                      <a:noFill/>
                    </a:lnT>
                    <a:lnB>
                      <a:noFill/>
                    </a:lnB>
                  </a:tcPr>
                </a:tc>
                <a:tc>
                  <a:txBody>
                    <a:bodyPr/>
                    <a:lstStyle/>
                    <a:p>
                      <a:pPr algn="r" fontAlgn="ctr"/>
                      <a:r>
                        <a:rPr lang="en-SG" sz="600" dirty="0">
                          <a:effectLst/>
                        </a:rPr>
                        <a:t>Ah Pang Steamboat &amp; Seafood</a:t>
                      </a:r>
                    </a:p>
                  </a:txBody>
                  <a:tcPr marL="29388" marR="29388" marT="14694" marB="14694" anchor="ctr">
                    <a:lnL>
                      <a:noFill/>
                    </a:lnL>
                    <a:lnR>
                      <a:noFill/>
                    </a:lnR>
                    <a:lnT>
                      <a:noFill/>
                    </a:lnT>
                    <a:lnB>
                      <a:noFill/>
                    </a:lnB>
                  </a:tcPr>
                </a:tc>
                <a:tc>
                  <a:txBody>
                    <a:bodyPr/>
                    <a:lstStyle/>
                    <a:p>
                      <a:pPr algn="r" fontAlgn="ctr"/>
                      <a:r>
                        <a:rPr lang="en-SG" sz="600" dirty="0">
                          <a:effectLst/>
                        </a:rPr>
                        <a:t>Seafood Restaurant</a:t>
                      </a:r>
                    </a:p>
                  </a:txBody>
                  <a:tcPr marL="29388" marR="29388" marT="14694" marB="14694" anchor="ctr">
                    <a:lnL>
                      <a:noFill/>
                    </a:lnL>
                    <a:lnR>
                      <a:noFill/>
                    </a:lnR>
                    <a:lnT>
                      <a:noFill/>
                    </a:lnT>
                    <a:lnB>
                      <a:noFill/>
                    </a:lnB>
                  </a:tcPr>
                </a:tc>
                <a:tc>
                  <a:txBody>
                    <a:bodyPr/>
                    <a:lstStyle/>
                    <a:p>
                      <a:pPr algn="r" fontAlgn="ctr"/>
                      <a:r>
                        <a:rPr lang="en-SG" sz="600">
                          <a:effectLst/>
                        </a:rPr>
                        <a:t>1.293361</a:t>
                      </a:r>
                    </a:p>
                  </a:txBody>
                  <a:tcPr marL="29388" marR="29388" marT="14694" marB="14694" anchor="ctr">
                    <a:lnL>
                      <a:noFill/>
                    </a:lnL>
                    <a:lnR>
                      <a:noFill/>
                    </a:lnR>
                    <a:lnT>
                      <a:noFill/>
                    </a:lnT>
                    <a:lnB>
                      <a:noFill/>
                    </a:lnB>
                  </a:tcPr>
                </a:tc>
                <a:tc>
                  <a:txBody>
                    <a:bodyPr/>
                    <a:lstStyle/>
                    <a:p>
                      <a:pPr algn="r" fontAlgn="ctr"/>
                      <a:r>
                        <a:rPr lang="en-SG" sz="600">
                          <a:effectLst/>
                        </a:rPr>
                        <a:t>103.802559</a:t>
                      </a:r>
                    </a:p>
                  </a:txBody>
                  <a:tcPr marL="29388" marR="29388" marT="14694" marB="14694" anchor="ctr">
                    <a:lnL>
                      <a:noFill/>
                    </a:lnL>
                    <a:lnR>
                      <a:noFill/>
                    </a:lnR>
                    <a:lnT>
                      <a:noFill/>
                    </a:lnT>
                    <a:lnB>
                      <a:noFill/>
                    </a:lnB>
                  </a:tcPr>
                </a:tc>
                <a:extLst>
                  <a:ext uri="{0D108BD9-81ED-4DB2-BD59-A6C34878D82A}">
                    <a16:rowId xmlns:a16="http://schemas.microsoft.com/office/drawing/2014/main" val="475771683"/>
                  </a:ext>
                </a:extLst>
              </a:tr>
              <a:tr h="230352">
                <a:tc>
                  <a:txBody>
                    <a:bodyPr/>
                    <a:lstStyle/>
                    <a:p>
                      <a:pPr algn="r" fontAlgn="ctr"/>
                      <a:r>
                        <a:rPr lang="en-SG" sz="600" b="1">
                          <a:effectLst/>
                        </a:rPr>
                        <a:t>4</a:t>
                      </a:r>
                    </a:p>
                  </a:txBody>
                  <a:tcPr marL="29388" marR="29388" marT="14694" marB="14694" anchor="ctr">
                    <a:lnL>
                      <a:noFill/>
                    </a:lnL>
                    <a:lnR>
                      <a:noFill/>
                    </a:lnR>
                    <a:lnT>
                      <a:noFill/>
                    </a:lnT>
                    <a:lnB>
                      <a:noFill/>
                    </a:lnB>
                    <a:noFill/>
                  </a:tcPr>
                </a:tc>
                <a:tc>
                  <a:txBody>
                    <a:bodyPr/>
                    <a:lstStyle/>
                    <a:p>
                      <a:pPr algn="r" fontAlgn="ctr"/>
                      <a:r>
                        <a:rPr lang="en-SG" sz="600">
                          <a:effectLst/>
                        </a:rPr>
                        <a:t>Ristorante Takada</a:t>
                      </a:r>
                    </a:p>
                  </a:txBody>
                  <a:tcPr marL="29388" marR="29388" marT="14694" marB="14694" anchor="ctr">
                    <a:lnL>
                      <a:noFill/>
                    </a:lnL>
                    <a:lnR>
                      <a:noFill/>
                    </a:lnR>
                    <a:lnT>
                      <a:noFill/>
                    </a:lnT>
                    <a:lnB>
                      <a:noFill/>
                    </a:lnB>
                    <a:noFill/>
                  </a:tcPr>
                </a:tc>
                <a:tc>
                  <a:txBody>
                    <a:bodyPr/>
                    <a:lstStyle/>
                    <a:p>
                      <a:pPr algn="r" fontAlgn="ctr"/>
                      <a:r>
                        <a:rPr lang="en-SG" sz="600" dirty="0">
                          <a:effectLst/>
                        </a:rPr>
                        <a:t>Italian Restaurant</a:t>
                      </a:r>
                    </a:p>
                  </a:txBody>
                  <a:tcPr marL="29388" marR="29388" marT="14694" marB="14694" anchor="ctr">
                    <a:lnL>
                      <a:noFill/>
                    </a:lnL>
                    <a:lnR>
                      <a:noFill/>
                    </a:lnR>
                    <a:lnT>
                      <a:noFill/>
                    </a:lnT>
                    <a:lnB>
                      <a:noFill/>
                    </a:lnB>
                    <a:noFill/>
                  </a:tcPr>
                </a:tc>
                <a:tc>
                  <a:txBody>
                    <a:bodyPr/>
                    <a:lstStyle/>
                    <a:p>
                      <a:pPr algn="r" fontAlgn="ctr"/>
                      <a:r>
                        <a:rPr lang="en-SG" sz="600">
                          <a:effectLst/>
                        </a:rPr>
                        <a:t>1.291396</a:t>
                      </a:r>
                    </a:p>
                  </a:txBody>
                  <a:tcPr marL="29388" marR="29388" marT="14694" marB="14694" anchor="ctr">
                    <a:lnL>
                      <a:noFill/>
                    </a:lnL>
                    <a:lnR>
                      <a:noFill/>
                    </a:lnR>
                    <a:lnT>
                      <a:noFill/>
                    </a:lnT>
                    <a:lnB>
                      <a:noFill/>
                    </a:lnB>
                    <a:noFill/>
                  </a:tcPr>
                </a:tc>
                <a:tc>
                  <a:txBody>
                    <a:bodyPr/>
                    <a:lstStyle/>
                    <a:p>
                      <a:pPr algn="r" fontAlgn="ctr"/>
                      <a:r>
                        <a:rPr lang="en-SG" sz="600">
                          <a:effectLst/>
                        </a:rPr>
                        <a:t>103.807794</a:t>
                      </a:r>
                    </a:p>
                  </a:txBody>
                  <a:tcPr marL="29388" marR="29388" marT="14694" marB="14694" anchor="ctr">
                    <a:lnL>
                      <a:noFill/>
                    </a:lnL>
                    <a:lnR>
                      <a:noFill/>
                    </a:lnR>
                    <a:lnT>
                      <a:noFill/>
                    </a:lnT>
                    <a:lnB>
                      <a:noFill/>
                    </a:lnB>
                    <a:noFill/>
                  </a:tcPr>
                </a:tc>
                <a:extLst>
                  <a:ext uri="{0D108BD9-81ED-4DB2-BD59-A6C34878D82A}">
                    <a16:rowId xmlns:a16="http://schemas.microsoft.com/office/drawing/2014/main" val="413414956"/>
                  </a:ext>
                </a:extLst>
              </a:tr>
              <a:tr h="236482">
                <a:tc>
                  <a:txBody>
                    <a:bodyPr/>
                    <a:lstStyle/>
                    <a:p>
                      <a:pPr algn="r" fontAlgn="ctr"/>
                      <a:r>
                        <a:rPr lang="en-SG" sz="600" b="1">
                          <a:effectLst/>
                        </a:rPr>
                        <a:t>5</a:t>
                      </a:r>
                    </a:p>
                  </a:txBody>
                  <a:tcPr marL="29388" marR="29388" marT="14694" marB="14694" anchor="ctr">
                    <a:lnL>
                      <a:noFill/>
                    </a:lnL>
                    <a:lnR>
                      <a:noFill/>
                    </a:lnR>
                    <a:lnT>
                      <a:noFill/>
                    </a:lnT>
                    <a:lnB>
                      <a:noFill/>
                    </a:lnB>
                  </a:tcPr>
                </a:tc>
                <a:tc>
                  <a:txBody>
                    <a:bodyPr/>
                    <a:lstStyle/>
                    <a:p>
                      <a:pPr algn="r" fontAlgn="ctr"/>
                      <a:r>
                        <a:rPr lang="ja-JP" altLang="en-US" sz="600" dirty="0">
                          <a:effectLst/>
                        </a:rPr>
                        <a:t>新路 </a:t>
                      </a:r>
                      <a:r>
                        <a:rPr lang="en-SG" sz="600" dirty="0" err="1">
                          <a:effectLst/>
                        </a:rPr>
                        <a:t>Fishball</a:t>
                      </a:r>
                      <a:r>
                        <a:rPr lang="en-SG" sz="600" dirty="0">
                          <a:effectLst/>
                        </a:rPr>
                        <a:t> Noodle</a:t>
                      </a:r>
                    </a:p>
                  </a:txBody>
                  <a:tcPr marL="29388" marR="29388" marT="14694" marB="14694" anchor="ctr">
                    <a:lnL>
                      <a:noFill/>
                    </a:lnL>
                    <a:lnR>
                      <a:noFill/>
                    </a:lnR>
                    <a:lnT>
                      <a:noFill/>
                    </a:lnT>
                    <a:lnB>
                      <a:noFill/>
                    </a:lnB>
                  </a:tcPr>
                </a:tc>
                <a:tc>
                  <a:txBody>
                    <a:bodyPr/>
                    <a:lstStyle/>
                    <a:p>
                      <a:pPr algn="r" fontAlgn="ctr"/>
                      <a:r>
                        <a:rPr lang="en-SG" sz="600" dirty="0">
                          <a:effectLst/>
                        </a:rPr>
                        <a:t>Noodle House</a:t>
                      </a:r>
                    </a:p>
                  </a:txBody>
                  <a:tcPr marL="29388" marR="29388" marT="14694" marB="14694" anchor="ctr">
                    <a:lnL>
                      <a:noFill/>
                    </a:lnL>
                    <a:lnR>
                      <a:noFill/>
                    </a:lnR>
                    <a:lnT>
                      <a:noFill/>
                    </a:lnT>
                    <a:lnB>
                      <a:noFill/>
                    </a:lnB>
                  </a:tcPr>
                </a:tc>
                <a:tc>
                  <a:txBody>
                    <a:bodyPr/>
                    <a:lstStyle/>
                    <a:p>
                      <a:pPr algn="r" fontAlgn="ctr"/>
                      <a:r>
                        <a:rPr lang="en-SG" sz="600">
                          <a:effectLst/>
                        </a:rPr>
                        <a:t>1.293045</a:t>
                      </a:r>
                    </a:p>
                  </a:txBody>
                  <a:tcPr marL="29388" marR="29388" marT="14694" marB="14694" anchor="ctr">
                    <a:lnL>
                      <a:noFill/>
                    </a:lnL>
                    <a:lnR>
                      <a:noFill/>
                    </a:lnR>
                    <a:lnT>
                      <a:noFill/>
                    </a:lnT>
                    <a:lnB>
                      <a:noFill/>
                    </a:lnB>
                  </a:tcPr>
                </a:tc>
                <a:tc>
                  <a:txBody>
                    <a:bodyPr/>
                    <a:lstStyle/>
                    <a:p>
                      <a:pPr algn="r" fontAlgn="ctr"/>
                      <a:r>
                        <a:rPr lang="en-SG" sz="600">
                          <a:effectLst/>
                        </a:rPr>
                        <a:t>103.802903</a:t>
                      </a:r>
                    </a:p>
                  </a:txBody>
                  <a:tcPr marL="29388" marR="29388" marT="14694" marB="14694" anchor="ctr">
                    <a:lnL>
                      <a:noFill/>
                    </a:lnL>
                    <a:lnR>
                      <a:noFill/>
                    </a:lnR>
                    <a:lnT>
                      <a:noFill/>
                    </a:lnT>
                    <a:lnB>
                      <a:noFill/>
                    </a:lnB>
                  </a:tcPr>
                </a:tc>
                <a:extLst>
                  <a:ext uri="{0D108BD9-81ED-4DB2-BD59-A6C34878D82A}">
                    <a16:rowId xmlns:a16="http://schemas.microsoft.com/office/drawing/2014/main" val="1732008148"/>
                  </a:ext>
                </a:extLst>
              </a:tr>
              <a:tr h="134612">
                <a:tc>
                  <a:txBody>
                    <a:bodyPr/>
                    <a:lstStyle/>
                    <a:p>
                      <a:pPr algn="r" fontAlgn="ctr"/>
                      <a:r>
                        <a:rPr lang="en-SG" sz="600" b="1">
                          <a:effectLst/>
                        </a:rPr>
                        <a:t>6</a:t>
                      </a:r>
                    </a:p>
                  </a:txBody>
                  <a:tcPr marL="29388" marR="29388" marT="14694" marB="14694" anchor="ctr">
                    <a:lnL>
                      <a:noFill/>
                    </a:lnL>
                    <a:lnR>
                      <a:noFill/>
                    </a:lnR>
                    <a:lnT>
                      <a:noFill/>
                    </a:lnT>
                    <a:lnB>
                      <a:noFill/>
                    </a:lnB>
                    <a:noFill/>
                  </a:tcPr>
                </a:tc>
                <a:tc>
                  <a:txBody>
                    <a:bodyPr/>
                    <a:lstStyle/>
                    <a:p>
                      <a:pPr algn="r" fontAlgn="ctr"/>
                      <a:r>
                        <a:rPr lang="en-SG" sz="600">
                          <a:effectLst/>
                        </a:rPr>
                        <a:t>Cafe Galilee</a:t>
                      </a:r>
                    </a:p>
                  </a:txBody>
                  <a:tcPr marL="29388" marR="29388" marT="14694" marB="14694" anchor="ctr">
                    <a:lnL>
                      <a:noFill/>
                    </a:lnL>
                    <a:lnR>
                      <a:noFill/>
                    </a:lnR>
                    <a:lnT>
                      <a:noFill/>
                    </a:lnT>
                    <a:lnB>
                      <a:noFill/>
                    </a:lnB>
                    <a:noFill/>
                  </a:tcPr>
                </a:tc>
                <a:tc>
                  <a:txBody>
                    <a:bodyPr/>
                    <a:lstStyle/>
                    <a:p>
                      <a:pPr algn="r" fontAlgn="ctr"/>
                      <a:r>
                        <a:rPr lang="en-SG" sz="600" dirty="0">
                          <a:effectLst/>
                        </a:rPr>
                        <a:t>Café</a:t>
                      </a:r>
                    </a:p>
                  </a:txBody>
                  <a:tcPr marL="29388" marR="29388" marT="14694" marB="14694" anchor="ctr">
                    <a:lnL>
                      <a:noFill/>
                    </a:lnL>
                    <a:lnR>
                      <a:noFill/>
                    </a:lnR>
                    <a:lnT>
                      <a:noFill/>
                    </a:lnT>
                    <a:lnB>
                      <a:noFill/>
                    </a:lnB>
                    <a:noFill/>
                  </a:tcPr>
                </a:tc>
                <a:tc>
                  <a:txBody>
                    <a:bodyPr/>
                    <a:lstStyle/>
                    <a:p>
                      <a:pPr algn="r" fontAlgn="ctr"/>
                      <a:r>
                        <a:rPr lang="en-SG" sz="600" dirty="0">
                          <a:effectLst/>
                        </a:rPr>
                        <a:t>1.298478</a:t>
                      </a:r>
                    </a:p>
                  </a:txBody>
                  <a:tcPr marL="29388" marR="29388" marT="14694" marB="14694" anchor="ctr">
                    <a:lnL>
                      <a:noFill/>
                    </a:lnL>
                    <a:lnR>
                      <a:noFill/>
                    </a:lnR>
                    <a:lnT>
                      <a:noFill/>
                    </a:lnT>
                    <a:lnB>
                      <a:noFill/>
                    </a:lnB>
                    <a:noFill/>
                  </a:tcPr>
                </a:tc>
                <a:tc>
                  <a:txBody>
                    <a:bodyPr/>
                    <a:lstStyle/>
                    <a:p>
                      <a:pPr algn="r" fontAlgn="ctr"/>
                      <a:r>
                        <a:rPr lang="en-SG" sz="600">
                          <a:effectLst/>
                        </a:rPr>
                        <a:t>103.805211</a:t>
                      </a:r>
                    </a:p>
                  </a:txBody>
                  <a:tcPr marL="29388" marR="29388" marT="14694" marB="14694" anchor="ctr">
                    <a:lnL>
                      <a:noFill/>
                    </a:lnL>
                    <a:lnR>
                      <a:noFill/>
                    </a:lnR>
                    <a:lnT>
                      <a:noFill/>
                    </a:lnT>
                    <a:lnB>
                      <a:noFill/>
                    </a:lnB>
                    <a:noFill/>
                  </a:tcPr>
                </a:tc>
                <a:extLst>
                  <a:ext uri="{0D108BD9-81ED-4DB2-BD59-A6C34878D82A}">
                    <a16:rowId xmlns:a16="http://schemas.microsoft.com/office/drawing/2014/main" val="1758798750"/>
                  </a:ext>
                </a:extLst>
              </a:tr>
              <a:tr h="338354">
                <a:tc>
                  <a:txBody>
                    <a:bodyPr/>
                    <a:lstStyle/>
                    <a:p>
                      <a:pPr algn="r" fontAlgn="ctr"/>
                      <a:r>
                        <a:rPr lang="en-SG" sz="600" b="1">
                          <a:effectLst/>
                        </a:rPr>
                        <a:t>7</a:t>
                      </a:r>
                    </a:p>
                  </a:txBody>
                  <a:tcPr marL="29388" marR="29388" marT="14694" marB="14694" anchor="ctr">
                    <a:lnL>
                      <a:noFill/>
                    </a:lnL>
                    <a:lnR>
                      <a:noFill/>
                    </a:lnR>
                    <a:lnT>
                      <a:noFill/>
                    </a:lnT>
                    <a:lnB>
                      <a:noFill/>
                    </a:lnB>
                  </a:tcPr>
                </a:tc>
                <a:tc>
                  <a:txBody>
                    <a:bodyPr/>
                    <a:lstStyle/>
                    <a:p>
                      <a:pPr algn="r" fontAlgn="ctr"/>
                      <a:r>
                        <a:rPr lang="en-SG" sz="600">
                          <a:effectLst/>
                        </a:rPr>
                        <a:t>Mei Ling Market &amp; Food Centre</a:t>
                      </a:r>
                    </a:p>
                  </a:txBody>
                  <a:tcPr marL="29388" marR="29388" marT="14694" marB="14694" anchor="ctr">
                    <a:lnL>
                      <a:noFill/>
                    </a:lnL>
                    <a:lnR>
                      <a:noFill/>
                    </a:lnR>
                    <a:lnT>
                      <a:noFill/>
                    </a:lnT>
                    <a:lnB>
                      <a:noFill/>
                    </a:lnB>
                  </a:tcPr>
                </a:tc>
                <a:tc>
                  <a:txBody>
                    <a:bodyPr/>
                    <a:lstStyle/>
                    <a:p>
                      <a:pPr algn="r" fontAlgn="ctr"/>
                      <a:r>
                        <a:rPr lang="en-SG" sz="600" dirty="0">
                          <a:effectLst/>
                        </a:rPr>
                        <a:t>Food Court</a:t>
                      </a:r>
                    </a:p>
                  </a:txBody>
                  <a:tcPr marL="29388" marR="29388" marT="14694" marB="14694" anchor="ctr">
                    <a:lnL>
                      <a:noFill/>
                    </a:lnL>
                    <a:lnR>
                      <a:noFill/>
                    </a:lnR>
                    <a:lnT>
                      <a:noFill/>
                    </a:lnT>
                    <a:lnB>
                      <a:noFill/>
                    </a:lnB>
                  </a:tcPr>
                </a:tc>
                <a:tc>
                  <a:txBody>
                    <a:bodyPr/>
                    <a:lstStyle/>
                    <a:p>
                      <a:pPr algn="r" fontAlgn="ctr"/>
                      <a:r>
                        <a:rPr lang="en-SG" sz="600" dirty="0">
                          <a:effectLst/>
                        </a:rPr>
                        <a:t>1.293007</a:t>
                      </a:r>
                    </a:p>
                  </a:txBody>
                  <a:tcPr marL="29388" marR="29388" marT="14694" marB="14694" anchor="ctr">
                    <a:lnL>
                      <a:noFill/>
                    </a:lnL>
                    <a:lnR>
                      <a:noFill/>
                    </a:lnR>
                    <a:lnT>
                      <a:noFill/>
                    </a:lnT>
                    <a:lnB>
                      <a:noFill/>
                    </a:lnB>
                  </a:tcPr>
                </a:tc>
                <a:tc>
                  <a:txBody>
                    <a:bodyPr/>
                    <a:lstStyle/>
                    <a:p>
                      <a:pPr algn="r" fontAlgn="ctr"/>
                      <a:r>
                        <a:rPr lang="en-SG" sz="600">
                          <a:effectLst/>
                        </a:rPr>
                        <a:t>103.803042</a:t>
                      </a:r>
                    </a:p>
                  </a:txBody>
                  <a:tcPr marL="29388" marR="29388" marT="14694" marB="14694" anchor="ctr">
                    <a:lnL>
                      <a:noFill/>
                    </a:lnL>
                    <a:lnR>
                      <a:noFill/>
                    </a:lnR>
                    <a:lnT>
                      <a:noFill/>
                    </a:lnT>
                    <a:lnB>
                      <a:noFill/>
                    </a:lnB>
                  </a:tcPr>
                </a:tc>
                <a:extLst>
                  <a:ext uri="{0D108BD9-81ED-4DB2-BD59-A6C34878D82A}">
                    <a16:rowId xmlns:a16="http://schemas.microsoft.com/office/drawing/2014/main" val="1393838864"/>
                  </a:ext>
                </a:extLst>
              </a:tr>
              <a:tr h="236482">
                <a:tc>
                  <a:txBody>
                    <a:bodyPr/>
                    <a:lstStyle/>
                    <a:p>
                      <a:pPr algn="r" fontAlgn="ctr"/>
                      <a:r>
                        <a:rPr lang="en-SG" sz="600" b="1">
                          <a:effectLst/>
                        </a:rPr>
                        <a:t>8</a:t>
                      </a:r>
                    </a:p>
                  </a:txBody>
                  <a:tcPr marL="29388" marR="29388" marT="14694" marB="14694" anchor="ctr">
                    <a:lnL>
                      <a:noFill/>
                    </a:lnL>
                    <a:lnR>
                      <a:noFill/>
                    </a:lnR>
                    <a:lnT>
                      <a:noFill/>
                    </a:lnT>
                    <a:lnB>
                      <a:noFill/>
                    </a:lnB>
                    <a:noFill/>
                  </a:tcPr>
                </a:tc>
                <a:tc>
                  <a:txBody>
                    <a:bodyPr/>
                    <a:lstStyle/>
                    <a:p>
                      <a:pPr algn="r" fontAlgn="ctr"/>
                      <a:r>
                        <a:rPr lang="en-SG" sz="600">
                          <a:effectLst/>
                        </a:rPr>
                        <a:t>Queenstown Stadium</a:t>
                      </a:r>
                    </a:p>
                  </a:txBody>
                  <a:tcPr marL="29388" marR="29388" marT="14694" marB="14694" anchor="ctr">
                    <a:lnL>
                      <a:noFill/>
                    </a:lnL>
                    <a:lnR>
                      <a:noFill/>
                    </a:lnR>
                    <a:lnT>
                      <a:noFill/>
                    </a:lnT>
                    <a:lnB>
                      <a:noFill/>
                    </a:lnB>
                    <a:noFill/>
                  </a:tcPr>
                </a:tc>
                <a:tc>
                  <a:txBody>
                    <a:bodyPr/>
                    <a:lstStyle/>
                    <a:p>
                      <a:pPr algn="r" fontAlgn="ctr"/>
                      <a:r>
                        <a:rPr lang="en-SG" sz="600" dirty="0">
                          <a:effectLst/>
                        </a:rPr>
                        <a:t>Stadium</a:t>
                      </a:r>
                    </a:p>
                  </a:txBody>
                  <a:tcPr marL="29388" marR="29388" marT="14694" marB="14694" anchor="ctr">
                    <a:lnL>
                      <a:noFill/>
                    </a:lnL>
                    <a:lnR>
                      <a:noFill/>
                    </a:lnR>
                    <a:lnT>
                      <a:noFill/>
                    </a:lnT>
                    <a:lnB>
                      <a:noFill/>
                    </a:lnB>
                    <a:noFill/>
                  </a:tcPr>
                </a:tc>
                <a:tc>
                  <a:txBody>
                    <a:bodyPr/>
                    <a:lstStyle/>
                    <a:p>
                      <a:pPr algn="r" fontAlgn="ctr"/>
                      <a:r>
                        <a:rPr lang="en-SG" sz="600" dirty="0">
                          <a:effectLst/>
                        </a:rPr>
                        <a:t>1.296276</a:t>
                      </a:r>
                    </a:p>
                  </a:txBody>
                  <a:tcPr marL="29388" marR="29388" marT="14694" marB="14694" anchor="ctr">
                    <a:lnL>
                      <a:noFill/>
                    </a:lnL>
                    <a:lnR>
                      <a:noFill/>
                    </a:lnR>
                    <a:lnT>
                      <a:noFill/>
                    </a:lnT>
                    <a:lnB>
                      <a:noFill/>
                    </a:lnB>
                    <a:noFill/>
                  </a:tcPr>
                </a:tc>
                <a:tc>
                  <a:txBody>
                    <a:bodyPr/>
                    <a:lstStyle/>
                    <a:p>
                      <a:pPr algn="r" fontAlgn="ctr"/>
                      <a:r>
                        <a:rPr lang="en-SG" sz="600">
                          <a:effectLst/>
                        </a:rPr>
                        <a:t>103.802691</a:t>
                      </a:r>
                    </a:p>
                  </a:txBody>
                  <a:tcPr marL="29388" marR="29388" marT="14694" marB="14694" anchor="ctr">
                    <a:lnL>
                      <a:noFill/>
                    </a:lnL>
                    <a:lnR>
                      <a:noFill/>
                    </a:lnR>
                    <a:lnT>
                      <a:noFill/>
                    </a:lnT>
                    <a:lnB>
                      <a:noFill/>
                    </a:lnB>
                    <a:noFill/>
                  </a:tcPr>
                </a:tc>
                <a:extLst>
                  <a:ext uri="{0D108BD9-81ED-4DB2-BD59-A6C34878D82A}">
                    <a16:rowId xmlns:a16="http://schemas.microsoft.com/office/drawing/2014/main" val="788031005"/>
                  </a:ext>
                </a:extLst>
              </a:tr>
              <a:tr h="338354">
                <a:tc>
                  <a:txBody>
                    <a:bodyPr/>
                    <a:lstStyle/>
                    <a:p>
                      <a:pPr algn="r" fontAlgn="ctr"/>
                      <a:r>
                        <a:rPr lang="en-SG" sz="600" b="1">
                          <a:effectLst/>
                        </a:rPr>
                        <a:t>9</a:t>
                      </a:r>
                    </a:p>
                  </a:txBody>
                  <a:tcPr marL="29388" marR="29388" marT="14694" marB="14694" anchor="ctr">
                    <a:lnL>
                      <a:noFill/>
                    </a:lnL>
                    <a:lnR>
                      <a:noFill/>
                    </a:lnR>
                    <a:lnT>
                      <a:noFill/>
                    </a:lnT>
                    <a:lnB>
                      <a:noFill/>
                    </a:lnB>
                  </a:tcPr>
                </a:tc>
                <a:tc>
                  <a:txBody>
                    <a:bodyPr/>
                    <a:lstStyle/>
                    <a:p>
                      <a:pPr algn="r" fontAlgn="ctr"/>
                      <a:r>
                        <a:rPr lang="en-SG" sz="600">
                          <a:effectLst/>
                        </a:rPr>
                        <a:t>Queenstown Swimming Complex</a:t>
                      </a:r>
                    </a:p>
                  </a:txBody>
                  <a:tcPr marL="29388" marR="29388" marT="14694" marB="14694" anchor="ctr">
                    <a:lnL>
                      <a:noFill/>
                    </a:lnL>
                    <a:lnR>
                      <a:noFill/>
                    </a:lnR>
                    <a:lnT>
                      <a:noFill/>
                    </a:lnT>
                    <a:lnB>
                      <a:noFill/>
                    </a:lnB>
                  </a:tcPr>
                </a:tc>
                <a:tc>
                  <a:txBody>
                    <a:bodyPr/>
                    <a:lstStyle/>
                    <a:p>
                      <a:pPr algn="r" fontAlgn="ctr"/>
                      <a:r>
                        <a:rPr lang="en-SG" sz="600" dirty="0">
                          <a:effectLst/>
                        </a:rPr>
                        <a:t>Pool</a:t>
                      </a:r>
                    </a:p>
                  </a:txBody>
                  <a:tcPr marL="29388" marR="29388" marT="14694" marB="14694" anchor="ctr">
                    <a:lnL>
                      <a:noFill/>
                    </a:lnL>
                    <a:lnR>
                      <a:noFill/>
                    </a:lnR>
                    <a:lnT>
                      <a:noFill/>
                    </a:lnT>
                    <a:lnB>
                      <a:noFill/>
                    </a:lnB>
                  </a:tcPr>
                </a:tc>
                <a:tc>
                  <a:txBody>
                    <a:bodyPr/>
                    <a:lstStyle/>
                    <a:p>
                      <a:pPr algn="r" fontAlgn="ctr"/>
                      <a:r>
                        <a:rPr lang="en-SG" sz="600" dirty="0">
                          <a:effectLst/>
                        </a:rPr>
                        <a:t>1.296719</a:t>
                      </a:r>
                    </a:p>
                  </a:txBody>
                  <a:tcPr marL="29388" marR="29388" marT="14694" marB="14694" anchor="ctr">
                    <a:lnL>
                      <a:noFill/>
                    </a:lnL>
                    <a:lnR>
                      <a:noFill/>
                    </a:lnR>
                    <a:lnT>
                      <a:noFill/>
                    </a:lnT>
                    <a:lnB>
                      <a:noFill/>
                    </a:lnB>
                  </a:tcPr>
                </a:tc>
                <a:tc>
                  <a:txBody>
                    <a:bodyPr/>
                    <a:lstStyle/>
                    <a:p>
                      <a:pPr algn="r" fontAlgn="ctr"/>
                      <a:r>
                        <a:rPr lang="en-SG" sz="600">
                          <a:effectLst/>
                        </a:rPr>
                        <a:t>103.802467</a:t>
                      </a:r>
                    </a:p>
                  </a:txBody>
                  <a:tcPr marL="29388" marR="29388" marT="14694" marB="14694" anchor="ctr">
                    <a:lnL>
                      <a:noFill/>
                    </a:lnL>
                    <a:lnR>
                      <a:noFill/>
                    </a:lnR>
                    <a:lnT>
                      <a:noFill/>
                    </a:lnT>
                    <a:lnB>
                      <a:noFill/>
                    </a:lnB>
                  </a:tcPr>
                </a:tc>
                <a:extLst>
                  <a:ext uri="{0D108BD9-81ED-4DB2-BD59-A6C34878D82A}">
                    <a16:rowId xmlns:a16="http://schemas.microsoft.com/office/drawing/2014/main" val="2864505883"/>
                  </a:ext>
                </a:extLst>
              </a:tr>
              <a:tr h="338354">
                <a:tc>
                  <a:txBody>
                    <a:bodyPr/>
                    <a:lstStyle/>
                    <a:p>
                      <a:pPr algn="r" fontAlgn="ctr"/>
                      <a:r>
                        <a:rPr lang="en-SG" sz="600" b="1">
                          <a:effectLst/>
                        </a:rPr>
                        <a:t>10</a:t>
                      </a:r>
                    </a:p>
                  </a:txBody>
                  <a:tcPr marL="29388" marR="29388" marT="14694" marB="14694" anchor="ctr">
                    <a:lnL>
                      <a:noFill/>
                    </a:lnL>
                    <a:lnR>
                      <a:noFill/>
                    </a:lnR>
                    <a:lnT>
                      <a:noFill/>
                    </a:lnT>
                    <a:lnB>
                      <a:noFill/>
                    </a:lnB>
                    <a:noFill/>
                  </a:tcPr>
                </a:tc>
                <a:tc>
                  <a:txBody>
                    <a:bodyPr/>
                    <a:lstStyle/>
                    <a:p>
                      <a:pPr algn="r" fontAlgn="ctr"/>
                      <a:r>
                        <a:rPr lang="en-SG" sz="600">
                          <a:effectLst/>
                        </a:rPr>
                        <a:t>Shi Hui Yuan Hor Fun Specialty</a:t>
                      </a:r>
                    </a:p>
                  </a:txBody>
                  <a:tcPr marL="29388" marR="29388" marT="14694" marB="14694" anchor="ctr">
                    <a:lnL>
                      <a:noFill/>
                    </a:lnL>
                    <a:lnR>
                      <a:noFill/>
                    </a:lnR>
                    <a:lnT>
                      <a:noFill/>
                    </a:lnT>
                    <a:lnB>
                      <a:noFill/>
                    </a:lnB>
                    <a:noFill/>
                  </a:tcPr>
                </a:tc>
                <a:tc>
                  <a:txBody>
                    <a:bodyPr/>
                    <a:lstStyle/>
                    <a:p>
                      <a:pPr algn="r" fontAlgn="ctr"/>
                      <a:r>
                        <a:rPr lang="en-SG" sz="600" dirty="0">
                          <a:effectLst/>
                        </a:rPr>
                        <a:t>Chinese Restaurant</a:t>
                      </a:r>
                    </a:p>
                  </a:txBody>
                  <a:tcPr marL="29388" marR="29388" marT="14694" marB="14694" anchor="ctr">
                    <a:lnL>
                      <a:noFill/>
                    </a:lnL>
                    <a:lnR>
                      <a:noFill/>
                    </a:lnR>
                    <a:lnT>
                      <a:noFill/>
                    </a:lnT>
                    <a:lnB>
                      <a:noFill/>
                    </a:lnB>
                    <a:noFill/>
                  </a:tcPr>
                </a:tc>
                <a:tc>
                  <a:txBody>
                    <a:bodyPr/>
                    <a:lstStyle/>
                    <a:p>
                      <a:pPr algn="r" fontAlgn="ctr"/>
                      <a:r>
                        <a:rPr lang="en-SG" sz="600" dirty="0">
                          <a:effectLst/>
                        </a:rPr>
                        <a:t>1.292921</a:t>
                      </a:r>
                    </a:p>
                  </a:txBody>
                  <a:tcPr marL="29388" marR="29388" marT="14694" marB="14694" anchor="ctr">
                    <a:lnL>
                      <a:noFill/>
                    </a:lnL>
                    <a:lnR>
                      <a:noFill/>
                    </a:lnR>
                    <a:lnT>
                      <a:noFill/>
                    </a:lnT>
                    <a:lnB>
                      <a:noFill/>
                    </a:lnB>
                    <a:noFill/>
                  </a:tcPr>
                </a:tc>
                <a:tc>
                  <a:txBody>
                    <a:bodyPr/>
                    <a:lstStyle/>
                    <a:p>
                      <a:pPr algn="r" fontAlgn="ctr"/>
                      <a:r>
                        <a:rPr lang="en-SG" sz="600">
                          <a:effectLst/>
                        </a:rPr>
                        <a:t>103.803115</a:t>
                      </a:r>
                    </a:p>
                  </a:txBody>
                  <a:tcPr marL="29388" marR="29388" marT="14694" marB="14694" anchor="ctr">
                    <a:lnL>
                      <a:noFill/>
                    </a:lnL>
                    <a:lnR>
                      <a:noFill/>
                    </a:lnR>
                    <a:lnT>
                      <a:noFill/>
                    </a:lnT>
                    <a:lnB>
                      <a:noFill/>
                    </a:lnB>
                    <a:noFill/>
                  </a:tcPr>
                </a:tc>
                <a:extLst>
                  <a:ext uri="{0D108BD9-81ED-4DB2-BD59-A6C34878D82A}">
                    <a16:rowId xmlns:a16="http://schemas.microsoft.com/office/drawing/2014/main" val="3835326182"/>
                  </a:ext>
                </a:extLst>
              </a:tr>
              <a:tr h="440225">
                <a:tc>
                  <a:txBody>
                    <a:bodyPr/>
                    <a:lstStyle/>
                    <a:p>
                      <a:pPr algn="r" fontAlgn="ctr"/>
                      <a:r>
                        <a:rPr lang="en-SG" sz="600" b="1">
                          <a:effectLst/>
                        </a:rPr>
                        <a:t>11</a:t>
                      </a:r>
                    </a:p>
                  </a:txBody>
                  <a:tcPr marL="29388" marR="29388" marT="14694" marB="14694" anchor="ctr">
                    <a:lnL>
                      <a:noFill/>
                    </a:lnL>
                    <a:lnR>
                      <a:noFill/>
                    </a:lnR>
                    <a:lnT>
                      <a:noFill/>
                    </a:lnT>
                    <a:lnB>
                      <a:noFill/>
                    </a:lnB>
                  </a:tcPr>
                </a:tc>
                <a:tc>
                  <a:txBody>
                    <a:bodyPr/>
                    <a:lstStyle/>
                    <a:p>
                      <a:pPr algn="r" fontAlgn="ctr"/>
                      <a:r>
                        <a:rPr lang="en-SG" sz="600">
                          <a:effectLst/>
                        </a:rPr>
                        <a:t>Sin Kee Famous Chicken Rice </a:t>
                      </a:r>
                      <a:r>
                        <a:rPr lang="ja-JP" altLang="en-US" sz="600">
                          <a:effectLst/>
                        </a:rPr>
                        <a:t>新记驰名鸡饭</a:t>
                      </a:r>
                    </a:p>
                  </a:txBody>
                  <a:tcPr marL="29388" marR="29388" marT="14694" marB="14694" anchor="ctr">
                    <a:lnL>
                      <a:noFill/>
                    </a:lnL>
                    <a:lnR>
                      <a:noFill/>
                    </a:lnR>
                    <a:lnT>
                      <a:noFill/>
                    </a:lnT>
                    <a:lnB>
                      <a:noFill/>
                    </a:lnB>
                  </a:tcPr>
                </a:tc>
                <a:tc>
                  <a:txBody>
                    <a:bodyPr/>
                    <a:lstStyle/>
                    <a:p>
                      <a:pPr algn="r" fontAlgn="ctr"/>
                      <a:r>
                        <a:rPr lang="en-SG" sz="600">
                          <a:effectLst/>
                        </a:rPr>
                        <a:t>Chinese Restaurant</a:t>
                      </a:r>
                    </a:p>
                  </a:txBody>
                  <a:tcPr marL="29388" marR="29388" marT="14694" marB="14694" anchor="ctr">
                    <a:lnL>
                      <a:noFill/>
                    </a:lnL>
                    <a:lnR>
                      <a:noFill/>
                    </a:lnR>
                    <a:lnT>
                      <a:noFill/>
                    </a:lnT>
                    <a:lnB>
                      <a:noFill/>
                    </a:lnB>
                  </a:tcPr>
                </a:tc>
                <a:tc>
                  <a:txBody>
                    <a:bodyPr/>
                    <a:lstStyle/>
                    <a:p>
                      <a:pPr algn="r" fontAlgn="ctr"/>
                      <a:r>
                        <a:rPr lang="en-SG" sz="600" dirty="0">
                          <a:effectLst/>
                        </a:rPr>
                        <a:t>1.293142</a:t>
                      </a:r>
                    </a:p>
                  </a:txBody>
                  <a:tcPr marL="29388" marR="29388" marT="14694" marB="14694" anchor="ctr">
                    <a:lnL>
                      <a:noFill/>
                    </a:lnL>
                    <a:lnR>
                      <a:noFill/>
                    </a:lnR>
                    <a:lnT>
                      <a:noFill/>
                    </a:lnT>
                    <a:lnB>
                      <a:noFill/>
                    </a:lnB>
                  </a:tcPr>
                </a:tc>
                <a:tc>
                  <a:txBody>
                    <a:bodyPr/>
                    <a:lstStyle/>
                    <a:p>
                      <a:pPr algn="r" fontAlgn="ctr"/>
                      <a:r>
                        <a:rPr lang="en-SG" sz="600" dirty="0">
                          <a:effectLst/>
                        </a:rPr>
                        <a:t>103.802596</a:t>
                      </a:r>
                    </a:p>
                  </a:txBody>
                  <a:tcPr marL="29388" marR="29388" marT="14694" marB="14694" anchor="ctr">
                    <a:lnL>
                      <a:noFill/>
                    </a:lnL>
                    <a:lnR>
                      <a:noFill/>
                    </a:lnR>
                    <a:lnT>
                      <a:noFill/>
                    </a:lnT>
                    <a:lnB>
                      <a:noFill/>
                    </a:lnB>
                  </a:tcPr>
                </a:tc>
                <a:extLst>
                  <a:ext uri="{0D108BD9-81ED-4DB2-BD59-A6C34878D82A}">
                    <a16:rowId xmlns:a16="http://schemas.microsoft.com/office/drawing/2014/main" val="2700087769"/>
                  </a:ext>
                </a:extLst>
              </a:tr>
              <a:tr h="236482">
                <a:tc>
                  <a:txBody>
                    <a:bodyPr/>
                    <a:lstStyle/>
                    <a:p>
                      <a:pPr algn="r" fontAlgn="ctr"/>
                      <a:r>
                        <a:rPr lang="en-SG" sz="600" b="1">
                          <a:effectLst/>
                        </a:rPr>
                        <a:t>12</a:t>
                      </a:r>
                    </a:p>
                  </a:txBody>
                  <a:tcPr marL="29388" marR="29388" marT="14694" marB="14694" anchor="ctr">
                    <a:lnL>
                      <a:noFill/>
                    </a:lnL>
                    <a:lnR>
                      <a:noFill/>
                    </a:lnR>
                    <a:lnT>
                      <a:noFill/>
                    </a:lnT>
                    <a:lnB>
                      <a:noFill/>
                    </a:lnB>
                    <a:noFill/>
                  </a:tcPr>
                </a:tc>
                <a:tc>
                  <a:txBody>
                    <a:bodyPr/>
                    <a:lstStyle/>
                    <a:p>
                      <a:pPr algn="r" fontAlgn="ctr"/>
                      <a:r>
                        <a:rPr lang="en-SG" sz="600">
                          <a:effectLst/>
                        </a:rPr>
                        <a:t>Hai Tang Lor Mee</a:t>
                      </a:r>
                    </a:p>
                  </a:txBody>
                  <a:tcPr marL="29388" marR="29388" marT="14694" marB="14694" anchor="ctr">
                    <a:lnL>
                      <a:noFill/>
                    </a:lnL>
                    <a:lnR>
                      <a:noFill/>
                    </a:lnR>
                    <a:lnT>
                      <a:noFill/>
                    </a:lnT>
                    <a:lnB>
                      <a:noFill/>
                    </a:lnB>
                    <a:noFill/>
                  </a:tcPr>
                </a:tc>
                <a:tc>
                  <a:txBody>
                    <a:bodyPr/>
                    <a:lstStyle/>
                    <a:p>
                      <a:pPr algn="r" fontAlgn="ctr"/>
                      <a:r>
                        <a:rPr lang="en-SG" sz="600">
                          <a:effectLst/>
                        </a:rPr>
                        <a:t>Food Court</a:t>
                      </a:r>
                    </a:p>
                  </a:txBody>
                  <a:tcPr marL="29388" marR="29388" marT="14694" marB="14694" anchor="ctr">
                    <a:lnL>
                      <a:noFill/>
                    </a:lnL>
                    <a:lnR>
                      <a:noFill/>
                    </a:lnR>
                    <a:lnT>
                      <a:noFill/>
                    </a:lnT>
                    <a:lnB>
                      <a:noFill/>
                    </a:lnB>
                    <a:noFill/>
                  </a:tcPr>
                </a:tc>
                <a:tc>
                  <a:txBody>
                    <a:bodyPr/>
                    <a:lstStyle/>
                    <a:p>
                      <a:pPr algn="r" fontAlgn="ctr"/>
                      <a:r>
                        <a:rPr lang="en-SG" sz="600" dirty="0">
                          <a:effectLst/>
                        </a:rPr>
                        <a:t>1.293313</a:t>
                      </a:r>
                    </a:p>
                  </a:txBody>
                  <a:tcPr marL="29388" marR="29388" marT="14694" marB="14694" anchor="ctr">
                    <a:lnL>
                      <a:noFill/>
                    </a:lnL>
                    <a:lnR>
                      <a:noFill/>
                    </a:lnR>
                    <a:lnT>
                      <a:noFill/>
                    </a:lnT>
                    <a:lnB>
                      <a:noFill/>
                    </a:lnB>
                    <a:noFill/>
                  </a:tcPr>
                </a:tc>
                <a:tc>
                  <a:txBody>
                    <a:bodyPr/>
                    <a:lstStyle/>
                    <a:p>
                      <a:pPr algn="r" fontAlgn="ctr"/>
                      <a:r>
                        <a:rPr lang="en-SG" sz="600" dirty="0">
                          <a:effectLst/>
                        </a:rPr>
                        <a:t>103.803092</a:t>
                      </a:r>
                    </a:p>
                  </a:txBody>
                  <a:tcPr marL="29388" marR="29388" marT="14694" marB="14694" anchor="ctr">
                    <a:lnL>
                      <a:noFill/>
                    </a:lnL>
                    <a:lnR>
                      <a:noFill/>
                    </a:lnR>
                    <a:lnT>
                      <a:noFill/>
                    </a:lnT>
                    <a:lnB>
                      <a:noFill/>
                    </a:lnB>
                    <a:noFill/>
                  </a:tcPr>
                </a:tc>
                <a:extLst>
                  <a:ext uri="{0D108BD9-81ED-4DB2-BD59-A6C34878D82A}">
                    <a16:rowId xmlns:a16="http://schemas.microsoft.com/office/drawing/2014/main" val="294733405"/>
                  </a:ext>
                </a:extLst>
              </a:tr>
              <a:tr h="236482">
                <a:tc>
                  <a:txBody>
                    <a:bodyPr/>
                    <a:lstStyle/>
                    <a:p>
                      <a:pPr algn="r" fontAlgn="ctr"/>
                      <a:r>
                        <a:rPr lang="en-SG" sz="600" b="1">
                          <a:effectLst/>
                        </a:rPr>
                        <a:t>13</a:t>
                      </a:r>
                    </a:p>
                  </a:txBody>
                  <a:tcPr marL="29388" marR="29388" marT="14694" marB="14694" anchor="ctr">
                    <a:lnL>
                      <a:noFill/>
                    </a:lnL>
                    <a:lnR>
                      <a:noFill/>
                    </a:lnR>
                    <a:lnT>
                      <a:noFill/>
                    </a:lnT>
                    <a:lnB>
                      <a:noFill/>
                    </a:lnB>
                  </a:tcPr>
                </a:tc>
                <a:tc>
                  <a:txBody>
                    <a:bodyPr/>
                    <a:lstStyle/>
                    <a:p>
                      <a:pPr algn="r" fontAlgn="ctr"/>
                      <a:r>
                        <a:rPr lang="en-SG" sz="600">
                          <a:effectLst/>
                        </a:rPr>
                        <a:t>7 Stars (Food Court)</a:t>
                      </a:r>
                    </a:p>
                  </a:txBody>
                  <a:tcPr marL="29388" marR="29388" marT="14694" marB="14694" anchor="ctr">
                    <a:lnL>
                      <a:noFill/>
                    </a:lnL>
                    <a:lnR>
                      <a:noFill/>
                    </a:lnR>
                    <a:lnT>
                      <a:noFill/>
                    </a:lnT>
                    <a:lnB>
                      <a:noFill/>
                    </a:lnB>
                  </a:tcPr>
                </a:tc>
                <a:tc>
                  <a:txBody>
                    <a:bodyPr/>
                    <a:lstStyle/>
                    <a:p>
                      <a:pPr algn="r" fontAlgn="ctr"/>
                      <a:r>
                        <a:rPr lang="en-SG" sz="600">
                          <a:effectLst/>
                        </a:rPr>
                        <a:t>Food Court</a:t>
                      </a:r>
                    </a:p>
                  </a:txBody>
                  <a:tcPr marL="29388" marR="29388" marT="14694" marB="14694" anchor="ctr">
                    <a:lnL>
                      <a:noFill/>
                    </a:lnL>
                    <a:lnR>
                      <a:noFill/>
                    </a:lnR>
                    <a:lnT>
                      <a:noFill/>
                    </a:lnT>
                    <a:lnB>
                      <a:noFill/>
                    </a:lnB>
                  </a:tcPr>
                </a:tc>
                <a:tc>
                  <a:txBody>
                    <a:bodyPr/>
                    <a:lstStyle/>
                    <a:p>
                      <a:pPr algn="r" fontAlgn="ctr"/>
                      <a:r>
                        <a:rPr lang="en-SG" sz="600">
                          <a:effectLst/>
                        </a:rPr>
                        <a:t>1.295043</a:t>
                      </a:r>
                    </a:p>
                  </a:txBody>
                  <a:tcPr marL="29388" marR="29388" marT="14694" marB="14694" anchor="ctr">
                    <a:lnL>
                      <a:noFill/>
                    </a:lnL>
                    <a:lnR>
                      <a:noFill/>
                    </a:lnR>
                    <a:lnT>
                      <a:noFill/>
                    </a:lnT>
                    <a:lnB>
                      <a:noFill/>
                    </a:lnB>
                  </a:tcPr>
                </a:tc>
                <a:tc>
                  <a:txBody>
                    <a:bodyPr/>
                    <a:lstStyle/>
                    <a:p>
                      <a:pPr algn="r" fontAlgn="ctr"/>
                      <a:r>
                        <a:rPr lang="en-SG" sz="600" dirty="0">
                          <a:effectLst/>
                        </a:rPr>
                        <a:t>103.810297</a:t>
                      </a:r>
                    </a:p>
                  </a:txBody>
                  <a:tcPr marL="29388" marR="29388" marT="14694" marB="14694" anchor="ctr">
                    <a:lnL>
                      <a:noFill/>
                    </a:lnL>
                    <a:lnR>
                      <a:noFill/>
                    </a:lnR>
                    <a:lnT>
                      <a:noFill/>
                    </a:lnT>
                    <a:lnB>
                      <a:noFill/>
                    </a:lnB>
                  </a:tcPr>
                </a:tc>
                <a:extLst>
                  <a:ext uri="{0D108BD9-81ED-4DB2-BD59-A6C34878D82A}">
                    <a16:rowId xmlns:a16="http://schemas.microsoft.com/office/drawing/2014/main" val="125028774"/>
                  </a:ext>
                </a:extLst>
              </a:tr>
            </a:tbl>
          </a:graphicData>
        </a:graphic>
      </p:graphicFrame>
    </p:spTree>
    <p:extLst>
      <p:ext uri="{BB962C8B-B14F-4D97-AF65-F5344CB8AC3E}">
        <p14:creationId xmlns:p14="http://schemas.microsoft.com/office/powerpoint/2010/main" val="366223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SG" b="1" dirty="0" smtClean="0"/>
              <a:t>Data</a:t>
            </a:r>
            <a:r>
              <a:rPr lang="en-SG" b="1" dirty="0"/>
              <a:t/>
            </a:r>
            <a:br>
              <a:rPr lang="en-SG" b="1" dirty="0"/>
            </a:br>
            <a:r>
              <a:rPr lang="en-SG" b="1" dirty="0" smtClean="0"/>
              <a:t>rental PRICE</a:t>
            </a: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endParaRPr lang="en-SG" dirty="0"/>
          </a:p>
        </p:txBody>
      </p:sp>
      <p:graphicFrame>
        <p:nvGraphicFramePr>
          <p:cNvPr id="6" name="Table 5"/>
          <p:cNvGraphicFramePr>
            <a:graphicFrameLocks noGrp="1"/>
          </p:cNvGraphicFramePr>
          <p:nvPr>
            <p:extLst>
              <p:ext uri="{D42A27DB-BD31-4B8C-83A1-F6EECF244321}">
                <p14:modId xmlns:p14="http://schemas.microsoft.com/office/powerpoint/2010/main" val="73045110"/>
              </p:ext>
            </p:extLst>
          </p:nvPr>
        </p:nvGraphicFramePr>
        <p:xfrm>
          <a:off x="684211" y="1582947"/>
          <a:ext cx="10525278" cy="4973128"/>
        </p:xfrm>
        <a:graphic>
          <a:graphicData uri="http://schemas.openxmlformats.org/drawingml/2006/table">
            <a:tbl>
              <a:tblPr/>
              <a:tblGrid>
                <a:gridCol w="1251257">
                  <a:extLst>
                    <a:ext uri="{9D8B030D-6E8A-4147-A177-3AD203B41FA5}">
                      <a16:colId xmlns:a16="http://schemas.microsoft.com/office/drawing/2014/main" val="173819968"/>
                    </a:ext>
                  </a:extLst>
                </a:gridCol>
                <a:gridCol w="1251257">
                  <a:extLst>
                    <a:ext uri="{9D8B030D-6E8A-4147-A177-3AD203B41FA5}">
                      <a16:colId xmlns:a16="http://schemas.microsoft.com/office/drawing/2014/main" val="4227691458"/>
                    </a:ext>
                  </a:extLst>
                </a:gridCol>
                <a:gridCol w="1251257">
                  <a:extLst>
                    <a:ext uri="{9D8B030D-6E8A-4147-A177-3AD203B41FA5}">
                      <a16:colId xmlns:a16="http://schemas.microsoft.com/office/drawing/2014/main" val="2842701213"/>
                    </a:ext>
                  </a:extLst>
                </a:gridCol>
                <a:gridCol w="1251257">
                  <a:extLst>
                    <a:ext uri="{9D8B030D-6E8A-4147-A177-3AD203B41FA5}">
                      <a16:colId xmlns:a16="http://schemas.microsoft.com/office/drawing/2014/main" val="3853341188"/>
                    </a:ext>
                  </a:extLst>
                </a:gridCol>
                <a:gridCol w="1251257">
                  <a:extLst>
                    <a:ext uri="{9D8B030D-6E8A-4147-A177-3AD203B41FA5}">
                      <a16:colId xmlns:a16="http://schemas.microsoft.com/office/drawing/2014/main" val="1975239140"/>
                    </a:ext>
                  </a:extLst>
                </a:gridCol>
                <a:gridCol w="1251257">
                  <a:extLst>
                    <a:ext uri="{9D8B030D-6E8A-4147-A177-3AD203B41FA5}">
                      <a16:colId xmlns:a16="http://schemas.microsoft.com/office/drawing/2014/main" val="3101817241"/>
                    </a:ext>
                  </a:extLst>
                </a:gridCol>
                <a:gridCol w="3017736">
                  <a:extLst>
                    <a:ext uri="{9D8B030D-6E8A-4147-A177-3AD203B41FA5}">
                      <a16:colId xmlns:a16="http://schemas.microsoft.com/office/drawing/2014/main" val="2504696578"/>
                    </a:ext>
                  </a:extLst>
                </a:gridCol>
              </a:tblGrid>
              <a:tr h="720743">
                <a:tc>
                  <a:txBody>
                    <a:bodyPr/>
                    <a:lstStyle/>
                    <a:p>
                      <a:pPr algn="l" fontAlgn="ctr"/>
                      <a:r>
                        <a:rPr lang="en-SG" sz="1500" b="1">
                          <a:effectLst/>
                        </a:rPr>
                        <a:t/>
                      </a:r>
                      <a:br>
                        <a:rPr lang="en-SG" sz="1500" b="1">
                          <a:effectLst/>
                        </a:rPr>
                      </a:br>
                      <a:r>
                        <a:rPr lang="en-SG" sz="1500" b="1">
                          <a:effectLst/>
                        </a:rPr>
                        <a:t>Address</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Area</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Price_per_ft2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dirty="0">
                          <a:effectLst/>
                        </a:rPr>
                        <a:t>Area-ft2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Rent_Price</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Near_to_MRT</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endParaRPr lang="en-SG" sz="1500"/>
                    </a:p>
                  </a:txBody>
                  <a:tcPr marL="78581" marR="78581" marT="39291" marB="39291">
                    <a:lnL w="7620" cap="flat" cmpd="sng" algn="ctr">
                      <a:solidFill>
                        <a:srgbClr val="000000"/>
                      </a:solidFill>
                      <a:prstDash val="solid"/>
                      <a:round/>
                      <a:headEnd type="none" w="med" len="med"/>
                      <a:tailEnd type="none" w="med" len="med"/>
                    </a:lnL>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339634"/>
                  </a:ext>
                </a:extLst>
              </a:tr>
              <a:tr h="720743">
                <a:tc>
                  <a:txBody>
                    <a:bodyPr/>
                    <a:lstStyle/>
                    <a:p>
                      <a:pPr algn="l" fontAlgn="ctr"/>
                      <a:r>
                        <a:rPr lang="en-SG" sz="1500" b="1">
                          <a:effectLst/>
                        </a:rPr>
                        <a:t>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Alexandra Road</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5</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5000.0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8410443"/>
                  </a:ext>
                </a:extLst>
              </a:tr>
              <a:tr h="1045078">
                <a:tc>
                  <a:txBody>
                    <a:bodyPr/>
                    <a:lstStyle/>
                    <a:p>
                      <a:pPr algn="l" fontAlgn="ctr"/>
                      <a:r>
                        <a:rPr lang="en-SG" sz="1500" b="1">
                          <a:effectLst/>
                        </a:rPr>
                        <a:t>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Commonwealth Avenue</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6</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1100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6600.0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1429068"/>
                  </a:ext>
                </a:extLst>
              </a:tr>
              <a:tr h="1045078">
                <a:tc>
                  <a:txBody>
                    <a:bodyPr/>
                    <a:lstStyle/>
                    <a:p>
                      <a:pPr algn="l" fontAlgn="ctr"/>
                      <a:r>
                        <a:rPr lang="en-SG" sz="1500" b="1">
                          <a:effectLst/>
                        </a:rPr>
                        <a: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Merino Crescent</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7</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7000.0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3</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7806852"/>
                  </a:ext>
                </a:extLst>
              </a:tr>
              <a:tr h="720743">
                <a:tc>
                  <a:txBody>
                    <a:bodyPr/>
                    <a:lstStyle/>
                    <a:p>
                      <a:pPr algn="l" fontAlgn="ctr"/>
                      <a:r>
                        <a:rPr lang="en-SG" sz="1500" b="1">
                          <a:effectLst/>
                        </a:rPr>
                        <a:t>3</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Commonwealth</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9</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1200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10800.0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4</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5528346"/>
                  </a:ext>
                </a:extLst>
              </a:tr>
              <a:tr h="720743">
                <a:tc>
                  <a:txBody>
                    <a:bodyPr/>
                    <a:lstStyle/>
                    <a:p>
                      <a:pPr algn="l" fontAlgn="ctr"/>
                      <a:r>
                        <a:rPr lang="en-SG" sz="1500" b="1">
                          <a:effectLst/>
                        </a:rPr>
                        <a:t>4</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Ghim Moh</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1200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13200.0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dirty="0">
                          <a:effectLst/>
                        </a:rPr>
                        <a:t>5</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3395227"/>
                  </a:ext>
                </a:extLst>
              </a:tr>
            </a:tbl>
          </a:graphicData>
        </a:graphic>
      </p:graphicFrame>
    </p:spTree>
    <p:extLst>
      <p:ext uri="{BB962C8B-B14F-4D97-AF65-F5344CB8AC3E}">
        <p14:creationId xmlns:p14="http://schemas.microsoft.com/office/powerpoint/2010/main" val="146984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SG" b="1" dirty="0" smtClean="0"/>
              <a:t>Data</a:t>
            </a:r>
            <a:r>
              <a:rPr lang="en-SG" b="1" dirty="0"/>
              <a:t/>
            </a:r>
            <a:br>
              <a:rPr lang="en-SG" b="1" dirty="0"/>
            </a:br>
            <a:r>
              <a:rPr lang="en-SG" b="1" dirty="0" smtClean="0"/>
              <a:t>rental PRICE</a:t>
            </a: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endParaRPr lang="en-SG" dirty="0"/>
          </a:p>
        </p:txBody>
      </p:sp>
      <p:graphicFrame>
        <p:nvGraphicFramePr>
          <p:cNvPr id="6" name="Table 5"/>
          <p:cNvGraphicFramePr>
            <a:graphicFrameLocks noGrp="1"/>
          </p:cNvGraphicFramePr>
          <p:nvPr>
            <p:extLst>
              <p:ext uri="{D42A27DB-BD31-4B8C-83A1-F6EECF244321}">
                <p14:modId xmlns:p14="http://schemas.microsoft.com/office/powerpoint/2010/main" val="73045110"/>
              </p:ext>
            </p:extLst>
          </p:nvPr>
        </p:nvGraphicFramePr>
        <p:xfrm>
          <a:off x="684211" y="1582947"/>
          <a:ext cx="10525278" cy="4973128"/>
        </p:xfrm>
        <a:graphic>
          <a:graphicData uri="http://schemas.openxmlformats.org/drawingml/2006/table">
            <a:tbl>
              <a:tblPr/>
              <a:tblGrid>
                <a:gridCol w="1251257">
                  <a:extLst>
                    <a:ext uri="{9D8B030D-6E8A-4147-A177-3AD203B41FA5}">
                      <a16:colId xmlns:a16="http://schemas.microsoft.com/office/drawing/2014/main" val="173819968"/>
                    </a:ext>
                  </a:extLst>
                </a:gridCol>
                <a:gridCol w="1251257">
                  <a:extLst>
                    <a:ext uri="{9D8B030D-6E8A-4147-A177-3AD203B41FA5}">
                      <a16:colId xmlns:a16="http://schemas.microsoft.com/office/drawing/2014/main" val="4227691458"/>
                    </a:ext>
                  </a:extLst>
                </a:gridCol>
                <a:gridCol w="1251257">
                  <a:extLst>
                    <a:ext uri="{9D8B030D-6E8A-4147-A177-3AD203B41FA5}">
                      <a16:colId xmlns:a16="http://schemas.microsoft.com/office/drawing/2014/main" val="2842701213"/>
                    </a:ext>
                  </a:extLst>
                </a:gridCol>
                <a:gridCol w="1251257">
                  <a:extLst>
                    <a:ext uri="{9D8B030D-6E8A-4147-A177-3AD203B41FA5}">
                      <a16:colId xmlns:a16="http://schemas.microsoft.com/office/drawing/2014/main" val="3853341188"/>
                    </a:ext>
                  </a:extLst>
                </a:gridCol>
                <a:gridCol w="1251257">
                  <a:extLst>
                    <a:ext uri="{9D8B030D-6E8A-4147-A177-3AD203B41FA5}">
                      <a16:colId xmlns:a16="http://schemas.microsoft.com/office/drawing/2014/main" val="1975239140"/>
                    </a:ext>
                  </a:extLst>
                </a:gridCol>
                <a:gridCol w="1251257">
                  <a:extLst>
                    <a:ext uri="{9D8B030D-6E8A-4147-A177-3AD203B41FA5}">
                      <a16:colId xmlns:a16="http://schemas.microsoft.com/office/drawing/2014/main" val="3101817241"/>
                    </a:ext>
                  </a:extLst>
                </a:gridCol>
                <a:gridCol w="3017736">
                  <a:extLst>
                    <a:ext uri="{9D8B030D-6E8A-4147-A177-3AD203B41FA5}">
                      <a16:colId xmlns:a16="http://schemas.microsoft.com/office/drawing/2014/main" val="2504696578"/>
                    </a:ext>
                  </a:extLst>
                </a:gridCol>
              </a:tblGrid>
              <a:tr h="720743">
                <a:tc>
                  <a:txBody>
                    <a:bodyPr/>
                    <a:lstStyle/>
                    <a:p>
                      <a:pPr algn="l" fontAlgn="ctr"/>
                      <a:r>
                        <a:rPr lang="en-SG" sz="1500" b="1">
                          <a:effectLst/>
                        </a:rPr>
                        <a:t/>
                      </a:r>
                      <a:br>
                        <a:rPr lang="en-SG" sz="1500" b="1">
                          <a:effectLst/>
                        </a:rPr>
                      </a:br>
                      <a:r>
                        <a:rPr lang="en-SG" sz="1500" b="1">
                          <a:effectLst/>
                        </a:rPr>
                        <a:t>Address</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Area</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Price_per_ft2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dirty="0">
                          <a:effectLst/>
                        </a:rPr>
                        <a:t>Area-ft2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Rent_Price</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b="1">
                          <a:effectLst/>
                        </a:rPr>
                        <a:t>Near_to_MRT</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endParaRPr lang="en-SG" sz="1500"/>
                    </a:p>
                  </a:txBody>
                  <a:tcPr marL="78581" marR="78581" marT="39291" marB="39291">
                    <a:lnL w="7620" cap="flat" cmpd="sng" algn="ctr">
                      <a:solidFill>
                        <a:srgbClr val="000000"/>
                      </a:solidFill>
                      <a:prstDash val="solid"/>
                      <a:round/>
                      <a:headEnd type="none" w="med" len="med"/>
                      <a:tailEnd type="none" w="med" len="med"/>
                    </a:lnL>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339634"/>
                  </a:ext>
                </a:extLst>
              </a:tr>
              <a:tr h="720743">
                <a:tc>
                  <a:txBody>
                    <a:bodyPr/>
                    <a:lstStyle/>
                    <a:p>
                      <a:pPr algn="l" fontAlgn="ctr"/>
                      <a:r>
                        <a:rPr lang="en-SG" sz="1500" b="1">
                          <a:effectLst/>
                        </a:rPr>
                        <a:t>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Alexandra Road</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5</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5000.0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8410443"/>
                  </a:ext>
                </a:extLst>
              </a:tr>
              <a:tr h="1045078">
                <a:tc>
                  <a:txBody>
                    <a:bodyPr/>
                    <a:lstStyle/>
                    <a:p>
                      <a:pPr algn="l" fontAlgn="ctr"/>
                      <a:r>
                        <a:rPr lang="en-SG" sz="1500" b="1">
                          <a:effectLst/>
                        </a:rPr>
                        <a:t>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Commonwealth Avenue</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6</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1100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6600.0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1429068"/>
                  </a:ext>
                </a:extLst>
              </a:tr>
              <a:tr h="1045078">
                <a:tc>
                  <a:txBody>
                    <a:bodyPr/>
                    <a:lstStyle/>
                    <a:p>
                      <a:pPr algn="l" fontAlgn="ctr"/>
                      <a:r>
                        <a:rPr lang="en-SG" sz="1500" b="1">
                          <a:effectLst/>
                        </a:rPr>
                        <a:t>2</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Merino Crescent</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7</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7000.0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3</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7806852"/>
                  </a:ext>
                </a:extLst>
              </a:tr>
              <a:tr h="720743">
                <a:tc>
                  <a:txBody>
                    <a:bodyPr/>
                    <a:lstStyle/>
                    <a:p>
                      <a:pPr algn="l" fontAlgn="ctr"/>
                      <a:r>
                        <a:rPr lang="en-SG" sz="1500" b="1">
                          <a:effectLst/>
                        </a:rPr>
                        <a:t>3</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Commonwealth</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9</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1200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10800.0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4</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5528346"/>
                  </a:ext>
                </a:extLst>
              </a:tr>
              <a:tr h="720743">
                <a:tc>
                  <a:txBody>
                    <a:bodyPr/>
                    <a:lstStyle/>
                    <a:p>
                      <a:pPr algn="l" fontAlgn="ctr"/>
                      <a:r>
                        <a:rPr lang="en-SG" sz="1500" b="1">
                          <a:effectLst/>
                        </a:rPr>
                        <a:t>4</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Ghim Moh</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Queenstown</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11</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1200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a:effectLst/>
                        </a:rPr>
                        <a:t>13200.0</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ctr"/>
                      <a:r>
                        <a:rPr lang="en-SG" sz="1500" dirty="0">
                          <a:effectLst/>
                        </a:rPr>
                        <a:t>5</a:t>
                      </a:r>
                    </a:p>
                  </a:txBody>
                  <a:tcPr marL="26194" marR="26194" marT="26194" marB="2619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3395227"/>
                  </a:ext>
                </a:extLst>
              </a:tr>
            </a:tbl>
          </a:graphicData>
        </a:graphic>
      </p:graphicFrame>
    </p:spTree>
    <p:extLst>
      <p:ext uri="{BB962C8B-B14F-4D97-AF65-F5344CB8AC3E}">
        <p14:creationId xmlns:p14="http://schemas.microsoft.com/office/powerpoint/2010/main" val="3930785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SG" b="1" dirty="0" smtClean="0"/>
              <a:t>Data</a:t>
            </a:r>
            <a:r>
              <a:rPr lang="en-SG" b="1" dirty="0"/>
              <a:t/>
            </a:r>
            <a:br>
              <a:rPr lang="en-SG" b="1" dirty="0"/>
            </a:b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endParaRPr lang="en-SG" dirty="0"/>
          </a:p>
        </p:txBody>
      </p:sp>
      <p:sp>
        <p:nvSpPr>
          <p:cNvPr id="4" name="AutoShape 2" descr="data:image/png;base64,iVBORw0KGgoAAAANSUhEUgAAAZMAAAEJCAYAAABR4cpEAAAABHNCSVQICAgIfAhkiAAAAAlwSFlzAAALEgAACxIB0t1+/AAAADh0RVh0U29mdHdhcmUAbWF0cGxvdGxpYiB2ZXJzaW9uMy4xLjAsIGh0dHA6Ly9tYXRwbG90bGliLm9yZy+17YcXAAAgAElEQVR4nO3deXxV9bnv8c9DJuYpCTOBCEEFUcSIWqx1qqC1pT2linpatLb0WKk97W2t3tNjezztubW9t7bWqVpp1VMFtbVNK0r1oFWRKcgMAmGSEGQKBIIQSPLcP9YPu417JzvZCQnwfb9e+8Xav/Vbz3r2ItlP1vRb5u6IiIikol1rJyAiIsc/FRMREUmZiomIiKRMxURERFKmYiIiIilTMRERkZQlVUzMbLyZrTGzEjO7I878LDObEebPN7PBMfPuDO1rzGxcQzHN7PehfYWZTTOzjNBuZnZf6L/MzEbHLDPZzNaF1+SmbQoREWkqa+g+EzNLA9YCnwRKgYXAde6+KqbP14Ez3f1fzGwS8Dl3v9bMhgNPA2OAfsArwLCwWNyYZnYV8GLo8xTwurs/FNq/AVwFnAf80t3PM7OeQDFQCDiwCDjH3ffU97lycnJ88ODBDW4gERGJLFq0aJe758abl57E8mOAEnffAGBm04EJwKqYPhOAH4bp54D7zcxC+3R3rwI2mllJiEeimO4+82hQM1sADIhZxxMeVb95ZtbdzPoCFwMvu3t5WOZlYDxREUto8ODBFBcXJ/HxRUQEwMw2J5qXzGGu/sCWmPeloS1uH3evBiqA7HqWbTBmOLz1ReClBvJIJj8REWlByRQTi9NW99hYoj6NbY/1INEhrjeauI6PMLMpZlZsZsU7d+6M10VERJogmWJSCgyMeT8AKEvUx8zSgW5AeT3L1hvTzH4A5ALfTiKPZPIDwN0fcfdCdy/MzY172E9ERJogmWKyECgws3wzywQmAUV1+hQBR6+imgjMDuc2ioBJ4WqvfKAAWFBfTDP7CjCO6IR8bZ11fClc1XU+UOHu24BZwBVm1sPMegBXhDYRETlGGjwB7+7VZjaV6As6DZjm7ivN7G6g2N2LgMeAJ8MJ9nKi4kDo9wzRyfpq4FZ3rwGIFzOs8mFgMzA3OofPH939bmAm0ZVcJcD7wE1hHeVm9p9EBQrg7qMn40VE5Nho8NLgE1VhYaHrai4RkeSZ2SJ3L4w3T3fAi4hIylRMREQkZSomIiKSsmTugBdpc56a/269868/L+8YZSIioD0TERFpBiomIiKSMhUTERFJmYqJiIikTMVERERSpmIiIiIpUzEREZGUqZiIiEjKVExERCRlKiYiIpIyFRMREUmZiomIiKRMxURERFKmYiIiIilLqpiY2XgzW2NmJWZ2R5z5WWY2I8yfb2aDY+bdGdrXmNm4hmKa2dTQ5maWE9P+XTNbEl4rzKzGzHqGeZvMbHmYp2fxiogcYw0WEzNLAx4ArgSGA9eZ2fA63W4G9rj7UOBe4J6w7HBgEjACGA88aGZpDcScA1wObI5dgbv/zN1Hufso4E7g7+5eHtPlkjA/7vOJRUSk5SSzZzIGKHH3De5+GJgOTKjTZwLweJh+DrjMzCy0T3f3KnffCJSEeAljuvtid9/UQE7XAU8nkbuIiBwDyRST/sCWmPeloS1uH3evBiqA7HqWTSZmXGbWkWgv5w8xzQ78zcwWmdmUZOKIiEjzSeaxvRanzZPsk6g9XhGrGzORTwNz6hziGuvuZWbWC3jZzN5x99frLhgKzRSAvDw91lVEpLkks2dSCgyMeT8AKEvUx8zSgW5AeT3LJhMzkUnUOcTl7mXh3x3A80SH0T7C3R9x90J3L8zNzU1ydSIi0pBkislCoMDM8s0sk+jLvKhOnyJgcpieCMx2dw/tk8LVXvlAAbAgyZgfYWbdgE8Af45p62RmXY5OA1cAK5L4XCIi0kwaPMzl7tVmNhWYBaQB09x9pZndDRS7exHwGPCkmZUQ7ZFMCsuuNLNngFVANXCru9dAdAlw3Zih/TbgdqAPsMzMZrr7V0I6nwP+5u4HYlLsDTwfne8nHXjK3V9q+iYREZHGsmgH4uRTWFjoxcW6JeV49dT8d+udf/15Oicm0tzMbFGi2y90B7yIiKRMxURERFKmYiIiIilTMRERkZSpmIiISMpUTEREJGUqJiIikjIVExERSZmKiYiIpEzFREREUqZiIiIiKVMxERGRlKmYiIhIylRMREQkZSomIiKSMhUTERFJmYqJiIikTMVERERSllQxMbPxZrbGzErM7I4487PMbEaYP9/MBsfMuzO0rzGzcQ3FNLOpoc3NLCem/WIzqzCzJeF1V7L5iYhIy0pvqIOZpQEPAJ8ESoGFZlbk7qtiut0M7HH3oWY2CbgHuNbMhgOTgBFAP+AVMxsWlkkUcw7wV+C1OOm84e5XNyE/ERFpQcnsmYwBStx9g7sfBqYDE+r0mQA8HqafAy4zMwvt0929yt03AiUhXsKY7r7Y3Tc14jMkk5+IiLSgZIpJf2BLzPvS0Ba3j7tXAxVAdj3LJhMzngvMbKmZvWhmIxqRn4iItKAGD3MBFqfNk+yTqD1eEasbs663gUHuXmlmVwF/AgqSzC9K0mwKMAUgLy+vgdWJiEiyktkzKQUGxrwfAJQl6mNm6UA3oLyeZZOJ+SHuvs/dK8P0TCAjnKBPOpa7P+Luhe5emJubW9/qRESkEZIpJguBAjPLN7NMohPqRXX6FAGTw/REYLa7e2ifFK72yifak1iQZMwPMbM+4TwMZjYm5L67KbFERKR5NXiYy92rzWwqMAtIA6a5+0ozuxsodvci4DHgSTMrIdojmRSWXWlmzwCrgGrgVnevgegS4LoxQ/ttwO1AH2CZmc10968QFalbzKwaOAhMCgUrbn7NsnVERCQpFn0fn3wKCwu9uLi4tdOQJnpq/rv1zr/+PJ0TE2luZrbI3QvjzdMd8CIikjIVExERSZmKiYiIpEzFREREUqZiIiIiKVMxERGRlKmYiIhIylRMREQkZSomIiKSMhUTERFJmYqJiIikTMVERERSpmIiIiIpUzEREZGUqZiIiEjKVExERCRlKiYiIpIyFRMREUlZUsXEzMab2RozKzGzO+LMzzKzGWH+fDMbHDPvztC+xszGNRTTzKaGNjeznJj2G8xsWXi9ZWZnxczbZGbLzWyJmelZvCIix1h6Qx3MLA14APgkUAosNLMid18V0+1mYI+7DzWzScA9wLVmNhyYBIwA+gGvmNmwsEyimHOAvwKv1UllI/AJd99jZlcCjwDnxcy/xN13NeKzi4hIM0lmz2QMUOLuG9z9MDAdmFCnzwTg8TD9HHCZmVlon+7uVe6+ESgJ8RLGdPfF7r6pbhLu/pa77wlv5wEDGvE5RUSkBSVTTPoDW2Lel4a2uH3cvRqoALLrWTaZmPW5GXgx5r0DfzOzRWY2pRFxRESkGTR4mAuwOG2eZJ9E7fGKWN2Y8ZMxu4SomFwY0zzW3cvMrBfwspm94+6vx1l2CjAFIC8vL5nViYhIEpLZMykFBsa8HwCUJepjZulAN6C8nmWTifkRZnYm8BtggrvvPtru7mXh3x3A80SH0T7C3R9x90J3L8zNzW1odSIikqRkislCoMDM8s0sk+iEelGdPkXA5DA9EZjt7h7aJ4WrvfKBAmBBkjE/xMzygD8CX3T3tTHtncysy9Fp4ApgRRKfS0REmkmDh7ncvdrMpgKzgDRgmruvNLO7gWJ3LwIeA540sxKiPZJJYdmVZvYMsAqoBm519xqILgGuGzO03wbcDvQBlpnZTHf/CnAX0XmYB6Nz+1S7eyHQG3g+tKUDT7n7S82wbUREJEkW7UCcfAoLC724WLekHK+emv9uvfOvP0/nxESam5ktCn/Ef4TugBcRkZSpmIiISMpUTEREJGUqJiIikjIVExERSZmKiYiIpEzFREREUqZiIiIiKVMxERGRlKmYiIhIylRMREQkZSomIiKSMhUTERFJmYqJiIikTMVERERSpmIiIiIpUzEREZGUqZiIiEjKkiomZjbezNaYWYmZ3RFnfpaZzQjz55vZ4Jh5d4b2NWY2rqGYZjY1tLmZ5cS0m5ndF+YtM7PRMfMmm9m68Jrc+M0gIiKpaLCYmFka8ABwJTAcuM7MhtfpdjOwx92HAvcC94RlhwOTgBHAeOBBM0trIOYc4HJgc511XAkUhNcU4KGwjp7AD4DzgDHAD8ysR7IbQEREUpfMnskYoMTdN7j7YWA6MKFOnwnA42H6OeAyM7PQPt3dq9x9I1AS4iWM6e6L3X1TnDwmAE94ZB7Q3cz6AuOAl9293N33AC8TFS4RETlGkikm/YEtMe9LQ1vcPu5eDVQA2fUsm0zMZPNIOpaZTTGzYjMr3rlzZwOrExGRZCVTTCxOmyfZp7HtTckj6Vju/oi7F7p7YW5ubgOrExGRZCVTTEqBgTHvBwBlifqYWTrQDSivZ9lkYiabR1NiiYhIM0qmmCwECsws38wyiU6oF9XpUwQcvYpqIjDb3T20TwpXe+UTnTxfkGTMuoqAL4Wrus4HKtx9GzALuMLMeoQT71eENhEROUbSG+rg7tVmNpXoCzoNmObuK83sbqDY3YuAx4AnzayEaI9kUlh2pZk9A6wCqoFb3b0GokuA68YM7bcBtwN9gGVmNtPdvwLMBK4iOon/PnBTWEe5mf0nUYECuNvdy1PdMNJ6npr/bmunkLSGcr3+vLw2EaM5HKs8klmPtD0NFhMAd59J9GUe23ZXzPQh4AsJlv0x8ONkYob2+4D74rQ7cGuCdUwDptX7IUREpMXoDngREUmZiomIiKRMxURERFKmYiIiIilTMRERkZSpmIiISMpUTEREJGUqJiIikjIVExERSZmKiYiIpEzFREREUqZiIiIiKVMxERGRlKmYiIhIylRMREQkZSomIiKSMhUTERFJWVLFxMzGm9kaMysxszvizM8ysxlh/nwzGxwz787QvsbMxjUUMzwXfr6ZrQsxM0P7vWa2JLzWmtnemGVqYuY19Cx5ERFpZg0WEzNLAx4ArgSGA9eZ2fA63W4G9rj7UOBe4J6w7HCi58GPAMYDD5pZWgMx7wHudfcCYE+Ijbt/y91Hufso4FfAH2PWf/DoPHf/TKO3goiIpCSZPZMxQIm7b3D3w8B0YEKdPhOAx8P0c8BlZmahfbq7V7n7RqAkxIsbMyxzaYhBiPnZODldBzyd7IcUEZGWlUwx6Q9siXlfGtri9nH3aqACyK5n2UTt2cDeECPuusxsEJAPzI5pbm9mxWY2z8ziFR8REWlB6Un0sThtnmSfRO3xilh9/WNNAp5z95qYtjx3LzOzU4DZZrbc3dfXDWRmU4ApAHl5eXFWJSIiTZHMnkkpMDDm/QCgLFEfM0sHugHl9SybqH0X0D3ESLSuSdQ5xOXuZeHfDcBrwNnxPoi7P+Luhe5emJubG//TiohIoyVTTBYCBeEqq0yiL/O6V0wVAZPD9ERgtrt7aJ8UrvbKBwqABYlihmVeDTEIMf98dCVmdirQA5gb09bDzLLCdA4wFliV7AYQEZHUNXiYy92rzWwqMAtIA6a5+0ozuxsodvci4DHgSTMrIdojmRSWXWlmzxB9uVcDtx49PBUvZljl94DpZvYjYHGIfdR1RCf0Yw99nQ782sxqiYrjT9xdxURE5BhK5pwJ7j4TmFmn7a6Y6UPAFxIs+2Pgx8nEDO0biK72ihfrh3Ha3gJG1vsBRESkRekOeBERSZmKiYiIpEzFREREUqZiIiIiKVMxERGRlKmYiIhIylRMREQkZSomIiKSMhUTERFJmYqJiIikTMVERERSpmIiIiIpS2qgRxFp+w5X17Jj/yHKDxxm7/tHqKyq5uCRGqqqazk60HZmWjvaZ6bRKTOdnp0y6Nkxk97d2pOVntbK2cvxTsVE5DhUXVPLsq0VLN2yl+VbK5hTsoud+6uojXk4Q0aa0SEjjaz0NCw8w/RwTS2HjtRw6EjtB/0MyOmSxaCeHRnaqzNDczvTMUtfDdI4+okROU5sKX+fN9bt4vW1O5mzfhf7D1UDkNM5i+xOmQzv25W+3TqQ3TmTHh0zaZ+ReG/jSE0tew4cZveBw5TtPcjWvQdZUVZB8eY9tDMYktuZMwd044x+3ciqJ47IUSomIm3Yjv2H+MUra3lh2TbW7agEoF+39nxqZF8uLMjh3ME96dUli6cXbGlU3Iy0dvTq2p5eXdtzet+uANTUOlv3vM/q9/azfGsFf3h7K39Zto2zB3bn/FOym/2zyYlFxUSkjdldWcWyrRUsL63gvX2HMIMxg3ty19XDuWhYLkNyO2FHj1s1o7R2Rl52J/KyO3HF8N5s2XOQBRt3s2jzHuZvLOed9/Yx9ZICRg7o1uzrluOfiolIG1B+4DDLt1awvHQvZRWHABjUsyNXn9mXf796OL27tj+m+ZgZeT07ktezI1ee0Ze5G3bz1vrdzFq5natG9uH2cacxOKfTMc1J2rakLg02s/FmtsbMSszsjjjzs8xsRpg/38wGx8y7M7SvMbNxDcU0s/wQY12ImRnabzSznWa2JLy+ErPM5NB/nZlNbtqmEDm2yvYe5NHXN/DgayX837+tYdbK90hrZ1w1si+3jzuVr31iCB8bknPMC0ldnbLSufz03sy541K+eVkBr63ZySfv/Ts/+usqKquqWzU3aTsa3DMxszTgAeCTQCmw0MyK3H1VTLebgT3uPtTMJgH3ANea2XBgEjAC6Ae8YmbDwjKJYt4D3Ovu083s4RD7obDMDHefWie/nsAPgELAgUUh1p5Gbw2RFral/H1eWvEeL67Yxtvv7gWgf/cOjB/Rh5H9u9GjU2YrZ5hY1/YZfOuTw7jhvDx+/vJaHpuzkb8u28YPPzOc8Wf0be30pJUlc5hrDFDi7hsAzGw6MAGILSYTgB+G6eeA+y06qDsBmO7uVcBGMysJ8YgX08xWA5cC14c+j4e4R4tJPOOAl929PMR6GRgPPJ3EZxNpcZt2HWDmim28tOI9lpVWADCiX1e+O+5UPjWyL2+t393KGTZOr67t+cnnz+Sacwfyb8+v4F/++20+O6of/zHhjNZOTVpRMsWkPxB7qUgpcF6iPu5ebWYVQHZon1dn2f5hOl7MbGCvu1fH6Q/weTO7CFgLfMvdtyTIL3YZkWOq1p2yvQdZs30/T87bzOpt+wA4a2B37rzyNK48oy952R0/6H+8FZOjRuf14C9Tx/LAq+u5b/Y6Fmws56qRfTklt3NrpyatIJliEu+yEU+yT6L2eOdq6usP8BfgaXevMrN/IdpruTTJ/KIkzaYAUwDy8vLidRFpkgNV1ZTsqGTt9v2s3VHJgapqDBg9qAff/9TpjD+jDwN6dGwwzvEmPa0d37y8gIuG5fDtZ5by2Jsb+XhBDpef3pv0NI3WdDJJppiUAgNj3g8AyhL0KTWzdKAbUN7AsvHadwHdzSw97J180N/dY/98e5To3MrRdV9cJ9Zr8T6Iuz8CPAJQWFgYt+CIJGNXZRULNpZTtHQrG3cdYPu+KgA6ZKQxrHdnhvXuQkHvLky56JRWzvTYODuvBy/cdiE3TlvI6+t2UbKzkhvOG0SPjm33HJA0r2SKyUKgwMzyga1EJ9Svr9OnCJgMzAUmArPd3c2sCHjKzH5OdAK+AFhAtDfxkZhhmVdDjOkh5p8BzKyvu28L6/sMsDpMzwL+y8x6hPdXAHc2YhuI1Ovg4RpWllWwtDQavmRZ6V427X4fiMa6GpTdkbMGdOeU3M4M6NGBdi1wD8jxoGNmOp89uz+n9unCs4u28MCrJVw3Jo8hOux1UmiwmIRzIFOJvrTTgGnuvtLM7gaK3b0IeAx4MpxgLycqDoR+zxCdrK8GbnX3GoB4McMqvwdMN7MfAYtDbIDbzOwzIU45cGNYR7mZ/SdR0QO4++jJeJHGqq6pZe32SpaWRkVjyZYK1m7fT00Y9Kpvt/acOaAb156bx3mn9GTl1n2ktTs5i0cip/ftytcvHsp/z9vMb+dsZPwZfRk7JLtFbrSUtiOpmxbdfSYws07bXTHTh4AvJFj2x8CPk4kZ2jfwjyu+YtvvJMEeh7tPA6bV+yFE6nB3yioOseTdvSzZsoclYdDEo4Mgdm2fzlkDu3PZaUM4a2B3zhrQjV517vl4Z9v+1ki9zcvpnMUtnxjCs4tKmbl8G2V7D/K5s/uTofMoJyzdAS8njaMj7c5dv5slW/ayZMtedu6PznVkprdjRL+uXDcmj1EDu3PWgO4Myu6ov6ZTkJWRxvXn5fH3tTt5ZdV2dlVW8cXzB9GlfUZrpyYtQMVETmjrd1by5rpdvFmyi3nrd7M/3LGdn9OJC4fmMGpgd0YN7M7pfbuSma6/mptbOzMuObUXfbq2Z/rCd3n47+u58WP55HbJau3UpJmpmMgJxd3Zvr+Kn7+8lpnLt1ESRtrN69mRq8/qx9ih2VxwSjbZnfVldiyd3rcrX/34KTw+dzMP/309Xzx/kMb2OsGomMgJoeLgEYo3l7NsSwU7K6s+GGn3SxNGcMmpvRjY88S7x+N4M6BHR275xBB+99ZGps3ZyMRzBnDmgO6tnZY0ExUTOW65Oxt2HWD+ht2s2rYPdxic04kLhmTz/atPp1eX1h0gUT6qZ6dM/uWiITw5bzPTF25h/6Fqxg7Nae20pBmomMhxp7q2lrc372XO+uhRtR0y0hg7JIcx+T0/OHylQtJ2dcxK58sX5vNM8RZeWL6Ng0dquOy0XrrY4TinYiLHjZpaZ/G7e5i9Zgd73z9C/+4dmDh6ACMHdNMlp8eZjLR2TDo3jz8t3srsd3Zw8HANnzqz70l7w+eJQMVE2ryaWmfplr3MXrOD8gOHGdCjA58d1Z+CXp311+xxLK2d8bnR/Wmf0Y4563dz6EgN/zR6QGunJU2kYiJt2qZdByhaWsZ7+w7Rr3t7vnT+IE7t00VF5ATRzqKHgXXITOeV1ds5dKSGLxQOoH1GWmunJo2kYiJt0v5DR3hpxXss3rKXbh0yuG5MHmf066oicgIyMy49rRcdMtrxl2XbuOm3C3l0ciGds/T1dDzR/5a0KdU1tcwp2cUrq7dTXetcPCyXi0/tpRsKTwIXDMmhfUYaf1y8lRsencfvbhrTpp88KR+m31BpM9bvrGTiw3N5Yfk28np25JuXFXDFiD4qJCeRs/N68Ot/PofV7+3nml/PZfu+Q62dkiRJv6XS6mprnd+8sYGrfvkGm3Yf4NrCgdz4scHk6C71k9Llw3vz+E1jKNt7kC88PJct5e+3dkqSBBUTaVXv7n6fSY/O40cvrObCoTn87V8v4qyB3XVu5CR3wZBsfv/V86k4eISJD7/Fuu0anbmtUzGRVlO0tIwrf/k6q8v28dOJZ/KbyYUfGeJdTl6jBnbnma9dQK3DNb+ey/LSitZOSeqhYiLHXFV1DT/48wpue3oxp/XtykvfuohrCgdqb0Q+4tQ+XXj2axfQMTOd6x+dx4KNeu5dW6ViIsdU6Z73uebX83h87ma+cmE+06ecT//uHVo7LWnDBud04rlbLqBX1yy+NG0+r63Z0dopSRwqJnLMvLpmB1f/6k027KjkoRtG8/2rh2sYFElK324deOZrFzAktzNffaKYmcu3tXZKUkdSv8lmNt7M1phZiZndEWd+lpnNCPPnm9ngmHl3hvY1ZjauoZhmlh9irAsxM0P7t81slZktM7P/MbNBMcvUmNmS8Cpq2qaQllJT6/y/v63hpt8upE/X9hR940KuHNm3tdOS40x25yye+ur5nDWgO1Ofeptnire0dkoSo8FiYmZpwAPAlcBw4DozG16n283AHncfCtwL3BOWHQ5MAkYA44EHzSytgZj3APe6ewGwJ8QGWAwUuvuZwHPAT2PWf9DdR4XXZxq1BaRF7aqs4ouPzedXs0u4pnAAf7p1LPl6KJI0UbcOGTxx8xjGDs3h9ueW8ds5G1s7JQmS2TMZA5S4+wZ3PwxMBybU6TMBeDxMPwdcZtHZ1AnAdHevcveNQEmIFzdmWObSEIMQ87MA7v6qux+94HweoBHh2riFm8r51H1vsGjzHn468Ux+OvEsjbkkKeuYmc5vJhcyfkQf/uMvq/i/s9bg7q2d1kkvmWLSH4jdnywNbXH7uHs1UAFk17NsovZsYG+IkWhdEO2tvBjzvr2ZFZvZPDP7bBKfSVqQu/PI6+uZ9Mg8OmSk8fzXx3JN4cDWTktOIFnpadx//dlcN2Yg979awu3PLeNITW1rp3VSS2ZsrnjXa9b9MyBRn0Tt8YpYff3/sSKzfwYKgU/ENOe5e5mZnQLMNrPl7r6+biAzmwJMAcjLy4uzKklVxcEjfPfZpfxt1XauPKMP90w8k67tM1o7LTkBpae1478+N5LeXdvzi1fWsbOyigdvGE3HTA052BqS2TMpBWL/rBwAlCXqY2bpQDegvJ5lE7XvArqHGB9Zl5ldDvwb8Bl3rzra7u5l4d8NwGvA2fE+iLs/4u6F7l6Ym5vb0OeWRlpZVsFn7n+T2e/s4N+vHs6DN4xWIZEWZWb86+XD+D//NJLX1+7kukfmsauyquEFpdklU0wWAgXhKqtMohPqda+YKgImh+mJwGyPDmIWAZPC1V75QAGwIFHMsMyrIQYh5p8BzOxs4NdEheSDC83NrIeZZYXpHGAssKoxG0FS4+7MWPgun3vwLaqO1DLja+dz84X5uglRjpnrxuTxyBcLWbN9P59/6C1KdlS2dkonnQaLSTh/MRWYBawGnnH3lWZ2t5kdvXLqMSDbzEqAbwN3hGVXAs8Qfbm/BNzq7jWJYoZY3wO+HWJlh9gAPwM6A8/WuQT4dKDYzJYSFaKfuLuKyTFy8HAN33l2Gd/7w3LOy+/JC7ddyDmDerZ2WnISunx4b5766vkcqKrmcw/O4fW1O1s7pZNKUgcX3X0mMLNO210x04eALyRY9sfAj5OJGdo3EF3tVbf98gTx3wJG1v8JpCVs2FnJ13//Nmu27+eblxVw22UFpLXT3oi0ntF5PfjTrWP5yuPF3PS7hdx19XAmf2xwa6d1UtDtx9Ikf16ylU//6k227zvE4zeN4VufHKZCIm3CgB4d+cMtH+OSU3vxg6KVfP9Py3Wl1zGgy/x9clUAAA/pSURBVB6kUQ4eruGHRSuZUbyFcwf34JeTzqafxtaSNqZTVjqPfPEcfjprDQ//fT0lOyq577qz6dVFo1K3FO2ZSNLWbt/PZ+5/k2cWbWHqJUN5+qvnq5BIm9WunXHHlafx82vOYsmWvXzqvjeZt2F3a6d1wlIxkQa5O0/Nf5fP3P8me94/zBNfHsN3xp1KugZplOPAP42OhvHp0j4axv6BV0uordUd881N3wZSrx37DvHl3y3kfz+/nMJBPZn5zY/z8QLdoyPHl9P6dKVo6oVcNbIvP5u1hi8/vpDyA4dbO60TioqJJPTXZWVc8YvXmbthNz/89HCe+PIYHXOW41bnrHR+dd3Z/OeEEbxVsptxv3id/1m9vbXTOmGomMhH7DlwmNueXszUpxYzKLsTL9z2cW4cm087Xa0lxzkz44sXDOb5Wz9GdqdMbn68mO88u5R9h460dmrHPV3NJR9wd55dVMpPXnyHfQeP8L8+OYxbLh6icyNywhnRrxt/njqW+/5nHQ+9tp45Jbu45/NnctEwHcJtKn1LCABr3tvPNb+ey+3PLSM/pxN/+caFfOOyAhUSOWFlpafx3XGn8cevj6VjZhpfmraAb81YwvZ9h1o7teOS9kxOcvsPHeH+V0t47I2NdG6fzj2fH8kXzhmoQ1py0hg1sDsv3PZxfjV7HY++vpFZK9/jG5cW8OULB5OVrufvJEvF5CRVVV3Df897lwdeLaH8wGG+cM4A7rzqdHp2ymzt1ESOufYZ0V7KNYUD+dELq7nnpXeYsfBd/v3q4Vx6Wi8NWpoEFZOTTE2t8/zirdz78lq27j3I2KHZ3D7uNM4a2L21UxNpdYOyO/Holwp5fe1O/uMvK7n58WJG53XntssK+MSwXBWVeqiYnCSqqmv485IyHn19A+t2VDKyfzfu+fyZXFiQ09qpibQ5Fw3L5aV/vYgZC7fw0GvrufG3CzlrYHe+edlQLjlVeyrxqJic4PYcOMzv52/m8bmb2bm/itP6dOGB60dz1cg++oUQqUdGWjv++fxBXFM4kD+8XcoDr5bw5d8VM6JfV750wSA+fVY/PdUxhrbECcjdefvdPTy3aCvPLy7l0JFaLhqWy8+vyefCoTkqIiKNkJnejuvG5DHxnAH88e1SfvPGRr73h+X86IXVfH70AG44L4+C3l1aO81Wp2JyAtlS/j5/fHsrf1xcyubd79M+ox2fPrMfX/n4KZzaRz/sIqnISGvHtefmcU3hQBZu2sN/z9vM7+dv5ndvbWJ0XneuGtmXK0f2pf9JOvipislxrLbWWb61glfX7ODVd3awtLQCM7jglGy+cWkB48/oQ+cs/ReLNCczY0x+T8bk92RX5XCeLS6laGkZP3phNT96YTWjBnbnqpF9uPS0XgzJ7XzSHAnQN81xxN1Zv/MAb7+7h/kbyvn72h3sqjyMGZw9sDvfHXcqnz27/0n7l5HIsZbTOYtbLh7CLRcPYeOuA7y4YhsvLn+P/5r5Dv818x1yu2RxwSnZfGxINhcMySavZ8cTtrgkVUzMbDzwSyAN+I27/6TO/CzgCeAcYDdwrbtvCvPuBG4GaoDb3H1WfTHNLB+YDvQE3ga+6O6Hm7KO41lNrbOl/H3Wbt/Pmvf28/a7e1i8ZS9734/GEOreMYOLCnK59LReXDQsV/eHiLSy/JxOfP3ioXz94qGU7nmfOSW7eGv9bt5av5uipWUA9OiYwRn9u0Wvft0Y3q8rA3t0OCFGmmiwmJhZGvAA8EmgFFhoZkXuviqm283AHncfamaTgHuAa81sODAJGAH0A14xs2FhmUQx7wHudffpZvZwiP1QY9fh7jWpbJiW5u5UVlXzXsUhSvceZOueg2zde5DSPQdZv6OS9Tsrqar+x6NGC3p1ZtzwPpwzqAejB3XnlJzOuktdpI0a0KMj156bx7Xn5oUjCpXM3VDOitIKVpRV8Js3NnCkJnqmSkaaMbBnR07J6cTg7E4Myu5I767t6dOtPb27tienc9Zx8UjsZPZMxgAl7r4BwMymAxOA2GIyAfhhmH4OuN+ifbkJwHR3rwI2mllJiEe8mGa2GrgUuD70eTzEfagJ65ib5DZolFVl+zhSU0t1bS1HapzqGudIbS3VNU51TS2Hqms4UFXDgapqDlRVU1lVw/uHq6msqmbfoWrKD1Sxu/IwuysPc7jOc6kz0oy+3TqQn9OJsUOzKejVhYLenSno3UXnPkSOU2bG0F5dGNrrHxfBVFXXsPa9SlZv28eGXQfYtOsAm3Yf4I11uz70RyRAWjujR8dMunVIp2uHDLrVeXXOSqd9RhpZ6e3IymhH+/Q0sjLakZWeRmZ6O9qZkdbOaGfQzozM9HYMa4Grz5L5huoPbIl5Xwqcl6iPu1ebWQWQHdrn1Vm2f5iOFzMb2Ovu1XH6N2Udze6fHprDoSO1DXcMOmWm0Skrnc5Z6XRpn06vLu05rU9XsjtnktMpi15ds+jfvQP9e3SgV5f2x8VfICKSmqz0NEYO6MbIAd0+1F5b6+yqrOK9fYd4r+IQ2/cd4r19hyg/cJiKg0eoOHiE3ZWH2bDzABUHj7Dv0BG8kQ+NzOmcRfH3L2/GTxNJppjE+3arm36iPona4x0grK9/U9bxEWY2BZgS3laa2Zp4/VKUA+xqgbjNpa3nB82Q4w3NlEg9ksqxOfJIIUaz/l+30Db9SI7H4P+usU6o35nNgP17k9czKNGMZIpJKTAw5v0AoCxBn1IzSwe6AeUNLBuvfRfQ3czSw95JbP+mrOND3P0R4JEGPm9KzKzY3Qtbch2paOv5gXJsLsqxeSjH5CRzCcFCoMDM8s0sk+hkd1GdPkXA5DA9EZjt7h7aJ5lZVrhKqwBYkChmWObVEIMQ889NXIeIiBwjDe6ZhPMTU4FZRJfxTnP3lWZ2N1Ds7kXAY8CT4eR3OVFxIPR7huhkfTVw69GrrOLFDKv8HjDdzH4ELA6xaco6RETk2DBv7NkbqZeZTQmH09qktp4fKMfmohybh3JMMgcVExERSdXxf9uliIi0OhWTRjCzH5rZVjNbEl5Xxcy708xKzGyNmY2LaR8f2krM7I6Y9nwzm29m68xsRrgQoaXzj5vLsWJmm8xsedh2xaGtp5m9HLbDy2bWI7Sbmd0Xcl1mZqNj4kwO/deZ2eRE60syp2lmtsPMVsS0NVtOZnZO+MwlYdlG3UiUIL829XNoZgPN7FUzW21mK83sm21wOybKsc1sSzNrb2YLzGxpyPE/6otr0UVHM0Ie881scFNzbxburleSL6I78L8Tp304sBTIAvKB9UQXFqSF6VOAzNBneFjmGWBSmH4YuKWFc0+YyzHcfpuAnDptPwXuCNN3APeE6auAF4nuIzofmB/aewIbwr89wnSPFHK6CBgNrGiJnIiuLLwgLPMicGUz5Nemfg6BvsDoMN0FWBtyaUvbMVGObWZbhs/WOUxnAPPD9okbF/g68HCYngTMaGruzfHSnknz+GBIF3ffCBwd0uWDoWjc/TDRAJYTwl9VlxINCwPRsDGfbeEc4+bSwutMxgSizw8f3g4TgCc8Mo/o/qO+wDjgZXcvd/c9wMvA+Kau3N1fJ7o6sNlzCvO6uvtcj37Ln6CR/88J8kukVX4O3X2bu78dpvcDq4lGoWhL2zFRjokc820ZtkdleJsRXl5P3Njt+xxwWcijUbk3Jsf6qJg03tSwaz7t6G478Yec6V9Pe33DxrSURLkcSw78zcwWWTQaAUBvd98G0S880Cu0N3abNqfmyql/mG6JXNvkz2E41HI20V/VbXI71skR2tC2NLM0M1sC7CAqpuvrifuhIaaA2CGmjvnvjopJHWb2ipmtiPOaQDTg5BBgFLAN+H9HF4sTqr6hXpIeAqYZtcY66xrr7qOBK4Fbzeyievq2pW13VFv5f26TP4dm1hn4A/Cv7r6vvq6NzKfZ8oyTY5valu5e4+6jiEbyGAOcXk/ctvLzCOjhWB/h7kmNgGZmjwJ/DW+bc9iYlpL0sDMtxd3Lwr87zOx5ol+W7WbW1923hcMZOxrItxS4uE77a82canPlVBqm6/ZPibtvPzrdVn4OzSyD6Ev69+7+x9DcprZjvBzb4rYMee01s9eIzpk05xBTLfcd0FwnX06GF9A3ZvpbRMclIXqWSuwJrw1EJ7vSw3Q+/zjhNSIs8ywfPqn29RbOPWEux2jbdQK6xEy/RXSu42d8+CTtT8P0p/jwSdoFob0nsJHoBG2PMN0zxdwG8+ET3M2WE9HQQefzjxPHVzVDfm3q5zB8tieAX9RpbzPbsZ4c28y2BHKB7mG6A/AGcHWiuMCtfPgE/DNNzb1ZfsebK9DJ8AKeBJYDy4jGBIv9Qfw3ouOba4i50oToypW1Yd6/xbSfQnSFSkn4Yck6BvnHzeUYbbtTwg/vUmDl0fUTHeP9H2Bd+Pfol4cRPUBtfdjmhTGxvhy2WwlwU4p5PU10eOMI0V90NzdnTkAhsCIscz/hRuEU82tTP4fAhUSHS5YBS8Lrqja2HRPl2Ga2JXAm0RBSy8Jnvau+uED78L4kzD+lqbk3x0t3wIuISMp0Al5ERFKmYiIiIilTMRERkZSpmIiISMpUTEREJGUqJiIikjIVE5FGMLOaMFT5CjP7i5l1TyHWjWbWr4E+r4Uhw5ea2RwzOzVBv7vNLKnRG0RagoqJSOMcdPdR7n4G0dAVt6YQ60ag3mIS3ODuZxGNEPuzujPNLM3d73L3V1LIRSQlKiYiTTeXmFFXzey7ZrYwjEB79MFGg8MDmR4NDzz6m5l1MLOJRHd1/z7s6XRIYn2vA0ND3E1mdpeZvQl8wcx+F2JiZuea2Vthb2aBmXUJo9H+LCa/rzX3xpCTm4qJSBOYWRpwGdEQHJjZFUAB0eCVo4BzYkZFLgAecPcRwF7g8+7+HFBMtNcxyt0PJrHaTxMN/XHUIXe/0N2nx+SVCcwAvhn2Zi4HDhINw1Lh7ucC5wJfNbP8Jn58kY/QqMEijdMhPG9iMLCI6JkTAFeE1+LwvjNREXkX2OjuS0L7orBsY/zezA4SPanyGzHtM+L0PRXY5u4LATwMBR+K3ZlH916IRpgtIBpMUSRlKiYijXPQ3UeZWTei4cpvBe4jGrzw/7j7r2M7hwcxVcU01RCNCNsYN7h7cZz2A3HajPjPqDDgG+4+q5HrFkmKDnOJNIG7VwC3Ad8Jz8mYBXw5PHwJM+tvZr3qiwHsJ3oeeXN6B+hnZueGPLqEZ13MAm4JuWJmw8ysUzOvW05i2jMRaSJ3X2xmS4meNfGkmZ0OzI0ew00l8M9EeyKJ/A54OBzCuiDJ8yYN5XTYzK4FfhVO6h8kOm/yG6LDa2+H54TvpAnPexdJREPQi4hIynSYS0REUqbDXCJtgJk9T/Q41Vjf0wlzOV7oMJeIiKRMh7lERCRlKiYiIpIyFRMREUmZiomIiKRMxURERFL2/wGKHqPzFG7wNw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7" name="Picture 6"/>
          <p:cNvPicPr>
            <a:picLocks noChangeAspect="1"/>
          </p:cNvPicPr>
          <p:nvPr/>
        </p:nvPicPr>
        <p:blipFill>
          <a:blip r:embed="rId2"/>
          <a:stretch>
            <a:fillRect/>
          </a:stretch>
        </p:blipFill>
        <p:spPr>
          <a:xfrm>
            <a:off x="601603" y="1819545"/>
            <a:ext cx="4945180" cy="3037128"/>
          </a:xfrm>
          <a:prstGeom prst="rect">
            <a:avLst/>
          </a:prstGeom>
        </p:spPr>
      </p:pic>
      <p:pic>
        <p:nvPicPr>
          <p:cNvPr id="8" name="Picture 7"/>
          <p:cNvPicPr>
            <a:picLocks noChangeAspect="1"/>
          </p:cNvPicPr>
          <p:nvPr/>
        </p:nvPicPr>
        <p:blipFill>
          <a:blip r:embed="rId3"/>
          <a:stretch>
            <a:fillRect/>
          </a:stretch>
        </p:blipFill>
        <p:spPr>
          <a:xfrm>
            <a:off x="6459208" y="1823025"/>
            <a:ext cx="5091562" cy="3033648"/>
          </a:xfrm>
          <a:prstGeom prst="rect">
            <a:avLst/>
          </a:prstGeom>
        </p:spPr>
      </p:pic>
    </p:spTree>
    <p:extLst>
      <p:ext uri="{BB962C8B-B14F-4D97-AF65-F5344CB8AC3E}">
        <p14:creationId xmlns:p14="http://schemas.microsoft.com/office/powerpoint/2010/main" val="3208680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37" y="711679"/>
            <a:ext cx="8001000" cy="918714"/>
          </a:xfrm>
        </p:spPr>
        <p:txBody>
          <a:bodyPr>
            <a:normAutofit fontScale="90000"/>
          </a:bodyPr>
          <a:lstStyle/>
          <a:p>
            <a:r>
              <a:rPr lang="en-SG" b="1" dirty="0" err="1" smtClean="0"/>
              <a:t>COnclusion</a:t>
            </a:r>
            <a:r>
              <a:rPr lang="en-SG" b="1" dirty="0"/>
              <a:t/>
            </a:r>
            <a:br>
              <a:rPr lang="en-SG" b="1" dirty="0"/>
            </a:br>
            <a:endParaRPr lang="en-SG" dirty="0"/>
          </a:p>
        </p:txBody>
      </p:sp>
      <p:sp>
        <p:nvSpPr>
          <p:cNvPr id="3" name="Subtitle 2"/>
          <p:cNvSpPr>
            <a:spLocks noGrp="1"/>
          </p:cNvSpPr>
          <p:nvPr>
            <p:ph type="subTitle" idx="1"/>
          </p:nvPr>
        </p:nvSpPr>
        <p:spPr>
          <a:xfrm>
            <a:off x="684211" y="1285337"/>
            <a:ext cx="11194363" cy="5270738"/>
          </a:xfrm>
        </p:spPr>
        <p:txBody>
          <a:bodyPr>
            <a:normAutofit/>
          </a:bodyPr>
          <a:lstStyle/>
          <a:p>
            <a:endParaRPr lang="en-US" dirty="0"/>
          </a:p>
          <a:p>
            <a:endParaRPr lang="en-SG" dirty="0"/>
          </a:p>
        </p:txBody>
      </p:sp>
      <p:sp>
        <p:nvSpPr>
          <p:cNvPr id="4" name="AutoShape 2" descr="data:image/png;base64,iVBORw0KGgoAAAANSUhEUgAAAZMAAAEJCAYAAABR4cpEAAAABHNCSVQICAgIfAhkiAAAAAlwSFlzAAALEgAACxIB0t1+/AAAADh0RVh0U29mdHdhcmUAbWF0cGxvdGxpYiB2ZXJzaW9uMy4xLjAsIGh0dHA6Ly9tYXRwbG90bGliLm9yZy+17YcXAAAgAElEQVR4nO3deXxV9bnv8c9DJuYpCTOBCEEFUcSIWqx1qqC1pT2linpatLb0WKk97W2t3tNjezztubW9t7bWqVpp1VMFtbVNK0r1oFWRKcgMAmGSEGQKBIIQSPLcP9YPu417JzvZCQnwfb9e+8Xav/Vbz3r2ItlP1vRb5u6IiIikol1rJyAiIsc/FRMREUmZiomIiKRMxURERFKmYiIiIilTMRERkZQlVUzMbLyZrTGzEjO7I878LDObEebPN7PBMfPuDO1rzGxcQzHN7PehfYWZTTOzjNBuZnZf6L/MzEbHLDPZzNaF1+SmbQoREWkqa+g+EzNLA9YCnwRKgYXAde6+KqbP14Ez3f1fzGwS8Dl3v9bMhgNPA2OAfsArwLCwWNyYZnYV8GLo8xTwurs/FNq/AVwFnAf80t3PM7OeQDFQCDiwCDjH3ffU97lycnJ88ODBDW4gERGJLFq0aJe758abl57E8mOAEnffAGBm04EJwKqYPhOAH4bp54D7zcxC+3R3rwI2mllJiEeimO4+82hQM1sADIhZxxMeVb95ZtbdzPoCFwMvu3t5WOZlYDxREUto8ODBFBcXJ/HxRUQEwMw2J5qXzGGu/sCWmPeloS1uH3evBiqA7HqWbTBmOLz1ReClBvJIJj8REWlByRQTi9NW99hYoj6NbY/1INEhrjeauI6PMLMpZlZsZsU7d+6M10VERJogmWJSCgyMeT8AKEvUx8zSgW5AeT3L1hvTzH4A5ALfTiKPZPIDwN0fcfdCdy/MzY172E9ERJogmWKyECgws3wzywQmAUV1+hQBR6+imgjMDuc2ioBJ4WqvfKAAWFBfTDP7CjCO6IR8bZ11fClc1XU+UOHu24BZwBVm1sPMegBXhDYRETlGGjwB7+7VZjaV6As6DZjm7ivN7G6g2N2LgMeAJ8MJ9nKi4kDo9wzRyfpq4FZ3rwGIFzOs8mFgMzA3OofPH939bmAm0ZVcJcD7wE1hHeVm9p9EBQrg7qMn40VE5Nho8NLgE1VhYaHrai4RkeSZ2SJ3L4w3T3fAi4hIylRMREQkZSomIiKSsmTugBdpc56a/269868/L+8YZSIioD0TERFpBiomIiKSMhUTERFJmYqJiIikTMVERERSpmIiIiIpUzEREZGUqZiIiEjKVExERCRlKiYiIpIyFRMREUmZiomIiKRMxURERFKmYiIiIilLqpiY2XgzW2NmJWZ2R5z5WWY2I8yfb2aDY+bdGdrXmNm4hmKa2dTQ5maWE9P+XTNbEl4rzKzGzHqGeZvMbHmYp2fxiogcYw0WEzNLAx4ArgSGA9eZ2fA63W4G9rj7UOBe4J6w7HBgEjACGA88aGZpDcScA1wObI5dgbv/zN1Hufso4E7g7+5eHtPlkjA/7vOJRUSk5SSzZzIGKHH3De5+GJgOTKjTZwLweJh+DrjMzCy0T3f3KnffCJSEeAljuvtid9/UQE7XAU8nkbuIiBwDyRST/sCWmPeloS1uH3evBiqA7HqWTSZmXGbWkWgv5w8xzQ78zcwWmdmUZOKIiEjzSeaxvRanzZPsk6g9XhGrGzORTwNz6hziGuvuZWbWC3jZzN5x99frLhgKzRSAvDw91lVEpLkks2dSCgyMeT8AKEvUx8zSgW5AeT3LJhMzkUnUOcTl7mXh3x3A80SH0T7C3R9x90J3L8zNzU1ydSIi0pBkislCoMDM8s0sk+jLvKhOnyJgcpieCMx2dw/tk8LVXvlAAbAgyZgfYWbdgE8Af45p62RmXY5OA1cAK5L4XCIi0kwaPMzl7tVmNhWYBaQB09x9pZndDRS7exHwGPCkmZUQ7ZFMCsuuNLNngFVANXCru9dAdAlw3Zih/TbgdqAPsMzMZrr7V0I6nwP+5u4HYlLsDTwfne8nHXjK3V9q+iYREZHGsmgH4uRTWFjoxcW6JeV49dT8d+udf/15Oicm0tzMbFGi2y90B7yIiKRMxURERFKmYiIiIilTMRERkZSpmIiISMpUTEREJGUqJiIikjIVExERSZmKiYiIpEzFREREUqZiIiIiKVMxERGRlKmYiIhIylRMREQkZSomIiKSMhUTERFJmYqJiIikTMVERERSllQxMbPxZrbGzErM7I4487PMbEaYP9/MBsfMuzO0rzGzcQ3FNLOpoc3NLCem/WIzqzCzJeF1V7L5iYhIy0pvqIOZpQEPAJ8ESoGFZlbk7qtiut0M7HH3oWY2CbgHuNbMhgOTgBFAP+AVMxsWlkkUcw7wV+C1OOm84e5XNyE/ERFpQcnsmYwBStx9g7sfBqYDE+r0mQA8HqafAy4zMwvt0929yt03AiUhXsKY7r7Y3Tc14jMkk5+IiLSgZIpJf2BLzPvS0Ba3j7tXAxVAdj3LJhMzngvMbKmZvWhmIxqRn4iItKAGD3MBFqfNk+yTqD1eEasbs663gUHuXmlmVwF/AgqSzC9K0mwKMAUgLy+vgdWJiEiyktkzKQUGxrwfAJQl6mNm6UA3oLyeZZOJ+SHuvs/dK8P0TCAjnKBPOpa7P+Luhe5emJubW9/qRESkEZIpJguBAjPLN7NMohPqRXX6FAGTw/REYLa7e2ifFK72yifak1iQZMwPMbM+4TwMZjYm5L67KbFERKR5NXiYy92rzWwqMAtIA6a5+0ozuxsodvci4DHgSTMrIdojmRSWXWlmzwCrgGrgVnevgegS4LoxQ/ttwO1AH2CZmc10968QFalbzKwaOAhMCgUrbn7NsnVERCQpFn0fn3wKCwu9uLi4tdOQJnpq/rv1zr/+PJ0TE2luZrbI3QvjzdMd8CIikjIVExERSZmKiYiIpEzFREREUqZiIiIiKVMxERGRlKmYiIhIylRMREQkZSomIiKSMhUTERFJmYqJiIikTMVERERSpmIiIiIpUzEREZGUqZiIiEjKVExERCRlKiYiIpIyFRMREUlZUsXEzMab2RozKzGzO+LMzzKzGWH+fDMbHDPvztC+xszGNRTTzKaGNjeznJj2G8xsWXi9ZWZnxczbZGbLzWyJmelZvCIix1h6Qx3MLA14APgkUAosNLMid18V0+1mYI+7DzWzScA9wLVmNhyYBIwA+gGvmNmwsEyimHOAvwKv1UllI/AJd99jZlcCjwDnxcy/xN13NeKzi4hIM0lmz2QMUOLuG9z9MDAdmFCnzwTg8TD9HHCZmVlon+7uVe6+ESgJ8RLGdPfF7r6pbhLu/pa77wlv5wEDGvE5RUSkBSVTTPoDW2Lel4a2uH3cvRqoALLrWTaZmPW5GXgx5r0DfzOzRWY2pRFxRESkGTR4mAuwOG2eZJ9E7fGKWN2Y8ZMxu4SomFwY0zzW3cvMrBfwspm94+6vx1l2CjAFIC8vL5nViYhIEpLZMykFBsa8HwCUJepjZulAN6C8nmWTifkRZnYm8BtggrvvPtru7mXh3x3A80SH0T7C3R9x90J3L8zNzW1odSIikqRkislCoMDM8s0sk+iEelGdPkXA5DA9EZjt7h7aJ4WrvfKBAmBBkjE/xMzygD8CX3T3tTHtncysy9Fp4ApgRRKfS0REmkmDh7ncvdrMpgKzgDRgmruvNLO7gWJ3LwIeA540sxKiPZJJYdmVZvYMsAqoBm519xqILgGuGzO03wbcDvQBlpnZTHf/CnAX0XmYB6Nz+1S7eyHQG3g+tKUDT7n7S82wbUREJEkW7UCcfAoLC724WLekHK+emv9uvfOvP0/nxESam5ktCn/Ef4TugBcRkZSpmIiISMpUTEREJGUqJiIikjIVExERSZmKiYiIpEzFREREUqZiIiIiKVMxERGRlKmYiIhIylRMREQkZSomIiKSMhUTERFJmYqJiIikTMVERERSpmIiIiIpUzEREZGUqZiIiEjKkiomZjbezNaYWYmZ3RFnfpaZzQjz55vZ4Jh5d4b2NWY2rqGYZjY1tLmZ5cS0m5ndF+YtM7PRMfMmm9m68Jrc+M0gIiKpaLCYmFka8ABwJTAcuM7MhtfpdjOwx92HAvcC94RlhwOTgBHAeOBBM0trIOYc4HJgc511XAkUhNcU4KGwjp7AD4DzgDHAD8ysR7IbQEREUpfMnskYoMTdN7j7YWA6MKFOnwnA42H6OeAyM7PQPt3dq9x9I1AS4iWM6e6L3X1TnDwmAE94ZB7Q3cz6AuOAl9293N33AC8TFS4RETlGkikm/YEtMe9LQ1vcPu5eDVQA2fUsm0zMZPNIOpaZTTGzYjMr3rlzZwOrExGRZCVTTCxOmyfZp7HtTckj6Vju/oi7F7p7YW5ubgOrExGRZCVTTEqBgTHvBwBlifqYWTrQDSivZ9lkYiabR1NiiYhIM0qmmCwECsws38wyiU6oF9XpUwQcvYpqIjDb3T20TwpXe+UTnTxfkGTMuoqAL4Wrus4HKtx9GzALuMLMeoQT71eENhEROUbSG+rg7tVmNpXoCzoNmObuK83sbqDY3YuAx4AnzayEaI9kUlh2pZk9A6wCqoFb3b0GokuA68YM7bcBtwN9gGVmNtPdvwLMBK4iOon/PnBTWEe5mf0nUYECuNvdy1PdMNJ6npr/bmunkLSGcr3+vLw2EaM5HKs8klmPtD0NFhMAd59J9GUe23ZXzPQh4AsJlv0x8ONkYob2+4D74rQ7cGuCdUwDptX7IUREpMXoDngREUmZiomIiKRMxURERFKmYiIiIilTMRERkZSpmIiISMpUTEREJGUqJiIikjIVExERSZmKiYiIpEzFREREUqZiIiIiKVMxERGRlKmYiIhIylRMREQkZSomIiKSMhUTERFJWVLFxMzGm9kaMysxszvizM8ysxlh/nwzGxwz787QvsbMxjUUMzwXfr6ZrQsxM0P7vWa2JLzWmtnemGVqYuY19Cx5ERFpZg0WEzNLAx4ArgSGA9eZ2fA63W4G9rj7UOBe4J6w7HCi58GPAMYDD5pZWgMx7wHudfcCYE+Ijbt/y91Hufso4FfAH2PWf/DoPHf/TKO3goiIpCSZPZMxQIm7b3D3w8B0YEKdPhOAx8P0c8BlZmahfbq7V7n7RqAkxIsbMyxzaYhBiPnZODldBzyd7IcUEZGWlUwx6Q9siXlfGtri9nH3aqACyK5n2UTt2cDeECPuusxsEJAPzI5pbm9mxWY2z8ziFR8REWlB6Un0sThtnmSfRO3xilh9/WNNAp5z95qYtjx3LzOzU4DZZrbc3dfXDWRmU4ApAHl5eXFWJSIiTZHMnkkpMDDm/QCgLFEfM0sHugHl9SybqH0X0D3ESLSuSdQ5xOXuZeHfDcBrwNnxPoi7P+Luhe5emJubG//TiohIoyVTTBYCBeEqq0yiL/O6V0wVAZPD9ERgtrt7aJ8UrvbKBwqABYlihmVeDTEIMf98dCVmdirQA5gb09bDzLLCdA4wFliV7AYQEZHUNXiYy92rzWwqMAtIA6a5+0ozuxsodvci4DHgSTMrIdojmRSWXWlmzxB9uVcDtx49PBUvZljl94DpZvYjYHGIfdR1RCf0Yw99nQ782sxqiYrjT9xdxURE5BhK5pwJ7j4TmFmn7a6Y6UPAFxIs+2Pgx8nEDO0biK72ihfrh3Ha3gJG1vsBRESkRekOeBERSZmKiYiIpEzFREREUqZiIiIiKVMxERGRlKmYiIhIylRMREQkZSomIiKSMhUTERFJmYqJiIikTMVERERSpmIiIiIpS2qgRxFp+w5X17Jj/yHKDxxm7/tHqKyq5uCRGqqqazk60HZmWjvaZ6bRKTOdnp0y6Nkxk97d2pOVntbK2cvxTsVE5DhUXVPLsq0VLN2yl+VbK5hTsoud+6uojXk4Q0aa0SEjjaz0NCw8w/RwTS2HjtRw6EjtB/0MyOmSxaCeHRnaqzNDczvTMUtfDdI4+okROU5sKX+fN9bt4vW1O5mzfhf7D1UDkNM5i+xOmQzv25W+3TqQ3TmTHh0zaZ+ReG/jSE0tew4cZveBw5TtPcjWvQdZUVZB8eY9tDMYktuZMwd044x+3ciqJ47IUSomIm3Yjv2H+MUra3lh2TbW7agEoF+39nxqZF8uLMjh3ME96dUli6cXbGlU3Iy0dvTq2p5eXdtzet+uANTUOlv3vM/q9/azfGsFf3h7K39Zto2zB3bn/FOym/2zyYlFxUSkjdldWcWyrRUsL63gvX2HMIMxg3ty19XDuWhYLkNyO2FHj1s1o7R2Rl52J/KyO3HF8N5s2XOQBRt3s2jzHuZvLOed9/Yx9ZICRg7o1uzrluOfiolIG1B+4DDLt1awvHQvZRWHABjUsyNXn9mXf796OL27tj+m+ZgZeT07ktezI1ee0Ze5G3bz1vrdzFq5natG9uH2cacxOKfTMc1J2rakLg02s/FmtsbMSszsjjjzs8xsRpg/38wGx8y7M7SvMbNxDcU0s/wQY12ImRnabzSznWa2JLy+ErPM5NB/nZlNbtqmEDm2yvYe5NHXN/DgayX837+tYdbK90hrZ1w1si+3jzuVr31iCB8bknPMC0ldnbLSufz03sy541K+eVkBr63ZySfv/Ts/+usqKquqWzU3aTsa3DMxszTgAeCTQCmw0MyK3H1VTLebgT3uPtTMJgH3ANea2XBgEjAC6Ae8YmbDwjKJYt4D3Ovu083s4RD7obDMDHefWie/nsAPgELAgUUh1p5Gbw2RFral/H1eWvEeL67Yxtvv7gWgf/cOjB/Rh5H9u9GjU2YrZ5hY1/YZfOuTw7jhvDx+/vJaHpuzkb8u28YPPzOc8Wf0be30pJUlc5hrDFDi7hsAzGw6MAGILSYTgB+G6eeA+y06qDsBmO7uVcBGMysJ8YgX08xWA5cC14c+j4e4R4tJPOOAl929PMR6GRgPPJ3EZxNpcZt2HWDmim28tOI9lpVWADCiX1e+O+5UPjWyL2+t393KGTZOr67t+cnnz+Sacwfyb8+v4F/++20+O6of/zHhjNZOTVpRMsWkPxB7qUgpcF6iPu5ebWYVQHZon1dn2f5hOl7MbGCvu1fH6Q/weTO7CFgLfMvdtyTIL3YZkWOq1p2yvQdZs30/T87bzOpt+wA4a2B37rzyNK48oy952R0/6H+8FZOjRuf14C9Tx/LAq+u5b/Y6Fmws56qRfTklt3NrpyatIJliEu+yEU+yT6L2eOdq6usP8BfgaXevMrN/IdpruTTJ/KIkzaYAUwDy8vLidRFpkgNV1ZTsqGTt9v2s3VHJgapqDBg9qAff/9TpjD+jDwN6dGwwzvEmPa0d37y8gIuG5fDtZ5by2Jsb+XhBDpef3pv0NI3WdDJJppiUAgNj3g8AyhL0KTWzdKAbUN7AsvHadwHdzSw97J180N/dY/98e5To3MrRdV9cJ9Zr8T6Iuz8CPAJQWFgYt+CIJGNXZRULNpZTtHQrG3cdYPu+KgA6ZKQxrHdnhvXuQkHvLky56JRWzvTYODuvBy/cdiE3TlvI6+t2UbKzkhvOG0SPjm33HJA0r2SKyUKgwMzyga1EJ9Svr9OnCJgMzAUmArPd3c2sCHjKzH5OdAK+AFhAtDfxkZhhmVdDjOkh5p8BzKyvu28L6/sMsDpMzwL+y8x6hPdXAHc2YhuI1Ovg4RpWllWwtDQavmRZ6V427X4fiMa6GpTdkbMGdOeU3M4M6NGBdi1wD8jxoGNmOp89uz+n9unCs4u28MCrJVw3Jo8hOux1UmiwmIRzIFOJvrTTgGnuvtLM7gaK3b0IeAx4MpxgLycqDoR+zxCdrK8GbnX3GoB4McMqvwdMN7MfAYtDbIDbzOwzIU45cGNYR7mZ/SdR0QO4++jJeJHGqq6pZe32SpaWRkVjyZYK1m7fT00Y9Kpvt/acOaAb156bx3mn9GTl1n2ktTs5i0cip/ftytcvHsp/z9vMb+dsZPwZfRk7JLtFbrSUtiOpmxbdfSYws07bXTHTh4AvJFj2x8CPk4kZ2jfwjyu+YtvvJMEeh7tPA6bV+yFE6nB3yioOseTdvSzZsoclYdDEo4Mgdm2fzlkDu3PZaUM4a2B3zhrQjV517vl4Z9v+1ki9zcvpnMUtnxjCs4tKmbl8G2V7D/K5s/uTofMoJyzdAS8njaMj7c5dv5slW/ayZMtedu6PznVkprdjRL+uXDcmj1EDu3PWgO4Myu6ov6ZTkJWRxvXn5fH3tTt5ZdV2dlVW8cXzB9GlfUZrpyYtQMVETmjrd1by5rpdvFmyi3nrd7M/3LGdn9OJC4fmMGpgd0YN7M7pfbuSma6/mptbOzMuObUXfbq2Z/rCd3n47+u58WP55HbJau3UpJmpmMgJxd3Zvr+Kn7+8lpnLt1ESRtrN69mRq8/qx9ih2VxwSjbZnfVldiyd3rcrX/34KTw+dzMP/309Xzx/kMb2OsGomMgJoeLgEYo3l7NsSwU7K6s+GGn3SxNGcMmpvRjY88S7x+N4M6BHR275xBB+99ZGps3ZyMRzBnDmgO6tnZY0ExUTOW65Oxt2HWD+ht2s2rYPdxic04kLhmTz/atPp1eX1h0gUT6qZ6dM/uWiITw5bzPTF25h/6Fqxg7Nae20pBmomMhxp7q2lrc372XO+uhRtR0y0hg7JIcx+T0/OHylQtJ2dcxK58sX5vNM8RZeWL6Ng0dquOy0XrrY4TinYiLHjZpaZ/G7e5i9Zgd73z9C/+4dmDh6ACMHdNMlp8eZjLR2TDo3jz8t3srsd3Zw8HANnzqz70l7w+eJQMVE2ryaWmfplr3MXrOD8gOHGdCjA58d1Z+CXp311+xxLK2d8bnR/Wmf0Y4563dz6EgN/zR6QGunJU2kYiJt2qZdByhaWsZ7+w7Rr3t7vnT+IE7t00VF5ATRzqKHgXXITOeV1ds5dKSGLxQOoH1GWmunJo2kYiJt0v5DR3hpxXss3rKXbh0yuG5MHmf066oicgIyMy49rRcdMtrxl2XbuOm3C3l0ciGds/T1dDzR/5a0KdU1tcwp2cUrq7dTXetcPCyXi0/tpRsKTwIXDMmhfUYaf1y8lRsencfvbhrTpp88KR+m31BpM9bvrGTiw3N5Yfk28np25JuXFXDFiD4qJCeRs/N68Ot/PofV7+3nml/PZfu+Q62dkiRJv6XS6mprnd+8sYGrfvkGm3Yf4NrCgdz4scHk6C71k9Llw3vz+E1jKNt7kC88PJct5e+3dkqSBBUTaVXv7n6fSY/O40cvrObCoTn87V8v4qyB3XVu5CR3wZBsfv/V86k4eISJD7/Fuu0anbmtUzGRVlO0tIwrf/k6q8v28dOJZ/KbyYUfGeJdTl6jBnbnma9dQK3DNb+ey/LSitZOSeqhYiLHXFV1DT/48wpue3oxp/XtykvfuohrCgdqb0Q+4tQ+XXj2axfQMTOd6x+dx4KNeu5dW6ViIsdU6Z73uebX83h87ma+cmE+06ecT//uHVo7LWnDBud04rlbLqBX1yy+NG0+r63Z0dopSRwqJnLMvLpmB1f/6k027KjkoRtG8/2rh2sYFElK324deOZrFzAktzNffaKYmcu3tXZKUkdSv8lmNt7M1phZiZndEWd+lpnNCPPnm9ngmHl3hvY1ZjauoZhmlh9irAsxM0P7t81slZktM7P/MbNBMcvUmNmS8Cpq2qaQllJT6/y/v63hpt8upE/X9hR940KuHNm3tdOS40x25yye+ur5nDWgO1Ofeptnire0dkoSo8FiYmZpwAPAlcBw4DozG16n283AHncfCtwL3BOWHQ5MAkYA44EHzSytgZj3APe6ewGwJ8QGWAwUuvuZwHPAT2PWf9DdR4XXZxq1BaRF7aqs4ouPzedXs0u4pnAAf7p1LPl6KJI0UbcOGTxx8xjGDs3h9ueW8ds5G1s7JQmS2TMZA5S4+wZ3PwxMBybU6TMBeDxMPwdcZtHZ1AnAdHevcveNQEmIFzdmWObSEIMQ87MA7v6qux+94HweoBHh2riFm8r51H1vsGjzHn468Ux+OvEsjbkkKeuYmc5vJhcyfkQf/uMvq/i/s9bg7q2d1kkvmWLSH4jdnywNbXH7uHs1UAFk17NsovZsYG+IkWhdEO2tvBjzvr2ZFZvZPDP7bBKfSVqQu/PI6+uZ9Mg8OmSk8fzXx3JN4cDWTktOIFnpadx//dlcN2Yg979awu3PLeNITW1rp3VSS2ZsrnjXa9b9MyBRn0Tt8YpYff3/sSKzfwYKgU/ENOe5e5mZnQLMNrPl7r6+biAzmwJMAcjLy4uzKklVxcEjfPfZpfxt1XauPKMP90w8k67tM1o7LTkBpae1478+N5LeXdvzi1fWsbOyigdvGE3HTA052BqS2TMpBWL/rBwAlCXqY2bpQDegvJ5lE7XvArqHGB9Zl5ldDvwb8Bl3rzra7u5l4d8NwGvA2fE+iLs/4u6F7l6Ym5vb0OeWRlpZVsFn7n+T2e/s4N+vHs6DN4xWIZEWZWb86+XD+D//NJLX1+7kukfmsauyquEFpdklU0wWAgXhKqtMohPqda+YKgImh+mJwGyPDmIWAZPC1V75QAGwIFHMsMyrIQYh5p8BzOxs4NdEheSDC83NrIeZZYXpHGAssKoxG0FS4+7MWPgun3vwLaqO1DLja+dz84X5uglRjpnrxuTxyBcLWbN9P59/6C1KdlS2dkonnQaLSTh/MRWYBawGnnH3lWZ2t5kdvXLqMSDbzEqAbwN3hGVXAs8Qfbm/BNzq7jWJYoZY3wO+HWJlh9gAPwM6A8/WuQT4dKDYzJYSFaKfuLuKyTFy8HAN33l2Gd/7w3LOy+/JC7ddyDmDerZ2WnISunx4b5766vkcqKrmcw/O4fW1O1s7pZNKUgcX3X0mMLNO210x04eALyRY9sfAj5OJGdo3EF3tVbf98gTx3wJG1v8JpCVs2FnJ13//Nmu27+eblxVw22UFpLXT3oi0ntF5PfjTrWP5yuPF3PS7hdx19XAmf2xwa6d1UtDtx9Ikf16ylU//6k227zvE4zeN4VufHKZCIm3CgB4d+cMtH+OSU3vxg6KVfP9Py3Wl1zGgy/x9clUAAA/pSURBVB6kUQ4eruGHRSuZUbyFcwf34JeTzqafxtaSNqZTVjqPfPEcfjprDQ//fT0lOyq577qz6dVFo1K3FO2ZSNLWbt/PZ+5/k2cWbWHqJUN5+qvnq5BIm9WunXHHlafx82vOYsmWvXzqvjeZt2F3a6d1wlIxkQa5O0/Nf5fP3P8me94/zBNfHsN3xp1KugZplOPAP42OhvHp0j4axv6BV0uordUd881N3wZSrx37DvHl3y3kfz+/nMJBPZn5zY/z8QLdoyPHl9P6dKVo6oVcNbIvP5u1hi8/vpDyA4dbO60TioqJJPTXZWVc8YvXmbthNz/89HCe+PIYHXOW41bnrHR+dd3Z/OeEEbxVsptxv3id/1m9vbXTOmGomMhH7DlwmNueXszUpxYzKLsTL9z2cW4cm087Xa0lxzkz44sXDOb5Wz9GdqdMbn68mO88u5R9h460dmrHPV3NJR9wd55dVMpPXnyHfQeP8L8+OYxbLh6icyNywhnRrxt/njqW+/5nHQ+9tp45Jbu45/NnctEwHcJtKn1LCABr3tvPNb+ey+3PLSM/pxN/+caFfOOyAhUSOWFlpafx3XGn8cevj6VjZhpfmraAb81YwvZ9h1o7teOS9kxOcvsPHeH+V0t47I2NdG6fzj2fH8kXzhmoQ1py0hg1sDsv3PZxfjV7HY++vpFZK9/jG5cW8OULB5OVrufvJEvF5CRVVV3Df897lwdeLaH8wGG+cM4A7rzqdHp2ymzt1ESOufYZ0V7KNYUD+dELq7nnpXeYsfBd/v3q4Vx6Wi8NWpoEFZOTTE2t8/zirdz78lq27j3I2KHZ3D7uNM4a2L21UxNpdYOyO/Holwp5fe1O/uMvK7n58WJG53XntssK+MSwXBWVeqiYnCSqqmv485IyHn19A+t2VDKyfzfu+fyZXFiQ09qpibQ5Fw3L5aV/vYgZC7fw0GvrufG3CzlrYHe+edlQLjlVeyrxqJic4PYcOMzv52/m8bmb2bm/itP6dOGB60dz1cg++oUQqUdGWjv++fxBXFM4kD+8XcoDr5bw5d8VM6JfV750wSA+fVY/PdUxhrbECcjdefvdPTy3aCvPLy7l0JFaLhqWy8+vyefCoTkqIiKNkJnejuvG5DHxnAH88e1SfvPGRr73h+X86IXVfH70AG44L4+C3l1aO81Wp2JyAtlS/j5/fHsrf1xcyubd79M+ox2fPrMfX/n4KZzaRz/sIqnISGvHtefmcU3hQBZu2sN/z9vM7+dv5ndvbWJ0XneuGtmXK0f2pf9JOvipislxrLbWWb61glfX7ODVd3awtLQCM7jglGy+cWkB48/oQ+cs/ReLNCczY0x+T8bk92RX5XCeLS6laGkZP3phNT96YTWjBnbnqpF9uPS0XgzJ7XzSHAnQN81xxN1Zv/MAb7+7h/kbyvn72h3sqjyMGZw9sDvfHXcqnz27/0n7l5HIsZbTOYtbLh7CLRcPYeOuA7y4YhsvLn+P/5r5Dv818x1yu2RxwSnZfGxINhcMySavZ8cTtrgkVUzMbDzwSyAN+I27/6TO/CzgCeAcYDdwrbtvCvPuBG4GaoDb3H1WfTHNLB+YDvQE3ga+6O6Hm7KO41lNrbOl/H3Wbt/Pmvf28/a7e1i8ZS9734/GEOreMYOLCnK59LReXDQsV/eHiLSy/JxOfP3ioXz94qGU7nmfOSW7eGv9bt5av5uipWUA9OiYwRn9u0Wvft0Y3q8rA3t0OCFGmmiwmJhZGvAA8EmgFFhoZkXuviqm283AHncfamaTgHuAa81sODAJGAH0A14xs2FhmUQx7wHudffpZvZwiP1QY9fh7jWpbJiW5u5UVlXzXsUhSvceZOueg2zde5DSPQdZv6OS9Tsrqar+x6NGC3p1ZtzwPpwzqAejB3XnlJzOuktdpI0a0KMj156bx7Xn5oUjCpXM3VDOitIKVpRV8Js3NnCkJnqmSkaaMbBnR07J6cTg7E4Myu5I767t6dOtPb27tienc9Zx8UjsZPZMxgAl7r4BwMymAxOA2GIyAfhhmH4OuN+ifbkJwHR3rwI2mllJiEe8mGa2GrgUuD70eTzEfagJ65ib5DZolFVl+zhSU0t1bS1HapzqGudIbS3VNU51TS2Hqms4UFXDgapqDlRVU1lVw/uHq6msqmbfoWrKD1Sxu/IwuysPc7jOc6kz0oy+3TqQn9OJsUOzKejVhYLenSno3UXnPkSOU2bG0F5dGNrrHxfBVFXXsPa9SlZv28eGXQfYtOsAm3Yf4I11uz70RyRAWjujR8dMunVIp2uHDLrVeXXOSqd9RhpZ6e3IymhH+/Q0sjLakZWeRmZ6O9qZkdbOaGfQzozM9HYMa4Grz5L5huoPbIl5Xwqcl6iPu1ebWQWQHdrn1Vm2f5iOFzMb2Ovu1XH6N2Udze6fHprDoSO1DXcMOmWm0Skrnc5Z6XRpn06vLu05rU9XsjtnktMpi15ds+jfvQP9e3SgV5f2x8VfICKSmqz0NEYO6MbIAd0+1F5b6+yqrOK9fYd4r+IQ2/cd4r19hyg/cJiKg0eoOHiE3ZWH2bDzABUHj7Dv0BG8kQ+NzOmcRfH3L2/GTxNJppjE+3arm36iPona4x0grK9/U9bxEWY2BZgS3laa2Zp4/VKUA+xqgbjNpa3nB82Q4w3NlEg9ksqxOfJIIUaz/l+30Db9SI7H4P+usU6o35nNgP17k9czKNGMZIpJKTAw5v0AoCxBn1IzSwe6AeUNLBuvfRfQ3czSw95JbP+mrOND3P0R4JEGPm9KzKzY3Qtbch2paOv5gXJsLsqxeSjH5CRzCcFCoMDM8s0sk+hkd1GdPkXA5DA9EZjt7h7aJ5lZVrhKqwBYkChmWObVEIMQ889NXIeIiBwjDe6ZhPMTU4FZRJfxTnP3lWZ2N1Ds7kXAY8CT4eR3OVFxIPR7huhkfTVw69GrrOLFDKv8HjDdzH4ELA6xaco6RETk2DBv7NkbqZeZTQmH09qktp4fKMfmohybh3JMMgcVExERSdXxf9uliIi0OhWTRjCzH5rZVjNbEl5Xxcy708xKzGyNmY2LaR8f2krM7I6Y9nwzm29m68xsRrgQoaXzj5vLsWJmm8xsedh2xaGtp5m9HLbDy2bWI7Sbmd0Xcl1mZqNj4kwO/deZ2eRE60syp2lmtsPMVsS0NVtOZnZO+MwlYdlG3UiUIL829XNoZgPN7FUzW21mK83sm21wOybKsc1sSzNrb2YLzGxpyPE/6otr0UVHM0Ie881scFNzbxburleSL6I78L8Tp304sBTIAvKB9UQXFqSF6VOAzNBneFjmGWBSmH4YuKWFc0+YyzHcfpuAnDptPwXuCNN3APeE6auAF4nuIzofmB/aewIbwr89wnSPFHK6CBgNrGiJnIiuLLwgLPMicGUz5Nemfg6BvsDoMN0FWBtyaUvbMVGObWZbhs/WOUxnAPPD9okbF/g68HCYngTMaGruzfHSnknz+GBIF3ffCBwd0uWDoWjc/TDRAJYTwl9VlxINCwPRsDGfbeEc4+bSwutMxgSizw8f3g4TgCc8Mo/o/qO+wDjgZXcvd/c9wMvA+Kau3N1fJ7o6sNlzCvO6uvtcj37Ln6CR/88J8kukVX4O3X2bu78dpvcDq4lGoWhL2zFRjokc820ZtkdleJsRXl5P3Njt+xxwWcijUbk3Jsf6qJg03tSwaz7t6G478Yec6V9Pe33DxrSURLkcSw78zcwWWTQaAUBvd98G0S880Cu0N3abNqfmyql/mG6JXNvkz2E41HI20V/VbXI71skR2tC2NLM0M1sC7CAqpuvrifuhIaaA2CGmjvnvjopJHWb2ipmtiPOaQDTg5BBgFLAN+H9HF4sTqr6hXpIeAqYZtcY66xrr7qOBK4Fbzeyievq2pW13VFv5f26TP4dm1hn4A/Cv7r6vvq6NzKfZ8oyTY5valu5e4+6jiEbyGAOcXk/ctvLzCOjhWB/h7kmNgGZmjwJ/DW+bc9iYlpL0sDMtxd3Lwr87zOx5ol+W7WbW1923hcMZOxrItxS4uE77a82canPlVBqm6/ZPibtvPzrdVn4OzSyD6Ev69+7+x9DcprZjvBzb4rYMee01s9eIzpk05xBTLfcd0FwnX06GF9A3ZvpbRMclIXqWSuwJrw1EJ7vSw3Q+/zjhNSIs8ywfPqn29RbOPWEux2jbdQK6xEy/RXSu42d8+CTtT8P0p/jwSdoFob0nsJHoBG2PMN0zxdwG8+ET3M2WE9HQQefzjxPHVzVDfm3q5zB8tieAX9RpbzPbsZ4c28y2BHKB7mG6A/AGcHWiuMCtfPgE/DNNzb1ZfsebK9DJ8AKeBJYDy4jGBIv9Qfw3ouOba4i50oToypW1Yd6/xbSfQnSFSkn4Yck6BvnHzeUYbbtTwg/vUmDl0fUTHeP9H2Bd+Pfol4cRPUBtfdjmhTGxvhy2WwlwU4p5PU10eOMI0V90NzdnTkAhsCIscz/hRuEU82tTP4fAhUSHS5YBS8Lrqja2HRPl2Ga2JXAm0RBSy8Jnvau+uED78L4kzD+lqbk3x0t3wIuISMp0Al5ERFKmYiIiIilTMRERkZSpmIiISMpUTEREJGUqJiIikjIVE5FGMLOaMFT5CjP7i5l1TyHWjWbWr4E+r4Uhw5ea2RwzOzVBv7vNLKnRG0RagoqJSOMcdPdR7n4G0dAVt6YQ60ag3mIS3ODuZxGNEPuzujPNLM3d73L3V1LIRSQlKiYiTTeXmFFXzey7ZrYwjEB79MFGg8MDmR4NDzz6m5l1MLOJRHd1/z7s6XRIYn2vA0ND3E1mdpeZvQl8wcx+F2JiZuea2Vthb2aBmXUJo9H+LCa/rzX3xpCTm4qJSBOYWRpwGdEQHJjZFUAB0eCVo4BzYkZFLgAecPcRwF7g8+7+HFBMtNcxyt0PJrHaTxMN/XHUIXe/0N2nx+SVCcwAvhn2Zi4HDhINw1Lh7ucC5wJfNbP8Jn58kY/QqMEijdMhPG9iMLCI6JkTAFeE1+LwvjNREXkX2OjuS0L7orBsY/zezA4SPanyGzHtM+L0PRXY5u4LATwMBR+K3ZlH916IRpgtIBpMUSRlKiYijXPQ3UeZWTei4cpvBe4jGrzw/7j7r2M7hwcxVcU01RCNCNsYN7h7cZz2A3HajPjPqDDgG+4+q5HrFkmKDnOJNIG7VwC3Ad8Jz8mYBXw5PHwJM+tvZr3qiwHsJ3oeeXN6B+hnZueGPLqEZ13MAm4JuWJmw8ysUzOvW05i2jMRaSJ3X2xmS4meNfGkmZ0OzI0ew00l8M9EeyKJ/A54OBzCuiDJ8yYN5XTYzK4FfhVO6h8kOm/yG6LDa2+H54TvpAnPexdJREPQi4hIynSYS0REUqbDXCJtgJk9T/Q41Vjf0wlzOV7oMJeIiKRMh7lERCRlKiYiIpIyFRMREUmZiomIiKRMxURERFL2/wGKHqPzFG7wNw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Rectangle 4"/>
          <p:cNvSpPr/>
          <p:nvPr/>
        </p:nvSpPr>
        <p:spPr>
          <a:xfrm>
            <a:off x="307975" y="1630393"/>
            <a:ext cx="8747185" cy="2585323"/>
          </a:xfrm>
          <a:prstGeom prst="rect">
            <a:avLst/>
          </a:prstGeom>
        </p:spPr>
        <p:txBody>
          <a:bodyPr wrap="square">
            <a:spAutoFit/>
          </a:bodyPr>
          <a:lstStyle/>
          <a:p>
            <a:pPr>
              <a:lnSpc>
                <a:spcPct val="150000"/>
              </a:lnSpc>
            </a:pPr>
            <a:r>
              <a:rPr lang="en-US" dirty="0"/>
              <a:t/>
            </a:r>
            <a:br>
              <a:rPr lang="en-US" dirty="0"/>
            </a:br>
            <a:r>
              <a:rPr lang="en-US" dirty="0">
                <a:latin typeface="Helvetica Neue"/>
              </a:rPr>
              <a:t>After gathering of </a:t>
            </a:r>
            <a:r>
              <a:rPr lang="en-US" dirty="0" err="1">
                <a:latin typeface="Helvetica Neue"/>
              </a:rPr>
              <a:t>datas</a:t>
            </a:r>
            <a:r>
              <a:rPr lang="en-US" dirty="0">
                <a:latin typeface="Helvetica Neue"/>
              </a:rPr>
              <a:t> in regard to the location of Queenstown, we can see that the pricing of the rental is affected by the MRT distance. The distance closer to MRT the more expensive it appears to be. The variety of food that it offered in the area were limited thus </a:t>
            </a:r>
            <a:r>
              <a:rPr lang="en-US" dirty="0" err="1">
                <a:latin typeface="Helvetica Neue"/>
              </a:rPr>
              <a:t>i</a:t>
            </a:r>
            <a:r>
              <a:rPr lang="en-US" dirty="0">
                <a:latin typeface="Helvetica Neue"/>
              </a:rPr>
              <a:t> would </a:t>
            </a:r>
            <a:r>
              <a:rPr lang="en-US" dirty="0" err="1">
                <a:latin typeface="Helvetica Neue"/>
              </a:rPr>
              <a:t>recommand</a:t>
            </a:r>
            <a:r>
              <a:rPr lang="en-US" dirty="0">
                <a:latin typeface="Helvetica Neue"/>
              </a:rPr>
              <a:t> my friend to open a food store which serve cuisine such as Japanese cuisine or French Cuisine.</a:t>
            </a:r>
            <a:endParaRPr lang="en-SG" dirty="0"/>
          </a:p>
        </p:txBody>
      </p:sp>
    </p:spTree>
    <p:extLst>
      <p:ext uri="{BB962C8B-B14F-4D97-AF65-F5344CB8AC3E}">
        <p14:creationId xmlns:p14="http://schemas.microsoft.com/office/powerpoint/2010/main" val="2718963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TotalTime>
  <Words>268</Words>
  <Application>Microsoft Office PowerPoint</Application>
  <PresentationFormat>Widescreen</PresentationFormat>
  <Paragraphs>193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Helvetica Neue</vt:lpstr>
      <vt:lpstr>メイリオ</vt:lpstr>
      <vt:lpstr>Wingdings 3</vt:lpstr>
      <vt:lpstr>Slice</vt:lpstr>
      <vt:lpstr>Capstone project The Battle of Neighborhoods</vt:lpstr>
      <vt:lpstr>Introduction </vt:lpstr>
      <vt:lpstr>Data </vt:lpstr>
      <vt:lpstr>Methodology </vt:lpstr>
      <vt:lpstr>Data Type of food </vt:lpstr>
      <vt:lpstr>Data rental PRICE</vt:lpstr>
      <vt:lpstr>Data rental PRICE</vt:lpstr>
      <vt:lpstr>Data </vt:lpstr>
      <vt:lpstr>COnclusion </vt:lpstr>
    </vt:vector>
  </TitlesOfParts>
  <Company>STENGG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STENGG</dc:creator>
  <cp:lastModifiedBy>STENGG</cp:lastModifiedBy>
  <cp:revision>2</cp:revision>
  <dcterms:created xsi:type="dcterms:W3CDTF">2019-10-04T05:11:41Z</dcterms:created>
  <dcterms:modified xsi:type="dcterms:W3CDTF">2019-10-04T05:21:29Z</dcterms:modified>
</cp:coreProperties>
</file>