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0" r:id="rId3"/>
    <p:sldId id="347" r:id="rId4"/>
    <p:sldId id="309" r:id="rId5"/>
    <p:sldId id="339" r:id="rId6"/>
    <p:sldId id="348" r:id="rId7"/>
    <p:sldId id="343" r:id="rId8"/>
    <p:sldId id="345" r:id="rId9"/>
    <p:sldId id="346" r:id="rId10"/>
    <p:sldId id="349" r:id="rId11"/>
    <p:sldId id="294" r:id="rId12"/>
    <p:sldId id="301" r:id="rId13"/>
    <p:sldId id="297" r:id="rId14"/>
    <p:sldId id="300" r:id="rId15"/>
    <p:sldId id="350" r:id="rId16"/>
    <p:sldId id="296" r:id="rId17"/>
    <p:sldId id="351" r:id="rId18"/>
    <p:sldId id="25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ECCD-D689-40B5-8228-067530B97F0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F1FE-1576-4BA1-B937-5E6653FF9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F1FE-1576-4BA1-B937-5E6653FF95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9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F1FE-1576-4BA1-B937-5E6653FF95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A4A55-5E7A-4FC7-93A9-DF93E8FD4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046141-CD04-404D-BCB1-317BC2689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DFE24-2085-4A78-9D13-F0A878A3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26C62A-E0CF-473F-BABD-4FA7FF12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73A3B-3BFC-492B-B194-23FDAC7A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98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208C1-41EE-4DAF-9835-515B24F9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4F4F7D-A862-4736-B418-1E0B715D9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283D28-3DA3-4D8B-8609-852108B1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CBAD8-28C4-4841-AB79-779A3BC3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64540-5BDA-4B95-BE77-849416B1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7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BE4F16-0E0A-48EF-BC7E-862337034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297BF7-831B-4D0A-AB81-8E7862CCA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8B92FE-7C23-471E-93F1-F5BFB3BC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579BF-E176-47C7-9528-E7EA91FB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32A5A-0D22-4E27-AF8B-8EF180BC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96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333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54803-E274-44F1-8AC4-BAD07965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3D789-1FDE-45DC-8B68-D355DBC0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132DB-AFE0-4494-926B-FC547D67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A0B08-4193-4B76-AA0D-75498C14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4DC1E-0FC2-4D9B-A753-F215057A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74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FF019-F109-4C18-8624-BDB26FC6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C79694-7489-42F4-A5CF-BBFA0F69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C5EA4-6272-44D6-8340-55ADF23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B6CA9-0DD6-418A-A408-0A1E586E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85249A-8DCB-44D5-BDCE-92D904C1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2D6FE-724E-4E28-9FF2-E31FF882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82415-F7B3-4247-915E-0A6B6CA8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390B0C-F5B5-4C14-8EBE-B4CC35168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69589A-6695-4A9F-BE4B-151A845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F384F2-5080-4B6D-94C7-36E55081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DB48A3-672B-4F42-8029-9B22314A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09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9C467-EB46-4BE2-AF40-ACD29A38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9A608-3D18-4D81-B290-00D4E0D7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B2E05A-088D-4807-BAE4-3A528FF0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7FDBE-8C0E-4B44-B7F3-B46700334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52C7D7-966B-48D2-9D82-1D929BD55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031186-655B-4971-811E-079C06EB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771DC0-725B-4D9F-8D0D-3851E963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105EBA-82A7-4D9B-BDB5-4466805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8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BEF65-E838-44E3-9E6D-343D4759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0264D0-D411-4809-A17A-1350334E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CB67D5-8095-43E1-A032-2AA9CB74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363F23-7CB9-4280-BEE4-8CD0A25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D26DBC-3D61-483B-9301-80EECDD5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1F07FC-3133-4906-823D-8B1A8913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8B52E-619F-45C8-8648-AD33ADD6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7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386FE-37D7-4413-B210-796A6A6B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BC3C9-CEAB-4423-8C1B-5216E45B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88B5FA-DBAB-4C0C-93DD-E798D7A0D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A5C18E-2752-485B-81FD-679ED1DD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69846-1836-4328-AAF4-FF16BA64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037F-3428-4979-8BB4-DCAAA3BD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2E39B-3B53-4C05-8E2C-202AAD72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74911C-7568-4EAD-B6E0-29C220760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2FBF6E-BFEF-4669-840E-6D8FF89A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7B8B74-6622-44E1-B7A0-741595B2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10A0D-DA60-444C-8BE1-8C838155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C16CA-6CF5-4837-9A5B-D19B1A59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4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EB9045-02A3-4667-9B29-A661D1B4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8BC3C2-ACDE-4BF5-8FC8-98CF51E2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54D06-7105-474B-9052-F8C7A5732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7BE-0983-49B3-9043-C983D27F6F84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F5EB7-15CD-40BB-994A-88E3E4C69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D6CDD-2D38-48F7-81CE-D98C1694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0550233.ee05g@g2.nc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cSKtAuxRwu-y8bwys1Dka8hY58U_clqU0l4W81Cis3Y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hLfJjv58QsXRwLlma45IflcpicqlQFgYiKp77vlJokk/edit?usp=shar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0B-mvsV4UBCFFZ24yeG96TEFVa0k/view?usp=sharing" TargetMode="External"/><Relationship Id="rId3" Type="http://schemas.openxmlformats.org/officeDocument/2006/relationships/hyperlink" Target="http://www.ece.ubc.ca/~aamodt/papers/Cnvlutin.ISCA2016.pdf" TargetMode="External"/><Relationship Id="rId7" Type="http://schemas.openxmlformats.org/officeDocument/2006/relationships/hyperlink" Target="https://drive.google.com/file/d/0B-mvsV4UBCFFbEhpMzFIbUVLVGs/view?usp=sharing" TargetMode="External"/><Relationship Id="rId2" Type="http://schemas.openxmlformats.org/officeDocument/2006/relationships/hyperlink" Target="https://arxiv.org/pdf/1506.0262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anurag_m/papers/2017.scnn.isca.pdf" TargetMode="External"/><Relationship Id="rId5" Type="http://schemas.openxmlformats.org/officeDocument/2006/relationships/hyperlink" Target="http://wnbell.com/media/2008-12-NVR-SpMV/nvr-2008-004.pdf" TargetMode="External"/><Relationship Id="rId4" Type="http://schemas.openxmlformats.org/officeDocument/2006/relationships/hyperlink" Target="https://pdfs.semanticscholar.org/9abb/086fabdcd2853ed8303c0f9a62cf4b917a62.pdf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9BA06-28DB-44E3-B534-D607B7DC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>
                <a:latin typeface="Arial Black" panose="020B0A04020102020204" pitchFamily="34" charset="0"/>
              </a:rPr>
              <a:t>Final Project-Part2</a:t>
            </a:r>
            <a:endParaRPr lang="zh-TW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29C5E7-D57A-4976-AEBE-A3B2CFB0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Accelerate Convolution Neural Network with CUDA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80E560-8B75-4BF2-ADCA-0311F7AFD7FA}"/>
              </a:ext>
            </a:extLst>
          </p:cNvPr>
          <p:cNvSpPr txBox="1"/>
          <p:nvPr/>
        </p:nvSpPr>
        <p:spPr>
          <a:xfrm>
            <a:off x="774458" y="5031796"/>
            <a:ext cx="5036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NCTU 2017 Fall </a:t>
            </a:r>
            <a:r>
              <a:rPr lang="fr-FR" altLang="zh-TW" dirty="0"/>
              <a:t>Computer Architecture</a:t>
            </a:r>
            <a:endParaRPr lang="fr-FR" altLang="zh-TW" b="0" dirty="0">
              <a:effectLst/>
            </a:endParaRPr>
          </a:p>
          <a:p>
            <a:r>
              <a:rPr lang="fr-FR" altLang="zh-TW" b="0" dirty="0">
                <a:effectLst/>
              </a:rPr>
              <a:t/>
            </a:r>
            <a:br>
              <a:rPr lang="fr-FR" altLang="zh-TW" b="0" dirty="0">
                <a:effectLst/>
              </a:rPr>
            </a:br>
            <a:r>
              <a:rPr lang="fr-FR" altLang="zh-TW" dirty="0"/>
              <a:t>TA</a:t>
            </a:r>
            <a:r>
              <a:rPr lang="zh-TW" altLang="en-US" dirty="0"/>
              <a:t>：</a:t>
            </a:r>
            <a:r>
              <a:rPr lang="fr-FR" altLang="zh-TW" dirty="0"/>
              <a:t> Jyun-Wei Pan</a:t>
            </a:r>
            <a:endParaRPr lang="fr-FR" altLang="zh-TW" b="0" dirty="0">
              <a:effectLst/>
            </a:endParaRPr>
          </a:p>
          <a:p>
            <a:r>
              <a:rPr lang="fr-FR" altLang="zh-TW" dirty="0"/>
              <a:t>Email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s0550233.ee05g@g2.nctu.edu.tw</a:t>
            </a:r>
            <a:endParaRPr lang="en-US" altLang="zh-TW" dirty="0"/>
          </a:p>
          <a:p>
            <a:r>
              <a:rPr lang="en-US" altLang="zh-TW" dirty="0"/>
              <a:t>Lab</a:t>
            </a:r>
            <a:r>
              <a:rPr lang="zh-TW" altLang="en-US" dirty="0"/>
              <a:t>：</a:t>
            </a:r>
            <a:r>
              <a:rPr lang="en-US" altLang="zh-TW" dirty="0"/>
              <a:t> Parallel Computing System - ED520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6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Sparsity in Sparse Convolution Neural Network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0266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88EEB11-4440-46A9-A0BF-17B660E5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0B76F98-6E37-4658-8371-4163BD2E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15" y="1167319"/>
            <a:ext cx="11992570" cy="5783418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Task</a:t>
            </a:r>
            <a:r>
              <a:rPr lang="zh-TW" altLang="en-US" sz="2000" dirty="0">
                <a:latin typeface="Trebuchet MS" panose="020B0603020202020204" pitchFamily="34" charset="0"/>
              </a:rPr>
              <a:t>：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Implement Sparse convolution , 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relu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 , and 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maxpooling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 in 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convLayerGPU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() with CUDA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   and store your result in the 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outGPU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 and use NVVP to analyze your code.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Base Program</a:t>
            </a:r>
            <a:r>
              <a:rPr lang="zh-TW" altLang="en-US" sz="2000" dirty="0">
                <a:latin typeface="Trebuchet MS" panose="020B0603020202020204" pitchFamily="34" charset="0"/>
              </a:rPr>
              <a:t>：</a:t>
            </a:r>
            <a:endParaRPr lang="en-US" altLang="zh-TW" sz="2000" dirty="0">
              <a:latin typeface="Trebuchet MS" panose="020B0603020202020204" pitchFamily="34" charset="0"/>
            </a:endParaRP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Three sub-directories under the source directory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.</a:t>
            </a:r>
            <a:r>
              <a:rPr lang="en-US" altLang="zh-TW" i="1" dirty="0">
                <a:latin typeface="Trebuchet MS" panose="020B0603020202020204" pitchFamily="34" charset="0"/>
              </a:rPr>
              <a:t>/device </a:t>
            </a:r>
            <a:r>
              <a:rPr lang="en-US" altLang="zh-TW" dirty="0">
                <a:latin typeface="Trebuchet MS" panose="020B0603020202020204" pitchFamily="34" charset="0"/>
              </a:rPr>
              <a:t>contains a program that can show you device information.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.</a:t>
            </a:r>
            <a:r>
              <a:rPr lang="en-US" altLang="zh-TW" i="1" dirty="0">
                <a:latin typeface="Trebuchet MS" panose="020B0603020202020204" pitchFamily="34" charset="0"/>
              </a:rPr>
              <a:t>/example </a:t>
            </a:r>
            <a:r>
              <a:rPr lang="en-US" altLang="zh-TW" dirty="0">
                <a:latin typeface="Trebuchet MS" panose="020B0603020202020204" pitchFamily="34" charset="0"/>
              </a:rPr>
              <a:t>contains the CUDA Inner Product and Matrix Multiplication examples.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.</a:t>
            </a:r>
            <a:r>
              <a:rPr lang="en-US" altLang="zh-TW" i="1" dirty="0">
                <a:latin typeface="Trebuchet MS" panose="020B0603020202020204" pitchFamily="34" charset="0"/>
              </a:rPr>
              <a:t>/data </a:t>
            </a:r>
            <a:r>
              <a:rPr lang="en-US" altLang="zh-TW" dirty="0">
                <a:latin typeface="Trebuchet MS" panose="020B0603020202020204" pitchFamily="34" charset="0"/>
              </a:rPr>
              <a:t>contains the input data for the base program.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Two major files for base program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CNNConvLayer.cu</a:t>
            </a:r>
            <a:r>
              <a:rPr lang="en-US" altLang="zh-TW" dirty="0">
                <a:latin typeface="Trebuchet MS" panose="020B0603020202020204" pitchFamily="34" charset="0"/>
              </a:rPr>
              <a:t> and </a:t>
            </a:r>
            <a:r>
              <a:rPr lang="en-US" altLang="zh-TW" i="1" dirty="0" err="1">
                <a:latin typeface="Trebuchet MS" panose="020B0603020202020204" pitchFamily="34" charset="0"/>
              </a:rPr>
              <a:t>CNNConvLayer.h</a:t>
            </a:r>
            <a:endParaRPr lang="en-US" altLang="zh-TW" i="1" dirty="0">
              <a:latin typeface="Trebuchet MS" panose="020B0603020202020204" pitchFamily="34" charset="0"/>
            </a:endParaRP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Usage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Compile the code</a:t>
            </a:r>
            <a:r>
              <a:rPr lang="zh-TW" altLang="en-US" dirty="0">
                <a:latin typeface="Trebuchet MS" panose="020B0603020202020204" pitchFamily="34" charset="0"/>
              </a:rPr>
              <a:t>：</a:t>
            </a:r>
            <a:r>
              <a:rPr lang="en-US" altLang="zh-TW" dirty="0">
                <a:latin typeface="Trebuchet MS" panose="020B0603020202020204" pitchFamily="34" charset="0"/>
              </a:rPr>
              <a:t>“</a:t>
            </a:r>
            <a:r>
              <a:rPr lang="en-US" altLang="zh-TW" i="1" dirty="0">
                <a:latin typeface="Trebuchet MS" panose="020B0603020202020204" pitchFamily="34" charset="0"/>
              </a:rPr>
              <a:t>make</a:t>
            </a:r>
            <a:r>
              <a:rPr lang="en-US" altLang="zh-TW" dirty="0">
                <a:latin typeface="Trebuchet MS" panose="020B0603020202020204" pitchFamily="34" charset="0"/>
              </a:rPr>
              <a:t>”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Run the code</a:t>
            </a:r>
            <a:r>
              <a:rPr lang="zh-TW" altLang="en-US" dirty="0">
                <a:latin typeface="Trebuchet MS" panose="020B0603020202020204" pitchFamily="34" charset="0"/>
              </a:rPr>
              <a:t>：</a:t>
            </a:r>
            <a:r>
              <a:rPr lang="en-US" altLang="zh-TW" dirty="0">
                <a:latin typeface="Trebuchet MS" panose="020B0603020202020204" pitchFamily="34" charset="0"/>
              </a:rPr>
              <a:t>“</a:t>
            </a:r>
            <a:r>
              <a:rPr lang="en-US" altLang="zh-TW" i="1" dirty="0">
                <a:latin typeface="Trebuchet MS" panose="020B0603020202020204" pitchFamily="34" charset="0"/>
              </a:rPr>
              <a:t>make run</a:t>
            </a:r>
            <a:r>
              <a:rPr lang="en-US" altLang="zh-TW" dirty="0">
                <a:latin typeface="Trebuchet MS" panose="020B0603020202020204" pitchFamily="34" charset="0"/>
              </a:rPr>
              <a:t>”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87F9325-D0F5-44AD-9FE2-C1186784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4" y="-105508"/>
            <a:ext cx="10520702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28789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0B76F98-6E37-4658-8371-4163BD2E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2" y="-93307"/>
            <a:ext cx="11476755" cy="7109927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Two input data files (Please do not modify the input data)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./</a:t>
            </a:r>
            <a:r>
              <a:rPr lang="en-US" altLang="zh-TW" i="1" dirty="0" smtClean="0">
                <a:latin typeface="Trebuchet MS" panose="020B0603020202020204" pitchFamily="34" charset="0"/>
              </a:rPr>
              <a:t>data/filter_COO.txt </a:t>
            </a:r>
            <a:r>
              <a:rPr lang="en-US" altLang="zh-TW" dirty="0">
                <a:latin typeface="Trebuchet MS" panose="020B0603020202020204" pitchFamily="34" charset="0"/>
              </a:rPr>
              <a:t>storing sparse filters’ values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./data/neuron_COO.txt </a:t>
            </a:r>
            <a:r>
              <a:rPr lang="en-US" altLang="zh-TW" dirty="0">
                <a:latin typeface="Trebuchet MS" panose="020B0603020202020204" pitchFamily="34" charset="0"/>
              </a:rPr>
              <a:t>storing sparse neuron’ values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 err="1" smtClean="0">
                <a:latin typeface="Trebuchet MS" panose="020B0603020202020204" pitchFamily="34" charset="0"/>
              </a:rPr>
              <a:t>initCoo</a:t>
            </a:r>
            <a:r>
              <a:rPr lang="en-US" altLang="zh-TW" i="1" dirty="0">
                <a:latin typeface="Trebuchet MS" panose="020B0603020202020204" pitchFamily="34" charset="0"/>
              </a:rPr>
              <a:t>() </a:t>
            </a:r>
            <a:r>
              <a:rPr lang="en-US" altLang="zh-TW" dirty="0" smtClean="0">
                <a:latin typeface="Trebuchet MS" panose="020B0603020202020204" pitchFamily="34" charset="0"/>
              </a:rPr>
              <a:t>will </a:t>
            </a:r>
            <a:r>
              <a:rPr lang="en-US" altLang="zh-TW" dirty="0">
                <a:latin typeface="Trebuchet MS" panose="020B0603020202020204" pitchFamily="34" charset="0"/>
              </a:rPr>
              <a:t>read the input data </a:t>
            </a:r>
            <a:endParaRPr lang="en-US" altLang="zh-TW" dirty="0" smtClean="0">
              <a:latin typeface="Trebuchet MS" panose="020B0603020202020204" pitchFamily="34" charset="0"/>
            </a:endParaRP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 err="1" smtClean="0">
                <a:latin typeface="Trebuchet MS" panose="020B0603020202020204" pitchFamily="34" charset="0"/>
              </a:rPr>
              <a:t>convLayerCPU</a:t>
            </a:r>
            <a:r>
              <a:rPr lang="en-US" altLang="zh-TW" i="1" dirty="0" smtClean="0">
                <a:latin typeface="Trebuchet MS" panose="020B0603020202020204" pitchFamily="34" charset="0"/>
              </a:rPr>
              <a:t>() </a:t>
            </a:r>
            <a:r>
              <a:rPr lang="en-US" altLang="zh-TW" dirty="0" smtClean="0">
                <a:latin typeface="Trebuchet MS" panose="020B0603020202020204" pitchFamily="34" charset="0"/>
              </a:rPr>
              <a:t>will do the same computation with C++ and store the output in the </a:t>
            </a:r>
            <a:r>
              <a:rPr lang="en-US" altLang="zh-TW" dirty="0" err="1" smtClean="0">
                <a:latin typeface="Trebuchet MS" panose="020B0603020202020204" pitchFamily="34" charset="0"/>
              </a:rPr>
              <a:t>outCPU</a:t>
            </a:r>
            <a:r>
              <a:rPr lang="en-US" altLang="zh-TW" dirty="0" smtClean="0">
                <a:latin typeface="Trebuchet MS" panose="020B0603020202020204" pitchFamily="34" charset="0"/>
              </a:rPr>
              <a:t>.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 smtClean="0">
                <a:latin typeface="Trebuchet MS" panose="020B0603020202020204" pitchFamily="34" charset="0"/>
              </a:rPr>
              <a:t>checker</a:t>
            </a:r>
            <a:r>
              <a:rPr lang="en-US" altLang="zh-TW" i="1" dirty="0">
                <a:latin typeface="Trebuchet MS" panose="020B0603020202020204" pitchFamily="34" charset="0"/>
              </a:rPr>
              <a:t>() </a:t>
            </a:r>
            <a:r>
              <a:rPr lang="en-US" altLang="zh-TW" dirty="0">
                <a:latin typeface="Trebuchet MS" panose="020B0603020202020204" pitchFamily="34" charset="0"/>
              </a:rPr>
              <a:t>will check whether the values stored in </a:t>
            </a:r>
            <a:r>
              <a:rPr lang="en-US" altLang="zh-TW" dirty="0" err="1">
                <a:latin typeface="Trebuchet MS" panose="020B0603020202020204" pitchFamily="34" charset="0"/>
              </a:rPr>
              <a:t>outCPU</a:t>
            </a:r>
            <a:r>
              <a:rPr lang="en-US" altLang="zh-TW" dirty="0">
                <a:latin typeface="Trebuchet MS" panose="020B0603020202020204" pitchFamily="34" charset="0"/>
              </a:rPr>
              <a:t> and </a:t>
            </a:r>
            <a:r>
              <a:rPr lang="en-US" altLang="zh-TW" dirty="0" err="1">
                <a:latin typeface="Trebuchet MS" panose="020B0603020202020204" pitchFamily="34" charset="0"/>
              </a:rPr>
              <a:t>outGPU</a:t>
            </a:r>
            <a:r>
              <a:rPr lang="en-US" altLang="zh-TW" dirty="0">
                <a:latin typeface="Trebuchet MS" panose="020B0603020202020204" pitchFamily="34" charset="0"/>
              </a:rPr>
              <a:t> are the same.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 err="1">
                <a:latin typeface="Trebuchet MS" panose="020B0603020202020204" pitchFamily="34" charset="0"/>
              </a:rPr>
              <a:t>clock_gettime</a:t>
            </a:r>
            <a:r>
              <a:rPr lang="en-US" altLang="zh-TW" i="1" dirty="0">
                <a:latin typeface="Trebuchet MS" panose="020B0603020202020204" pitchFamily="34" charset="0"/>
              </a:rPr>
              <a:t>() </a:t>
            </a:r>
            <a:r>
              <a:rPr lang="en-US" altLang="zh-TW" dirty="0">
                <a:latin typeface="Trebuchet MS" panose="020B0603020202020204" pitchFamily="34" charset="0"/>
              </a:rPr>
              <a:t>is used to measure your </a:t>
            </a:r>
            <a:r>
              <a:rPr lang="en-US" altLang="zh-TW" dirty="0" err="1">
                <a:latin typeface="Trebuchet MS" panose="020B0603020202020204" pitchFamily="34" charset="0"/>
              </a:rPr>
              <a:t>preformance</a:t>
            </a:r>
            <a:endParaRPr lang="en-US" altLang="zh-TW" dirty="0">
              <a:latin typeface="Trebuchet MS" panose="020B0603020202020204" pitchFamily="34" charset="0"/>
            </a:endParaRP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Lunch your CUDA kernel within </a:t>
            </a:r>
            <a:r>
              <a:rPr lang="en-US" altLang="zh-TW" sz="2000" i="1" dirty="0">
                <a:latin typeface="Trebuchet MS" panose="020B0603020202020204" pitchFamily="34" charset="0"/>
              </a:rPr>
              <a:t>two </a:t>
            </a:r>
            <a:r>
              <a:rPr lang="en-US" altLang="zh-TW" sz="2000" i="1" dirty="0" err="1">
                <a:latin typeface="Trebuchet MS" panose="020B0603020202020204" pitchFamily="34" charset="0"/>
              </a:rPr>
              <a:t>clock_gettime</a:t>
            </a:r>
            <a:r>
              <a:rPr lang="en-US" altLang="zh-TW" sz="2000" i="1" dirty="0">
                <a:latin typeface="Trebuchet MS" panose="020B0603020202020204" pitchFamily="34" charset="0"/>
              </a:rPr>
              <a:t>() </a:t>
            </a:r>
            <a:r>
              <a:rPr lang="en-US" altLang="zh-TW" sz="2000" dirty="0" smtClean="0">
                <a:latin typeface="Trebuchet MS" panose="020B0603020202020204" pitchFamily="34" charset="0"/>
              </a:rPr>
              <a:t>functions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>
                <a:latin typeface="Trebuchet MS" panose="020B0603020202020204" pitchFamily="34" charset="0"/>
              </a:rPr>
              <a:t>Put </a:t>
            </a:r>
            <a:r>
              <a:rPr lang="en-US" altLang="zh-TW" sz="2000" i="1" dirty="0" err="1">
                <a:latin typeface="Trebuchet MS" panose="020B0603020202020204" pitchFamily="34" charset="0"/>
              </a:rPr>
              <a:t>cudaDeviceSynchronize</a:t>
            </a:r>
            <a:r>
              <a:rPr lang="en-US" altLang="zh-TW" sz="2000" i="1" dirty="0">
                <a:latin typeface="Trebuchet MS" panose="020B0603020202020204" pitchFamily="34" charset="0"/>
              </a:rPr>
              <a:t>() </a:t>
            </a:r>
            <a:r>
              <a:rPr lang="en-US" altLang="zh-TW" sz="2000" dirty="0">
                <a:latin typeface="Trebuchet MS" panose="020B0603020202020204" pitchFamily="34" charset="0"/>
              </a:rPr>
              <a:t>before the </a:t>
            </a:r>
            <a:r>
              <a:rPr lang="en-US" altLang="zh-TW" sz="2000" i="1" dirty="0">
                <a:latin typeface="Trebuchet MS" panose="020B0603020202020204" pitchFamily="34" charset="0"/>
              </a:rPr>
              <a:t>last </a:t>
            </a:r>
            <a:r>
              <a:rPr lang="en-US" altLang="zh-TW" sz="2000" i="1" dirty="0" err="1">
                <a:latin typeface="Trebuchet MS" panose="020B0603020202020204" pitchFamily="34" charset="0"/>
              </a:rPr>
              <a:t>clock_gettime</a:t>
            </a:r>
            <a:r>
              <a:rPr lang="en-US" altLang="zh-TW" sz="2000" i="1" dirty="0">
                <a:latin typeface="Trebuchet MS" panose="020B0603020202020204" pitchFamily="34" charset="0"/>
              </a:rPr>
              <a:t>()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You must pass the checking to ensure your result is correct!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We will compare the execution time to get the speedup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Speedup = </a:t>
            </a:r>
            <a:r>
              <a:rPr lang="en-US" altLang="zh-TW" sz="2000" dirty="0" err="1">
                <a:latin typeface="Trebuchet MS" panose="020B0603020202020204" pitchFamily="34" charset="0"/>
              </a:rPr>
              <a:t>convLayerCPU_execTime</a:t>
            </a:r>
            <a:r>
              <a:rPr lang="en-US" altLang="zh-TW" sz="2000" dirty="0">
                <a:latin typeface="Trebuchet MS" panose="020B0603020202020204" pitchFamily="34" charset="0"/>
              </a:rPr>
              <a:t> / </a:t>
            </a:r>
            <a:r>
              <a:rPr lang="en-US" altLang="zh-TW" sz="2000" dirty="0" err="1" smtClean="0">
                <a:latin typeface="Trebuchet MS" panose="020B0603020202020204" pitchFamily="34" charset="0"/>
              </a:rPr>
              <a:t>convLayerGPU_execTime</a:t>
            </a:r>
            <a:endParaRPr lang="en-US" altLang="zh-TW" sz="2000" dirty="0" smtClean="0">
              <a:latin typeface="Trebuchet MS" panose="020B0603020202020204" pitchFamily="34" charset="0"/>
            </a:endParaRP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convLayerGPU_execTime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 includes </a:t>
            </a:r>
            <a:r>
              <a:rPr lang="en-US" altLang="zh-TW" sz="20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: </a:t>
            </a:r>
            <a:r>
              <a:rPr lang="en-US" altLang="zh-TW" sz="20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cudaMalloc</a:t>
            </a:r>
            <a:r>
              <a:rPr lang="en-US" altLang="zh-TW" sz="20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time </a:t>
            </a:r>
            <a:r>
              <a:rPr lang="zh-TW" alt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、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cudaMemcpy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 time and execution time. Please  put these functions between 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clock_gettime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(CLOCK_REALTIME, &amp;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time_begin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) and 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clock_gettime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(CLOCK_REALTIME, &amp;</a:t>
            </a:r>
            <a:r>
              <a:rPr lang="en-US" altLang="zh-TW" sz="20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time_end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).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endParaRPr lang="en-US" altLang="zh-TW" sz="2000" dirty="0">
              <a:latin typeface="Trebuchet MS" panose="020B0603020202020204" pitchFamily="34" charset="0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dirty="0">
              <a:latin typeface="Trebuchet MS" panose="020B0603020202020204" pitchFamily="34" charset="0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dirty="0">
              <a:latin typeface="Trebuchet MS" panose="020B0603020202020204" pitchFamily="34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altLang="zh-TW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4A11E22-9D4C-4138-9EE7-B3BB7CE3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187F9325-D0F5-44AD-9FE2-C11867846E9D}"/>
              </a:ext>
            </a:extLst>
          </p:cNvPr>
          <p:cNvSpPr txBox="1">
            <a:spLocks/>
          </p:cNvSpPr>
          <p:nvPr/>
        </p:nvSpPr>
        <p:spPr>
          <a:xfrm>
            <a:off x="137884" y="166024"/>
            <a:ext cx="10520702" cy="83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TW" sz="4400" dirty="0">
                <a:latin typeface="Trebuchet MS" panose="020B0603020202020204" pitchFamily="34" charset="0"/>
              </a:rPr>
              <a:t>Other Rules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62822" y="1333343"/>
            <a:ext cx="111274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1. It’s a team work,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1 ~ 4 </a:t>
            </a:r>
            <a:r>
              <a:rPr lang="en-US" altLang="zh-TW" sz="2200" dirty="0">
                <a:latin typeface="Trebuchet MS" panose="020B0603020202020204" pitchFamily="34" charset="0"/>
              </a:rPr>
              <a:t>people in one </a:t>
            </a:r>
            <a:r>
              <a:rPr lang="en-US" altLang="zh-TW" sz="2200" dirty="0" err="1">
                <a:latin typeface="Trebuchet MS" panose="020B0603020202020204" pitchFamily="34" charset="0"/>
              </a:rPr>
              <a:t>team.In</a:t>
            </a:r>
            <a:r>
              <a:rPr lang="en-US" altLang="zh-TW" sz="2200" dirty="0">
                <a:latin typeface="Trebuchet MS" panose="020B0603020202020204" pitchFamily="34" charset="0"/>
              </a:rPr>
              <a:t> part2, you can change your team.</a:t>
            </a:r>
            <a:r>
              <a:rPr lang="zh-TW" altLang="en-US" sz="2200" dirty="0">
                <a:latin typeface="Trebuchet MS" panose="020B0603020202020204" pitchFamily="34" charset="0"/>
              </a:rPr>
              <a:t> </a:t>
            </a:r>
            <a:endParaRPr lang="en-US" altLang="zh-TW" sz="22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Trebuchet MS" panose="020B0603020202020204" pitchFamily="34" charset="0"/>
              </a:rPr>
              <a:t>   </a:t>
            </a:r>
            <a:r>
              <a:rPr lang="en-US" altLang="zh-TW" sz="2200" dirty="0">
                <a:latin typeface="Trebuchet MS" panose="020B0603020202020204" pitchFamily="34" charset="0"/>
              </a:rPr>
              <a:t>-</a:t>
            </a:r>
            <a:r>
              <a:rPr lang="zh-TW" altLang="en-US" sz="2200" dirty="0">
                <a:latin typeface="Trebuchet MS" panose="020B0603020202020204" pitchFamily="34" charset="0"/>
              </a:rPr>
              <a:t> </a:t>
            </a:r>
            <a:r>
              <a:rPr lang="en-US" altLang="zh-TW" sz="2200" dirty="0">
                <a:latin typeface="Trebuchet MS" panose="020B0603020202020204" pitchFamily="34" charset="0"/>
              </a:rPr>
              <a:t>Register </a:t>
            </a:r>
            <a:r>
              <a:rPr lang="en-US" altLang="zh-TW" sz="2200" dirty="0">
                <a:solidFill>
                  <a:srgbClr val="0070C0"/>
                </a:solidFill>
                <a:latin typeface="Trebuchet MS" panose="020B0603020202020204" pitchFamily="34" charset="0"/>
                <a:hlinkClick r:id="rId3"/>
              </a:rPr>
              <a:t>here</a:t>
            </a:r>
            <a:r>
              <a:rPr lang="en-US" altLang="zh-TW" sz="2200" dirty="0">
                <a:latin typeface="Trebuchet MS" panose="020B0603020202020204" pitchFamily="34" charset="0"/>
              </a:rPr>
              <a:t> before deadline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2. Compress your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code</a:t>
            </a:r>
            <a:r>
              <a:rPr lang="en-US" altLang="zh-TW" sz="2200" dirty="0">
                <a:latin typeface="Trebuchet MS" panose="020B0603020202020204" pitchFamily="34" charset="0"/>
              </a:rPr>
              <a:t> and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report</a:t>
            </a:r>
            <a:r>
              <a:rPr lang="en-US" altLang="zh-TW" sz="2200" dirty="0">
                <a:latin typeface="Trebuchet MS" panose="020B0603020202020204" pitchFamily="34" charset="0"/>
              </a:rPr>
              <a:t> into one zip file and upload to E3.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3. Name your report as</a:t>
            </a:r>
            <a:r>
              <a:rPr lang="zh-TW" altLang="en-US" sz="2200" dirty="0">
                <a:latin typeface="Trebuchet MS" panose="020B0603020202020204" pitchFamily="34" charset="0"/>
              </a:rPr>
              <a:t>：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LeaderID_Report_FP2.pdf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4. Name your package as</a:t>
            </a:r>
            <a:r>
              <a:rPr lang="zh-TW" altLang="en-US" sz="2200" dirty="0">
                <a:latin typeface="Trebuchet MS" panose="020B0603020202020204" pitchFamily="34" charset="0"/>
              </a:rPr>
              <a:t>：</a:t>
            </a:r>
            <a:r>
              <a:rPr lang="en-US" altLang="zh-TW" sz="2200" dirty="0">
                <a:latin typeface="Trebuchet MS" panose="020B0603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LeaderID_FP2.zip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5. One team only need to upload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one</a:t>
            </a:r>
            <a:r>
              <a:rPr lang="en-US" altLang="zh-TW" sz="2200" dirty="0">
                <a:latin typeface="Trebuchet MS" panose="020B0603020202020204" pitchFamily="34" charset="0"/>
              </a:rPr>
              <a:t> package to E3.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6. Make sure TA can compile and run your code with “</a:t>
            </a:r>
            <a:r>
              <a:rPr lang="en-US" altLang="zh-TW" sz="2200" dirty="0">
                <a:solidFill>
                  <a:schemeClr val="accent4">
                    <a:lumMod val="75000"/>
                  </a:schemeClr>
                </a:solidFill>
                <a:latin typeface="Trebuchet MS" panose="020B0603020202020204" pitchFamily="34" charset="0"/>
              </a:rPr>
              <a:t>make</a:t>
            </a:r>
            <a:r>
              <a:rPr lang="en-US" altLang="zh-TW" sz="2200" dirty="0">
                <a:latin typeface="Trebuchet MS" panose="020B0603020202020204" pitchFamily="34" charset="0"/>
              </a:rPr>
              <a:t>” and “</a:t>
            </a:r>
            <a:r>
              <a:rPr lang="en-US" altLang="zh-TW" sz="2200" dirty="0">
                <a:solidFill>
                  <a:schemeClr val="accent4">
                    <a:lumMod val="75000"/>
                  </a:schemeClr>
                </a:solidFill>
                <a:latin typeface="Trebuchet MS" panose="020B0603020202020204" pitchFamily="34" charset="0"/>
              </a:rPr>
              <a:t>make run</a:t>
            </a:r>
            <a:r>
              <a:rPr lang="en-US" altLang="zh-TW" sz="2200" dirty="0">
                <a:latin typeface="Trebuchet MS" panose="020B0603020202020204" pitchFamily="34" charset="0"/>
              </a:rPr>
              <a:t>” on the </a:t>
            </a:r>
            <a:r>
              <a:rPr lang="zh-TW" altLang="en-US" sz="2200" dirty="0">
                <a:latin typeface="Trebuchet MS" panose="020B0603020202020204" pitchFamily="34" charset="0"/>
              </a:rPr>
              <a:t> </a:t>
            </a:r>
            <a:endParaRPr lang="en-US" altLang="zh-TW" sz="22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Trebuchet MS" panose="020B0603020202020204" pitchFamily="34" charset="0"/>
              </a:rPr>
              <a:t>    </a:t>
            </a:r>
            <a:r>
              <a:rPr lang="en-US" altLang="zh-TW" sz="2200" dirty="0">
                <a:latin typeface="Trebuchet MS" panose="020B0603020202020204" pitchFamily="34" charset="0"/>
              </a:rPr>
              <a:t>provided server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7.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Any CUDA library is forbidden to use in this project</a:t>
            </a:r>
            <a:r>
              <a:rPr lang="zh-TW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!!!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8.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DELAY IS NOT ACCEPTABLE</a:t>
            </a:r>
            <a:r>
              <a:rPr lang="zh-TW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18096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06C15F8-FEFA-47CF-B73C-A076D603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743"/>
            <a:ext cx="12192000" cy="116731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187F9325-D0F5-44AD-9FE2-C11867846E9D}"/>
              </a:ext>
            </a:extLst>
          </p:cNvPr>
          <p:cNvSpPr txBox="1">
            <a:spLocks/>
          </p:cNvSpPr>
          <p:nvPr/>
        </p:nvSpPr>
        <p:spPr>
          <a:xfrm>
            <a:off x="204397" y="140546"/>
            <a:ext cx="10520702" cy="83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TW" sz="4400" dirty="0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28850" y="1268109"/>
            <a:ext cx="1100153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Get base program source code with below command</a:t>
            </a:r>
            <a:r>
              <a:rPr lang="zh-TW" altLang="en-US" sz="2200" dirty="0">
                <a:latin typeface="Trebuchet MS" panose="020B0603020202020204" pitchFamily="34" charset="0"/>
              </a:rPr>
              <a:t>：</a:t>
            </a:r>
            <a:endParaRPr lang="en-US" altLang="zh-TW" sz="2200" dirty="0">
              <a:latin typeface="Trebuchet MS" panose="020B0603020202020204" pitchFamily="34" charset="0"/>
            </a:endParaRPr>
          </a:p>
          <a:p>
            <a:pPr marL="377100"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$ </a:t>
            </a:r>
            <a:r>
              <a:rPr lang="en-US" altLang="zh-TW" sz="2200" dirty="0">
                <a:solidFill>
                  <a:srgbClr val="00B0F0"/>
                </a:solidFill>
                <a:latin typeface="Trebuchet MS" panose="020B0603020202020204" pitchFamily="34" charset="0"/>
              </a:rPr>
              <a:t>git clone https://github.com/s0606757/CA2017FP-Part2.git</a:t>
            </a:r>
            <a:endParaRPr lang="en-US" altLang="zh-TW" sz="2200" dirty="0" smtClean="0">
              <a:solidFill>
                <a:srgbClr val="00B0F0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Trebuchet MS" panose="020B0603020202020204" pitchFamily="34" charset="0"/>
              </a:rPr>
              <a:t>We provide you a </a:t>
            </a:r>
            <a:r>
              <a:rPr lang="en-US" altLang="zh-TW" sz="2200" dirty="0" err="1" smtClean="0">
                <a:latin typeface="Trebuchet MS" panose="020B0603020202020204" pitchFamily="34" charset="0"/>
              </a:rPr>
              <a:t>linux</a:t>
            </a:r>
            <a:r>
              <a:rPr lang="en-US" altLang="zh-TW" sz="2200" dirty="0" smtClean="0">
                <a:latin typeface="Trebuchet MS" panose="020B0603020202020204" pitchFamily="34" charset="0"/>
              </a:rPr>
              <a:t> server with NVIDIA GPU K20</a:t>
            </a:r>
            <a:r>
              <a:rPr lang="zh-TW" altLang="en-US" sz="2200" dirty="0" smtClean="0">
                <a:latin typeface="Trebuchet MS" panose="020B0603020202020204" pitchFamily="34" charset="0"/>
              </a:rPr>
              <a:t>：</a:t>
            </a:r>
            <a:endParaRPr lang="en-US" altLang="zh-TW" sz="2200" dirty="0" smtClean="0">
              <a:latin typeface="Trebuchet MS" panose="020B0603020202020204" pitchFamily="34" charset="0"/>
            </a:endParaRPr>
          </a:p>
          <a:p>
            <a:pPr marL="377100">
              <a:lnSpc>
                <a:spcPct val="150000"/>
              </a:lnSpc>
            </a:pPr>
            <a:r>
              <a:rPr lang="en-US" altLang="zh-TW" sz="2200" dirty="0" smtClean="0">
                <a:latin typeface="Trebuchet MS" panose="020B0603020202020204" pitchFamily="34" charset="0"/>
              </a:rPr>
              <a:t>IP</a:t>
            </a:r>
            <a:r>
              <a:rPr lang="en-US" altLang="zh-TW" sz="2200" dirty="0">
                <a:latin typeface="Trebuchet MS" panose="020B0603020202020204" pitchFamily="34" charset="0"/>
              </a:rPr>
              <a:t>: 140.113.225.118  SSH Port: 22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Account</a:t>
            </a:r>
            <a:r>
              <a:rPr lang="zh-TW" altLang="en-US" sz="2200" dirty="0">
                <a:latin typeface="Trebuchet MS" panose="020B0603020202020204" pitchFamily="34" charset="0"/>
              </a:rPr>
              <a:t>：</a:t>
            </a:r>
            <a:r>
              <a:rPr lang="en-US" altLang="zh-TW" sz="2200" dirty="0">
                <a:latin typeface="Trebuchet MS" panose="020B0603020202020204" pitchFamily="34" charset="0"/>
              </a:rPr>
              <a:t>ca01~58 (</a:t>
            </a:r>
            <a:r>
              <a:rPr lang="en-US" altLang="zh-TW" sz="2200" dirty="0">
                <a:solidFill>
                  <a:srgbClr val="00B0F0"/>
                </a:solidFill>
                <a:latin typeface="Trebuchet MS" panose="020B0603020202020204" pitchFamily="34" charset="0"/>
                <a:hlinkClick r:id="rId4"/>
              </a:rPr>
              <a:t>Account List</a:t>
            </a:r>
            <a:r>
              <a:rPr lang="en-US" altLang="zh-TW" sz="22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Remember to enable X11 forwarding when you connect to the server for using the 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    NVIDIA Visual Profiler.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Your code will be evaluated on this server.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Due day</a:t>
            </a:r>
            <a:r>
              <a:rPr lang="zh-TW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：</a:t>
            </a:r>
            <a:r>
              <a:rPr lang="en-US" altLang="zh-TW" sz="22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2017/11/30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zh-TW" sz="22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Thr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) 23:50</a:t>
            </a:r>
          </a:p>
        </p:txBody>
      </p:sp>
    </p:spTree>
    <p:extLst>
      <p:ext uri="{BB962C8B-B14F-4D97-AF65-F5344CB8AC3E}">
        <p14:creationId xmlns:p14="http://schemas.microsoft.com/office/powerpoint/2010/main" val="368284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Sparsity in Sparse Convolution Neural Network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76252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F64D84-AF04-45DF-8A12-5329BB94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2718" y="1171428"/>
            <a:ext cx="1178741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000" dirty="0">
                <a:latin typeface="Trebuchet MS" panose="020B0603020202020204" pitchFamily="34" charset="0"/>
              </a:rPr>
              <a:t>(A) Completeness (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35%</a:t>
            </a:r>
            <a:r>
              <a:rPr lang="en-US" altLang="zh-TW" sz="2000" dirty="0">
                <a:latin typeface="Trebuchet MS" panose="020B0603020202020204" pitchFamily="34" charset="0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Your result(</a:t>
            </a:r>
            <a:r>
              <a:rPr lang="en-US" altLang="zh-TW" sz="2000" dirty="0" err="1">
                <a:latin typeface="Trebuchet MS" panose="020B0603020202020204" pitchFamily="34" charset="0"/>
              </a:rPr>
              <a:t>convLayerGPU</a:t>
            </a:r>
            <a:r>
              <a:rPr lang="en-US" altLang="zh-TW" sz="2000" dirty="0">
                <a:latin typeface="Trebuchet MS" panose="020B0603020202020204" pitchFamily="34" charset="0"/>
              </a:rPr>
              <a:t>) must be correct (Pass the check) (10%)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Your design(</a:t>
            </a:r>
            <a:r>
              <a:rPr lang="en-US" altLang="zh-TW" sz="2000" dirty="0" err="1">
                <a:latin typeface="Trebuchet MS" panose="020B0603020202020204" pitchFamily="34" charset="0"/>
              </a:rPr>
              <a:t>convLayerGPU</a:t>
            </a:r>
            <a:r>
              <a:rPr lang="en-US" altLang="zh-TW" sz="2000" dirty="0">
                <a:latin typeface="Trebuchet MS" panose="020B0603020202020204" pitchFamily="34" charset="0"/>
              </a:rPr>
              <a:t>) is faster than </a:t>
            </a:r>
            <a:r>
              <a:rPr lang="en-US" altLang="zh-TW" sz="2000" dirty="0" err="1">
                <a:latin typeface="Trebuchet MS" panose="020B0603020202020204" pitchFamily="34" charset="0"/>
              </a:rPr>
              <a:t>convLayerCPU</a:t>
            </a:r>
            <a:r>
              <a:rPr lang="en-US" altLang="zh-TW" sz="2000" dirty="0">
                <a:latin typeface="Trebuchet MS" panose="020B0603020202020204" pitchFamily="34" charset="0"/>
              </a:rPr>
              <a:t>() </a:t>
            </a:r>
            <a:r>
              <a:rPr lang="en-US" altLang="zh-TW" sz="2000" dirty="0" smtClean="0">
                <a:latin typeface="Trebuchet MS" panose="020B0603020202020204" pitchFamily="34" charset="0"/>
              </a:rPr>
              <a:t>(15%)</a:t>
            </a:r>
            <a:endParaRPr lang="en-US" altLang="zh-TW" sz="2000" dirty="0">
              <a:latin typeface="Trebuchet MS" panose="020B0603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Use your data format(10%)</a:t>
            </a:r>
          </a:p>
          <a:p>
            <a:pPr fontAlgn="base">
              <a:lnSpc>
                <a:spcPct val="150000"/>
              </a:lnSpc>
            </a:pPr>
            <a:r>
              <a:rPr lang="en-US" altLang="zh-TW" sz="2000" dirty="0" smtClean="0">
                <a:latin typeface="Trebuchet MS" panose="020B0603020202020204" pitchFamily="34" charset="0"/>
              </a:rPr>
              <a:t>(</a:t>
            </a:r>
            <a:r>
              <a:rPr lang="en-US" altLang="zh-TW" sz="2000" dirty="0">
                <a:latin typeface="Trebuchet MS" panose="020B0603020202020204" pitchFamily="34" charset="0"/>
              </a:rPr>
              <a:t>B) Report (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35%</a:t>
            </a:r>
            <a:r>
              <a:rPr lang="en-US" altLang="zh-TW" sz="2000" dirty="0">
                <a:latin typeface="Trebuchet MS" panose="020B0603020202020204" pitchFamily="34" charset="0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Describe your implementation algorithm and explain your results (15%)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Discuss what kind of optimization you did( it is better or worse?) (10%)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Show how you use NVVP to help you find and solve perf. issues (5%)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Feedback of this part (5%)</a:t>
            </a:r>
          </a:p>
          <a:p>
            <a:pPr fontAlgn="base">
              <a:lnSpc>
                <a:spcPct val="150000"/>
              </a:lnSpc>
            </a:pPr>
            <a:r>
              <a:rPr lang="en-US" altLang="zh-TW" sz="2000" dirty="0">
                <a:latin typeface="Trebuchet MS" panose="020B0603020202020204" pitchFamily="34" charset="0"/>
              </a:rPr>
              <a:t>(C) Performance Rank (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30%</a:t>
            </a:r>
            <a:r>
              <a:rPr lang="en-US" altLang="zh-TW" sz="2000" dirty="0">
                <a:latin typeface="Trebuchet MS" panose="020B0603020202020204" pitchFamily="34" charset="0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We will rank your CUDA kernels’ performance(execution time) on GTX K20C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The fastest one will get 30% and the last one will get 1%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Trebuchet MS" panose="020B0603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87F9325-D0F5-44AD-9FE2-C11867846E9D}"/>
              </a:ext>
            </a:extLst>
          </p:cNvPr>
          <p:cNvSpPr txBox="1">
            <a:spLocks/>
          </p:cNvSpPr>
          <p:nvPr/>
        </p:nvSpPr>
        <p:spPr>
          <a:xfrm>
            <a:off x="202292" y="142875"/>
            <a:ext cx="10520702" cy="83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TW" sz="4400" dirty="0">
                <a:latin typeface="Trebuchet MS" panose="020B0603020202020204" pitchFamily="34" charset="0"/>
              </a:rPr>
              <a:t>Grading Policy</a:t>
            </a:r>
          </a:p>
        </p:txBody>
      </p:sp>
    </p:spTree>
    <p:extLst>
      <p:ext uri="{BB962C8B-B14F-4D97-AF65-F5344CB8AC3E}">
        <p14:creationId xmlns:p14="http://schemas.microsoft.com/office/powerpoint/2010/main" val="26282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Sparsity in Sparse Convolution Neural Network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84878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ABEB6-5E08-4B03-9D36-6BBBD2C8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8" y="1607367"/>
            <a:ext cx="10515598" cy="4154361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 smtClean="0">
                <a:latin typeface="Trebuchet MS" panose="020B0603020202020204" pitchFamily="34" charset="0"/>
                <a:hlinkClick r:id="rId2"/>
              </a:rPr>
              <a:t>Neural Network Pruning</a:t>
            </a:r>
            <a:endParaRPr lang="en-US" altLang="zh-TW" sz="2400" dirty="0" smtClean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 smtClean="0">
                <a:latin typeface="Trebuchet MS" panose="020B0603020202020204" pitchFamily="34" charset="0"/>
                <a:hlinkClick r:id="rId3"/>
              </a:rPr>
              <a:t>Sparsity in Neurons</a:t>
            </a:r>
            <a:endParaRPr lang="en-US" altLang="zh-TW" sz="2400" dirty="0" smtClean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 smtClean="0">
                <a:latin typeface="Trebuchet MS" panose="020B0603020202020204" pitchFamily="34" charset="0"/>
                <a:hlinkClick r:id="rId4"/>
              </a:rPr>
              <a:t>Sparse </a:t>
            </a:r>
            <a:r>
              <a:rPr lang="en-US" altLang="zh-TW" sz="2400" dirty="0" err="1" smtClean="0">
                <a:latin typeface="Trebuchet MS" panose="020B0603020202020204" pitchFamily="34" charset="0"/>
                <a:hlinkClick r:id="rId4"/>
              </a:rPr>
              <a:t>Foramat</a:t>
            </a:r>
            <a:r>
              <a:rPr lang="en-US" altLang="zh-TW" sz="2400" dirty="0" smtClean="0">
                <a:latin typeface="Trebuchet MS" panose="020B0603020202020204" pitchFamily="34" charset="0"/>
                <a:hlinkClick r:id="rId4"/>
              </a:rPr>
              <a:t> in Matrix Multiplication</a:t>
            </a:r>
            <a:endParaRPr lang="en-US" altLang="zh-TW" sz="2400" dirty="0" smtClean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 smtClean="0">
                <a:latin typeface="Trebuchet MS" panose="020B0603020202020204" pitchFamily="34" charset="0"/>
                <a:hlinkClick r:id="rId5"/>
              </a:rPr>
              <a:t>Implement Sparse Matrix Multiplication with </a:t>
            </a:r>
            <a:r>
              <a:rPr lang="en-US" altLang="zh-TW" sz="2400" dirty="0" err="1" smtClean="0">
                <a:latin typeface="Trebuchet MS" panose="020B0603020202020204" pitchFamily="34" charset="0"/>
                <a:hlinkClick r:id="rId5"/>
              </a:rPr>
              <a:t>Cuda</a:t>
            </a:r>
            <a:endParaRPr lang="en-US" altLang="zh-TW" sz="2400" dirty="0" smtClean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 smtClean="0">
                <a:latin typeface="Trebuchet MS" panose="020B0603020202020204" pitchFamily="34" charset="0"/>
                <a:hlinkClick r:id="rId6"/>
              </a:rPr>
              <a:t>An Accelerator for Sparse CNN</a:t>
            </a:r>
            <a:endParaRPr lang="en-US" altLang="zh-TW" sz="2400" dirty="0" smtClean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 smtClean="0">
                <a:latin typeface="Trebuchet MS" panose="020B0603020202020204" pitchFamily="34" charset="0"/>
                <a:hlinkClick r:id="rId7"/>
              </a:rPr>
              <a:t>Sparse Format </a:t>
            </a:r>
            <a:r>
              <a:rPr lang="en-US" altLang="zh-TW" sz="2400" dirty="0" smtClean="0">
                <a:latin typeface="Trebuchet MS" panose="020B0603020202020204" pitchFamily="34" charset="0"/>
                <a:hlinkClick r:id="rId7"/>
              </a:rPr>
              <a:t>– </a:t>
            </a:r>
            <a:r>
              <a:rPr lang="en-US" altLang="zh-TW" sz="2400" dirty="0" err="1" smtClean="0">
                <a:latin typeface="Trebuchet MS" panose="020B0603020202020204" pitchFamily="34" charset="0"/>
                <a:hlinkClick r:id="rId7"/>
              </a:rPr>
              <a:t>Nvidia</a:t>
            </a:r>
            <a:endParaRPr lang="en-US" altLang="zh-TW" sz="2400" dirty="0" smtClean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 smtClean="0">
                <a:solidFill>
                  <a:srgbClr val="FF0000"/>
                </a:solidFill>
                <a:latin typeface="Trebuchet MS" panose="020B0603020202020204" pitchFamily="34" charset="0"/>
                <a:hlinkClick r:id="rId8"/>
              </a:rPr>
              <a:t>Coda-Debugging Command Line </a:t>
            </a:r>
            <a:endParaRPr lang="zh-TW" alt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2356FE-017F-4906-9B6E-5ADA11B30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10624E7-AD29-48B3-BAE7-73F36D4B64F1}"/>
              </a:ext>
            </a:extLst>
          </p:cNvPr>
          <p:cNvSpPr txBox="1">
            <a:spLocks/>
          </p:cNvSpPr>
          <p:nvPr/>
        </p:nvSpPr>
        <p:spPr>
          <a:xfrm>
            <a:off x="382104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Trebuchet MS" panose="020B0603020202020204" pitchFamily="34" charset="0"/>
              </a:rPr>
              <a:t>Refernece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Sparsity in Sparse Convolution Neural Network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44208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Sparsity in Sparse Convolution Neural Network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7639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276833" y="0"/>
            <a:ext cx="12221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Sparsity in Sparse Convolution Neural Network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57FF52-22AA-4153-AB05-A72EF2B4653D}"/>
              </a:ext>
            </a:extLst>
          </p:cNvPr>
          <p:cNvSpPr txBox="1"/>
          <p:nvPr/>
        </p:nvSpPr>
        <p:spPr>
          <a:xfrm flipH="1">
            <a:off x="584898" y="1471610"/>
            <a:ext cx="6322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Sparsity in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Lots of weights are very close to zero.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Pruning and Retraining </a:t>
            </a:r>
            <a:endParaRPr lang="zh-TW" altLang="en-US" sz="2000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https://d3ansictanv2wj.cloudfront.net/Han_F1-880028d8425196c58c6c034d0a8829ec.jpg">
            <a:extLst>
              <a:ext uri="{FF2B5EF4-FFF2-40B4-BE49-F238E27FC236}">
                <a16:creationId xmlns:a16="http://schemas.microsoft.com/office/drawing/2014/main" id="{C00CD68F-7246-4E7D-A9D0-36977DA1B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31" y="2827475"/>
            <a:ext cx="62674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3D3E350-3188-4F44-B44C-6495517FA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98" y="2827475"/>
            <a:ext cx="4077736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61F6FD5-5501-4C67-BD80-6DC6316A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359529-F425-45E1-970E-CDF8DC1A3D97}"/>
              </a:ext>
            </a:extLst>
          </p:cNvPr>
          <p:cNvSpPr txBox="1">
            <a:spLocks/>
          </p:cNvSpPr>
          <p:nvPr/>
        </p:nvSpPr>
        <p:spPr>
          <a:xfrm>
            <a:off x="224752" y="2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37" y="2382421"/>
            <a:ext cx="3792744" cy="3733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855391" y="3802511"/>
            <a:ext cx="2585246" cy="827426"/>
            <a:chOff x="3471076" y="1287462"/>
            <a:chExt cx="2637086" cy="844018"/>
          </a:xfrm>
        </p:grpSpPr>
        <p:grpSp>
          <p:nvGrpSpPr>
            <p:cNvPr id="18" name="Group 17"/>
            <p:cNvGrpSpPr/>
            <p:nvPr/>
          </p:nvGrpSpPr>
          <p:grpSpPr>
            <a:xfrm>
              <a:off x="4431762" y="1287462"/>
              <a:ext cx="801662" cy="844018"/>
              <a:chOff x="5154100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>
              <a:stCxn id="19" idx="3"/>
              <a:endCxn id="5" idx="2"/>
            </p:cNvCxnSpPr>
            <p:nvPr/>
          </p:nvCxnSpPr>
          <p:spPr>
            <a:xfrm flipV="1">
              <a:off x="3471076" y="1709471"/>
              <a:ext cx="960686" cy="35191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3" idx="1"/>
            </p:cNvCxnSpPr>
            <p:nvPr/>
          </p:nvCxnSpPr>
          <p:spPr>
            <a:xfrm>
              <a:off x="5233424" y="1709471"/>
              <a:ext cx="874738" cy="33680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標題 1">
            <a:extLst>
              <a:ext uri="{FF2B5EF4-FFF2-40B4-BE49-F238E27FC236}">
                <a16:creationId xmlns:a16="http://schemas.microsoft.com/office/drawing/2014/main" id="{6DC971B3-625F-406C-A16A-8BDE7A4E3CFD}"/>
              </a:ext>
            </a:extLst>
          </p:cNvPr>
          <p:cNvSpPr txBox="1">
            <a:spLocks/>
          </p:cNvSpPr>
          <p:nvPr/>
        </p:nvSpPr>
        <p:spPr>
          <a:xfrm>
            <a:off x="276833" y="0"/>
            <a:ext cx="12221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Sparsity in Sparse Convolution Neural Network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55E3A7-AE48-46D7-8FC1-1F8160BDF1A2}"/>
              </a:ext>
            </a:extLst>
          </p:cNvPr>
          <p:cNvSpPr txBox="1"/>
          <p:nvPr/>
        </p:nvSpPr>
        <p:spPr>
          <a:xfrm flipH="1">
            <a:off x="584894" y="1471610"/>
            <a:ext cx="9996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Sparsity in neuron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The negative value will </a:t>
            </a:r>
            <a:r>
              <a:rPr lang="en-US" altLang="zh-TW" sz="2000" dirty="0" smtClean="0">
                <a:latin typeface="Trebuchet MS" panose="020B0603020202020204" pitchFamily="34" charset="0"/>
              </a:rPr>
              <a:t>be change to zero </a:t>
            </a:r>
            <a:r>
              <a:rPr lang="en-US" altLang="zh-TW" sz="2000" dirty="0">
                <a:latin typeface="Trebuchet MS" panose="020B0603020202020204" pitchFamily="34" charset="0"/>
              </a:rPr>
              <a:t>through the RELU function.</a:t>
            </a:r>
            <a:endParaRPr lang="zh-TW" alt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Sparsity in Sparse Convolution Neural Network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75980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61F6FD5-5501-4C67-BD80-6DC6316A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359529-F425-45E1-970E-CDF8DC1A3D97}"/>
              </a:ext>
            </a:extLst>
          </p:cNvPr>
          <p:cNvSpPr txBox="1">
            <a:spLocks/>
          </p:cNvSpPr>
          <p:nvPr/>
        </p:nvSpPr>
        <p:spPr>
          <a:xfrm>
            <a:off x="224752" y="2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DC971B3-625F-406C-A16A-8BDE7A4E3CFD}"/>
              </a:ext>
            </a:extLst>
          </p:cNvPr>
          <p:cNvSpPr txBox="1">
            <a:spLocks/>
          </p:cNvSpPr>
          <p:nvPr/>
        </p:nvSpPr>
        <p:spPr>
          <a:xfrm>
            <a:off x="276833" y="0"/>
            <a:ext cx="12221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Sparse format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55E3A7-AE48-46D7-8FC1-1F8160BDF1A2}"/>
              </a:ext>
            </a:extLst>
          </p:cNvPr>
          <p:cNvSpPr txBox="1"/>
          <p:nvPr/>
        </p:nvSpPr>
        <p:spPr>
          <a:xfrm flipH="1">
            <a:off x="584897" y="1471610"/>
            <a:ext cx="10912835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In part2, TA provides the same data set in COO format.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Actually , there are other sparse format Ex: CSR</a:t>
            </a:r>
            <a:r>
              <a:rPr lang="zh-TW" altLang="en-US" sz="2000" dirty="0">
                <a:latin typeface="Trebuchet MS" panose="020B0603020202020204" pitchFamily="34" charset="0"/>
              </a:rPr>
              <a:t>、</a:t>
            </a:r>
            <a:r>
              <a:rPr lang="en-US" altLang="zh-TW" sz="2000" dirty="0">
                <a:latin typeface="Trebuchet MS" panose="020B0603020202020204" pitchFamily="34" charset="0"/>
              </a:rPr>
              <a:t>CSC</a:t>
            </a:r>
            <a:r>
              <a:rPr lang="zh-TW" altLang="en-US" sz="2000" dirty="0">
                <a:latin typeface="Trebuchet MS" panose="020B0603020202020204" pitchFamily="34" charset="0"/>
              </a:rPr>
              <a:t>、</a:t>
            </a:r>
            <a:r>
              <a:rPr lang="en-US" altLang="zh-TW" sz="2000" dirty="0">
                <a:latin typeface="Trebuchet MS" panose="020B0603020202020204" pitchFamily="34" charset="0"/>
              </a:rPr>
              <a:t>ELL</a:t>
            </a:r>
            <a:r>
              <a:rPr lang="zh-TW" altLang="en-US" sz="2000" dirty="0">
                <a:latin typeface="Trebuchet MS" panose="020B0603020202020204" pitchFamily="34" charset="0"/>
              </a:rPr>
              <a:t>、</a:t>
            </a:r>
            <a:r>
              <a:rPr lang="en-US" altLang="zh-TW" sz="2000" dirty="0">
                <a:latin typeface="Trebuchet MS" panose="020B0603020202020204" pitchFamily="34" charset="0"/>
              </a:rPr>
              <a:t>DIA. </a:t>
            </a:r>
            <a:endParaRPr lang="zh-TW" altLang="en-US" sz="2000" dirty="0">
              <a:latin typeface="Trebuchet MS" panose="020B0603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753C9A-A519-44DC-A698-032ADFC4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2"/>
          <a:stretch/>
        </p:blipFill>
        <p:spPr>
          <a:xfrm>
            <a:off x="276833" y="3741929"/>
            <a:ext cx="11784496" cy="28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61F6FD5-5501-4C67-BD80-6DC6316A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359529-F425-45E1-970E-CDF8DC1A3D97}"/>
              </a:ext>
            </a:extLst>
          </p:cNvPr>
          <p:cNvSpPr txBox="1">
            <a:spLocks/>
          </p:cNvSpPr>
          <p:nvPr/>
        </p:nvSpPr>
        <p:spPr>
          <a:xfrm>
            <a:off x="224752" y="2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DC971B3-625F-406C-A16A-8BDE7A4E3CFD}"/>
              </a:ext>
            </a:extLst>
          </p:cNvPr>
          <p:cNvSpPr txBox="1">
            <a:spLocks/>
          </p:cNvSpPr>
          <p:nvPr/>
        </p:nvSpPr>
        <p:spPr>
          <a:xfrm>
            <a:off x="276833" y="0"/>
            <a:ext cx="12221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Neuron_COO.txt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51" y="1443075"/>
            <a:ext cx="4495238" cy="500952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038462" y="3853543"/>
            <a:ext cx="640702" cy="51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923" y="1443075"/>
            <a:ext cx="4418200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2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61F6FD5-5501-4C67-BD80-6DC6316A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359529-F425-45E1-970E-CDF8DC1A3D97}"/>
              </a:ext>
            </a:extLst>
          </p:cNvPr>
          <p:cNvSpPr txBox="1">
            <a:spLocks/>
          </p:cNvSpPr>
          <p:nvPr/>
        </p:nvSpPr>
        <p:spPr>
          <a:xfrm>
            <a:off x="224752" y="2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DC971B3-625F-406C-A16A-8BDE7A4E3CFD}"/>
              </a:ext>
            </a:extLst>
          </p:cNvPr>
          <p:cNvSpPr txBox="1">
            <a:spLocks/>
          </p:cNvSpPr>
          <p:nvPr/>
        </p:nvSpPr>
        <p:spPr>
          <a:xfrm>
            <a:off x="276833" y="0"/>
            <a:ext cx="12221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Filter_COO.txt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014"/>
          <a:stretch/>
        </p:blipFill>
        <p:spPr>
          <a:xfrm>
            <a:off x="6904654" y="1351662"/>
            <a:ext cx="4767943" cy="51665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691"/>
          <a:stretch/>
        </p:blipFill>
        <p:spPr>
          <a:xfrm>
            <a:off x="1045846" y="1351615"/>
            <a:ext cx="4767126" cy="5166655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6038462" y="3853543"/>
            <a:ext cx="640702" cy="51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778</Words>
  <Application>Microsoft Office PowerPoint</Application>
  <PresentationFormat>寬螢幕</PresentationFormat>
  <Paragraphs>126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Arial Black</vt:lpstr>
      <vt:lpstr>Calibri</vt:lpstr>
      <vt:lpstr>Calibri Light</vt:lpstr>
      <vt:lpstr>Trebuchet MS</vt:lpstr>
      <vt:lpstr>Office 佈景主題</vt:lpstr>
      <vt:lpstr>Final Project-Part2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Project-Part1</dc:title>
  <dc:creator>JW</dc:creator>
  <cp:lastModifiedBy>Jyun Wei</cp:lastModifiedBy>
  <cp:revision>274</cp:revision>
  <dcterms:created xsi:type="dcterms:W3CDTF">2017-10-01T08:01:59Z</dcterms:created>
  <dcterms:modified xsi:type="dcterms:W3CDTF">2017-11-01T16:47:54Z</dcterms:modified>
</cp:coreProperties>
</file>