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slideLayouts/slideLayout14.xml" ContentType="application/vnd.openxmlformats-officedocument.presentationml.slideLayout+xml"/>
  <Override PartName="/ppt/theme/theme6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slideLayouts/slideLayout23.xml" ContentType="application/vnd.openxmlformats-officedocument.presentationml.slideLayout+xml"/>
  <Override PartName="/ppt/theme/theme8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  <p:sldMasterId id="2147483713" r:id="rId7"/>
    <p:sldMasterId id="2147483722" r:id="rId8"/>
    <p:sldMasterId id="2147483724" r:id="rId9"/>
  </p:sldMasterIdLst>
  <p:notesMasterIdLst>
    <p:notesMasterId r:id="rId34"/>
  </p:notesMasterIdLst>
  <p:handoutMasterIdLst>
    <p:handoutMasterId r:id="rId35"/>
  </p:handoutMasterIdLst>
  <p:sldIdLst>
    <p:sldId id="355" r:id="rId10"/>
    <p:sldId id="453" r:id="rId11"/>
    <p:sldId id="492" r:id="rId12"/>
    <p:sldId id="507" r:id="rId13"/>
    <p:sldId id="508" r:id="rId14"/>
    <p:sldId id="491" r:id="rId15"/>
    <p:sldId id="487" r:id="rId16"/>
    <p:sldId id="510" r:id="rId17"/>
    <p:sldId id="512" r:id="rId18"/>
    <p:sldId id="493" r:id="rId19"/>
    <p:sldId id="495" r:id="rId20"/>
    <p:sldId id="488" r:id="rId21"/>
    <p:sldId id="498" r:id="rId22"/>
    <p:sldId id="499" r:id="rId23"/>
    <p:sldId id="497" r:id="rId24"/>
    <p:sldId id="500" r:id="rId25"/>
    <p:sldId id="502" r:id="rId26"/>
    <p:sldId id="501" r:id="rId27"/>
    <p:sldId id="503" r:id="rId28"/>
    <p:sldId id="504" r:id="rId29"/>
    <p:sldId id="506" r:id="rId30"/>
    <p:sldId id="505" r:id="rId31"/>
    <p:sldId id="514" r:id="rId32"/>
    <p:sldId id="513" r:id="rId33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952AFD2-42E7-8108-3A6E-DE5D2E08F21A}" name="Chia-Ling Yang" initials="CY" userId="S::chialing.yang@tum.de::d67ad2f6-1588-429e-83df-2433cdea87f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93"/>
    <a:srgbClr val="0065BD"/>
    <a:srgbClr val="F2F2F2"/>
    <a:srgbClr val="999999"/>
    <a:srgbClr val="98C6EA"/>
    <a:srgbClr val="D5EFE4"/>
    <a:srgbClr val="FEE2E2"/>
    <a:srgbClr val="ECF8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658"/>
    <p:restoredTop sz="79393"/>
  </p:normalViewPr>
  <p:slideViewPr>
    <p:cSldViewPr snapToGrid="0">
      <p:cViewPr varScale="1">
        <p:scale>
          <a:sx n="102" d="100"/>
          <a:sy n="102" d="100"/>
        </p:scale>
        <p:origin x="176" y="344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tableStyles" Target="tableStyles.xml"/><Relationship Id="rId21" Type="http://schemas.openxmlformats.org/officeDocument/2006/relationships/slide" Target="slides/slide12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viewProps" Target="viewProps.xml"/><Relationship Id="rId40" Type="http://schemas.microsoft.com/office/2018/10/relationships/authors" Target="author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presProps" Target="pres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handoutMaster" Target="handoutMasters/handoutMaster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26/08/2024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26/08/2024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FC6D0-44D5-4EB7-828F-6F464F83D79A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5157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roadmap for global energy sector proposed by International Energy Agency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399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Who cares about the problem? Why is the problem important for them?</a:t>
            </a:r>
          </a:p>
          <a:p>
            <a:endParaRPr lang="en-GB" dirty="0"/>
          </a:p>
          <a:p>
            <a:r>
              <a:rPr lang="en-GB" dirty="0"/>
              <a:t>Important for DSO</a:t>
            </a:r>
          </a:p>
          <a:p>
            <a:endParaRPr lang="en-GB" dirty="0"/>
          </a:p>
          <a:p>
            <a:r>
              <a:rPr lang="en-GB" dirty="0"/>
              <a:t>If not carefully taken care: cascading failure, prompt break down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292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Leon et al. (2020). “Quadratically Constrained Quadratic Programming Formulation of Contingency Constrained Optimal Power Flow with Photovoltaic Generation.” Energies. 13. 3310-3331. 10.3390/en13133310.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995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Leon et al. (2020). “Quadratically Constrained Quadratic Programming Formulation of Contingency Constrained Optimal Power Flow with Photovoltaic Generation.” Energies. 13. 3310-3331. 10.3390/en13133310.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363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Präsentationsmuster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kann auch als </a:t>
            </a:r>
            <a:r>
              <a:rPr lang="de-DE" noProof="0" err="1"/>
              <a:t>Kapiteltrenner</a:t>
            </a:r>
            <a:r>
              <a:rPr lang="de-DE" noProof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Präsentationsmuster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kann auch als </a:t>
            </a:r>
            <a:r>
              <a:rPr lang="de-DE" noProof="0" err="1"/>
              <a:t>Kapiteltrenner</a:t>
            </a:r>
            <a:r>
              <a:rPr lang="de-DE" noProof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323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85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489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77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3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emf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.wmf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12" r:id="rId2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>
                <a:solidFill>
                  <a:schemeClr val="tx2"/>
                </a:solidFill>
                <a:latin typeface="+mn-lt"/>
              </a:rPr>
              <a:t>Lehrstuhl für Mustertechnik</a:t>
            </a:r>
          </a:p>
          <a:p>
            <a:pPr>
              <a:lnSpc>
                <a:spcPts val="900"/>
              </a:lnSpc>
            </a:pPr>
            <a:r>
              <a:rPr lang="de-DE" sz="800">
                <a:solidFill>
                  <a:schemeClr val="tx2"/>
                </a:solidFill>
                <a:latin typeface="+mn-lt"/>
              </a:rPr>
              <a:t>Fakultät für Musterverfahren</a:t>
            </a:r>
          </a:p>
          <a:p>
            <a:pPr>
              <a:lnSpc>
                <a:spcPts val="900"/>
              </a:lnSpc>
            </a:pPr>
            <a:r>
              <a:rPr lang="de-DE" sz="80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>
                <a:solidFill>
                  <a:schemeClr val="tx2"/>
                </a:solidFill>
                <a:latin typeface="+mn-lt"/>
              </a:rPr>
              <a:t> München</a:t>
            </a:r>
            <a:endParaRPr lang="de-DE" sz="80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1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.png"/><Relationship Id="rId4" Type="http://schemas.openxmlformats.org/officeDocument/2006/relationships/image" Target="../media/image8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.png"/><Relationship Id="rId4" Type="http://schemas.openxmlformats.org/officeDocument/2006/relationships/image" Target="../media/image140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215" y="1476375"/>
            <a:ext cx="3819542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9090" y="872320"/>
            <a:ext cx="8508999" cy="1333552"/>
          </a:xfrm>
        </p:spPr>
        <p:txBody>
          <a:bodyPr/>
          <a:lstStyle/>
          <a:p>
            <a:r>
              <a:rPr lang="en-GB" sz="180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br>
              <a:rPr lang="en-GB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GB" sz="1400" b="0" i="0" u="none" strike="noStrike" dirty="0">
                <a:effectLst/>
                <a:latin typeface="Arial" panose="020B0604020202020204" pitchFamily="34" charset="0"/>
              </a:rPr>
              <a:t>Master Thesis Mid-term Presentation</a:t>
            </a:r>
            <a:endParaRPr lang="en-US" sz="2400" dirty="0">
              <a:cs typeface="Aria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49243" y="2752626"/>
            <a:ext cx="8508999" cy="1742817"/>
          </a:xfrm>
        </p:spPr>
        <p:txBody>
          <a:bodyPr/>
          <a:lstStyle/>
          <a:p>
            <a:r>
              <a:rPr lang="en-US" sz="1200" dirty="0"/>
              <a:t>Chia-Ling Yang</a:t>
            </a:r>
            <a:endParaRPr lang="en-US" sz="1200" dirty="0">
              <a:cs typeface="Arial"/>
            </a:endParaRPr>
          </a:p>
          <a:p>
            <a:r>
              <a:rPr lang="en-US" sz="1200" dirty="0"/>
              <a:t>Technical University Munich (TUM)</a:t>
            </a:r>
            <a:endParaRPr lang="en-US" sz="1200" dirty="0">
              <a:cs typeface="Arial"/>
            </a:endParaRPr>
          </a:p>
          <a:p>
            <a:r>
              <a:rPr lang="en-US" sz="1200" dirty="0"/>
              <a:t>Chair of Production and Supply Chain Management</a:t>
            </a:r>
          </a:p>
          <a:p>
            <a:r>
              <a:rPr lang="en-US" sz="1200" dirty="0">
                <a:cs typeface="Arial"/>
              </a:rPr>
              <a:t>Prof. Dr. Martin </a:t>
            </a:r>
            <a:r>
              <a:rPr lang="en-US" sz="1200" dirty="0" err="1">
                <a:cs typeface="Arial"/>
              </a:rPr>
              <a:t>Grunow</a:t>
            </a:r>
            <a:endParaRPr lang="en-US" sz="1200" dirty="0">
              <a:cs typeface="Arial"/>
            </a:endParaRPr>
          </a:p>
          <a:p>
            <a:r>
              <a:rPr lang="en-US" sz="1200" dirty="0" err="1">
                <a:cs typeface="Arial"/>
              </a:rPr>
              <a:t>Superviosr</a:t>
            </a:r>
            <a:r>
              <a:rPr lang="en-US" sz="1200" dirty="0">
                <a:cs typeface="Arial"/>
              </a:rPr>
              <a:t>: </a:t>
            </a:r>
            <a:r>
              <a:rPr lang="en-US" sz="1200" dirty="0" err="1">
                <a:cs typeface="Arial"/>
              </a:rPr>
              <a:t>Bahar</a:t>
            </a:r>
            <a:r>
              <a:rPr lang="en-US" sz="1200" dirty="0">
                <a:cs typeface="Arial"/>
              </a:rPr>
              <a:t> </a:t>
            </a:r>
            <a:r>
              <a:rPr lang="en-US" sz="1200" dirty="0" err="1">
                <a:cs typeface="Arial"/>
              </a:rPr>
              <a:t>Okumusoglu</a:t>
            </a:r>
            <a:endParaRPr lang="en-US" sz="1200" dirty="0">
              <a:cs typeface="Arial"/>
            </a:endParaRPr>
          </a:p>
          <a:p>
            <a:r>
              <a:rPr lang="en-US" sz="1200" dirty="0"/>
              <a:t>Munich, </a:t>
            </a:r>
            <a:r>
              <a:rPr lang="en-US" sz="1200" baseline="30000" dirty="0" err="1"/>
              <a:t>th</a:t>
            </a:r>
            <a:r>
              <a:rPr lang="en-US" sz="1200" dirty="0"/>
              <a:t> of August 2024</a:t>
            </a:r>
            <a:endParaRPr lang="en-US" sz="1200" dirty="0"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36D1C0-BA1C-56FB-C0DC-5BF59B237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Why is OPF challenging?</a:t>
            </a:r>
          </a:p>
          <a:p>
            <a:pPr marL="342900" indent="-342900">
              <a:buAutoNum type="arabicPeriod"/>
            </a:pPr>
            <a:r>
              <a:rPr lang="en-GB" dirty="0"/>
              <a:t>Non-convex</a:t>
            </a:r>
          </a:p>
          <a:p>
            <a:pPr marL="342900" indent="-342900">
              <a:buAutoNum type="arabicPeriod"/>
            </a:pPr>
            <a:r>
              <a:rPr lang="en-GB" dirty="0"/>
              <a:t>Non-linear</a:t>
            </a:r>
          </a:p>
          <a:p>
            <a:pPr marL="342900" indent="-342900">
              <a:buAutoNum type="arabicPeriod"/>
            </a:pPr>
            <a:r>
              <a:rPr lang="en-GB" dirty="0"/>
              <a:t>Uncertainty 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Why RL?</a:t>
            </a:r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Robust against uncertainty</a:t>
            </a:r>
          </a:p>
          <a:p>
            <a:pPr marL="342900" indent="-342900">
              <a:buAutoNum type="arabicPeriod"/>
            </a:pPr>
            <a:r>
              <a:rPr lang="en-GB" dirty="0"/>
              <a:t>Faster implementation online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A1A9CA-C09D-D8C1-566C-1AA7F9177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81605-5AA8-D008-7E6E-B12BF0F978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62052A25-E5A9-F308-CA34-C36D2764C96D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1450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5D507-D67B-6AC1-0238-269C4F29E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2334249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BAD59-86BD-1963-3290-00F9E48F5A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B2097AF6-3CCB-F0B5-D176-059CE3D6F2DE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D542E3-04F3-83A2-B558-1627C469DDD9}"/>
              </a:ext>
            </a:extLst>
          </p:cNvPr>
          <p:cNvGrpSpPr/>
          <p:nvPr/>
        </p:nvGrpSpPr>
        <p:grpSpPr>
          <a:xfrm>
            <a:off x="0" y="195135"/>
            <a:ext cx="7256727" cy="426446"/>
            <a:chOff x="0" y="195135"/>
            <a:chExt cx="7256727" cy="426446"/>
          </a:xfrm>
        </p:grpSpPr>
        <p:sp>
          <p:nvSpPr>
            <p:cNvPr id="7" name="Pentagon 19">
              <a:extLst>
                <a:ext uri="{FF2B5EF4-FFF2-40B4-BE49-F238E27FC236}">
                  <a16:creationId xmlns:a16="http://schemas.microsoft.com/office/drawing/2014/main" id="{F00060BA-8AA3-CD8C-0BE0-D22D56D18CEC}"/>
                </a:ext>
              </a:extLst>
            </p:cNvPr>
            <p:cNvSpPr/>
            <p:nvPr/>
          </p:nvSpPr>
          <p:spPr bwMode="auto">
            <a:xfrm>
              <a:off x="0" y="195135"/>
              <a:ext cx="1655556" cy="426446"/>
            </a:xfrm>
            <a:prstGeom prst="homePlate">
              <a:avLst/>
            </a:prstGeom>
            <a:solidFill>
              <a:srgbClr val="F2F2F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Background</a:t>
              </a:r>
            </a:p>
          </p:txBody>
        </p:sp>
        <p:sp>
          <p:nvSpPr>
            <p:cNvPr id="8" name="Chevron 21">
              <a:extLst>
                <a:ext uri="{FF2B5EF4-FFF2-40B4-BE49-F238E27FC236}">
                  <a16:creationId xmlns:a16="http://schemas.microsoft.com/office/drawing/2014/main" id="{C19E730C-E563-0DE7-3A17-212A05F47DE3}"/>
                </a:ext>
              </a:extLst>
            </p:cNvPr>
            <p:cNvSpPr/>
            <p:nvPr/>
          </p:nvSpPr>
          <p:spPr bwMode="auto">
            <a:xfrm>
              <a:off x="1352574" y="195135"/>
              <a:ext cx="1655556" cy="426446"/>
            </a:xfrm>
            <a:prstGeom prst="chevron">
              <a:avLst/>
            </a:prstGeom>
            <a:solidFill>
              <a:srgbClr val="F2F2F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Problem Formulation</a:t>
              </a:r>
            </a:p>
          </p:txBody>
        </p:sp>
        <p:sp>
          <p:nvSpPr>
            <p:cNvPr id="9" name="Chevron 21">
              <a:extLst>
                <a:ext uri="{FF2B5EF4-FFF2-40B4-BE49-F238E27FC236}">
                  <a16:creationId xmlns:a16="http://schemas.microsoft.com/office/drawing/2014/main" id="{6EF7888E-A2C5-06BA-6967-BEE8A364F680}"/>
                </a:ext>
              </a:extLst>
            </p:cNvPr>
            <p:cNvSpPr/>
            <p:nvPr/>
          </p:nvSpPr>
          <p:spPr bwMode="auto">
            <a:xfrm>
              <a:off x="2705148" y="195135"/>
              <a:ext cx="1655556" cy="426446"/>
            </a:xfrm>
            <a:prstGeom prst="chevron">
              <a:avLst/>
            </a:prstGeom>
            <a:solidFill>
              <a:srgbClr val="0065B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Literature Review</a:t>
              </a:r>
            </a:p>
          </p:txBody>
        </p:sp>
        <p:sp>
          <p:nvSpPr>
            <p:cNvPr id="10" name="Chevron 21">
              <a:extLst>
                <a:ext uri="{FF2B5EF4-FFF2-40B4-BE49-F238E27FC236}">
                  <a16:creationId xmlns:a16="http://schemas.microsoft.com/office/drawing/2014/main" id="{F6B7D66A-9651-4691-C803-E0C11E0E39CC}"/>
                </a:ext>
              </a:extLst>
            </p:cNvPr>
            <p:cNvSpPr/>
            <p:nvPr/>
          </p:nvSpPr>
          <p:spPr bwMode="auto">
            <a:xfrm>
              <a:off x="4157299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Methodology</a:t>
              </a:r>
            </a:p>
          </p:txBody>
        </p:sp>
        <p:sp>
          <p:nvSpPr>
            <p:cNvPr id="11" name="Chevron 21">
              <a:extLst>
                <a:ext uri="{FF2B5EF4-FFF2-40B4-BE49-F238E27FC236}">
                  <a16:creationId xmlns:a16="http://schemas.microsoft.com/office/drawing/2014/main" id="{F111D98B-FC2E-8F43-DC84-924C58D2BD82}"/>
                </a:ext>
              </a:extLst>
            </p:cNvPr>
            <p:cNvSpPr/>
            <p:nvPr/>
          </p:nvSpPr>
          <p:spPr bwMode="auto">
            <a:xfrm>
              <a:off x="5601171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Outlook</a:t>
              </a:r>
            </a:p>
          </p:txBody>
        </p:sp>
      </p:grp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986CE4E-EE34-C1B4-D9B8-2EAE9DD79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15360"/>
              </p:ext>
            </p:extLst>
          </p:nvPr>
        </p:nvGraphicFramePr>
        <p:xfrm>
          <a:off x="115890" y="748719"/>
          <a:ext cx="8912219" cy="40267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529010">
                  <a:extLst>
                    <a:ext uri="{9D8B030D-6E8A-4147-A177-3AD203B41FA5}">
                      <a16:colId xmlns:a16="http://schemas.microsoft.com/office/drawing/2014/main" val="932129789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596127928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255244497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719311127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11227125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603075834"/>
                    </a:ext>
                  </a:extLst>
                </a:gridCol>
                <a:gridCol w="684209">
                  <a:extLst>
                    <a:ext uri="{9D8B030D-6E8A-4147-A177-3AD203B41FA5}">
                      <a16:colId xmlns:a16="http://schemas.microsoft.com/office/drawing/2014/main" val="253381943"/>
                    </a:ext>
                  </a:extLst>
                </a:gridCol>
              </a:tblGrid>
              <a:tr h="315665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effectLst/>
                        </a:rPr>
                        <a:t>Title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u="none" strike="noStrike" dirty="0">
                          <a:effectLst/>
                        </a:rPr>
                        <a:t>Author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77" marR="3677" marT="36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u="none" strike="noStrike" dirty="0">
                          <a:effectLst/>
                        </a:rPr>
                        <a:t>Journal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77" marR="3677" marT="36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u="none" strike="noStrike" dirty="0">
                          <a:effectLst/>
                        </a:rPr>
                        <a:t>Year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77" marR="3677" marT="36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u="none" strike="noStrike" dirty="0">
                          <a:effectLst/>
                        </a:rPr>
                        <a:t>Methodology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77" marR="3677" marT="36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u="none" strike="noStrike" dirty="0">
                          <a:effectLst/>
                        </a:rPr>
                        <a:t>EV-Aware?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77" marR="3677" marT="36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u="none" strike="noStrike" dirty="0">
                          <a:effectLst/>
                        </a:rPr>
                        <a:t>RL involved?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77" marR="3677" marT="36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87146"/>
                  </a:ext>
                </a:extLst>
              </a:tr>
              <a:tr h="301209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The Promise of EV-Aware Multi-Period OPF Problem: Cost and Emission Benefits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 err="1">
                          <a:effectLst/>
                        </a:rPr>
                        <a:t>Kayacık</a:t>
                      </a:r>
                      <a:r>
                        <a:rPr lang="en-GB" sz="1000" u="none" strike="noStrike" dirty="0">
                          <a:effectLst/>
                        </a:rPr>
                        <a:t> et al.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Sustainable Energy, Grids and Networks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u="none" strike="noStrike" dirty="0">
                          <a:effectLst/>
                        </a:rPr>
                        <a:t>2023</a:t>
                      </a:r>
                      <a:endParaRPr lang="en-CH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Second-Order Cone Programming (SOCP)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X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u="none" strike="noStrike">
                          <a:effectLst/>
                        </a:rPr>
                        <a:t> </a:t>
                      </a:r>
                      <a:endParaRPr lang="en-CH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2870644"/>
                  </a:ext>
                </a:extLst>
              </a:tr>
              <a:tr h="449413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Symbiotic organisms search algorithm-based security-constrained AC–DC OPF regarding uncertainty of wind, PV and PEV systems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 err="1">
                          <a:effectLst/>
                        </a:rPr>
                        <a:t>Duman</a:t>
                      </a:r>
                      <a:r>
                        <a:rPr lang="en-GB" sz="1000" u="none" strike="noStrike" dirty="0">
                          <a:effectLst/>
                        </a:rPr>
                        <a:t> et al.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Soft Computing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u="none" strike="noStrike" dirty="0">
                          <a:effectLst/>
                        </a:rPr>
                        <a:t>2021</a:t>
                      </a:r>
                      <a:endParaRPr lang="en-CH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Heuristic: Symbiotic Organisms Search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X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u="none" strike="noStrike" dirty="0">
                          <a:effectLst/>
                        </a:rPr>
                        <a:t> </a:t>
                      </a:r>
                      <a:endParaRPr lang="en-CH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511571"/>
                  </a:ext>
                </a:extLst>
              </a:tr>
              <a:tr h="598022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Optimal charging of electric vehicles in smart grid: Characterization and valley-filling algorithms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Chen et al.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IEEE </a:t>
                      </a:r>
                      <a:r>
                        <a:rPr lang="en-GB" sz="1000" u="none" strike="noStrike" dirty="0" err="1">
                          <a:effectLst/>
                        </a:rPr>
                        <a:t>SmartGridComm</a:t>
                      </a:r>
                      <a:r>
                        <a:rPr lang="en-GB" sz="1000" u="none" strike="noStrike" dirty="0">
                          <a:effectLst/>
                        </a:rPr>
                        <a:t> 2012 Symposium - Architectures and Models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u="none" strike="noStrike" dirty="0">
                          <a:effectLst/>
                        </a:rPr>
                        <a:t>2012</a:t>
                      </a:r>
                      <a:endParaRPr lang="en-CH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Heuristic: Valley-Filling Algorithm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X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u="none" strike="noStrike" dirty="0">
                          <a:effectLst/>
                        </a:rPr>
                        <a:t> </a:t>
                      </a:r>
                      <a:endParaRPr lang="en-CH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9015977"/>
                  </a:ext>
                </a:extLst>
              </a:tr>
              <a:tr h="301209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Real-Time Optimal Power Flow: A "</a:t>
                      </a:r>
                      <a:r>
                        <a:rPr lang="en-GB" sz="1000" u="none" strike="noStrike" dirty="0" err="1">
                          <a:effectLst/>
                        </a:rPr>
                        <a:t>Lagrangian</a:t>
                      </a:r>
                      <a:r>
                        <a:rPr lang="en-GB" sz="1000" u="none" strike="noStrike" dirty="0">
                          <a:effectLst/>
                        </a:rPr>
                        <a:t>" Based Deep Reinforcement Learning Approach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Yan and Xu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IEEE Transactions on Power Systems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u="none" strike="noStrike">
                          <a:effectLst/>
                        </a:rPr>
                        <a:t>2020</a:t>
                      </a:r>
                      <a:endParaRPr lang="en-CH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Deep Deterministic Policy Gradient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u="none" strike="noStrike" dirty="0">
                          <a:effectLst/>
                        </a:rPr>
                        <a:t> </a:t>
                      </a:r>
                      <a:endParaRPr lang="en-CH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 dirty="0">
                          <a:effectLst/>
                        </a:rPr>
                        <a:t>X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3517377"/>
                  </a:ext>
                </a:extLst>
              </a:tr>
              <a:tr h="449413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A Data-driven Method for Fast AC Optimal Power Flow Solutions via Deep Reinforcement Learning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Zhou et al.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Journal of Modern Power Systems and Clean Energy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u="none" strike="noStrike">
                          <a:effectLst/>
                        </a:rPr>
                        <a:t>2020</a:t>
                      </a:r>
                      <a:endParaRPr lang="en-CH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Proximal Policy Optimization (PPO)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u="none" strike="noStrike">
                          <a:effectLst/>
                        </a:rPr>
                        <a:t> </a:t>
                      </a:r>
                      <a:endParaRPr lang="en-CH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X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870661"/>
                  </a:ext>
                </a:extLst>
              </a:tr>
              <a:tr h="449413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Design and tests of reinforcement-learning-based optimal power flow solution generator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Zhen et al.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Energy Reports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u="none" strike="noStrike">
                          <a:effectLst/>
                        </a:rPr>
                        <a:t>2022</a:t>
                      </a:r>
                      <a:endParaRPr lang="en-CH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Twin Delayed Deep Deterministic Policy Gradient (TD3)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u="none" strike="noStrike" dirty="0">
                          <a:effectLst/>
                        </a:rPr>
                        <a:t> </a:t>
                      </a:r>
                      <a:endParaRPr lang="en-CH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 dirty="0">
                          <a:effectLst/>
                        </a:rPr>
                        <a:t>X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500878"/>
                  </a:ext>
                </a:extLst>
              </a:tr>
              <a:tr h="598022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Feasibility Constrained Online Calculation for Real-Time Optimal Power Flow: A Convex Constrained Deep Reinforcement Learning Approach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Sayed et al.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IEEE Transactions on Power Systems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u="none" strike="noStrike" dirty="0">
                          <a:effectLst/>
                        </a:rPr>
                        <a:t>2023</a:t>
                      </a:r>
                      <a:endParaRPr lang="en-CH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Soft Actor-Critic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u="none" strike="noStrike" dirty="0">
                          <a:effectLst/>
                        </a:rPr>
                        <a:t> </a:t>
                      </a:r>
                      <a:endParaRPr lang="en-CH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 dirty="0">
                          <a:effectLst/>
                        </a:rPr>
                        <a:t>X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0101841"/>
                  </a:ext>
                </a:extLst>
              </a:tr>
              <a:tr h="247933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This work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u="none" strike="noStrike" dirty="0">
                          <a:effectLst/>
                        </a:rPr>
                        <a:t> </a:t>
                      </a:r>
                      <a:endParaRPr lang="en-CH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u="none" strike="noStrike" dirty="0">
                          <a:effectLst/>
                        </a:rPr>
                        <a:t> </a:t>
                      </a:r>
                      <a:endParaRPr lang="en-CH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u="none" strike="noStrike" dirty="0">
                          <a:effectLst/>
                        </a:rPr>
                        <a:t> </a:t>
                      </a:r>
                      <a:endParaRPr lang="en-CH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PPO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X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 dirty="0">
                          <a:effectLst/>
                        </a:rPr>
                        <a:t>X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2602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645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0116AF-AB1B-B27B-3E68-376FA95B9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Markov Decision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7F4F7-FA44-6087-7F49-8BE7CA90A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959DA8CC-68D7-6BBA-1AA4-7BD93D4C7D24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C95FFDE-1CEE-F8E0-D070-9ECB2F24B96E}"/>
              </a:ext>
            </a:extLst>
          </p:cNvPr>
          <p:cNvGrpSpPr/>
          <p:nvPr/>
        </p:nvGrpSpPr>
        <p:grpSpPr>
          <a:xfrm>
            <a:off x="1623418" y="1950232"/>
            <a:ext cx="6177516" cy="2307265"/>
            <a:chOff x="1541721" y="1892595"/>
            <a:chExt cx="6177516" cy="230726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D0AA4F5-A31A-5805-15A3-6DB2D1691D8C}"/>
                </a:ext>
              </a:extLst>
            </p:cNvPr>
            <p:cNvSpPr/>
            <p:nvPr/>
          </p:nvSpPr>
          <p:spPr>
            <a:xfrm>
              <a:off x="1541721" y="1892595"/>
              <a:ext cx="6177516" cy="23072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GB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230E6E5-F4F4-BC48-5FB4-1AE75E793252}"/>
                </a:ext>
              </a:extLst>
            </p:cNvPr>
            <p:cNvGrpSpPr/>
            <p:nvPr/>
          </p:nvGrpSpPr>
          <p:grpSpPr>
            <a:xfrm>
              <a:off x="1828800" y="2076843"/>
              <a:ext cx="5759559" cy="989814"/>
              <a:chOff x="1828800" y="2076843"/>
              <a:chExt cx="5759559" cy="989814"/>
            </a:xfrm>
          </p:grpSpPr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1512C146-2996-4BBB-AAB3-4C988A686F06}"/>
                  </a:ext>
                </a:extLst>
              </p:cNvPr>
              <p:cNvSpPr/>
              <p:nvPr/>
            </p:nvSpPr>
            <p:spPr>
              <a:xfrm>
                <a:off x="1828800" y="2076843"/>
                <a:ext cx="5759559" cy="989814"/>
              </a:xfrm>
              <a:prstGeom prst="round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GB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ECF6D6D-71D7-FC18-9618-A5658AE8EE67}"/>
                  </a:ext>
                </a:extLst>
              </p:cNvPr>
              <p:cNvSpPr txBox="1"/>
              <p:nvPr/>
            </p:nvSpPr>
            <p:spPr>
              <a:xfrm>
                <a:off x="6169729" y="2161903"/>
                <a:ext cx="1344202" cy="2572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GB" sz="1600" b="1" dirty="0">
                    <a:solidFill>
                      <a:schemeClr val="tx2"/>
                    </a:solidFill>
                    <a:latin typeface="+mn-lt"/>
                  </a:rPr>
                  <a:t>Environment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9D62B7A-A53E-C665-BD8B-58D8D906545E}"/>
                </a:ext>
              </a:extLst>
            </p:cNvPr>
            <p:cNvGrpSpPr/>
            <p:nvPr/>
          </p:nvGrpSpPr>
          <p:grpSpPr>
            <a:xfrm>
              <a:off x="3095282" y="3368969"/>
              <a:ext cx="2465547" cy="707336"/>
              <a:chOff x="2635499" y="2076843"/>
              <a:chExt cx="4990157" cy="707336"/>
            </a:xfrm>
          </p:grpSpPr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B33196FA-147C-44CB-24AF-A59505D33AB2}"/>
                  </a:ext>
                </a:extLst>
              </p:cNvPr>
              <p:cNvSpPr/>
              <p:nvPr/>
            </p:nvSpPr>
            <p:spPr>
              <a:xfrm>
                <a:off x="2635499" y="2076843"/>
                <a:ext cx="4990157" cy="707336"/>
              </a:xfrm>
              <a:prstGeom prst="roundRect">
                <a:avLst/>
              </a:prstGeom>
              <a:solidFill>
                <a:schemeClr val="accent6">
                  <a:alpha val="2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A45AE4A-B151-8A72-3E85-4204FB291573}"/>
                  </a:ext>
                </a:extLst>
              </p:cNvPr>
              <p:cNvSpPr txBox="1"/>
              <p:nvPr/>
            </p:nvSpPr>
            <p:spPr>
              <a:xfrm>
                <a:off x="6280555" y="2161903"/>
                <a:ext cx="1233376" cy="2572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GB" sz="1600" b="1" dirty="0">
                    <a:solidFill>
                      <a:schemeClr val="accent6"/>
                    </a:solidFill>
                    <a:latin typeface="+mn-lt"/>
                  </a:rPr>
                  <a:t>Agent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AB7CC8F-6D50-59E8-80C1-BB6127A1DEF9}"/>
                </a:ext>
              </a:extLst>
            </p:cNvPr>
            <p:cNvGrpSpPr/>
            <p:nvPr/>
          </p:nvGrpSpPr>
          <p:grpSpPr>
            <a:xfrm>
              <a:off x="2797571" y="2284423"/>
              <a:ext cx="595423" cy="590895"/>
              <a:chOff x="1467293" y="2262904"/>
              <a:chExt cx="595423" cy="590895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F1B761AF-AF6F-DEB7-FE71-D342055C9F6E}"/>
                  </a:ext>
                </a:extLst>
              </p:cNvPr>
              <p:cNvSpPr/>
              <p:nvPr/>
            </p:nvSpPr>
            <p:spPr>
              <a:xfrm>
                <a:off x="1467293" y="2262904"/>
                <a:ext cx="595423" cy="590895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AC96D1C4-CBC6-DE47-FE23-A10CC194AA41}"/>
                      </a:ext>
                    </a:extLst>
                  </p:cNvPr>
                  <p:cNvSpPr txBox="1"/>
                  <p:nvPr/>
                </p:nvSpPr>
                <p:spPr>
                  <a:xfrm>
                    <a:off x="1622551" y="2354194"/>
                    <a:ext cx="280269" cy="35086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GB" sz="2000" dirty="0" err="1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CF932177-8DF5-CCE5-49E4-9BBE891466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22551" y="2354194"/>
                    <a:ext cx="280269" cy="35086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8696" r="-4348" b="-689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F042B68-6632-383D-691B-F75DBFA17CF7}"/>
                </a:ext>
              </a:extLst>
            </p:cNvPr>
            <p:cNvGrpSpPr/>
            <p:nvPr/>
          </p:nvGrpSpPr>
          <p:grpSpPr>
            <a:xfrm>
              <a:off x="4965407" y="2284423"/>
              <a:ext cx="595423" cy="590895"/>
              <a:chOff x="1467293" y="2262904"/>
              <a:chExt cx="595423" cy="590895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C3FCDF9F-EAF3-7749-4D42-2EDF57DC9E00}"/>
                  </a:ext>
                </a:extLst>
              </p:cNvPr>
              <p:cNvSpPr/>
              <p:nvPr/>
            </p:nvSpPr>
            <p:spPr>
              <a:xfrm>
                <a:off x="1467293" y="2262904"/>
                <a:ext cx="595423" cy="590895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84803762-3824-D728-4E6E-308550BFE6AC}"/>
                      </a:ext>
                    </a:extLst>
                  </p:cNvPr>
                  <p:cNvSpPr txBox="1"/>
                  <p:nvPr/>
                </p:nvSpPr>
                <p:spPr>
                  <a:xfrm>
                    <a:off x="1528017" y="2354194"/>
                    <a:ext cx="525528" cy="35086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en-GB" sz="2000" dirty="0" err="1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B471D11E-F3A5-7223-1052-0ADBF4B17A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8017" y="2354194"/>
                    <a:ext cx="525528" cy="3508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651" r="-2326" b="-689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1D0D184-7B71-9F3A-213C-DFAF99305C5C}"/>
                </a:ext>
              </a:extLst>
            </p:cNvPr>
            <p:cNvCxnSpPr/>
            <p:nvPr/>
          </p:nvCxnSpPr>
          <p:spPr>
            <a:xfrm>
              <a:off x="2042660" y="2571750"/>
              <a:ext cx="75491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20D5E1C-0146-F108-EF59-7F2D9DD583F3}"/>
                </a:ext>
              </a:extLst>
            </p:cNvPr>
            <p:cNvCxnSpPr/>
            <p:nvPr/>
          </p:nvCxnSpPr>
          <p:spPr>
            <a:xfrm>
              <a:off x="5560830" y="2571750"/>
              <a:ext cx="75491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D8CEEDD-7AFD-4138-983C-5CF80D2BC55F}"/>
                </a:ext>
              </a:extLst>
            </p:cNvPr>
            <p:cNvCxnSpPr>
              <a:cxnSpLocks/>
              <a:stCxn id="24" idx="6"/>
              <a:endCxn id="22" idx="2"/>
            </p:cNvCxnSpPr>
            <p:nvPr/>
          </p:nvCxnSpPr>
          <p:spPr>
            <a:xfrm>
              <a:off x="3392994" y="2579871"/>
              <a:ext cx="157241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DD3EF38-60DD-2211-E184-C9F97BDACF8A}"/>
                    </a:ext>
                  </a:extLst>
                </p:cNvPr>
                <p:cNvSpPr txBox="1"/>
                <p:nvPr/>
              </p:nvSpPr>
              <p:spPr>
                <a:xfrm>
                  <a:off x="3709325" y="2937535"/>
                  <a:ext cx="362893" cy="439701"/>
                </a:xfrm>
                <a:prstGeom prst="roundRect">
                  <a:avLst/>
                </a:prstGeom>
                <a:noFill/>
                <a:ln w="19050">
                  <a:noFill/>
                </a:ln>
              </p:spPr>
              <p:txBody>
                <a:bodyPr wrap="square" anchor="ctr">
                  <a:sp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8921A5D-7252-53FF-441C-112C1FDE6F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9325" y="2937535"/>
                  <a:ext cx="362893" cy="439701"/>
                </a:xfrm>
                <a:prstGeom prst="roundRect">
                  <a:avLst/>
                </a:prstGeom>
                <a:blipFill>
                  <a:blip r:embed="rId4"/>
                  <a:stretch>
                    <a:fillRect l="-6897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3415441-BA0D-A971-9809-617817673E45}"/>
                    </a:ext>
                  </a:extLst>
                </p:cNvPr>
                <p:cNvSpPr txBox="1"/>
                <p:nvPr/>
              </p:nvSpPr>
              <p:spPr>
                <a:xfrm>
                  <a:off x="3408732" y="2174712"/>
                  <a:ext cx="1482248" cy="40812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E7E7109-1AB3-F949-7BFF-C64A835F4E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8732" y="2174712"/>
                  <a:ext cx="1482248" cy="408125"/>
                </a:xfrm>
                <a:prstGeom prst="rect">
                  <a:avLst/>
                </a:prstGeom>
                <a:blipFill>
                  <a:blip r:embed="rId5"/>
                  <a:stretch>
                    <a:fillRect l="-1695" b="-606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6469CE4-03E7-EACC-2C53-3FC0743FE20B}"/>
                    </a:ext>
                  </a:extLst>
                </p:cNvPr>
                <p:cNvSpPr txBox="1"/>
                <p:nvPr/>
              </p:nvSpPr>
              <p:spPr>
                <a:xfrm>
                  <a:off x="3273819" y="3582654"/>
                  <a:ext cx="988692" cy="408125"/>
                </a:xfrm>
                <a:prstGeom prst="rect">
                  <a:avLst/>
                </a:prstGeom>
                <a:noFill/>
                <a:ln w="28575">
                  <a:solidFill>
                    <a:schemeClr val="accent6"/>
                  </a:solidFill>
                </a:ln>
              </p:spPr>
              <p:txBody>
                <a:bodyPr wrap="square" anchor="ctr">
                  <a:sp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3CDD8C2-7A76-5282-C04C-F7ECD6BDC8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3819" y="3582654"/>
                  <a:ext cx="988692" cy="408125"/>
                </a:xfrm>
                <a:prstGeom prst="rect">
                  <a:avLst/>
                </a:prstGeom>
                <a:blipFill>
                  <a:blip r:embed="rId6"/>
                  <a:stretch>
                    <a:fillRect b="-2857"/>
                  </a:stretch>
                </a:blipFill>
                <a:ln w="28575"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06F4D86-0B20-7972-45CC-6CD0D2E7A618}"/>
                </a:ext>
              </a:extLst>
            </p:cNvPr>
            <p:cNvCxnSpPr/>
            <p:nvPr/>
          </p:nvCxnSpPr>
          <p:spPr>
            <a:xfrm flipH="1" flipV="1">
              <a:off x="4027660" y="2619202"/>
              <a:ext cx="1" cy="956315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DCEA2DF-1B39-7E49-1D69-02A4F6FB0EA7}"/>
                    </a:ext>
                  </a:extLst>
                </p:cNvPr>
                <p:cNvSpPr txBox="1"/>
                <p:nvPr/>
              </p:nvSpPr>
              <p:spPr>
                <a:xfrm>
                  <a:off x="4600829" y="2944675"/>
                  <a:ext cx="362893" cy="439701"/>
                </a:xfrm>
                <a:prstGeom prst="roundRect">
                  <a:avLst/>
                </a:prstGeom>
                <a:noFill/>
                <a:ln w="19050">
                  <a:noFill/>
                </a:ln>
              </p:spPr>
              <p:txBody>
                <a:bodyPr wrap="square" anchor="ctr">
                  <a:sp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ADBC4B18-31B4-D88A-1DB3-7B17FD02E8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0829" y="2944675"/>
                  <a:ext cx="362893" cy="439701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FB082D5-447F-FA8D-0BBE-159A268999A6}"/>
                </a:ext>
              </a:extLst>
            </p:cNvPr>
            <p:cNvCxnSpPr>
              <a:cxnSpLocks/>
            </p:cNvCxnSpPr>
            <p:nvPr/>
          </p:nvCxnSpPr>
          <p:spPr>
            <a:xfrm>
              <a:off x="4597315" y="2628025"/>
              <a:ext cx="1" cy="959853"/>
            </a:xfrm>
            <a:prstGeom prst="straightConnector1">
              <a:avLst/>
            </a:prstGeom>
            <a:ln w="28575">
              <a:solidFill>
                <a:srgbClr val="0065B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41AEE3E-3632-B104-44EF-E3667928A9A3}"/>
                </a:ext>
              </a:extLst>
            </p:cNvPr>
            <p:cNvCxnSpPr>
              <a:cxnSpLocks/>
              <a:stCxn id="24" idx="4"/>
            </p:cNvCxnSpPr>
            <p:nvPr/>
          </p:nvCxnSpPr>
          <p:spPr>
            <a:xfrm>
              <a:off x="3095283" y="2875318"/>
              <a:ext cx="357071" cy="707336"/>
            </a:xfrm>
            <a:prstGeom prst="straightConnector1">
              <a:avLst/>
            </a:prstGeom>
            <a:ln w="28575">
              <a:solidFill>
                <a:srgbClr val="0065B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835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712CB2-5B99-184D-757F-ABF2243E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Actor-Critic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D6851-3417-1596-57A7-978351BA60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7805BC9D-4D6F-A053-0504-0E9908ABE56B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16CD30-DD43-0682-4EBF-87D86B645653}"/>
              </a:ext>
            </a:extLst>
          </p:cNvPr>
          <p:cNvGrpSpPr/>
          <p:nvPr/>
        </p:nvGrpSpPr>
        <p:grpSpPr>
          <a:xfrm>
            <a:off x="4756933" y="1162372"/>
            <a:ext cx="3468145" cy="3190433"/>
            <a:chOff x="4656725" y="1441040"/>
            <a:chExt cx="3468145" cy="31904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F77C113-8A1C-82A6-591B-8F52D22122C6}"/>
                </a:ext>
              </a:extLst>
            </p:cNvPr>
            <p:cNvSpPr/>
            <p:nvPr/>
          </p:nvSpPr>
          <p:spPr>
            <a:xfrm>
              <a:off x="4656725" y="1441040"/>
              <a:ext cx="3468145" cy="31904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GB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ACE3BC4-516E-EFB2-BCC9-DAC34AC8C110}"/>
                </a:ext>
              </a:extLst>
            </p:cNvPr>
            <p:cNvGrpSpPr/>
            <p:nvPr/>
          </p:nvGrpSpPr>
          <p:grpSpPr>
            <a:xfrm>
              <a:off x="4747008" y="1600200"/>
              <a:ext cx="3256156" cy="2843746"/>
              <a:chOff x="4747008" y="1600200"/>
              <a:chExt cx="3256156" cy="2843746"/>
            </a:xfrm>
          </p:grpSpPr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ACB590D7-EC03-CE36-7FB0-4D6F84AEA95B}"/>
                  </a:ext>
                </a:extLst>
              </p:cNvPr>
              <p:cNvSpPr/>
              <p:nvPr/>
            </p:nvSpPr>
            <p:spPr>
              <a:xfrm>
                <a:off x="4747008" y="1631745"/>
                <a:ext cx="3256156" cy="1432910"/>
              </a:xfrm>
              <a:prstGeom prst="roundRect">
                <a:avLst/>
              </a:prstGeom>
              <a:solidFill>
                <a:schemeClr val="accent6">
                  <a:alpha val="2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GB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16C4A302-4648-FFC7-9E81-C209D19C9AA5}"/>
                  </a:ext>
                </a:extLst>
              </p:cNvPr>
              <p:cNvGrpSpPr/>
              <p:nvPr/>
            </p:nvGrpSpPr>
            <p:grpSpPr>
              <a:xfrm>
                <a:off x="5079156" y="1921598"/>
                <a:ext cx="854654" cy="1088610"/>
                <a:chOff x="4164503" y="2116841"/>
                <a:chExt cx="854654" cy="1088610"/>
              </a:xfrm>
            </p:grpSpPr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B16B6194-D7D7-2D0B-30FE-32944561E217}"/>
                    </a:ext>
                  </a:extLst>
                </p:cNvPr>
                <p:cNvGrpSpPr/>
                <p:nvPr/>
              </p:nvGrpSpPr>
              <p:grpSpPr>
                <a:xfrm>
                  <a:off x="4164503" y="2116841"/>
                  <a:ext cx="854654" cy="784706"/>
                  <a:chOff x="810322" y="2110494"/>
                  <a:chExt cx="2475573" cy="2285118"/>
                </a:xfrm>
              </p:grpSpPr>
              <p:grpSp>
                <p:nvGrpSpPr>
                  <p:cNvPr id="107" name="Group 106">
                    <a:extLst>
                      <a:ext uri="{FF2B5EF4-FFF2-40B4-BE49-F238E27FC236}">
                        <a16:creationId xmlns:a16="http://schemas.microsoft.com/office/drawing/2014/main" id="{77505359-84D3-FD05-4331-77C4A165ABFF}"/>
                      </a:ext>
                    </a:extLst>
                  </p:cNvPr>
                  <p:cNvGrpSpPr/>
                  <p:nvPr/>
                </p:nvGrpSpPr>
                <p:grpSpPr>
                  <a:xfrm>
                    <a:off x="810322" y="2110494"/>
                    <a:ext cx="869795" cy="2267131"/>
                    <a:chOff x="810322" y="2110494"/>
                    <a:chExt cx="869795" cy="2267131"/>
                  </a:xfrm>
                </p:grpSpPr>
                <p:grpSp>
                  <p:nvGrpSpPr>
                    <p:cNvPr id="162" name="Group 161">
                      <a:extLst>
                        <a:ext uri="{FF2B5EF4-FFF2-40B4-BE49-F238E27FC236}">
                          <a16:creationId xmlns:a16="http://schemas.microsoft.com/office/drawing/2014/main" id="{8EB3D4AD-FB79-F721-9046-05D3026B9CB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05054" y="2110494"/>
                      <a:ext cx="275063" cy="2267131"/>
                      <a:chOff x="1405054" y="2110494"/>
                      <a:chExt cx="275063" cy="2267131"/>
                    </a:xfrm>
                  </p:grpSpPr>
                  <p:sp>
                    <p:nvSpPr>
                      <p:cNvPr id="170" name="Oval 169">
                        <a:extLst>
                          <a:ext uri="{FF2B5EF4-FFF2-40B4-BE49-F238E27FC236}">
                            <a16:creationId xmlns:a16="http://schemas.microsoft.com/office/drawing/2014/main" id="{4B17747A-A280-46CD-AF9D-4A8A12F3547B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11049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171" name="Oval 170">
                        <a:extLst>
                          <a:ext uri="{FF2B5EF4-FFF2-40B4-BE49-F238E27FC236}">
                            <a16:creationId xmlns:a16="http://schemas.microsoft.com/office/drawing/2014/main" id="{19E6DC88-EFB1-21FE-ED07-DA7D8D59DF7D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50827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172" name="Oval 171">
                        <a:extLst>
                          <a:ext uri="{FF2B5EF4-FFF2-40B4-BE49-F238E27FC236}">
                            <a16:creationId xmlns:a16="http://schemas.microsoft.com/office/drawing/2014/main" id="{4463733E-B82E-9ED1-B5B9-680F2E04D784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90605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173" name="Oval 172">
                        <a:extLst>
                          <a:ext uri="{FF2B5EF4-FFF2-40B4-BE49-F238E27FC236}">
                            <a16:creationId xmlns:a16="http://schemas.microsoft.com/office/drawing/2014/main" id="{49EC5936-40C3-0C88-D573-AF5F8F839948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330700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174" name="Oval 173">
                        <a:extLst>
                          <a:ext uri="{FF2B5EF4-FFF2-40B4-BE49-F238E27FC236}">
                            <a16:creationId xmlns:a16="http://schemas.microsoft.com/office/drawing/2014/main" id="{9FD4AAB7-2C38-A099-FF3A-FE57998F4549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370478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175" name="Oval 174">
                        <a:extLst>
                          <a:ext uri="{FF2B5EF4-FFF2-40B4-BE49-F238E27FC236}">
                            <a16:creationId xmlns:a16="http://schemas.microsoft.com/office/drawing/2014/main" id="{1CEAD1AC-6E3B-B72B-DBFB-C76933FA3E68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410256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</p:grpSp>
                <p:sp>
                  <p:nvSpPr>
                    <p:cNvPr id="163" name="Oval 162">
                      <a:extLst>
                        <a:ext uri="{FF2B5EF4-FFF2-40B4-BE49-F238E27FC236}">
                          <a16:creationId xmlns:a16="http://schemas.microsoft.com/office/drawing/2014/main" id="{9637882A-E160-DB76-6A2F-7DFDCCAF85F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810322" y="3181117"/>
                      <a:ext cx="275063" cy="275063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4000"/>
                        </a:lnSpc>
                      </a:pPr>
                      <a:endParaRPr lang="en-GB" dirty="0"/>
                    </a:p>
                  </p:txBody>
                </p:sp>
                <p:cxnSp>
                  <p:nvCxnSpPr>
                    <p:cNvPr id="164" name="Straight Connector 163">
                      <a:extLst>
                        <a:ext uri="{FF2B5EF4-FFF2-40B4-BE49-F238E27FC236}">
                          <a16:creationId xmlns:a16="http://schemas.microsoft.com/office/drawing/2014/main" id="{703A5692-4C55-8700-CCBF-2F24966E45DB}"/>
                        </a:ext>
                      </a:extLst>
                    </p:cNvPr>
                    <p:cNvCxnSpPr>
                      <a:stCxn id="163" idx="6"/>
                      <a:endCxn id="170" idx="2"/>
                    </p:cNvCxnSpPr>
                    <p:nvPr/>
                  </p:nvCxnSpPr>
                  <p:spPr>
                    <a:xfrm flipV="1">
                      <a:off x="1085385" y="2248026"/>
                      <a:ext cx="319669" cy="107062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5" name="Straight Connector 164">
                      <a:extLst>
                        <a:ext uri="{FF2B5EF4-FFF2-40B4-BE49-F238E27FC236}">
                          <a16:creationId xmlns:a16="http://schemas.microsoft.com/office/drawing/2014/main" id="{C6669F8B-52A6-DACA-0E12-A19E141855A2}"/>
                        </a:ext>
                      </a:extLst>
                    </p:cNvPr>
                    <p:cNvCxnSpPr>
                      <a:stCxn id="163" idx="6"/>
                      <a:endCxn id="171" idx="2"/>
                    </p:cNvCxnSpPr>
                    <p:nvPr/>
                  </p:nvCxnSpPr>
                  <p:spPr>
                    <a:xfrm flipV="1">
                      <a:off x="1085385" y="2645806"/>
                      <a:ext cx="319669" cy="67284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6" name="Straight Connector 165">
                      <a:extLst>
                        <a:ext uri="{FF2B5EF4-FFF2-40B4-BE49-F238E27FC236}">
                          <a16:creationId xmlns:a16="http://schemas.microsoft.com/office/drawing/2014/main" id="{489DE0F4-4C3E-9EA2-6594-6698BFD84D8A}"/>
                        </a:ext>
                      </a:extLst>
                    </p:cNvPr>
                    <p:cNvCxnSpPr>
                      <a:cxnSpLocks/>
                      <a:endCxn id="172" idx="2"/>
                    </p:cNvCxnSpPr>
                    <p:nvPr/>
                  </p:nvCxnSpPr>
                  <p:spPr>
                    <a:xfrm flipV="1">
                      <a:off x="1085384" y="3043586"/>
                      <a:ext cx="319670" cy="28381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7" name="Straight Connector 166">
                      <a:extLst>
                        <a:ext uri="{FF2B5EF4-FFF2-40B4-BE49-F238E27FC236}">
                          <a16:creationId xmlns:a16="http://schemas.microsoft.com/office/drawing/2014/main" id="{927D6722-2437-ACEE-72BC-9559F5DD68F3}"/>
                        </a:ext>
                      </a:extLst>
                    </p:cNvPr>
                    <p:cNvCxnSpPr>
                      <a:cxnSpLocks/>
                      <a:stCxn id="163" idx="6"/>
                      <a:endCxn id="173" idx="2"/>
                    </p:cNvCxnSpPr>
                    <p:nvPr/>
                  </p:nvCxnSpPr>
                  <p:spPr>
                    <a:xfrm>
                      <a:off x="1085385" y="3318649"/>
                      <a:ext cx="319669" cy="12588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8" name="Straight Connector 167">
                      <a:extLst>
                        <a:ext uri="{FF2B5EF4-FFF2-40B4-BE49-F238E27FC236}">
                          <a16:creationId xmlns:a16="http://schemas.microsoft.com/office/drawing/2014/main" id="{457AD8DD-FDE4-6B0C-F08D-F9A035F436F9}"/>
                        </a:ext>
                      </a:extLst>
                    </p:cNvPr>
                    <p:cNvCxnSpPr>
                      <a:cxnSpLocks/>
                      <a:stCxn id="163" idx="6"/>
                      <a:endCxn id="174" idx="2"/>
                    </p:cNvCxnSpPr>
                    <p:nvPr/>
                  </p:nvCxnSpPr>
                  <p:spPr>
                    <a:xfrm>
                      <a:off x="1085385" y="3318649"/>
                      <a:ext cx="319669" cy="52366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9" name="Straight Connector 168">
                      <a:extLst>
                        <a:ext uri="{FF2B5EF4-FFF2-40B4-BE49-F238E27FC236}">
                          <a16:creationId xmlns:a16="http://schemas.microsoft.com/office/drawing/2014/main" id="{57514CDA-5CFC-A45F-1E5B-883215156BA0}"/>
                        </a:ext>
                      </a:extLst>
                    </p:cNvPr>
                    <p:cNvCxnSpPr>
                      <a:stCxn id="163" idx="6"/>
                      <a:endCxn id="175" idx="2"/>
                    </p:cNvCxnSpPr>
                    <p:nvPr/>
                  </p:nvCxnSpPr>
                  <p:spPr>
                    <a:xfrm>
                      <a:off x="1085385" y="3318649"/>
                      <a:ext cx="319669" cy="92144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8" name="Group 107">
                    <a:extLst>
                      <a:ext uri="{FF2B5EF4-FFF2-40B4-BE49-F238E27FC236}">
                        <a16:creationId xmlns:a16="http://schemas.microsoft.com/office/drawing/2014/main" id="{A03690E7-2BDE-0E8D-0B96-22F0CA215E06}"/>
                      </a:ext>
                    </a:extLst>
                  </p:cNvPr>
                  <p:cNvGrpSpPr/>
                  <p:nvPr/>
                </p:nvGrpSpPr>
                <p:grpSpPr>
                  <a:xfrm>
                    <a:off x="2278568" y="2128481"/>
                    <a:ext cx="1007327" cy="2267131"/>
                    <a:chOff x="2278568" y="2128481"/>
                    <a:chExt cx="1007327" cy="2267131"/>
                  </a:xfrm>
                </p:grpSpPr>
                <p:grpSp>
                  <p:nvGrpSpPr>
                    <p:cNvPr id="148" name="Group 147">
                      <a:extLst>
                        <a:ext uri="{FF2B5EF4-FFF2-40B4-BE49-F238E27FC236}">
                          <a16:creationId xmlns:a16="http://schemas.microsoft.com/office/drawing/2014/main" id="{8DFCC7BC-0A29-AEA9-BBE6-0A2A12E092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78568" y="2128481"/>
                      <a:ext cx="275063" cy="2267131"/>
                      <a:chOff x="1405054" y="2110494"/>
                      <a:chExt cx="275063" cy="2267131"/>
                    </a:xfrm>
                  </p:grpSpPr>
                  <p:sp>
                    <p:nvSpPr>
                      <p:cNvPr id="156" name="Oval 155">
                        <a:extLst>
                          <a:ext uri="{FF2B5EF4-FFF2-40B4-BE49-F238E27FC236}">
                            <a16:creationId xmlns:a16="http://schemas.microsoft.com/office/drawing/2014/main" id="{A5207480-BF55-9A63-675F-438DBC5E0B3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11049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157" name="Oval 156">
                        <a:extLst>
                          <a:ext uri="{FF2B5EF4-FFF2-40B4-BE49-F238E27FC236}">
                            <a16:creationId xmlns:a16="http://schemas.microsoft.com/office/drawing/2014/main" id="{0FDA9D65-314E-A854-2E4B-3934EC92F826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50827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158" name="Oval 157">
                        <a:extLst>
                          <a:ext uri="{FF2B5EF4-FFF2-40B4-BE49-F238E27FC236}">
                            <a16:creationId xmlns:a16="http://schemas.microsoft.com/office/drawing/2014/main" id="{518E97AF-9400-B45B-5145-D66A8240F8F9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90605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159" name="Oval 158">
                        <a:extLst>
                          <a:ext uri="{FF2B5EF4-FFF2-40B4-BE49-F238E27FC236}">
                            <a16:creationId xmlns:a16="http://schemas.microsoft.com/office/drawing/2014/main" id="{D2AC522E-2A77-7C47-9646-3B4B7BF5607D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330700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160" name="Oval 159">
                        <a:extLst>
                          <a:ext uri="{FF2B5EF4-FFF2-40B4-BE49-F238E27FC236}">
                            <a16:creationId xmlns:a16="http://schemas.microsoft.com/office/drawing/2014/main" id="{FF7E1006-EDC6-ECDB-2602-7B3D03C7FD2A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370478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161" name="Oval 160">
                        <a:extLst>
                          <a:ext uri="{FF2B5EF4-FFF2-40B4-BE49-F238E27FC236}">
                            <a16:creationId xmlns:a16="http://schemas.microsoft.com/office/drawing/2014/main" id="{C356656E-3FA4-6ADF-08F4-4D3EC606034F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410256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</p:grpSp>
                <p:sp>
                  <p:nvSpPr>
                    <p:cNvPr id="149" name="Oval 148">
                      <a:extLst>
                        <a:ext uri="{FF2B5EF4-FFF2-40B4-BE49-F238E27FC236}">
                          <a16:creationId xmlns:a16="http://schemas.microsoft.com/office/drawing/2014/main" id="{3FEDC3F4-5620-9ACB-5902-B8FB35D4642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010832" y="3124516"/>
                      <a:ext cx="275063" cy="275063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4000"/>
                        </a:lnSpc>
                      </a:pPr>
                      <a:endParaRPr lang="en-GB" dirty="0"/>
                    </a:p>
                  </p:txBody>
                </p:sp>
                <p:cxnSp>
                  <p:nvCxnSpPr>
                    <p:cNvPr id="150" name="Straight Connector 149">
                      <a:extLst>
                        <a:ext uri="{FF2B5EF4-FFF2-40B4-BE49-F238E27FC236}">
                          <a16:creationId xmlns:a16="http://schemas.microsoft.com/office/drawing/2014/main" id="{4EB96CCC-9F35-16E9-4772-F12D20FC8F3C}"/>
                        </a:ext>
                      </a:extLst>
                    </p:cNvPr>
                    <p:cNvCxnSpPr>
                      <a:stCxn id="156" idx="6"/>
                      <a:endCxn id="149" idx="2"/>
                    </p:cNvCxnSpPr>
                    <p:nvPr/>
                  </p:nvCxnSpPr>
                  <p:spPr>
                    <a:xfrm>
                      <a:off x="2553631" y="2266013"/>
                      <a:ext cx="457201" cy="99603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1" name="Straight Connector 150">
                      <a:extLst>
                        <a:ext uri="{FF2B5EF4-FFF2-40B4-BE49-F238E27FC236}">
                          <a16:creationId xmlns:a16="http://schemas.microsoft.com/office/drawing/2014/main" id="{B9BFA15E-C47A-938C-2D7C-A95CDEE08601}"/>
                        </a:ext>
                      </a:extLst>
                    </p:cNvPr>
                    <p:cNvCxnSpPr>
                      <a:stCxn id="157" idx="6"/>
                      <a:endCxn id="149" idx="2"/>
                    </p:cNvCxnSpPr>
                    <p:nvPr/>
                  </p:nvCxnSpPr>
                  <p:spPr>
                    <a:xfrm>
                      <a:off x="2553631" y="2663793"/>
                      <a:ext cx="457201" cy="59825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2" name="Straight Connector 151">
                      <a:extLst>
                        <a:ext uri="{FF2B5EF4-FFF2-40B4-BE49-F238E27FC236}">
                          <a16:creationId xmlns:a16="http://schemas.microsoft.com/office/drawing/2014/main" id="{8A422ECF-C86F-E2FB-2C37-4FDFE707E08A}"/>
                        </a:ext>
                      </a:extLst>
                    </p:cNvPr>
                    <p:cNvCxnSpPr>
                      <a:stCxn id="158" idx="6"/>
                      <a:endCxn id="149" idx="2"/>
                    </p:cNvCxnSpPr>
                    <p:nvPr/>
                  </p:nvCxnSpPr>
                  <p:spPr>
                    <a:xfrm>
                      <a:off x="2553631" y="3061573"/>
                      <a:ext cx="457201" cy="20047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" name="Straight Connector 152">
                      <a:extLst>
                        <a:ext uri="{FF2B5EF4-FFF2-40B4-BE49-F238E27FC236}">
                          <a16:creationId xmlns:a16="http://schemas.microsoft.com/office/drawing/2014/main" id="{212E94F7-FA63-5B9C-49A0-358D63A27514}"/>
                        </a:ext>
                      </a:extLst>
                    </p:cNvPr>
                    <p:cNvCxnSpPr>
                      <a:stCxn id="159" idx="6"/>
                      <a:endCxn id="149" idx="2"/>
                    </p:cNvCxnSpPr>
                    <p:nvPr/>
                  </p:nvCxnSpPr>
                  <p:spPr>
                    <a:xfrm flipV="1">
                      <a:off x="2553631" y="3262048"/>
                      <a:ext cx="457201" cy="20047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4" name="Straight Connector 153">
                      <a:extLst>
                        <a:ext uri="{FF2B5EF4-FFF2-40B4-BE49-F238E27FC236}">
                          <a16:creationId xmlns:a16="http://schemas.microsoft.com/office/drawing/2014/main" id="{CF66D749-8465-C720-B04F-97F271C7B5A9}"/>
                        </a:ext>
                      </a:extLst>
                    </p:cNvPr>
                    <p:cNvCxnSpPr>
                      <a:stCxn id="160" idx="6"/>
                      <a:endCxn id="149" idx="2"/>
                    </p:cNvCxnSpPr>
                    <p:nvPr/>
                  </p:nvCxnSpPr>
                  <p:spPr>
                    <a:xfrm flipV="1">
                      <a:off x="2553631" y="3262048"/>
                      <a:ext cx="457201" cy="59825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5" name="Straight Connector 154">
                      <a:extLst>
                        <a:ext uri="{FF2B5EF4-FFF2-40B4-BE49-F238E27FC236}">
                          <a16:creationId xmlns:a16="http://schemas.microsoft.com/office/drawing/2014/main" id="{384213CB-B6F3-D0CF-3573-EE8ECB34CC7C}"/>
                        </a:ext>
                      </a:extLst>
                    </p:cNvPr>
                    <p:cNvCxnSpPr>
                      <a:stCxn id="161" idx="6"/>
                      <a:endCxn id="149" idx="2"/>
                    </p:cNvCxnSpPr>
                    <p:nvPr/>
                  </p:nvCxnSpPr>
                  <p:spPr>
                    <a:xfrm flipV="1">
                      <a:off x="2553631" y="3262048"/>
                      <a:ext cx="457201" cy="99603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9FF44272-CE62-1E71-96B7-9352524476FA}"/>
                      </a:ext>
                    </a:extLst>
                  </p:cNvPr>
                  <p:cNvCxnSpPr>
                    <a:stCxn id="170" idx="6"/>
                    <a:endCxn id="161" idx="2"/>
                  </p:cNvCxnSpPr>
                  <p:nvPr/>
                </p:nvCxnSpPr>
                <p:spPr>
                  <a:xfrm>
                    <a:off x="1680117" y="2248026"/>
                    <a:ext cx="598451" cy="201005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>
                    <a:extLst>
                      <a:ext uri="{FF2B5EF4-FFF2-40B4-BE49-F238E27FC236}">
                        <a16:creationId xmlns:a16="http://schemas.microsoft.com/office/drawing/2014/main" id="{67C335B6-5743-92BD-13F1-AB5015BA5B14}"/>
                      </a:ext>
                    </a:extLst>
                  </p:cNvPr>
                  <p:cNvCxnSpPr>
                    <a:stCxn id="171" idx="6"/>
                    <a:endCxn id="161" idx="2"/>
                  </p:cNvCxnSpPr>
                  <p:nvPr/>
                </p:nvCxnSpPr>
                <p:spPr>
                  <a:xfrm>
                    <a:off x="1680117" y="2645806"/>
                    <a:ext cx="598451" cy="161227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>
                    <a:extLst>
                      <a:ext uri="{FF2B5EF4-FFF2-40B4-BE49-F238E27FC236}">
                        <a16:creationId xmlns:a16="http://schemas.microsoft.com/office/drawing/2014/main" id="{50C9F832-A910-5B53-155B-FBB79DD83C25}"/>
                      </a:ext>
                    </a:extLst>
                  </p:cNvPr>
                  <p:cNvCxnSpPr>
                    <a:stCxn id="172" idx="6"/>
                    <a:endCxn id="161" idx="2"/>
                  </p:cNvCxnSpPr>
                  <p:nvPr/>
                </p:nvCxnSpPr>
                <p:spPr>
                  <a:xfrm>
                    <a:off x="1680117" y="3043586"/>
                    <a:ext cx="598451" cy="121449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>
                    <a:extLst>
                      <a:ext uri="{FF2B5EF4-FFF2-40B4-BE49-F238E27FC236}">
                        <a16:creationId xmlns:a16="http://schemas.microsoft.com/office/drawing/2014/main" id="{267FFE4B-22A5-5244-6D44-FF9896FDB1B7}"/>
                      </a:ext>
                    </a:extLst>
                  </p:cNvPr>
                  <p:cNvCxnSpPr>
                    <a:stCxn id="173" idx="6"/>
                    <a:endCxn id="161" idx="2"/>
                  </p:cNvCxnSpPr>
                  <p:nvPr/>
                </p:nvCxnSpPr>
                <p:spPr>
                  <a:xfrm>
                    <a:off x="1680117" y="3444534"/>
                    <a:ext cx="598451" cy="81354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>
                    <a:extLst>
                      <a:ext uri="{FF2B5EF4-FFF2-40B4-BE49-F238E27FC236}">
                        <a16:creationId xmlns:a16="http://schemas.microsoft.com/office/drawing/2014/main" id="{14C39465-1E2E-C37C-2DD9-07493945F760}"/>
                      </a:ext>
                    </a:extLst>
                  </p:cNvPr>
                  <p:cNvCxnSpPr>
                    <a:stCxn id="174" idx="6"/>
                    <a:endCxn id="161" idx="2"/>
                  </p:cNvCxnSpPr>
                  <p:nvPr/>
                </p:nvCxnSpPr>
                <p:spPr>
                  <a:xfrm>
                    <a:off x="1680117" y="3842314"/>
                    <a:ext cx="598451" cy="41576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>
                    <a:extLst>
                      <a:ext uri="{FF2B5EF4-FFF2-40B4-BE49-F238E27FC236}">
                        <a16:creationId xmlns:a16="http://schemas.microsoft.com/office/drawing/2014/main" id="{9A9A89C7-41B3-426C-0BB4-B56DCC013C85}"/>
                      </a:ext>
                    </a:extLst>
                  </p:cNvPr>
                  <p:cNvCxnSpPr>
                    <a:stCxn id="175" idx="6"/>
                    <a:endCxn id="161" idx="2"/>
                  </p:cNvCxnSpPr>
                  <p:nvPr/>
                </p:nvCxnSpPr>
                <p:spPr>
                  <a:xfrm>
                    <a:off x="1680117" y="4240094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Connector 114">
                    <a:extLst>
                      <a:ext uri="{FF2B5EF4-FFF2-40B4-BE49-F238E27FC236}">
                        <a16:creationId xmlns:a16="http://schemas.microsoft.com/office/drawing/2014/main" id="{D642B892-7F8D-DF7E-DC2F-EE5D9D1BD16A}"/>
                      </a:ext>
                    </a:extLst>
                  </p:cNvPr>
                  <p:cNvCxnSpPr>
                    <a:stCxn id="156" idx="2"/>
                    <a:endCxn id="170" idx="6"/>
                  </p:cNvCxnSpPr>
                  <p:nvPr/>
                </p:nvCxnSpPr>
                <p:spPr>
                  <a:xfrm flipH="1" flipV="1">
                    <a:off x="1680117" y="2248026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Connector 115">
                    <a:extLst>
                      <a:ext uri="{FF2B5EF4-FFF2-40B4-BE49-F238E27FC236}">
                        <a16:creationId xmlns:a16="http://schemas.microsoft.com/office/drawing/2014/main" id="{E16D81B2-F918-B30E-4C35-9E301131604B}"/>
                      </a:ext>
                    </a:extLst>
                  </p:cNvPr>
                  <p:cNvCxnSpPr>
                    <a:stCxn id="156" idx="2"/>
                    <a:endCxn id="171" idx="6"/>
                  </p:cNvCxnSpPr>
                  <p:nvPr/>
                </p:nvCxnSpPr>
                <p:spPr>
                  <a:xfrm flipH="1">
                    <a:off x="1680117" y="2266013"/>
                    <a:ext cx="598451" cy="37979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Connector 116">
                    <a:extLst>
                      <a:ext uri="{FF2B5EF4-FFF2-40B4-BE49-F238E27FC236}">
                        <a16:creationId xmlns:a16="http://schemas.microsoft.com/office/drawing/2014/main" id="{606B645D-0ABF-E333-B672-1C09067CBBE8}"/>
                      </a:ext>
                    </a:extLst>
                  </p:cNvPr>
                  <p:cNvCxnSpPr>
                    <a:stCxn id="156" idx="2"/>
                    <a:endCxn id="172" idx="6"/>
                  </p:cNvCxnSpPr>
                  <p:nvPr/>
                </p:nvCxnSpPr>
                <p:spPr>
                  <a:xfrm flipH="1">
                    <a:off x="1680117" y="2266013"/>
                    <a:ext cx="598451" cy="77757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>
                    <a:extLst>
                      <a:ext uri="{FF2B5EF4-FFF2-40B4-BE49-F238E27FC236}">
                        <a16:creationId xmlns:a16="http://schemas.microsoft.com/office/drawing/2014/main" id="{9B111274-5C3C-B3F6-85A7-0AC18CD65594}"/>
                      </a:ext>
                    </a:extLst>
                  </p:cNvPr>
                  <p:cNvCxnSpPr>
                    <a:stCxn id="156" idx="2"/>
                    <a:endCxn id="173" idx="6"/>
                  </p:cNvCxnSpPr>
                  <p:nvPr/>
                </p:nvCxnSpPr>
                <p:spPr>
                  <a:xfrm flipH="1">
                    <a:off x="1680117" y="2266013"/>
                    <a:ext cx="598451" cy="1178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Connector 118">
                    <a:extLst>
                      <a:ext uri="{FF2B5EF4-FFF2-40B4-BE49-F238E27FC236}">
                        <a16:creationId xmlns:a16="http://schemas.microsoft.com/office/drawing/2014/main" id="{35D2C943-C2B1-522E-371D-FC8AC5C70951}"/>
                      </a:ext>
                    </a:extLst>
                  </p:cNvPr>
                  <p:cNvCxnSpPr>
                    <a:stCxn id="156" idx="2"/>
                    <a:endCxn id="174" idx="6"/>
                  </p:cNvCxnSpPr>
                  <p:nvPr/>
                </p:nvCxnSpPr>
                <p:spPr>
                  <a:xfrm flipH="1">
                    <a:off x="1680117" y="2266013"/>
                    <a:ext cx="598451" cy="157630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8F8316F9-52CC-F153-22AB-A5D66E5FB843}"/>
                      </a:ext>
                    </a:extLst>
                  </p:cNvPr>
                  <p:cNvCxnSpPr>
                    <a:stCxn id="156" idx="2"/>
                    <a:endCxn id="175" idx="6"/>
                  </p:cNvCxnSpPr>
                  <p:nvPr/>
                </p:nvCxnSpPr>
                <p:spPr>
                  <a:xfrm flipH="1">
                    <a:off x="1680117" y="2266013"/>
                    <a:ext cx="598451" cy="197408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19D4E47C-8A83-B0BD-9F2C-3FC8E8441C06}"/>
                      </a:ext>
                    </a:extLst>
                  </p:cNvPr>
                  <p:cNvCxnSpPr>
                    <a:stCxn id="157" idx="2"/>
                    <a:endCxn id="170" idx="6"/>
                  </p:cNvCxnSpPr>
                  <p:nvPr/>
                </p:nvCxnSpPr>
                <p:spPr>
                  <a:xfrm flipH="1" flipV="1">
                    <a:off x="1680117" y="2248026"/>
                    <a:ext cx="598451" cy="41576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>
                    <a:extLst>
                      <a:ext uri="{FF2B5EF4-FFF2-40B4-BE49-F238E27FC236}">
                        <a16:creationId xmlns:a16="http://schemas.microsoft.com/office/drawing/2014/main" id="{2408794C-3669-EB80-AEA0-977C0E9D8117}"/>
                      </a:ext>
                    </a:extLst>
                  </p:cNvPr>
                  <p:cNvCxnSpPr>
                    <a:stCxn id="157" idx="2"/>
                    <a:endCxn id="171" idx="6"/>
                  </p:cNvCxnSpPr>
                  <p:nvPr/>
                </p:nvCxnSpPr>
                <p:spPr>
                  <a:xfrm flipH="1" flipV="1">
                    <a:off x="1680117" y="2645806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Connector 122">
                    <a:extLst>
                      <a:ext uri="{FF2B5EF4-FFF2-40B4-BE49-F238E27FC236}">
                        <a16:creationId xmlns:a16="http://schemas.microsoft.com/office/drawing/2014/main" id="{E14D42CE-9E90-106B-DB2B-DED9327D6BC9}"/>
                      </a:ext>
                    </a:extLst>
                  </p:cNvPr>
                  <p:cNvCxnSpPr>
                    <a:stCxn id="157" idx="2"/>
                    <a:endCxn id="172" idx="6"/>
                  </p:cNvCxnSpPr>
                  <p:nvPr/>
                </p:nvCxnSpPr>
                <p:spPr>
                  <a:xfrm flipH="1">
                    <a:off x="1680117" y="2663793"/>
                    <a:ext cx="598451" cy="37979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Straight Connector 123">
                    <a:extLst>
                      <a:ext uri="{FF2B5EF4-FFF2-40B4-BE49-F238E27FC236}">
                        <a16:creationId xmlns:a16="http://schemas.microsoft.com/office/drawing/2014/main" id="{D4296D99-A462-E578-F5E1-3EA258A53624}"/>
                      </a:ext>
                    </a:extLst>
                  </p:cNvPr>
                  <p:cNvCxnSpPr>
                    <a:stCxn id="157" idx="2"/>
                    <a:endCxn id="173" idx="6"/>
                  </p:cNvCxnSpPr>
                  <p:nvPr/>
                </p:nvCxnSpPr>
                <p:spPr>
                  <a:xfrm flipH="1">
                    <a:off x="1680117" y="2663793"/>
                    <a:ext cx="598451" cy="78074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>
                    <a:extLst>
                      <a:ext uri="{FF2B5EF4-FFF2-40B4-BE49-F238E27FC236}">
                        <a16:creationId xmlns:a16="http://schemas.microsoft.com/office/drawing/2014/main" id="{4BBE7192-6F6E-1D17-40AF-2664D85FC475}"/>
                      </a:ext>
                    </a:extLst>
                  </p:cNvPr>
                  <p:cNvCxnSpPr>
                    <a:stCxn id="157" idx="2"/>
                    <a:endCxn id="174" idx="6"/>
                  </p:cNvCxnSpPr>
                  <p:nvPr/>
                </p:nvCxnSpPr>
                <p:spPr>
                  <a:xfrm flipH="1">
                    <a:off x="1680117" y="2663793"/>
                    <a:ext cx="598451" cy="1178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>
                    <a:extLst>
                      <a:ext uri="{FF2B5EF4-FFF2-40B4-BE49-F238E27FC236}">
                        <a16:creationId xmlns:a16="http://schemas.microsoft.com/office/drawing/2014/main" id="{C25B8E43-2EBC-A7AB-736E-5998FF85F01E}"/>
                      </a:ext>
                    </a:extLst>
                  </p:cNvPr>
                  <p:cNvCxnSpPr>
                    <a:stCxn id="157" idx="2"/>
                    <a:endCxn id="175" idx="6"/>
                  </p:cNvCxnSpPr>
                  <p:nvPr/>
                </p:nvCxnSpPr>
                <p:spPr>
                  <a:xfrm flipH="1">
                    <a:off x="1680117" y="2663793"/>
                    <a:ext cx="598451" cy="157630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>
                    <a:extLst>
                      <a:ext uri="{FF2B5EF4-FFF2-40B4-BE49-F238E27FC236}">
                        <a16:creationId xmlns:a16="http://schemas.microsoft.com/office/drawing/2014/main" id="{D8367C18-D1A7-B7EE-6AD6-BEF31BE88F15}"/>
                      </a:ext>
                    </a:extLst>
                  </p:cNvPr>
                  <p:cNvCxnSpPr>
                    <a:stCxn id="158" idx="2"/>
                    <a:endCxn id="172" idx="6"/>
                  </p:cNvCxnSpPr>
                  <p:nvPr/>
                </p:nvCxnSpPr>
                <p:spPr>
                  <a:xfrm flipH="1" flipV="1">
                    <a:off x="1680117" y="3043586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>
                    <a:extLst>
                      <a:ext uri="{FF2B5EF4-FFF2-40B4-BE49-F238E27FC236}">
                        <a16:creationId xmlns:a16="http://schemas.microsoft.com/office/drawing/2014/main" id="{321A6F7D-DBC2-5011-C60F-041E42B02B82}"/>
                      </a:ext>
                    </a:extLst>
                  </p:cNvPr>
                  <p:cNvCxnSpPr>
                    <a:stCxn id="171" idx="6"/>
                    <a:endCxn id="158" idx="2"/>
                  </p:cNvCxnSpPr>
                  <p:nvPr/>
                </p:nvCxnSpPr>
                <p:spPr>
                  <a:xfrm>
                    <a:off x="1680117" y="2645806"/>
                    <a:ext cx="598451" cy="41576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>
                    <a:extLst>
                      <a:ext uri="{FF2B5EF4-FFF2-40B4-BE49-F238E27FC236}">
                        <a16:creationId xmlns:a16="http://schemas.microsoft.com/office/drawing/2014/main" id="{0E65A081-1951-0108-0EBD-C85C66BFD66D}"/>
                      </a:ext>
                    </a:extLst>
                  </p:cNvPr>
                  <p:cNvCxnSpPr>
                    <a:stCxn id="158" idx="2"/>
                    <a:endCxn id="173" idx="6"/>
                  </p:cNvCxnSpPr>
                  <p:nvPr/>
                </p:nvCxnSpPr>
                <p:spPr>
                  <a:xfrm flipH="1">
                    <a:off x="1680117" y="3061573"/>
                    <a:ext cx="598451" cy="38296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>
                    <a:extLst>
                      <a:ext uri="{FF2B5EF4-FFF2-40B4-BE49-F238E27FC236}">
                        <a16:creationId xmlns:a16="http://schemas.microsoft.com/office/drawing/2014/main" id="{DB53CAEA-8D94-9E5D-8B79-55A37C9BEBE6}"/>
                      </a:ext>
                    </a:extLst>
                  </p:cNvPr>
                  <p:cNvCxnSpPr>
                    <a:stCxn id="158" idx="2"/>
                    <a:endCxn id="174" idx="6"/>
                  </p:cNvCxnSpPr>
                  <p:nvPr/>
                </p:nvCxnSpPr>
                <p:spPr>
                  <a:xfrm flipH="1">
                    <a:off x="1680117" y="3061573"/>
                    <a:ext cx="598451" cy="78074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Connector 130">
                    <a:extLst>
                      <a:ext uri="{FF2B5EF4-FFF2-40B4-BE49-F238E27FC236}">
                        <a16:creationId xmlns:a16="http://schemas.microsoft.com/office/drawing/2014/main" id="{5178EA1A-88C6-FDB4-8299-7E31A1C53E00}"/>
                      </a:ext>
                    </a:extLst>
                  </p:cNvPr>
                  <p:cNvCxnSpPr>
                    <a:stCxn id="158" idx="2"/>
                    <a:endCxn id="175" idx="6"/>
                  </p:cNvCxnSpPr>
                  <p:nvPr/>
                </p:nvCxnSpPr>
                <p:spPr>
                  <a:xfrm flipH="1">
                    <a:off x="1680117" y="3061573"/>
                    <a:ext cx="598451" cy="1178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Connector 131">
                    <a:extLst>
                      <a:ext uri="{FF2B5EF4-FFF2-40B4-BE49-F238E27FC236}">
                        <a16:creationId xmlns:a16="http://schemas.microsoft.com/office/drawing/2014/main" id="{864725BD-E321-CC13-E102-E60BD08C49B0}"/>
                      </a:ext>
                    </a:extLst>
                  </p:cNvPr>
                  <p:cNvCxnSpPr>
                    <a:stCxn id="173" idx="6"/>
                    <a:endCxn id="159" idx="2"/>
                  </p:cNvCxnSpPr>
                  <p:nvPr/>
                </p:nvCxnSpPr>
                <p:spPr>
                  <a:xfrm>
                    <a:off x="1680117" y="3444534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Straight Connector 132">
                    <a:extLst>
                      <a:ext uri="{FF2B5EF4-FFF2-40B4-BE49-F238E27FC236}">
                        <a16:creationId xmlns:a16="http://schemas.microsoft.com/office/drawing/2014/main" id="{C3567A60-99FE-BFF1-F685-8F6AB714333D}"/>
                      </a:ext>
                    </a:extLst>
                  </p:cNvPr>
                  <p:cNvCxnSpPr>
                    <a:stCxn id="159" idx="2"/>
                    <a:endCxn id="172" idx="6"/>
                  </p:cNvCxnSpPr>
                  <p:nvPr/>
                </p:nvCxnSpPr>
                <p:spPr>
                  <a:xfrm flipH="1" flipV="1">
                    <a:off x="1680117" y="3043586"/>
                    <a:ext cx="598451" cy="41893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Connector 133">
                    <a:extLst>
                      <a:ext uri="{FF2B5EF4-FFF2-40B4-BE49-F238E27FC236}">
                        <a16:creationId xmlns:a16="http://schemas.microsoft.com/office/drawing/2014/main" id="{A7DB9FB7-8265-21D6-16F2-800EEA66D7AF}"/>
                      </a:ext>
                    </a:extLst>
                  </p:cNvPr>
                  <p:cNvCxnSpPr>
                    <a:stCxn id="158" idx="2"/>
                    <a:endCxn id="170" idx="6"/>
                  </p:cNvCxnSpPr>
                  <p:nvPr/>
                </p:nvCxnSpPr>
                <p:spPr>
                  <a:xfrm flipH="1" flipV="1">
                    <a:off x="1680117" y="2248026"/>
                    <a:ext cx="598451" cy="81354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33BD34BA-00DC-6BD2-C20B-21755EC267D7}"/>
                      </a:ext>
                    </a:extLst>
                  </p:cNvPr>
                  <p:cNvCxnSpPr>
                    <a:stCxn id="159" idx="2"/>
                    <a:endCxn id="171" idx="6"/>
                  </p:cNvCxnSpPr>
                  <p:nvPr/>
                </p:nvCxnSpPr>
                <p:spPr>
                  <a:xfrm flipH="1" flipV="1">
                    <a:off x="1680117" y="2645806"/>
                    <a:ext cx="598451" cy="81671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>
                    <a:extLst>
                      <a:ext uri="{FF2B5EF4-FFF2-40B4-BE49-F238E27FC236}">
                        <a16:creationId xmlns:a16="http://schemas.microsoft.com/office/drawing/2014/main" id="{26EE2357-26A6-74D6-59DF-F0E872EF41DF}"/>
                      </a:ext>
                    </a:extLst>
                  </p:cNvPr>
                  <p:cNvCxnSpPr>
                    <a:stCxn id="170" idx="6"/>
                    <a:endCxn id="159" idx="2"/>
                  </p:cNvCxnSpPr>
                  <p:nvPr/>
                </p:nvCxnSpPr>
                <p:spPr>
                  <a:xfrm>
                    <a:off x="1680117" y="2248026"/>
                    <a:ext cx="598451" cy="121449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>
                    <a:extLst>
                      <a:ext uri="{FF2B5EF4-FFF2-40B4-BE49-F238E27FC236}">
                        <a16:creationId xmlns:a16="http://schemas.microsoft.com/office/drawing/2014/main" id="{546700D2-8C23-0B07-1343-286A17C8BFE2}"/>
                      </a:ext>
                    </a:extLst>
                  </p:cNvPr>
                  <p:cNvCxnSpPr>
                    <a:stCxn id="159" idx="2"/>
                    <a:endCxn id="174" idx="6"/>
                  </p:cNvCxnSpPr>
                  <p:nvPr/>
                </p:nvCxnSpPr>
                <p:spPr>
                  <a:xfrm flipH="1">
                    <a:off x="1680117" y="3462521"/>
                    <a:ext cx="598451" cy="37979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811A132D-ABE4-A64C-8BCF-CB838957EC08}"/>
                      </a:ext>
                    </a:extLst>
                  </p:cNvPr>
                  <p:cNvCxnSpPr>
                    <a:stCxn id="159" idx="2"/>
                    <a:endCxn id="175" idx="6"/>
                  </p:cNvCxnSpPr>
                  <p:nvPr/>
                </p:nvCxnSpPr>
                <p:spPr>
                  <a:xfrm flipH="1">
                    <a:off x="1680117" y="3462521"/>
                    <a:ext cx="598451" cy="77757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3C7588F0-9AC9-CCA1-0FD0-D7F7C4FDE31D}"/>
                      </a:ext>
                    </a:extLst>
                  </p:cNvPr>
                  <p:cNvCxnSpPr>
                    <a:stCxn id="160" idx="2"/>
                    <a:endCxn id="170" idx="6"/>
                  </p:cNvCxnSpPr>
                  <p:nvPr/>
                </p:nvCxnSpPr>
                <p:spPr>
                  <a:xfrm flipH="1" flipV="1">
                    <a:off x="1680117" y="2248026"/>
                    <a:ext cx="598451" cy="161227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id="{BB38A1C8-8CA8-1B1C-AA80-3952228DE942}"/>
                      </a:ext>
                    </a:extLst>
                  </p:cNvPr>
                  <p:cNvCxnSpPr>
                    <a:stCxn id="171" idx="6"/>
                    <a:endCxn id="160" idx="2"/>
                  </p:cNvCxnSpPr>
                  <p:nvPr/>
                </p:nvCxnSpPr>
                <p:spPr>
                  <a:xfrm>
                    <a:off x="1680117" y="2645806"/>
                    <a:ext cx="598451" cy="121449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>
                    <a:extLst>
                      <a:ext uri="{FF2B5EF4-FFF2-40B4-BE49-F238E27FC236}">
                        <a16:creationId xmlns:a16="http://schemas.microsoft.com/office/drawing/2014/main" id="{EB555FA0-7D10-5731-C33D-053F2B4AE99C}"/>
                      </a:ext>
                    </a:extLst>
                  </p:cNvPr>
                  <p:cNvCxnSpPr>
                    <a:stCxn id="172" idx="6"/>
                    <a:endCxn id="160" idx="2"/>
                  </p:cNvCxnSpPr>
                  <p:nvPr/>
                </p:nvCxnSpPr>
                <p:spPr>
                  <a:xfrm>
                    <a:off x="1680117" y="3043586"/>
                    <a:ext cx="598451" cy="81671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>
                    <a:extLst>
                      <a:ext uri="{FF2B5EF4-FFF2-40B4-BE49-F238E27FC236}">
                        <a16:creationId xmlns:a16="http://schemas.microsoft.com/office/drawing/2014/main" id="{BEEF388C-DA0A-BB45-7726-336A38651399}"/>
                      </a:ext>
                    </a:extLst>
                  </p:cNvPr>
                  <p:cNvCxnSpPr>
                    <a:stCxn id="173" idx="6"/>
                    <a:endCxn id="160" idx="2"/>
                  </p:cNvCxnSpPr>
                  <p:nvPr/>
                </p:nvCxnSpPr>
                <p:spPr>
                  <a:xfrm>
                    <a:off x="1680117" y="3444534"/>
                    <a:ext cx="598451" cy="41576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D6A5145A-2DBA-3DF7-9EFF-109C4FBDD531}"/>
                      </a:ext>
                    </a:extLst>
                  </p:cNvPr>
                  <p:cNvCxnSpPr>
                    <a:stCxn id="174" idx="6"/>
                    <a:endCxn id="160" idx="2"/>
                  </p:cNvCxnSpPr>
                  <p:nvPr/>
                </p:nvCxnSpPr>
                <p:spPr>
                  <a:xfrm>
                    <a:off x="1680117" y="3842314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4D51891E-A549-54A5-F0AB-D85706106DFF}"/>
                      </a:ext>
                    </a:extLst>
                  </p:cNvPr>
                  <p:cNvCxnSpPr>
                    <a:stCxn id="175" idx="6"/>
                    <a:endCxn id="160" idx="2"/>
                  </p:cNvCxnSpPr>
                  <p:nvPr/>
                </p:nvCxnSpPr>
                <p:spPr>
                  <a:xfrm flipV="1">
                    <a:off x="1680117" y="3860301"/>
                    <a:ext cx="598451" cy="37979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45" name="Group 144">
                    <a:extLst>
                      <a:ext uri="{FF2B5EF4-FFF2-40B4-BE49-F238E27FC236}">
                        <a16:creationId xmlns:a16="http://schemas.microsoft.com/office/drawing/2014/main" id="{6BB6A4E3-0AE2-7C23-2CE0-80199FAC59A7}"/>
                      </a:ext>
                    </a:extLst>
                  </p:cNvPr>
                  <p:cNvGrpSpPr/>
                  <p:nvPr/>
                </p:nvGrpSpPr>
                <p:grpSpPr>
                  <a:xfrm>
                    <a:off x="1790060" y="2206360"/>
                    <a:ext cx="381289" cy="2111373"/>
                    <a:chOff x="4191001" y="1430596"/>
                    <a:chExt cx="381289" cy="2111373"/>
                  </a:xfrm>
                </p:grpSpPr>
                <p:sp>
                  <p:nvSpPr>
                    <p:cNvPr id="146" name="Rectangle 145">
                      <a:extLst>
                        <a:ext uri="{FF2B5EF4-FFF2-40B4-BE49-F238E27FC236}">
                          <a16:creationId xmlns:a16="http://schemas.microsoft.com/office/drawing/2014/main" id="{426B0277-81FA-702F-236D-6551A09D62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1001" y="1430596"/>
                      <a:ext cx="381289" cy="2111373"/>
                    </a:xfrm>
                    <a:prstGeom prst="rect">
                      <a:avLst/>
                    </a:prstGeom>
                    <a:solidFill>
                      <a:schemeClr val="bg1">
                        <a:alpha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4000"/>
                        </a:lnSpc>
                      </a:pPr>
                      <a:endParaRPr lang="en-GB" dirty="0"/>
                    </a:p>
                  </p:txBody>
                </p:sp>
                <p:cxnSp>
                  <p:nvCxnSpPr>
                    <p:cNvPr id="147" name="Straight Connector 146">
                      <a:extLst>
                        <a:ext uri="{FF2B5EF4-FFF2-40B4-BE49-F238E27FC236}">
                          <a16:creationId xmlns:a16="http://schemas.microsoft.com/office/drawing/2014/main" id="{46B8F821-DC90-BF2D-7434-406BDDB9179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282068" y="2506731"/>
                      <a:ext cx="19729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D94D3217-14FF-3FC7-330C-43173A3506F0}"/>
                    </a:ext>
                  </a:extLst>
                </p:cNvPr>
                <p:cNvSpPr txBox="1"/>
                <p:nvPr/>
              </p:nvSpPr>
              <p:spPr>
                <a:xfrm>
                  <a:off x="4386970" y="3012449"/>
                  <a:ext cx="362240" cy="19300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:r>
                    <a:rPr lang="en-GB" sz="1200" dirty="0">
                      <a:latin typeface="+mn-lt"/>
                    </a:rPr>
                    <a:t>Actor</a:t>
                  </a: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459C3DB1-99F0-F47C-83F0-943B0E849259}"/>
                  </a:ext>
                </a:extLst>
              </p:cNvPr>
              <p:cNvGrpSpPr/>
              <p:nvPr/>
            </p:nvGrpSpPr>
            <p:grpSpPr>
              <a:xfrm>
                <a:off x="6708294" y="1912500"/>
                <a:ext cx="854654" cy="1088610"/>
                <a:chOff x="4164503" y="2116841"/>
                <a:chExt cx="854654" cy="1088610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C5E6814D-F08F-4DA9-8656-93D7E35115E6}"/>
                    </a:ext>
                  </a:extLst>
                </p:cNvPr>
                <p:cNvGrpSpPr/>
                <p:nvPr/>
              </p:nvGrpSpPr>
              <p:grpSpPr>
                <a:xfrm>
                  <a:off x="4164503" y="2116841"/>
                  <a:ext cx="854654" cy="784706"/>
                  <a:chOff x="810322" y="2110494"/>
                  <a:chExt cx="2475573" cy="2285118"/>
                </a:xfrm>
              </p:grpSpPr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8C99507E-D9D1-69AD-B63B-D6E1F71354F7}"/>
                      </a:ext>
                    </a:extLst>
                  </p:cNvPr>
                  <p:cNvGrpSpPr/>
                  <p:nvPr/>
                </p:nvGrpSpPr>
                <p:grpSpPr>
                  <a:xfrm>
                    <a:off x="810322" y="2110494"/>
                    <a:ext cx="869795" cy="2267131"/>
                    <a:chOff x="810322" y="2110494"/>
                    <a:chExt cx="869795" cy="2267131"/>
                  </a:xfrm>
                </p:grpSpPr>
                <p:grpSp>
                  <p:nvGrpSpPr>
                    <p:cNvPr id="91" name="Group 90">
                      <a:extLst>
                        <a:ext uri="{FF2B5EF4-FFF2-40B4-BE49-F238E27FC236}">
                          <a16:creationId xmlns:a16="http://schemas.microsoft.com/office/drawing/2014/main" id="{65FDB600-BED3-11B4-0666-F0B98CAD7DA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05054" y="2110494"/>
                      <a:ext cx="275063" cy="2267131"/>
                      <a:chOff x="1405054" y="2110494"/>
                      <a:chExt cx="275063" cy="2267131"/>
                    </a:xfrm>
                  </p:grpSpPr>
                  <p:sp>
                    <p:nvSpPr>
                      <p:cNvPr id="99" name="Oval 98">
                        <a:extLst>
                          <a:ext uri="{FF2B5EF4-FFF2-40B4-BE49-F238E27FC236}">
                            <a16:creationId xmlns:a16="http://schemas.microsoft.com/office/drawing/2014/main" id="{91538974-1DE5-4AEF-A41A-C04AD160447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11049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100" name="Oval 99">
                        <a:extLst>
                          <a:ext uri="{FF2B5EF4-FFF2-40B4-BE49-F238E27FC236}">
                            <a16:creationId xmlns:a16="http://schemas.microsoft.com/office/drawing/2014/main" id="{CE74AEA2-7732-1B6C-3BFB-DD5FDF8FE21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50827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101" name="Oval 100">
                        <a:extLst>
                          <a:ext uri="{FF2B5EF4-FFF2-40B4-BE49-F238E27FC236}">
                            <a16:creationId xmlns:a16="http://schemas.microsoft.com/office/drawing/2014/main" id="{7EE2842A-501C-EBE5-E6F2-815B897E97C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90605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102" name="Oval 101">
                        <a:extLst>
                          <a:ext uri="{FF2B5EF4-FFF2-40B4-BE49-F238E27FC236}">
                            <a16:creationId xmlns:a16="http://schemas.microsoft.com/office/drawing/2014/main" id="{D1CC0472-E3E1-4818-B42D-39363950024F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330700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103" name="Oval 102">
                        <a:extLst>
                          <a:ext uri="{FF2B5EF4-FFF2-40B4-BE49-F238E27FC236}">
                            <a16:creationId xmlns:a16="http://schemas.microsoft.com/office/drawing/2014/main" id="{02951A77-2C26-0052-4D86-DE73A99E6871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370478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104" name="Oval 103">
                        <a:extLst>
                          <a:ext uri="{FF2B5EF4-FFF2-40B4-BE49-F238E27FC236}">
                            <a16:creationId xmlns:a16="http://schemas.microsoft.com/office/drawing/2014/main" id="{E714A323-29AD-1D3C-50E9-7A64B0C4B56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410256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43AEFAA2-025A-7ACF-E1EE-DE7ADA1AAAC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810322" y="3181117"/>
                      <a:ext cx="275063" cy="275063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4000"/>
                        </a:lnSpc>
                      </a:pPr>
                      <a:endParaRPr lang="en-GB" dirty="0"/>
                    </a:p>
                  </p:txBody>
                </p:sp>
                <p:cxnSp>
                  <p:nvCxnSpPr>
                    <p:cNvPr id="93" name="Straight Connector 92">
                      <a:extLst>
                        <a:ext uri="{FF2B5EF4-FFF2-40B4-BE49-F238E27FC236}">
                          <a16:creationId xmlns:a16="http://schemas.microsoft.com/office/drawing/2014/main" id="{E30921DD-E3CF-36DC-6B61-4582663A8368}"/>
                        </a:ext>
                      </a:extLst>
                    </p:cNvPr>
                    <p:cNvCxnSpPr>
                      <a:stCxn id="92" idx="6"/>
                      <a:endCxn id="99" idx="2"/>
                    </p:cNvCxnSpPr>
                    <p:nvPr/>
                  </p:nvCxnSpPr>
                  <p:spPr>
                    <a:xfrm flipV="1">
                      <a:off x="1085385" y="2248026"/>
                      <a:ext cx="319669" cy="107062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Straight Connector 93">
                      <a:extLst>
                        <a:ext uri="{FF2B5EF4-FFF2-40B4-BE49-F238E27FC236}">
                          <a16:creationId xmlns:a16="http://schemas.microsoft.com/office/drawing/2014/main" id="{10BEF1D7-A3C4-CFEE-7981-FFC226D004A0}"/>
                        </a:ext>
                      </a:extLst>
                    </p:cNvPr>
                    <p:cNvCxnSpPr>
                      <a:stCxn id="92" idx="6"/>
                      <a:endCxn id="100" idx="2"/>
                    </p:cNvCxnSpPr>
                    <p:nvPr/>
                  </p:nvCxnSpPr>
                  <p:spPr>
                    <a:xfrm flipV="1">
                      <a:off x="1085385" y="2645806"/>
                      <a:ext cx="319669" cy="67284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Straight Connector 94">
                      <a:extLst>
                        <a:ext uri="{FF2B5EF4-FFF2-40B4-BE49-F238E27FC236}">
                          <a16:creationId xmlns:a16="http://schemas.microsoft.com/office/drawing/2014/main" id="{010F8F60-69F4-E406-AB5C-17F41702B252}"/>
                        </a:ext>
                      </a:extLst>
                    </p:cNvPr>
                    <p:cNvCxnSpPr>
                      <a:cxnSpLocks/>
                      <a:endCxn id="101" idx="2"/>
                    </p:cNvCxnSpPr>
                    <p:nvPr/>
                  </p:nvCxnSpPr>
                  <p:spPr>
                    <a:xfrm flipV="1">
                      <a:off x="1085384" y="3043586"/>
                      <a:ext cx="319670" cy="28381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6" name="Straight Connector 95">
                      <a:extLst>
                        <a:ext uri="{FF2B5EF4-FFF2-40B4-BE49-F238E27FC236}">
                          <a16:creationId xmlns:a16="http://schemas.microsoft.com/office/drawing/2014/main" id="{451B124B-3552-C1AB-3E65-C3E4C136EAA9}"/>
                        </a:ext>
                      </a:extLst>
                    </p:cNvPr>
                    <p:cNvCxnSpPr>
                      <a:cxnSpLocks/>
                      <a:stCxn id="92" idx="6"/>
                      <a:endCxn id="102" idx="2"/>
                    </p:cNvCxnSpPr>
                    <p:nvPr/>
                  </p:nvCxnSpPr>
                  <p:spPr>
                    <a:xfrm>
                      <a:off x="1085385" y="3318649"/>
                      <a:ext cx="319669" cy="12588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Straight Connector 96">
                      <a:extLst>
                        <a:ext uri="{FF2B5EF4-FFF2-40B4-BE49-F238E27FC236}">
                          <a16:creationId xmlns:a16="http://schemas.microsoft.com/office/drawing/2014/main" id="{6CBC38AA-D503-5688-D915-2AF55843B89C}"/>
                        </a:ext>
                      </a:extLst>
                    </p:cNvPr>
                    <p:cNvCxnSpPr>
                      <a:cxnSpLocks/>
                      <a:stCxn id="92" idx="6"/>
                      <a:endCxn id="103" idx="2"/>
                    </p:cNvCxnSpPr>
                    <p:nvPr/>
                  </p:nvCxnSpPr>
                  <p:spPr>
                    <a:xfrm>
                      <a:off x="1085385" y="3318649"/>
                      <a:ext cx="319669" cy="52366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" name="Straight Connector 97">
                      <a:extLst>
                        <a:ext uri="{FF2B5EF4-FFF2-40B4-BE49-F238E27FC236}">
                          <a16:creationId xmlns:a16="http://schemas.microsoft.com/office/drawing/2014/main" id="{19DF19D4-CE99-9F24-C2FB-64FB76FEA76C}"/>
                        </a:ext>
                      </a:extLst>
                    </p:cNvPr>
                    <p:cNvCxnSpPr>
                      <a:stCxn id="92" idx="6"/>
                      <a:endCxn id="104" idx="2"/>
                    </p:cNvCxnSpPr>
                    <p:nvPr/>
                  </p:nvCxnSpPr>
                  <p:spPr>
                    <a:xfrm>
                      <a:off x="1085385" y="3318649"/>
                      <a:ext cx="319669" cy="92144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D3572AAB-69A4-2777-926F-00426DD11C35}"/>
                      </a:ext>
                    </a:extLst>
                  </p:cNvPr>
                  <p:cNvGrpSpPr/>
                  <p:nvPr/>
                </p:nvGrpSpPr>
                <p:grpSpPr>
                  <a:xfrm>
                    <a:off x="2278568" y="2128481"/>
                    <a:ext cx="1007327" cy="2267131"/>
                    <a:chOff x="2278568" y="2128481"/>
                    <a:chExt cx="1007327" cy="2267131"/>
                  </a:xfrm>
                </p:grpSpPr>
                <p:grpSp>
                  <p:nvGrpSpPr>
                    <p:cNvPr id="77" name="Group 76">
                      <a:extLst>
                        <a:ext uri="{FF2B5EF4-FFF2-40B4-BE49-F238E27FC236}">
                          <a16:creationId xmlns:a16="http://schemas.microsoft.com/office/drawing/2014/main" id="{755F2D5A-0509-B419-D1D0-55BC8A53C7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78568" y="2128481"/>
                      <a:ext cx="275063" cy="2267131"/>
                      <a:chOff x="1405054" y="2110494"/>
                      <a:chExt cx="275063" cy="2267131"/>
                    </a:xfrm>
                  </p:grpSpPr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E6C8B274-940C-1F2F-847E-36566F0BC1F8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11049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86" name="Oval 85">
                        <a:extLst>
                          <a:ext uri="{FF2B5EF4-FFF2-40B4-BE49-F238E27FC236}">
                            <a16:creationId xmlns:a16="http://schemas.microsoft.com/office/drawing/2014/main" id="{FB2ED954-D38D-5A9A-E0A0-8C682DCCF064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50827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87" name="Oval 86">
                        <a:extLst>
                          <a:ext uri="{FF2B5EF4-FFF2-40B4-BE49-F238E27FC236}">
                            <a16:creationId xmlns:a16="http://schemas.microsoft.com/office/drawing/2014/main" id="{603C2907-5AF4-89F2-D95F-E80E9B1D5FA7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90605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C5F38C51-0CA5-3812-4518-78A84B3D14C9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330700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89" name="Oval 88">
                        <a:extLst>
                          <a:ext uri="{FF2B5EF4-FFF2-40B4-BE49-F238E27FC236}">
                            <a16:creationId xmlns:a16="http://schemas.microsoft.com/office/drawing/2014/main" id="{067C5C2F-EF3C-A0B7-65B2-99A8F7043B8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370478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90" name="Oval 89">
                        <a:extLst>
                          <a:ext uri="{FF2B5EF4-FFF2-40B4-BE49-F238E27FC236}">
                            <a16:creationId xmlns:a16="http://schemas.microsoft.com/office/drawing/2014/main" id="{AF2896C5-2CC6-67B5-55E1-3DEF5D3F9C03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410256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</p:grpSp>
                <p:sp>
                  <p:nvSpPr>
                    <p:cNvPr id="78" name="Oval 77">
                      <a:extLst>
                        <a:ext uri="{FF2B5EF4-FFF2-40B4-BE49-F238E27FC236}">
                          <a16:creationId xmlns:a16="http://schemas.microsoft.com/office/drawing/2014/main" id="{EAB45668-B45A-84A5-C892-14440E6B97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010832" y="3124516"/>
                      <a:ext cx="275063" cy="275063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4000"/>
                        </a:lnSpc>
                      </a:pPr>
                      <a:endParaRPr lang="en-GB" dirty="0"/>
                    </a:p>
                  </p:txBody>
                </p:sp>
                <p:cxnSp>
                  <p:nvCxnSpPr>
                    <p:cNvPr id="79" name="Straight Connector 78">
                      <a:extLst>
                        <a:ext uri="{FF2B5EF4-FFF2-40B4-BE49-F238E27FC236}">
                          <a16:creationId xmlns:a16="http://schemas.microsoft.com/office/drawing/2014/main" id="{8BBDAAFB-898F-B55A-09E7-015A446AAE75}"/>
                        </a:ext>
                      </a:extLst>
                    </p:cNvPr>
                    <p:cNvCxnSpPr>
                      <a:stCxn id="85" idx="6"/>
                      <a:endCxn id="78" idx="2"/>
                    </p:cNvCxnSpPr>
                    <p:nvPr/>
                  </p:nvCxnSpPr>
                  <p:spPr>
                    <a:xfrm>
                      <a:off x="2553631" y="2266013"/>
                      <a:ext cx="457201" cy="99603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Straight Connector 79">
                      <a:extLst>
                        <a:ext uri="{FF2B5EF4-FFF2-40B4-BE49-F238E27FC236}">
                          <a16:creationId xmlns:a16="http://schemas.microsoft.com/office/drawing/2014/main" id="{7ED38C1E-2D21-566B-1FF0-B0E57D887F2B}"/>
                        </a:ext>
                      </a:extLst>
                    </p:cNvPr>
                    <p:cNvCxnSpPr>
                      <a:stCxn id="86" idx="6"/>
                      <a:endCxn id="78" idx="2"/>
                    </p:cNvCxnSpPr>
                    <p:nvPr/>
                  </p:nvCxnSpPr>
                  <p:spPr>
                    <a:xfrm>
                      <a:off x="2553631" y="2663793"/>
                      <a:ext cx="457201" cy="59825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Straight Connector 80">
                      <a:extLst>
                        <a:ext uri="{FF2B5EF4-FFF2-40B4-BE49-F238E27FC236}">
                          <a16:creationId xmlns:a16="http://schemas.microsoft.com/office/drawing/2014/main" id="{B3555062-FC59-BEEC-FF72-EE6BF28FB6A2}"/>
                        </a:ext>
                      </a:extLst>
                    </p:cNvPr>
                    <p:cNvCxnSpPr>
                      <a:stCxn id="87" idx="6"/>
                      <a:endCxn id="78" idx="2"/>
                    </p:cNvCxnSpPr>
                    <p:nvPr/>
                  </p:nvCxnSpPr>
                  <p:spPr>
                    <a:xfrm>
                      <a:off x="2553631" y="3061573"/>
                      <a:ext cx="457201" cy="20047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Straight Connector 81">
                      <a:extLst>
                        <a:ext uri="{FF2B5EF4-FFF2-40B4-BE49-F238E27FC236}">
                          <a16:creationId xmlns:a16="http://schemas.microsoft.com/office/drawing/2014/main" id="{38D80073-A2A9-829D-ECD5-B911EEB7342A}"/>
                        </a:ext>
                      </a:extLst>
                    </p:cNvPr>
                    <p:cNvCxnSpPr>
                      <a:stCxn id="88" idx="6"/>
                      <a:endCxn id="78" idx="2"/>
                    </p:cNvCxnSpPr>
                    <p:nvPr/>
                  </p:nvCxnSpPr>
                  <p:spPr>
                    <a:xfrm flipV="1">
                      <a:off x="2553631" y="3262048"/>
                      <a:ext cx="457201" cy="20047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" name="Straight Connector 82">
                      <a:extLst>
                        <a:ext uri="{FF2B5EF4-FFF2-40B4-BE49-F238E27FC236}">
                          <a16:creationId xmlns:a16="http://schemas.microsoft.com/office/drawing/2014/main" id="{9883CCF2-98BB-2CC1-5D86-8961A5D4ED4A}"/>
                        </a:ext>
                      </a:extLst>
                    </p:cNvPr>
                    <p:cNvCxnSpPr>
                      <a:stCxn id="89" idx="6"/>
                      <a:endCxn id="78" idx="2"/>
                    </p:cNvCxnSpPr>
                    <p:nvPr/>
                  </p:nvCxnSpPr>
                  <p:spPr>
                    <a:xfrm flipV="1">
                      <a:off x="2553631" y="3262048"/>
                      <a:ext cx="457201" cy="59825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Straight Connector 83">
                      <a:extLst>
                        <a:ext uri="{FF2B5EF4-FFF2-40B4-BE49-F238E27FC236}">
                          <a16:creationId xmlns:a16="http://schemas.microsoft.com/office/drawing/2014/main" id="{19E7ED8A-E3AE-3994-A5D5-7395FF7DB86A}"/>
                        </a:ext>
                      </a:extLst>
                    </p:cNvPr>
                    <p:cNvCxnSpPr>
                      <a:stCxn id="90" idx="6"/>
                      <a:endCxn id="78" idx="2"/>
                    </p:cNvCxnSpPr>
                    <p:nvPr/>
                  </p:nvCxnSpPr>
                  <p:spPr>
                    <a:xfrm flipV="1">
                      <a:off x="2553631" y="3262048"/>
                      <a:ext cx="457201" cy="99603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60DDDC0D-84A5-9A9F-BB00-E8C15EDCE6CB}"/>
                      </a:ext>
                    </a:extLst>
                  </p:cNvPr>
                  <p:cNvCxnSpPr>
                    <a:stCxn id="99" idx="6"/>
                    <a:endCxn id="90" idx="2"/>
                  </p:cNvCxnSpPr>
                  <p:nvPr/>
                </p:nvCxnSpPr>
                <p:spPr>
                  <a:xfrm>
                    <a:off x="1680117" y="2248026"/>
                    <a:ext cx="598451" cy="201005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B2FD1742-2470-0816-2104-A11AA891512D}"/>
                      </a:ext>
                    </a:extLst>
                  </p:cNvPr>
                  <p:cNvCxnSpPr>
                    <a:stCxn id="100" idx="6"/>
                    <a:endCxn id="90" idx="2"/>
                  </p:cNvCxnSpPr>
                  <p:nvPr/>
                </p:nvCxnSpPr>
                <p:spPr>
                  <a:xfrm>
                    <a:off x="1680117" y="2645806"/>
                    <a:ext cx="598451" cy="161227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AFC49D7F-9C5C-6C71-96DC-D0E844ADA54B}"/>
                      </a:ext>
                    </a:extLst>
                  </p:cNvPr>
                  <p:cNvCxnSpPr>
                    <a:stCxn id="101" idx="6"/>
                    <a:endCxn id="90" idx="2"/>
                  </p:cNvCxnSpPr>
                  <p:nvPr/>
                </p:nvCxnSpPr>
                <p:spPr>
                  <a:xfrm>
                    <a:off x="1680117" y="3043586"/>
                    <a:ext cx="598451" cy="121449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10E8056F-C853-959C-8FA3-A2864F1E3DD4}"/>
                      </a:ext>
                    </a:extLst>
                  </p:cNvPr>
                  <p:cNvCxnSpPr>
                    <a:stCxn id="102" idx="6"/>
                    <a:endCxn id="90" idx="2"/>
                  </p:cNvCxnSpPr>
                  <p:nvPr/>
                </p:nvCxnSpPr>
                <p:spPr>
                  <a:xfrm>
                    <a:off x="1680117" y="3444534"/>
                    <a:ext cx="598451" cy="81354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3AE774DB-E0E8-8DD9-472D-D71B7AC3F7F9}"/>
                      </a:ext>
                    </a:extLst>
                  </p:cNvPr>
                  <p:cNvCxnSpPr>
                    <a:stCxn id="103" idx="6"/>
                    <a:endCxn id="90" idx="2"/>
                  </p:cNvCxnSpPr>
                  <p:nvPr/>
                </p:nvCxnSpPr>
                <p:spPr>
                  <a:xfrm>
                    <a:off x="1680117" y="3842314"/>
                    <a:ext cx="598451" cy="41576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15D04950-8BF3-CBEE-7350-2D212E5C76DF}"/>
                      </a:ext>
                    </a:extLst>
                  </p:cNvPr>
                  <p:cNvCxnSpPr>
                    <a:stCxn id="104" idx="6"/>
                    <a:endCxn id="90" idx="2"/>
                  </p:cNvCxnSpPr>
                  <p:nvPr/>
                </p:nvCxnSpPr>
                <p:spPr>
                  <a:xfrm>
                    <a:off x="1680117" y="4240094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16F57A00-94D3-F3BD-22EF-298D6606D383}"/>
                      </a:ext>
                    </a:extLst>
                  </p:cNvPr>
                  <p:cNvCxnSpPr>
                    <a:stCxn id="85" idx="2"/>
                    <a:endCxn id="99" idx="6"/>
                  </p:cNvCxnSpPr>
                  <p:nvPr/>
                </p:nvCxnSpPr>
                <p:spPr>
                  <a:xfrm flipH="1" flipV="1">
                    <a:off x="1680117" y="2248026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458F6324-3624-DCB5-B7CA-F819A006021D}"/>
                      </a:ext>
                    </a:extLst>
                  </p:cNvPr>
                  <p:cNvCxnSpPr>
                    <a:stCxn id="85" idx="2"/>
                    <a:endCxn id="100" idx="6"/>
                  </p:cNvCxnSpPr>
                  <p:nvPr/>
                </p:nvCxnSpPr>
                <p:spPr>
                  <a:xfrm flipH="1">
                    <a:off x="1680117" y="2266013"/>
                    <a:ext cx="598451" cy="37979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453D1C0F-1C87-584C-AC3F-CBB5496371BE}"/>
                      </a:ext>
                    </a:extLst>
                  </p:cNvPr>
                  <p:cNvCxnSpPr>
                    <a:stCxn id="85" idx="2"/>
                    <a:endCxn id="101" idx="6"/>
                  </p:cNvCxnSpPr>
                  <p:nvPr/>
                </p:nvCxnSpPr>
                <p:spPr>
                  <a:xfrm flipH="1">
                    <a:off x="1680117" y="2266013"/>
                    <a:ext cx="598451" cy="77757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A8B29E98-B9AE-2D8B-651F-EAFF3EFA33EA}"/>
                      </a:ext>
                    </a:extLst>
                  </p:cNvPr>
                  <p:cNvCxnSpPr>
                    <a:stCxn id="85" idx="2"/>
                    <a:endCxn id="102" idx="6"/>
                  </p:cNvCxnSpPr>
                  <p:nvPr/>
                </p:nvCxnSpPr>
                <p:spPr>
                  <a:xfrm flipH="1">
                    <a:off x="1680117" y="2266013"/>
                    <a:ext cx="598451" cy="1178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4F482950-6489-F821-4495-3192027C678B}"/>
                      </a:ext>
                    </a:extLst>
                  </p:cNvPr>
                  <p:cNvCxnSpPr>
                    <a:stCxn id="85" idx="2"/>
                    <a:endCxn id="103" idx="6"/>
                  </p:cNvCxnSpPr>
                  <p:nvPr/>
                </p:nvCxnSpPr>
                <p:spPr>
                  <a:xfrm flipH="1">
                    <a:off x="1680117" y="2266013"/>
                    <a:ext cx="598451" cy="157630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40A852CB-7532-48A8-7364-7150C60A9712}"/>
                      </a:ext>
                    </a:extLst>
                  </p:cNvPr>
                  <p:cNvCxnSpPr>
                    <a:stCxn id="85" idx="2"/>
                    <a:endCxn id="104" idx="6"/>
                  </p:cNvCxnSpPr>
                  <p:nvPr/>
                </p:nvCxnSpPr>
                <p:spPr>
                  <a:xfrm flipH="1">
                    <a:off x="1680117" y="2266013"/>
                    <a:ext cx="598451" cy="197408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1B26E2EB-22F5-C08F-D5ED-770FEAC6B6C4}"/>
                      </a:ext>
                    </a:extLst>
                  </p:cNvPr>
                  <p:cNvCxnSpPr>
                    <a:stCxn id="86" idx="2"/>
                    <a:endCxn id="99" idx="6"/>
                  </p:cNvCxnSpPr>
                  <p:nvPr/>
                </p:nvCxnSpPr>
                <p:spPr>
                  <a:xfrm flipH="1" flipV="1">
                    <a:off x="1680117" y="2248026"/>
                    <a:ext cx="598451" cy="41576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AC009462-0BCC-4926-4D1C-02BA8E155125}"/>
                      </a:ext>
                    </a:extLst>
                  </p:cNvPr>
                  <p:cNvCxnSpPr>
                    <a:stCxn id="86" idx="2"/>
                    <a:endCxn id="100" idx="6"/>
                  </p:cNvCxnSpPr>
                  <p:nvPr/>
                </p:nvCxnSpPr>
                <p:spPr>
                  <a:xfrm flipH="1" flipV="1">
                    <a:off x="1680117" y="2645806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5E37FEB3-D910-D36E-8FCC-9474282F435D}"/>
                      </a:ext>
                    </a:extLst>
                  </p:cNvPr>
                  <p:cNvCxnSpPr>
                    <a:stCxn id="86" idx="2"/>
                    <a:endCxn id="101" idx="6"/>
                  </p:cNvCxnSpPr>
                  <p:nvPr/>
                </p:nvCxnSpPr>
                <p:spPr>
                  <a:xfrm flipH="1">
                    <a:off x="1680117" y="2663793"/>
                    <a:ext cx="598451" cy="37979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521C3795-9DA8-A413-7D5F-C446F7EB47B0}"/>
                      </a:ext>
                    </a:extLst>
                  </p:cNvPr>
                  <p:cNvCxnSpPr>
                    <a:stCxn id="86" idx="2"/>
                    <a:endCxn id="102" idx="6"/>
                  </p:cNvCxnSpPr>
                  <p:nvPr/>
                </p:nvCxnSpPr>
                <p:spPr>
                  <a:xfrm flipH="1">
                    <a:off x="1680117" y="2663793"/>
                    <a:ext cx="598451" cy="78074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A106A46F-0B60-4A2F-0D65-FE3EA4F4CE14}"/>
                      </a:ext>
                    </a:extLst>
                  </p:cNvPr>
                  <p:cNvCxnSpPr>
                    <a:stCxn id="86" idx="2"/>
                    <a:endCxn id="103" idx="6"/>
                  </p:cNvCxnSpPr>
                  <p:nvPr/>
                </p:nvCxnSpPr>
                <p:spPr>
                  <a:xfrm flipH="1">
                    <a:off x="1680117" y="2663793"/>
                    <a:ext cx="598451" cy="1178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033430A6-633A-ECC2-7865-0BF3A8773311}"/>
                      </a:ext>
                    </a:extLst>
                  </p:cNvPr>
                  <p:cNvCxnSpPr>
                    <a:stCxn id="86" idx="2"/>
                    <a:endCxn id="104" idx="6"/>
                  </p:cNvCxnSpPr>
                  <p:nvPr/>
                </p:nvCxnSpPr>
                <p:spPr>
                  <a:xfrm flipH="1">
                    <a:off x="1680117" y="2663793"/>
                    <a:ext cx="598451" cy="157630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7B89D0D1-E490-6EB9-0377-B4E78C34A25C}"/>
                      </a:ext>
                    </a:extLst>
                  </p:cNvPr>
                  <p:cNvCxnSpPr>
                    <a:stCxn id="87" idx="2"/>
                    <a:endCxn id="101" idx="6"/>
                  </p:cNvCxnSpPr>
                  <p:nvPr/>
                </p:nvCxnSpPr>
                <p:spPr>
                  <a:xfrm flipH="1" flipV="1">
                    <a:off x="1680117" y="3043586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12A1C2D6-7B06-7B05-4F35-0E6821CAA7A3}"/>
                      </a:ext>
                    </a:extLst>
                  </p:cNvPr>
                  <p:cNvCxnSpPr>
                    <a:stCxn id="100" idx="6"/>
                    <a:endCxn id="87" idx="2"/>
                  </p:cNvCxnSpPr>
                  <p:nvPr/>
                </p:nvCxnSpPr>
                <p:spPr>
                  <a:xfrm>
                    <a:off x="1680117" y="2645806"/>
                    <a:ext cx="598451" cy="41576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04B0A543-DD27-432F-4392-F21E6EE7B250}"/>
                      </a:ext>
                    </a:extLst>
                  </p:cNvPr>
                  <p:cNvCxnSpPr>
                    <a:stCxn id="87" idx="2"/>
                    <a:endCxn id="102" idx="6"/>
                  </p:cNvCxnSpPr>
                  <p:nvPr/>
                </p:nvCxnSpPr>
                <p:spPr>
                  <a:xfrm flipH="1">
                    <a:off x="1680117" y="3061573"/>
                    <a:ext cx="598451" cy="38296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8AA1C8D2-A9A5-1698-F1AD-05AF7006A1CD}"/>
                      </a:ext>
                    </a:extLst>
                  </p:cNvPr>
                  <p:cNvCxnSpPr>
                    <a:stCxn id="87" idx="2"/>
                    <a:endCxn id="103" idx="6"/>
                  </p:cNvCxnSpPr>
                  <p:nvPr/>
                </p:nvCxnSpPr>
                <p:spPr>
                  <a:xfrm flipH="1">
                    <a:off x="1680117" y="3061573"/>
                    <a:ext cx="598451" cy="78074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4ABFE3C4-926F-F0FA-C1A1-8C119A58F363}"/>
                      </a:ext>
                    </a:extLst>
                  </p:cNvPr>
                  <p:cNvCxnSpPr>
                    <a:stCxn id="87" idx="2"/>
                    <a:endCxn id="104" idx="6"/>
                  </p:cNvCxnSpPr>
                  <p:nvPr/>
                </p:nvCxnSpPr>
                <p:spPr>
                  <a:xfrm flipH="1">
                    <a:off x="1680117" y="3061573"/>
                    <a:ext cx="598451" cy="1178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BFFB41DF-F395-F524-BABB-6532005B9EDB}"/>
                      </a:ext>
                    </a:extLst>
                  </p:cNvPr>
                  <p:cNvCxnSpPr>
                    <a:stCxn id="102" idx="6"/>
                    <a:endCxn id="88" idx="2"/>
                  </p:cNvCxnSpPr>
                  <p:nvPr/>
                </p:nvCxnSpPr>
                <p:spPr>
                  <a:xfrm>
                    <a:off x="1680117" y="3444534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2E2E536C-61F1-9A04-AC82-7D0F206F0C66}"/>
                      </a:ext>
                    </a:extLst>
                  </p:cNvPr>
                  <p:cNvCxnSpPr>
                    <a:stCxn id="88" idx="2"/>
                    <a:endCxn id="101" idx="6"/>
                  </p:cNvCxnSpPr>
                  <p:nvPr/>
                </p:nvCxnSpPr>
                <p:spPr>
                  <a:xfrm flipH="1" flipV="1">
                    <a:off x="1680117" y="3043586"/>
                    <a:ext cx="598451" cy="41893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25E6F1FF-F732-538D-DCE4-6631FB4A9F64}"/>
                      </a:ext>
                    </a:extLst>
                  </p:cNvPr>
                  <p:cNvCxnSpPr>
                    <a:stCxn id="87" idx="2"/>
                    <a:endCxn id="99" idx="6"/>
                  </p:cNvCxnSpPr>
                  <p:nvPr/>
                </p:nvCxnSpPr>
                <p:spPr>
                  <a:xfrm flipH="1" flipV="1">
                    <a:off x="1680117" y="2248026"/>
                    <a:ext cx="598451" cy="81354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FD1D9243-8A0C-B228-BE7C-CD5F349DA431}"/>
                      </a:ext>
                    </a:extLst>
                  </p:cNvPr>
                  <p:cNvCxnSpPr>
                    <a:stCxn id="88" idx="2"/>
                    <a:endCxn id="100" idx="6"/>
                  </p:cNvCxnSpPr>
                  <p:nvPr/>
                </p:nvCxnSpPr>
                <p:spPr>
                  <a:xfrm flipH="1" flipV="1">
                    <a:off x="1680117" y="2645806"/>
                    <a:ext cx="598451" cy="81671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CDA89EA1-64BE-16ED-42AD-04FFA3820961}"/>
                      </a:ext>
                    </a:extLst>
                  </p:cNvPr>
                  <p:cNvCxnSpPr>
                    <a:stCxn id="99" idx="6"/>
                    <a:endCxn id="88" idx="2"/>
                  </p:cNvCxnSpPr>
                  <p:nvPr/>
                </p:nvCxnSpPr>
                <p:spPr>
                  <a:xfrm>
                    <a:off x="1680117" y="2248026"/>
                    <a:ext cx="598451" cy="121449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F551C9AD-6FE7-5A3B-433B-B5F2688AB674}"/>
                      </a:ext>
                    </a:extLst>
                  </p:cNvPr>
                  <p:cNvCxnSpPr>
                    <a:stCxn id="88" idx="2"/>
                    <a:endCxn id="103" idx="6"/>
                  </p:cNvCxnSpPr>
                  <p:nvPr/>
                </p:nvCxnSpPr>
                <p:spPr>
                  <a:xfrm flipH="1">
                    <a:off x="1680117" y="3462521"/>
                    <a:ext cx="598451" cy="37979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E3058021-D5CC-F970-798E-0267487C4C69}"/>
                      </a:ext>
                    </a:extLst>
                  </p:cNvPr>
                  <p:cNvCxnSpPr>
                    <a:stCxn id="88" idx="2"/>
                    <a:endCxn id="104" idx="6"/>
                  </p:cNvCxnSpPr>
                  <p:nvPr/>
                </p:nvCxnSpPr>
                <p:spPr>
                  <a:xfrm flipH="1">
                    <a:off x="1680117" y="3462521"/>
                    <a:ext cx="598451" cy="77757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37252C79-64F0-AC31-DB1C-6150EB53F74B}"/>
                      </a:ext>
                    </a:extLst>
                  </p:cNvPr>
                  <p:cNvCxnSpPr>
                    <a:stCxn id="89" idx="2"/>
                    <a:endCxn id="99" idx="6"/>
                  </p:cNvCxnSpPr>
                  <p:nvPr/>
                </p:nvCxnSpPr>
                <p:spPr>
                  <a:xfrm flipH="1" flipV="1">
                    <a:off x="1680117" y="2248026"/>
                    <a:ext cx="598451" cy="161227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F16FE99F-49C2-4A33-12D3-C5D56CAA5D5B}"/>
                      </a:ext>
                    </a:extLst>
                  </p:cNvPr>
                  <p:cNvCxnSpPr>
                    <a:stCxn id="100" idx="6"/>
                    <a:endCxn id="89" idx="2"/>
                  </p:cNvCxnSpPr>
                  <p:nvPr/>
                </p:nvCxnSpPr>
                <p:spPr>
                  <a:xfrm>
                    <a:off x="1680117" y="2645806"/>
                    <a:ext cx="598451" cy="121449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5F62DA45-1837-0298-6592-65719490BB49}"/>
                      </a:ext>
                    </a:extLst>
                  </p:cNvPr>
                  <p:cNvCxnSpPr>
                    <a:stCxn id="101" idx="6"/>
                    <a:endCxn id="89" idx="2"/>
                  </p:cNvCxnSpPr>
                  <p:nvPr/>
                </p:nvCxnSpPr>
                <p:spPr>
                  <a:xfrm>
                    <a:off x="1680117" y="3043586"/>
                    <a:ext cx="598451" cy="81671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C978A4D0-C57D-07F4-E758-2B86FC6F6C61}"/>
                      </a:ext>
                    </a:extLst>
                  </p:cNvPr>
                  <p:cNvCxnSpPr>
                    <a:stCxn id="102" idx="6"/>
                    <a:endCxn id="89" idx="2"/>
                  </p:cNvCxnSpPr>
                  <p:nvPr/>
                </p:nvCxnSpPr>
                <p:spPr>
                  <a:xfrm>
                    <a:off x="1680117" y="3444534"/>
                    <a:ext cx="598451" cy="41576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A61F5527-271F-0C61-584B-4CB65977E212}"/>
                      </a:ext>
                    </a:extLst>
                  </p:cNvPr>
                  <p:cNvCxnSpPr>
                    <a:stCxn id="103" idx="6"/>
                    <a:endCxn id="89" idx="2"/>
                  </p:cNvCxnSpPr>
                  <p:nvPr/>
                </p:nvCxnSpPr>
                <p:spPr>
                  <a:xfrm>
                    <a:off x="1680117" y="3842314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D5F40A25-036A-E02E-F4E2-3971E4919B5F}"/>
                      </a:ext>
                    </a:extLst>
                  </p:cNvPr>
                  <p:cNvCxnSpPr>
                    <a:stCxn id="104" idx="6"/>
                    <a:endCxn id="89" idx="2"/>
                  </p:cNvCxnSpPr>
                  <p:nvPr/>
                </p:nvCxnSpPr>
                <p:spPr>
                  <a:xfrm flipV="1">
                    <a:off x="1680117" y="3860301"/>
                    <a:ext cx="598451" cy="37979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4" name="Group 73">
                    <a:extLst>
                      <a:ext uri="{FF2B5EF4-FFF2-40B4-BE49-F238E27FC236}">
                        <a16:creationId xmlns:a16="http://schemas.microsoft.com/office/drawing/2014/main" id="{3A534475-48A0-D3E6-01D8-211E6A646870}"/>
                      </a:ext>
                    </a:extLst>
                  </p:cNvPr>
                  <p:cNvGrpSpPr/>
                  <p:nvPr/>
                </p:nvGrpSpPr>
                <p:grpSpPr>
                  <a:xfrm>
                    <a:off x="1790060" y="2206360"/>
                    <a:ext cx="381289" cy="2111373"/>
                    <a:chOff x="4191001" y="1430596"/>
                    <a:chExt cx="381289" cy="2111373"/>
                  </a:xfrm>
                </p:grpSpPr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76FF700F-95FA-1BD0-077E-FB15D46ED2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1001" y="1430596"/>
                      <a:ext cx="381289" cy="2111373"/>
                    </a:xfrm>
                    <a:prstGeom prst="rect">
                      <a:avLst/>
                    </a:prstGeom>
                    <a:solidFill>
                      <a:schemeClr val="bg1">
                        <a:alpha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4000"/>
                        </a:lnSpc>
                      </a:pPr>
                      <a:endParaRPr lang="en-GB" dirty="0"/>
                    </a:p>
                  </p:txBody>
                </p:sp>
                <p:cxnSp>
                  <p:nvCxnSpPr>
                    <p:cNvPr id="76" name="Straight Connector 75">
                      <a:extLst>
                        <a:ext uri="{FF2B5EF4-FFF2-40B4-BE49-F238E27FC236}">
                          <a16:creationId xmlns:a16="http://schemas.microsoft.com/office/drawing/2014/main" id="{E44366D8-2D84-D57B-AD90-1F14AA79377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282068" y="2506731"/>
                      <a:ext cx="19729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A85F36C-410C-50E0-1EAF-4821A60CA72C}"/>
                    </a:ext>
                  </a:extLst>
                </p:cNvPr>
                <p:cNvSpPr txBox="1"/>
                <p:nvPr/>
              </p:nvSpPr>
              <p:spPr>
                <a:xfrm>
                  <a:off x="4386970" y="3012449"/>
                  <a:ext cx="362240" cy="19300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:r>
                    <a:rPr lang="en-GB" sz="1200" dirty="0">
                      <a:latin typeface="+mn-lt"/>
                    </a:rPr>
                    <a:t>Critic</a:t>
                  </a: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059384C6-8ABA-3759-5CE4-F2E570C7714D}"/>
                  </a:ext>
                </a:extLst>
              </p:cNvPr>
              <p:cNvGrpSpPr/>
              <p:nvPr/>
            </p:nvGrpSpPr>
            <p:grpSpPr>
              <a:xfrm>
                <a:off x="5022071" y="3447913"/>
                <a:ext cx="2563841" cy="996033"/>
                <a:chOff x="3692824" y="2149293"/>
                <a:chExt cx="4530554" cy="1063951"/>
              </a:xfrm>
            </p:grpSpPr>
            <p:sp>
              <p:nvSpPr>
                <p:cNvPr id="32" name="Rounded Rectangle 31">
                  <a:extLst>
                    <a:ext uri="{FF2B5EF4-FFF2-40B4-BE49-F238E27FC236}">
                      <a16:creationId xmlns:a16="http://schemas.microsoft.com/office/drawing/2014/main" id="{0A20CCDF-5007-2D02-64B6-1E33EB402740}"/>
                    </a:ext>
                  </a:extLst>
                </p:cNvPr>
                <p:cNvSpPr/>
                <p:nvPr/>
              </p:nvSpPr>
              <p:spPr>
                <a:xfrm>
                  <a:off x="3692824" y="2149293"/>
                  <a:ext cx="4530554" cy="1063951"/>
                </a:xfrm>
                <a:prstGeom prst="roundRect">
                  <a:avLst/>
                </a:prstGeom>
                <a:solidFill>
                  <a:schemeClr val="accent2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4FFE0CB-7E08-059B-A0AA-6208A3ECB841}"/>
                    </a:ext>
                  </a:extLst>
                </p:cNvPr>
                <p:cNvSpPr txBox="1"/>
                <p:nvPr/>
              </p:nvSpPr>
              <p:spPr>
                <a:xfrm>
                  <a:off x="4854944" y="2868248"/>
                  <a:ext cx="2344133" cy="25724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:r>
                    <a:rPr lang="en-GB" sz="1600" b="1" dirty="0">
                      <a:solidFill>
                        <a:schemeClr val="tx2"/>
                      </a:solidFill>
                      <a:latin typeface="+mn-lt"/>
                    </a:rPr>
                    <a:t>Environment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0E160F05-485D-3CE3-12EB-5D33842FB2BD}"/>
                      </a:ext>
                    </a:extLst>
                  </p:cNvPr>
                  <p:cNvSpPr txBox="1"/>
                  <p:nvPr/>
                </p:nvSpPr>
                <p:spPr>
                  <a:xfrm>
                    <a:off x="5010314" y="1604078"/>
                    <a:ext cx="988692" cy="337913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algn="ctr"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GB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GB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2" name="TextBox 311">
                    <a:extLst>
                      <a:ext uri="{FF2B5EF4-FFF2-40B4-BE49-F238E27FC236}">
                        <a16:creationId xmlns:a16="http://schemas.microsoft.com/office/drawing/2014/main" id="{015C3756-9DB8-C5F6-2E79-FC1BA9E9C4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10314" y="1604078"/>
                    <a:ext cx="988692" cy="33791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B0215347-9899-5D72-C946-FBD9B36D44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98905" y="3042555"/>
                <a:ext cx="0" cy="405358"/>
              </a:xfrm>
              <a:prstGeom prst="straightConnector1">
                <a:avLst/>
              </a:prstGeom>
              <a:ln w="28575">
                <a:solidFill>
                  <a:srgbClr val="0065B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6B067D9D-95D1-FF49-6248-53D3DEE87B76}"/>
                      </a:ext>
                    </a:extLst>
                  </p:cNvPr>
                  <p:cNvSpPr txBox="1"/>
                  <p:nvPr/>
                </p:nvSpPr>
                <p:spPr>
                  <a:xfrm>
                    <a:off x="6659340" y="3049082"/>
                    <a:ext cx="362893" cy="439701"/>
                  </a:xfrm>
                  <a:prstGeom prst="round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algn="ctr"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7" name="TextBox 316">
                    <a:extLst>
                      <a:ext uri="{FF2B5EF4-FFF2-40B4-BE49-F238E27FC236}">
                        <a16:creationId xmlns:a16="http://schemas.microsoft.com/office/drawing/2014/main" id="{8D7465A1-CA43-9DC1-0AE3-DC8389BCBD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59340" y="3049082"/>
                    <a:ext cx="362893" cy="439701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331D74A-C1BF-716E-6BE5-131A70B15A3A}"/>
                  </a:ext>
                </a:extLst>
              </p:cNvPr>
              <p:cNvGrpSpPr/>
              <p:nvPr/>
            </p:nvGrpSpPr>
            <p:grpSpPr>
              <a:xfrm>
                <a:off x="5337325" y="3718234"/>
                <a:ext cx="1877502" cy="379673"/>
                <a:chOff x="4174461" y="2263299"/>
                <a:chExt cx="1877502" cy="379673"/>
              </a:xfrm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800F0B2-37AE-A160-C2EA-C48756479585}"/>
                    </a:ext>
                  </a:extLst>
                </p:cNvPr>
                <p:cNvSpPr/>
                <p:nvPr/>
              </p:nvSpPr>
              <p:spPr>
                <a:xfrm>
                  <a:off x="4174461" y="2275155"/>
                  <a:ext cx="360000" cy="360000"/>
                </a:xfrm>
                <a:prstGeom prst="ellipse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E7995E9F-3948-35D1-0225-C554A19F42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71889" y="2263299"/>
                      <a:ext cx="194412" cy="35086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 anchor="ctr">
                      <a:spAutoFit/>
                    </a:bodyPr>
                    <a:lstStyle/>
                    <a:p>
                      <a:pPr>
                        <a:lnSpc>
                          <a:spcPct val="114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oMath>
                        </m:oMathPara>
                      </a14:m>
                      <a:endParaRPr lang="en-GB" sz="2000" dirty="0" err="1">
                        <a:latin typeface="+mn-lt"/>
                      </a:endParaRPr>
                    </a:p>
                  </p:txBody>
                </p:sp>
              </mc:Choice>
              <mc:Fallback xmlns="">
                <p:sp>
                  <p:nvSpPr>
                    <p:cNvPr id="321" name="TextBox 320">
                      <a:extLst>
                        <a:ext uri="{FF2B5EF4-FFF2-40B4-BE49-F238E27FC236}">
                          <a16:creationId xmlns:a16="http://schemas.microsoft.com/office/drawing/2014/main" id="{6A986F5A-1020-5DFA-B9EA-0378363C42E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71889" y="2263299"/>
                      <a:ext cx="194412" cy="35086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2500" r="-12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482C68C5-E9C4-3529-8002-F94CFE7675CE}"/>
                    </a:ext>
                  </a:extLst>
                </p:cNvPr>
                <p:cNvSpPr/>
                <p:nvPr/>
              </p:nvSpPr>
              <p:spPr>
                <a:xfrm>
                  <a:off x="5691963" y="2275155"/>
                  <a:ext cx="360000" cy="360000"/>
                </a:xfrm>
                <a:prstGeom prst="ellipse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7C40F5AB-063C-FD2D-A2C9-0F15ACEFF7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62355" y="2292107"/>
                      <a:ext cx="279243" cy="35086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 anchor="ctr">
                      <a:spAutoFit/>
                    </a:bodyPr>
                    <a:lstStyle/>
                    <a:p>
                      <a:pPr>
                        <a:lnSpc>
                          <a:spcPct val="114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GB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oMath>
                        </m:oMathPara>
                      </a14:m>
                      <a:endParaRPr lang="en-GB" sz="2000" dirty="0" err="1">
                        <a:latin typeface="+mn-lt"/>
                      </a:endParaRPr>
                    </a:p>
                  </p:txBody>
                </p:sp>
              </mc:Choice>
              <mc:Fallback xmlns="">
                <p:sp>
                  <p:nvSpPr>
                    <p:cNvPr id="323" name="TextBox 322">
                      <a:extLst>
                        <a:ext uri="{FF2B5EF4-FFF2-40B4-BE49-F238E27FC236}">
                          <a16:creationId xmlns:a16="http://schemas.microsoft.com/office/drawing/2014/main" id="{193D92C5-C98D-34BA-0C34-31AD60CAFEF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2355" y="2292107"/>
                      <a:ext cx="279243" cy="3508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A76E8671-EDC0-E218-DA15-92FF3ACB8AC6}"/>
                    </a:ext>
                  </a:extLst>
                </p:cNvPr>
                <p:cNvCxnSpPr>
                  <a:cxnSpLocks/>
                  <a:stCxn id="27" idx="6"/>
                  <a:endCxn id="29" idx="2"/>
                </p:cNvCxnSpPr>
                <p:nvPr/>
              </p:nvCxnSpPr>
              <p:spPr>
                <a:xfrm>
                  <a:off x="4534461" y="2455155"/>
                  <a:ext cx="1157502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A266D947-AE58-9886-BC42-D27A5CFE43E3}"/>
                  </a:ext>
                </a:extLst>
              </p:cNvPr>
              <p:cNvCxnSpPr>
                <a:cxnSpLocks/>
                <a:stCxn id="29" idx="0"/>
              </p:cNvCxnSpPr>
              <p:nvPr/>
            </p:nvCxnSpPr>
            <p:spPr>
              <a:xfrm flipV="1">
                <a:off x="7034827" y="3038006"/>
                <a:ext cx="0" cy="692084"/>
              </a:xfrm>
              <a:prstGeom prst="straightConnector1">
                <a:avLst/>
              </a:prstGeom>
              <a:ln w="28575">
                <a:solidFill>
                  <a:srgbClr val="0065B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805FFFAD-B887-3898-7679-990CD7AE03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01139" y="3038006"/>
                <a:ext cx="9502" cy="705763"/>
              </a:xfrm>
              <a:prstGeom prst="straightConnector1">
                <a:avLst/>
              </a:prstGeom>
              <a:ln w="28575">
                <a:solidFill>
                  <a:srgbClr val="0065B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E3638F92-F565-E528-58EA-0DAB540E73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9242" y="3077118"/>
                <a:ext cx="0" cy="392454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CB7691FC-CC86-C5F2-4364-6AF387AFB989}"/>
                      </a:ext>
                    </a:extLst>
                  </p:cNvPr>
                  <p:cNvSpPr txBox="1"/>
                  <p:nvPr/>
                </p:nvSpPr>
                <p:spPr>
                  <a:xfrm>
                    <a:off x="5622730" y="3064862"/>
                    <a:ext cx="252810" cy="439701"/>
                  </a:xfrm>
                  <a:prstGeom prst="round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algn="ctr"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9" name="TextBox 348">
                    <a:extLst>
                      <a:ext uri="{FF2B5EF4-FFF2-40B4-BE49-F238E27FC236}">
                        <a16:creationId xmlns:a16="http://schemas.microsoft.com/office/drawing/2014/main" id="{13AFC5B9-1F96-9CC6-39BD-61CF5FB4C7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22730" y="3064862"/>
                    <a:ext cx="252810" cy="439701"/>
                  </a:xfrm>
                  <a:prstGeom prst="roundRect">
                    <a:avLst/>
                  </a:prstGeom>
                  <a:blipFill>
                    <a:blip r:embed="rId6"/>
                    <a:stretch>
                      <a:fillRect l="-9524"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16A1BED9-628D-5E19-012D-40D5E5ABB0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8187" y="2554432"/>
                <a:ext cx="4896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B819CE8A-443C-CDF4-7D09-499DEEFFFD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52365" y="2186689"/>
                <a:ext cx="48954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C20E287-4A50-B4FD-818C-CA3E47BB63BE}"/>
                      </a:ext>
                    </a:extLst>
                  </p:cNvPr>
                  <p:cNvSpPr txBox="1"/>
                  <p:nvPr/>
                </p:nvSpPr>
                <p:spPr>
                  <a:xfrm>
                    <a:off x="6375086" y="1600200"/>
                    <a:ext cx="1592235" cy="337913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algn="ctr"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≅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GB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7" name="TextBox 356">
                    <a:extLst>
                      <a:ext uri="{FF2B5EF4-FFF2-40B4-BE49-F238E27FC236}">
                        <a16:creationId xmlns:a16="http://schemas.microsoft.com/office/drawing/2014/main" id="{6C0575D0-5314-4F85-EA1B-E7C2EA5FFE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75086" y="1600200"/>
                    <a:ext cx="1592235" cy="33791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3704"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002F3292-E29E-5C33-DC3F-54025EADA794}"/>
                  </a:ext>
                </a:extLst>
              </p:cNvPr>
              <p:cNvCxnSpPr>
                <a:cxnSpLocks/>
                <a:stCxn id="27" idx="7"/>
                <a:endCxn id="15" idx="0"/>
              </p:cNvCxnSpPr>
              <p:nvPr/>
            </p:nvCxnSpPr>
            <p:spPr>
              <a:xfrm flipV="1">
                <a:off x="5644604" y="3049082"/>
                <a:ext cx="1196183" cy="733729"/>
              </a:xfrm>
              <a:prstGeom prst="straightConnector1">
                <a:avLst/>
              </a:prstGeom>
              <a:ln w="28575">
                <a:solidFill>
                  <a:srgbClr val="0065B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05B20A49-C9ED-583D-4E8B-7C39159C1C69}"/>
                      </a:ext>
                    </a:extLst>
                  </p:cNvPr>
                  <p:cNvSpPr txBox="1"/>
                  <p:nvPr/>
                </p:nvSpPr>
                <p:spPr>
                  <a:xfrm>
                    <a:off x="6146439" y="1934207"/>
                    <a:ext cx="411569" cy="24558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GB" sz="1400" i="1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77" name="TextBox 376">
                    <a:extLst>
                      <a:ext uri="{FF2B5EF4-FFF2-40B4-BE49-F238E27FC236}">
                        <a16:creationId xmlns:a16="http://schemas.microsoft.com/office/drawing/2014/main" id="{F7DE6405-05B3-4C71-8463-ED4A500D54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46439" y="1934207"/>
                    <a:ext cx="411569" cy="24558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5882" r="-1176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F51816D5-B648-2F66-9489-9546D37A8561}"/>
                      </a:ext>
                    </a:extLst>
                  </p:cNvPr>
                  <p:cNvSpPr txBox="1"/>
                  <p:nvPr/>
                </p:nvSpPr>
                <p:spPr>
                  <a:xfrm>
                    <a:off x="6235280" y="2185694"/>
                    <a:ext cx="252810" cy="439701"/>
                  </a:xfrm>
                  <a:prstGeom prst="round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algn="ctr"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4DD6934F-0C1C-49F8-272E-2E2ADC52E7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35280" y="2185694"/>
                    <a:ext cx="252810" cy="439701"/>
                  </a:xfrm>
                  <a:prstGeom prst="roundRect">
                    <a:avLst/>
                  </a:prstGeom>
                  <a:blipFill>
                    <a:blip r:embed="rId9"/>
                    <a:stretch>
                      <a:fillRect l="-15000"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158509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53491-810A-9FBC-9787-3FF7D02A5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763552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267299A-E9EA-55CB-8507-AD3A93995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C5F5E4-BDFA-446B-9599-2EC720C8B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PPO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E7406-EC1B-AC81-0601-FBE1FEC2C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74360814-D793-0080-C8EE-928CEBDECBDC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7526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B172F-3F32-DE9C-0EAB-7D8486ECE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Implementation - Training</a:t>
            </a:r>
          </a:p>
        </p:txBody>
      </p:sp>
    </p:spTree>
    <p:extLst>
      <p:ext uri="{BB962C8B-B14F-4D97-AF65-F5344CB8AC3E}">
        <p14:creationId xmlns:p14="http://schemas.microsoft.com/office/powerpoint/2010/main" val="3902790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D2F961-05C2-522B-39A1-74AEFCB6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Environment:</a:t>
            </a:r>
          </a:p>
          <a:p>
            <a:r>
              <a:rPr lang="en-GB" dirty="0"/>
              <a:t>State:</a:t>
            </a:r>
          </a:p>
          <a:p>
            <a:r>
              <a:rPr lang="en-GB" dirty="0"/>
              <a:t>Action:</a:t>
            </a:r>
          </a:p>
          <a:p>
            <a:r>
              <a:rPr lang="en-GB" dirty="0"/>
              <a:t>Reward: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0A6640-DCB1-B2DE-7DF0-B33552471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Critical Components in RL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8B1F9-D91A-D57A-9DA1-037B38FF2C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9B4DF47D-2ED0-EAD2-B1B0-96A4301B23FE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7143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D2F961-05C2-522B-39A1-74AEFCB6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Renewable power generation</a:t>
            </a:r>
          </a:p>
          <a:p>
            <a:r>
              <a:rPr lang="en-GB" dirty="0"/>
              <a:t>Power consumption</a:t>
            </a:r>
          </a:p>
          <a:p>
            <a:r>
              <a:rPr lang="en-GB" dirty="0"/>
              <a:t>Charging/discharging demands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0A6640-DCB1-B2DE-7DF0-B33552471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Uncertainty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8B1F9-D91A-D57A-9DA1-037B38FF2C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9B4DF47D-2ED0-EAD2-B1B0-96A4301B23FE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0156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58CB1E-F828-4F11-99E0-327109AF9DA4}" type="slidenum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6183E73-DC42-77E9-5EA4-79914F9EF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CE1399AF-C79B-9FFE-CD06-1946CF748C32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248C24-3B83-997C-3A04-21E12592619F}"/>
              </a:ext>
            </a:extLst>
          </p:cNvPr>
          <p:cNvSpPr txBox="1"/>
          <p:nvPr/>
        </p:nvSpPr>
        <p:spPr>
          <a:xfrm>
            <a:off x="1013381" y="1822052"/>
            <a:ext cx="7117238" cy="21703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latin typeface="+mn-lt"/>
              </a:rPr>
              <a:t>Background*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latin typeface="+mn-lt"/>
              </a:rPr>
              <a:t>Problem Formulation* (what is challenging)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latin typeface="+mn-lt"/>
              </a:rPr>
              <a:t>Literature Review*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latin typeface="+mn-lt"/>
              </a:rPr>
              <a:t>Methodology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latin typeface="+mn-lt"/>
              </a:rPr>
              <a:t>Implementation – Training Preliminary Result?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latin typeface="+mn-lt"/>
              </a:rPr>
              <a:t>Outlook</a:t>
            </a:r>
          </a:p>
        </p:txBody>
      </p:sp>
    </p:spTree>
    <p:extLst>
      <p:ext uri="{BB962C8B-B14F-4D97-AF65-F5344CB8AC3E}">
        <p14:creationId xmlns:p14="http://schemas.microsoft.com/office/powerpoint/2010/main" val="1229336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D2F961-05C2-522B-39A1-74AEFCB6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0A6640-DCB1-B2DE-7DF0-B33552471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Assumptions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8B1F9-D91A-D57A-9DA1-037B38FF2C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9B4DF47D-2ED0-EAD2-B1B0-96A4301B23FE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9784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D2F961-05C2-522B-39A1-74AEFCB6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0A6640-DCB1-B2DE-7DF0-B33552471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Neural Network </a:t>
            </a:r>
            <a:r>
              <a:rPr lang="en-GB" dirty="0" err="1"/>
              <a:t>Architechture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8B1F9-D91A-D57A-9DA1-037B38FF2C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9B4DF47D-2ED0-EAD2-B1B0-96A4301B23FE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1611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D2F961-05C2-522B-39A1-74AEFCB6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0A6640-DCB1-B2DE-7DF0-B33552471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Training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8B1F9-D91A-D57A-9DA1-037B38FF2C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9B4DF47D-2ED0-EAD2-B1B0-96A4301B23FE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9206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6812E-ADAF-FC77-CE5D-E11688F6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Outlook</a:t>
            </a:r>
          </a:p>
        </p:txBody>
      </p:sp>
    </p:spTree>
    <p:extLst>
      <p:ext uri="{BB962C8B-B14F-4D97-AF65-F5344CB8AC3E}">
        <p14:creationId xmlns:p14="http://schemas.microsoft.com/office/powerpoint/2010/main" val="382648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3566D3-6300-4015-49AE-01ABBE3D3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2FECD5-AD89-081B-189F-188CDFC27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00660D-4837-0DF8-8B27-D3AF7D26E2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00BC1-D9B1-32C3-CFAF-335F4F8C4BA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813D3E2-A2C8-7A45-E16B-8BA764AF104D}"/>
              </a:ext>
            </a:extLst>
          </p:cNvPr>
          <p:cNvGrpSpPr/>
          <p:nvPr/>
        </p:nvGrpSpPr>
        <p:grpSpPr>
          <a:xfrm>
            <a:off x="311162" y="2116841"/>
            <a:ext cx="2475573" cy="2285118"/>
            <a:chOff x="810322" y="2110494"/>
            <a:chExt cx="2475573" cy="228511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C9F46BF-DA3D-C605-9267-E5C25426CADD}"/>
                </a:ext>
              </a:extLst>
            </p:cNvPr>
            <p:cNvGrpSpPr/>
            <p:nvPr/>
          </p:nvGrpSpPr>
          <p:grpSpPr>
            <a:xfrm>
              <a:off x="810322" y="2110494"/>
              <a:ext cx="869795" cy="2267131"/>
              <a:chOff x="810322" y="2110494"/>
              <a:chExt cx="869795" cy="2267131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8C2D8EA4-4918-D5AA-EE17-AF900DFA0E8A}"/>
                  </a:ext>
                </a:extLst>
              </p:cNvPr>
              <p:cNvGrpSpPr/>
              <p:nvPr/>
            </p:nvGrpSpPr>
            <p:grpSpPr>
              <a:xfrm>
                <a:off x="1405054" y="2110494"/>
                <a:ext cx="275063" cy="2267131"/>
                <a:chOff x="1405054" y="2110494"/>
                <a:chExt cx="275063" cy="2267131"/>
              </a:xfrm>
            </p:grpSpPr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9D487AA1-C90D-2C36-6371-8BE348DD1E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2110494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EAC08B17-D0BC-D761-99B0-C176349945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2508274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1CF0ECE7-D32D-4B93-1438-C2A2F72E44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2906054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4D6FE094-9775-2068-2D3C-C7B7DE4303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3307002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0A1D1E56-0FE2-520D-7741-EF56311CA5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3704782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ECC03599-F175-DCB7-7869-260D64FCE0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4102562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</p:grp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95E37CD4-8471-7A10-1F8D-4A429743DE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0322" y="3181117"/>
                <a:ext cx="275063" cy="2750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GB" dirty="0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45376F03-BD92-6379-C9D8-FF6603661B6F}"/>
                  </a:ext>
                </a:extLst>
              </p:cNvPr>
              <p:cNvCxnSpPr>
                <a:stCxn id="63" idx="6"/>
                <a:endCxn id="70" idx="2"/>
              </p:cNvCxnSpPr>
              <p:nvPr/>
            </p:nvCxnSpPr>
            <p:spPr>
              <a:xfrm flipV="1">
                <a:off x="1085385" y="2248026"/>
                <a:ext cx="319669" cy="107062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B9C93E15-5FB5-6227-3467-3BC64A420C8B}"/>
                  </a:ext>
                </a:extLst>
              </p:cNvPr>
              <p:cNvCxnSpPr>
                <a:stCxn id="63" idx="6"/>
                <a:endCxn id="71" idx="2"/>
              </p:cNvCxnSpPr>
              <p:nvPr/>
            </p:nvCxnSpPr>
            <p:spPr>
              <a:xfrm flipV="1">
                <a:off x="1085385" y="2645806"/>
                <a:ext cx="319669" cy="67284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9E1CFEAF-934E-1154-D396-B4E2D782F1A3}"/>
                  </a:ext>
                </a:extLst>
              </p:cNvPr>
              <p:cNvCxnSpPr>
                <a:cxnSpLocks/>
                <a:endCxn id="72" idx="2"/>
              </p:cNvCxnSpPr>
              <p:nvPr/>
            </p:nvCxnSpPr>
            <p:spPr>
              <a:xfrm flipV="1">
                <a:off x="1085384" y="3043586"/>
                <a:ext cx="319670" cy="2838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CAFD6E59-7122-38B8-CDE1-4B2F16BF26A2}"/>
                  </a:ext>
                </a:extLst>
              </p:cNvPr>
              <p:cNvCxnSpPr>
                <a:cxnSpLocks/>
                <a:stCxn id="63" idx="6"/>
                <a:endCxn id="73" idx="2"/>
              </p:cNvCxnSpPr>
              <p:nvPr/>
            </p:nvCxnSpPr>
            <p:spPr>
              <a:xfrm>
                <a:off x="1085385" y="3318649"/>
                <a:ext cx="319669" cy="125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195BB92A-D762-0025-F4C6-F97C47D27FDF}"/>
                  </a:ext>
                </a:extLst>
              </p:cNvPr>
              <p:cNvCxnSpPr>
                <a:cxnSpLocks/>
                <a:stCxn id="63" idx="6"/>
                <a:endCxn id="74" idx="2"/>
              </p:cNvCxnSpPr>
              <p:nvPr/>
            </p:nvCxnSpPr>
            <p:spPr>
              <a:xfrm>
                <a:off x="1085385" y="3318649"/>
                <a:ext cx="319669" cy="5236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6155030F-E756-BCCD-1A3C-EDAED326EA9E}"/>
                  </a:ext>
                </a:extLst>
              </p:cNvPr>
              <p:cNvCxnSpPr>
                <a:stCxn id="63" idx="6"/>
                <a:endCxn id="75" idx="2"/>
              </p:cNvCxnSpPr>
              <p:nvPr/>
            </p:nvCxnSpPr>
            <p:spPr>
              <a:xfrm>
                <a:off x="1085385" y="3318649"/>
                <a:ext cx="319669" cy="92144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816AD2C-6320-ACBF-FC51-39E644E6544D}"/>
                </a:ext>
              </a:extLst>
            </p:cNvPr>
            <p:cNvGrpSpPr/>
            <p:nvPr/>
          </p:nvGrpSpPr>
          <p:grpSpPr>
            <a:xfrm>
              <a:off x="2278568" y="2128481"/>
              <a:ext cx="1007327" cy="2267131"/>
              <a:chOff x="2278568" y="2128481"/>
              <a:chExt cx="1007327" cy="2267131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F33C7D1B-3AB2-1EEE-7457-111019D39383}"/>
                  </a:ext>
                </a:extLst>
              </p:cNvPr>
              <p:cNvGrpSpPr/>
              <p:nvPr/>
            </p:nvGrpSpPr>
            <p:grpSpPr>
              <a:xfrm>
                <a:off x="2278568" y="2128481"/>
                <a:ext cx="275063" cy="2267131"/>
                <a:chOff x="1405054" y="2110494"/>
                <a:chExt cx="275063" cy="2267131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B22B4041-4311-A310-2437-D6948DB349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2110494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2FF18063-548F-0219-786E-DBC60F5E37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2508274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C4097447-7BC3-8535-0BF4-7C85656516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2906054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F448F762-830E-184C-8FEF-10C64E81D1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3307002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9D83A66B-ADE2-508A-A110-5BE4B2824C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3704782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9394C261-F16A-0CEF-E993-BF243C5439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4102562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</p:grp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6C228659-E50B-9C36-964B-05364448E8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10832" y="3124516"/>
                <a:ext cx="275063" cy="2750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GB" dirty="0"/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E819DEA-9182-FF2A-6B32-4FDD767218F3}"/>
                  </a:ext>
                </a:extLst>
              </p:cNvPr>
              <p:cNvCxnSpPr>
                <a:stCxn id="56" idx="6"/>
                <a:endCxn id="49" idx="2"/>
              </p:cNvCxnSpPr>
              <p:nvPr/>
            </p:nvCxnSpPr>
            <p:spPr>
              <a:xfrm>
                <a:off x="2553631" y="2266013"/>
                <a:ext cx="457201" cy="9960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015F6910-1658-102B-AA98-D094E3F366B3}"/>
                  </a:ext>
                </a:extLst>
              </p:cNvPr>
              <p:cNvCxnSpPr>
                <a:stCxn id="57" idx="6"/>
                <a:endCxn id="49" idx="2"/>
              </p:cNvCxnSpPr>
              <p:nvPr/>
            </p:nvCxnSpPr>
            <p:spPr>
              <a:xfrm>
                <a:off x="2553631" y="2663793"/>
                <a:ext cx="457201" cy="5982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BC300F9A-173F-5935-4ACB-B874832FABFE}"/>
                  </a:ext>
                </a:extLst>
              </p:cNvPr>
              <p:cNvCxnSpPr>
                <a:stCxn id="58" idx="6"/>
                <a:endCxn id="49" idx="2"/>
              </p:cNvCxnSpPr>
              <p:nvPr/>
            </p:nvCxnSpPr>
            <p:spPr>
              <a:xfrm>
                <a:off x="2553631" y="3061573"/>
                <a:ext cx="457201" cy="2004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6B15C9B9-7992-8230-966E-45D2AA0EE250}"/>
                  </a:ext>
                </a:extLst>
              </p:cNvPr>
              <p:cNvCxnSpPr>
                <a:stCxn id="59" idx="6"/>
                <a:endCxn id="49" idx="2"/>
              </p:cNvCxnSpPr>
              <p:nvPr/>
            </p:nvCxnSpPr>
            <p:spPr>
              <a:xfrm flipV="1">
                <a:off x="2553631" y="3262048"/>
                <a:ext cx="457201" cy="2004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6A423D6A-CB8F-FAAB-206F-194411B4AA70}"/>
                  </a:ext>
                </a:extLst>
              </p:cNvPr>
              <p:cNvCxnSpPr>
                <a:stCxn id="60" idx="6"/>
                <a:endCxn id="49" idx="2"/>
              </p:cNvCxnSpPr>
              <p:nvPr/>
            </p:nvCxnSpPr>
            <p:spPr>
              <a:xfrm flipV="1">
                <a:off x="2553631" y="3262048"/>
                <a:ext cx="457201" cy="5982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5F158251-CACC-F043-FD6A-7324463754CA}"/>
                  </a:ext>
                </a:extLst>
              </p:cNvPr>
              <p:cNvCxnSpPr>
                <a:stCxn id="61" idx="6"/>
                <a:endCxn id="49" idx="2"/>
              </p:cNvCxnSpPr>
              <p:nvPr/>
            </p:nvCxnSpPr>
            <p:spPr>
              <a:xfrm flipV="1">
                <a:off x="2553631" y="3262048"/>
                <a:ext cx="457201" cy="99603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F63D37E-1743-9C0D-81B3-E006C0EAEBBB}"/>
                </a:ext>
              </a:extLst>
            </p:cNvPr>
            <p:cNvCxnSpPr>
              <a:stCxn id="70" idx="6"/>
              <a:endCxn id="61" idx="2"/>
            </p:cNvCxnSpPr>
            <p:nvPr/>
          </p:nvCxnSpPr>
          <p:spPr>
            <a:xfrm>
              <a:off x="1680117" y="2248026"/>
              <a:ext cx="598451" cy="20100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6BC4C97-22CA-8233-7B6A-FDDBEB7CD793}"/>
                </a:ext>
              </a:extLst>
            </p:cNvPr>
            <p:cNvCxnSpPr>
              <a:stCxn id="71" idx="6"/>
              <a:endCxn id="61" idx="2"/>
            </p:cNvCxnSpPr>
            <p:nvPr/>
          </p:nvCxnSpPr>
          <p:spPr>
            <a:xfrm>
              <a:off x="1680117" y="2645806"/>
              <a:ext cx="598451" cy="16122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5F00853-DB6D-F99B-F5DB-65FC1284E781}"/>
                </a:ext>
              </a:extLst>
            </p:cNvPr>
            <p:cNvCxnSpPr>
              <a:stCxn id="72" idx="6"/>
              <a:endCxn id="61" idx="2"/>
            </p:cNvCxnSpPr>
            <p:nvPr/>
          </p:nvCxnSpPr>
          <p:spPr>
            <a:xfrm>
              <a:off x="1680117" y="3043586"/>
              <a:ext cx="598451" cy="12144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2975A0E-0A0C-1355-DF29-5EC91E9EF2CB}"/>
                </a:ext>
              </a:extLst>
            </p:cNvPr>
            <p:cNvCxnSpPr>
              <a:stCxn id="73" idx="6"/>
              <a:endCxn id="61" idx="2"/>
            </p:cNvCxnSpPr>
            <p:nvPr/>
          </p:nvCxnSpPr>
          <p:spPr>
            <a:xfrm>
              <a:off x="1680117" y="3444534"/>
              <a:ext cx="598451" cy="8135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6BC3980-EA11-1456-7D5D-42BCAA4512C8}"/>
                </a:ext>
              </a:extLst>
            </p:cNvPr>
            <p:cNvCxnSpPr>
              <a:stCxn id="74" idx="6"/>
              <a:endCxn id="61" idx="2"/>
            </p:cNvCxnSpPr>
            <p:nvPr/>
          </p:nvCxnSpPr>
          <p:spPr>
            <a:xfrm>
              <a:off x="1680117" y="3842314"/>
              <a:ext cx="598451" cy="4157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A8F3F52-FC8B-2641-8ABE-5A1C0754015B}"/>
                </a:ext>
              </a:extLst>
            </p:cNvPr>
            <p:cNvCxnSpPr>
              <a:stCxn id="75" idx="6"/>
              <a:endCxn id="61" idx="2"/>
            </p:cNvCxnSpPr>
            <p:nvPr/>
          </p:nvCxnSpPr>
          <p:spPr>
            <a:xfrm>
              <a:off x="1680117" y="4240094"/>
              <a:ext cx="598451" cy="179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2C70B03-25E3-DFED-14A5-8F8A5C2E578B}"/>
                </a:ext>
              </a:extLst>
            </p:cNvPr>
            <p:cNvCxnSpPr>
              <a:stCxn id="56" idx="2"/>
              <a:endCxn id="70" idx="6"/>
            </p:cNvCxnSpPr>
            <p:nvPr/>
          </p:nvCxnSpPr>
          <p:spPr>
            <a:xfrm flipH="1" flipV="1">
              <a:off x="1680117" y="2248026"/>
              <a:ext cx="598451" cy="179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19A860-8949-088B-40ED-92CC12CB7FC6}"/>
                </a:ext>
              </a:extLst>
            </p:cNvPr>
            <p:cNvCxnSpPr>
              <a:stCxn id="56" idx="2"/>
              <a:endCxn id="71" idx="6"/>
            </p:cNvCxnSpPr>
            <p:nvPr/>
          </p:nvCxnSpPr>
          <p:spPr>
            <a:xfrm flipH="1">
              <a:off x="1680117" y="2266013"/>
              <a:ext cx="598451" cy="3797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586294F-9A91-6E33-C077-63AE223BFFED}"/>
                </a:ext>
              </a:extLst>
            </p:cNvPr>
            <p:cNvCxnSpPr>
              <a:stCxn id="56" idx="2"/>
              <a:endCxn id="72" idx="6"/>
            </p:cNvCxnSpPr>
            <p:nvPr/>
          </p:nvCxnSpPr>
          <p:spPr>
            <a:xfrm flipH="1">
              <a:off x="1680117" y="2266013"/>
              <a:ext cx="598451" cy="7775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3AF3AED-1B02-47F6-F6DE-E6BBD2CB1A16}"/>
                </a:ext>
              </a:extLst>
            </p:cNvPr>
            <p:cNvCxnSpPr>
              <a:stCxn id="56" idx="2"/>
              <a:endCxn id="73" idx="6"/>
            </p:cNvCxnSpPr>
            <p:nvPr/>
          </p:nvCxnSpPr>
          <p:spPr>
            <a:xfrm flipH="1">
              <a:off x="1680117" y="2266013"/>
              <a:ext cx="598451" cy="11785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EA34AD3-DFFA-6710-C450-C0B1C5C10ECD}"/>
                </a:ext>
              </a:extLst>
            </p:cNvPr>
            <p:cNvCxnSpPr>
              <a:stCxn id="56" idx="2"/>
              <a:endCxn id="74" idx="6"/>
            </p:cNvCxnSpPr>
            <p:nvPr/>
          </p:nvCxnSpPr>
          <p:spPr>
            <a:xfrm flipH="1">
              <a:off x="1680117" y="2266013"/>
              <a:ext cx="598451" cy="15763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BE9D52C-DD62-3880-0476-4C09D1D69985}"/>
                </a:ext>
              </a:extLst>
            </p:cNvPr>
            <p:cNvCxnSpPr>
              <a:stCxn id="56" idx="2"/>
              <a:endCxn id="75" idx="6"/>
            </p:cNvCxnSpPr>
            <p:nvPr/>
          </p:nvCxnSpPr>
          <p:spPr>
            <a:xfrm flipH="1">
              <a:off x="1680117" y="2266013"/>
              <a:ext cx="598451" cy="19740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BC2876B-2F2E-3636-9A33-B39C462538FA}"/>
                </a:ext>
              </a:extLst>
            </p:cNvPr>
            <p:cNvCxnSpPr>
              <a:stCxn id="57" idx="2"/>
              <a:endCxn id="70" idx="6"/>
            </p:cNvCxnSpPr>
            <p:nvPr/>
          </p:nvCxnSpPr>
          <p:spPr>
            <a:xfrm flipH="1" flipV="1">
              <a:off x="1680117" y="2248026"/>
              <a:ext cx="598451" cy="4157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11E9501-5E3E-357D-39D3-D4A5B76D5971}"/>
                </a:ext>
              </a:extLst>
            </p:cNvPr>
            <p:cNvCxnSpPr>
              <a:stCxn id="57" idx="2"/>
              <a:endCxn id="71" idx="6"/>
            </p:cNvCxnSpPr>
            <p:nvPr/>
          </p:nvCxnSpPr>
          <p:spPr>
            <a:xfrm flipH="1" flipV="1">
              <a:off x="1680117" y="2645806"/>
              <a:ext cx="598451" cy="179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636B78A-8D7C-96D5-310C-F700DD7C4856}"/>
                </a:ext>
              </a:extLst>
            </p:cNvPr>
            <p:cNvCxnSpPr>
              <a:stCxn id="57" idx="2"/>
              <a:endCxn id="72" idx="6"/>
            </p:cNvCxnSpPr>
            <p:nvPr/>
          </p:nvCxnSpPr>
          <p:spPr>
            <a:xfrm flipH="1">
              <a:off x="1680117" y="2663793"/>
              <a:ext cx="598451" cy="3797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616C13C-D27B-BA2E-8305-831DC76E1F89}"/>
                </a:ext>
              </a:extLst>
            </p:cNvPr>
            <p:cNvCxnSpPr>
              <a:stCxn id="57" idx="2"/>
              <a:endCxn id="73" idx="6"/>
            </p:cNvCxnSpPr>
            <p:nvPr/>
          </p:nvCxnSpPr>
          <p:spPr>
            <a:xfrm flipH="1">
              <a:off x="1680117" y="2663793"/>
              <a:ext cx="598451" cy="780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7D1C259-1660-A674-1B95-D7BFD3D94187}"/>
                </a:ext>
              </a:extLst>
            </p:cNvPr>
            <p:cNvCxnSpPr>
              <a:stCxn id="57" idx="2"/>
              <a:endCxn id="74" idx="6"/>
            </p:cNvCxnSpPr>
            <p:nvPr/>
          </p:nvCxnSpPr>
          <p:spPr>
            <a:xfrm flipH="1">
              <a:off x="1680117" y="2663793"/>
              <a:ext cx="598451" cy="11785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2605063-C2DE-8923-5C49-FD0DEAF40726}"/>
                </a:ext>
              </a:extLst>
            </p:cNvPr>
            <p:cNvCxnSpPr>
              <a:stCxn id="57" idx="2"/>
              <a:endCxn id="75" idx="6"/>
            </p:cNvCxnSpPr>
            <p:nvPr/>
          </p:nvCxnSpPr>
          <p:spPr>
            <a:xfrm flipH="1">
              <a:off x="1680117" y="2663793"/>
              <a:ext cx="598451" cy="15763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324CCDD-D341-CA15-D972-78A43C3E1259}"/>
                </a:ext>
              </a:extLst>
            </p:cNvPr>
            <p:cNvCxnSpPr>
              <a:stCxn id="58" idx="2"/>
              <a:endCxn id="72" idx="6"/>
            </p:cNvCxnSpPr>
            <p:nvPr/>
          </p:nvCxnSpPr>
          <p:spPr>
            <a:xfrm flipH="1" flipV="1">
              <a:off x="1680117" y="3043586"/>
              <a:ext cx="598451" cy="179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9F2824-9403-F8D6-52E6-0B6D8731B2D6}"/>
                </a:ext>
              </a:extLst>
            </p:cNvPr>
            <p:cNvCxnSpPr>
              <a:stCxn id="71" idx="6"/>
              <a:endCxn id="58" idx="2"/>
            </p:cNvCxnSpPr>
            <p:nvPr/>
          </p:nvCxnSpPr>
          <p:spPr>
            <a:xfrm>
              <a:off x="1680117" y="2645806"/>
              <a:ext cx="598451" cy="4157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1DF84E4-2A46-DE02-2A72-CA94B8716918}"/>
                </a:ext>
              </a:extLst>
            </p:cNvPr>
            <p:cNvCxnSpPr>
              <a:stCxn id="58" idx="2"/>
              <a:endCxn id="73" idx="6"/>
            </p:cNvCxnSpPr>
            <p:nvPr/>
          </p:nvCxnSpPr>
          <p:spPr>
            <a:xfrm flipH="1">
              <a:off x="1680117" y="3061573"/>
              <a:ext cx="598451" cy="3829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6A2D881-EF8B-F657-EBAB-2E5B36184215}"/>
                </a:ext>
              </a:extLst>
            </p:cNvPr>
            <p:cNvCxnSpPr>
              <a:stCxn id="58" idx="2"/>
              <a:endCxn id="74" idx="6"/>
            </p:cNvCxnSpPr>
            <p:nvPr/>
          </p:nvCxnSpPr>
          <p:spPr>
            <a:xfrm flipH="1">
              <a:off x="1680117" y="3061573"/>
              <a:ext cx="598451" cy="780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B7B3AE9-1757-5F0C-33A4-018D455FA83A}"/>
                </a:ext>
              </a:extLst>
            </p:cNvPr>
            <p:cNvCxnSpPr>
              <a:stCxn id="58" idx="2"/>
              <a:endCxn id="75" idx="6"/>
            </p:cNvCxnSpPr>
            <p:nvPr/>
          </p:nvCxnSpPr>
          <p:spPr>
            <a:xfrm flipH="1">
              <a:off x="1680117" y="3061573"/>
              <a:ext cx="598451" cy="11785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7157328-EAF1-062F-C391-0071C02F221E}"/>
                </a:ext>
              </a:extLst>
            </p:cNvPr>
            <p:cNvCxnSpPr>
              <a:stCxn id="73" idx="6"/>
              <a:endCxn id="59" idx="2"/>
            </p:cNvCxnSpPr>
            <p:nvPr/>
          </p:nvCxnSpPr>
          <p:spPr>
            <a:xfrm>
              <a:off x="1680117" y="3444534"/>
              <a:ext cx="598451" cy="179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6F35A8A-6C25-AD32-0FFD-30DD95E7475C}"/>
                </a:ext>
              </a:extLst>
            </p:cNvPr>
            <p:cNvCxnSpPr>
              <a:stCxn id="59" idx="2"/>
              <a:endCxn id="72" idx="6"/>
            </p:cNvCxnSpPr>
            <p:nvPr/>
          </p:nvCxnSpPr>
          <p:spPr>
            <a:xfrm flipH="1" flipV="1">
              <a:off x="1680117" y="3043586"/>
              <a:ext cx="598451" cy="418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ABB44BE-8927-A04F-FE14-6C8BD6088681}"/>
                </a:ext>
              </a:extLst>
            </p:cNvPr>
            <p:cNvCxnSpPr>
              <a:stCxn id="58" idx="2"/>
              <a:endCxn id="70" idx="6"/>
            </p:cNvCxnSpPr>
            <p:nvPr/>
          </p:nvCxnSpPr>
          <p:spPr>
            <a:xfrm flipH="1" flipV="1">
              <a:off x="1680117" y="2248026"/>
              <a:ext cx="598451" cy="8135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CD77D93-B0DC-0270-8539-16D19A9C1441}"/>
                </a:ext>
              </a:extLst>
            </p:cNvPr>
            <p:cNvCxnSpPr>
              <a:stCxn id="59" idx="2"/>
              <a:endCxn id="71" idx="6"/>
            </p:cNvCxnSpPr>
            <p:nvPr/>
          </p:nvCxnSpPr>
          <p:spPr>
            <a:xfrm flipH="1" flipV="1">
              <a:off x="1680117" y="2645806"/>
              <a:ext cx="598451" cy="8167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16296EC-0245-D0C7-44A8-648502905E19}"/>
                </a:ext>
              </a:extLst>
            </p:cNvPr>
            <p:cNvCxnSpPr>
              <a:stCxn id="70" idx="6"/>
              <a:endCxn id="59" idx="2"/>
            </p:cNvCxnSpPr>
            <p:nvPr/>
          </p:nvCxnSpPr>
          <p:spPr>
            <a:xfrm>
              <a:off x="1680117" y="2248026"/>
              <a:ext cx="598451" cy="12144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D9425A-1F3F-C44B-DDA0-9A696B48DB60}"/>
                </a:ext>
              </a:extLst>
            </p:cNvPr>
            <p:cNvCxnSpPr>
              <a:stCxn id="59" idx="2"/>
              <a:endCxn id="74" idx="6"/>
            </p:cNvCxnSpPr>
            <p:nvPr/>
          </p:nvCxnSpPr>
          <p:spPr>
            <a:xfrm flipH="1">
              <a:off x="1680117" y="3462521"/>
              <a:ext cx="598451" cy="3797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9C65265-FDF5-4BB7-1F23-33866BC0E356}"/>
                </a:ext>
              </a:extLst>
            </p:cNvPr>
            <p:cNvCxnSpPr>
              <a:stCxn id="59" idx="2"/>
              <a:endCxn id="75" idx="6"/>
            </p:cNvCxnSpPr>
            <p:nvPr/>
          </p:nvCxnSpPr>
          <p:spPr>
            <a:xfrm flipH="1">
              <a:off x="1680117" y="3462521"/>
              <a:ext cx="598451" cy="7775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5DC5398-906A-4E2F-028A-DAFD9E599570}"/>
                </a:ext>
              </a:extLst>
            </p:cNvPr>
            <p:cNvCxnSpPr>
              <a:stCxn id="60" idx="2"/>
              <a:endCxn id="70" idx="6"/>
            </p:cNvCxnSpPr>
            <p:nvPr/>
          </p:nvCxnSpPr>
          <p:spPr>
            <a:xfrm flipH="1" flipV="1">
              <a:off x="1680117" y="2248026"/>
              <a:ext cx="598451" cy="16122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7D68B13-066C-EFBF-260E-57543265347F}"/>
                </a:ext>
              </a:extLst>
            </p:cNvPr>
            <p:cNvCxnSpPr>
              <a:stCxn id="71" idx="6"/>
              <a:endCxn id="60" idx="2"/>
            </p:cNvCxnSpPr>
            <p:nvPr/>
          </p:nvCxnSpPr>
          <p:spPr>
            <a:xfrm>
              <a:off x="1680117" y="2645806"/>
              <a:ext cx="598451" cy="12144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BCD7FB3-023D-A911-2EC1-C3A4A7E0ABDF}"/>
                </a:ext>
              </a:extLst>
            </p:cNvPr>
            <p:cNvCxnSpPr>
              <a:stCxn id="72" idx="6"/>
              <a:endCxn id="60" idx="2"/>
            </p:cNvCxnSpPr>
            <p:nvPr/>
          </p:nvCxnSpPr>
          <p:spPr>
            <a:xfrm>
              <a:off x="1680117" y="3043586"/>
              <a:ext cx="598451" cy="8167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A7A72E5-B1B2-33F3-0DE8-2F1501366F39}"/>
                </a:ext>
              </a:extLst>
            </p:cNvPr>
            <p:cNvCxnSpPr>
              <a:stCxn id="73" idx="6"/>
              <a:endCxn id="60" idx="2"/>
            </p:cNvCxnSpPr>
            <p:nvPr/>
          </p:nvCxnSpPr>
          <p:spPr>
            <a:xfrm>
              <a:off x="1680117" y="3444534"/>
              <a:ext cx="598451" cy="4157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425C078-6351-A0A5-3321-C06F9316A7CA}"/>
                </a:ext>
              </a:extLst>
            </p:cNvPr>
            <p:cNvCxnSpPr>
              <a:stCxn id="74" idx="6"/>
              <a:endCxn id="60" idx="2"/>
            </p:cNvCxnSpPr>
            <p:nvPr/>
          </p:nvCxnSpPr>
          <p:spPr>
            <a:xfrm>
              <a:off x="1680117" y="3842314"/>
              <a:ext cx="598451" cy="179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94A281C-7FA1-B366-8638-712BE65C48F3}"/>
                </a:ext>
              </a:extLst>
            </p:cNvPr>
            <p:cNvCxnSpPr>
              <a:stCxn id="75" idx="6"/>
              <a:endCxn id="60" idx="2"/>
            </p:cNvCxnSpPr>
            <p:nvPr/>
          </p:nvCxnSpPr>
          <p:spPr>
            <a:xfrm flipV="1">
              <a:off x="1680117" y="3860301"/>
              <a:ext cx="598451" cy="3797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F55E573-38EF-B156-FEC9-18369259EF1F}"/>
                </a:ext>
              </a:extLst>
            </p:cNvPr>
            <p:cNvGrpSpPr/>
            <p:nvPr/>
          </p:nvGrpSpPr>
          <p:grpSpPr>
            <a:xfrm>
              <a:off x="1790060" y="2206360"/>
              <a:ext cx="381289" cy="2111373"/>
              <a:chOff x="4191001" y="1430596"/>
              <a:chExt cx="381289" cy="2111373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37046785-06A7-E19C-E1CC-18BAC0778706}"/>
                  </a:ext>
                </a:extLst>
              </p:cNvPr>
              <p:cNvSpPr/>
              <p:nvPr/>
            </p:nvSpPr>
            <p:spPr>
              <a:xfrm>
                <a:off x="4191001" y="1430596"/>
                <a:ext cx="381289" cy="2111373"/>
              </a:xfrm>
              <a:prstGeom prst="rect">
                <a:avLst/>
              </a:prstGeom>
              <a:solidFill>
                <a:schemeClr val="bg1">
                  <a:alpha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GB" dirty="0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A9557C1-EEC6-1C9B-D4B9-07B404EAE7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82068" y="2506731"/>
                <a:ext cx="197294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72078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12E80-5070-1AA4-D008-83732B8F4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4148902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D27B6-C60E-B825-3BF8-5231FF2153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7" name="Pentagon 19">
            <a:extLst>
              <a:ext uri="{FF2B5EF4-FFF2-40B4-BE49-F238E27FC236}">
                <a16:creationId xmlns:a16="http://schemas.microsoft.com/office/drawing/2014/main" id="{CF556683-D812-99F5-CBE2-BF4CC08D2938}"/>
              </a:ext>
            </a:extLst>
          </p:cNvPr>
          <p:cNvSpPr/>
          <p:nvPr/>
        </p:nvSpPr>
        <p:spPr bwMode="auto">
          <a:xfrm>
            <a:off x="0" y="195135"/>
            <a:ext cx="1655556" cy="426446"/>
          </a:xfrm>
          <a:prstGeom prst="homePlat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 charset="0"/>
              </a:rPr>
              <a:t>Background</a:t>
            </a:r>
          </a:p>
        </p:txBody>
      </p:sp>
      <p:sp>
        <p:nvSpPr>
          <p:cNvPr id="8" name="Chevron 21">
            <a:extLst>
              <a:ext uri="{FF2B5EF4-FFF2-40B4-BE49-F238E27FC236}">
                <a16:creationId xmlns:a16="http://schemas.microsoft.com/office/drawing/2014/main" id="{79C86842-17AA-F194-1F05-686FB27F1768}"/>
              </a:ext>
            </a:extLst>
          </p:cNvPr>
          <p:cNvSpPr/>
          <p:nvPr/>
        </p:nvSpPr>
        <p:spPr bwMode="auto">
          <a:xfrm>
            <a:off x="1352574" y="195135"/>
            <a:ext cx="1655556" cy="426446"/>
          </a:xfrm>
          <a:prstGeom prst="chevron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 charset="0"/>
              </a:rPr>
              <a:t>Problem Formulation</a:t>
            </a:r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36A10820-5156-9626-3090-35B7CE1964D2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17" name="Chevron 21">
            <a:extLst>
              <a:ext uri="{FF2B5EF4-FFF2-40B4-BE49-F238E27FC236}">
                <a16:creationId xmlns:a16="http://schemas.microsoft.com/office/drawing/2014/main" id="{70F7EE6D-C8D4-7150-2902-3E776F72A5D4}"/>
              </a:ext>
            </a:extLst>
          </p:cNvPr>
          <p:cNvSpPr/>
          <p:nvPr/>
        </p:nvSpPr>
        <p:spPr bwMode="auto">
          <a:xfrm>
            <a:off x="2705148" y="195135"/>
            <a:ext cx="1655556" cy="426446"/>
          </a:xfrm>
          <a:prstGeom prst="chevron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 charset="0"/>
              </a:rPr>
              <a:t>Literature Review</a:t>
            </a:r>
          </a:p>
        </p:txBody>
      </p:sp>
      <p:sp>
        <p:nvSpPr>
          <p:cNvPr id="18" name="Chevron 21">
            <a:extLst>
              <a:ext uri="{FF2B5EF4-FFF2-40B4-BE49-F238E27FC236}">
                <a16:creationId xmlns:a16="http://schemas.microsoft.com/office/drawing/2014/main" id="{78B2D0C4-94F0-1C9B-87BF-3921FC9065AE}"/>
              </a:ext>
            </a:extLst>
          </p:cNvPr>
          <p:cNvSpPr/>
          <p:nvPr/>
        </p:nvSpPr>
        <p:spPr bwMode="auto">
          <a:xfrm>
            <a:off x="4157299" y="195135"/>
            <a:ext cx="1655556" cy="426446"/>
          </a:xfrm>
          <a:prstGeom prst="chevron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 charset="0"/>
              </a:rPr>
              <a:t>Methodology</a:t>
            </a:r>
          </a:p>
        </p:txBody>
      </p:sp>
      <p:sp>
        <p:nvSpPr>
          <p:cNvPr id="3" name="Chevron 21">
            <a:extLst>
              <a:ext uri="{FF2B5EF4-FFF2-40B4-BE49-F238E27FC236}">
                <a16:creationId xmlns:a16="http://schemas.microsoft.com/office/drawing/2014/main" id="{80AF392C-A898-A0D4-6227-55CAE67374DF}"/>
              </a:ext>
            </a:extLst>
          </p:cNvPr>
          <p:cNvSpPr/>
          <p:nvPr/>
        </p:nvSpPr>
        <p:spPr bwMode="auto">
          <a:xfrm>
            <a:off x="5601171" y="195135"/>
            <a:ext cx="1655556" cy="426446"/>
          </a:xfrm>
          <a:prstGeom prst="chevron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 charset="0"/>
              </a:rPr>
              <a:t>Outlook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2C22009-16B5-2B69-E96A-1F56547D1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91" y="1373740"/>
            <a:ext cx="3864841" cy="279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3103FEA-F3D3-6EAF-FEA1-A6A8CF42E3E7}"/>
              </a:ext>
            </a:extLst>
          </p:cNvPr>
          <p:cNvSpPr txBox="1"/>
          <p:nvPr/>
        </p:nvSpPr>
        <p:spPr>
          <a:xfrm>
            <a:off x="603392" y="4164488"/>
            <a:ext cx="3807132" cy="1286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8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Bouckaert</a:t>
            </a:r>
            <a:r>
              <a:rPr lang="en-GB" sz="8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et al. (2021) "Net zero by 2050: A roadmap for the global energy sector."</a:t>
            </a:r>
            <a:endParaRPr lang="en-GB" sz="800" dirty="0"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4A3C1A-CB8F-449C-65BB-740530DDAEC9}"/>
              </a:ext>
            </a:extLst>
          </p:cNvPr>
          <p:cNvSpPr txBox="1"/>
          <p:nvPr/>
        </p:nvSpPr>
        <p:spPr>
          <a:xfrm>
            <a:off x="4957326" y="1808614"/>
            <a:ext cx="3014079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Renewable Energy Integration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47E2E6-09E7-4300-79EC-9B8734FF3495}"/>
              </a:ext>
            </a:extLst>
          </p:cNvPr>
          <p:cNvSpPr txBox="1"/>
          <p:nvPr/>
        </p:nvSpPr>
        <p:spPr>
          <a:xfrm>
            <a:off x="4957326" y="2623238"/>
            <a:ext cx="3014079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(Energy Efficiency Enhancement)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A60A4A-CEE1-CEF8-AA6C-6E8CCC2F4E50}"/>
              </a:ext>
            </a:extLst>
          </p:cNvPr>
          <p:cNvSpPr txBox="1"/>
          <p:nvPr/>
        </p:nvSpPr>
        <p:spPr>
          <a:xfrm>
            <a:off x="4957326" y="3437862"/>
            <a:ext cx="3470161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Low Carbon Emission Transportation</a:t>
            </a:r>
          </a:p>
        </p:txBody>
      </p:sp>
    </p:spTree>
    <p:extLst>
      <p:ext uri="{BB962C8B-B14F-4D97-AF65-F5344CB8AC3E}">
        <p14:creationId xmlns:p14="http://schemas.microsoft.com/office/powerpoint/2010/main" val="1354767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D27B6-C60E-B825-3BF8-5231FF2153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36A10820-5156-9626-3090-35B7CE1964D2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99477B-4373-8802-1045-E2C7FEFCD5D8}"/>
              </a:ext>
            </a:extLst>
          </p:cNvPr>
          <p:cNvGrpSpPr/>
          <p:nvPr/>
        </p:nvGrpSpPr>
        <p:grpSpPr>
          <a:xfrm>
            <a:off x="0" y="195135"/>
            <a:ext cx="7256727" cy="426446"/>
            <a:chOff x="0" y="195135"/>
            <a:chExt cx="7256727" cy="426446"/>
          </a:xfrm>
        </p:grpSpPr>
        <p:sp>
          <p:nvSpPr>
            <p:cNvPr id="7" name="Pentagon 19">
              <a:extLst>
                <a:ext uri="{FF2B5EF4-FFF2-40B4-BE49-F238E27FC236}">
                  <a16:creationId xmlns:a16="http://schemas.microsoft.com/office/drawing/2014/main" id="{CF556683-D812-99F5-CBE2-BF4CC08D2938}"/>
                </a:ext>
              </a:extLst>
            </p:cNvPr>
            <p:cNvSpPr/>
            <p:nvPr/>
          </p:nvSpPr>
          <p:spPr bwMode="auto">
            <a:xfrm>
              <a:off x="0" y="195135"/>
              <a:ext cx="1655556" cy="426446"/>
            </a:xfrm>
            <a:prstGeom prst="homePlate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Background</a:t>
              </a:r>
            </a:p>
          </p:txBody>
        </p:sp>
        <p:sp>
          <p:nvSpPr>
            <p:cNvPr id="8" name="Chevron 21">
              <a:extLst>
                <a:ext uri="{FF2B5EF4-FFF2-40B4-BE49-F238E27FC236}">
                  <a16:creationId xmlns:a16="http://schemas.microsoft.com/office/drawing/2014/main" id="{79C86842-17AA-F194-1F05-686FB27F1768}"/>
                </a:ext>
              </a:extLst>
            </p:cNvPr>
            <p:cNvSpPr/>
            <p:nvPr/>
          </p:nvSpPr>
          <p:spPr bwMode="auto">
            <a:xfrm>
              <a:off x="1352574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Problem Formulation</a:t>
              </a:r>
            </a:p>
          </p:txBody>
        </p:sp>
        <p:sp>
          <p:nvSpPr>
            <p:cNvPr id="17" name="Chevron 21">
              <a:extLst>
                <a:ext uri="{FF2B5EF4-FFF2-40B4-BE49-F238E27FC236}">
                  <a16:creationId xmlns:a16="http://schemas.microsoft.com/office/drawing/2014/main" id="{70F7EE6D-C8D4-7150-2902-3E776F72A5D4}"/>
                </a:ext>
              </a:extLst>
            </p:cNvPr>
            <p:cNvSpPr/>
            <p:nvPr/>
          </p:nvSpPr>
          <p:spPr bwMode="auto">
            <a:xfrm>
              <a:off x="2705148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Literature Review</a:t>
              </a:r>
            </a:p>
          </p:txBody>
        </p:sp>
        <p:sp>
          <p:nvSpPr>
            <p:cNvPr id="18" name="Chevron 21">
              <a:extLst>
                <a:ext uri="{FF2B5EF4-FFF2-40B4-BE49-F238E27FC236}">
                  <a16:creationId xmlns:a16="http://schemas.microsoft.com/office/drawing/2014/main" id="{78B2D0C4-94F0-1C9B-87BF-3921FC9065AE}"/>
                </a:ext>
              </a:extLst>
            </p:cNvPr>
            <p:cNvSpPr/>
            <p:nvPr/>
          </p:nvSpPr>
          <p:spPr bwMode="auto">
            <a:xfrm>
              <a:off x="4157299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Methodology</a:t>
              </a:r>
            </a:p>
          </p:txBody>
        </p:sp>
        <p:sp>
          <p:nvSpPr>
            <p:cNvPr id="3" name="Chevron 21">
              <a:extLst>
                <a:ext uri="{FF2B5EF4-FFF2-40B4-BE49-F238E27FC236}">
                  <a16:creationId xmlns:a16="http://schemas.microsoft.com/office/drawing/2014/main" id="{80AF392C-A898-A0D4-6227-55CAE67374DF}"/>
                </a:ext>
              </a:extLst>
            </p:cNvPr>
            <p:cNvSpPr/>
            <p:nvPr/>
          </p:nvSpPr>
          <p:spPr bwMode="auto">
            <a:xfrm>
              <a:off x="5601171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Outlook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0872CD0-1E87-1CA8-CA1B-582416573C62}"/>
              </a:ext>
            </a:extLst>
          </p:cNvPr>
          <p:cNvSpPr txBox="1"/>
          <p:nvPr/>
        </p:nvSpPr>
        <p:spPr>
          <a:xfrm>
            <a:off x="223306" y="2299812"/>
            <a:ext cx="5213022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Rising Penetration of Intermittent Renewable Energy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16EBA-9C12-C211-48A5-68ECB110337A}"/>
              </a:ext>
            </a:extLst>
          </p:cNvPr>
          <p:cNvSpPr txBox="1"/>
          <p:nvPr/>
        </p:nvSpPr>
        <p:spPr>
          <a:xfrm>
            <a:off x="228220" y="2619801"/>
            <a:ext cx="5213022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Extreme Weather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A521FC-A74F-AB7A-A9F6-1ED6C510C238}"/>
              </a:ext>
            </a:extLst>
          </p:cNvPr>
          <p:cNvSpPr txBox="1"/>
          <p:nvPr/>
        </p:nvSpPr>
        <p:spPr>
          <a:xfrm>
            <a:off x="5436328" y="2414581"/>
            <a:ext cx="3454472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High Uncertainty of Power Generation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065D81-7565-A325-97F8-1C1AA571ED61}"/>
              </a:ext>
            </a:extLst>
          </p:cNvPr>
          <p:cNvSpPr txBox="1"/>
          <p:nvPr/>
        </p:nvSpPr>
        <p:spPr>
          <a:xfrm>
            <a:off x="5436328" y="3019532"/>
            <a:ext cx="3497752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Constantly Increasing Energy Demand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993080-45FC-7F0A-2B35-15A165F9A025}"/>
              </a:ext>
            </a:extLst>
          </p:cNvPr>
          <p:cNvSpPr txBox="1"/>
          <p:nvPr/>
        </p:nvSpPr>
        <p:spPr>
          <a:xfrm>
            <a:off x="245098" y="3659510"/>
            <a:ext cx="3770644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Rising Popularity of EVs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476F31-5B23-F4A6-FFC0-0D455F30C250}"/>
              </a:ext>
            </a:extLst>
          </p:cNvPr>
          <p:cNvSpPr txBox="1"/>
          <p:nvPr/>
        </p:nvSpPr>
        <p:spPr>
          <a:xfrm>
            <a:off x="5436328" y="3659510"/>
            <a:ext cx="3157979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Increasing EV Charging Demand</a:t>
            </a:r>
          </a:p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Especially fast charging</a:t>
            </a:r>
          </a:p>
        </p:txBody>
      </p:sp>
      <p:sp>
        <p:nvSpPr>
          <p:cNvPr id="20" name="Title 2">
            <a:extLst>
              <a:ext uri="{FF2B5EF4-FFF2-40B4-BE49-F238E27FC236}">
                <a16:creationId xmlns:a16="http://schemas.microsoft.com/office/drawing/2014/main" id="{41A9B2FB-3139-88C1-8D4A-12ADFA6CA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77796"/>
          </a:xfrm>
        </p:spPr>
        <p:txBody>
          <a:bodyPr/>
          <a:lstStyle/>
          <a:p>
            <a:r>
              <a:rPr lang="en-GB" sz="2400" dirty="0"/>
              <a:t>“Security- and Human-</a:t>
            </a:r>
            <a:r>
              <a:rPr lang="en-GB" sz="2400" dirty="0" err="1"/>
              <a:t>centered</a:t>
            </a:r>
            <a:r>
              <a:rPr lang="en-GB" sz="2400" dirty="0"/>
              <a:t> Energy Transition”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081B74-0C71-BD74-057A-5204E0A3C9D7}"/>
              </a:ext>
            </a:extLst>
          </p:cNvPr>
          <p:cNvSpPr txBox="1"/>
          <p:nvPr/>
        </p:nvSpPr>
        <p:spPr>
          <a:xfrm>
            <a:off x="289217" y="1382161"/>
            <a:ext cx="85089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/>
              <a:t>IEA (2023). “World Energy Outlook 2023” https://</a:t>
            </a:r>
            <a:r>
              <a:rPr lang="en-GB" sz="800" dirty="0" err="1"/>
              <a:t>www.iea.org</a:t>
            </a:r>
            <a:r>
              <a:rPr lang="en-GB" sz="800" dirty="0"/>
              <a:t>/reports/world-energy-outlook-2023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B8AEE9-D09C-E5D0-4830-F2588A2A5D9F}"/>
              </a:ext>
            </a:extLst>
          </p:cNvPr>
          <p:cNvSpPr txBox="1"/>
          <p:nvPr/>
        </p:nvSpPr>
        <p:spPr>
          <a:xfrm>
            <a:off x="5436328" y="1844556"/>
            <a:ext cx="3100208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Decentralization of the power grid</a:t>
            </a:r>
          </a:p>
        </p:txBody>
      </p:sp>
    </p:spTree>
    <p:extLst>
      <p:ext uri="{BB962C8B-B14F-4D97-AF65-F5344CB8AC3E}">
        <p14:creationId xmlns:p14="http://schemas.microsoft.com/office/powerpoint/2010/main" val="2829396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7BBAD-C53B-2C58-EB5A-C6B98E80A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Problem Formulation</a:t>
            </a:r>
          </a:p>
        </p:txBody>
      </p:sp>
    </p:spTree>
    <p:extLst>
      <p:ext uri="{BB962C8B-B14F-4D97-AF65-F5344CB8AC3E}">
        <p14:creationId xmlns:p14="http://schemas.microsoft.com/office/powerpoint/2010/main" val="2451599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A09642E3-89E6-C2AB-606A-575B25FFA7C0}"/>
              </a:ext>
            </a:extLst>
          </p:cNvPr>
          <p:cNvSpPr/>
          <p:nvPr/>
        </p:nvSpPr>
        <p:spPr>
          <a:xfrm>
            <a:off x="6284371" y="921857"/>
            <a:ext cx="1655556" cy="2459043"/>
          </a:xfrm>
          <a:prstGeom prst="roundRect">
            <a:avLst/>
          </a:prstGeom>
          <a:solidFill>
            <a:srgbClr val="FF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GB" dirty="0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80ACC8D-1D37-396C-69D3-4748027D6E53}"/>
              </a:ext>
            </a:extLst>
          </p:cNvPr>
          <p:cNvSpPr/>
          <p:nvPr/>
        </p:nvSpPr>
        <p:spPr>
          <a:xfrm>
            <a:off x="6284371" y="2455076"/>
            <a:ext cx="1655556" cy="2321053"/>
          </a:xfrm>
          <a:prstGeom prst="roundRect">
            <a:avLst/>
          </a:prstGeom>
          <a:solidFill>
            <a:srgbClr val="0065BD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BAD59-86BD-1963-3290-00F9E48F5A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BEAD0A3D-D1CA-F119-EBDD-E65080E09F1C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9F25379-2398-F1ED-3376-C18C0A9C51D8}"/>
              </a:ext>
            </a:extLst>
          </p:cNvPr>
          <p:cNvGrpSpPr/>
          <p:nvPr/>
        </p:nvGrpSpPr>
        <p:grpSpPr>
          <a:xfrm>
            <a:off x="0" y="195135"/>
            <a:ext cx="7256727" cy="426446"/>
            <a:chOff x="0" y="195135"/>
            <a:chExt cx="7256727" cy="426446"/>
          </a:xfrm>
        </p:grpSpPr>
        <p:sp>
          <p:nvSpPr>
            <p:cNvPr id="5" name="Pentagon 19">
              <a:extLst>
                <a:ext uri="{FF2B5EF4-FFF2-40B4-BE49-F238E27FC236}">
                  <a16:creationId xmlns:a16="http://schemas.microsoft.com/office/drawing/2014/main" id="{328A0AF8-6A67-556F-5C87-15545E5DBFF8}"/>
                </a:ext>
              </a:extLst>
            </p:cNvPr>
            <p:cNvSpPr/>
            <p:nvPr/>
          </p:nvSpPr>
          <p:spPr bwMode="auto">
            <a:xfrm>
              <a:off x="0" y="195135"/>
              <a:ext cx="1655556" cy="426446"/>
            </a:xfrm>
            <a:prstGeom prst="homePlate">
              <a:avLst/>
            </a:prstGeom>
            <a:solidFill>
              <a:srgbClr val="F2F2F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Background</a:t>
              </a:r>
            </a:p>
          </p:txBody>
        </p:sp>
        <p:sp>
          <p:nvSpPr>
            <p:cNvPr id="7" name="Chevron 21">
              <a:extLst>
                <a:ext uri="{FF2B5EF4-FFF2-40B4-BE49-F238E27FC236}">
                  <a16:creationId xmlns:a16="http://schemas.microsoft.com/office/drawing/2014/main" id="{E3E5F189-7340-7F7E-50D9-3CC83AEF686E}"/>
                </a:ext>
              </a:extLst>
            </p:cNvPr>
            <p:cNvSpPr/>
            <p:nvPr/>
          </p:nvSpPr>
          <p:spPr bwMode="auto">
            <a:xfrm>
              <a:off x="1352574" y="195135"/>
              <a:ext cx="1655556" cy="426446"/>
            </a:xfrm>
            <a:prstGeom prst="chevron">
              <a:avLst/>
            </a:prstGeom>
            <a:solidFill>
              <a:srgbClr val="0065B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Problem Formulation</a:t>
              </a:r>
            </a:p>
          </p:txBody>
        </p:sp>
        <p:sp>
          <p:nvSpPr>
            <p:cNvPr id="8" name="Chevron 21">
              <a:extLst>
                <a:ext uri="{FF2B5EF4-FFF2-40B4-BE49-F238E27FC236}">
                  <a16:creationId xmlns:a16="http://schemas.microsoft.com/office/drawing/2014/main" id="{6F26CBD2-F5AF-720E-9E1E-F5D5A82DBAC8}"/>
                </a:ext>
              </a:extLst>
            </p:cNvPr>
            <p:cNvSpPr/>
            <p:nvPr/>
          </p:nvSpPr>
          <p:spPr bwMode="auto">
            <a:xfrm>
              <a:off x="2705148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Literature Review</a:t>
              </a:r>
            </a:p>
          </p:txBody>
        </p:sp>
        <p:sp>
          <p:nvSpPr>
            <p:cNvPr id="9" name="Chevron 21">
              <a:extLst>
                <a:ext uri="{FF2B5EF4-FFF2-40B4-BE49-F238E27FC236}">
                  <a16:creationId xmlns:a16="http://schemas.microsoft.com/office/drawing/2014/main" id="{39A379AC-B1A1-B201-CABF-796ECF3A8756}"/>
                </a:ext>
              </a:extLst>
            </p:cNvPr>
            <p:cNvSpPr/>
            <p:nvPr/>
          </p:nvSpPr>
          <p:spPr bwMode="auto">
            <a:xfrm>
              <a:off x="4157299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Methodology</a:t>
              </a:r>
            </a:p>
          </p:txBody>
        </p:sp>
        <p:sp>
          <p:nvSpPr>
            <p:cNvPr id="10" name="Chevron 21">
              <a:extLst>
                <a:ext uri="{FF2B5EF4-FFF2-40B4-BE49-F238E27FC236}">
                  <a16:creationId xmlns:a16="http://schemas.microsoft.com/office/drawing/2014/main" id="{3000C852-2421-11D6-F1F9-F1FD3270C42A}"/>
                </a:ext>
              </a:extLst>
            </p:cNvPr>
            <p:cNvSpPr/>
            <p:nvPr/>
          </p:nvSpPr>
          <p:spPr bwMode="auto">
            <a:xfrm>
              <a:off x="5601171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Outlook</a:t>
              </a:r>
            </a:p>
          </p:txBody>
        </p:sp>
      </p:grpSp>
      <p:pic>
        <p:nvPicPr>
          <p:cNvPr id="19" name="Graphic 18" descr="Full battery with solid fill">
            <a:extLst>
              <a:ext uri="{FF2B5EF4-FFF2-40B4-BE49-F238E27FC236}">
                <a16:creationId xmlns:a16="http://schemas.microsoft.com/office/drawing/2014/main" id="{1672BC10-BB31-C175-DF41-210E13F62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8466" y="3459756"/>
            <a:ext cx="914400" cy="914400"/>
          </a:xfrm>
          <a:prstGeom prst="rect">
            <a:avLst/>
          </a:prstGeom>
        </p:spPr>
      </p:pic>
      <p:pic>
        <p:nvPicPr>
          <p:cNvPr id="23" name="Graphic 22" descr="Electric car with solid fill">
            <a:extLst>
              <a:ext uri="{FF2B5EF4-FFF2-40B4-BE49-F238E27FC236}">
                <a16:creationId xmlns:a16="http://schemas.microsoft.com/office/drawing/2014/main" id="{346B51E7-5342-CF29-86CE-39103DF162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54949" y="2402614"/>
            <a:ext cx="914400" cy="914400"/>
          </a:xfrm>
          <a:prstGeom prst="rect">
            <a:avLst/>
          </a:prstGeom>
        </p:spPr>
      </p:pic>
      <p:pic>
        <p:nvPicPr>
          <p:cNvPr id="25" name="Graphic 24" descr="Washing Machine with solid fill">
            <a:extLst>
              <a:ext uri="{FF2B5EF4-FFF2-40B4-BE49-F238E27FC236}">
                <a16:creationId xmlns:a16="http://schemas.microsoft.com/office/drawing/2014/main" id="{7D0263D0-014B-EF75-D541-0E5633FFAE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68466" y="1369287"/>
            <a:ext cx="914400" cy="914400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81F427C3-97B1-40CE-7992-3CA785D89999}"/>
              </a:ext>
            </a:extLst>
          </p:cNvPr>
          <p:cNvGrpSpPr/>
          <p:nvPr/>
        </p:nvGrpSpPr>
        <p:grpSpPr>
          <a:xfrm>
            <a:off x="1177175" y="921858"/>
            <a:ext cx="1979430" cy="3838032"/>
            <a:chOff x="1038106" y="960081"/>
            <a:chExt cx="1979430" cy="3838032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CFBF587-A1E1-3B69-38D6-C765CBAA2A2A}"/>
                </a:ext>
              </a:extLst>
            </p:cNvPr>
            <p:cNvSpPr/>
            <p:nvPr/>
          </p:nvSpPr>
          <p:spPr>
            <a:xfrm>
              <a:off x="1038106" y="960081"/>
              <a:ext cx="1979430" cy="3838032"/>
            </a:xfrm>
            <a:prstGeom prst="roundRect">
              <a:avLst/>
            </a:prstGeom>
            <a:solidFill>
              <a:srgbClr val="00B050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GB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0C1CB7D-7965-9415-48E5-E41B958B6EC5}"/>
                </a:ext>
              </a:extLst>
            </p:cNvPr>
            <p:cNvSpPr/>
            <p:nvPr/>
          </p:nvSpPr>
          <p:spPr>
            <a:xfrm>
              <a:off x="1573554" y="3631417"/>
              <a:ext cx="47625" cy="19050"/>
            </a:xfrm>
            <a:custGeom>
              <a:avLst/>
              <a:gdLst>
                <a:gd name="connsiteX0" fmla="*/ 0 w 47625"/>
                <a:gd name="connsiteY0" fmla="*/ 0 h 19050"/>
                <a:gd name="connsiteX1" fmla="*/ 47625 w 47625"/>
                <a:gd name="connsiteY1" fmla="*/ 0 h 19050"/>
                <a:gd name="connsiteX2" fmla="*/ 47625 w 47625"/>
                <a:gd name="connsiteY2" fmla="*/ 19050 h 19050"/>
                <a:gd name="connsiteX3" fmla="*/ 0 w 47625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19050">
                  <a:moveTo>
                    <a:pt x="0" y="0"/>
                  </a:moveTo>
                  <a:lnTo>
                    <a:pt x="47625" y="0"/>
                  </a:lnTo>
                  <a:lnTo>
                    <a:pt x="47625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82FE132-5BA0-9AEB-B3FF-F12C51E9CD82}"/>
                </a:ext>
              </a:extLst>
            </p:cNvPr>
            <p:cNvSpPr/>
            <p:nvPr/>
          </p:nvSpPr>
          <p:spPr>
            <a:xfrm>
              <a:off x="1605596" y="3548950"/>
              <a:ext cx="46529" cy="47625"/>
            </a:xfrm>
            <a:custGeom>
              <a:avLst/>
              <a:gdLst>
                <a:gd name="connsiteX0" fmla="*/ 33061 w 46529"/>
                <a:gd name="connsiteY0" fmla="*/ 47625 h 47625"/>
                <a:gd name="connsiteX1" fmla="*/ 0 w 46529"/>
                <a:gd name="connsiteY1" fmla="*/ 13783 h 47625"/>
                <a:gd name="connsiteX2" fmla="*/ 13468 w 46529"/>
                <a:gd name="connsiteY2" fmla="*/ 0 h 47625"/>
                <a:gd name="connsiteX3" fmla="*/ 46530 w 46529"/>
                <a:gd name="connsiteY3" fmla="*/ 33833 h 47625"/>
                <a:gd name="connsiteX4" fmla="*/ 33061 w 46529"/>
                <a:gd name="connsiteY4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29" h="47625">
                  <a:moveTo>
                    <a:pt x="33061" y="47625"/>
                  </a:moveTo>
                  <a:lnTo>
                    <a:pt x="0" y="13783"/>
                  </a:lnTo>
                  <a:lnTo>
                    <a:pt x="13468" y="0"/>
                  </a:lnTo>
                  <a:lnTo>
                    <a:pt x="46530" y="33833"/>
                  </a:lnTo>
                  <a:lnTo>
                    <a:pt x="33061" y="4762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91E4FB3D-C01A-5693-32BE-D6C4184AE7E3}"/>
                </a:ext>
              </a:extLst>
            </p:cNvPr>
            <p:cNvSpPr/>
            <p:nvPr/>
          </p:nvSpPr>
          <p:spPr>
            <a:xfrm>
              <a:off x="1640229" y="3584888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AEA9593C-38E3-60C4-D1F2-51F268F9DA91}"/>
                </a:ext>
              </a:extLst>
            </p:cNvPr>
            <p:cNvSpPr/>
            <p:nvPr/>
          </p:nvSpPr>
          <p:spPr>
            <a:xfrm>
              <a:off x="1687854" y="3517117"/>
              <a:ext cx="19050" cy="47625"/>
            </a:xfrm>
            <a:custGeom>
              <a:avLst/>
              <a:gdLst>
                <a:gd name="connsiteX0" fmla="*/ 0 w 19050"/>
                <a:gd name="connsiteY0" fmla="*/ 0 h 47625"/>
                <a:gd name="connsiteX1" fmla="*/ 19050 w 19050"/>
                <a:gd name="connsiteY1" fmla="*/ 0 h 47625"/>
                <a:gd name="connsiteX2" fmla="*/ 19050 w 19050"/>
                <a:gd name="connsiteY2" fmla="*/ 47625 h 47625"/>
                <a:gd name="connsiteX3" fmla="*/ 0 w 19050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47625">
                  <a:moveTo>
                    <a:pt x="0" y="0"/>
                  </a:moveTo>
                  <a:lnTo>
                    <a:pt x="19050" y="0"/>
                  </a:lnTo>
                  <a:lnTo>
                    <a:pt x="19050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09FEACE5-4532-59CA-3240-853A0179547B}"/>
                </a:ext>
              </a:extLst>
            </p:cNvPr>
            <p:cNvSpPr/>
            <p:nvPr/>
          </p:nvSpPr>
          <p:spPr>
            <a:xfrm>
              <a:off x="1773579" y="3631417"/>
              <a:ext cx="47625" cy="19050"/>
            </a:xfrm>
            <a:custGeom>
              <a:avLst/>
              <a:gdLst>
                <a:gd name="connsiteX0" fmla="*/ 0 w 47625"/>
                <a:gd name="connsiteY0" fmla="*/ 0 h 19050"/>
                <a:gd name="connsiteX1" fmla="*/ 47625 w 47625"/>
                <a:gd name="connsiteY1" fmla="*/ 0 h 19050"/>
                <a:gd name="connsiteX2" fmla="*/ 47625 w 47625"/>
                <a:gd name="connsiteY2" fmla="*/ 19050 h 19050"/>
                <a:gd name="connsiteX3" fmla="*/ 0 w 47625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19050">
                  <a:moveTo>
                    <a:pt x="0" y="0"/>
                  </a:moveTo>
                  <a:lnTo>
                    <a:pt x="47625" y="0"/>
                  </a:lnTo>
                  <a:lnTo>
                    <a:pt x="47625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27F7F2F2-4FC4-8C8C-1B55-CEF1EA51977E}"/>
                </a:ext>
              </a:extLst>
            </p:cNvPr>
            <p:cNvSpPr/>
            <p:nvPr/>
          </p:nvSpPr>
          <p:spPr>
            <a:xfrm>
              <a:off x="1742632" y="3548950"/>
              <a:ext cx="46529" cy="47625"/>
            </a:xfrm>
            <a:custGeom>
              <a:avLst/>
              <a:gdLst>
                <a:gd name="connsiteX0" fmla="*/ 13468 w 46529"/>
                <a:gd name="connsiteY0" fmla="*/ 47625 h 47625"/>
                <a:gd name="connsiteX1" fmla="*/ 46530 w 46529"/>
                <a:gd name="connsiteY1" fmla="*/ 13783 h 47625"/>
                <a:gd name="connsiteX2" fmla="*/ 33061 w 46529"/>
                <a:gd name="connsiteY2" fmla="*/ 0 h 47625"/>
                <a:gd name="connsiteX3" fmla="*/ 0 w 46529"/>
                <a:gd name="connsiteY3" fmla="*/ 33833 h 47625"/>
                <a:gd name="connsiteX4" fmla="*/ 13468 w 46529"/>
                <a:gd name="connsiteY4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29" h="47625">
                  <a:moveTo>
                    <a:pt x="13468" y="47625"/>
                  </a:moveTo>
                  <a:lnTo>
                    <a:pt x="46530" y="13783"/>
                  </a:lnTo>
                  <a:lnTo>
                    <a:pt x="33061" y="0"/>
                  </a:lnTo>
                  <a:lnTo>
                    <a:pt x="0" y="33833"/>
                  </a:lnTo>
                  <a:lnTo>
                    <a:pt x="13468" y="4762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9B6AE958-E5C1-00B0-81BE-54D03BE6DD07}"/>
                </a:ext>
              </a:extLst>
            </p:cNvPr>
            <p:cNvSpPr/>
            <p:nvPr/>
          </p:nvSpPr>
          <p:spPr>
            <a:xfrm>
              <a:off x="1605596" y="3686405"/>
              <a:ext cx="46529" cy="47625"/>
            </a:xfrm>
            <a:custGeom>
              <a:avLst/>
              <a:gdLst>
                <a:gd name="connsiteX0" fmla="*/ 33061 w 46529"/>
                <a:gd name="connsiteY0" fmla="*/ 0 h 47625"/>
                <a:gd name="connsiteX1" fmla="*/ 0 w 46529"/>
                <a:gd name="connsiteY1" fmla="*/ 33842 h 47625"/>
                <a:gd name="connsiteX2" fmla="*/ 13468 w 46529"/>
                <a:gd name="connsiteY2" fmla="*/ 47625 h 47625"/>
                <a:gd name="connsiteX3" fmla="*/ 46530 w 46529"/>
                <a:gd name="connsiteY3" fmla="*/ 13792 h 47625"/>
                <a:gd name="connsiteX4" fmla="*/ 33061 w 46529"/>
                <a:gd name="connsiteY4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29" h="47625">
                  <a:moveTo>
                    <a:pt x="33061" y="0"/>
                  </a:moveTo>
                  <a:lnTo>
                    <a:pt x="0" y="33842"/>
                  </a:lnTo>
                  <a:lnTo>
                    <a:pt x="13468" y="47625"/>
                  </a:lnTo>
                  <a:lnTo>
                    <a:pt x="46530" y="13792"/>
                  </a:lnTo>
                  <a:lnTo>
                    <a:pt x="33061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E64DDA48-4D0C-39F3-B054-D778BFC32866}"/>
                </a:ext>
              </a:extLst>
            </p:cNvPr>
            <p:cNvSpPr/>
            <p:nvPr/>
          </p:nvSpPr>
          <p:spPr>
            <a:xfrm>
              <a:off x="1687854" y="3718238"/>
              <a:ext cx="19050" cy="47625"/>
            </a:xfrm>
            <a:custGeom>
              <a:avLst/>
              <a:gdLst>
                <a:gd name="connsiteX0" fmla="*/ 0 w 19050"/>
                <a:gd name="connsiteY0" fmla="*/ 0 h 47625"/>
                <a:gd name="connsiteX1" fmla="*/ 19050 w 19050"/>
                <a:gd name="connsiteY1" fmla="*/ 0 h 47625"/>
                <a:gd name="connsiteX2" fmla="*/ 19050 w 19050"/>
                <a:gd name="connsiteY2" fmla="*/ 47625 h 47625"/>
                <a:gd name="connsiteX3" fmla="*/ 0 w 19050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47625">
                  <a:moveTo>
                    <a:pt x="0" y="0"/>
                  </a:moveTo>
                  <a:lnTo>
                    <a:pt x="19050" y="0"/>
                  </a:lnTo>
                  <a:lnTo>
                    <a:pt x="19050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B975DC64-ECAA-1521-6972-3045EF00173B}"/>
                </a:ext>
              </a:extLst>
            </p:cNvPr>
            <p:cNvSpPr/>
            <p:nvPr/>
          </p:nvSpPr>
          <p:spPr>
            <a:xfrm>
              <a:off x="1742632" y="3686405"/>
              <a:ext cx="46529" cy="47625"/>
            </a:xfrm>
            <a:custGeom>
              <a:avLst/>
              <a:gdLst>
                <a:gd name="connsiteX0" fmla="*/ 13468 w 46529"/>
                <a:gd name="connsiteY0" fmla="*/ 0 h 47625"/>
                <a:gd name="connsiteX1" fmla="*/ 46530 w 46529"/>
                <a:gd name="connsiteY1" fmla="*/ 33842 h 47625"/>
                <a:gd name="connsiteX2" fmla="*/ 33061 w 46529"/>
                <a:gd name="connsiteY2" fmla="*/ 47625 h 47625"/>
                <a:gd name="connsiteX3" fmla="*/ 0 w 46529"/>
                <a:gd name="connsiteY3" fmla="*/ 13792 h 47625"/>
                <a:gd name="connsiteX4" fmla="*/ 13468 w 46529"/>
                <a:gd name="connsiteY4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29" h="47625">
                  <a:moveTo>
                    <a:pt x="13468" y="0"/>
                  </a:moveTo>
                  <a:lnTo>
                    <a:pt x="46530" y="33842"/>
                  </a:lnTo>
                  <a:lnTo>
                    <a:pt x="33061" y="47625"/>
                  </a:lnTo>
                  <a:lnTo>
                    <a:pt x="0" y="13792"/>
                  </a:lnTo>
                  <a:lnTo>
                    <a:pt x="13468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BA203DB0-DF21-76B2-981B-CE5EF41AC228}"/>
                </a:ext>
              </a:extLst>
            </p:cNvPr>
            <p:cNvSpPr/>
            <p:nvPr/>
          </p:nvSpPr>
          <p:spPr>
            <a:xfrm>
              <a:off x="1971232" y="3839977"/>
              <a:ext cx="162858" cy="91573"/>
            </a:xfrm>
            <a:custGeom>
              <a:avLst/>
              <a:gdLst>
                <a:gd name="connsiteX0" fmla="*/ 0 w 162858"/>
                <a:gd name="connsiteY0" fmla="*/ 91573 h 91573"/>
                <a:gd name="connsiteX1" fmla="*/ 162858 w 162858"/>
                <a:gd name="connsiteY1" fmla="*/ 91573 h 91573"/>
                <a:gd name="connsiteX2" fmla="*/ 151114 w 162858"/>
                <a:gd name="connsiteY2" fmla="*/ 0 h 91573"/>
                <a:gd name="connsiteX3" fmla="*/ 11744 w 162858"/>
                <a:gd name="connsiteY3" fmla="*/ 0 h 91573"/>
                <a:gd name="connsiteX4" fmla="*/ 0 w 162858"/>
                <a:gd name="connsiteY4" fmla="*/ 91573 h 91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858" h="91573">
                  <a:moveTo>
                    <a:pt x="0" y="91573"/>
                  </a:moveTo>
                  <a:lnTo>
                    <a:pt x="162858" y="91573"/>
                  </a:lnTo>
                  <a:lnTo>
                    <a:pt x="151114" y="0"/>
                  </a:lnTo>
                  <a:lnTo>
                    <a:pt x="11744" y="0"/>
                  </a:lnTo>
                  <a:lnTo>
                    <a:pt x="0" y="9157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76CFA34D-D704-9AD9-7DC9-A05643FBC126}"/>
                </a:ext>
              </a:extLst>
            </p:cNvPr>
            <p:cNvSpPr/>
            <p:nvPr/>
          </p:nvSpPr>
          <p:spPr>
            <a:xfrm>
              <a:off x="2145520" y="3721181"/>
              <a:ext cx="145437" cy="80695"/>
            </a:xfrm>
            <a:custGeom>
              <a:avLst/>
              <a:gdLst>
                <a:gd name="connsiteX0" fmla="*/ 10344 w 145437"/>
                <a:gd name="connsiteY0" fmla="*/ 80696 h 80695"/>
                <a:gd name="connsiteX1" fmla="*/ 145437 w 145437"/>
                <a:gd name="connsiteY1" fmla="*/ 80696 h 80695"/>
                <a:gd name="connsiteX2" fmla="*/ 109128 w 145437"/>
                <a:gd name="connsiteY2" fmla="*/ 0 h 80695"/>
                <a:gd name="connsiteX3" fmla="*/ 0 w 145437"/>
                <a:gd name="connsiteY3" fmla="*/ 0 h 80695"/>
                <a:gd name="connsiteX4" fmla="*/ 10344 w 145437"/>
                <a:gd name="connsiteY4" fmla="*/ 80696 h 8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437" h="80695">
                  <a:moveTo>
                    <a:pt x="10344" y="80696"/>
                  </a:moveTo>
                  <a:lnTo>
                    <a:pt x="145437" y="80696"/>
                  </a:lnTo>
                  <a:lnTo>
                    <a:pt x="109128" y="0"/>
                  </a:lnTo>
                  <a:lnTo>
                    <a:pt x="0" y="0"/>
                  </a:lnTo>
                  <a:lnTo>
                    <a:pt x="10344" y="8069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9C33DEC1-B4A3-0E37-8822-FA88F16C2DFA}"/>
                </a:ext>
              </a:extLst>
            </p:cNvPr>
            <p:cNvSpPr/>
            <p:nvPr/>
          </p:nvSpPr>
          <p:spPr>
            <a:xfrm>
              <a:off x="2160751" y="3839977"/>
              <a:ext cx="188566" cy="91573"/>
            </a:xfrm>
            <a:custGeom>
              <a:avLst/>
              <a:gdLst>
                <a:gd name="connsiteX0" fmla="*/ 11744 w 188566"/>
                <a:gd name="connsiteY0" fmla="*/ 91573 h 91573"/>
                <a:gd name="connsiteX1" fmla="*/ 188566 w 188566"/>
                <a:gd name="connsiteY1" fmla="*/ 91573 h 91573"/>
                <a:gd name="connsiteX2" fmla="*/ 147361 w 188566"/>
                <a:gd name="connsiteY2" fmla="*/ 0 h 91573"/>
                <a:gd name="connsiteX3" fmla="*/ 0 w 188566"/>
                <a:gd name="connsiteY3" fmla="*/ 0 h 91573"/>
                <a:gd name="connsiteX4" fmla="*/ 11744 w 188566"/>
                <a:gd name="connsiteY4" fmla="*/ 91573 h 91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566" h="91573">
                  <a:moveTo>
                    <a:pt x="11744" y="91573"/>
                  </a:moveTo>
                  <a:lnTo>
                    <a:pt x="188566" y="91573"/>
                  </a:lnTo>
                  <a:lnTo>
                    <a:pt x="147361" y="0"/>
                  </a:lnTo>
                  <a:lnTo>
                    <a:pt x="0" y="0"/>
                  </a:lnTo>
                  <a:lnTo>
                    <a:pt x="11744" y="9157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7DE96B5A-946D-6BD6-9A04-152AEEB28115}"/>
                </a:ext>
              </a:extLst>
            </p:cNvPr>
            <p:cNvSpPr/>
            <p:nvPr/>
          </p:nvSpPr>
          <p:spPr>
            <a:xfrm>
              <a:off x="2177381" y="3969650"/>
              <a:ext cx="234372" cy="101546"/>
            </a:xfrm>
            <a:custGeom>
              <a:avLst/>
              <a:gdLst>
                <a:gd name="connsiteX0" fmla="*/ 0 w 234372"/>
                <a:gd name="connsiteY0" fmla="*/ 0 h 101546"/>
                <a:gd name="connsiteX1" fmla="*/ 13011 w 234372"/>
                <a:gd name="connsiteY1" fmla="*/ 101546 h 101546"/>
                <a:gd name="connsiteX2" fmla="*/ 234363 w 234372"/>
                <a:gd name="connsiteY2" fmla="*/ 101546 h 101546"/>
                <a:gd name="connsiteX3" fmla="*/ 234363 w 234372"/>
                <a:gd name="connsiteY3" fmla="*/ 100641 h 101546"/>
                <a:gd name="connsiteX4" fmla="*/ 234372 w 234372"/>
                <a:gd name="connsiteY4" fmla="*/ 100641 h 101546"/>
                <a:gd name="connsiteX5" fmla="*/ 189081 w 234372"/>
                <a:gd name="connsiteY5" fmla="*/ 0 h 101546"/>
                <a:gd name="connsiteX6" fmla="*/ 0 w 234372"/>
                <a:gd name="connsiteY6" fmla="*/ 0 h 101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372" h="101546">
                  <a:moveTo>
                    <a:pt x="0" y="0"/>
                  </a:moveTo>
                  <a:lnTo>
                    <a:pt x="13011" y="101546"/>
                  </a:lnTo>
                  <a:lnTo>
                    <a:pt x="234363" y="101546"/>
                  </a:lnTo>
                  <a:lnTo>
                    <a:pt x="234363" y="100641"/>
                  </a:lnTo>
                  <a:lnTo>
                    <a:pt x="234372" y="100641"/>
                  </a:lnTo>
                  <a:lnTo>
                    <a:pt x="1890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D9CD3235-20E4-506C-6E2E-61FA16E7D9BA}"/>
                </a:ext>
              </a:extLst>
            </p:cNvPr>
            <p:cNvSpPr/>
            <p:nvPr/>
          </p:nvSpPr>
          <p:spPr>
            <a:xfrm>
              <a:off x="1987853" y="3721181"/>
              <a:ext cx="129606" cy="80695"/>
            </a:xfrm>
            <a:custGeom>
              <a:avLst/>
              <a:gdLst>
                <a:gd name="connsiteX0" fmla="*/ 0 w 129606"/>
                <a:gd name="connsiteY0" fmla="*/ 80696 h 80695"/>
                <a:gd name="connsiteX1" fmla="*/ 129607 w 129606"/>
                <a:gd name="connsiteY1" fmla="*/ 80696 h 80695"/>
                <a:gd name="connsiteX2" fmla="*/ 119263 w 129606"/>
                <a:gd name="connsiteY2" fmla="*/ 0 h 80695"/>
                <a:gd name="connsiteX3" fmla="*/ 10344 w 129606"/>
                <a:gd name="connsiteY3" fmla="*/ 0 h 80695"/>
                <a:gd name="connsiteX4" fmla="*/ 0 w 129606"/>
                <a:gd name="connsiteY4" fmla="*/ 80696 h 8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606" h="80695">
                  <a:moveTo>
                    <a:pt x="0" y="80696"/>
                  </a:moveTo>
                  <a:lnTo>
                    <a:pt x="129607" y="80696"/>
                  </a:lnTo>
                  <a:lnTo>
                    <a:pt x="119263" y="0"/>
                  </a:lnTo>
                  <a:lnTo>
                    <a:pt x="10344" y="0"/>
                  </a:lnTo>
                  <a:lnTo>
                    <a:pt x="0" y="8069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71A193BE-9876-B176-5DEE-F2CD843B5923}"/>
                </a:ext>
              </a:extLst>
            </p:cNvPr>
            <p:cNvSpPr/>
            <p:nvPr/>
          </p:nvSpPr>
          <p:spPr>
            <a:xfrm>
              <a:off x="1693569" y="4109296"/>
              <a:ext cx="718175" cy="209016"/>
            </a:xfrm>
            <a:custGeom>
              <a:avLst/>
              <a:gdLst>
                <a:gd name="connsiteX0" fmla="*/ 718176 w 718175"/>
                <a:gd name="connsiteY0" fmla="*/ 60750 h 209016"/>
                <a:gd name="connsiteX1" fmla="*/ 718176 w 718175"/>
                <a:gd name="connsiteY1" fmla="*/ 0 h 209016"/>
                <a:gd name="connsiteX2" fmla="*/ 0 w 718175"/>
                <a:gd name="connsiteY2" fmla="*/ 0 h 209016"/>
                <a:gd name="connsiteX3" fmla="*/ 0 w 718175"/>
                <a:gd name="connsiteY3" fmla="*/ 60750 h 209016"/>
                <a:gd name="connsiteX4" fmla="*/ 330518 w 718175"/>
                <a:gd name="connsiteY4" fmla="*/ 60750 h 209016"/>
                <a:gd name="connsiteX5" fmla="*/ 330518 w 718175"/>
                <a:gd name="connsiteY5" fmla="*/ 151867 h 209016"/>
                <a:gd name="connsiteX6" fmla="*/ 229419 w 718175"/>
                <a:gd name="connsiteY6" fmla="*/ 151867 h 209016"/>
                <a:gd name="connsiteX7" fmla="*/ 229419 w 718175"/>
                <a:gd name="connsiteY7" fmla="*/ 209017 h 209016"/>
                <a:gd name="connsiteX8" fmla="*/ 488756 w 718175"/>
                <a:gd name="connsiteY8" fmla="*/ 209017 h 209016"/>
                <a:gd name="connsiteX9" fmla="*/ 488756 w 718175"/>
                <a:gd name="connsiteY9" fmla="*/ 151867 h 209016"/>
                <a:gd name="connsiteX10" fmla="*/ 387668 w 718175"/>
                <a:gd name="connsiteY10" fmla="*/ 151867 h 209016"/>
                <a:gd name="connsiteX11" fmla="*/ 387668 w 718175"/>
                <a:gd name="connsiteY11" fmla="*/ 60750 h 209016"/>
                <a:gd name="connsiteX12" fmla="*/ 718176 w 718175"/>
                <a:gd name="connsiteY12" fmla="*/ 60750 h 209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18175" h="209016">
                  <a:moveTo>
                    <a:pt x="718176" y="60750"/>
                  </a:moveTo>
                  <a:lnTo>
                    <a:pt x="718176" y="0"/>
                  </a:lnTo>
                  <a:lnTo>
                    <a:pt x="0" y="0"/>
                  </a:lnTo>
                  <a:lnTo>
                    <a:pt x="0" y="60750"/>
                  </a:lnTo>
                  <a:lnTo>
                    <a:pt x="330518" y="60750"/>
                  </a:lnTo>
                  <a:lnTo>
                    <a:pt x="330518" y="151867"/>
                  </a:lnTo>
                  <a:lnTo>
                    <a:pt x="229419" y="151867"/>
                  </a:lnTo>
                  <a:lnTo>
                    <a:pt x="229419" y="209017"/>
                  </a:lnTo>
                  <a:lnTo>
                    <a:pt x="488756" y="209017"/>
                  </a:lnTo>
                  <a:lnTo>
                    <a:pt x="488756" y="151867"/>
                  </a:lnTo>
                  <a:lnTo>
                    <a:pt x="387668" y="151867"/>
                  </a:lnTo>
                  <a:lnTo>
                    <a:pt x="387668" y="60750"/>
                  </a:lnTo>
                  <a:lnTo>
                    <a:pt x="718176" y="607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47942185-70E4-1C1B-C20B-B2B093276865}"/>
                </a:ext>
              </a:extLst>
            </p:cNvPr>
            <p:cNvSpPr/>
            <p:nvPr/>
          </p:nvSpPr>
          <p:spPr>
            <a:xfrm>
              <a:off x="1756014" y="3839977"/>
              <a:ext cx="188556" cy="91573"/>
            </a:xfrm>
            <a:custGeom>
              <a:avLst/>
              <a:gdLst>
                <a:gd name="connsiteX0" fmla="*/ 176813 w 188556"/>
                <a:gd name="connsiteY0" fmla="*/ 91573 h 91573"/>
                <a:gd name="connsiteX1" fmla="*/ 188557 w 188556"/>
                <a:gd name="connsiteY1" fmla="*/ 0 h 91573"/>
                <a:gd name="connsiteX2" fmla="*/ 41205 w 188556"/>
                <a:gd name="connsiteY2" fmla="*/ 0 h 91573"/>
                <a:gd name="connsiteX3" fmla="*/ 0 w 188556"/>
                <a:gd name="connsiteY3" fmla="*/ 91573 h 91573"/>
                <a:gd name="connsiteX4" fmla="*/ 176813 w 188556"/>
                <a:gd name="connsiteY4" fmla="*/ 91573 h 91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556" h="91573">
                  <a:moveTo>
                    <a:pt x="176813" y="91573"/>
                  </a:moveTo>
                  <a:lnTo>
                    <a:pt x="188557" y="0"/>
                  </a:lnTo>
                  <a:lnTo>
                    <a:pt x="41205" y="0"/>
                  </a:lnTo>
                  <a:lnTo>
                    <a:pt x="0" y="91573"/>
                  </a:lnTo>
                  <a:lnTo>
                    <a:pt x="176813" y="9157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4359B21F-DCE3-AED3-5322-7000CABF301D}"/>
                </a:ext>
              </a:extLst>
            </p:cNvPr>
            <p:cNvSpPr/>
            <p:nvPr/>
          </p:nvSpPr>
          <p:spPr>
            <a:xfrm>
              <a:off x="1953334" y="3969650"/>
              <a:ext cx="198653" cy="101546"/>
            </a:xfrm>
            <a:custGeom>
              <a:avLst/>
              <a:gdLst>
                <a:gd name="connsiteX0" fmla="*/ 198653 w 198653"/>
                <a:gd name="connsiteY0" fmla="*/ 101546 h 101546"/>
                <a:gd name="connsiteX1" fmla="*/ 185642 w 198653"/>
                <a:gd name="connsiteY1" fmla="*/ 0 h 101546"/>
                <a:gd name="connsiteX2" fmla="*/ 13021 w 198653"/>
                <a:gd name="connsiteY2" fmla="*/ 0 h 101546"/>
                <a:gd name="connsiteX3" fmla="*/ 0 w 198653"/>
                <a:gd name="connsiteY3" fmla="*/ 101546 h 101546"/>
                <a:gd name="connsiteX4" fmla="*/ 198653 w 198653"/>
                <a:gd name="connsiteY4" fmla="*/ 101546 h 101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653" h="101546">
                  <a:moveTo>
                    <a:pt x="198653" y="101546"/>
                  </a:moveTo>
                  <a:lnTo>
                    <a:pt x="185642" y="0"/>
                  </a:lnTo>
                  <a:lnTo>
                    <a:pt x="13021" y="0"/>
                  </a:lnTo>
                  <a:lnTo>
                    <a:pt x="0" y="101546"/>
                  </a:lnTo>
                  <a:lnTo>
                    <a:pt x="198653" y="10154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951C0464-2FBA-771B-645E-FB2D12ECB9AB}"/>
                </a:ext>
              </a:extLst>
            </p:cNvPr>
            <p:cNvSpPr/>
            <p:nvPr/>
          </p:nvSpPr>
          <p:spPr>
            <a:xfrm>
              <a:off x="1693569" y="3969650"/>
              <a:ext cx="234372" cy="101546"/>
            </a:xfrm>
            <a:custGeom>
              <a:avLst/>
              <a:gdLst>
                <a:gd name="connsiteX0" fmla="*/ 221361 w 234372"/>
                <a:gd name="connsiteY0" fmla="*/ 101546 h 101546"/>
                <a:gd name="connsiteX1" fmla="*/ 234372 w 234372"/>
                <a:gd name="connsiteY1" fmla="*/ 0 h 101546"/>
                <a:gd name="connsiteX2" fmla="*/ 45301 w 234372"/>
                <a:gd name="connsiteY2" fmla="*/ 0 h 101546"/>
                <a:gd name="connsiteX3" fmla="*/ 0 w 234372"/>
                <a:gd name="connsiteY3" fmla="*/ 100641 h 101546"/>
                <a:gd name="connsiteX4" fmla="*/ 0 w 234372"/>
                <a:gd name="connsiteY4" fmla="*/ 101546 h 101546"/>
                <a:gd name="connsiteX5" fmla="*/ 221361 w 234372"/>
                <a:gd name="connsiteY5" fmla="*/ 101546 h 101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372" h="101546">
                  <a:moveTo>
                    <a:pt x="221361" y="101546"/>
                  </a:moveTo>
                  <a:lnTo>
                    <a:pt x="234372" y="0"/>
                  </a:lnTo>
                  <a:lnTo>
                    <a:pt x="45301" y="0"/>
                  </a:lnTo>
                  <a:lnTo>
                    <a:pt x="0" y="100641"/>
                  </a:lnTo>
                  <a:lnTo>
                    <a:pt x="0" y="101546"/>
                  </a:lnTo>
                  <a:lnTo>
                    <a:pt x="221361" y="10154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B163DDDE-21B6-0FDD-7600-3C8F56D1E075}"/>
                </a:ext>
              </a:extLst>
            </p:cNvPr>
            <p:cNvSpPr/>
            <p:nvPr/>
          </p:nvSpPr>
          <p:spPr>
            <a:xfrm>
              <a:off x="1814365" y="3721181"/>
              <a:ext cx="145427" cy="80695"/>
            </a:xfrm>
            <a:custGeom>
              <a:avLst/>
              <a:gdLst>
                <a:gd name="connsiteX0" fmla="*/ 135084 w 145427"/>
                <a:gd name="connsiteY0" fmla="*/ 80696 h 80695"/>
                <a:gd name="connsiteX1" fmla="*/ 145428 w 145427"/>
                <a:gd name="connsiteY1" fmla="*/ 0 h 80695"/>
                <a:gd name="connsiteX2" fmla="*/ 36319 w 145427"/>
                <a:gd name="connsiteY2" fmla="*/ 0 h 80695"/>
                <a:gd name="connsiteX3" fmla="*/ 0 w 145427"/>
                <a:gd name="connsiteY3" fmla="*/ 80696 h 80695"/>
                <a:gd name="connsiteX4" fmla="*/ 135084 w 145427"/>
                <a:gd name="connsiteY4" fmla="*/ 80696 h 8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427" h="80695">
                  <a:moveTo>
                    <a:pt x="135084" y="80696"/>
                  </a:moveTo>
                  <a:lnTo>
                    <a:pt x="145428" y="0"/>
                  </a:lnTo>
                  <a:lnTo>
                    <a:pt x="36319" y="0"/>
                  </a:lnTo>
                  <a:lnTo>
                    <a:pt x="0" y="80696"/>
                  </a:lnTo>
                  <a:lnTo>
                    <a:pt x="135084" y="8069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5F036E8-D958-10FD-B08E-FF43EE2C066C}"/>
                </a:ext>
              </a:extLst>
            </p:cNvPr>
            <p:cNvSpPr/>
            <p:nvPr/>
          </p:nvSpPr>
          <p:spPr>
            <a:xfrm>
              <a:off x="1781186" y="2678817"/>
              <a:ext cx="200024" cy="511206"/>
            </a:xfrm>
            <a:custGeom>
              <a:avLst/>
              <a:gdLst>
                <a:gd name="connsiteX0" fmla="*/ 112709 w 200024"/>
                <a:gd name="connsiteY0" fmla="*/ 0 h 511206"/>
                <a:gd name="connsiteX1" fmla="*/ 61436 w 200024"/>
                <a:gd name="connsiteY1" fmla="*/ 36995 h 511206"/>
                <a:gd name="connsiteX2" fmla="*/ 39976 w 200024"/>
                <a:gd name="connsiteY2" fmla="*/ 473107 h 511206"/>
                <a:gd name="connsiteX3" fmla="*/ 0 w 200024"/>
                <a:gd name="connsiteY3" fmla="*/ 473107 h 511206"/>
                <a:gd name="connsiteX4" fmla="*/ 0 w 200024"/>
                <a:gd name="connsiteY4" fmla="*/ 511207 h 511206"/>
                <a:gd name="connsiteX5" fmla="*/ 38100 w 200024"/>
                <a:gd name="connsiteY5" fmla="*/ 511207 h 511206"/>
                <a:gd name="connsiteX6" fmla="*/ 161925 w 200024"/>
                <a:gd name="connsiteY6" fmla="*/ 511207 h 511206"/>
                <a:gd name="connsiteX7" fmla="*/ 200025 w 200024"/>
                <a:gd name="connsiteY7" fmla="*/ 511207 h 511206"/>
                <a:gd name="connsiteX8" fmla="*/ 200025 w 200024"/>
                <a:gd name="connsiteY8" fmla="*/ 473107 h 511206"/>
                <a:gd name="connsiteX9" fmla="*/ 159429 w 200024"/>
                <a:gd name="connsiteY9" fmla="*/ 473107 h 511206"/>
                <a:gd name="connsiteX10" fmla="*/ 128616 w 200024"/>
                <a:gd name="connsiteY10" fmla="*/ 3277 h 511206"/>
                <a:gd name="connsiteX11" fmla="*/ 112709 w 200024"/>
                <a:gd name="connsiteY11" fmla="*/ 0 h 511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0024" h="511206">
                  <a:moveTo>
                    <a:pt x="112709" y="0"/>
                  </a:moveTo>
                  <a:lnTo>
                    <a:pt x="61436" y="36995"/>
                  </a:lnTo>
                  <a:lnTo>
                    <a:pt x="39976" y="473107"/>
                  </a:lnTo>
                  <a:lnTo>
                    <a:pt x="0" y="473107"/>
                  </a:lnTo>
                  <a:lnTo>
                    <a:pt x="0" y="511207"/>
                  </a:lnTo>
                  <a:lnTo>
                    <a:pt x="38100" y="511207"/>
                  </a:lnTo>
                  <a:lnTo>
                    <a:pt x="161925" y="511207"/>
                  </a:lnTo>
                  <a:lnTo>
                    <a:pt x="200025" y="511207"/>
                  </a:lnTo>
                  <a:lnTo>
                    <a:pt x="200025" y="473107"/>
                  </a:lnTo>
                  <a:lnTo>
                    <a:pt x="159429" y="473107"/>
                  </a:lnTo>
                  <a:lnTo>
                    <a:pt x="128616" y="3277"/>
                  </a:lnTo>
                  <a:lnTo>
                    <a:pt x="112709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156E209-41F0-C167-0ADF-6E124D8D4012}"/>
                </a:ext>
              </a:extLst>
            </p:cNvPr>
            <p:cNvSpPr/>
            <p:nvPr/>
          </p:nvSpPr>
          <p:spPr>
            <a:xfrm>
              <a:off x="1802364" y="2313500"/>
              <a:ext cx="105218" cy="253217"/>
            </a:xfrm>
            <a:custGeom>
              <a:avLst/>
              <a:gdLst>
                <a:gd name="connsiteX0" fmla="*/ 23084 w 105218"/>
                <a:gd name="connsiteY0" fmla="*/ 246855 h 253217"/>
                <a:gd name="connsiteX1" fmla="*/ 27532 w 105218"/>
                <a:gd name="connsiteY1" fmla="*/ 253217 h 253217"/>
                <a:gd name="connsiteX2" fmla="*/ 36857 w 105218"/>
                <a:gd name="connsiteY2" fmla="*/ 241864 h 253217"/>
                <a:gd name="connsiteX3" fmla="*/ 103313 w 105218"/>
                <a:gd name="connsiteY3" fmla="*/ 236149 h 253217"/>
                <a:gd name="connsiteX4" fmla="*/ 105218 w 105218"/>
                <a:gd name="connsiteY4" fmla="*/ 227881 h 253217"/>
                <a:gd name="connsiteX5" fmla="*/ 33504 w 105218"/>
                <a:gd name="connsiteY5" fmla="*/ 12016 h 253217"/>
                <a:gd name="connsiteX6" fmla="*/ 12012 w 105218"/>
                <a:gd name="connsiteY6" fmla="*/ 791 h 253217"/>
                <a:gd name="connsiteX7" fmla="*/ 119 w 105218"/>
                <a:gd name="connsiteY7" fmla="*/ 19160 h 253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5218" h="253217">
                  <a:moveTo>
                    <a:pt x="23084" y="246855"/>
                  </a:moveTo>
                  <a:lnTo>
                    <a:pt x="27532" y="253217"/>
                  </a:lnTo>
                  <a:cubicBezTo>
                    <a:pt x="30111" y="249027"/>
                    <a:pt x="33248" y="245208"/>
                    <a:pt x="36857" y="241864"/>
                  </a:cubicBezTo>
                  <a:cubicBezTo>
                    <a:pt x="55214" y="225254"/>
                    <a:pt x="82391" y="222917"/>
                    <a:pt x="103313" y="236149"/>
                  </a:cubicBezTo>
                  <a:lnTo>
                    <a:pt x="105218" y="227881"/>
                  </a:lnTo>
                  <a:lnTo>
                    <a:pt x="33504" y="12016"/>
                  </a:lnTo>
                  <a:cubicBezTo>
                    <a:pt x="30669" y="2981"/>
                    <a:pt x="21047" y="-2044"/>
                    <a:pt x="12012" y="791"/>
                  </a:cubicBezTo>
                  <a:cubicBezTo>
                    <a:pt x="4148" y="3259"/>
                    <a:pt x="-848" y="10974"/>
                    <a:pt x="119" y="1916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5CA47A4D-9377-0924-9F9D-DD28DB4465B0}"/>
                </a:ext>
              </a:extLst>
            </p:cNvPr>
            <p:cNvSpPr/>
            <p:nvPr/>
          </p:nvSpPr>
          <p:spPr>
            <a:xfrm>
              <a:off x="1901705" y="2573404"/>
              <a:ext cx="252232" cy="125876"/>
            </a:xfrm>
            <a:custGeom>
              <a:avLst/>
              <a:gdLst>
                <a:gd name="connsiteX0" fmla="*/ 241783 w 252232"/>
                <a:gd name="connsiteY0" fmla="*/ 92945 h 125876"/>
                <a:gd name="connsiteX1" fmla="*/ 35376 w 252232"/>
                <a:gd name="connsiteY1" fmla="*/ 0 h 125876"/>
                <a:gd name="connsiteX2" fmla="*/ 25156 w 252232"/>
                <a:gd name="connsiteY2" fmla="*/ 1133 h 125876"/>
                <a:gd name="connsiteX3" fmla="*/ 0 w 252232"/>
                <a:gd name="connsiteY3" fmla="*/ 72009 h 125876"/>
                <a:gd name="connsiteX4" fmla="*/ 9820 w 252232"/>
                <a:gd name="connsiteY4" fmla="*/ 79896 h 125876"/>
                <a:gd name="connsiteX5" fmla="*/ 231277 w 252232"/>
                <a:gd name="connsiteY5" fmla="*/ 125444 h 125876"/>
                <a:gd name="connsiteX6" fmla="*/ 251802 w 252232"/>
                <a:gd name="connsiteY6" fmla="*/ 112536 h 125876"/>
                <a:gd name="connsiteX7" fmla="*/ 241783 w 252232"/>
                <a:gd name="connsiteY7" fmla="*/ 92945 h 125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2232" h="125876">
                  <a:moveTo>
                    <a:pt x="241783" y="92945"/>
                  </a:moveTo>
                  <a:lnTo>
                    <a:pt x="35376" y="0"/>
                  </a:lnTo>
                  <a:lnTo>
                    <a:pt x="25156" y="1133"/>
                  </a:lnTo>
                  <a:cubicBezTo>
                    <a:pt x="37257" y="27677"/>
                    <a:pt x="26128" y="59034"/>
                    <a:pt x="0" y="72009"/>
                  </a:cubicBezTo>
                  <a:lnTo>
                    <a:pt x="9820" y="79896"/>
                  </a:lnTo>
                  <a:lnTo>
                    <a:pt x="231277" y="125444"/>
                  </a:lnTo>
                  <a:cubicBezTo>
                    <a:pt x="240509" y="127547"/>
                    <a:pt x="249698" y="121769"/>
                    <a:pt x="251802" y="112536"/>
                  </a:cubicBezTo>
                  <a:cubicBezTo>
                    <a:pt x="253646" y="104441"/>
                    <a:pt x="249425" y="96188"/>
                    <a:pt x="241783" y="9294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9E33AEE5-9554-68D7-0778-87C0DEFB1EFF}"/>
                </a:ext>
              </a:extLst>
            </p:cNvPr>
            <p:cNvSpPr/>
            <p:nvPr/>
          </p:nvSpPr>
          <p:spPr>
            <a:xfrm>
              <a:off x="1656665" y="2597454"/>
              <a:ext cx="216227" cy="200719"/>
            </a:xfrm>
            <a:custGeom>
              <a:avLst/>
              <a:gdLst>
                <a:gd name="connsiteX0" fmla="*/ 216228 w 216227"/>
                <a:gd name="connsiteY0" fmla="*/ 54169 h 200719"/>
                <a:gd name="connsiteX1" fmla="*/ 164555 w 216227"/>
                <a:gd name="connsiteY1" fmla="*/ 0 h 200719"/>
                <a:gd name="connsiteX2" fmla="*/ 154077 w 216227"/>
                <a:gd name="connsiteY2" fmla="*/ 3591 h 200719"/>
                <a:gd name="connsiteX3" fmla="*/ 4468 w 216227"/>
                <a:gd name="connsiteY3" fmla="*/ 172031 h 200719"/>
                <a:gd name="connsiteX4" fmla="*/ 5602 w 216227"/>
                <a:gd name="connsiteY4" fmla="*/ 196251 h 200719"/>
                <a:gd name="connsiteX5" fmla="*/ 27328 w 216227"/>
                <a:gd name="connsiteY5" fmla="*/ 197368 h 200719"/>
                <a:gd name="connsiteX6" fmla="*/ 211732 w 216227"/>
                <a:gd name="connsiteY6" fmla="*/ 64570 h 20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227" h="200719">
                  <a:moveTo>
                    <a:pt x="216228" y="54169"/>
                  </a:moveTo>
                  <a:cubicBezTo>
                    <a:pt x="187415" y="52563"/>
                    <a:pt x="164801" y="28857"/>
                    <a:pt x="164555" y="0"/>
                  </a:cubicBezTo>
                  <a:lnTo>
                    <a:pt x="154077" y="3591"/>
                  </a:lnTo>
                  <a:lnTo>
                    <a:pt x="4468" y="172031"/>
                  </a:lnTo>
                  <a:cubicBezTo>
                    <a:pt x="-1907" y="179033"/>
                    <a:pt x="-1399" y="189876"/>
                    <a:pt x="5602" y="196251"/>
                  </a:cubicBezTo>
                  <a:cubicBezTo>
                    <a:pt x="11651" y="201759"/>
                    <a:pt x="20747" y="202226"/>
                    <a:pt x="27328" y="197368"/>
                  </a:cubicBezTo>
                  <a:lnTo>
                    <a:pt x="211732" y="6457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F0A61A71-9FEC-A413-7EB8-07F126C63CF4}"/>
                </a:ext>
              </a:extLst>
            </p:cNvPr>
            <p:cNvSpPr/>
            <p:nvPr/>
          </p:nvSpPr>
          <p:spPr>
            <a:xfrm>
              <a:off x="1849552" y="2569658"/>
              <a:ext cx="53549" cy="53550"/>
            </a:xfrm>
            <a:custGeom>
              <a:avLst/>
              <a:gdLst>
                <a:gd name="connsiteX0" fmla="*/ 8815 w 53549"/>
                <a:gd name="connsiteY0" fmla="*/ 6917 h 53550"/>
                <a:gd name="connsiteX1" fmla="*/ 6917 w 53549"/>
                <a:gd name="connsiteY1" fmla="*/ 44735 h 53550"/>
                <a:gd name="connsiteX2" fmla="*/ 44735 w 53549"/>
                <a:gd name="connsiteY2" fmla="*/ 46633 h 53550"/>
                <a:gd name="connsiteX3" fmla="*/ 46639 w 53549"/>
                <a:gd name="connsiteY3" fmla="*/ 8822 h 53550"/>
                <a:gd name="connsiteX4" fmla="*/ 8822 w 53549"/>
                <a:gd name="connsiteY4" fmla="*/ 6911 h 53550"/>
                <a:gd name="connsiteX5" fmla="*/ 8815 w 53549"/>
                <a:gd name="connsiteY5" fmla="*/ 6917 h 5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549" h="53550">
                  <a:moveTo>
                    <a:pt x="8815" y="6917"/>
                  </a:moveTo>
                  <a:cubicBezTo>
                    <a:pt x="-2152" y="16836"/>
                    <a:pt x="-3002" y="33767"/>
                    <a:pt x="6917" y="44735"/>
                  </a:cubicBezTo>
                  <a:cubicBezTo>
                    <a:pt x="16836" y="55702"/>
                    <a:pt x="33768" y="56552"/>
                    <a:pt x="44735" y="46633"/>
                  </a:cubicBezTo>
                  <a:cubicBezTo>
                    <a:pt x="55699" y="36716"/>
                    <a:pt x="56552" y="19790"/>
                    <a:pt x="46639" y="8822"/>
                  </a:cubicBezTo>
                  <a:cubicBezTo>
                    <a:pt x="36723" y="-2149"/>
                    <a:pt x="19793" y="-3004"/>
                    <a:pt x="8822" y="6911"/>
                  </a:cubicBezTo>
                  <a:cubicBezTo>
                    <a:pt x="8820" y="6913"/>
                    <a:pt x="8817" y="6915"/>
                    <a:pt x="8815" y="691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07AF59C8-16E6-5CBF-C3AA-9B0FC8F65B13}"/>
                </a:ext>
              </a:extLst>
            </p:cNvPr>
            <p:cNvSpPr/>
            <p:nvPr/>
          </p:nvSpPr>
          <p:spPr>
            <a:xfrm>
              <a:off x="2190761" y="2575813"/>
              <a:ext cx="142875" cy="433235"/>
            </a:xfrm>
            <a:custGeom>
              <a:avLst/>
              <a:gdLst>
                <a:gd name="connsiteX0" fmla="*/ 46730 w 142875"/>
                <a:gd name="connsiteY0" fmla="*/ 0 h 433235"/>
                <a:gd name="connsiteX1" fmla="*/ 28994 w 142875"/>
                <a:gd name="connsiteY1" fmla="*/ 404660 h 433235"/>
                <a:gd name="connsiteX2" fmla="*/ 0 w 142875"/>
                <a:gd name="connsiteY2" fmla="*/ 404660 h 433235"/>
                <a:gd name="connsiteX3" fmla="*/ 0 w 142875"/>
                <a:gd name="connsiteY3" fmla="*/ 433235 h 433235"/>
                <a:gd name="connsiteX4" fmla="*/ 142875 w 142875"/>
                <a:gd name="connsiteY4" fmla="*/ 433235 h 433235"/>
                <a:gd name="connsiteX5" fmla="*/ 142875 w 142875"/>
                <a:gd name="connsiteY5" fmla="*/ 404660 h 433235"/>
                <a:gd name="connsiteX6" fmla="*/ 113890 w 142875"/>
                <a:gd name="connsiteY6" fmla="*/ 404660 h 433235"/>
                <a:gd name="connsiteX7" fmla="*/ 98555 w 142875"/>
                <a:gd name="connsiteY7" fmla="*/ 51968 h 433235"/>
                <a:gd name="connsiteX8" fmla="*/ 46730 w 142875"/>
                <a:gd name="connsiteY8" fmla="*/ 0 h 433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875" h="433235">
                  <a:moveTo>
                    <a:pt x="46730" y="0"/>
                  </a:moveTo>
                  <a:lnTo>
                    <a:pt x="28994" y="404660"/>
                  </a:lnTo>
                  <a:lnTo>
                    <a:pt x="0" y="404660"/>
                  </a:lnTo>
                  <a:lnTo>
                    <a:pt x="0" y="433235"/>
                  </a:lnTo>
                  <a:lnTo>
                    <a:pt x="142875" y="433235"/>
                  </a:lnTo>
                  <a:lnTo>
                    <a:pt x="142875" y="404660"/>
                  </a:lnTo>
                  <a:lnTo>
                    <a:pt x="113890" y="404660"/>
                  </a:lnTo>
                  <a:lnTo>
                    <a:pt x="98555" y="51968"/>
                  </a:lnTo>
                  <a:lnTo>
                    <a:pt x="46730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971CD822-3FA6-2E85-4098-3D32CDE68126}"/>
                </a:ext>
              </a:extLst>
            </p:cNvPr>
            <p:cNvSpPr/>
            <p:nvPr/>
          </p:nvSpPr>
          <p:spPr>
            <a:xfrm>
              <a:off x="2041025" y="2496965"/>
              <a:ext cx="200027" cy="71174"/>
            </a:xfrm>
            <a:custGeom>
              <a:avLst/>
              <a:gdLst>
                <a:gd name="connsiteX0" fmla="*/ 13661 w 200027"/>
                <a:gd name="connsiteY0" fmla="*/ 71171 h 71174"/>
                <a:gd name="connsiteX1" fmla="*/ 189693 w 200027"/>
                <a:gd name="connsiteY1" fmla="*/ 64065 h 71174"/>
                <a:gd name="connsiteX2" fmla="*/ 200027 w 200027"/>
                <a:gd name="connsiteY2" fmla="*/ 57302 h 71174"/>
                <a:gd name="connsiteX3" fmla="*/ 190222 w 200027"/>
                <a:gd name="connsiteY3" fmla="*/ 4827 h 71174"/>
                <a:gd name="connsiteX4" fmla="*/ 191064 w 200027"/>
                <a:gd name="connsiteY4" fmla="*/ 3648 h 71174"/>
                <a:gd name="connsiteX5" fmla="*/ 191369 w 200027"/>
                <a:gd name="connsiteY5" fmla="*/ 3315 h 71174"/>
                <a:gd name="connsiteX6" fmla="*/ 178491 w 200027"/>
                <a:gd name="connsiteY6" fmla="*/ 0 h 71174"/>
                <a:gd name="connsiteX7" fmla="*/ 9718 w 200027"/>
                <a:gd name="connsiteY7" fmla="*/ 45006 h 71174"/>
                <a:gd name="connsiteX8" fmla="*/ 504 w 200027"/>
                <a:gd name="connsiteY8" fmla="*/ 61460 h 71174"/>
                <a:gd name="connsiteX9" fmla="*/ 13661 w 200027"/>
                <a:gd name="connsiteY9" fmla="*/ 71171 h 71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0027" h="71174">
                  <a:moveTo>
                    <a:pt x="13661" y="71171"/>
                  </a:moveTo>
                  <a:lnTo>
                    <a:pt x="189693" y="64065"/>
                  </a:lnTo>
                  <a:lnTo>
                    <a:pt x="200027" y="57302"/>
                  </a:lnTo>
                  <a:cubicBezTo>
                    <a:pt x="182829" y="45519"/>
                    <a:pt x="178440" y="22026"/>
                    <a:pt x="190222" y="4827"/>
                  </a:cubicBezTo>
                  <a:cubicBezTo>
                    <a:pt x="190496" y="4429"/>
                    <a:pt x="190777" y="4036"/>
                    <a:pt x="191064" y="3648"/>
                  </a:cubicBezTo>
                  <a:cubicBezTo>
                    <a:pt x="191150" y="3534"/>
                    <a:pt x="191274" y="3439"/>
                    <a:pt x="191369" y="3315"/>
                  </a:cubicBezTo>
                  <a:lnTo>
                    <a:pt x="178491" y="0"/>
                  </a:lnTo>
                  <a:lnTo>
                    <a:pt x="9718" y="45006"/>
                  </a:lnTo>
                  <a:cubicBezTo>
                    <a:pt x="2629" y="47005"/>
                    <a:pt x="-1495" y="54373"/>
                    <a:pt x="504" y="61460"/>
                  </a:cubicBezTo>
                  <a:cubicBezTo>
                    <a:pt x="2158" y="67322"/>
                    <a:pt x="7573" y="71318"/>
                    <a:pt x="13661" y="71171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708EE27-5CAC-F51A-AF19-46460CE9955F}"/>
                </a:ext>
              </a:extLst>
            </p:cNvPr>
            <p:cNvSpPr/>
            <p:nvPr/>
          </p:nvSpPr>
          <p:spPr>
            <a:xfrm>
              <a:off x="2246415" y="2312833"/>
              <a:ext cx="107511" cy="196095"/>
            </a:xfrm>
            <a:custGeom>
              <a:avLst/>
              <a:gdLst>
                <a:gd name="connsiteX0" fmla="*/ 10668 w 107511"/>
                <a:gd name="connsiteY0" fmla="*/ 172712 h 196095"/>
                <a:gd name="connsiteX1" fmla="*/ 16383 w 107511"/>
                <a:gd name="connsiteY1" fmla="*/ 172283 h 196095"/>
                <a:gd name="connsiteX2" fmla="*/ 51530 w 107511"/>
                <a:gd name="connsiteY2" fmla="*/ 196096 h 196095"/>
                <a:gd name="connsiteX3" fmla="*/ 61227 w 107511"/>
                <a:gd name="connsiteY3" fmla="*/ 186847 h 196095"/>
                <a:gd name="connsiteX4" fmla="*/ 107099 w 107511"/>
                <a:gd name="connsiteY4" fmla="*/ 16616 h 196095"/>
                <a:gd name="connsiteX5" fmla="*/ 97454 w 107511"/>
                <a:gd name="connsiteY5" fmla="*/ 411 h 196095"/>
                <a:gd name="connsiteX6" fmla="*/ 82458 w 107511"/>
                <a:gd name="connsiteY6" fmla="*/ 6968 h 196095"/>
                <a:gd name="connsiteX7" fmla="*/ 0 w 107511"/>
                <a:gd name="connsiteY7" fmla="*/ 164073 h 196095"/>
                <a:gd name="connsiteX8" fmla="*/ 314 w 107511"/>
                <a:gd name="connsiteY8" fmla="*/ 176017 h 196095"/>
                <a:gd name="connsiteX9" fmla="*/ 10668 w 107511"/>
                <a:gd name="connsiteY9" fmla="*/ 172712 h 196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511" h="196095">
                  <a:moveTo>
                    <a:pt x="10668" y="172712"/>
                  </a:moveTo>
                  <a:cubicBezTo>
                    <a:pt x="12560" y="172424"/>
                    <a:pt x="14470" y="172282"/>
                    <a:pt x="16383" y="172283"/>
                  </a:cubicBezTo>
                  <a:cubicBezTo>
                    <a:pt x="31832" y="172397"/>
                    <a:pt x="45696" y="181790"/>
                    <a:pt x="51530" y="196096"/>
                  </a:cubicBezTo>
                  <a:lnTo>
                    <a:pt x="61227" y="186847"/>
                  </a:lnTo>
                  <a:lnTo>
                    <a:pt x="107099" y="16616"/>
                  </a:lnTo>
                  <a:cubicBezTo>
                    <a:pt x="108911" y="9478"/>
                    <a:pt x="104592" y="2223"/>
                    <a:pt x="97454" y="411"/>
                  </a:cubicBezTo>
                  <a:cubicBezTo>
                    <a:pt x="91544" y="-1089"/>
                    <a:pt x="85370" y="1611"/>
                    <a:pt x="82458" y="6968"/>
                  </a:cubicBezTo>
                  <a:lnTo>
                    <a:pt x="0" y="164073"/>
                  </a:lnTo>
                  <a:lnTo>
                    <a:pt x="314" y="176017"/>
                  </a:lnTo>
                  <a:cubicBezTo>
                    <a:pt x="3588" y="174423"/>
                    <a:pt x="7075" y="173309"/>
                    <a:pt x="10668" y="17271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4B8FD0D1-9CEC-A865-E82B-CC4F7A4ECF07}"/>
                </a:ext>
              </a:extLst>
            </p:cNvPr>
            <p:cNvSpPr/>
            <p:nvPr/>
          </p:nvSpPr>
          <p:spPr>
            <a:xfrm>
              <a:off x="2258312" y="2526655"/>
              <a:ext cx="150403" cy="174846"/>
            </a:xfrm>
            <a:custGeom>
              <a:avLst/>
              <a:gdLst>
                <a:gd name="connsiteX0" fmla="*/ 148552 w 150403"/>
                <a:gd name="connsiteY0" fmla="*/ 154734 h 174846"/>
                <a:gd name="connsiteX1" fmla="*/ 54740 w 150403"/>
                <a:gd name="connsiteY1" fmla="*/ 6401 h 174846"/>
                <a:gd name="connsiteX2" fmla="*/ 42358 w 150403"/>
                <a:gd name="connsiteY2" fmla="*/ 0 h 174846"/>
                <a:gd name="connsiteX3" fmla="*/ 10239 w 150403"/>
                <a:gd name="connsiteY3" fmla="*/ 34233 h 174846"/>
                <a:gd name="connsiteX4" fmla="*/ 4524 w 150403"/>
                <a:gd name="connsiteY4" fmla="*/ 34661 h 174846"/>
                <a:gd name="connsiteX5" fmla="*/ 0 w 150403"/>
                <a:gd name="connsiteY5" fmla="*/ 34242 h 174846"/>
                <a:gd name="connsiteX6" fmla="*/ 4143 w 150403"/>
                <a:gd name="connsiteY6" fmla="*/ 47149 h 174846"/>
                <a:gd name="connsiteX7" fmla="*/ 127968 w 150403"/>
                <a:gd name="connsiteY7" fmla="*/ 171260 h 174846"/>
                <a:gd name="connsiteX8" fmla="*/ 146815 w 150403"/>
                <a:gd name="connsiteY8" fmla="*/ 170612 h 174846"/>
                <a:gd name="connsiteX9" fmla="*/ 148552 w 150403"/>
                <a:gd name="connsiteY9" fmla="*/ 154734 h 174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0403" h="174846">
                  <a:moveTo>
                    <a:pt x="148552" y="154734"/>
                  </a:moveTo>
                  <a:lnTo>
                    <a:pt x="54740" y="6401"/>
                  </a:lnTo>
                  <a:lnTo>
                    <a:pt x="42358" y="0"/>
                  </a:lnTo>
                  <a:cubicBezTo>
                    <a:pt x="40894" y="17482"/>
                    <a:pt x="27593" y="31659"/>
                    <a:pt x="10239" y="34233"/>
                  </a:cubicBezTo>
                  <a:cubicBezTo>
                    <a:pt x="8348" y="34515"/>
                    <a:pt x="6437" y="34659"/>
                    <a:pt x="4524" y="34661"/>
                  </a:cubicBezTo>
                  <a:cubicBezTo>
                    <a:pt x="3009" y="34614"/>
                    <a:pt x="1498" y="34474"/>
                    <a:pt x="0" y="34242"/>
                  </a:cubicBezTo>
                  <a:lnTo>
                    <a:pt x="4143" y="47149"/>
                  </a:lnTo>
                  <a:lnTo>
                    <a:pt x="127968" y="171260"/>
                  </a:lnTo>
                  <a:cubicBezTo>
                    <a:pt x="133352" y="176285"/>
                    <a:pt x="141790" y="175995"/>
                    <a:pt x="146815" y="170612"/>
                  </a:cubicBezTo>
                  <a:cubicBezTo>
                    <a:pt x="150851" y="166289"/>
                    <a:pt x="151557" y="159826"/>
                    <a:pt x="148552" y="15473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1348D280-002E-52B2-8613-73579A00952A}"/>
                </a:ext>
              </a:extLst>
            </p:cNvPr>
            <p:cNvSpPr/>
            <p:nvPr/>
          </p:nvSpPr>
          <p:spPr>
            <a:xfrm>
              <a:off x="2243740" y="2504159"/>
              <a:ext cx="38105" cy="38105"/>
            </a:xfrm>
            <a:custGeom>
              <a:avLst/>
              <a:gdLst>
                <a:gd name="connsiteX0" fmla="*/ 21906 w 38105"/>
                <a:gd name="connsiteY0" fmla="*/ 37888 h 38105"/>
                <a:gd name="connsiteX1" fmla="*/ 37888 w 38105"/>
                <a:gd name="connsiteY1" fmla="*/ 16199 h 38105"/>
                <a:gd name="connsiteX2" fmla="*/ 16199 w 38105"/>
                <a:gd name="connsiteY2" fmla="*/ 217 h 38105"/>
                <a:gd name="connsiteX3" fmla="*/ 217 w 38105"/>
                <a:gd name="connsiteY3" fmla="*/ 21905 h 38105"/>
                <a:gd name="connsiteX4" fmla="*/ 21905 w 38105"/>
                <a:gd name="connsiteY4" fmla="*/ 37888 h 38105"/>
                <a:gd name="connsiteX5" fmla="*/ 21906 w 38105"/>
                <a:gd name="connsiteY5" fmla="*/ 37888 h 38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105" h="38105">
                  <a:moveTo>
                    <a:pt x="21906" y="37888"/>
                  </a:moveTo>
                  <a:cubicBezTo>
                    <a:pt x="32308" y="36312"/>
                    <a:pt x="39463" y="26602"/>
                    <a:pt x="37888" y="16199"/>
                  </a:cubicBezTo>
                  <a:cubicBezTo>
                    <a:pt x="36312" y="5797"/>
                    <a:pt x="26602" y="-1358"/>
                    <a:pt x="16199" y="217"/>
                  </a:cubicBezTo>
                  <a:cubicBezTo>
                    <a:pt x="5797" y="1793"/>
                    <a:pt x="-1358" y="11503"/>
                    <a:pt x="217" y="21905"/>
                  </a:cubicBezTo>
                  <a:cubicBezTo>
                    <a:pt x="1793" y="32307"/>
                    <a:pt x="11503" y="39463"/>
                    <a:pt x="21905" y="37888"/>
                  </a:cubicBezTo>
                  <a:cubicBezTo>
                    <a:pt x="21905" y="37888"/>
                    <a:pt x="21906" y="37888"/>
                    <a:pt x="21906" y="3788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7" name="Graphic 16" descr="Electric Tower with solid fill">
            <a:extLst>
              <a:ext uri="{FF2B5EF4-FFF2-40B4-BE49-F238E27FC236}">
                <a16:creationId xmlns:a16="http://schemas.microsoft.com/office/drawing/2014/main" id="{9E990534-DC39-49AF-EC52-45EC0840CC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09072" y="2145410"/>
            <a:ext cx="1655556" cy="1655556"/>
          </a:xfrm>
          <a:prstGeom prst="rect">
            <a:avLst/>
          </a:prstGeom>
        </p:spPr>
      </p:pic>
      <p:pic>
        <p:nvPicPr>
          <p:cNvPr id="30" name="Graphic 29" descr="Questions with solid fill">
            <a:extLst>
              <a:ext uri="{FF2B5EF4-FFF2-40B4-BE49-F238E27FC236}">
                <a16:creationId xmlns:a16="http://schemas.microsoft.com/office/drawing/2014/main" id="{46AA5A7D-2FB9-5C7C-2CB6-8ED8192627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13118" y="1590338"/>
            <a:ext cx="642118" cy="642118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91225A83-3AA8-B220-36DB-17EA2F7A779B}"/>
              </a:ext>
            </a:extLst>
          </p:cNvPr>
          <p:cNvGrpSpPr/>
          <p:nvPr/>
        </p:nvGrpSpPr>
        <p:grpSpPr>
          <a:xfrm>
            <a:off x="3457962" y="1071961"/>
            <a:ext cx="2354893" cy="2821366"/>
            <a:chOff x="3457962" y="1071961"/>
            <a:chExt cx="2354893" cy="2821366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63BF6C7-EB83-1E3C-04B9-E736F9F2D20F}"/>
                </a:ext>
              </a:extLst>
            </p:cNvPr>
            <p:cNvSpPr/>
            <p:nvPr/>
          </p:nvSpPr>
          <p:spPr>
            <a:xfrm>
              <a:off x="3457962" y="1488188"/>
              <a:ext cx="2354893" cy="2405139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GB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2421E04-500F-77AB-71A0-12764E0F7C83}"/>
                </a:ext>
              </a:extLst>
            </p:cNvPr>
            <p:cNvSpPr txBox="1"/>
            <p:nvPr/>
          </p:nvSpPr>
          <p:spPr>
            <a:xfrm>
              <a:off x="4262874" y="1071961"/>
              <a:ext cx="745067" cy="3858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GB" sz="2400" b="1" dirty="0">
                  <a:solidFill>
                    <a:schemeClr val="accent6"/>
                  </a:solidFill>
                  <a:latin typeface="+mn-lt"/>
                </a:rPr>
                <a:t>OPF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EF6036B0-FD7C-95C8-977E-0E5A88CF5198}"/>
              </a:ext>
            </a:extLst>
          </p:cNvPr>
          <p:cNvSpPr txBox="1"/>
          <p:nvPr/>
        </p:nvSpPr>
        <p:spPr>
          <a:xfrm>
            <a:off x="1587856" y="4407390"/>
            <a:ext cx="1207737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Generation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E517626-52DF-2A2D-6A02-BB81E5D365F6}"/>
              </a:ext>
            </a:extLst>
          </p:cNvPr>
          <p:cNvSpPr txBox="1"/>
          <p:nvPr/>
        </p:nvSpPr>
        <p:spPr>
          <a:xfrm>
            <a:off x="6572317" y="4355202"/>
            <a:ext cx="1079664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GB" b="1" dirty="0">
                <a:solidFill>
                  <a:srgbClr val="005293"/>
                </a:solidFill>
                <a:latin typeface="+mn-lt"/>
              </a:rPr>
              <a:t>Battery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53DD19A-8FC0-AF5D-AE81-65DCDDB48917}"/>
              </a:ext>
            </a:extLst>
          </p:cNvPr>
          <p:cNvSpPr txBox="1"/>
          <p:nvPr/>
        </p:nvSpPr>
        <p:spPr>
          <a:xfrm>
            <a:off x="6572317" y="997663"/>
            <a:ext cx="1079664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GB" b="1" dirty="0">
                <a:solidFill>
                  <a:srgbClr val="C00000"/>
                </a:solidFill>
                <a:latin typeface="+mn-lt"/>
              </a:rPr>
              <a:t>Load</a:t>
            </a:r>
          </a:p>
        </p:txBody>
      </p:sp>
      <p:pic>
        <p:nvPicPr>
          <p:cNvPr id="68" name="Graphic 67" descr="Hydropower with solid fill">
            <a:extLst>
              <a:ext uri="{FF2B5EF4-FFF2-40B4-BE49-F238E27FC236}">
                <a16:creationId xmlns:a16="http://schemas.microsoft.com/office/drawing/2014/main" id="{28538C60-C1B5-0358-4952-A5FFB18A7AE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34525" y="10871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35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05F221-DD06-3596-C330-06FF75A51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1195"/>
          </a:xfrm>
        </p:spPr>
        <p:txBody>
          <a:bodyPr/>
          <a:lstStyle/>
          <a:p>
            <a:r>
              <a:rPr lang="en-GB" dirty="0"/>
              <a:t>Optimal Power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BAD59-86BD-1963-3290-00F9E48F5A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BEAD0A3D-D1CA-F119-EBDD-E65080E09F1C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9F25379-2398-F1ED-3376-C18C0A9C51D8}"/>
              </a:ext>
            </a:extLst>
          </p:cNvPr>
          <p:cNvGrpSpPr/>
          <p:nvPr/>
        </p:nvGrpSpPr>
        <p:grpSpPr>
          <a:xfrm>
            <a:off x="0" y="195135"/>
            <a:ext cx="7256727" cy="426446"/>
            <a:chOff x="0" y="195135"/>
            <a:chExt cx="7256727" cy="426446"/>
          </a:xfrm>
        </p:grpSpPr>
        <p:sp>
          <p:nvSpPr>
            <p:cNvPr id="5" name="Pentagon 19">
              <a:extLst>
                <a:ext uri="{FF2B5EF4-FFF2-40B4-BE49-F238E27FC236}">
                  <a16:creationId xmlns:a16="http://schemas.microsoft.com/office/drawing/2014/main" id="{328A0AF8-6A67-556F-5C87-15545E5DBFF8}"/>
                </a:ext>
              </a:extLst>
            </p:cNvPr>
            <p:cNvSpPr/>
            <p:nvPr/>
          </p:nvSpPr>
          <p:spPr bwMode="auto">
            <a:xfrm>
              <a:off x="0" y="195135"/>
              <a:ext cx="1655556" cy="426446"/>
            </a:xfrm>
            <a:prstGeom prst="homePlate">
              <a:avLst/>
            </a:prstGeom>
            <a:solidFill>
              <a:srgbClr val="F2F2F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Background</a:t>
              </a:r>
            </a:p>
          </p:txBody>
        </p:sp>
        <p:sp>
          <p:nvSpPr>
            <p:cNvPr id="7" name="Chevron 21">
              <a:extLst>
                <a:ext uri="{FF2B5EF4-FFF2-40B4-BE49-F238E27FC236}">
                  <a16:creationId xmlns:a16="http://schemas.microsoft.com/office/drawing/2014/main" id="{E3E5F189-7340-7F7E-50D9-3CC83AEF686E}"/>
                </a:ext>
              </a:extLst>
            </p:cNvPr>
            <p:cNvSpPr/>
            <p:nvPr/>
          </p:nvSpPr>
          <p:spPr bwMode="auto">
            <a:xfrm>
              <a:off x="1352574" y="195135"/>
              <a:ext cx="1655556" cy="426446"/>
            </a:xfrm>
            <a:prstGeom prst="chevron">
              <a:avLst/>
            </a:prstGeom>
            <a:solidFill>
              <a:srgbClr val="0065B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Problem Formulation</a:t>
              </a:r>
            </a:p>
          </p:txBody>
        </p:sp>
        <p:sp>
          <p:nvSpPr>
            <p:cNvPr id="8" name="Chevron 21">
              <a:extLst>
                <a:ext uri="{FF2B5EF4-FFF2-40B4-BE49-F238E27FC236}">
                  <a16:creationId xmlns:a16="http://schemas.microsoft.com/office/drawing/2014/main" id="{6F26CBD2-F5AF-720E-9E1E-F5D5A82DBAC8}"/>
                </a:ext>
              </a:extLst>
            </p:cNvPr>
            <p:cNvSpPr/>
            <p:nvPr/>
          </p:nvSpPr>
          <p:spPr bwMode="auto">
            <a:xfrm>
              <a:off x="2705148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Literature Review</a:t>
              </a:r>
            </a:p>
          </p:txBody>
        </p:sp>
        <p:sp>
          <p:nvSpPr>
            <p:cNvPr id="9" name="Chevron 21">
              <a:extLst>
                <a:ext uri="{FF2B5EF4-FFF2-40B4-BE49-F238E27FC236}">
                  <a16:creationId xmlns:a16="http://schemas.microsoft.com/office/drawing/2014/main" id="{39A379AC-B1A1-B201-CABF-796ECF3A8756}"/>
                </a:ext>
              </a:extLst>
            </p:cNvPr>
            <p:cNvSpPr/>
            <p:nvPr/>
          </p:nvSpPr>
          <p:spPr bwMode="auto">
            <a:xfrm>
              <a:off x="4157299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Methodology</a:t>
              </a:r>
            </a:p>
          </p:txBody>
        </p:sp>
        <p:sp>
          <p:nvSpPr>
            <p:cNvPr id="10" name="Chevron 21">
              <a:extLst>
                <a:ext uri="{FF2B5EF4-FFF2-40B4-BE49-F238E27FC236}">
                  <a16:creationId xmlns:a16="http://schemas.microsoft.com/office/drawing/2014/main" id="{3000C852-2421-11D6-F1F9-F1FD3270C42A}"/>
                </a:ext>
              </a:extLst>
            </p:cNvPr>
            <p:cNvSpPr/>
            <p:nvPr/>
          </p:nvSpPr>
          <p:spPr bwMode="auto">
            <a:xfrm>
              <a:off x="5601171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Outlook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2772F66-EAA0-BA5E-7E40-AC4A62C33C94}"/>
              </a:ext>
            </a:extLst>
          </p:cNvPr>
          <p:cNvSpPr txBox="1"/>
          <p:nvPr/>
        </p:nvSpPr>
        <p:spPr>
          <a:xfrm>
            <a:off x="731520" y="1813739"/>
            <a:ext cx="280140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Set and notation</a:t>
            </a:r>
          </a:p>
        </p:txBody>
      </p:sp>
    </p:spTree>
    <p:extLst>
      <p:ext uri="{BB962C8B-B14F-4D97-AF65-F5344CB8AC3E}">
        <p14:creationId xmlns:p14="http://schemas.microsoft.com/office/powerpoint/2010/main" val="1218089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05F221-DD06-3596-C330-06FF75A51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1195"/>
          </a:xfrm>
        </p:spPr>
        <p:txBody>
          <a:bodyPr/>
          <a:lstStyle/>
          <a:p>
            <a:r>
              <a:rPr lang="en-GB" dirty="0"/>
              <a:t>Optimal Power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BAD59-86BD-1963-3290-00F9E48F5A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BEAD0A3D-D1CA-F119-EBDD-E65080E09F1C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9F25379-2398-F1ED-3376-C18C0A9C51D8}"/>
              </a:ext>
            </a:extLst>
          </p:cNvPr>
          <p:cNvGrpSpPr/>
          <p:nvPr/>
        </p:nvGrpSpPr>
        <p:grpSpPr>
          <a:xfrm>
            <a:off x="0" y="195135"/>
            <a:ext cx="7256727" cy="426446"/>
            <a:chOff x="0" y="195135"/>
            <a:chExt cx="7256727" cy="426446"/>
          </a:xfrm>
        </p:grpSpPr>
        <p:sp>
          <p:nvSpPr>
            <p:cNvPr id="5" name="Pentagon 19">
              <a:extLst>
                <a:ext uri="{FF2B5EF4-FFF2-40B4-BE49-F238E27FC236}">
                  <a16:creationId xmlns:a16="http://schemas.microsoft.com/office/drawing/2014/main" id="{328A0AF8-6A67-556F-5C87-15545E5DBFF8}"/>
                </a:ext>
              </a:extLst>
            </p:cNvPr>
            <p:cNvSpPr/>
            <p:nvPr/>
          </p:nvSpPr>
          <p:spPr bwMode="auto">
            <a:xfrm>
              <a:off x="0" y="195135"/>
              <a:ext cx="1655556" cy="426446"/>
            </a:xfrm>
            <a:prstGeom prst="homePlate">
              <a:avLst/>
            </a:prstGeom>
            <a:solidFill>
              <a:srgbClr val="F2F2F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Background</a:t>
              </a:r>
            </a:p>
          </p:txBody>
        </p:sp>
        <p:sp>
          <p:nvSpPr>
            <p:cNvPr id="7" name="Chevron 21">
              <a:extLst>
                <a:ext uri="{FF2B5EF4-FFF2-40B4-BE49-F238E27FC236}">
                  <a16:creationId xmlns:a16="http://schemas.microsoft.com/office/drawing/2014/main" id="{E3E5F189-7340-7F7E-50D9-3CC83AEF686E}"/>
                </a:ext>
              </a:extLst>
            </p:cNvPr>
            <p:cNvSpPr/>
            <p:nvPr/>
          </p:nvSpPr>
          <p:spPr bwMode="auto">
            <a:xfrm>
              <a:off x="1352574" y="195135"/>
              <a:ext cx="1655556" cy="426446"/>
            </a:xfrm>
            <a:prstGeom prst="chevron">
              <a:avLst/>
            </a:prstGeom>
            <a:solidFill>
              <a:srgbClr val="0065B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Problem Formulation</a:t>
              </a:r>
            </a:p>
          </p:txBody>
        </p:sp>
        <p:sp>
          <p:nvSpPr>
            <p:cNvPr id="8" name="Chevron 21">
              <a:extLst>
                <a:ext uri="{FF2B5EF4-FFF2-40B4-BE49-F238E27FC236}">
                  <a16:creationId xmlns:a16="http://schemas.microsoft.com/office/drawing/2014/main" id="{6F26CBD2-F5AF-720E-9E1E-F5D5A82DBAC8}"/>
                </a:ext>
              </a:extLst>
            </p:cNvPr>
            <p:cNvSpPr/>
            <p:nvPr/>
          </p:nvSpPr>
          <p:spPr bwMode="auto">
            <a:xfrm>
              <a:off x="2705148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Literature Review</a:t>
              </a:r>
            </a:p>
          </p:txBody>
        </p:sp>
        <p:sp>
          <p:nvSpPr>
            <p:cNvPr id="9" name="Chevron 21">
              <a:extLst>
                <a:ext uri="{FF2B5EF4-FFF2-40B4-BE49-F238E27FC236}">
                  <a16:creationId xmlns:a16="http://schemas.microsoft.com/office/drawing/2014/main" id="{39A379AC-B1A1-B201-CABF-796ECF3A8756}"/>
                </a:ext>
              </a:extLst>
            </p:cNvPr>
            <p:cNvSpPr/>
            <p:nvPr/>
          </p:nvSpPr>
          <p:spPr bwMode="auto">
            <a:xfrm>
              <a:off x="4157299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Methodology</a:t>
              </a:r>
            </a:p>
          </p:txBody>
        </p:sp>
        <p:sp>
          <p:nvSpPr>
            <p:cNvPr id="10" name="Chevron 21">
              <a:extLst>
                <a:ext uri="{FF2B5EF4-FFF2-40B4-BE49-F238E27FC236}">
                  <a16:creationId xmlns:a16="http://schemas.microsoft.com/office/drawing/2014/main" id="{3000C852-2421-11D6-F1F9-F1FD3270C42A}"/>
                </a:ext>
              </a:extLst>
            </p:cNvPr>
            <p:cNvSpPr/>
            <p:nvPr/>
          </p:nvSpPr>
          <p:spPr bwMode="auto">
            <a:xfrm>
              <a:off x="5601171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Outlook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64AC41C-8339-027F-02E7-855B9D190030}"/>
                  </a:ext>
                </a:extLst>
              </p:cNvPr>
              <p:cNvSpPr txBox="1"/>
              <p:nvPr/>
            </p:nvSpPr>
            <p:spPr>
              <a:xfrm>
                <a:off x="6552399" y="1601629"/>
                <a:ext cx="1408655" cy="6814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64AC41C-8339-027F-02E7-855B9D190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399" y="1601629"/>
                <a:ext cx="1408655" cy="681469"/>
              </a:xfrm>
              <a:prstGeom prst="rect">
                <a:avLst/>
              </a:prstGeom>
              <a:blipFill>
                <a:blip r:embed="rId3"/>
                <a:stretch>
                  <a:fillRect l="-23423" t="-120370" r="-4505" b="-1851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12772F66-EAA0-BA5E-7E40-AC4A62C33C94}"/>
              </a:ext>
            </a:extLst>
          </p:cNvPr>
          <p:cNvSpPr txBox="1"/>
          <p:nvPr/>
        </p:nvSpPr>
        <p:spPr>
          <a:xfrm>
            <a:off x="731520" y="1813739"/>
            <a:ext cx="280140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Objective and Constraints</a:t>
            </a:r>
          </a:p>
        </p:txBody>
      </p:sp>
    </p:spTree>
    <p:extLst>
      <p:ext uri="{BB962C8B-B14F-4D97-AF65-F5344CB8AC3E}">
        <p14:creationId xmlns:p14="http://schemas.microsoft.com/office/powerpoint/2010/main" val="3045940691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F39E7027-915F-7341-A9EA-C8CBFD2E8FA2}"/>
    </a:ext>
  </a:extLst>
</a:theme>
</file>

<file path=ppt/theme/theme10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BD7862EB-E8D6-994B-BBF4-6CC3FFF92DD2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16AD8073-F55B-9144-802C-46456E9E217B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741D405E-8307-9B40-9F97-3F5DAC837EF3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4BFAB656-7532-6C41-9541-858AFF7D676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A724F04A-1212-AA4C-B6F1-157BE88DDFD7}"/>
    </a:ext>
  </a:extLst>
</a:theme>
</file>

<file path=ppt/theme/theme7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äsentation" id="{92C469C7-FA3D-E145-A384-F052DC21AE82}" vid="{BB52D8C3-3A47-6749-9BE3-14D01DAD5629}"/>
    </a:ext>
  </a:extLst>
</a:theme>
</file>

<file path=ppt/theme/theme8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äsentation" id="{92C469C7-FA3D-E145-A384-F052DC21AE82}" vid="{92668B94-835F-5C41-ABD3-33C4AAADC470}"/>
    </a:ext>
  </a:extLst>
</a:theme>
</file>

<file path=ppt/theme/theme9.xml><?xml version="1.0" encoding="utf-8"?>
<a:theme xmlns:a="http://schemas.openxmlformats.org/drawingml/2006/main" name="1_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F39E7027-915F-7341-A9EA-C8CBFD2E8F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TUM_Praesentation_p_v1_16-9</Template>
  <TotalTime>1419</TotalTime>
  <Words>941</Words>
  <Application>Microsoft Macintosh PowerPoint</Application>
  <PresentationFormat>On-screen Show (16:9)</PresentationFormat>
  <Paragraphs>228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24</vt:i4>
      </vt:variant>
    </vt:vector>
  </HeadingPairs>
  <TitlesOfParts>
    <vt:vector size="41" baseType="lpstr">
      <vt:lpstr>Arial</vt:lpstr>
      <vt:lpstr>Calibri</vt:lpstr>
      <vt:lpstr>Cambria Math</vt:lpstr>
      <vt:lpstr>Courier New</vt:lpstr>
      <vt:lpstr>Helvetica Neue</vt:lpstr>
      <vt:lpstr>Symbol</vt:lpstr>
      <vt:lpstr>Times New Roman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Inhalt</vt:lpstr>
      <vt:lpstr>Titel 2</vt:lpstr>
      <vt:lpstr>1_Titel 1</vt:lpstr>
      <vt:lpstr>Exploring Reinforcement Learning Solutions for EV-aware Optimal Power Flow Under Uncertainty Master Thesis Mid-term Presentation</vt:lpstr>
      <vt:lpstr>Agenda</vt:lpstr>
      <vt:lpstr>Background</vt:lpstr>
      <vt:lpstr>PowerPoint Presentation</vt:lpstr>
      <vt:lpstr>“Security- and Human-centered Energy Transition”</vt:lpstr>
      <vt:lpstr>Problem Formulation</vt:lpstr>
      <vt:lpstr>PowerPoint Presentation</vt:lpstr>
      <vt:lpstr>Optimal Power Flow</vt:lpstr>
      <vt:lpstr>Optimal Power Flow</vt:lpstr>
      <vt:lpstr>PowerPoint Presentation</vt:lpstr>
      <vt:lpstr>Literature Review</vt:lpstr>
      <vt:lpstr>PowerPoint Presentation</vt:lpstr>
      <vt:lpstr>Markov Decision Process</vt:lpstr>
      <vt:lpstr>Actor-Critic Framework</vt:lpstr>
      <vt:lpstr>Methodology</vt:lpstr>
      <vt:lpstr>PPO</vt:lpstr>
      <vt:lpstr>Implementation - Training</vt:lpstr>
      <vt:lpstr>Critical Components in RL</vt:lpstr>
      <vt:lpstr>Uncertainty</vt:lpstr>
      <vt:lpstr>Assumptions</vt:lpstr>
      <vt:lpstr>Neural Network Architechture</vt:lpstr>
      <vt:lpstr>Training Performance</vt:lpstr>
      <vt:lpstr>Outlook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Alexander Lang</dc:creator>
  <cp:lastModifiedBy>Chia-Ling Yang</cp:lastModifiedBy>
  <cp:revision>17</cp:revision>
  <cp:lastPrinted>2015-07-30T14:04:45Z</cp:lastPrinted>
  <dcterms:created xsi:type="dcterms:W3CDTF">2023-05-19T10:59:57Z</dcterms:created>
  <dcterms:modified xsi:type="dcterms:W3CDTF">2024-08-26T10:47:09Z</dcterms:modified>
</cp:coreProperties>
</file>