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35"/>
  </p:notesMasterIdLst>
  <p:handoutMasterIdLst>
    <p:handoutMasterId r:id="rId36"/>
  </p:handoutMasterIdLst>
  <p:sldIdLst>
    <p:sldId id="355" r:id="rId10"/>
    <p:sldId id="453" r:id="rId11"/>
    <p:sldId id="492" r:id="rId12"/>
    <p:sldId id="486" r:id="rId13"/>
    <p:sldId id="507" r:id="rId14"/>
    <p:sldId id="508" r:id="rId15"/>
    <p:sldId id="487" r:id="rId16"/>
    <p:sldId id="488" r:id="rId17"/>
    <p:sldId id="493" r:id="rId18"/>
    <p:sldId id="489" r:id="rId19"/>
    <p:sldId id="491" r:id="rId20"/>
    <p:sldId id="490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2" r:id="rId29"/>
    <p:sldId id="501" r:id="rId30"/>
    <p:sldId id="503" r:id="rId31"/>
    <p:sldId id="504" r:id="rId32"/>
    <p:sldId id="506" r:id="rId33"/>
    <p:sldId id="505" r:id="rId34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F2F2F2"/>
    <a:srgbClr val="98C6EA"/>
    <a:srgbClr val="D5EFE4"/>
    <a:srgbClr val="FEE2E2"/>
    <a:srgbClr val="ECF8F3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1"/>
    <p:restoredTop sz="94569"/>
  </p:normalViewPr>
  <p:slideViewPr>
    <p:cSldViewPr snapToGrid="0">
      <p:cViewPr varScale="1">
        <p:scale>
          <a:sx n="120" d="100"/>
          <a:sy n="120" d="100"/>
        </p:scale>
        <p:origin x="192" y="4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13/08/2024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13/08/2024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333552"/>
          </a:xfrm>
        </p:spPr>
        <p:txBody>
          <a:bodyPr/>
          <a:lstStyle/>
          <a:p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 Mid-term Presentation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th</a:t>
            </a:r>
            <a:r>
              <a:rPr lang="en-US" sz="1200" dirty="0"/>
              <a:t> of August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CA52E-228A-7854-AD31-6ECC38C0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0BA70-2DD6-F5EF-0E3D-9AB5503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AC36-ABB6-CC34-9769-7C56CD9F1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C361F43-074B-7D3C-28AF-48A3D593B457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78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7EE7C5C-F409-C3B8-F3D9-17F33BF0E8C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41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20E5D03-F78B-CDDA-B1F3-6F1AA4B2B661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00E5C-DB56-B06F-0A36-FFC1625D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5FAB1A-47FF-47CD-FDFB-BF81679F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1159-EFF3-44E1-CF6A-DE5FBAF63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FE82B01-5AA4-84C9-537E-BFDC063ED31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51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2AD3E0-997E-B96A-A3CF-16BF8862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36EE9-6FBB-D2D3-BC4F-23806F10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299A-E9EA-55CB-8507-AD3A9399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170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Formulation* (what is challenging)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– Training Preliminary Result?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</a:t>
            </a:r>
          </a:p>
          <a:p>
            <a:r>
              <a:rPr lang="en-GB" dirty="0"/>
              <a:t>State:</a:t>
            </a:r>
          </a:p>
          <a:p>
            <a:r>
              <a:rPr lang="en-GB" dirty="0"/>
              <a:t>Action:</a:t>
            </a:r>
          </a:p>
          <a:p>
            <a:r>
              <a:rPr lang="en-GB" dirty="0"/>
              <a:t>Reward: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Renewable power generation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Charging/discharging demands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5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 err="1"/>
              <a:t>Architechture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11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20150-C1C5-A784-7661-12BD817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04507"/>
            <a:ext cx="8508999" cy="2991318"/>
          </a:xfrm>
        </p:spPr>
        <p:txBody>
          <a:bodyPr/>
          <a:lstStyle/>
          <a:p>
            <a:r>
              <a:rPr lang="en-GB" dirty="0"/>
              <a:t>Talk about current power grid challenges:</a:t>
            </a:r>
          </a:p>
          <a:p>
            <a:pPr marL="342900" indent="-342900">
              <a:buAutoNum type="arabicPeriod"/>
            </a:pPr>
            <a:r>
              <a:rPr lang="en-GB" dirty="0"/>
              <a:t>Integration of Renewable energy</a:t>
            </a:r>
          </a:p>
          <a:p>
            <a:pPr marL="342900" indent="-342900">
              <a:buAutoNum type="arabicPeriod"/>
            </a:pPr>
            <a:r>
              <a:rPr lang="en-GB" dirty="0"/>
              <a:t>Increasing overall power consumption</a:t>
            </a:r>
          </a:p>
          <a:p>
            <a:pPr marL="342900" indent="-342900">
              <a:buAutoNum type="arabicPeriod"/>
            </a:pPr>
            <a:r>
              <a:rPr lang="en-GB" dirty="0"/>
              <a:t>Increasing power consumption from 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4684729-02E9-1C59-9856-A4E3F44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0500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22009-16B5-2B69-E96A-1F56547D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1" y="1373740"/>
            <a:ext cx="3864841" cy="27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03FEA-F3D3-6EAF-FEA1-A6A8CF42E3E7}"/>
              </a:ext>
            </a:extLst>
          </p:cNvPr>
          <p:cNvSpPr txBox="1"/>
          <p:nvPr/>
        </p:nvSpPr>
        <p:spPr>
          <a:xfrm>
            <a:off x="603392" y="4164488"/>
            <a:ext cx="3864841" cy="128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Bouckaert</a:t>
            </a:r>
            <a:r>
              <a:rPr lang="en-GB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"Net zero by 2050: A roadmap for the global energy sector." (2021).</a:t>
            </a:r>
            <a:endParaRPr lang="en-GB" sz="8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A3C1A-CB8F-449C-65BB-740530DDAEC9}"/>
              </a:ext>
            </a:extLst>
          </p:cNvPr>
          <p:cNvSpPr txBox="1"/>
          <p:nvPr/>
        </p:nvSpPr>
        <p:spPr>
          <a:xfrm>
            <a:off x="4957326" y="1808614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Renewable Energy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7E2E6-09E7-4300-79EC-9B8734FF3495}"/>
              </a:ext>
            </a:extLst>
          </p:cNvPr>
          <p:cNvSpPr txBox="1"/>
          <p:nvPr/>
        </p:nvSpPr>
        <p:spPr>
          <a:xfrm>
            <a:off x="4957326" y="2623238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Energy Efficiency Enhancement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0A4A-CEE1-CEF8-AA6C-6E8CCC2F4E50}"/>
              </a:ext>
            </a:extLst>
          </p:cNvPr>
          <p:cNvSpPr txBox="1"/>
          <p:nvPr/>
        </p:nvSpPr>
        <p:spPr>
          <a:xfrm>
            <a:off x="4957326" y="3437862"/>
            <a:ext cx="34701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Low Carbon Emission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35476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9477B-4373-8802-1045-E2C7FEFCD5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CF556683-D812-99F5-CBE2-BF4CC08D293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79C86842-17AA-F194-1F05-686FB27F1768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17" name="Chevron 21">
              <a:extLst>
                <a:ext uri="{FF2B5EF4-FFF2-40B4-BE49-F238E27FC236}">
                  <a16:creationId xmlns:a16="http://schemas.microsoft.com/office/drawing/2014/main" id="{70F7EE6D-C8D4-7150-2902-3E776F72A5D4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8" name="Chevron 21">
              <a:extLst>
                <a:ext uri="{FF2B5EF4-FFF2-40B4-BE49-F238E27FC236}">
                  <a16:creationId xmlns:a16="http://schemas.microsoft.com/office/drawing/2014/main" id="{78B2D0C4-94F0-1C9B-87BF-3921FC9065AE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3" name="Chevron 21">
              <a:extLst>
                <a:ext uri="{FF2B5EF4-FFF2-40B4-BE49-F238E27FC236}">
                  <a16:creationId xmlns:a16="http://schemas.microsoft.com/office/drawing/2014/main" id="{80AF392C-A898-A0D4-6227-55CAE67374DF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872CD0-1E87-1CA8-CA1B-582416573C62}"/>
              </a:ext>
            </a:extLst>
          </p:cNvPr>
          <p:cNvSpPr txBox="1"/>
          <p:nvPr/>
        </p:nvSpPr>
        <p:spPr>
          <a:xfrm>
            <a:off x="223306" y="2299812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Penetration of Intermittent Renewable Energy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16EBA-9C12-C211-48A5-68ECB110337A}"/>
              </a:ext>
            </a:extLst>
          </p:cNvPr>
          <p:cNvSpPr txBox="1"/>
          <p:nvPr/>
        </p:nvSpPr>
        <p:spPr>
          <a:xfrm>
            <a:off x="228220" y="2619801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Extreme Weather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521FC-A74F-AB7A-A9F6-1ED6C510C238}"/>
              </a:ext>
            </a:extLst>
          </p:cNvPr>
          <p:cNvSpPr txBox="1"/>
          <p:nvPr/>
        </p:nvSpPr>
        <p:spPr>
          <a:xfrm>
            <a:off x="5436328" y="2414581"/>
            <a:ext cx="34544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High Uncertainty of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65D81-7565-A325-97F8-1C1AA571ED61}"/>
              </a:ext>
            </a:extLst>
          </p:cNvPr>
          <p:cNvSpPr txBox="1"/>
          <p:nvPr/>
        </p:nvSpPr>
        <p:spPr>
          <a:xfrm>
            <a:off x="5436328" y="3019532"/>
            <a:ext cx="349775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Constantly Increasing Energy Demand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93080-45FC-7F0A-2B35-15A165F9A025}"/>
              </a:ext>
            </a:extLst>
          </p:cNvPr>
          <p:cNvSpPr txBox="1"/>
          <p:nvPr/>
        </p:nvSpPr>
        <p:spPr>
          <a:xfrm>
            <a:off x="245098" y="3659510"/>
            <a:ext cx="377064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Popularity of EVs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76F31-5B23-F4A6-FFC0-0D455F30C250}"/>
              </a:ext>
            </a:extLst>
          </p:cNvPr>
          <p:cNvSpPr txBox="1"/>
          <p:nvPr/>
        </p:nvSpPr>
        <p:spPr>
          <a:xfrm>
            <a:off x="5436328" y="3659510"/>
            <a:ext cx="31579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Increasing EV Charging Demand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1A9B2FB-3139-88C1-8D4A-12ADFA6C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en-GB" sz="2400" dirty="0"/>
              <a:t>“Security- and Human-</a:t>
            </a:r>
            <a:r>
              <a:rPr lang="en-GB" sz="2400" dirty="0" err="1"/>
              <a:t>centered</a:t>
            </a:r>
            <a:r>
              <a:rPr lang="en-GB" sz="2400" dirty="0"/>
              <a:t> Energy Transition”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81B74-0C71-BD74-057A-5204E0A3C9D7}"/>
              </a:ext>
            </a:extLst>
          </p:cNvPr>
          <p:cNvSpPr txBox="1"/>
          <p:nvPr/>
        </p:nvSpPr>
        <p:spPr>
          <a:xfrm>
            <a:off x="289217" y="1382161"/>
            <a:ext cx="85089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IEA (2023), World Energy Outlook 2023, IEA, Paris https://</a:t>
            </a:r>
            <a:r>
              <a:rPr lang="en-GB" sz="800" dirty="0" err="1"/>
              <a:t>www.iea.org</a:t>
            </a:r>
            <a:r>
              <a:rPr lang="en-GB" sz="800" dirty="0"/>
              <a:t>/reports/world-energy-outlook-2023, Licence: CC BY 4.0 (report); CC BY NC SA 4.0 (Annex A)</a:t>
            </a:r>
          </a:p>
        </p:txBody>
      </p:sp>
    </p:spTree>
    <p:extLst>
      <p:ext uri="{BB962C8B-B14F-4D97-AF65-F5344CB8AC3E}">
        <p14:creationId xmlns:p14="http://schemas.microsoft.com/office/powerpoint/2010/main" val="28293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solutions: mathematical optimization </a:t>
            </a:r>
            <a:r>
              <a:rPr lang="en-GB" dirty="0" err="1"/>
              <a:t>v.s</a:t>
            </a:r>
            <a:r>
              <a:rPr lang="en-GB" dirty="0"/>
              <a:t>.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1C47DB-C79E-0FB3-4598-560BD2B6E5DB}"/>
              </a:ext>
            </a:extLst>
          </p:cNvPr>
          <p:cNvGrpSpPr/>
          <p:nvPr/>
        </p:nvGrpSpPr>
        <p:grpSpPr>
          <a:xfrm>
            <a:off x="2647394" y="1965045"/>
            <a:ext cx="6177516" cy="2307265"/>
            <a:chOff x="1541721" y="1892595"/>
            <a:chExt cx="6177516" cy="23072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91E0EBD-037A-DC15-8561-9E0CD31087D7}"/>
                </a:ext>
              </a:extLst>
            </p:cNvPr>
            <p:cNvSpPr/>
            <p:nvPr/>
          </p:nvSpPr>
          <p:spPr>
            <a:xfrm>
              <a:off x="1541721" y="1892595"/>
              <a:ext cx="6177516" cy="230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C57025-57DC-B41F-1276-4A6664B7CA81}"/>
                </a:ext>
              </a:extLst>
            </p:cNvPr>
            <p:cNvGrpSpPr/>
            <p:nvPr/>
          </p:nvGrpSpPr>
          <p:grpSpPr>
            <a:xfrm>
              <a:off x="1828800" y="2076843"/>
              <a:ext cx="5759559" cy="989814"/>
              <a:chOff x="1828800" y="2076843"/>
              <a:chExt cx="5759559" cy="989814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BB25CEE-0CCC-8454-B4A3-FDD0C6630DEC}"/>
                  </a:ext>
                </a:extLst>
              </p:cNvPr>
              <p:cNvSpPr/>
              <p:nvPr/>
            </p:nvSpPr>
            <p:spPr>
              <a:xfrm>
                <a:off x="1828800" y="2076843"/>
                <a:ext cx="5759559" cy="989814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BA324-A8DB-143D-7894-9FF90ADCBF31}"/>
                  </a:ext>
                </a:extLst>
              </p:cNvPr>
              <p:cNvSpPr txBox="1"/>
              <p:nvPr/>
            </p:nvSpPr>
            <p:spPr>
              <a:xfrm>
                <a:off x="6169729" y="2161903"/>
                <a:ext cx="1344202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tx2"/>
                    </a:solidFill>
                    <a:latin typeface="+mn-lt"/>
                  </a:rPr>
                  <a:t>Environment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A9D58A-3A24-91B3-86A3-C3F8C1920F9A}"/>
                </a:ext>
              </a:extLst>
            </p:cNvPr>
            <p:cNvGrpSpPr/>
            <p:nvPr/>
          </p:nvGrpSpPr>
          <p:grpSpPr>
            <a:xfrm>
              <a:off x="3095282" y="3368969"/>
              <a:ext cx="2465547" cy="707336"/>
              <a:chOff x="2635499" y="2076843"/>
              <a:chExt cx="4990157" cy="70733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C607A80-3217-767A-5848-8624E14D61BF}"/>
                  </a:ext>
                </a:extLst>
              </p:cNvPr>
              <p:cNvSpPr/>
              <p:nvPr/>
            </p:nvSpPr>
            <p:spPr>
              <a:xfrm>
                <a:off x="2635499" y="2076843"/>
                <a:ext cx="4990157" cy="707336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DC1FDB-804A-1025-90DF-9B015B60EF48}"/>
                  </a:ext>
                </a:extLst>
              </p:cNvPr>
              <p:cNvSpPr txBox="1"/>
              <p:nvPr/>
            </p:nvSpPr>
            <p:spPr>
              <a:xfrm>
                <a:off x="6280555" y="2161903"/>
                <a:ext cx="1233376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accent6"/>
                    </a:solidFill>
                    <a:latin typeface="+mn-lt"/>
                  </a:rPr>
                  <a:t>Agent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CFA6C5-E894-DBD4-75A5-1A4F460A9024}"/>
                </a:ext>
              </a:extLst>
            </p:cNvPr>
            <p:cNvGrpSpPr/>
            <p:nvPr/>
          </p:nvGrpSpPr>
          <p:grpSpPr>
            <a:xfrm>
              <a:off x="2797571" y="2284423"/>
              <a:ext cx="595423" cy="590895"/>
              <a:chOff x="1467293" y="2262904"/>
              <a:chExt cx="595423" cy="59089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9AC701-273E-C0B1-C44C-E0226DCD97EC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696" r="-4348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545178-AD1F-C708-7B26-FE06AD375FDF}"/>
                </a:ext>
              </a:extLst>
            </p:cNvPr>
            <p:cNvGrpSpPr/>
            <p:nvPr/>
          </p:nvGrpSpPr>
          <p:grpSpPr>
            <a:xfrm>
              <a:off x="4965407" y="2284423"/>
              <a:ext cx="595423" cy="590895"/>
              <a:chOff x="1467293" y="2262904"/>
              <a:chExt cx="595423" cy="5908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7CEFCC-3120-4857-DD64-1974A0A2CB70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51" r="-2326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78D6B2-7A1F-8B8E-E982-6EC5995BFE48}"/>
                </a:ext>
              </a:extLst>
            </p:cNvPr>
            <p:cNvCxnSpPr/>
            <p:nvPr/>
          </p:nvCxnSpPr>
          <p:spPr>
            <a:xfrm>
              <a:off x="204266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A730E3-E10E-F150-16B5-ED59BF42BEAA}"/>
                </a:ext>
              </a:extLst>
            </p:cNvPr>
            <p:cNvCxnSpPr/>
            <p:nvPr/>
          </p:nvCxnSpPr>
          <p:spPr>
            <a:xfrm>
              <a:off x="556083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0B3A1-B02F-EBA2-0D8F-FB58B1C88368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3392994" y="2579871"/>
              <a:ext cx="1572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/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blipFill>
                  <a:blip r:embed="rId4"/>
                  <a:stretch>
                    <a:fillRect l="-689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/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blipFill>
                  <a:blip r:embed="rId5"/>
                  <a:stretch>
                    <a:fillRect l="-1695"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/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8E8C20-B235-B760-D144-E78DC10973AD}"/>
                </a:ext>
              </a:extLst>
            </p:cNvPr>
            <p:cNvCxnSpPr/>
            <p:nvPr/>
          </p:nvCxnSpPr>
          <p:spPr>
            <a:xfrm flipH="1" flipV="1">
              <a:off x="4027660" y="2619202"/>
              <a:ext cx="1" cy="95631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/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00B14B6-7921-C7C1-07E6-93B4A88A18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7315" y="2628025"/>
              <a:ext cx="1" cy="959853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94BE973-FE50-681E-6B6A-6B92DE66B201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3095283" y="2875318"/>
              <a:ext cx="357071" cy="707336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917</TotalTime>
  <Words>628</Words>
  <Application>Microsoft Macintosh PowerPoint</Application>
  <PresentationFormat>On-screen Show (16:9)</PresentationFormat>
  <Paragraphs>128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Helvetica Neue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Master Thesis Mid-term Presentation</vt:lpstr>
      <vt:lpstr>Agenda</vt:lpstr>
      <vt:lpstr>Background</vt:lpstr>
      <vt:lpstr>PowerPoint Presentation</vt:lpstr>
      <vt:lpstr>PowerPoint Presentation</vt:lpstr>
      <vt:lpstr>“Security- and Human-centered Energy Transition”</vt:lpstr>
      <vt:lpstr>PowerPoint Presentation</vt:lpstr>
      <vt:lpstr>PowerPoint Presentation</vt:lpstr>
      <vt:lpstr>PowerPoint Presentation</vt:lpstr>
      <vt:lpstr>PowerPoint Presentation</vt:lpstr>
      <vt:lpstr>Problem Formulation</vt:lpstr>
      <vt:lpstr>Objective</vt:lpstr>
      <vt:lpstr>Constraints</vt:lpstr>
      <vt:lpstr>Literature Review</vt:lpstr>
      <vt:lpstr>PowerPoint Presentation</vt:lpstr>
      <vt:lpstr>Methodology</vt:lpstr>
      <vt:lpstr>Markov Decision Process</vt:lpstr>
      <vt:lpstr>Actor-Critic Framework</vt:lpstr>
      <vt:lpstr>PPO</vt:lpstr>
      <vt:lpstr>Implementation - Training</vt:lpstr>
      <vt:lpstr>Critical Components in RL</vt:lpstr>
      <vt:lpstr>Uncertainty</vt:lpstr>
      <vt:lpstr>Assumptions</vt:lpstr>
      <vt:lpstr>Neural Network Architechture</vt:lpstr>
      <vt:lpstr>Training Performance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Chia-Ling Yang</cp:lastModifiedBy>
  <cp:revision>9</cp:revision>
  <cp:lastPrinted>2015-07-30T14:04:45Z</cp:lastPrinted>
  <dcterms:created xsi:type="dcterms:W3CDTF">2023-05-19T10:59:57Z</dcterms:created>
  <dcterms:modified xsi:type="dcterms:W3CDTF">2024-08-13T15:07:24Z</dcterms:modified>
</cp:coreProperties>
</file>