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7"/>
  </p:notesMasterIdLst>
  <p:handoutMasterIdLst>
    <p:handoutMasterId r:id="rId38"/>
  </p:handoutMasterIdLst>
  <p:sldIdLst>
    <p:sldId id="355" r:id="rId10"/>
    <p:sldId id="453" r:id="rId11"/>
    <p:sldId id="492" r:id="rId12"/>
    <p:sldId id="507" r:id="rId13"/>
    <p:sldId id="508" r:id="rId14"/>
    <p:sldId id="491" r:id="rId15"/>
    <p:sldId id="487" r:id="rId16"/>
    <p:sldId id="510" r:id="rId17"/>
    <p:sldId id="515" r:id="rId18"/>
    <p:sldId id="512" r:id="rId19"/>
    <p:sldId id="517" r:id="rId20"/>
    <p:sldId id="518" r:id="rId21"/>
    <p:sldId id="493" r:id="rId22"/>
    <p:sldId id="498" r:id="rId23"/>
    <p:sldId id="499" r:id="rId24"/>
    <p:sldId id="495" r:id="rId25"/>
    <p:sldId id="488" r:id="rId26"/>
    <p:sldId id="497" r:id="rId27"/>
    <p:sldId id="500" r:id="rId28"/>
    <p:sldId id="502" r:id="rId29"/>
    <p:sldId id="501" r:id="rId30"/>
    <p:sldId id="503" r:id="rId31"/>
    <p:sldId id="504" r:id="rId32"/>
    <p:sldId id="506" r:id="rId33"/>
    <p:sldId id="505" r:id="rId34"/>
    <p:sldId id="514" r:id="rId35"/>
    <p:sldId id="513" r:id="rId3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0065BD"/>
    <a:srgbClr val="F2F2F2"/>
    <a:srgbClr val="999999"/>
    <a:srgbClr val="98C6EA"/>
    <a:srgbClr val="D5EFE4"/>
    <a:srgbClr val="FEE2E2"/>
    <a:srgbClr val="EC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6"/>
    <p:restoredTop sz="91520"/>
  </p:normalViewPr>
  <p:slideViewPr>
    <p:cSldViewPr snapToGrid="0">
      <p:cViewPr varScale="1">
        <p:scale>
          <a:sx n="118" d="100"/>
          <a:sy n="118" d="100"/>
        </p:scale>
        <p:origin x="216" y="4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microsoft.com/office/2018/10/relationships/authors" Target="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02/09/2024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02/09/2024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  <a:p>
            <a:endParaRPr lang="en-GB" dirty="0"/>
          </a:p>
          <a:p>
            <a:r>
              <a:rPr lang="en-GB" dirty="0"/>
              <a:t>Important for DSO</a:t>
            </a:r>
          </a:p>
          <a:p>
            <a:endParaRPr lang="en-GB" dirty="0"/>
          </a:p>
          <a:p>
            <a:r>
              <a:rPr lang="en-GB" dirty="0"/>
              <a:t>If not carefully taken care: cascading failure, prompt break down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99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9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6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8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Objective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BFC4C-B63B-DAF2-F651-6F6D66957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6" b="25942"/>
          <a:stretch/>
        </p:blipFill>
        <p:spPr>
          <a:xfrm>
            <a:off x="1835373" y="2190744"/>
            <a:ext cx="4302193" cy="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Constraints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2B75F6-2D3C-BFFB-B53B-082F6B2FD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8605"/>
          <a:stretch/>
        </p:blipFill>
        <p:spPr>
          <a:xfrm>
            <a:off x="319090" y="2089444"/>
            <a:ext cx="4276248" cy="2656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8EC08-B8BE-BEA6-8793-14EF6CDBAE7B}"/>
              </a:ext>
            </a:extLst>
          </p:cNvPr>
          <p:cNvSpPr txBox="1"/>
          <p:nvPr/>
        </p:nvSpPr>
        <p:spPr>
          <a:xfrm>
            <a:off x="4985077" y="3054708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Active power balance at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6229E-621F-63FA-4C85-3109B7DDE8D9}"/>
              </a:ext>
            </a:extLst>
          </p:cNvPr>
          <p:cNvSpPr txBox="1"/>
          <p:nvPr/>
        </p:nvSpPr>
        <p:spPr>
          <a:xfrm>
            <a:off x="4985077" y="3598372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Reactive power balance at 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1240D-2C80-CEE9-A4F7-12E5430EAF2A}"/>
              </a:ext>
            </a:extLst>
          </p:cNvPr>
          <p:cNvSpPr txBox="1"/>
          <p:nvPr/>
        </p:nvSpPr>
        <p:spPr>
          <a:xfrm>
            <a:off x="4985076" y="2568785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Reactive power calculation of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7FF07-B949-FCF5-D7BA-7D05B8D0BDA6}"/>
              </a:ext>
            </a:extLst>
          </p:cNvPr>
          <p:cNvSpPr txBox="1"/>
          <p:nvPr/>
        </p:nvSpPr>
        <p:spPr>
          <a:xfrm>
            <a:off x="4985076" y="2065844"/>
            <a:ext cx="37541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solidFill>
                  <a:schemeClr val="tx2"/>
                </a:solidFill>
                <a:latin typeface="+mn-lt"/>
              </a:rPr>
              <a:t>Active power calculation of lines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0B1F2-A68E-21DE-737E-3019BD582592}"/>
              </a:ext>
            </a:extLst>
          </p:cNvPr>
          <p:cNvSpPr txBox="1"/>
          <p:nvPr/>
        </p:nvSpPr>
        <p:spPr>
          <a:xfrm>
            <a:off x="4985076" y="4127595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Voltage limitation at nodes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C0247-D7B8-3994-5AA4-4C00312FE798}"/>
              </a:ext>
            </a:extLst>
          </p:cNvPr>
          <p:cNvSpPr txBox="1"/>
          <p:nvPr/>
        </p:nvSpPr>
        <p:spPr>
          <a:xfrm>
            <a:off x="4985075" y="4479495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Active power generation limitation</a:t>
            </a:r>
          </a:p>
        </p:txBody>
      </p:sp>
    </p:spTree>
    <p:extLst>
      <p:ext uri="{BB962C8B-B14F-4D97-AF65-F5344CB8AC3E}">
        <p14:creationId xmlns:p14="http://schemas.microsoft.com/office/powerpoint/2010/main" val="3513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319090" y="1703614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Constraints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FF810-58EC-8E2A-2CAA-0C4BFD1D7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07"/>
          <a:stretch/>
        </p:blipFill>
        <p:spPr>
          <a:xfrm>
            <a:off x="311163" y="2059955"/>
            <a:ext cx="4402352" cy="24526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9F774-E570-8442-6FBB-2D2FFAB58072}"/>
              </a:ext>
            </a:extLst>
          </p:cNvPr>
          <p:cNvSpPr txBox="1"/>
          <p:nvPr/>
        </p:nvSpPr>
        <p:spPr>
          <a:xfrm>
            <a:off x="4985077" y="2059955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Reactive power generation limitation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4260E-8AA3-BB50-4A4D-41D22D9A1F05}"/>
              </a:ext>
            </a:extLst>
          </p:cNvPr>
          <p:cNvSpPr txBox="1"/>
          <p:nvPr/>
        </p:nvSpPr>
        <p:spPr>
          <a:xfrm>
            <a:off x="4985076" y="2413948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Apparent power (line load) limitation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DBC87-F977-1C36-0792-D7E260F6DD54}"/>
              </a:ext>
            </a:extLst>
          </p:cNvPr>
          <p:cNvSpPr txBox="1"/>
          <p:nvPr/>
        </p:nvSpPr>
        <p:spPr>
          <a:xfrm>
            <a:off x="4985075" y="2775824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Phase angle limitation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A4E33-5367-9022-E58A-1C9621FF352D}"/>
              </a:ext>
            </a:extLst>
          </p:cNvPr>
          <p:cNvSpPr txBox="1"/>
          <p:nvPr/>
        </p:nvSpPr>
        <p:spPr>
          <a:xfrm>
            <a:off x="4985075" y="3129817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Energy balance of EV charging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5D9D-4B8E-0218-9F24-AB47613AD8C0}"/>
              </a:ext>
            </a:extLst>
          </p:cNvPr>
          <p:cNvSpPr txBox="1"/>
          <p:nvPr/>
        </p:nvSpPr>
        <p:spPr>
          <a:xfrm>
            <a:off x="4985075" y="3491693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State of charge (SOC) limitation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AEA11-A835-025D-DA6E-7E43D15DDD04}"/>
              </a:ext>
            </a:extLst>
          </p:cNvPr>
          <p:cNvSpPr txBox="1"/>
          <p:nvPr/>
        </p:nvSpPr>
        <p:spPr>
          <a:xfrm>
            <a:off x="4985074" y="3849417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Charging limitation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6BB09-9C5D-953B-95DA-5470F3806DE5}"/>
              </a:ext>
            </a:extLst>
          </p:cNvPr>
          <p:cNvSpPr txBox="1"/>
          <p:nvPr/>
        </p:nvSpPr>
        <p:spPr>
          <a:xfrm>
            <a:off x="4985073" y="4229090"/>
            <a:ext cx="349835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Discharging limitation</a:t>
            </a:r>
          </a:p>
        </p:txBody>
      </p:sp>
    </p:spTree>
    <p:extLst>
      <p:ext uri="{BB962C8B-B14F-4D97-AF65-F5344CB8AC3E}">
        <p14:creationId xmlns:p14="http://schemas.microsoft.com/office/powerpoint/2010/main" val="9434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76495"/>
          </a:xfrm>
        </p:spPr>
        <p:txBody>
          <a:bodyPr/>
          <a:lstStyle/>
          <a:p>
            <a:r>
              <a:rPr lang="en-GB" sz="2000" dirty="0"/>
              <a:t>Reinforcement Learning (RL) provides potentials to tackle the non-convex, non-linear OPF problem with high uncertainty in the real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D00B85-419D-26F6-1966-8DE3642B25CD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896FCCDF-575D-4EA4-6087-487E424F1AB3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09F7360D-9FD0-94E1-3485-FC2BA7A56ED2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F4D516B0-A705-AEF5-EBFB-A25E5270DA96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D1ACB81C-FB84-06A9-C588-85C5B01A468D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51B60CE5-1D4C-29BA-E5A8-1099E82907B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B6ACA-B88D-8DF7-477E-307F6F7C1D58}"/>
              </a:ext>
            </a:extLst>
          </p:cNvPr>
          <p:cNvGrpSpPr/>
          <p:nvPr/>
        </p:nvGrpSpPr>
        <p:grpSpPr>
          <a:xfrm>
            <a:off x="779264" y="2051573"/>
            <a:ext cx="3215834" cy="2661942"/>
            <a:chOff x="3008130" y="1703230"/>
            <a:chExt cx="3215834" cy="26619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886C20-80DD-F051-BFDE-2A67D06C4561}"/>
                </a:ext>
              </a:extLst>
            </p:cNvPr>
            <p:cNvSpPr/>
            <p:nvPr/>
          </p:nvSpPr>
          <p:spPr>
            <a:xfrm>
              <a:off x="3008130" y="2380490"/>
              <a:ext cx="3215834" cy="1984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8B394D-401B-18D5-1C18-C887826E3D11}"/>
                </a:ext>
              </a:extLst>
            </p:cNvPr>
            <p:cNvSpPr/>
            <p:nvPr/>
          </p:nvSpPr>
          <p:spPr>
            <a:xfrm>
              <a:off x="3008130" y="1703230"/>
              <a:ext cx="3215834" cy="677260"/>
            </a:xfrm>
            <a:prstGeom prst="rect">
              <a:avLst/>
            </a:prstGeom>
            <a:solidFill>
              <a:srgbClr val="005293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140DEE-0D5F-6AA0-7B0B-14DE52E00F47}"/>
                </a:ext>
              </a:extLst>
            </p:cNvPr>
            <p:cNvSpPr txBox="1"/>
            <p:nvPr/>
          </p:nvSpPr>
          <p:spPr>
            <a:xfrm>
              <a:off x="3205404" y="1931955"/>
              <a:ext cx="2821285" cy="2893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dirty="0">
                  <a:solidFill>
                    <a:schemeClr val="bg1"/>
                  </a:solidFill>
                  <a:latin typeface="+mn-lt"/>
                </a:rPr>
                <a:t> Solving OPF is challenging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2544DD-7F24-4E7A-D30C-CB8B8FC63023}"/>
                </a:ext>
              </a:extLst>
            </p:cNvPr>
            <p:cNvSpPr txBox="1"/>
            <p:nvPr/>
          </p:nvSpPr>
          <p:spPr>
            <a:xfrm>
              <a:off x="3769937" y="2763011"/>
              <a:ext cx="1692217" cy="1062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+mn-lt"/>
                </a:rPr>
                <a:t>Non-convexity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+mn-lt"/>
                </a:rPr>
                <a:t>Non-Linearity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+mn-lt"/>
                </a:rPr>
                <a:t>Uncertainty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48788E-068E-4CDF-77BC-00F4C17D3A18}"/>
              </a:ext>
            </a:extLst>
          </p:cNvPr>
          <p:cNvGrpSpPr/>
          <p:nvPr/>
        </p:nvGrpSpPr>
        <p:grpSpPr>
          <a:xfrm>
            <a:off x="4690813" y="2051573"/>
            <a:ext cx="3215834" cy="2661942"/>
            <a:chOff x="3008130" y="1703230"/>
            <a:chExt cx="3215834" cy="26619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37187-5F9A-A3D7-2075-72636C1BBDFB}"/>
                </a:ext>
              </a:extLst>
            </p:cNvPr>
            <p:cNvSpPr/>
            <p:nvPr/>
          </p:nvSpPr>
          <p:spPr>
            <a:xfrm>
              <a:off x="3008130" y="2380490"/>
              <a:ext cx="3215834" cy="1984682"/>
            </a:xfrm>
            <a:prstGeom prst="rect">
              <a:avLst/>
            </a:prstGeom>
            <a:solidFill>
              <a:srgbClr val="005293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165632-FB65-9005-7672-1D1F9869AB50}"/>
                </a:ext>
              </a:extLst>
            </p:cNvPr>
            <p:cNvSpPr/>
            <p:nvPr/>
          </p:nvSpPr>
          <p:spPr>
            <a:xfrm>
              <a:off x="3008130" y="1703230"/>
              <a:ext cx="3215834" cy="6772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5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671C8A-F718-32AE-F95D-601413A2D4EB}"/>
                </a:ext>
              </a:extLst>
            </p:cNvPr>
            <p:cNvSpPr txBox="1"/>
            <p:nvPr/>
          </p:nvSpPr>
          <p:spPr>
            <a:xfrm>
              <a:off x="3697012" y="1931955"/>
              <a:ext cx="1838067" cy="2893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dirty="0">
                  <a:latin typeface="+mn-lt"/>
                </a:rPr>
                <a:t>RL is a promising.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B59CC3-2EF2-21A5-3ED6-4D576A3F7FD8}"/>
                </a:ext>
              </a:extLst>
            </p:cNvPr>
            <p:cNvSpPr txBox="1"/>
            <p:nvPr/>
          </p:nvSpPr>
          <p:spPr>
            <a:xfrm>
              <a:off x="3205404" y="2804393"/>
              <a:ext cx="2821285" cy="6930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Robustness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latin typeface="+mn-lt"/>
                </a:rPr>
                <a:t>Fast implementation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1" y="972000"/>
            <a:ext cx="3806596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AA4F5-A31A-5805-15A3-6DB2D1691D8C}"/>
              </a:ext>
            </a:extLst>
          </p:cNvPr>
          <p:cNvSpPr/>
          <p:nvPr/>
        </p:nvSpPr>
        <p:spPr>
          <a:xfrm>
            <a:off x="311162" y="1832168"/>
            <a:ext cx="5759560" cy="230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30E6E5-F4F4-BC48-5FB4-1AE75E793252}"/>
              </a:ext>
            </a:extLst>
          </p:cNvPr>
          <p:cNvGrpSpPr/>
          <p:nvPr/>
        </p:nvGrpSpPr>
        <p:grpSpPr>
          <a:xfrm>
            <a:off x="311162" y="2016416"/>
            <a:ext cx="5759559" cy="989814"/>
            <a:chOff x="1828800" y="2076843"/>
            <a:chExt cx="5759559" cy="98981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512C146-2996-4BBB-AAB3-4C988A686F06}"/>
                </a:ext>
              </a:extLst>
            </p:cNvPr>
            <p:cNvSpPr/>
            <p:nvPr/>
          </p:nvSpPr>
          <p:spPr>
            <a:xfrm>
              <a:off x="1828800" y="2076843"/>
              <a:ext cx="5759559" cy="98981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CF6D6D-71D7-FC18-9618-A5658AE8EE67}"/>
                </a:ext>
              </a:extLst>
            </p:cNvPr>
            <p:cNvSpPr txBox="1"/>
            <p:nvPr/>
          </p:nvSpPr>
          <p:spPr>
            <a:xfrm>
              <a:off x="6169729" y="2161903"/>
              <a:ext cx="1344202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chemeClr val="tx2"/>
                  </a:solidFill>
                  <a:latin typeface="+mn-lt"/>
                </a:rPr>
                <a:t>Environment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62B7A-A53E-C665-BD8B-58D8D906545E}"/>
              </a:ext>
            </a:extLst>
          </p:cNvPr>
          <p:cNvGrpSpPr/>
          <p:nvPr/>
        </p:nvGrpSpPr>
        <p:grpSpPr>
          <a:xfrm>
            <a:off x="1577644" y="3308542"/>
            <a:ext cx="2465547" cy="707336"/>
            <a:chOff x="2635499" y="2076843"/>
            <a:chExt cx="4990157" cy="70733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33196FA-147C-44CB-24AF-A59505D33AB2}"/>
                </a:ext>
              </a:extLst>
            </p:cNvPr>
            <p:cNvSpPr/>
            <p:nvPr/>
          </p:nvSpPr>
          <p:spPr>
            <a:xfrm>
              <a:off x="2635499" y="2076843"/>
              <a:ext cx="4990157" cy="707336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45AE4A-B151-8A72-3E85-4204FB291573}"/>
                </a:ext>
              </a:extLst>
            </p:cNvPr>
            <p:cNvSpPr txBox="1"/>
            <p:nvPr/>
          </p:nvSpPr>
          <p:spPr>
            <a:xfrm>
              <a:off x="6280555" y="2161903"/>
              <a:ext cx="12333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600" b="1" dirty="0">
                  <a:solidFill>
                    <a:schemeClr val="accent6"/>
                  </a:solidFill>
                  <a:latin typeface="+mn-lt"/>
                </a:rPr>
                <a:t>Agent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B7CC8F-6D50-59E8-80C1-BB6127A1DEF9}"/>
              </a:ext>
            </a:extLst>
          </p:cNvPr>
          <p:cNvGrpSpPr/>
          <p:nvPr/>
        </p:nvGrpSpPr>
        <p:grpSpPr>
          <a:xfrm>
            <a:off x="1279933" y="2223996"/>
            <a:ext cx="595423" cy="590895"/>
            <a:chOff x="1467293" y="2262904"/>
            <a:chExt cx="595423" cy="59089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1B761AF-AF6F-DEB7-FE71-D342055C9F6E}"/>
                </a:ext>
              </a:extLst>
            </p:cNvPr>
            <p:cNvSpPr/>
            <p:nvPr/>
          </p:nvSpPr>
          <p:spPr>
            <a:xfrm>
              <a:off x="1467293" y="2262904"/>
              <a:ext cx="595423" cy="59089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C96D1C4-CBC6-DE47-FE23-A10CC194AA41}"/>
                    </a:ext>
                  </a:extLst>
                </p:cNvPr>
                <p:cNvSpPr txBox="1"/>
                <p:nvPr/>
              </p:nvSpPr>
              <p:spPr>
                <a:xfrm>
                  <a:off x="1622551" y="2354194"/>
                  <a:ext cx="280269" cy="3508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932177-8DF5-CCE5-49E4-9BBE89146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551" y="2354194"/>
                  <a:ext cx="280269" cy="350865"/>
                </a:xfrm>
                <a:prstGeom prst="rect">
                  <a:avLst/>
                </a:prstGeom>
                <a:blipFill>
                  <a:blip r:embed="rId2"/>
                  <a:stretch>
                    <a:fillRect l="-8696" r="-4348" b="-689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D0D184-7B71-9F3A-213C-DFAF99305C5C}"/>
              </a:ext>
            </a:extLst>
          </p:cNvPr>
          <p:cNvCxnSpPr/>
          <p:nvPr/>
        </p:nvCxnSpPr>
        <p:spPr>
          <a:xfrm>
            <a:off x="525022" y="2511323"/>
            <a:ext cx="7549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32998-E880-8633-F538-058959838EDA}"/>
              </a:ext>
            </a:extLst>
          </p:cNvPr>
          <p:cNvGrpSpPr/>
          <p:nvPr/>
        </p:nvGrpSpPr>
        <p:grpSpPr>
          <a:xfrm>
            <a:off x="3447769" y="2223996"/>
            <a:ext cx="1350334" cy="590895"/>
            <a:chOff x="3447769" y="2223996"/>
            <a:chExt cx="1350334" cy="5908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042B68-6632-383D-691B-F75DBFA17CF7}"/>
                </a:ext>
              </a:extLst>
            </p:cNvPr>
            <p:cNvGrpSpPr/>
            <p:nvPr/>
          </p:nvGrpSpPr>
          <p:grpSpPr>
            <a:xfrm>
              <a:off x="3447769" y="2223996"/>
              <a:ext cx="595423" cy="590895"/>
              <a:chOff x="1467293" y="2262904"/>
              <a:chExt cx="595423" cy="5908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3FCDF9F-EAF3-7749-4D42-2EDF57DC9E0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4803762-3824-D728-4E6E-308550BF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0D5E1C-0146-F108-EF59-7F2D9DD583F3}"/>
                </a:ext>
              </a:extLst>
            </p:cNvPr>
            <p:cNvCxnSpPr/>
            <p:nvPr/>
          </p:nvCxnSpPr>
          <p:spPr>
            <a:xfrm>
              <a:off x="4043192" y="2511323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D3EF38-60DD-2211-E184-C9F97BDACF8A}"/>
                  </a:ext>
                </a:extLst>
              </p:cNvPr>
              <p:cNvSpPr txBox="1"/>
              <p:nvPr/>
            </p:nvSpPr>
            <p:spPr>
              <a:xfrm>
                <a:off x="2191687" y="2877108"/>
                <a:ext cx="362893" cy="439701"/>
              </a:xfrm>
              <a:prstGeom prst="roundRect">
                <a:avLst/>
              </a:prstGeom>
              <a:noFill/>
              <a:ln w="190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D3EF38-60DD-2211-E184-C9F97BDA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687" y="2877108"/>
                <a:ext cx="362893" cy="439701"/>
              </a:xfrm>
              <a:prstGeom prst="roundRect">
                <a:avLst/>
              </a:prstGeom>
              <a:blipFill>
                <a:blip r:embed="rId4"/>
                <a:stretch>
                  <a:fillRect l="-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C1A727E-B60B-61AC-DD3C-9725FC518FA8}"/>
              </a:ext>
            </a:extLst>
          </p:cNvPr>
          <p:cNvGrpSpPr/>
          <p:nvPr/>
        </p:nvGrpSpPr>
        <p:grpSpPr>
          <a:xfrm>
            <a:off x="1875356" y="2114285"/>
            <a:ext cx="1572413" cy="408125"/>
            <a:chOff x="1875356" y="2114285"/>
            <a:chExt cx="1572413" cy="40812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8CEEDD-7AFD-4138-983C-5CF80D2BC55F}"/>
                </a:ext>
              </a:extLst>
            </p:cNvPr>
            <p:cNvCxnSpPr>
              <a:cxnSpLocks/>
              <a:stCxn id="24" idx="6"/>
              <a:endCxn id="22" idx="2"/>
            </p:cNvCxnSpPr>
            <p:nvPr/>
          </p:nvCxnSpPr>
          <p:spPr>
            <a:xfrm>
              <a:off x="1875356" y="2519444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15441-BA0D-A971-9809-617817673E45}"/>
                    </a:ext>
                  </a:extLst>
                </p:cNvPr>
                <p:cNvSpPr txBox="1"/>
                <p:nvPr/>
              </p:nvSpPr>
              <p:spPr>
                <a:xfrm>
                  <a:off x="1891094" y="2114285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15441-BA0D-A971-9809-617817673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094" y="2114285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469CE4-03E7-EACC-2C53-3FC0743FE20B}"/>
                  </a:ext>
                </a:extLst>
              </p:cNvPr>
              <p:cNvSpPr txBox="1"/>
              <p:nvPr/>
            </p:nvSpPr>
            <p:spPr>
              <a:xfrm>
                <a:off x="1756181" y="3522227"/>
                <a:ext cx="988692" cy="408125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469CE4-03E7-EACC-2C53-3FC0743F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181" y="3522227"/>
                <a:ext cx="988692" cy="408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6F4D86-0B20-7972-45CC-6CD0D2E7A618}"/>
              </a:ext>
            </a:extLst>
          </p:cNvPr>
          <p:cNvCxnSpPr/>
          <p:nvPr/>
        </p:nvCxnSpPr>
        <p:spPr>
          <a:xfrm flipH="1" flipV="1">
            <a:off x="2510022" y="2558775"/>
            <a:ext cx="1" cy="956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CEA2DF-1B39-7E49-1D69-02A4F6FB0EA7}"/>
                  </a:ext>
                </a:extLst>
              </p:cNvPr>
              <p:cNvSpPr txBox="1"/>
              <p:nvPr/>
            </p:nvSpPr>
            <p:spPr>
              <a:xfrm>
                <a:off x="3083191" y="2884248"/>
                <a:ext cx="362893" cy="439701"/>
              </a:xfrm>
              <a:prstGeom prst="roundRect">
                <a:avLst/>
              </a:prstGeom>
              <a:noFill/>
              <a:ln w="19050"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CEA2DF-1B39-7E49-1D69-02A4F6FB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191" y="2884248"/>
                <a:ext cx="362893" cy="43970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B082D5-447F-FA8D-0BBE-159A268999A6}"/>
              </a:ext>
            </a:extLst>
          </p:cNvPr>
          <p:cNvCxnSpPr>
            <a:cxnSpLocks/>
          </p:cNvCxnSpPr>
          <p:nvPr/>
        </p:nvCxnSpPr>
        <p:spPr>
          <a:xfrm>
            <a:off x="3079677" y="2567598"/>
            <a:ext cx="1" cy="959853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1AEE3E-3632-B104-44EF-E3667928A9A3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577645" y="2814891"/>
            <a:ext cx="357071" cy="707336"/>
          </a:xfrm>
          <a:prstGeom prst="straightConnector1">
            <a:avLst/>
          </a:prstGeom>
          <a:ln w="28575">
            <a:solidFill>
              <a:srgbClr val="006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2912D-942B-4BE8-F229-93883D913F10}"/>
                  </a:ext>
                </a:extLst>
              </p:cNvPr>
              <p:cNvSpPr txBox="1"/>
              <p:nvPr/>
            </p:nvSpPr>
            <p:spPr>
              <a:xfrm>
                <a:off x="6264231" y="1471447"/>
                <a:ext cx="902235" cy="3214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2000" dirty="0">
                    <a:latin typeface="+mn-lt"/>
                  </a:rPr>
                  <a:t> state</a:t>
                </a:r>
                <a:endParaRPr lang="en-GB" sz="2000" dirty="0" err="1">
                  <a:latin typeface="+mn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2912D-942B-4BE8-F229-93883D913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31" y="1471447"/>
                <a:ext cx="902235" cy="321498"/>
              </a:xfrm>
              <a:prstGeom prst="rect">
                <a:avLst/>
              </a:prstGeom>
              <a:blipFill>
                <a:blip r:embed="rId8"/>
                <a:stretch>
                  <a:fillRect l="-6944" t="-14815" r="-15278" b="-48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504CEE-7C50-6E94-6A23-B18BC286F311}"/>
                  </a:ext>
                </a:extLst>
              </p:cNvPr>
              <p:cNvSpPr txBox="1"/>
              <p:nvPr/>
            </p:nvSpPr>
            <p:spPr>
              <a:xfrm>
                <a:off x="6264231" y="1998195"/>
                <a:ext cx="1010811" cy="320159"/>
              </a:xfrm>
              <a:prstGeom prst="round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action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504CEE-7C50-6E94-6A23-B18BC286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31" y="1998195"/>
                <a:ext cx="1010811" cy="320159"/>
              </a:xfrm>
              <a:prstGeom prst="roundRect">
                <a:avLst/>
              </a:prstGeom>
              <a:blipFill>
                <a:blip r:embed="rId9"/>
                <a:stretch>
                  <a:fillRect l="-2500" t="-15385" r="-11250" b="-346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4229ED-E82F-FC12-5A9A-5CD3D40FA248}"/>
                  </a:ext>
                </a:extLst>
              </p:cNvPr>
              <p:cNvSpPr txBox="1"/>
              <p:nvPr/>
            </p:nvSpPr>
            <p:spPr>
              <a:xfrm>
                <a:off x="6264231" y="2523604"/>
                <a:ext cx="2444340" cy="605166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:r>
                  <a:rPr lang="en-GB" dirty="0"/>
                  <a:t>transition probability distribution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4229ED-E82F-FC12-5A9A-5CD3D40FA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31" y="2523604"/>
                <a:ext cx="2444340" cy="605166"/>
              </a:xfrm>
              <a:prstGeom prst="rect">
                <a:avLst/>
              </a:prstGeom>
              <a:blipFill>
                <a:blip r:embed="rId10"/>
                <a:stretch>
                  <a:fillRect l="-1554" t="-12245" r="-6736"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0F00A-12A0-7E48-6317-1B4E5FE103CE}"/>
                  </a:ext>
                </a:extLst>
              </p:cNvPr>
              <p:cNvSpPr txBox="1"/>
              <p:nvPr/>
            </p:nvSpPr>
            <p:spPr>
              <a:xfrm>
                <a:off x="6264231" y="3334020"/>
                <a:ext cx="1123588" cy="320159"/>
              </a:xfrm>
              <a:prstGeom prst="round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: reward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0F00A-12A0-7E48-6317-1B4E5FE1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31" y="3334020"/>
                <a:ext cx="1123588" cy="320159"/>
              </a:xfrm>
              <a:prstGeom prst="roundRect">
                <a:avLst/>
              </a:prstGeom>
              <a:blipFill>
                <a:blip r:embed="rId11"/>
                <a:stretch>
                  <a:fillRect t="-15385" r="-6742" b="-384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9B9D5F-6B60-3874-5019-B9FC06ECD389}"/>
                  </a:ext>
                </a:extLst>
              </p:cNvPr>
              <p:cNvSpPr txBox="1"/>
              <p:nvPr/>
            </p:nvSpPr>
            <p:spPr>
              <a:xfrm>
                <a:off x="6264231" y="3859431"/>
                <a:ext cx="1595255" cy="2893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policy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9B9D5F-6B60-3874-5019-B9FC06EC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31" y="3859431"/>
                <a:ext cx="1595255" cy="289375"/>
              </a:xfrm>
              <a:prstGeom prst="rect">
                <a:avLst/>
              </a:prstGeom>
              <a:blipFill>
                <a:blip r:embed="rId12"/>
                <a:stretch>
                  <a:fillRect l="-794" t="-20833" r="-6349" b="-458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16CD30-DD43-0682-4EBF-87D86B645653}"/>
              </a:ext>
            </a:extLst>
          </p:cNvPr>
          <p:cNvGrpSpPr/>
          <p:nvPr/>
        </p:nvGrpSpPr>
        <p:grpSpPr>
          <a:xfrm>
            <a:off x="319090" y="1508648"/>
            <a:ext cx="3468145" cy="3190433"/>
            <a:chOff x="4656725" y="1441040"/>
            <a:chExt cx="3468145" cy="31904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77C113-8A1C-82A6-591B-8F52D22122C6}"/>
                </a:ext>
              </a:extLst>
            </p:cNvPr>
            <p:cNvSpPr/>
            <p:nvPr/>
          </p:nvSpPr>
          <p:spPr>
            <a:xfrm>
              <a:off x="4656725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E3BC4-516E-EFB2-BCC9-DAC34AC8C110}"/>
                </a:ext>
              </a:extLst>
            </p:cNvPr>
            <p:cNvGrpSpPr/>
            <p:nvPr/>
          </p:nvGrpSpPr>
          <p:grpSpPr>
            <a:xfrm>
              <a:off x="4747008" y="1600200"/>
              <a:ext cx="3256156" cy="2843746"/>
              <a:chOff x="4747008" y="1600200"/>
              <a:chExt cx="3256156" cy="284374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CB590D7-EC03-CE36-7FB0-4D6F84AEA95B}"/>
                  </a:ext>
                </a:extLst>
              </p:cNvPr>
              <p:cNvSpPr/>
              <p:nvPr/>
            </p:nvSpPr>
            <p:spPr>
              <a:xfrm>
                <a:off x="4747008" y="1631745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6C4A302-4648-FFC7-9E81-C209D19C9AA5}"/>
                  </a:ext>
                </a:extLst>
              </p:cNvPr>
              <p:cNvGrpSpPr/>
              <p:nvPr/>
            </p:nvGrpSpPr>
            <p:grpSpPr>
              <a:xfrm>
                <a:off x="5079156" y="1921598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16B6194-D7D7-2D0B-30FE-32944561E217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77505359-84D3-FD05-4331-77C4A165ABFF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8EB3D4AD-FB79-F721-9046-05D3026B9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4B17747A-A280-46CD-AF9D-4A8A12F3547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1" name="Oval 170">
                        <a:extLst>
                          <a:ext uri="{FF2B5EF4-FFF2-40B4-BE49-F238E27FC236}">
                            <a16:creationId xmlns:a16="http://schemas.microsoft.com/office/drawing/2014/main" id="{19E6DC88-EFB1-21FE-ED07-DA7D8D59DF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2" name="Oval 171">
                        <a:extLst>
                          <a:ext uri="{FF2B5EF4-FFF2-40B4-BE49-F238E27FC236}">
                            <a16:creationId xmlns:a16="http://schemas.microsoft.com/office/drawing/2014/main" id="{4463733E-B82E-9ED1-B5B9-680F2E04D7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3" name="Oval 172">
                        <a:extLst>
                          <a:ext uri="{FF2B5EF4-FFF2-40B4-BE49-F238E27FC236}">
                            <a16:creationId xmlns:a16="http://schemas.microsoft.com/office/drawing/2014/main" id="{49EC5936-40C3-0C88-D573-AF5F8F83994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4" name="Oval 173">
                        <a:extLst>
                          <a:ext uri="{FF2B5EF4-FFF2-40B4-BE49-F238E27FC236}">
                            <a16:creationId xmlns:a16="http://schemas.microsoft.com/office/drawing/2014/main" id="{9FD4AAB7-2C38-A099-FF3A-FE57998F454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75" name="Oval 174">
                        <a:extLst>
                          <a:ext uri="{FF2B5EF4-FFF2-40B4-BE49-F238E27FC236}">
                            <a16:creationId xmlns:a16="http://schemas.microsoft.com/office/drawing/2014/main" id="{1CEAD1AC-6E3B-B72B-DBFB-C76933FA3E6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9637882A-E160-DB76-6A2F-7DFDCCAF85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703A5692-4C55-8700-CCBF-2F24966E45DB}"/>
                        </a:ext>
                      </a:extLst>
                    </p:cNvPr>
                    <p:cNvCxnSpPr>
                      <a:stCxn id="163" idx="6"/>
                      <a:endCxn id="170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Straight Connector 164">
                      <a:extLst>
                        <a:ext uri="{FF2B5EF4-FFF2-40B4-BE49-F238E27FC236}">
                          <a16:creationId xmlns:a16="http://schemas.microsoft.com/office/drawing/2014/main" id="{C6669F8B-52A6-DACA-0E12-A19E141855A2}"/>
                        </a:ext>
                      </a:extLst>
                    </p:cNvPr>
                    <p:cNvCxnSpPr>
                      <a:stCxn id="163" idx="6"/>
                      <a:endCxn id="171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489DE0F4-4C3E-9EA2-6594-6698BFD84D8A}"/>
                        </a:ext>
                      </a:extLst>
                    </p:cNvPr>
                    <p:cNvCxnSpPr>
                      <a:cxnSpLocks/>
                      <a:endCxn id="172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27D6722-2437-ACEE-72BC-9559F5DD68F3}"/>
                        </a:ext>
                      </a:extLst>
                    </p:cNvPr>
                    <p:cNvCxnSpPr>
                      <a:cxnSpLocks/>
                      <a:stCxn id="163" idx="6"/>
                      <a:endCxn id="173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457AD8DD-FDE4-6B0C-F08D-F9A035F436F9}"/>
                        </a:ext>
                      </a:extLst>
                    </p:cNvPr>
                    <p:cNvCxnSpPr>
                      <a:cxnSpLocks/>
                      <a:stCxn id="163" idx="6"/>
                      <a:endCxn id="174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57514CDA-5CFC-A45F-1E5B-883215156BA0}"/>
                        </a:ext>
                      </a:extLst>
                    </p:cNvPr>
                    <p:cNvCxnSpPr>
                      <a:stCxn id="163" idx="6"/>
                      <a:endCxn id="175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03690E7-2BDE-0E8D-0B96-22F0CA215E06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8DFCC7BC-0A29-AEA9-BBE6-0A2A12E092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A5207480-BF55-9A63-675F-438DBC5E0B3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0FDA9D65-314E-A854-2E4B-3934EC92F82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518E97AF-9400-B45B-5145-D66A8240F8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59" name="Oval 158">
                        <a:extLst>
                          <a:ext uri="{FF2B5EF4-FFF2-40B4-BE49-F238E27FC236}">
                            <a16:creationId xmlns:a16="http://schemas.microsoft.com/office/drawing/2014/main" id="{D2AC522E-2A77-7C47-9646-3B4B7BF5607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0" name="Oval 159">
                        <a:extLst>
                          <a:ext uri="{FF2B5EF4-FFF2-40B4-BE49-F238E27FC236}">
                            <a16:creationId xmlns:a16="http://schemas.microsoft.com/office/drawing/2014/main" id="{FF7E1006-EDC6-ECDB-2602-7B3D03C7FD2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C356656E-3FA4-6ADF-08F4-4D3EC60603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3FEDC3F4-5620-9ACB-5902-B8FB35D464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4EB96CCC-9F35-16E9-4772-F12D20FC8F3C}"/>
                        </a:ext>
                      </a:extLst>
                    </p:cNvPr>
                    <p:cNvCxnSpPr>
                      <a:stCxn id="156" idx="6"/>
                      <a:endCxn id="149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B9BFA15E-C47A-938C-2D7C-A95CDEE08601}"/>
                        </a:ext>
                      </a:extLst>
                    </p:cNvPr>
                    <p:cNvCxnSpPr>
                      <a:stCxn id="157" idx="6"/>
                      <a:endCxn id="149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>
                      <a:extLst>
                        <a:ext uri="{FF2B5EF4-FFF2-40B4-BE49-F238E27FC236}">
                          <a16:creationId xmlns:a16="http://schemas.microsoft.com/office/drawing/2014/main" id="{8A422ECF-C86F-E2FB-2C37-4FDFE707E08A}"/>
                        </a:ext>
                      </a:extLst>
                    </p:cNvPr>
                    <p:cNvCxnSpPr>
                      <a:stCxn id="158" idx="6"/>
                      <a:endCxn id="149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212E94F7-FA63-5B9C-49A0-358D63A27514}"/>
                        </a:ext>
                      </a:extLst>
                    </p:cNvPr>
                    <p:cNvCxnSpPr>
                      <a:stCxn id="159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CF66D749-8465-C720-B04F-97F271C7B5A9}"/>
                        </a:ext>
                      </a:extLst>
                    </p:cNvPr>
                    <p:cNvCxnSpPr>
                      <a:stCxn id="160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384213CB-B6F3-D0CF-3573-EE8ECB34CC7C}"/>
                        </a:ext>
                      </a:extLst>
                    </p:cNvPr>
                    <p:cNvCxnSpPr>
                      <a:stCxn id="161" idx="6"/>
                      <a:endCxn id="149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9FF44272-CE62-1E71-96B7-9352524476FA}"/>
                      </a:ext>
                    </a:extLst>
                  </p:cNvPr>
                  <p:cNvCxnSpPr>
                    <a:stCxn id="170" idx="6"/>
                    <a:endCxn id="161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7C335B6-5743-92BD-13F1-AB5015BA5B14}"/>
                      </a:ext>
                    </a:extLst>
                  </p:cNvPr>
                  <p:cNvCxnSpPr>
                    <a:stCxn id="171" idx="6"/>
                    <a:endCxn id="161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50C9F832-A910-5B53-155B-FBB79DD83C25}"/>
                      </a:ext>
                    </a:extLst>
                  </p:cNvPr>
                  <p:cNvCxnSpPr>
                    <a:stCxn id="172" idx="6"/>
                    <a:endCxn id="161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67FFE4B-22A5-5244-6D44-FF9896FDB1B7}"/>
                      </a:ext>
                    </a:extLst>
                  </p:cNvPr>
                  <p:cNvCxnSpPr>
                    <a:stCxn id="173" idx="6"/>
                    <a:endCxn id="161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14C39465-1E2E-C37C-2DD9-07493945F760}"/>
                      </a:ext>
                    </a:extLst>
                  </p:cNvPr>
                  <p:cNvCxnSpPr>
                    <a:stCxn id="174" idx="6"/>
                    <a:endCxn id="161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9A9A89C7-41B3-426C-0BB4-B56DCC013C85}"/>
                      </a:ext>
                    </a:extLst>
                  </p:cNvPr>
                  <p:cNvCxnSpPr>
                    <a:stCxn id="175" idx="6"/>
                    <a:endCxn id="161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D642B892-7F8D-DF7E-DC2F-EE5D9D1BD16A}"/>
                      </a:ext>
                    </a:extLst>
                  </p:cNvPr>
                  <p:cNvCxnSpPr>
                    <a:stCxn id="156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E16D81B2-F918-B30E-4C35-9E301131604B}"/>
                      </a:ext>
                    </a:extLst>
                  </p:cNvPr>
                  <p:cNvCxnSpPr>
                    <a:stCxn id="156" idx="2"/>
                    <a:endCxn id="171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06B645D-0ABF-E333-B672-1C09067CBBE8}"/>
                      </a:ext>
                    </a:extLst>
                  </p:cNvPr>
                  <p:cNvCxnSpPr>
                    <a:stCxn id="156" idx="2"/>
                    <a:endCxn id="172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9B111274-5C3C-B3F6-85A7-0AC18CD65594}"/>
                      </a:ext>
                    </a:extLst>
                  </p:cNvPr>
                  <p:cNvCxnSpPr>
                    <a:stCxn id="156" idx="2"/>
                    <a:endCxn id="173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5D2C943-C2B1-522E-371D-FC8AC5C70951}"/>
                      </a:ext>
                    </a:extLst>
                  </p:cNvPr>
                  <p:cNvCxnSpPr>
                    <a:stCxn id="156" idx="2"/>
                    <a:endCxn id="174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F8316F9-52CC-F153-22AB-A5D66E5FB843}"/>
                      </a:ext>
                    </a:extLst>
                  </p:cNvPr>
                  <p:cNvCxnSpPr>
                    <a:stCxn id="156" idx="2"/>
                    <a:endCxn id="175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9D4E47C-8A83-B0BD-9F2C-3FC8E8441C06}"/>
                      </a:ext>
                    </a:extLst>
                  </p:cNvPr>
                  <p:cNvCxnSpPr>
                    <a:stCxn id="157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2408794C-3669-EB80-AEA0-977C0E9D8117}"/>
                      </a:ext>
                    </a:extLst>
                  </p:cNvPr>
                  <p:cNvCxnSpPr>
                    <a:stCxn id="157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14D42CE-9E90-106B-DB2B-DED9327D6BC9}"/>
                      </a:ext>
                    </a:extLst>
                  </p:cNvPr>
                  <p:cNvCxnSpPr>
                    <a:stCxn id="157" idx="2"/>
                    <a:endCxn id="172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D4296D99-A462-E578-F5E1-3EA258A53624}"/>
                      </a:ext>
                    </a:extLst>
                  </p:cNvPr>
                  <p:cNvCxnSpPr>
                    <a:stCxn id="157" idx="2"/>
                    <a:endCxn id="173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BBE7192-6F6E-1D17-40AF-2664D85FC475}"/>
                      </a:ext>
                    </a:extLst>
                  </p:cNvPr>
                  <p:cNvCxnSpPr>
                    <a:stCxn id="157" idx="2"/>
                    <a:endCxn id="174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C25B8E43-2EBC-A7AB-736E-5998FF85F01E}"/>
                      </a:ext>
                    </a:extLst>
                  </p:cNvPr>
                  <p:cNvCxnSpPr>
                    <a:stCxn id="157" idx="2"/>
                    <a:endCxn id="175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D8367C18-D1A7-B7EE-6AD6-BEF31BE88F15}"/>
                      </a:ext>
                    </a:extLst>
                  </p:cNvPr>
                  <p:cNvCxnSpPr>
                    <a:stCxn id="158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21A6F7D-DBC2-5011-C60F-041E42B02B82}"/>
                      </a:ext>
                    </a:extLst>
                  </p:cNvPr>
                  <p:cNvCxnSpPr>
                    <a:stCxn id="171" idx="6"/>
                    <a:endCxn id="158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0E65A081-1951-0108-0EBD-C85C66BFD66D}"/>
                      </a:ext>
                    </a:extLst>
                  </p:cNvPr>
                  <p:cNvCxnSpPr>
                    <a:stCxn id="158" idx="2"/>
                    <a:endCxn id="173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DB53CAEA-8D94-9E5D-8B79-55A37C9BEBE6}"/>
                      </a:ext>
                    </a:extLst>
                  </p:cNvPr>
                  <p:cNvCxnSpPr>
                    <a:stCxn id="158" idx="2"/>
                    <a:endCxn id="174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5178EA1A-88C6-FDB4-8299-7E31A1C53E00}"/>
                      </a:ext>
                    </a:extLst>
                  </p:cNvPr>
                  <p:cNvCxnSpPr>
                    <a:stCxn id="158" idx="2"/>
                    <a:endCxn id="175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64725BD-E321-CC13-E102-E60BD08C49B0}"/>
                      </a:ext>
                    </a:extLst>
                  </p:cNvPr>
                  <p:cNvCxnSpPr>
                    <a:stCxn id="173" idx="6"/>
                    <a:endCxn id="159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C3567A60-99FE-BFF1-F685-8F6AB714333D}"/>
                      </a:ext>
                    </a:extLst>
                  </p:cNvPr>
                  <p:cNvCxnSpPr>
                    <a:stCxn id="159" idx="2"/>
                    <a:endCxn id="172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7DB9FB7-8265-21D6-16F2-800EEA66D7AF}"/>
                      </a:ext>
                    </a:extLst>
                  </p:cNvPr>
                  <p:cNvCxnSpPr>
                    <a:stCxn id="158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3BD34BA-00DC-6BD2-C20B-21755EC267D7}"/>
                      </a:ext>
                    </a:extLst>
                  </p:cNvPr>
                  <p:cNvCxnSpPr>
                    <a:stCxn id="159" idx="2"/>
                    <a:endCxn id="171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26EE2357-26A6-74D6-59DF-F0E872EF41DF}"/>
                      </a:ext>
                    </a:extLst>
                  </p:cNvPr>
                  <p:cNvCxnSpPr>
                    <a:stCxn id="170" idx="6"/>
                    <a:endCxn id="159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46700D2-8C23-0B07-1343-286A17C8BFE2}"/>
                      </a:ext>
                    </a:extLst>
                  </p:cNvPr>
                  <p:cNvCxnSpPr>
                    <a:stCxn id="159" idx="2"/>
                    <a:endCxn id="174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811A132D-ABE4-A64C-8BCF-CB838957EC08}"/>
                      </a:ext>
                    </a:extLst>
                  </p:cNvPr>
                  <p:cNvCxnSpPr>
                    <a:stCxn id="159" idx="2"/>
                    <a:endCxn id="175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C7588F0-9AC9-CCA1-0FD0-D7F7C4FDE31D}"/>
                      </a:ext>
                    </a:extLst>
                  </p:cNvPr>
                  <p:cNvCxnSpPr>
                    <a:stCxn id="160" idx="2"/>
                    <a:endCxn id="170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B38A1C8-8CA8-1B1C-AA80-3952228DE942}"/>
                      </a:ext>
                    </a:extLst>
                  </p:cNvPr>
                  <p:cNvCxnSpPr>
                    <a:stCxn id="171" idx="6"/>
                    <a:endCxn id="160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EB555FA0-7D10-5731-C33D-053F2B4AE99C}"/>
                      </a:ext>
                    </a:extLst>
                  </p:cNvPr>
                  <p:cNvCxnSpPr>
                    <a:stCxn id="172" idx="6"/>
                    <a:endCxn id="160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EEF388C-DA0A-BB45-7726-336A38651399}"/>
                      </a:ext>
                    </a:extLst>
                  </p:cNvPr>
                  <p:cNvCxnSpPr>
                    <a:stCxn id="173" idx="6"/>
                    <a:endCxn id="160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6A5145A-2DBA-3DF7-9EFF-109C4FBDD531}"/>
                      </a:ext>
                    </a:extLst>
                  </p:cNvPr>
                  <p:cNvCxnSpPr>
                    <a:stCxn id="174" idx="6"/>
                    <a:endCxn id="160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4D51891E-A549-54A5-F0AB-D85706106DFF}"/>
                      </a:ext>
                    </a:extLst>
                  </p:cNvPr>
                  <p:cNvCxnSpPr>
                    <a:stCxn id="175" idx="6"/>
                    <a:endCxn id="160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6BB6A4E3-0AE2-7C23-2CE0-80199FAC59A7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426B0277-81FA-702F-236D-6551A09D6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46B8F821-DC90-BF2D-7434-406BDDB917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94D3217-14FF-3FC7-330C-43173A3506F0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59C3DB1-99F0-F47C-83F0-943B0E849259}"/>
                  </a:ext>
                </a:extLst>
              </p:cNvPr>
              <p:cNvGrpSpPr/>
              <p:nvPr/>
            </p:nvGrpSpPr>
            <p:grpSpPr>
              <a:xfrm>
                <a:off x="6708294" y="1912500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5E6814D-F08F-4DA9-8656-93D7E35115E6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C99507E-D9D1-69AD-B63B-D6E1F71354F7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65FDB600-BED3-11B4-0666-F0B98CAD7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91538974-1DE5-4AEF-A41A-C04AD160447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0" name="Oval 99">
                        <a:extLst>
                          <a:ext uri="{FF2B5EF4-FFF2-40B4-BE49-F238E27FC236}">
                            <a16:creationId xmlns:a16="http://schemas.microsoft.com/office/drawing/2014/main" id="{CE74AEA2-7732-1B6C-3BFB-DD5FDF8FE21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EE2842A-501C-EBE5-E6F2-815B897E97C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D1CC0472-E3E1-4818-B42D-39363950024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3" name="Oval 102">
                        <a:extLst>
                          <a:ext uri="{FF2B5EF4-FFF2-40B4-BE49-F238E27FC236}">
                            <a16:creationId xmlns:a16="http://schemas.microsoft.com/office/drawing/2014/main" id="{02951A77-2C26-0052-4D86-DE73A99E687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104" name="Oval 103">
                        <a:extLst>
                          <a:ext uri="{FF2B5EF4-FFF2-40B4-BE49-F238E27FC236}">
                            <a16:creationId xmlns:a16="http://schemas.microsoft.com/office/drawing/2014/main" id="{E714A323-29AD-1D3C-50E9-7A64B0C4B56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43AEFAA2-025A-7ACF-E1EE-DE7ADA1AAA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E30921DD-E3CF-36DC-6B61-4582663A8368}"/>
                        </a:ext>
                      </a:extLst>
                    </p:cNvPr>
                    <p:cNvCxnSpPr>
                      <a:stCxn id="92" idx="6"/>
                      <a:endCxn id="9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10BEF1D7-A3C4-CFEE-7981-FFC226D004A0}"/>
                        </a:ext>
                      </a:extLst>
                    </p:cNvPr>
                    <p:cNvCxnSpPr>
                      <a:stCxn id="92" idx="6"/>
                      <a:endCxn id="10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010F8F60-69F4-E406-AB5C-17F41702B252}"/>
                        </a:ext>
                      </a:extLst>
                    </p:cNvPr>
                    <p:cNvCxnSpPr>
                      <a:cxnSpLocks/>
                      <a:endCxn id="10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451B124B-3552-C1AB-3E65-C3E4C136EAA9}"/>
                        </a:ext>
                      </a:extLst>
                    </p:cNvPr>
                    <p:cNvCxnSpPr>
                      <a:cxnSpLocks/>
                      <a:stCxn id="92" idx="6"/>
                      <a:endCxn id="10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6CBC38AA-D503-5688-D915-2AF55843B89C}"/>
                        </a:ext>
                      </a:extLst>
                    </p:cNvPr>
                    <p:cNvCxnSpPr>
                      <a:cxnSpLocks/>
                      <a:stCxn id="92" idx="6"/>
                      <a:endCxn id="10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19DF19D4-CE99-9F24-C2FB-64FB76FEA76C}"/>
                        </a:ext>
                      </a:extLst>
                    </p:cNvPr>
                    <p:cNvCxnSpPr>
                      <a:stCxn id="92" idx="6"/>
                      <a:endCxn id="10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3572AAB-69A4-2777-926F-00426DD11C3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55F2D5A-0509-B419-D1D0-55BC8A53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E6C8B274-940C-1F2F-847E-36566F0BC1F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B2ED954-D38D-5A9A-E0A0-8C682DCCF06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603C2907-5AF4-89F2-D95F-E80E9B1D5FA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C5F38C51-0CA5-3812-4518-78A84B3D14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067C5C2F-EF3C-A0B7-65B2-99A8F7043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AF2896C5-2CC6-67B5-55E1-3DEF5D3F9C0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EAB45668-B45A-84A5-C892-14440E6B97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8BBDAAFB-898F-B55A-09E7-015A446AAE75}"/>
                        </a:ext>
                      </a:extLst>
                    </p:cNvPr>
                    <p:cNvCxnSpPr>
                      <a:stCxn id="85" idx="6"/>
                      <a:endCxn id="7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7ED38C1E-2D21-566B-1FF0-B0E57D887F2B}"/>
                        </a:ext>
                      </a:extLst>
                    </p:cNvPr>
                    <p:cNvCxnSpPr>
                      <a:stCxn id="86" idx="6"/>
                      <a:endCxn id="7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B3555062-FC59-BEEC-FF72-EE6BF28FB6A2}"/>
                        </a:ext>
                      </a:extLst>
                    </p:cNvPr>
                    <p:cNvCxnSpPr>
                      <a:stCxn id="87" idx="6"/>
                      <a:endCxn id="7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38D80073-A2A9-829D-ECD5-B911EEB7342A}"/>
                        </a:ext>
                      </a:extLst>
                    </p:cNvPr>
                    <p:cNvCxnSpPr>
                      <a:stCxn id="88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9883CCF2-98BB-2CC1-5D86-8961A5D4ED4A}"/>
                        </a:ext>
                      </a:extLst>
                    </p:cNvPr>
                    <p:cNvCxnSpPr>
                      <a:stCxn id="89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19E7ED8A-E3AE-3994-A5D5-7395FF7DB86A}"/>
                        </a:ext>
                      </a:extLst>
                    </p:cNvPr>
                    <p:cNvCxnSpPr>
                      <a:stCxn id="90" idx="6"/>
                      <a:endCxn id="7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0DDDC0D-84A5-9A9F-BB00-E8C15EDCE6CB}"/>
                      </a:ext>
                    </a:extLst>
                  </p:cNvPr>
                  <p:cNvCxnSpPr>
                    <a:stCxn id="99" idx="6"/>
                    <a:endCxn id="9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2FD1742-2470-0816-2104-A11AA891512D}"/>
                      </a:ext>
                    </a:extLst>
                  </p:cNvPr>
                  <p:cNvCxnSpPr>
                    <a:stCxn id="100" idx="6"/>
                    <a:endCxn id="9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FC49D7F-9C5C-6C71-96DC-D0E844ADA54B}"/>
                      </a:ext>
                    </a:extLst>
                  </p:cNvPr>
                  <p:cNvCxnSpPr>
                    <a:stCxn id="101" idx="6"/>
                    <a:endCxn id="9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0E8056F-C853-959C-8FA3-A2864F1E3DD4}"/>
                      </a:ext>
                    </a:extLst>
                  </p:cNvPr>
                  <p:cNvCxnSpPr>
                    <a:stCxn id="102" idx="6"/>
                    <a:endCxn id="9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AE774DB-E0E8-8DD9-472D-D71B7AC3F7F9}"/>
                      </a:ext>
                    </a:extLst>
                  </p:cNvPr>
                  <p:cNvCxnSpPr>
                    <a:stCxn id="103" idx="6"/>
                    <a:endCxn id="9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5D04950-8BF3-CBEE-7350-2D212E5C76DF}"/>
                      </a:ext>
                    </a:extLst>
                  </p:cNvPr>
                  <p:cNvCxnSpPr>
                    <a:stCxn id="104" idx="6"/>
                    <a:endCxn id="9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6F57A00-94D3-F3BD-22EF-298D6606D383}"/>
                      </a:ext>
                    </a:extLst>
                  </p:cNvPr>
                  <p:cNvCxnSpPr>
                    <a:stCxn id="85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458F6324-3624-DCB5-B7CA-F819A006021D}"/>
                      </a:ext>
                    </a:extLst>
                  </p:cNvPr>
                  <p:cNvCxnSpPr>
                    <a:stCxn id="85" idx="2"/>
                    <a:endCxn id="10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453D1C0F-1C87-584C-AC3F-CBB5496371BE}"/>
                      </a:ext>
                    </a:extLst>
                  </p:cNvPr>
                  <p:cNvCxnSpPr>
                    <a:stCxn id="85" idx="2"/>
                    <a:endCxn id="10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8B29E98-B9AE-2D8B-651F-EAFF3EFA33EA}"/>
                      </a:ext>
                    </a:extLst>
                  </p:cNvPr>
                  <p:cNvCxnSpPr>
                    <a:stCxn id="85" idx="2"/>
                    <a:endCxn id="10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F482950-6489-F821-4495-3192027C678B}"/>
                      </a:ext>
                    </a:extLst>
                  </p:cNvPr>
                  <p:cNvCxnSpPr>
                    <a:stCxn id="85" idx="2"/>
                    <a:endCxn id="10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40A852CB-7532-48A8-7364-7150C60A9712}"/>
                      </a:ext>
                    </a:extLst>
                  </p:cNvPr>
                  <p:cNvCxnSpPr>
                    <a:stCxn id="85" idx="2"/>
                    <a:endCxn id="10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B26E2EB-22F5-C08F-D5ED-770FEAC6B6C4}"/>
                      </a:ext>
                    </a:extLst>
                  </p:cNvPr>
                  <p:cNvCxnSpPr>
                    <a:stCxn id="86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AC009462-0BCC-4926-4D1C-02BA8E155125}"/>
                      </a:ext>
                    </a:extLst>
                  </p:cNvPr>
                  <p:cNvCxnSpPr>
                    <a:stCxn id="86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37FEB3-D910-D36E-8FCC-9474282F435D}"/>
                      </a:ext>
                    </a:extLst>
                  </p:cNvPr>
                  <p:cNvCxnSpPr>
                    <a:stCxn id="86" idx="2"/>
                    <a:endCxn id="10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521C3795-9DA8-A413-7D5F-C446F7EB47B0}"/>
                      </a:ext>
                    </a:extLst>
                  </p:cNvPr>
                  <p:cNvCxnSpPr>
                    <a:stCxn id="86" idx="2"/>
                    <a:endCxn id="10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106A46F-0B60-4A2F-0D65-FE3EA4F4CE14}"/>
                      </a:ext>
                    </a:extLst>
                  </p:cNvPr>
                  <p:cNvCxnSpPr>
                    <a:stCxn id="86" idx="2"/>
                    <a:endCxn id="10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33430A6-633A-ECC2-7865-0BF3A8773311}"/>
                      </a:ext>
                    </a:extLst>
                  </p:cNvPr>
                  <p:cNvCxnSpPr>
                    <a:stCxn id="86" idx="2"/>
                    <a:endCxn id="10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B89D0D1-E490-6EB9-0377-B4E78C34A25C}"/>
                      </a:ext>
                    </a:extLst>
                  </p:cNvPr>
                  <p:cNvCxnSpPr>
                    <a:stCxn id="87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2A1C2D6-7B06-7B05-4F35-0E6821CAA7A3}"/>
                      </a:ext>
                    </a:extLst>
                  </p:cNvPr>
                  <p:cNvCxnSpPr>
                    <a:stCxn id="100" idx="6"/>
                    <a:endCxn id="8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4B0A543-DD27-432F-4392-F21E6EE7B250}"/>
                      </a:ext>
                    </a:extLst>
                  </p:cNvPr>
                  <p:cNvCxnSpPr>
                    <a:stCxn id="87" idx="2"/>
                    <a:endCxn id="10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AA1C8D2-A9A5-1698-F1AD-05AF7006A1CD}"/>
                      </a:ext>
                    </a:extLst>
                  </p:cNvPr>
                  <p:cNvCxnSpPr>
                    <a:stCxn id="87" idx="2"/>
                    <a:endCxn id="10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ABFE3C4-926F-F0FA-C1A1-8C119A58F363}"/>
                      </a:ext>
                    </a:extLst>
                  </p:cNvPr>
                  <p:cNvCxnSpPr>
                    <a:stCxn id="87" idx="2"/>
                    <a:endCxn id="10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BFFB41DF-F395-F524-BABB-6532005B9EDB}"/>
                      </a:ext>
                    </a:extLst>
                  </p:cNvPr>
                  <p:cNvCxnSpPr>
                    <a:stCxn id="102" idx="6"/>
                    <a:endCxn id="8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E2E536C-61F1-9A04-AC82-7D0F206F0C66}"/>
                      </a:ext>
                    </a:extLst>
                  </p:cNvPr>
                  <p:cNvCxnSpPr>
                    <a:stCxn id="88" idx="2"/>
                    <a:endCxn id="10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25E6F1FF-F732-538D-DCE4-6631FB4A9F64}"/>
                      </a:ext>
                    </a:extLst>
                  </p:cNvPr>
                  <p:cNvCxnSpPr>
                    <a:stCxn id="87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D1D9243-8A0C-B228-BE7C-CD5F349DA431}"/>
                      </a:ext>
                    </a:extLst>
                  </p:cNvPr>
                  <p:cNvCxnSpPr>
                    <a:stCxn id="88" idx="2"/>
                    <a:endCxn id="10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DA89EA1-64BE-16ED-42AD-04FFA3820961}"/>
                      </a:ext>
                    </a:extLst>
                  </p:cNvPr>
                  <p:cNvCxnSpPr>
                    <a:stCxn id="99" idx="6"/>
                    <a:endCxn id="8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551C9AD-6FE7-5A3B-433B-B5F2688AB674}"/>
                      </a:ext>
                    </a:extLst>
                  </p:cNvPr>
                  <p:cNvCxnSpPr>
                    <a:stCxn id="88" idx="2"/>
                    <a:endCxn id="10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058021-D5CC-F970-798E-0267487C4C69}"/>
                      </a:ext>
                    </a:extLst>
                  </p:cNvPr>
                  <p:cNvCxnSpPr>
                    <a:stCxn id="88" idx="2"/>
                    <a:endCxn id="10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7252C79-64F0-AC31-DB1C-6150EB53F74B}"/>
                      </a:ext>
                    </a:extLst>
                  </p:cNvPr>
                  <p:cNvCxnSpPr>
                    <a:stCxn id="89" idx="2"/>
                    <a:endCxn id="9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16FE99F-49C2-4A33-12D3-C5D56CAA5D5B}"/>
                      </a:ext>
                    </a:extLst>
                  </p:cNvPr>
                  <p:cNvCxnSpPr>
                    <a:stCxn id="100" idx="6"/>
                    <a:endCxn id="8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5F62DA45-1837-0298-6592-65719490BB49}"/>
                      </a:ext>
                    </a:extLst>
                  </p:cNvPr>
                  <p:cNvCxnSpPr>
                    <a:stCxn id="101" idx="6"/>
                    <a:endCxn id="8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978A4D0-C57D-07F4-E758-2B86FC6F6C61}"/>
                      </a:ext>
                    </a:extLst>
                  </p:cNvPr>
                  <p:cNvCxnSpPr>
                    <a:stCxn id="102" idx="6"/>
                    <a:endCxn id="8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61F5527-271F-0C61-584B-4CB65977E212}"/>
                      </a:ext>
                    </a:extLst>
                  </p:cNvPr>
                  <p:cNvCxnSpPr>
                    <a:stCxn id="103" idx="6"/>
                    <a:endCxn id="8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5F40A25-036A-E02E-F4E2-3971E4919B5F}"/>
                      </a:ext>
                    </a:extLst>
                  </p:cNvPr>
                  <p:cNvCxnSpPr>
                    <a:stCxn id="104" idx="6"/>
                    <a:endCxn id="8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A534475-48A0-D3E6-01D8-211E6A646870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76FF700F-95FA-1BD0-077E-FB15D46E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E44366D8-2D84-D57B-AD90-1F14AA793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85F36C-410C-50E0-1EAF-4821A60CA72C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59384C6-8ABA-3759-5CE4-F2E570C7714D}"/>
                  </a:ext>
                </a:extLst>
              </p:cNvPr>
              <p:cNvGrpSpPr/>
              <p:nvPr/>
            </p:nvGrpSpPr>
            <p:grpSpPr>
              <a:xfrm>
                <a:off x="5022071" y="3447913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A20CCDF-5007-2D02-64B6-1E33EB402740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4FFE0CB-7E08-059B-A0AA-6208A3ECB84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E160F05-485D-3CE3-12EB-5D33842FB2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0314" y="1604078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215347-9899-5D72-C946-FBD9B36D44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8905" y="3042555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B067D9D-95D1-FF49-6248-53D3DEE87B7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9340" y="3049082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331D74A-C1BF-716E-6BE5-131A70B15A3A}"/>
                  </a:ext>
                </a:extLst>
              </p:cNvPr>
              <p:cNvGrpSpPr/>
              <p:nvPr/>
            </p:nvGrpSpPr>
            <p:grpSpPr>
              <a:xfrm>
                <a:off x="5337325" y="3718234"/>
                <a:ext cx="1877502" cy="379673"/>
                <a:chOff x="4174461" y="2263299"/>
                <a:chExt cx="1877502" cy="379673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00F0B2-37AE-A160-C2EA-C4875647958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7995E9F-3948-35D1-0225-C554A19F4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82C68C5-E9C4-3529-8002-F94CFE7675CE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C40F5AB-063C-FD2D-A2C9-0F15ACEFF7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76E8671-EDC0-E218-DA15-92FF3ACB8AC6}"/>
                    </a:ext>
                  </a:extLst>
                </p:cNvPr>
                <p:cNvCxnSpPr>
                  <a:cxnSpLocks/>
                  <a:stCxn id="27" idx="6"/>
                  <a:endCxn id="29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266D947-AE58-9886-BC42-D27A5CFE43E3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7034827" y="3038006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05FFFAD-B887-3898-7679-990CD7AE0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1139" y="3038006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3638F92-F565-E528-58EA-0DAB540E7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242" y="3077118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B7691FC-CC86-C5F2-4364-6AF387AFB98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730" y="3064862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9524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6A1BED9-628D-5E19-012D-40D5E5AB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187" y="2554432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19CE8A-443C-CDF4-7D09-499DEEFFF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2365" y="2186689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0E287-4A50-B4FD-818C-CA3E47BB63BE}"/>
                      </a:ext>
                    </a:extLst>
                  </p:cNvPr>
                  <p:cNvSpPr txBox="1"/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086" y="1600200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02F3292-E29E-5C33-DC3F-54025EADA794}"/>
                  </a:ext>
                </a:extLst>
              </p:cNvPr>
              <p:cNvCxnSpPr>
                <a:cxnSpLocks/>
                <a:stCxn id="27" idx="7"/>
                <a:endCxn id="15" idx="0"/>
              </p:cNvCxnSpPr>
              <p:nvPr/>
            </p:nvCxnSpPr>
            <p:spPr>
              <a:xfrm flipV="1">
                <a:off x="5644604" y="3049082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5B20A49-C9ED-583D-4E8B-7C39159C1C6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6439" y="1934207"/>
                    <a:ext cx="411569" cy="245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882" r="-1176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51816D5-B648-2F66-9489-9546D37A856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DD6934F-0C1C-49F8-272E-2E2ADC52E7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5280" y="2185694"/>
                    <a:ext cx="252810" cy="439701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l="-15000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542E3-04F3-83A2-B558-1627C469DDD9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F00060BA-8AA3-CD8C-0BE0-D22D56D18CEC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C19E730C-E563-0DE7-3A17-212A05F47DE3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6EF7888E-A2C5-06BA-6967-BEE8A364F680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6B7D66A-9651-4691-C803-E0C11E0E39CC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1" name="Chevron 21">
              <a:extLst>
                <a:ext uri="{FF2B5EF4-FFF2-40B4-BE49-F238E27FC236}">
                  <a16:creationId xmlns:a16="http://schemas.microsoft.com/office/drawing/2014/main" id="{F111D98B-FC2E-8F43-DC84-924C58D2BD82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986CE4E-EE34-C1B4-D9B8-2EAE9DD7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41620"/>
              </p:ext>
            </p:extLst>
          </p:nvPr>
        </p:nvGraphicFramePr>
        <p:xfrm>
          <a:off x="83232" y="748722"/>
          <a:ext cx="8912220" cy="40373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3882">
                  <a:extLst>
                    <a:ext uri="{9D8B030D-6E8A-4147-A177-3AD203B41FA5}">
                      <a16:colId xmlns:a16="http://schemas.microsoft.com/office/drawing/2014/main" val="932129789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1596127928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2552444975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71931112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1227125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603075834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53381943"/>
                    </a:ext>
                  </a:extLst>
                </a:gridCol>
                <a:gridCol w="1016223">
                  <a:extLst>
                    <a:ext uri="{9D8B030D-6E8A-4147-A177-3AD203B41FA5}">
                      <a16:colId xmlns:a16="http://schemas.microsoft.com/office/drawing/2014/main" val="3535403574"/>
                    </a:ext>
                  </a:extLst>
                </a:gridCol>
              </a:tblGrid>
              <a:tr h="31566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Title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Author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Journal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Year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Methodology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EV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</a:rPr>
                        <a:t>RL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Without DC Approximation</a:t>
                      </a:r>
                    </a:p>
                  </a:txBody>
                  <a:tcPr marL="3677" marR="3677" marT="3677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7146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The Promise of EV-Aware Multi-Period OPF Problem: Cost and Emission Benefits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Kayacık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Sustainable Energy, Grids and Networks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Second-Order Cone Programming (SOCP)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870644"/>
                  </a:ext>
                </a:extLst>
              </a:tr>
              <a:tr h="44941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Symbiotic organisms search algorithm-based security-constrained AC–DC OPF regarding uncertainty of wind, PV and PEV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</a:rPr>
                        <a:t>Duman</a:t>
                      </a:r>
                      <a:r>
                        <a:rPr lang="en-GB" sz="1000" u="none" strike="noStrike" dirty="0">
                          <a:effectLst/>
                        </a:rPr>
                        <a:t>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Computing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2021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Symbiotic Organisms Search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511571"/>
                  </a:ext>
                </a:extLst>
              </a:tr>
              <a:tr h="4182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Optimal charging of electric vehicles in smart grid: Characterization and valley-filling algorithms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Chen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2012 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2012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Heuristic: Valley-Filling Algorithm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15977"/>
                  </a:ext>
                </a:extLst>
              </a:tr>
              <a:tr h="301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Real-Time Optimal Power Flow: A "</a:t>
                      </a:r>
                      <a:r>
                        <a:rPr lang="en-GB" sz="1000" u="none" strike="noStrike" dirty="0" err="1">
                          <a:effectLst/>
                        </a:rPr>
                        <a:t>Lagrangian</a:t>
                      </a:r>
                      <a:r>
                        <a:rPr lang="en-GB" sz="1000" u="none" strike="noStrike" dirty="0">
                          <a:effectLst/>
                        </a:rPr>
                        <a:t>" Based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Yan and Xu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Deep Deterministic Policy Gradient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17377"/>
                  </a:ext>
                </a:extLst>
              </a:tr>
              <a:tr h="43876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 Data-driven Method for Fast AC Optimal Power Flow Solutions via Deep Reinforcement Learning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Zhou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Journal of Modern Power Systems and Clean Energy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2020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Proximal Policy Optimization (PPO)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>
                          <a:effectLst/>
                        </a:rPr>
                        <a:t> </a:t>
                      </a:r>
                      <a:endParaRPr lang="en-CH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870661"/>
                  </a:ext>
                </a:extLst>
              </a:tr>
              <a:tr h="59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Feasibility Constrained Online Calculation for Real-Time Optimal Power Flow: A Convex Constrained Deep Reinforcement Learning Approach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Sayed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IEEE Transactions on Power Systems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Soft Actor-Critic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101841"/>
                  </a:ext>
                </a:extLst>
              </a:tr>
              <a:tr h="55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Network-Constrained Reinforcement Learning for Optimal EV Charging Control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Wu et al.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dirty="0">
                          <a:effectLst/>
                        </a:rPr>
                        <a:t>2023 IEEE </a:t>
                      </a:r>
                      <a:r>
                        <a:rPr lang="en-GB" sz="1000" u="none" strike="noStrike" dirty="0" err="1">
                          <a:effectLst/>
                        </a:rPr>
                        <a:t>SmartGridComm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2023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Twin Delayed Deep Deterministic Policy Gradient (TD3)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H" sz="1000" u="none" strike="noStrike" dirty="0">
                          <a:effectLst/>
                        </a:rPr>
                        <a:t> X</a:t>
                      </a:r>
                      <a:endParaRPr lang="en-CH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885858"/>
                  </a:ext>
                </a:extLst>
              </a:tr>
              <a:tr h="247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This work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H" sz="1000" u="none" strike="noStrike" dirty="0">
                          <a:effectLst/>
                        </a:rPr>
                        <a:t> </a:t>
                      </a:r>
                      <a:endParaRPr lang="en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  <a:latin typeface="+mn-lt"/>
                        </a:rPr>
                        <a:t>PPO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>
                          <a:effectLst/>
                          <a:latin typeface="+mn-lt"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  <a:latin typeface="+mn-lt"/>
                        </a:rPr>
                        <a:t>X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539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RL Fundamentals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12E-ADAF-FC77-CE5D-E11688F6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82648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566D3-6300-4015-49AE-01ABBE3D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ECD5-AD89-081B-189F-188CDFC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0660D-4837-0DF8-8B27-D3AF7D26E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0BC1-D9B1-32C3-CFAF-335F4F8C4B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13D3E2-A2C8-7A45-E16B-8BA764AF104D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9F46BF-DA3D-C605-9267-E5C25426CADD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C2D8EA4-4918-D5AA-EE17-AF900DFA0E8A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D487AA1-C90D-2C36-6371-8BE348DD1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AC08B17-D0BC-D761-99B0-C17634994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CF0ECE7-D32D-4B93-1438-C2A2F72E4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D6FE094-9775-2068-2D3C-C7B7DE4303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A1D1E56-0FE2-520D-7741-EF56311CA5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CC03599-F175-DCB7-7869-260D64FCE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5E37CD4-8471-7A10-1F8D-4A429743DE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5376F03-BD92-6379-C9D8-FF6603661B6F}"/>
                  </a:ext>
                </a:extLst>
              </p:cNvPr>
              <p:cNvCxnSpPr>
                <a:stCxn id="63" idx="6"/>
                <a:endCxn id="70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9C93E15-5FB5-6227-3467-3BC64A420C8B}"/>
                  </a:ext>
                </a:extLst>
              </p:cNvPr>
              <p:cNvCxnSpPr>
                <a:stCxn id="63" idx="6"/>
                <a:endCxn id="71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E1CFEAF-934E-1154-D396-B4E2D782F1A3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AFD6E59-7122-38B8-CDE1-4B2F16BF26A2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95BB92A-D762-0025-F4C6-F97C47D27FDF}"/>
                  </a:ext>
                </a:extLst>
              </p:cNvPr>
              <p:cNvCxnSpPr>
                <a:cxnSpLocks/>
                <a:stCxn id="63" idx="6"/>
                <a:endCxn id="74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155030F-E756-BCCD-1A3C-EDAED326EA9E}"/>
                  </a:ext>
                </a:extLst>
              </p:cNvPr>
              <p:cNvCxnSpPr>
                <a:stCxn id="63" idx="6"/>
                <a:endCxn id="75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16AD2C-6320-ACBF-FC51-39E644E6544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3C7D1B-3AB2-1EEE-7457-111019D3938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22B4041-4311-A310-2437-D6948DB34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FF18063-548F-0219-786E-DBC60F5E3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4097447-7BC3-8535-0BF4-7C856565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448F762-830E-184C-8FEF-10C64E81D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D83A66B-ADE2-508A-A110-5BE4B2824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394C261-F16A-0CEF-E993-BF243C543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228659-E50B-9C36-964B-05364448E8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819DEA-9182-FF2A-6B32-4FDD767218F3}"/>
                  </a:ext>
                </a:extLst>
              </p:cNvPr>
              <p:cNvCxnSpPr>
                <a:stCxn id="56" idx="6"/>
                <a:endCxn id="49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5F6910-1658-102B-AA98-D094E3F366B3}"/>
                  </a:ext>
                </a:extLst>
              </p:cNvPr>
              <p:cNvCxnSpPr>
                <a:stCxn id="57" idx="6"/>
                <a:endCxn id="49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C300F9A-173F-5935-4ACB-B874832FABFE}"/>
                  </a:ext>
                </a:extLst>
              </p:cNvPr>
              <p:cNvCxnSpPr>
                <a:stCxn id="58" idx="6"/>
                <a:endCxn id="49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15C9B9-7992-8230-966E-45D2AA0EE250}"/>
                  </a:ext>
                </a:extLst>
              </p:cNvPr>
              <p:cNvCxnSpPr>
                <a:stCxn id="59" idx="6"/>
                <a:endCxn id="49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A423D6A-CB8F-FAAB-206F-194411B4AA70}"/>
                  </a:ext>
                </a:extLst>
              </p:cNvPr>
              <p:cNvCxnSpPr>
                <a:stCxn id="60" idx="6"/>
                <a:endCxn id="49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158251-CACC-F043-FD6A-7324463754CA}"/>
                  </a:ext>
                </a:extLst>
              </p:cNvPr>
              <p:cNvCxnSpPr>
                <a:stCxn id="61" idx="6"/>
                <a:endCxn id="49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63D37E-1743-9C0D-81B3-E006C0EAEBBB}"/>
                </a:ext>
              </a:extLst>
            </p:cNvPr>
            <p:cNvCxnSpPr>
              <a:stCxn id="70" idx="6"/>
              <a:endCxn id="61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4C97-22CA-8233-7B6A-FDDBEB7CD793}"/>
                </a:ext>
              </a:extLst>
            </p:cNvPr>
            <p:cNvCxnSpPr>
              <a:stCxn id="71" idx="6"/>
              <a:endCxn id="61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F00853-DB6D-F99B-F5DB-65FC1284E781}"/>
                </a:ext>
              </a:extLst>
            </p:cNvPr>
            <p:cNvCxnSpPr>
              <a:stCxn id="72" idx="6"/>
              <a:endCxn id="61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975A0E-0A0C-1355-DF29-5EC91E9EF2CB}"/>
                </a:ext>
              </a:extLst>
            </p:cNvPr>
            <p:cNvCxnSpPr>
              <a:stCxn id="73" idx="6"/>
              <a:endCxn id="61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BC3980-EA11-1456-7D5D-42BCAA4512C8}"/>
                </a:ext>
              </a:extLst>
            </p:cNvPr>
            <p:cNvCxnSpPr>
              <a:stCxn id="74" idx="6"/>
              <a:endCxn id="61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8F3F52-FC8B-2641-8ABE-5A1C0754015B}"/>
                </a:ext>
              </a:extLst>
            </p:cNvPr>
            <p:cNvCxnSpPr>
              <a:stCxn id="75" idx="6"/>
              <a:endCxn id="61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C70B03-25E3-DFED-14A5-8F8A5C2E578B}"/>
                </a:ext>
              </a:extLst>
            </p:cNvPr>
            <p:cNvCxnSpPr>
              <a:stCxn id="56" idx="2"/>
              <a:endCxn id="70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9A860-8949-088B-40ED-92CC12CB7FC6}"/>
                </a:ext>
              </a:extLst>
            </p:cNvPr>
            <p:cNvCxnSpPr>
              <a:stCxn id="56" idx="2"/>
              <a:endCxn id="71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86294F-9A91-6E33-C077-63AE223BFFED}"/>
                </a:ext>
              </a:extLst>
            </p:cNvPr>
            <p:cNvCxnSpPr>
              <a:stCxn id="56" idx="2"/>
              <a:endCxn id="72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AF3AED-1B02-47F6-F6DE-E6BBD2CB1A16}"/>
                </a:ext>
              </a:extLst>
            </p:cNvPr>
            <p:cNvCxnSpPr>
              <a:stCxn id="56" idx="2"/>
              <a:endCxn id="73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A34AD3-DFFA-6710-C450-C0B1C5C10ECD}"/>
                </a:ext>
              </a:extLst>
            </p:cNvPr>
            <p:cNvCxnSpPr>
              <a:stCxn id="56" idx="2"/>
              <a:endCxn id="74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E9D52C-DD62-3880-0476-4C09D1D69985}"/>
                </a:ext>
              </a:extLst>
            </p:cNvPr>
            <p:cNvCxnSpPr>
              <a:stCxn id="56" idx="2"/>
              <a:endCxn id="75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C2876B-2F2E-3636-9A33-B39C462538FA}"/>
                </a:ext>
              </a:extLst>
            </p:cNvPr>
            <p:cNvCxnSpPr>
              <a:stCxn id="57" idx="2"/>
              <a:endCxn id="70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1E9501-5E3E-357D-39D3-D4A5B76D5971}"/>
                </a:ext>
              </a:extLst>
            </p:cNvPr>
            <p:cNvCxnSpPr>
              <a:stCxn id="57" idx="2"/>
              <a:endCxn id="71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36B78A-8D7C-96D5-310C-F700DD7C4856}"/>
                </a:ext>
              </a:extLst>
            </p:cNvPr>
            <p:cNvCxnSpPr>
              <a:stCxn id="57" idx="2"/>
              <a:endCxn id="72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16C13C-D27B-BA2E-8305-831DC76E1F89}"/>
                </a:ext>
              </a:extLst>
            </p:cNvPr>
            <p:cNvCxnSpPr>
              <a:stCxn id="57" idx="2"/>
              <a:endCxn id="73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D1C259-1660-A674-1B95-D7BFD3D94187}"/>
                </a:ext>
              </a:extLst>
            </p:cNvPr>
            <p:cNvCxnSpPr>
              <a:stCxn id="57" idx="2"/>
              <a:endCxn id="74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605063-C2DE-8923-5C49-FD0DEAF40726}"/>
                </a:ext>
              </a:extLst>
            </p:cNvPr>
            <p:cNvCxnSpPr>
              <a:stCxn id="57" idx="2"/>
              <a:endCxn id="75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24CCDD-D341-CA15-D972-78A43C3E1259}"/>
                </a:ext>
              </a:extLst>
            </p:cNvPr>
            <p:cNvCxnSpPr>
              <a:stCxn id="58" idx="2"/>
              <a:endCxn id="72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F2824-9403-F8D6-52E6-0B6D8731B2D6}"/>
                </a:ext>
              </a:extLst>
            </p:cNvPr>
            <p:cNvCxnSpPr>
              <a:stCxn id="71" idx="6"/>
              <a:endCxn id="58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DF84E4-2A46-DE02-2A72-CA94B8716918}"/>
                </a:ext>
              </a:extLst>
            </p:cNvPr>
            <p:cNvCxnSpPr>
              <a:stCxn id="58" idx="2"/>
              <a:endCxn id="73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A2D881-EF8B-F657-EBAB-2E5B36184215}"/>
                </a:ext>
              </a:extLst>
            </p:cNvPr>
            <p:cNvCxnSpPr>
              <a:stCxn id="58" idx="2"/>
              <a:endCxn id="74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B3AE9-1757-5F0C-33A4-018D455FA83A}"/>
                </a:ext>
              </a:extLst>
            </p:cNvPr>
            <p:cNvCxnSpPr>
              <a:stCxn id="58" idx="2"/>
              <a:endCxn id="75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157328-EAF1-062F-C391-0071C02F221E}"/>
                </a:ext>
              </a:extLst>
            </p:cNvPr>
            <p:cNvCxnSpPr>
              <a:stCxn id="73" idx="6"/>
              <a:endCxn id="59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F35A8A-6C25-AD32-0FFD-30DD95E7475C}"/>
                </a:ext>
              </a:extLst>
            </p:cNvPr>
            <p:cNvCxnSpPr>
              <a:stCxn id="59" idx="2"/>
              <a:endCxn id="72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BB44BE-8927-A04F-FE14-6C8BD6088681}"/>
                </a:ext>
              </a:extLst>
            </p:cNvPr>
            <p:cNvCxnSpPr>
              <a:stCxn id="58" idx="2"/>
              <a:endCxn id="70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D77D93-B0DC-0270-8539-16D19A9C1441}"/>
                </a:ext>
              </a:extLst>
            </p:cNvPr>
            <p:cNvCxnSpPr>
              <a:stCxn id="59" idx="2"/>
              <a:endCxn id="71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6296EC-0245-D0C7-44A8-648502905E19}"/>
                </a:ext>
              </a:extLst>
            </p:cNvPr>
            <p:cNvCxnSpPr>
              <a:stCxn id="70" idx="6"/>
              <a:endCxn id="59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D9425A-1F3F-C44B-DDA0-9A696B48DB60}"/>
                </a:ext>
              </a:extLst>
            </p:cNvPr>
            <p:cNvCxnSpPr>
              <a:stCxn id="59" idx="2"/>
              <a:endCxn id="74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C65265-FDF5-4BB7-1F23-33866BC0E356}"/>
                </a:ext>
              </a:extLst>
            </p:cNvPr>
            <p:cNvCxnSpPr>
              <a:stCxn id="59" idx="2"/>
              <a:endCxn id="75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DC5398-906A-4E2F-028A-DAFD9E599570}"/>
                </a:ext>
              </a:extLst>
            </p:cNvPr>
            <p:cNvCxnSpPr>
              <a:stCxn id="60" idx="2"/>
              <a:endCxn id="70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D68B13-066C-EFBF-260E-57543265347F}"/>
                </a:ext>
              </a:extLst>
            </p:cNvPr>
            <p:cNvCxnSpPr>
              <a:stCxn id="71" idx="6"/>
              <a:endCxn id="60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CD7FB3-023D-A911-2EC1-C3A4A7E0ABDF}"/>
                </a:ext>
              </a:extLst>
            </p:cNvPr>
            <p:cNvCxnSpPr>
              <a:stCxn id="72" idx="6"/>
              <a:endCxn id="60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7A72E5-B1B2-33F3-0DE8-2F1501366F39}"/>
                </a:ext>
              </a:extLst>
            </p:cNvPr>
            <p:cNvCxnSpPr>
              <a:stCxn id="73" idx="6"/>
              <a:endCxn id="60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25C078-6351-A0A5-3321-C06F9316A7CA}"/>
                </a:ext>
              </a:extLst>
            </p:cNvPr>
            <p:cNvCxnSpPr>
              <a:stCxn id="74" idx="6"/>
              <a:endCxn id="60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4A281C-7FA1-B366-8638-712BE65C48F3}"/>
                </a:ext>
              </a:extLst>
            </p:cNvPr>
            <p:cNvCxnSpPr>
              <a:stCxn id="75" idx="6"/>
              <a:endCxn id="60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55E573-38EF-B156-FEC9-18369259EF1F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046785-06A7-E19C-E1CC-18BAC0778706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A9557C1-EEC6-1C9B-D4B9-07B404EAE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20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07132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(2021) "Net zero by 2050: A roadmap for the global energy sector."</a:t>
            </a:r>
            <a:endParaRPr lang="en-GB" sz="800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9879DB-62D0-DB84-E895-A1F0372DC569}"/>
              </a:ext>
            </a:extLst>
          </p:cNvPr>
          <p:cNvGrpSpPr/>
          <p:nvPr/>
        </p:nvGrpSpPr>
        <p:grpSpPr>
          <a:xfrm>
            <a:off x="5578628" y="965293"/>
            <a:ext cx="3248306" cy="3608756"/>
            <a:chOff x="5578628" y="965293"/>
            <a:chExt cx="3248306" cy="36087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A88B6D-01D1-F8A4-51B4-96171DCADB38}"/>
                </a:ext>
              </a:extLst>
            </p:cNvPr>
            <p:cNvGrpSpPr/>
            <p:nvPr/>
          </p:nvGrpSpPr>
          <p:grpSpPr>
            <a:xfrm>
              <a:off x="5586934" y="965293"/>
              <a:ext cx="3240000" cy="1620000"/>
              <a:chOff x="5586934" y="965293"/>
              <a:chExt cx="3240000" cy="1620000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9502C5F8-F581-FE49-5A31-7531F6D271AF}"/>
                  </a:ext>
                </a:extLst>
              </p:cNvPr>
              <p:cNvSpPr/>
              <p:nvPr/>
            </p:nvSpPr>
            <p:spPr>
              <a:xfrm>
                <a:off x="5586934" y="965293"/>
                <a:ext cx="3240000" cy="1620000"/>
              </a:xfrm>
              <a:prstGeom prst="roundRect">
                <a:avLst/>
              </a:prstGeom>
              <a:solidFill>
                <a:srgbClr val="00B05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4739F4-75FA-31ED-D829-229E84F85AC4}"/>
                  </a:ext>
                </a:extLst>
              </p:cNvPr>
              <p:cNvGrpSpPr/>
              <p:nvPr/>
            </p:nvGrpSpPr>
            <p:grpSpPr>
              <a:xfrm>
                <a:off x="6037287" y="1064882"/>
                <a:ext cx="2438878" cy="1409739"/>
                <a:chOff x="5857037" y="1046338"/>
                <a:chExt cx="2438878" cy="140973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24A3C1A-CB8F-449C-65BB-740530DDAEC9}"/>
                    </a:ext>
                  </a:extLst>
                </p:cNvPr>
                <p:cNvSpPr txBox="1"/>
                <p:nvPr/>
              </p:nvSpPr>
              <p:spPr>
                <a:xfrm>
                  <a:off x="5857037" y="2231015"/>
                  <a:ext cx="2438878" cy="225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400" dirty="0">
                      <a:latin typeface="+mn-lt"/>
                    </a:rPr>
                    <a:t>Renewable Energy Integration</a:t>
                  </a:r>
                </a:p>
              </p:txBody>
            </p:sp>
            <p:pic>
              <p:nvPicPr>
                <p:cNvPr id="6" name="Picture 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9F95BF7-3A66-EAC4-37B3-B3A6CD789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36475" y="1046338"/>
                  <a:ext cx="1080000" cy="108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04A83E-4EDD-B735-9497-DE471CF72301}"/>
                </a:ext>
              </a:extLst>
            </p:cNvPr>
            <p:cNvGrpSpPr/>
            <p:nvPr/>
          </p:nvGrpSpPr>
          <p:grpSpPr>
            <a:xfrm>
              <a:off x="5578628" y="2954049"/>
              <a:ext cx="3240000" cy="1620000"/>
              <a:chOff x="5578628" y="2954049"/>
              <a:chExt cx="3240000" cy="1620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3FAC964-41E9-8546-5B86-AFA71909A34C}"/>
                  </a:ext>
                </a:extLst>
              </p:cNvPr>
              <p:cNvSpPr/>
              <p:nvPr/>
            </p:nvSpPr>
            <p:spPr>
              <a:xfrm>
                <a:off x="5578628" y="2954049"/>
                <a:ext cx="3240000" cy="1620000"/>
              </a:xfrm>
              <a:prstGeom prst="roundRect">
                <a:avLst/>
              </a:prstGeom>
              <a:solidFill>
                <a:srgbClr val="7030A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AB5BC4-4F4C-5AC0-9BA3-7E5BAEB084C8}"/>
                  </a:ext>
                </a:extLst>
              </p:cNvPr>
              <p:cNvGrpSpPr/>
              <p:nvPr/>
            </p:nvGrpSpPr>
            <p:grpSpPr>
              <a:xfrm>
                <a:off x="5747244" y="3049295"/>
                <a:ext cx="3018963" cy="1419170"/>
                <a:chOff x="5747244" y="2908491"/>
                <a:chExt cx="3018963" cy="1419170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A60A4A-CEE1-CEF8-AA6C-6E8CCC2F4E50}"/>
                    </a:ext>
                  </a:extLst>
                </p:cNvPr>
                <p:cNvSpPr txBox="1"/>
                <p:nvPr/>
              </p:nvSpPr>
              <p:spPr>
                <a:xfrm>
                  <a:off x="5747244" y="4102599"/>
                  <a:ext cx="3018963" cy="2250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400" dirty="0">
                      <a:latin typeface="+mn-lt"/>
                    </a:rPr>
                    <a:t>Low Carbon Emission Transportation</a:t>
                  </a:r>
                </a:p>
              </p:txBody>
            </p:sp>
            <p:pic>
              <p:nvPicPr>
                <p:cNvPr id="20" name="Picture 1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4E4895A-B250-51A9-788D-7750A859B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16726" y="2908491"/>
                  <a:ext cx="1080000" cy="108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16E5F4-8581-294A-FF07-FD24392AE07F}"/>
              </a:ext>
            </a:extLst>
          </p:cNvPr>
          <p:cNvGrpSpPr/>
          <p:nvPr/>
        </p:nvGrpSpPr>
        <p:grpSpPr>
          <a:xfrm>
            <a:off x="4526209" y="1571264"/>
            <a:ext cx="970547" cy="2708637"/>
            <a:chOff x="4526209" y="1571264"/>
            <a:chExt cx="970547" cy="2708637"/>
          </a:xfrm>
        </p:grpSpPr>
        <p:pic>
          <p:nvPicPr>
            <p:cNvPr id="15" name="Graphic 14" descr="Arrow: Slight curve with solid fill">
              <a:extLst>
                <a:ext uri="{FF2B5EF4-FFF2-40B4-BE49-F238E27FC236}">
                  <a16:creationId xmlns:a16="http://schemas.microsoft.com/office/drawing/2014/main" id="{3223A8E1-0CBC-8557-D745-2D67302D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69137">
              <a:off x="4582356" y="336550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Arrow: Clockwise curve with solid fill">
              <a:extLst>
                <a:ext uri="{FF2B5EF4-FFF2-40B4-BE49-F238E27FC236}">
                  <a16:creationId xmlns:a16="http://schemas.microsoft.com/office/drawing/2014/main" id="{1E121215-B027-5B6A-D08C-5604BF49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4211550">
              <a:off x="4526209" y="15712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39EC73-93B1-DD4E-8F27-0036245CE431}"/>
              </a:ext>
            </a:extLst>
          </p:cNvPr>
          <p:cNvGrpSpPr/>
          <p:nvPr/>
        </p:nvGrpSpPr>
        <p:grpSpPr>
          <a:xfrm>
            <a:off x="4273616" y="3517182"/>
            <a:ext cx="1666466" cy="922704"/>
            <a:chOff x="4382476" y="3517182"/>
            <a:chExt cx="1666466" cy="9227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616EBA-9C12-C211-48A5-68ECB110337A}"/>
                </a:ext>
              </a:extLst>
            </p:cNvPr>
            <p:cNvSpPr txBox="1"/>
            <p:nvPr/>
          </p:nvSpPr>
          <p:spPr>
            <a:xfrm>
              <a:off x="4382476" y="4182636"/>
              <a:ext cx="166646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latin typeface="+mn-lt"/>
                </a:rPr>
                <a:t>Extreme Weather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65D81-7565-A325-97F8-1C1AA571ED61}"/>
                </a:ext>
              </a:extLst>
            </p:cNvPr>
            <p:cNvSpPr txBox="1"/>
            <p:nvPr/>
          </p:nvSpPr>
          <p:spPr>
            <a:xfrm>
              <a:off x="4391533" y="3517182"/>
              <a:ext cx="1648351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latin typeface="+mn-lt"/>
                </a:rPr>
                <a:t>Energy Demand</a:t>
              </a:r>
            </a:p>
          </p:txBody>
        </p:sp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8" y="1382161"/>
            <a:ext cx="4554926" cy="2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(2023). “World Energy Outlook 2023”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D0A02-E8C9-FC46-9A5E-E35C90EF4E74}"/>
              </a:ext>
            </a:extLst>
          </p:cNvPr>
          <p:cNvGrpSpPr>
            <a:grpSpLocks noChangeAspect="1"/>
          </p:cNvGrpSpPr>
          <p:nvPr/>
        </p:nvGrpSpPr>
        <p:grpSpPr>
          <a:xfrm>
            <a:off x="252431" y="2032934"/>
            <a:ext cx="2314250" cy="2571052"/>
            <a:chOff x="5578628" y="965293"/>
            <a:chExt cx="3248306" cy="36087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32F2BE-6D55-993C-9AA2-A18FB2AB54C8}"/>
                </a:ext>
              </a:extLst>
            </p:cNvPr>
            <p:cNvGrpSpPr/>
            <p:nvPr/>
          </p:nvGrpSpPr>
          <p:grpSpPr>
            <a:xfrm>
              <a:off x="5586934" y="965293"/>
              <a:ext cx="3240000" cy="1620000"/>
              <a:chOff x="5586934" y="965293"/>
              <a:chExt cx="3240000" cy="1620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8F7343F-441B-2622-2608-255429A9F593}"/>
                  </a:ext>
                </a:extLst>
              </p:cNvPr>
              <p:cNvSpPr/>
              <p:nvPr/>
            </p:nvSpPr>
            <p:spPr>
              <a:xfrm>
                <a:off x="5586934" y="965293"/>
                <a:ext cx="3240000" cy="1620000"/>
              </a:xfrm>
              <a:prstGeom prst="roundRect">
                <a:avLst/>
              </a:prstGeom>
              <a:solidFill>
                <a:srgbClr val="00B05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A6B22ED-3467-F88E-8B54-109EDB67A1B0}"/>
                  </a:ext>
                </a:extLst>
              </p:cNvPr>
              <p:cNvGrpSpPr/>
              <p:nvPr/>
            </p:nvGrpSpPr>
            <p:grpSpPr>
              <a:xfrm>
                <a:off x="6037287" y="1064882"/>
                <a:ext cx="2438878" cy="1410308"/>
                <a:chOff x="5857037" y="1046338"/>
                <a:chExt cx="2438878" cy="1410308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E23CA6-C4D8-3D70-010D-6D6EEAD57524}"/>
                    </a:ext>
                  </a:extLst>
                </p:cNvPr>
                <p:cNvSpPr txBox="1"/>
                <p:nvPr/>
              </p:nvSpPr>
              <p:spPr>
                <a:xfrm>
                  <a:off x="5857037" y="2231016"/>
                  <a:ext cx="2438878" cy="2256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000" dirty="0">
                      <a:latin typeface="+mn-lt"/>
                    </a:rPr>
                    <a:t>Renewable Energy Integration</a:t>
                  </a:r>
                </a:p>
              </p:txBody>
            </p:sp>
            <p:pic>
              <p:nvPicPr>
                <p:cNvPr id="29" name="Picture 2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2C7D7A0-6EDC-7E71-8640-59DBE0087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6475" y="1046338"/>
                  <a:ext cx="1080000" cy="108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CD6D5-C580-C28D-05FC-EE04D8D611BE}"/>
                </a:ext>
              </a:extLst>
            </p:cNvPr>
            <p:cNvGrpSpPr/>
            <p:nvPr/>
          </p:nvGrpSpPr>
          <p:grpSpPr>
            <a:xfrm>
              <a:off x="5578628" y="2954049"/>
              <a:ext cx="3240000" cy="1620000"/>
              <a:chOff x="5578628" y="2954049"/>
              <a:chExt cx="3240000" cy="162000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A239B03-7D1D-99E8-21D5-78D2E3099410}"/>
                  </a:ext>
                </a:extLst>
              </p:cNvPr>
              <p:cNvSpPr/>
              <p:nvPr/>
            </p:nvSpPr>
            <p:spPr>
              <a:xfrm>
                <a:off x="5578628" y="2954049"/>
                <a:ext cx="3240000" cy="1620000"/>
              </a:xfrm>
              <a:prstGeom prst="roundRect">
                <a:avLst/>
              </a:prstGeom>
              <a:solidFill>
                <a:srgbClr val="7030A0">
                  <a:alpha val="3985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4697AE5-E0DB-6D70-2705-6FB7142FEC9D}"/>
                  </a:ext>
                </a:extLst>
              </p:cNvPr>
              <p:cNvGrpSpPr/>
              <p:nvPr/>
            </p:nvGrpSpPr>
            <p:grpSpPr>
              <a:xfrm>
                <a:off x="5747244" y="3049295"/>
                <a:ext cx="3018963" cy="1419738"/>
                <a:chOff x="5747244" y="2908491"/>
                <a:chExt cx="3018963" cy="1419738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BD1EB7-BFB0-81A9-775B-1389F071CA74}"/>
                    </a:ext>
                  </a:extLst>
                </p:cNvPr>
                <p:cNvSpPr txBox="1"/>
                <p:nvPr/>
              </p:nvSpPr>
              <p:spPr>
                <a:xfrm>
                  <a:off x="5747244" y="4102598"/>
                  <a:ext cx="3018963" cy="2256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000" dirty="0">
                      <a:latin typeface="+mn-lt"/>
                    </a:rPr>
                    <a:t>Low Carbon Emission Transportation</a:t>
                  </a:r>
                </a:p>
              </p:txBody>
            </p:sp>
            <p:pic>
              <p:nvPicPr>
                <p:cNvPr id="25" name="Picture 2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1507ACD-A004-3235-3523-645CAA14E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6726" y="2908491"/>
                  <a:ext cx="1080000" cy="108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912602-E334-18C7-AB09-EF3439310923}"/>
              </a:ext>
            </a:extLst>
          </p:cNvPr>
          <p:cNvGrpSpPr/>
          <p:nvPr/>
        </p:nvGrpSpPr>
        <p:grpSpPr>
          <a:xfrm>
            <a:off x="2581738" y="2878306"/>
            <a:ext cx="1691878" cy="1244462"/>
            <a:chOff x="2581738" y="2878306"/>
            <a:chExt cx="1691878" cy="12444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476F31-5B23-F4A6-FFC0-0D455F30C250}"/>
                </a:ext>
              </a:extLst>
            </p:cNvPr>
            <p:cNvSpPr txBox="1"/>
            <p:nvPr/>
          </p:nvSpPr>
          <p:spPr>
            <a:xfrm>
              <a:off x="2712609" y="3865518"/>
              <a:ext cx="1488473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rgbClr val="7030A0"/>
                  </a:solidFill>
                  <a:latin typeface="+mn-lt"/>
                </a:rPr>
                <a:t>Fast Charging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0B5C5A-C751-B59E-8806-73A047B4B55A}"/>
                </a:ext>
              </a:extLst>
            </p:cNvPr>
            <p:cNvSpPr txBox="1"/>
            <p:nvPr/>
          </p:nvSpPr>
          <p:spPr>
            <a:xfrm>
              <a:off x="2581738" y="2878306"/>
              <a:ext cx="1691878" cy="349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rgbClr val="00B050"/>
                  </a:solidFill>
                </a:rPr>
                <a:t>High Uncertainty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81DDE-CE92-A3DA-97FC-A32BEC255699}"/>
              </a:ext>
            </a:extLst>
          </p:cNvPr>
          <p:cNvGrpSpPr/>
          <p:nvPr/>
        </p:nvGrpSpPr>
        <p:grpSpPr>
          <a:xfrm>
            <a:off x="2689082" y="1792484"/>
            <a:ext cx="5518745" cy="911019"/>
            <a:chOff x="2689082" y="2053744"/>
            <a:chExt cx="5518745" cy="9110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B8AEE9-D09C-E5D0-4830-F2588A2A5D9F}"/>
                </a:ext>
              </a:extLst>
            </p:cNvPr>
            <p:cNvSpPr txBox="1"/>
            <p:nvPr/>
          </p:nvSpPr>
          <p:spPr>
            <a:xfrm>
              <a:off x="2689082" y="2337022"/>
              <a:ext cx="1512000" cy="257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dirty="0">
                  <a:solidFill>
                    <a:srgbClr val="00B050"/>
                  </a:solidFill>
                  <a:latin typeface="+mn-lt"/>
                </a:rPr>
                <a:t>Decentralization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B9A846-7EB1-B804-D25C-E0A7EAD17D94}"/>
                </a:ext>
              </a:extLst>
            </p:cNvPr>
            <p:cNvSpPr txBox="1"/>
            <p:nvPr/>
          </p:nvSpPr>
          <p:spPr>
            <a:xfrm>
              <a:off x="5144116" y="2053744"/>
              <a:ext cx="3063711" cy="9110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rgbClr val="FF0000"/>
                  </a:solidFill>
                  <a:latin typeface="+mn-lt"/>
                </a:rPr>
                <a:t>Rising Importance of Distribution System/Network Operator (DSO)</a:t>
              </a:r>
            </a:p>
          </p:txBody>
        </p:sp>
        <p:pic>
          <p:nvPicPr>
            <p:cNvPr id="40" name="Graphic 39" descr="Chevron arrows with solid fill">
              <a:extLst>
                <a:ext uri="{FF2B5EF4-FFF2-40B4-BE49-F238E27FC236}">
                  <a16:creationId xmlns:a16="http://schemas.microsoft.com/office/drawing/2014/main" id="{D261FAC5-AB56-7598-4EF3-826D9CDB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0704" y="2211067"/>
              <a:ext cx="653470" cy="50916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F9C33-03D6-40EA-5CCE-3E4FABE11CA0}"/>
              </a:ext>
            </a:extLst>
          </p:cNvPr>
          <p:cNvGrpSpPr/>
          <p:nvPr/>
        </p:nvGrpSpPr>
        <p:grpSpPr>
          <a:xfrm>
            <a:off x="5898380" y="3527172"/>
            <a:ext cx="2830580" cy="537968"/>
            <a:chOff x="6165008" y="3508976"/>
            <a:chExt cx="2830580" cy="53796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59CDC-81F8-B3B3-CC6F-834D755E9134}"/>
                </a:ext>
              </a:extLst>
            </p:cNvPr>
            <p:cNvSpPr txBox="1"/>
            <p:nvPr/>
          </p:nvSpPr>
          <p:spPr>
            <a:xfrm>
              <a:off x="6943589" y="3508976"/>
              <a:ext cx="2051999" cy="5379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600" b="1" dirty="0">
                  <a:solidFill>
                    <a:srgbClr val="FF0000"/>
                  </a:solidFill>
                  <a:latin typeface="+mn-lt"/>
                </a:rPr>
                <a:t>Instability of Distribution Network</a:t>
              </a:r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780D652E-AB62-922C-F812-3A01DBAEA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65008" y="3527045"/>
              <a:ext cx="653470" cy="509160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FD30CE-02A3-B4FC-2322-A62607C7DA53}"/>
              </a:ext>
            </a:extLst>
          </p:cNvPr>
          <p:cNvCxnSpPr>
            <a:cxnSpLocks/>
          </p:cNvCxnSpPr>
          <p:nvPr/>
        </p:nvCxnSpPr>
        <p:spPr>
          <a:xfrm flipV="1">
            <a:off x="2689082" y="2767022"/>
            <a:ext cx="603987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93D289-37D5-90CC-3634-50AC52C07D8F}"/>
              </a:ext>
            </a:extLst>
          </p:cNvPr>
          <p:cNvCxnSpPr>
            <a:cxnSpLocks/>
          </p:cNvCxnSpPr>
          <p:nvPr/>
        </p:nvCxnSpPr>
        <p:spPr>
          <a:xfrm flipV="1">
            <a:off x="2689078" y="2810562"/>
            <a:ext cx="6039878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09642E3-89E6-C2AB-606A-575B25FFA7C0}"/>
              </a:ext>
            </a:extLst>
          </p:cNvPr>
          <p:cNvSpPr/>
          <p:nvPr/>
        </p:nvSpPr>
        <p:spPr>
          <a:xfrm>
            <a:off x="6284371" y="921857"/>
            <a:ext cx="1655556" cy="2459043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80ACC8D-1D37-396C-69D3-4748027D6E53}"/>
              </a:ext>
            </a:extLst>
          </p:cNvPr>
          <p:cNvSpPr/>
          <p:nvPr/>
        </p:nvSpPr>
        <p:spPr>
          <a:xfrm>
            <a:off x="6284371" y="2455076"/>
            <a:ext cx="1655556" cy="2321053"/>
          </a:xfrm>
          <a:prstGeom prst="roundRect">
            <a:avLst/>
          </a:prstGeom>
          <a:solidFill>
            <a:srgbClr val="0065B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pic>
        <p:nvPicPr>
          <p:cNvPr id="19" name="Graphic 18" descr="Full battery with solid fill">
            <a:extLst>
              <a:ext uri="{FF2B5EF4-FFF2-40B4-BE49-F238E27FC236}">
                <a16:creationId xmlns:a16="http://schemas.microsoft.com/office/drawing/2014/main" id="{1672BC10-BB31-C175-DF41-210E13F6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466" y="3459756"/>
            <a:ext cx="914400" cy="914400"/>
          </a:xfrm>
          <a:prstGeom prst="rect">
            <a:avLst/>
          </a:prstGeom>
        </p:spPr>
      </p:pic>
      <p:pic>
        <p:nvPicPr>
          <p:cNvPr id="23" name="Graphic 22" descr="Electric car with solid fill">
            <a:extLst>
              <a:ext uri="{FF2B5EF4-FFF2-40B4-BE49-F238E27FC236}">
                <a16:creationId xmlns:a16="http://schemas.microsoft.com/office/drawing/2014/main" id="{346B51E7-5342-CF29-86CE-39103DF1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4949" y="2402614"/>
            <a:ext cx="914400" cy="914400"/>
          </a:xfrm>
          <a:prstGeom prst="rect">
            <a:avLst/>
          </a:prstGeom>
        </p:spPr>
      </p:pic>
      <p:pic>
        <p:nvPicPr>
          <p:cNvPr id="25" name="Graphic 24" descr="Washing Machine with solid fill">
            <a:extLst>
              <a:ext uri="{FF2B5EF4-FFF2-40B4-BE49-F238E27FC236}">
                <a16:creationId xmlns:a16="http://schemas.microsoft.com/office/drawing/2014/main" id="{7D0263D0-014B-EF75-D541-0E5633FFA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466" y="136928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1F427C3-97B1-40CE-7992-3CA785D89999}"/>
              </a:ext>
            </a:extLst>
          </p:cNvPr>
          <p:cNvGrpSpPr/>
          <p:nvPr/>
        </p:nvGrpSpPr>
        <p:grpSpPr>
          <a:xfrm>
            <a:off x="1177175" y="921858"/>
            <a:ext cx="1979430" cy="3838032"/>
            <a:chOff x="1038106" y="960081"/>
            <a:chExt cx="1979430" cy="383803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CFBF587-A1E1-3B69-38D6-C765CBAA2A2A}"/>
                </a:ext>
              </a:extLst>
            </p:cNvPr>
            <p:cNvSpPr/>
            <p:nvPr/>
          </p:nvSpPr>
          <p:spPr>
            <a:xfrm>
              <a:off x="1038106" y="960081"/>
              <a:ext cx="1979430" cy="383803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0C1CB7D-7965-9415-48E5-E41B958B6EC5}"/>
                </a:ext>
              </a:extLst>
            </p:cNvPr>
            <p:cNvSpPr/>
            <p:nvPr/>
          </p:nvSpPr>
          <p:spPr>
            <a:xfrm>
              <a:off x="1573554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82FE132-5BA0-9AEB-B3FF-F12C51E9CD82}"/>
                </a:ext>
              </a:extLst>
            </p:cNvPr>
            <p:cNvSpPr/>
            <p:nvPr/>
          </p:nvSpPr>
          <p:spPr>
            <a:xfrm>
              <a:off x="1605596" y="3548950"/>
              <a:ext cx="46529" cy="47625"/>
            </a:xfrm>
            <a:custGeom>
              <a:avLst/>
              <a:gdLst>
                <a:gd name="connsiteX0" fmla="*/ 33061 w 46529"/>
                <a:gd name="connsiteY0" fmla="*/ 47625 h 47625"/>
                <a:gd name="connsiteX1" fmla="*/ 0 w 46529"/>
                <a:gd name="connsiteY1" fmla="*/ 13783 h 47625"/>
                <a:gd name="connsiteX2" fmla="*/ 13468 w 46529"/>
                <a:gd name="connsiteY2" fmla="*/ 0 h 47625"/>
                <a:gd name="connsiteX3" fmla="*/ 46530 w 46529"/>
                <a:gd name="connsiteY3" fmla="*/ 33833 h 47625"/>
                <a:gd name="connsiteX4" fmla="*/ 33061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47625"/>
                  </a:moveTo>
                  <a:lnTo>
                    <a:pt x="0" y="13783"/>
                  </a:lnTo>
                  <a:lnTo>
                    <a:pt x="13468" y="0"/>
                  </a:lnTo>
                  <a:lnTo>
                    <a:pt x="46530" y="33833"/>
                  </a:lnTo>
                  <a:lnTo>
                    <a:pt x="33061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1E4FB3D-C01A-5693-32BE-D6C4184AE7E3}"/>
                </a:ext>
              </a:extLst>
            </p:cNvPr>
            <p:cNvSpPr/>
            <p:nvPr/>
          </p:nvSpPr>
          <p:spPr>
            <a:xfrm>
              <a:off x="1640229" y="358488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EA9593C-38E3-60C4-D1F2-51F268F9DA91}"/>
                </a:ext>
              </a:extLst>
            </p:cNvPr>
            <p:cNvSpPr/>
            <p:nvPr/>
          </p:nvSpPr>
          <p:spPr>
            <a:xfrm>
              <a:off x="1687854" y="3517117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FEACE5-4532-59CA-3240-853A0179547B}"/>
                </a:ext>
              </a:extLst>
            </p:cNvPr>
            <p:cNvSpPr/>
            <p:nvPr/>
          </p:nvSpPr>
          <p:spPr>
            <a:xfrm>
              <a:off x="1773579" y="3631417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7F7F2F2-4FC4-8C8C-1B55-CEF1EA51977E}"/>
                </a:ext>
              </a:extLst>
            </p:cNvPr>
            <p:cNvSpPr/>
            <p:nvPr/>
          </p:nvSpPr>
          <p:spPr>
            <a:xfrm>
              <a:off x="1742632" y="3548950"/>
              <a:ext cx="46529" cy="47625"/>
            </a:xfrm>
            <a:custGeom>
              <a:avLst/>
              <a:gdLst>
                <a:gd name="connsiteX0" fmla="*/ 13468 w 46529"/>
                <a:gd name="connsiteY0" fmla="*/ 47625 h 47625"/>
                <a:gd name="connsiteX1" fmla="*/ 46530 w 46529"/>
                <a:gd name="connsiteY1" fmla="*/ 13783 h 47625"/>
                <a:gd name="connsiteX2" fmla="*/ 33061 w 46529"/>
                <a:gd name="connsiteY2" fmla="*/ 0 h 47625"/>
                <a:gd name="connsiteX3" fmla="*/ 0 w 46529"/>
                <a:gd name="connsiteY3" fmla="*/ 33833 h 47625"/>
                <a:gd name="connsiteX4" fmla="*/ 13468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47625"/>
                  </a:moveTo>
                  <a:lnTo>
                    <a:pt x="46530" y="13783"/>
                  </a:lnTo>
                  <a:lnTo>
                    <a:pt x="33061" y="0"/>
                  </a:lnTo>
                  <a:lnTo>
                    <a:pt x="0" y="33833"/>
                  </a:lnTo>
                  <a:lnTo>
                    <a:pt x="13468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B6AE958-E5C1-00B0-81BE-54D03BE6DD07}"/>
                </a:ext>
              </a:extLst>
            </p:cNvPr>
            <p:cNvSpPr/>
            <p:nvPr/>
          </p:nvSpPr>
          <p:spPr>
            <a:xfrm>
              <a:off x="1605596" y="3686405"/>
              <a:ext cx="46529" cy="47625"/>
            </a:xfrm>
            <a:custGeom>
              <a:avLst/>
              <a:gdLst>
                <a:gd name="connsiteX0" fmla="*/ 33061 w 46529"/>
                <a:gd name="connsiteY0" fmla="*/ 0 h 47625"/>
                <a:gd name="connsiteX1" fmla="*/ 0 w 46529"/>
                <a:gd name="connsiteY1" fmla="*/ 33842 h 47625"/>
                <a:gd name="connsiteX2" fmla="*/ 13468 w 46529"/>
                <a:gd name="connsiteY2" fmla="*/ 47625 h 47625"/>
                <a:gd name="connsiteX3" fmla="*/ 46530 w 46529"/>
                <a:gd name="connsiteY3" fmla="*/ 13792 h 47625"/>
                <a:gd name="connsiteX4" fmla="*/ 33061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0"/>
                  </a:moveTo>
                  <a:lnTo>
                    <a:pt x="0" y="33842"/>
                  </a:lnTo>
                  <a:lnTo>
                    <a:pt x="13468" y="47625"/>
                  </a:lnTo>
                  <a:lnTo>
                    <a:pt x="46530" y="13792"/>
                  </a:lnTo>
                  <a:lnTo>
                    <a:pt x="3306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64DDA48-4D0C-39F3-B054-D778BFC32866}"/>
                </a:ext>
              </a:extLst>
            </p:cNvPr>
            <p:cNvSpPr/>
            <p:nvPr/>
          </p:nvSpPr>
          <p:spPr>
            <a:xfrm>
              <a:off x="1687854" y="3718238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975DC64-ECAA-1521-6972-3045EF00173B}"/>
                </a:ext>
              </a:extLst>
            </p:cNvPr>
            <p:cNvSpPr/>
            <p:nvPr/>
          </p:nvSpPr>
          <p:spPr>
            <a:xfrm>
              <a:off x="1742632" y="3686405"/>
              <a:ext cx="46529" cy="47625"/>
            </a:xfrm>
            <a:custGeom>
              <a:avLst/>
              <a:gdLst>
                <a:gd name="connsiteX0" fmla="*/ 13468 w 46529"/>
                <a:gd name="connsiteY0" fmla="*/ 0 h 47625"/>
                <a:gd name="connsiteX1" fmla="*/ 46530 w 46529"/>
                <a:gd name="connsiteY1" fmla="*/ 33842 h 47625"/>
                <a:gd name="connsiteX2" fmla="*/ 33061 w 46529"/>
                <a:gd name="connsiteY2" fmla="*/ 47625 h 47625"/>
                <a:gd name="connsiteX3" fmla="*/ 0 w 46529"/>
                <a:gd name="connsiteY3" fmla="*/ 13792 h 47625"/>
                <a:gd name="connsiteX4" fmla="*/ 13468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0"/>
                  </a:moveTo>
                  <a:lnTo>
                    <a:pt x="46530" y="33842"/>
                  </a:lnTo>
                  <a:lnTo>
                    <a:pt x="33061" y="47625"/>
                  </a:lnTo>
                  <a:lnTo>
                    <a:pt x="0" y="13792"/>
                  </a:lnTo>
                  <a:lnTo>
                    <a:pt x="134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A203DB0-DF21-76B2-981B-CE5EF41AC228}"/>
                </a:ext>
              </a:extLst>
            </p:cNvPr>
            <p:cNvSpPr/>
            <p:nvPr/>
          </p:nvSpPr>
          <p:spPr>
            <a:xfrm>
              <a:off x="1971232" y="3839977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CFA34D-D704-9AD9-7DC9-A05643FBC126}"/>
                </a:ext>
              </a:extLst>
            </p:cNvPr>
            <p:cNvSpPr/>
            <p:nvPr/>
          </p:nvSpPr>
          <p:spPr>
            <a:xfrm>
              <a:off x="2145520" y="3721181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C33DEC1-B4A3-0E37-8822-FA88F16C2DFA}"/>
                </a:ext>
              </a:extLst>
            </p:cNvPr>
            <p:cNvSpPr/>
            <p:nvPr/>
          </p:nvSpPr>
          <p:spPr>
            <a:xfrm>
              <a:off x="2160751" y="3839977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E96B5A-946D-6BD6-9A04-152AEEB28115}"/>
                </a:ext>
              </a:extLst>
            </p:cNvPr>
            <p:cNvSpPr/>
            <p:nvPr/>
          </p:nvSpPr>
          <p:spPr>
            <a:xfrm>
              <a:off x="2177381" y="3969650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CD3235-20E4-506C-6E2E-61FA16E7D9BA}"/>
                </a:ext>
              </a:extLst>
            </p:cNvPr>
            <p:cNvSpPr/>
            <p:nvPr/>
          </p:nvSpPr>
          <p:spPr>
            <a:xfrm>
              <a:off x="1987853" y="3721181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A193BE-9876-B176-5DEE-F2CD843B5923}"/>
                </a:ext>
              </a:extLst>
            </p:cNvPr>
            <p:cNvSpPr/>
            <p:nvPr/>
          </p:nvSpPr>
          <p:spPr>
            <a:xfrm>
              <a:off x="1693569" y="4109296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7942185-70E4-1C1B-C20B-B2B093276865}"/>
                </a:ext>
              </a:extLst>
            </p:cNvPr>
            <p:cNvSpPr/>
            <p:nvPr/>
          </p:nvSpPr>
          <p:spPr>
            <a:xfrm>
              <a:off x="1756014" y="3839977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359B21F-DCE3-AED3-5322-7000CABF301D}"/>
                </a:ext>
              </a:extLst>
            </p:cNvPr>
            <p:cNvSpPr/>
            <p:nvPr/>
          </p:nvSpPr>
          <p:spPr>
            <a:xfrm>
              <a:off x="1953334" y="3969650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51C0464-2FBA-771B-645E-FB2D12ECB9AB}"/>
                </a:ext>
              </a:extLst>
            </p:cNvPr>
            <p:cNvSpPr/>
            <p:nvPr/>
          </p:nvSpPr>
          <p:spPr>
            <a:xfrm>
              <a:off x="1693569" y="3969650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163DDDE-21B6-0FDD-7600-3C8F56D1E075}"/>
                </a:ext>
              </a:extLst>
            </p:cNvPr>
            <p:cNvSpPr/>
            <p:nvPr/>
          </p:nvSpPr>
          <p:spPr>
            <a:xfrm>
              <a:off x="1814365" y="3721181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F036E8-D958-10FD-B08E-FF43EE2C066C}"/>
                </a:ext>
              </a:extLst>
            </p:cNvPr>
            <p:cNvSpPr/>
            <p:nvPr/>
          </p:nvSpPr>
          <p:spPr>
            <a:xfrm>
              <a:off x="1781186" y="2678817"/>
              <a:ext cx="200024" cy="511206"/>
            </a:xfrm>
            <a:custGeom>
              <a:avLst/>
              <a:gdLst>
                <a:gd name="connsiteX0" fmla="*/ 112709 w 200024"/>
                <a:gd name="connsiteY0" fmla="*/ 0 h 511206"/>
                <a:gd name="connsiteX1" fmla="*/ 61436 w 200024"/>
                <a:gd name="connsiteY1" fmla="*/ 36995 h 511206"/>
                <a:gd name="connsiteX2" fmla="*/ 39976 w 200024"/>
                <a:gd name="connsiteY2" fmla="*/ 473107 h 511206"/>
                <a:gd name="connsiteX3" fmla="*/ 0 w 200024"/>
                <a:gd name="connsiteY3" fmla="*/ 473107 h 511206"/>
                <a:gd name="connsiteX4" fmla="*/ 0 w 200024"/>
                <a:gd name="connsiteY4" fmla="*/ 511207 h 511206"/>
                <a:gd name="connsiteX5" fmla="*/ 38100 w 200024"/>
                <a:gd name="connsiteY5" fmla="*/ 511207 h 511206"/>
                <a:gd name="connsiteX6" fmla="*/ 161925 w 200024"/>
                <a:gd name="connsiteY6" fmla="*/ 511207 h 511206"/>
                <a:gd name="connsiteX7" fmla="*/ 200025 w 200024"/>
                <a:gd name="connsiteY7" fmla="*/ 511207 h 511206"/>
                <a:gd name="connsiteX8" fmla="*/ 200025 w 200024"/>
                <a:gd name="connsiteY8" fmla="*/ 473107 h 511206"/>
                <a:gd name="connsiteX9" fmla="*/ 159429 w 200024"/>
                <a:gd name="connsiteY9" fmla="*/ 473107 h 511206"/>
                <a:gd name="connsiteX10" fmla="*/ 128616 w 200024"/>
                <a:gd name="connsiteY10" fmla="*/ 3277 h 511206"/>
                <a:gd name="connsiteX11" fmla="*/ 112709 w 200024"/>
                <a:gd name="connsiteY11" fmla="*/ 0 h 5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4" h="511206">
                  <a:moveTo>
                    <a:pt x="112709" y="0"/>
                  </a:moveTo>
                  <a:lnTo>
                    <a:pt x="61436" y="36995"/>
                  </a:lnTo>
                  <a:lnTo>
                    <a:pt x="39976" y="473107"/>
                  </a:lnTo>
                  <a:lnTo>
                    <a:pt x="0" y="473107"/>
                  </a:lnTo>
                  <a:lnTo>
                    <a:pt x="0" y="511207"/>
                  </a:lnTo>
                  <a:lnTo>
                    <a:pt x="38100" y="511207"/>
                  </a:lnTo>
                  <a:lnTo>
                    <a:pt x="161925" y="511207"/>
                  </a:lnTo>
                  <a:lnTo>
                    <a:pt x="200025" y="511207"/>
                  </a:lnTo>
                  <a:lnTo>
                    <a:pt x="200025" y="473107"/>
                  </a:lnTo>
                  <a:lnTo>
                    <a:pt x="159429" y="473107"/>
                  </a:lnTo>
                  <a:lnTo>
                    <a:pt x="128616" y="3277"/>
                  </a:lnTo>
                  <a:lnTo>
                    <a:pt x="112709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156E209-41F0-C167-0ADF-6E124D8D4012}"/>
                </a:ext>
              </a:extLst>
            </p:cNvPr>
            <p:cNvSpPr/>
            <p:nvPr/>
          </p:nvSpPr>
          <p:spPr>
            <a:xfrm>
              <a:off x="1802364" y="2313500"/>
              <a:ext cx="105218" cy="253217"/>
            </a:xfrm>
            <a:custGeom>
              <a:avLst/>
              <a:gdLst>
                <a:gd name="connsiteX0" fmla="*/ 23084 w 105218"/>
                <a:gd name="connsiteY0" fmla="*/ 246855 h 253217"/>
                <a:gd name="connsiteX1" fmla="*/ 27532 w 105218"/>
                <a:gd name="connsiteY1" fmla="*/ 253217 h 253217"/>
                <a:gd name="connsiteX2" fmla="*/ 36857 w 105218"/>
                <a:gd name="connsiteY2" fmla="*/ 241864 h 253217"/>
                <a:gd name="connsiteX3" fmla="*/ 103313 w 105218"/>
                <a:gd name="connsiteY3" fmla="*/ 236149 h 253217"/>
                <a:gd name="connsiteX4" fmla="*/ 105218 w 105218"/>
                <a:gd name="connsiteY4" fmla="*/ 227881 h 253217"/>
                <a:gd name="connsiteX5" fmla="*/ 33504 w 105218"/>
                <a:gd name="connsiteY5" fmla="*/ 12016 h 253217"/>
                <a:gd name="connsiteX6" fmla="*/ 12012 w 105218"/>
                <a:gd name="connsiteY6" fmla="*/ 791 h 253217"/>
                <a:gd name="connsiteX7" fmla="*/ 119 w 105218"/>
                <a:gd name="connsiteY7" fmla="*/ 19160 h 2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218" h="253217">
                  <a:moveTo>
                    <a:pt x="23084" y="246855"/>
                  </a:moveTo>
                  <a:lnTo>
                    <a:pt x="27532" y="253217"/>
                  </a:lnTo>
                  <a:cubicBezTo>
                    <a:pt x="30111" y="249027"/>
                    <a:pt x="33248" y="245208"/>
                    <a:pt x="36857" y="241864"/>
                  </a:cubicBezTo>
                  <a:cubicBezTo>
                    <a:pt x="55214" y="225254"/>
                    <a:pt x="82391" y="222917"/>
                    <a:pt x="103313" y="236149"/>
                  </a:cubicBezTo>
                  <a:lnTo>
                    <a:pt x="105218" y="227881"/>
                  </a:lnTo>
                  <a:lnTo>
                    <a:pt x="33504" y="12016"/>
                  </a:lnTo>
                  <a:cubicBezTo>
                    <a:pt x="30669" y="2981"/>
                    <a:pt x="21047" y="-2044"/>
                    <a:pt x="12012" y="791"/>
                  </a:cubicBezTo>
                  <a:cubicBezTo>
                    <a:pt x="4148" y="3259"/>
                    <a:pt x="-848" y="10974"/>
                    <a:pt x="119" y="191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A47A4D-9377-0924-9F9D-DD28DB4465B0}"/>
                </a:ext>
              </a:extLst>
            </p:cNvPr>
            <p:cNvSpPr/>
            <p:nvPr/>
          </p:nvSpPr>
          <p:spPr>
            <a:xfrm>
              <a:off x="1901705" y="2573404"/>
              <a:ext cx="252232" cy="125876"/>
            </a:xfrm>
            <a:custGeom>
              <a:avLst/>
              <a:gdLst>
                <a:gd name="connsiteX0" fmla="*/ 241783 w 252232"/>
                <a:gd name="connsiteY0" fmla="*/ 92945 h 125876"/>
                <a:gd name="connsiteX1" fmla="*/ 35376 w 252232"/>
                <a:gd name="connsiteY1" fmla="*/ 0 h 125876"/>
                <a:gd name="connsiteX2" fmla="*/ 25156 w 252232"/>
                <a:gd name="connsiteY2" fmla="*/ 1133 h 125876"/>
                <a:gd name="connsiteX3" fmla="*/ 0 w 252232"/>
                <a:gd name="connsiteY3" fmla="*/ 72009 h 125876"/>
                <a:gd name="connsiteX4" fmla="*/ 9820 w 252232"/>
                <a:gd name="connsiteY4" fmla="*/ 79896 h 125876"/>
                <a:gd name="connsiteX5" fmla="*/ 231277 w 252232"/>
                <a:gd name="connsiteY5" fmla="*/ 125444 h 125876"/>
                <a:gd name="connsiteX6" fmla="*/ 251802 w 252232"/>
                <a:gd name="connsiteY6" fmla="*/ 112536 h 125876"/>
                <a:gd name="connsiteX7" fmla="*/ 241783 w 252232"/>
                <a:gd name="connsiteY7" fmla="*/ 92945 h 12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32" h="125876">
                  <a:moveTo>
                    <a:pt x="241783" y="92945"/>
                  </a:moveTo>
                  <a:lnTo>
                    <a:pt x="35376" y="0"/>
                  </a:lnTo>
                  <a:lnTo>
                    <a:pt x="25156" y="1133"/>
                  </a:lnTo>
                  <a:cubicBezTo>
                    <a:pt x="37257" y="27677"/>
                    <a:pt x="26128" y="59034"/>
                    <a:pt x="0" y="72009"/>
                  </a:cubicBezTo>
                  <a:lnTo>
                    <a:pt x="9820" y="79896"/>
                  </a:lnTo>
                  <a:lnTo>
                    <a:pt x="231277" y="125444"/>
                  </a:lnTo>
                  <a:cubicBezTo>
                    <a:pt x="240509" y="127547"/>
                    <a:pt x="249698" y="121769"/>
                    <a:pt x="251802" y="112536"/>
                  </a:cubicBezTo>
                  <a:cubicBezTo>
                    <a:pt x="253646" y="104441"/>
                    <a:pt x="249425" y="96188"/>
                    <a:pt x="241783" y="929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3AEE5-9554-68D7-0778-87C0DEFB1EFF}"/>
                </a:ext>
              </a:extLst>
            </p:cNvPr>
            <p:cNvSpPr/>
            <p:nvPr/>
          </p:nvSpPr>
          <p:spPr>
            <a:xfrm>
              <a:off x="1656665" y="2597454"/>
              <a:ext cx="216227" cy="200719"/>
            </a:xfrm>
            <a:custGeom>
              <a:avLst/>
              <a:gdLst>
                <a:gd name="connsiteX0" fmla="*/ 216228 w 216227"/>
                <a:gd name="connsiteY0" fmla="*/ 54169 h 200719"/>
                <a:gd name="connsiteX1" fmla="*/ 164555 w 216227"/>
                <a:gd name="connsiteY1" fmla="*/ 0 h 200719"/>
                <a:gd name="connsiteX2" fmla="*/ 154077 w 216227"/>
                <a:gd name="connsiteY2" fmla="*/ 3591 h 200719"/>
                <a:gd name="connsiteX3" fmla="*/ 4468 w 216227"/>
                <a:gd name="connsiteY3" fmla="*/ 172031 h 200719"/>
                <a:gd name="connsiteX4" fmla="*/ 5602 w 216227"/>
                <a:gd name="connsiteY4" fmla="*/ 196251 h 200719"/>
                <a:gd name="connsiteX5" fmla="*/ 27328 w 216227"/>
                <a:gd name="connsiteY5" fmla="*/ 197368 h 200719"/>
                <a:gd name="connsiteX6" fmla="*/ 211732 w 216227"/>
                <a:gd name="connsiteY6" fmla="*/ 64570 h 20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227" h="200719">
                  <a:moveTo>
                    <a:pt x="216228" y="54169"/>
                  </a:moveTo>
                  <a:cubicBezTo>
                    <a:pt x="187415" y="52563"/>
                    <a:pt x="164801" y="28857"/>
                    <a:pt x="164555" y="0"/>
                  </a:cubicBezTo>
                  <a:lnTo>
                    <a:pt x="154077" y="3591"/>
                  </a:lnTo>
                  <a:lnTo>
                    <a:pt x="4468" y="172031"/>
                  </a:lnTo>
                  <a:cubicBezTo>
                    <a:pt x="-1907" y="179033"/>
                    <a:pt x="-1399" y="189876"/>
                    <a:pt x="5602" y="196251"/>
                  </a:cubicBezTo>
                  <a:cubicBezTo>
                    <a:pt x="11651" y="201759"/>
                    <a:pt x="20747" y="202226"/>
                    <a:pt x="27328" y="197368"/>
                  </a:cubicBezTo>
                  <a:lnTo>
                    <a:pt x="211732" y="645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0A61A71-9FEC-A413-7EB8-07F126C63CF4}"/>
                </a:ext>
              </a:extLst>
            </p:cNvPr>
            <p:cNvSpPr/>
            <p:nvPr/>
          </p:nvSpPr>
          <p:spPr>
            <a:xfrm>
              <a:off x="1849552" y="2569658"/>
              <a:ext cx="53549" cy="53550"/>
            </a:xfrm>
            <a:custGeom>
              <a:avLst/>
              <a:gdLst>
                <a:gd name="connsiteX0" fmla="*/ 8815 w 53549"/>
                <a:gd name="connsiteY0" fmla="*/ 6917 h 53550"/>
                <a:gd name="connsiteX1" fmla="*/ 6917 w 53549"/>
                <a:gd name="connsiteY1" fmla="*/ 44735 h 53550"/>
                <a:gd name="connsiteX2" fmla="*/ 44735 w 53549"/>
                <a:gd name="connsiteY2" fmla="*/ 46633 h 53550"/>
                <a:gd name="connsiteX3" fmla="*/ 46639 w 53549"/>
                <a:gd name="connsiteY3" fmla="*/ 8822 h 53550"/>
                <a:gd name="connsiteX4" fmla="*/ 8822 w 53549"/>
                <a:gd name="connsiteY4" fmla="*/ 6911 h 53550"/>
                <a:gd name="connsiteX5" fmla="*/ 8815 w 53549"/>
                <a:gd name="connsiteY5" fmla="*/ 6917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9" h="53550">
                  <a:moveTo>
                    <a:pt x="8815" y="6917"/>
                  </a:moveTo>
                  <a:cubicBezTo>
                    <a:pt x="-2152" y="16836"/>
                    <a:pt x="-3002" y="33767"/>
                    <a:pt x="6917" y="44735"/>
                  </a:cubicBezTo>
                  <a:cubicBezTo>
                    <a:pt x="16836" y="55702"/>
                    <a:pt x="33768" y="56552"/>
                    <a:pt x="44735" y="46633"/>
                  </a:cubicBezTo>
                  <a:cubicBezTo>
                    <a:pt x="55699" y="36716"/>
                    <a:pt x="56552" y="19790"/>
                    <a:pt x="46639" y="8822"/>
                  </a:cubicBezTo>
                  <a:cubicBezTo>
                    <a:pt x="36723" y="-2149"/>
                    <a:pt x="19793" y="-3004"/>
                    <a:pt x="8822" y="6911"/>
                  </a:cubicBezTo>
                  <a:cubicBezTo>
                    <a:pt x="8820" y="6913"/>
                    <a:pt x="8817" y="6915"/>
                    <a:pt x="8815" y="69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AF59C8-16E6-5CBF-C3AA-9B0FC8F65B13}"/>
                </a:ext>
              </a:extLst>
            </p:cNvPr>
            <p:cNvSpPr/>
            <p:nvPr/>
          </p:nvSpPr>
          <p:spPr>
            <a:xfrm>
              <a:off x="2190761" y="2575813"/>
              <a:ext cx="142875" cy="433235"/>
            </a:xfrm>
            <a:custGeom>
              <a:avLst/>
              <a:gdLst>
                <a:gd name="connsiteX0" fmla="*/ 46730 w 142875"/>
                <a:gd name="connsiteY0" fmla="*/ 0 h 433235"/>
                <a:gd name="connsiteX1" fmla="*/ 28994 w 142875"/>
                <a:gd name="connsiteY1" fmla="*/ 404660 h 433235"/>
                <a:gd name="connsiteX2" fmla="*/ 0 w 142875"/>
                <a:gd name="connsiteY2" fmla="*/ 404660 h 433235"/>
                <a:gd name="connsiteX3" fmla="*/ 0 w 142875"/>
                <a:gd name="connsiteY3" fmla="*/ 433235 h 433235"/>
                <a:gd name="connsiteX4" fmla="*/ 142875 w 142875"/>
                <a:gd name="connsiteY4" fmla="*/ 433235 h 433235"/>
                <a:gd name="connsiteX5" fmla="*/ 142875 w 142875"/>
                <a:gd name="connsiteY5" fmla="*/ 404660 h 433235"/>
                <a:gd name="connsiteX6" fmla="*/ 113890 w 142875"/>
                <a:gd name="connsiteY6" fmla="*/ 404660 h 433235"/>
                <a:gd name="connsiteX7" fmla="*/ 98555 w 142875"/>
                <a:gd name="connsiteY7" fmla="*/ 51968 h 433235"/>
                <a:gd name="connsiteX8" fmla="*/ 46730 w 142875"/>
                <a:gd name="connsiteY8" fmla="*/ 0 h 43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433235">
                  <a:moveTo>
                    <a:pt x="46730" y="0"/>
                  </a:moveTo>
                  <a:lnTo>
                    <a:pt x="28994" y="404660"/>
                  </a:lnTo>
                  <a:lnTo>
                    <a:pt x="0" y="404660"/>
                  </a:lnTo>
                  <a:lnTo>
                    <a:pt x="0" y="433235"/>
                  </a:lnTo>
                  <a:lnTo>
                    <a:pt x="142875" y="433235"/>
                  </a:lnTo>
                  <a:lnTo>
                    <a:pt x="142875" y="404660"/>
                  </a:lnTo>
                  <a:lnTo>
                    <a:pt x="113890" y="404660"/>
                  </a:lnTo>
                  <a:lnTo>
                    <a:pt x="98555" y="51968"/>
                  </a:lnTo>
                  <a:lnTo>
                    <a:pt x="4673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71CD822-3FA6-2E85-4098-3D32CDE68126}"/>
                </a:ext>
              </a:extLst>
            </p:cNvPr>
            <p:cNvSpPr/>
            <p:nvPr/>
          </p:nvSpPr>
          <p:spPr>
            <a:xfrm>
              <a:off x="2041025" y="2496965"/>
              <a:ext cx="200027" cy="71174"/>
            </a:xfrm>
            <a:custGeom>
              <a:avLst/>
              <a:gdLst>
                <a:gd name="connsiteX0" fmla="*/ 13661 w 200027"/>
                <a:gd name="connsiteY0" fmla="*/ 71171 h 71174"/>
                <a:gd name="connsiteX1" fmla="*/ 189693 w 200027"/>
                <a:gd name="connsiteY1" fmla="*/ 64065 h 71174"/>
                <a:gd name="connsiteX2" fmla="*/ 200027 w 200027"/>
                <a:gd name="connsiteY2" fmla="*/ 57302 h 71174"/>
                <a:gd name="connsiteX3" fmla="*/ 190222 w 200027"/>
                <a:gd name="connsiteY3" fmla="*/ 4827 h 71174"/>
                <a:gd name="connsiteX4" fmla="*/ 191064 w 200027"/>
                <a:gd name="connsiteY4" fmla="*/ 3648 h 71174"/>
                <a:gd name="connsiteX5" fmla="*/ 191369 w 200027"/>
                <a:gd name="connsiteY5" fmla="*/ 3315 h 71174"/>
                <a:gd name="connsiteX6" fmla="*/ 178491 w 200027"/>
                <a:gd name="connsiteY6" fmla="*/ 0 h 71174"/>
                <a:gd name="connsiteX7" fmla="*/ 9718 w 200027"/>
                <a:gd name="connsiteY7" fmla="*/ 45006 h 71174"/>
                <a:gd name="connsiteX8" fmla="*/ 504 w 200027"/>
                <a:gd name="connsiteY8" fmla="*/ 61460 h 71174"/>
                <a:gd name="connsiteX9" fmla="*/ 13661 w 200027"/>
                <a:gd name="connsiteY9" fmla="*/ 71171 h 7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7" h="71174">
                  <a:moveTo>
                    <a:pt x="13661" y="71171"/>
                  </a:moveTo>
                  <a:lnTo>
                    <a:pt x="189693" y="64065"/>
                  </a:lnTo>
                  <a:lnTo>
                    <a:pt x="200027" y="57302"/>
                  </a:lnTo>
                  <a:cubicBezTo>
                    <a:pt x="182829" y="45519"/>
                    <a:pt x="178440" y="22026"/>
                    <a:pt x="190222" y="4827"/>
                  </a:cubicBezTo>
                  <a:cubicBezTo>
                    <a:pt x="190496" y="4429"/>
                    <a:pt x="190777" y="4036"/>
                    <a:pt x="191064" y="3648"/>
                  </a:cubicBezTo>
                  <a:cubicBezTo>
                    <a:pt x="191150" y="3534"/>
                    <a:pt x="191274" y="3439"/>
                    <a:pt x="191369" y="3315"/>
                  </a:cubicBezTo>
                  <a:lnTo>
                    <a:pt x="178491" y="0"/>
                  </a:lnTo>
                  <a:lnTo>
                    <a:pt x="9718" y="45006"/>
                  </a:lnTo>
                  <a:cubicBezTo>
                    <a:pt x="2629" y="47005"/>
                    <a:pt x="-1495" y="54373"/>
                    <a:pt x="504" y="61460"/>
                  </a:cubicBezTo>
                  <a:cubicBezTo>
                    <a:pt x="2158" y="67322"/>
                    <a:pt x="7573" y="71318"/>
                    <a:pt x="13661" y="7117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708EE27-5CAC-F51A-AF19-46460CE9955F}"/>
                </a:ext>
              </a:extLst>
            </p:cNvPr>
            <p:cNvSpPr/>
            <p:nvPr/>
          </p:nvSpPr>
          <p:spPr>
            <a:xfrm>
              <a:off x="2246415" y="2312833"/>
              <a:ext cx="107511" cy="196095"/>
            </a:xfrm>
            <a:custGeom>
              <a:avLst/>
              <a:gdLst>
                <a:gd name="connsiteX0" fmla="*/ 10668 w 107511"/>
                <a:gd name="connsiteY0" fmla="*/ 172712 h 196095"/>
                <a:gd name="connsiteX1" fmla="*/ 16383 w 107511"/>
                <a:gd name="connsiteY1" fmla="*/ 172283 h 196095"/>
                <a:gd name="connsiteX2" fmla="*/ 51530 w 107511"/>
                <a:gd name="connsiteY2" fmla="*/ 196096 h 196095"/>
                <a:gd name="connsiteX3" fmla="*/ 61227 w 107511"/>
                <a:gd name="connsiteY3" fmla="*/ 186847 h 196095"/>
                <a:gd name="connsiteX4" fmla="*/ 107099 w 107511"/>
                <a:gd name="connsiteY4" fmla="*/ 16616 h 196095"/>
                <a:gd name="connsiteX5" fmla="*/ 97454 w 107511"/>
                <a:gd name="connsiteY5" fmla="*/ 411 h 196095"/>
                <a:gd name="connsiteX6" fmla="*/ 82458 w 107511"/>
                <a:gd name="connsiteY6" fmla="*/ 6968 h 196095"/>
                <a:gd name="connsiteX7" fmla="*/ 0 w 107511"/>
                <a:gd name="connsiteY7" fmla="*/ 164073 h 196095"/>
                <a:gd name="connsiteX8" fmla="*/ 314 w 107511"/>
                <a:gd name="connsiteY8" fmla="*/ 176017 h 196095"/>
                <a:gd name="connsiteX9" fmla="*/ 10668 w 107511"/>
                <a:gd name="connsiteY9" fmla="*/ 172712 h 19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511" h="196095">
                  <a:moveTo>
                    <a:pt x="10668" y="172712"/>
                  </a:moveTo>
                  <a:cubicBezTo>
                    <a:pt x="12560" y="172424"/>
                    <a:pt x="14470" y="172282"/>
                    <a:pt x="16383" y="172283"/>
                  </a:cubicBezTo>
                  <a:cubicBezTo>
                    <a:pt x="31832" y="172397"/>
                    <a:pt x="45696" y="181790"/>
                    <a:pt x="51530" y="196096"/>
                  </a:cubicBezTo>
                  <a:lnTo>
                    <a:pt x="61227" y="186847"/>
                  </a:lnTo>
                  <a:lnTo>
                    <a:pt x="107099" y="16616"/>
                  </a:lnTo>
                  <a:cubicBezTo>
                    <a:pt x="108911" y="9478"/>
                    <a:pt x="104592" y="2223"/>
                    <a:pt x="97454" y="411"/>
                  </a:cubicBezTo>
                  <a:cubicBezTo>
                    <a:pt x="91544" y="-1089"/>
                    <a:pt x="85370" y="1611"/>
                    <a:pt x="82458" y="6968"/>
                  </a:cubicBezTo>
                  <a:lnTo>
                    <a:pt x="0" y="164073"/>
                  </a:lnTo>
                  <a:lnTo>
                    <a:pt x="314" y="176017"/>
                  </a:lnTo>
                  <a:cubicBezTo>
                    <a:pt x="3588" y="174423"/>
                    <a:pt x="7075" y="173309"/>
                    <a:pt x="10668" y="1727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B8FD0D1-9CEC-A865-E82B-CC4F7A4ECF07}"/>
                </a:ext>
              </a:extLst>
            </p:cNvPr>
            <p:cNvSpPr/>
            <p:nvPr/>
          </p:nvSpPr>
          <p:spPr>
            <a:xfrm>
              <a:off x="2258312" y="2526655"/>
              <a:ext cx="150403" cy="174846"/>
            </a:xfrm>
            <a:custGeom>
              <a:avLst/>
              <a:gdLst>
                <a:gd name="connsiteX0" fmla="*/ 148552 w 150403"/>
                <a:gd name="connsiteY0" fmla="*/ 154734 h 174846"/>
                <a:gd name="connsiteX1" fmla="*/ 54740 w 150403"/>
                <a:gd name="connsiteY1" fmla="*/ 6401 h 174846"/>
                <a:gd name="connsiteX2" fmla="*/ 42358 w 150403"/>
                <a:gd name="connsiteY2" fmla="*/ 0 h 174846"/>
                <a:gd name="connsiteX3" fmla="*/ 10239 w 150403"/>
                <a:gd name="connsiteY3" fmla="*/ 34233 h 174846"/>
                <a:gd name="connsiteX4" fmla="*/ 4524 w 150403"/>
                <a:gd name="connsiteY4" fmla="*/ 34661 h 174846"/>
                <a:gd name="connsiteX5" fmla="*/ 0 w 150403"/>
                <a:gd name="connsiteY5" fmla="*/ 34242 h 174846"/>
                <a:gd name="connsiteX6" fmla="*/ 4143 w 150403"/>
                <a:gd name="connsiteY6" fmla="*/ 47149 h 174846"/>
                <a:gd name="connsiteX7" fmla="*/ 127968 w 150403"/>
                <a:gd name="connsiteY7" fmla="*/ 171260 h 174846"/>
                <a:gd name="connsiteX8" fmla="*/ 146815 w 150403"/>
                <a:gd name="connsiteY8" fmla="*/ 170612 h 174846"/>
                <a:gd name="connsiteX9" fmla="*/ 148552 w 150403"/>
                <a:gd name="connsiteY9" fmla="*/ 154734 h 17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403" h="174846">
                  <a:moveTo>
                    <a:pt x="148552" y="154734"/>
                  </a:moveTo>
                  <a:lnTo>
                    <a:pt x="54740" y="6401"/>
                  </a:lnTo>
                  <a:lnTo>
                    <a:pt x="42358" y="0"/>
                  </a:lnTo>
                  <a:cubicBezTo>
                    <a:pt x="40894" y="17482"/>
                    <a:pt x="27593" y="31659"/>
                    <a:pt x="10239" y="34233"/>
                  </a:cubicBezTo>
                  <a:cubicBezTo>
                    <a:pt x="8348" y="34515"/>
                    <a:pt x="6437" y="34659"/>
                    <a:pt x="4524" y="34661"/>
                  </a:cubicBezTo>
                  <a:cubicBezTo>
                    <a:pt x="3009" y="34614"/>
                    <a:pt x="1498" y="34474"/>
                    <a:pt x="0" y="34242"/>
                  </a:cubicBezTo>
                  <a:lnTo>
                    <a:pt x="4143" y="47149"/>
                  </a:lnTo>
                  <a:lnTo>
                    <a:pt x="127968" y="171260"/>
                  </a:lnTo>
                  <a:cubicBezTo>
                    <a:pt x="133352" y="176285"/>
                    <a:pt x="141790" y="175995"/>
                    <a:pt x="146815" y="170612"/>
                  </a:cubicBezTo>
                  <a:cubicBezTo>
                    <a:pt x="150851" y="166289"/>
                    <a:pt x="151557" y="159826"/>
                    <a:pt x="148552" y="15473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348D280-002E-52B2-8613-73579A00952A}"/>
                </a:ext>
              </a:extLst>
            </p:cNvPr>
            <p:cNvSpPr/>
            <p:nvPr/>
          </p:nvSpPr>
          <p:spPr>
            <a:xfrm>
              <a:off x="2243740" y="2504159"/>
              <a:ext cx="38105" cy="38105"/>
            </a:xfrm>
            <a:custGeom>
              <a:avLst/>
              <a:gdLst>
                <a:gd name="connsiteX0" fmla="*/ 21906 w 38105"/>
                <a:gd name="connsiteY0" fmla="*/ 37888 h 38105"/>
                <a:gd name="connsiteX1" fmla="*/ 37888 w 38105"/>
                <a:gd name="connsiteY1" fmla="*/ 16199 h 38105"/>
                <a:gd name="connsiteX2" fmla="*/ 16199 w 38105"/>
                <a:gd name="connsiteY2" fmla="*/ 217 h 38105"/>
                <a:gd name="connsiteX3" fmla="*/ 217 w 38105"/>
                <a:gd name="connsiteY3" fmla="*/ 21905 h 38105"/>
                <a:gd name="connsiteX4" fmla="*/ 21905 w 38105"/>
                <a:gd name="connsiteY4" fmla="*/ 37888 h 38105"/>
                <a:gd name="connsiteX5" fmla="*/ 21906 w 38105"/>
                <a:gd name="connsiteY5" fmla="*/ 37888 h 3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5" h="38105">
                  <a:moveTo>
                    <a:pt x="21906" y="37888"/>
                  </a:moveTo>
                  <a:cubicBezTo>
                    <a:pt x="32308" y="36312"/>
                    <a:pt x="39463" y="26602"/>
                    <a:pt x="37888" y="16199"/>
                  </a:cubicBezTo>
                  <a:cubicBezTo>
                    <a:pt x="36312" y="5797"/>
                    <a:pt x="26602" y="-1358"/>
                    <a:pt x="16199" y="217"/>
                  </a:cubicBezTo>
                  <a:cubicBezTo>
                    <a:pt x="5797" y="1793"/>
                    <a:pt x="-1358" y="11503"/>
                    <a:pt x="217" y="21905"/>
                  </a:cubicBezTo>
                  <a:cubicBezTo>
                    <a:pt x="1793" y="32307"/>
                    <a:pt x="11503" y="39463"/>
                    <a:pt x="21905" y="37888"/>
                  </a:cubicBezTo>
                  <a:cubicBezTo>
                    <a:pt x="21905" y="37888"/>
                    <a:pt x="21906" y="37888"/>
                    <a:pt x="21906" y="378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7" name="Graphic 16" descr="Electric Tower with solid fill">
            <a:extLst>
              <a:ext uri="{FF2B5EF4-FFF2-40B4-BE49-F238E27FC236}">
                <a16:creationId xmlns:a16="http://schemas.microsoft.com/office/drawing/2014/main" id="{9E990534-DC39-49AF-EC52-45EC0840CC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072" y="2145410"/>
            <a:ext cx="1655556" cy="1655556"/>
          </a:xfrm>
          <a:prstGeom prst="rect">
            <a:avLst/>
          </a:prstGeom>
        </p:spPr>
      </p:pic>
      <p:pic>
        <p:nvPicPr>
          <p:cNvPr id="30" name="Graphic 29" descr="Questions with solid fill">
            <a:extLst>
              <a:ext uri="{FF2B5EF4-FFF2-40B4-BE49-F238E27FC236}">
                <a16:creationId xmlns:a16="http://schemas.microsoft.com/office/drawing/2014/main" id="{46AA5A7D-2FB9-5C7C-2CB6-8ED819262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3118" y="1590338"/>
            <a:ext cx="642118" cy="64211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1225A83-3AA8-B220-36DB-17EA2F7A779B}"/>
              </a:ext>
            </a:extLst>
          </p:cNvPr>
          <p:cNvGrpSpPr/>
          <p:nvPr/>
        </p:nvGrpSpPr>
        <p:grpSpPr>
          <a:xfrm>
            <a:off x="3457962" y="1071961"/>
            <a:ext cx="2354893" cy="3302196"/>
            <a:chOff x="3457962" y="1071961"/>
            <a:chExt cx="2354893" cy="330219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63BF6C7-EB83-1E3C-04B9-E736F9F2D20F}"/>
                </a:ext>
              </a:extLst>
            </p:cNvPr>
            <p:cNvSpPr/>
            <p:nvPr/>
          </p:nvSpPr>
          <p:spPr>
            <a:xfrm>
              <a:off x="3457962" y="1488189"/>
              <a:ext cx="2354893" cy="288596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421E04-500F-77AB-71A0-12764E0F7C83}"/>
                </a:ext>
              </a:extLst>
            </p:cNvPr>
            <p:cNvSpPr txBox="1"/>
            <p:nvPr/>
          </p:nvSpPr>
          <p:spPr>
            <a:xfrm>
              <a:off x="4262874" y="1071961"/>
              <a:ext cx="745067" cy="385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2400" b="1" dirty="0">
                  <a:solidFill>
                    <a:schemeClr val="accent6"/>
                  </a:solidFill>
                  <a:latin typeface="+mn-lt"/>
                </a:rPr>
                <a:t>OPF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F6036B0-FD7C-95C8-977E-0E5A88CF5198}"/>
              </a:ext>
            </a:extLst>
          </p:cNvPr>
          <p:cNvSpPr txBox="1"/>
          <p:nvPr/>
        </p:nvSpPr>
        <p:spPr>
          <a:xfrm>
            <a:off x="1587856" y="4407390"/>
            <a:ext cx="120773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Generation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17626-52DF-2A2D-6A02-BB81E5D365F6}"/>
              </a:ext>
            </a:extLst>
          </p:cNvPr>
          <p:cNvSpPr txBox="1"/>
          <p:nvPr/>
        </p:nvSpPr>
        <p:spPr>
          <a:xfrm>
            <a:off x="6572317" y="4355202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005293"/>
                </a:solidFill>
                <a:latin typeface="+mn-lt"/>
              </a:rPr>
              <a:t>Battery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3DD19A-8FC0-AF5D-AE81-65DCDDB48917}"/>
              </a:ext>
            </a:extLst>
          </p:cNvPr>
          <p:cNvSpPr txBox="1"/>
          <p:nvPr/>
        </p:nvSpPr>
        <p:spPr>
          <a:xfrm>
            <a:off x="6572317" y="997663"/>
            <a:ext cx="107966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solidFill>
                  <a:srgbClr val="C00000"/>
                </a:solidFill>
                <a:latin typeface="+mn-lt"/>
              </a:rPr>
              <a:t>Load</a:t>
            </a:r>
          </a:p>
        </p:txBody>
      </p:sp>
      <p:pic>
        <p:nvPicPr>
          <p:cNvPr id="68" name="Graphic 67" descr="Hydropower with solid fill">
            <a:extLst>
              <a:ext uri="{FF2B5EF4-FFF2-40B4-BE49-F238E27FC236}">
                <a16:creationId xmlns:a16="http://schemas.microsoft.com/office/drawing/2014/main" id="{28538C60-C1B5-0358-4952-A5FFB18A7A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4525" y="108718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47B0AF-7C47-B9AD-B87A-E7E6216582B6}"/>
              </a:ext>
            </a:extLst>
          </p:cNvPr>
          <p:cNvSpPr txBox="1"/>
          <p:nvPr/>
        </p:nvSpPr>
        <p:spPr>
          <a:xfrm>
            <a:off x="3770016" y="3947584"/>
            <a:ext cx="160396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GB" b="1" dirty="0">
                <a:latin typeface="+mn-lt"/>
              </a:rPr>
              <a:t>DSO</a:t>
            </a:r>
          </a:p>
        </p:txBody>
      </p: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731520" y="181373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Set and index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6B04C-2EFA-36E7-7AC5-45CA2A73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070989"/>
            <a:ext cx="3224465" cy="1468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4D0B1-B121-764C-E1E5-4F372AAC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2070989"/>
            <a:ext cx="3783330" cy="247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B2CCB-75C6-8848-1957-10C934047158}"/>
              </a:ext>
            </a:extLst>
          </p:cNvPr>
          <p:cNvSpPr txBox="1"/>
          <p:nvPr/>
        </p:nvSpPr>
        <p:spPr>
          <a:xfrm>
            <a:off x="4770120" y="1761067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Decision variable</a:t>
            </a:r>
          </a:p>
        </p:txBody>
      </p:sp>
    </p:spTree>
    <p:extLst>
      <p:ext uri="{BB962C8B-B14F-4D97-AF65-F5344CB8AC3E}">
        <p14:creationId xmlns:p14="http://schemas.microsoft.com/office/powerpoint/2010/main" val="12180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1195"/>
          </a:xfrm>
        </p:spPr>
        <p:txBody>
          <a:bodyPr/>
          <a:lstStyle/>
          <a:p>
            <a:r>
              <a:rPr lang="en-GB" dirty="0"/>
              <a:t>Optimal Power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rgbClr val="0065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772F66-EAA0-BA5E-7E40-AC4A62C33C94}"/>
              </a:ext>
            </a:extLst>
          </p:cNvPr>
          <p:cNvSpPr txBox="1"/>
          <p:nvPr/>
        </p:nvSpPr>
        <p:spPr>
          <a:xfrm>
            <a:off x="452911" y="1533209"/>
            <a:ext cx="280140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Parameters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00F528-07BD-CC91-132F-64D383255198}"/>
              </a:ext>
            </a:extLst>
          </p:cNvPr>
          <p:cNvGrpSpPr/>
          <p:nvPr/>
        </p:nvGrpSpPr>
        <p:grpSpPr>
          <a:xfrm>
            <a:off x="452911" y="1835463"/>
            <a:ext cx="3911627" cy="2705294"/>
            <a:chOff x="463090" y="2099331"/>
            <a:chExt cx="4536000" cy="30934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CF49EA-F5C3-899C-E235-72FABC5BF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7" t="5682"/>
            <a:stretch/>
          </p:blipFill>
          <p:spPr>
            <a:xfrm>
              <a:off x="463090" y="2099331"/>
              <a:ext cx="4536000" cy="13214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EBA1F79-9EA7-B448-605D-D21112550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090" y="3415824"/>
              <a:ext cx="4536000" cy="177691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5D22F2-0356-3ABE-E08C-007EA834080F}"/>
              </a:ext>
            </a:extLst>
          </p:cNvPr>
          <p:cNvGrpSpPr/>
          <p:nvPr/>
        </p:nvGrpSpPr>
        <p:grpSpPr>
          <a:xfrm>
            <a:off x="4572000" y="822778"/>
            <a:ext cx="3970374" cy="3963627"/>
            <a:chOff x="4939418" y="984738"/>
            <a:chExt cx="3970374" cy="39636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92ACFD8-1556-6396-3D1C-A5CE86FBE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064" y="1305487"/>
              <a:ext cx="3822774" cy="36428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59CFA91-4338-2929-54A8-9A9296ECD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7" t="5682" b="70582"/>
            <a:stretch/>
          </p:blipFill>
          <p:spPr>
            <a:xfrm>
              <a:off x="4939418" y="984738"/>
              <a:ext cx="3970374" cy="291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26901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1813</TotalTime>
  <Words>1052</Words>
  <Application>Microsoft Macintosh PowerPoint</Application>
  <PresentationFormat>On-screen Show (16:9)</PresentationFormat>
  <Paragraphs>281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Helvetica Neue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“Security- and Human-centered Energy Transition”</vt:lpstr>
      <vt:lpstr>Problem Formulation</vt:lpstr>
      <vt:lpstr>PowerPoint Presentation</vt:lpstr>
      <vt:lpstr>Optimal Power Flow</vt:lpstr>
      <vt:lpstr>Optimal Power Flow</vt:lpstr>
      <vt:lpstr>Optimal Power Flow</vt:lpstr>
      <vt:lpstr>Optimal Power Flow</vt:lpstr>
      <vt:lpstr>Optimal Power Flow</vt:lpstr>
      <vt:lpstr>Reinforcement Learning (RL) provides potentials to tackle the non-convex, non-linear OPF problem with high uncertainty in the real world.</vt:lpstr>
      <vt:lpstr>Markov Decision Process</vt:lpstr>
      <vt:lpstr>Actor-Critic Framework</vt:lpstr>
      <vt:lpstr>Literature Review</vt:lpstr>
      <vt:lpstr>PowerPoint Presentation</vt:lpstr>
      <vt:lpstr>Methodology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  <vt:lpstr>Outlook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26</cp:revision>
  <cp:lastPrinted>2015-07-30T14:04:45Z</cp:lastPrinted>
  <dcterms:created xsi:type="dcterms:W3CDTF">2023-05-19T10:59:57Z</dcterms:created>
  <dcterms:modified xsi:type="dcterms:W3CDTF">2024-09-02T14:02:01Z</dcterms:modified>
</cp:coreProperties>
</file>