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theme/theme8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  <p:sldMasterId id="2147483713" r:id="rId7"/>
    <p:sldMasterId id="2147483722" r:id="rId8"/>
    <p:sldMasterId id="2147483724" r:id="rId9"/>
  </p:sldMasterIdLst>
  <p:notesMasterIdLst>
    <p:notesMasterId r:id="rId33"/>
  </p:notesMasterIdLst>
  <p:handoutMasterIdLst>
    <p:handoutMasterId r:id="rId34"/>
  </p:handoutMasterIdLst>
  <p:sldIdLst>
    <p:sldId id="355" r:id="rId10"/>
    <p:sldId id="453" r:id="rId11"/>
    <p:sldId id="492" r:id="rId12"/>
    <p:sldId id="486" r:id="rId13"/>
    <p:sldId id="487" r:id="rId14"/>
    <p:sldId id="488" r:id="rId15"/>
    <p:sldId id="493" r:id="rId16"/>
    <p:sldId id="489" r:id="rId17"/>
    <p:sldId id="491" r:id="rId18"/>
    <p:sldId id="490" r:id="rId19"/>
    <p:sldId id="494" r:id="rId20"/>
    <p:sldId id="495" r:id="rId21"/>
    <p:sldId id="496" r:id="rId22"/>
    <p:sldId id="497" r:id="rId23"/>
    <p:sldId id="498" r:id="rId24"/>
    <p:sldId id="499" r:id="rId25"/>
    <p:sldId id="500" r:id="rId26"/>
    <p:sldId id="502" r:id="rId27"/>
    <p:sldId id="501" r:id="rId28"/>
    <p:sldId id="503" r:id="rId29"/>
    <p:sldId id="504" r:id="rId30"/>
    <p:sldId id="506" r:id="rId31"/>
    <p:sldId id="505" r:id="rId32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952AFD2-42E7-8108-3A6E-DE5D2E08F21A}" name="Chia-Ling Yang" initials="CY" userId="S::chialing.yang@tum.de::d67ad2f6-1588-429e-83df-2433cdea87f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F2F2F2"/>
    <a:srgbClr val="98C6EA"/>
    <a:srgbClr val="0065BD"/>
    <a:srgbClr val="D5EFE4"/>
    <a:srgbClr val="FEE2E2"/>
    <a:srgbClr val="ECF8F3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69"/>
  </p:normalViewPr>
  <p:slideViewPr>
    <p:cSldViewPr snapToGrid="0">
      <p:cViewPr varScale="1">
        <p:scale>
          <a:sx n="136" d="100"/>
          <a:sy n="136" d="100"/>
        </p:scale>
        <p:origin x="960" y="18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microsoft.com/office/2018/10/relationships/authors" Target="authors.xml"/><Relationship Id="rId21" Type="http://schemas.openxmlformats.org/officeDocument/2006/relationships/slide" Target="slides/slide12.xml"/><Relationship Id="rId34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26/07/2024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26/07/2024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FC6D0-44D5-4EB7-828F-6F464F83D79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157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323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85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89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7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emf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wmf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2" r:id="rId2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80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1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90" y="872320"/>
            <a:ext cx="8508999" cy="1333552"/>
          </a:xfrm>
        </p:spPr>
        <p:txBody>
          <a:bodyPr/>
          <a:lstStyle/>
          <a:p>
            <a:r>
              <a:rPr lang="en-GB" sz="180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br>
              <a:rPr lang="en-GB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GB" sz="1400" b="0" i="0" u="none" strike="noStrike" dirty="0">
                <a:effectLst/>
                <a:latin typeface="Arial" panose="020B0604020202020204" pitchFamily="34" charset="0"/>
              </a:rPr>
              <a:t>Master Thesis Mid-term Presentation</a:t>
            </a:r>
            <a:endParaRPr lang="en-US" sz="2400" dirty="0">
              <a:cs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49243" y="2752626"/>
            <a:ext cx="8508999" cy="1742817"/>
          </a:xfrm>
        </p:spPr>
        <p:txBody>
          <a:bodyPr/>
          <a:lstStyle/>
          <a:p>
            <a:r>
              <a:rPr lang="en-US" sz="1200" dirty="0"/>
              <a:t>Chia-Ling Yang</a:t>
            </a:r>
            <a:endParaRPr lang="en-US" sz="1200" dirty="0">
              <a:cs typeface="Arial"/>
            </a:endParaRPr>
          </a:p>
          <a:p>
            <a:r>
              <a:rPr lang="en-US" sz="1200" dirty="0"/>
              <a:t>Technical University Munich (TUM)</a:t>
            </a:r>
            <a:endParaRPr lang="en-US" sz="1200" dirty="0">
              <a:cs typeface="Arial"/>
            </a:endParaRPr>
          </a:p>
          <a:p>
            <a:r>
              <a:rPr lang="en-US" sz="1200" dirty="0"/>
              <a:t>Chair of Production and Supply Chain Management</a:t>
            </a:r>
          </a:p>
          <a:p>
            <a:r>
              <a:rPr lang="en-US" sz="1200" dirty="0">
                <a:cs typeface="Arial"/>
              </a:rPr>
              <a:t>Prof. Dr. Martin </a:t>
            </a:r>
            <a:r>
              <a:rPr lang="en-US" sz="1200" dirty="0" err="1">
                <a:cs typeface="Arial"/>
              </a:rPr>
              <a:t>Grunow</a:t>
            </a:r>
            <a:endParaRPr lang="en-US" sz="1200" dirty="0">
              <a:cs typeface="Arial"/>
            </a:endParaRPr>
          </a:p>
          <a:p>
            <a:r>
              <a:rPr lang="en-US" sz="1200" dirty="0" err="1">
                <a:cs typeface="Arial"/>
              </a:rPr>
              <a:t>Superviosr</a:t>
            </a:r>
            <a:r>
              <a:rPr lang="en-US" sz="1200" dirty="0">
                <a:cs typeface="Arial"/>
              </a:rPr>
              <a:t>: </a:t>
            </a:r>
            <a:r>
              <a:rPr lang="en-US" sz="1200" dirty="0" err="1">
                <a:cs typeface="Arial"/>
              </a:rPr>
              <a:t>Bahar</a:t>
            </a:r>
            <a:r>
              <a:rPr lang="en-US" sz="1200" dirty="0">
                <a:cs typeface="Arial"/>
              </a:rPr>
              <a:t> </a:t>
            </a:r>
            <a:r>
              <a:rPr lang="en-US" sz="1200" dirty="0" err="1">
                <a:cs typeface="Arial"/>
              </a:rPr>
              <a:t>Okumusoglu</a:t>
            </a:r>
            <a:endParaRPr lang="en-US" sz="1200" dirty="0">
              <a:cs typeface="Arial"/>
            </a:endParaRPr>
          </a:p>
          <a:p>
            <a:r>
              <a:rPr lang="en-US" sz="1200" dirty="0"/>
              <a:t>Munich, </a:t>
            </a:r>
            <a:r>
              <a:rPr lang="en-US" sz="1200" baseline="30000" dirty="0" err="1"/>
              <a:t>th</a:t>
            </a:r>
            <a:r>
              <a:rPr lang="en-US" sz="1200" dirty="0"/>
              <a:t> of August 2024</a:t>
            </a:r>
            <a:endParaRPr lang="en-US" sz="1200" dirty="0"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225F2B-E877-0585-C48D-7D0891CF1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FDA49-0395-4CBE-3B54-1829C4C91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Objective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14BBD-CAB7-9A4E-C4D4-41390712BD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F7EE7C5C-F409-C3B8-F3D9-17F33BF0E8C4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0411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225F2B-E877-0585-C48D-7D0891CF1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FDA49-0395-4CBE-3B54-1829C4C91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Constraints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14BBD-CAB7-9A4E-C4D4-41390712BD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220E5D03-F78B-CDDA-B1F3-6F1AA4B2B661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39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D507-D67B-6AC1-0238-269C4F29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2334249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300E5C-DB56-B06F-0A36-FFC1625D4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5FAB1A-47FF-47CD-FDFB-BF81679F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F1159-EFF3-44E1-CF6A-DE5FBAF63D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FE82B01-5AA4-84C9-537E-BFDC063ED314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4512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3491-810A-9FBC-9787-3FF7D02A5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763552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2AD3E0-997E-B96A-A3CF-16BF88622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0116AF-AB1B-B27B-3E68-376FA95B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Markov Decision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7F4F7-FA44-6087-7F49-8BE7CA90A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59DA8CC-68D7-6BBA-1AA4-7BD93D4C7D24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2835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536EE9-6FBB-D2D3-BC4F-23806F102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712CB2-5B99-184D-757F-ABF2243E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Actor-Critic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D6851-3417-1596-57A7-978351BA60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805BC9D-4D6F-A053-0504-0E9908ABE56B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509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67299A-E9EA-55CB-8507-AD3A93995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C5F5E4-BDFA-446B-9599-2EC720C8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PPO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E7406-EC1B-AC81-0601-FBE1FEC2C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4360814-D793-0080-C8EE-928CEBDECBDC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7526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B172F-3F32-DE9C-0EAB-7D8486ECE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Implementation - Training</a:t>
            </a:r>
          </a:p>
        </p:txBody>
      </p:sp>
    </p:spTree>
    <p:extLst>
      <p:ext uri="{BB962C8B-B14F-4D97-AF65-F5344CB8AC3E}">
        <p14:creationId xmlns:p14="http://schemas.microsoft.com/office/powerpoint/2010/main" val="3902790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Environment:</a:t>
            </a:r>
          </a:p>
          <a:p>
            <a:r>
              <a:rPr lang="en-GB" dirty="0"/>
              <a:t>State:</a:t>
            </a:r>
          </a:p>
          <a:p>
            <a:r>
              <a:rPr lang="en-GB" dirty="0"/>
              <a:t>Action:</a:t>
            </a:r>
          </a:p>
          <a:p>
            <a:r>
              <a:rPr lang="en-GB" dirty="0"/>
              <a:t>Reward: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Critical Components in 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7143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58CB1E-F828-4F11-99E0-327109AF9DA4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6183E73-DC42-77E9-5EA4-79914F9E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CE1399AF-C79B-9FFE-CD06-1946CF748C32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248C24-3B83-997C-3A04-21E12592619F}"/>
              </a:ext>
            </a:extLst>
          </p:cNvPr>
          <p:cNvSpPr txBox="1"/>
          <p:nvPr/>
        </p:nvSpPr>
        <p:spPr>
          <a:xfrm>
            <a:off x="1013381" y="1822052"/>
            <a:ext cx="7117238" cy="21703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Background*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Problem Formulation* (what is challenging)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Literature Review*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Methodology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Implementation – Training Preliminary Result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1229336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Renewable power generation</a:t>
            </a:r>
          </a:p>
          <a:p>
            <a:r>
              <a:rPr lang="en-GB" dirty="0"/>
              <a:t>Power consumption</a:t>
            </a:r>
          </a:p>
          <a:p>
            <a:r>
              <a:rPr lang="en-GB" dirty="0"/>
              <a:t>Charging/discharging demands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Uncertainty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0156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9784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Neural Network </a:t>
            </a:r>
            <a:r>
              <a:rPr lang="en-GB" dirty="0" err="1"/>
              <a:t>Architechture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1611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Training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920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12E80-5070-1AA4-D008-83732B8F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4148902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620150-C1C5-A784-7661-12BD81783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04507"/>
            <a:ext cx="8508999" cy="2991318"/>
          </a:xfrm>
        </p:spPr>
        <p:txBody>
          <a:bodyPr/>
          <a:lstStyle/>
          <a:p>
            <a:r>
              <a:rPr lang="en-GB" dirty="0"/>
              <a:t>Talk about current power grid challenges:</a:t>
            </a:r>
          </a:p>
          <a:p>
            <a:pPr marL="342900" indent="-342900">
              <a:buAutoNum type="arabicPeriod"/>
            </a:pPr>
            <a:r>
              <a:rPr lang="en-GB" dirty="0"/>
              <a:t>Integration of Renewable energy</a:t>
            </a:r>
          </a:p>
          <a:p>
            <a:pPr marL="342900" indent="-342900">
              <a:buAutoNum type="arabicPeriod"/>
            </a:pPr>
            <a:r>
              <a:rPr lang="en-GB" dirty="0"/>
              <a:t>Increasing overall power consumption</a:t>
            </a:r>
          </a:p>
          <a:p>
            <a:pPr marL="342900" indent="-342900">
              <a:buAutoNum type="arabicPeriod"/>
            </a:pPr>
            <a:r>
              <a:rPr lang="en-GB" dirty="0"/>
              <a:t>Increasing power consumption from EV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D27B6-C60E-B825-3BF8-5231FF2153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7" name="Pentagon 19">
            <a:extLst>
              <a:ext uri="{FF2B5EF4-FFF2-40B4-BE49-F238E27FC236}">
                <a16:creationId xmlns:a16="http://schemas.microsoft.com/office/drawing/2014/main" id="{CF556683-D812-99F5-CBE2-BF4CC08D2938}"/>
              </a:ext>
            </a:extLst>
          </p:cNvPr>
          <p:cNvSpPr/>
          <p:nvPr/>
        </p:nvSpPr>
        <p:spPr bwMode="auto">
          <a:xfrm>
            <a:off x="0" y="223416"/>
            <a:ext cx="1655556" cy="426446"/>
          </a:xfrm>
          <a:prstGeom prst="homePlat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Background</a:t>
            </a:r>
          </a:p>
        </p:txBody>
      </p:sp>
      <p:sp>
        <p:nvSpPr>
          <p:cNvPr id="8" name="Chevron 21">
            <a:extLst>
              <a:ext uri="{FF2B5EF4-FFF2-40B4-BE49-F238E27FC236}">
                <a16:creationId xmlns:a16="http://schemas.microsoft.com/office/drawing/2014/main" id="{79C86842-17AA-F194-1F05-686FB27F1768}"/>
              </a:ext>
            </a:extLst>
          </p:cNvPr>
          <p:cNvSpPr/>
          <p:nvPr/>
        </p:nvSpPr>
        <p:spPr bwMode="auto">
          <a:xfrm>
            <a:off x="1352574" y="223416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Problem Formulation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36A10820-5156-9626-3090-35B7CE1964D2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4684729-02E9-1C59-9856-A4E3F44A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7" name="Chevron 21">
            <a:extLst>
              <a:ext uri="{FF2B5EF4-FFF2-40B4-BE49-F238E27FC236}">
                <a16:creationId xmlns:a16="http://schemas.microsoft.com/office/drawing/2014/main" id="{70F7EE6D-C8D4-7150-2902-3E776F72A5D4}"/>
              </a:ext>
            </a:extLst>
          </p:cNvPr>
          <p:cNvSpPr/>
          <p:nvPr/>
        </p:nvSpPr>
        <p:spPr bwMode="auto">
          <a:xfrm>
            <a:off x="2705148" y="223416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Literature Review</a:t>
            </a:r>
          </a:p>
        </p:txBody>
      </p:sp>
      <p:sp>
        <p:nvSpPr>
          <p:cNvPr id="18" name="Chevron 21">
            <a:extLst>
              <a:ext uri="{FF2B5EF4-FFF2-40B4-BE49-F238E27FC236}">
                <a16:creationId xmlns:a16="http://schemas.microsoft.com/office/drawing/2014/main" id="{78B2D0C4-94F0-1C9B-87BF-3921FC9065AE}"/>
              </a:ext>
            </a:extLst>
          </p:cNvPr>
          <p:cNvSpPr/>
          <p:nvPr/>
        </p:nvSpPr>
        <p:spPr bwMode="auto">
          <a:xfrm>
            <a:off x="4157299" y="223416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0500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9F7E02-F7BA-FEAB-86F6-CE7FE5BD7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Who cares about the problem? Why is the problem important for them?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05F221-DD06-3596-C330-06FF75A5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BAD59-86BD-1963-3290-00F9E48F5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EAD0A3D-D1CA-F119-EBDD-E65080E09F1C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5357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9F7E02-F7BA-FEAB-86F6-CE7FE5BD7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Possible solutions: mathematical optimization </a:t>
            </a:r>
            <a:r>
              <a:rPr lang="en-GB" dirty="0" err="1"/>
              <a:t>v.s</a:t>
            </a:r>
            <a:r>
              <a:rPr lang="en-GB" dirty="0"/>
              <a:t>. reinforcement learning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05F221-DD06-3596-C330-06FF75A5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BAD59-86BD-1963-3290-00F9E48F5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2097AF6-3CCB-F0B5-D176-059CE3D6F2D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5645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36D1C0-BA1C-56FB-C0DC-5BF59B237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Explain more about RL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A1A9CA-C09D-D8C1-566C-1AA7F917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81605-5AA8-D008-7E6E-B12BF0F978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62052A25-E5A9-F308-CA34-C36D2764C96D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1450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BCA52E-228A-7854-AD31-6ECC38C0D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 Goals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20BA70-2DD6-F5EF-0E3D-9AB55034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6AC36-ABB6-CC34-9769-7C56CD9F12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FC361F43-074B-7D3C-28AF-48A3D593B457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3784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BBAD-C53B-2C58-EB5A-C6B98E80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2451599247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10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äsentation" id="{92C469C7-FA3D-E145-A384-F052DC21AE82}" vid="{BB52D8C3-3A47-6749-9BE3-14D01DAD5629}"/>
    </a:ext>
  </a:extLst>
</a:theme>
</file>

<file path=ppt/theme/theme8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äsentation" id="{92C469C7-FA3D-E145-A384-F052DC21AE82}" vid="{92668B94-835F-5C41-ABD3-33C4AAADC470}"/>
    </a:ext>
  </a:extLst>
</a:theme>
</file>

<file path=ppt/theme/theme9.xml><?xml version="1.0" encoding="utf-8"?>
<a:theme xmlns:a="http://schemas.openxmlformats.org/drawingml/2006/main" name="1_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423</TotalTime>
  <Words>427</Words>
  <Application>Microsoft Macintosh PowerPoint</Application>
  <PresentationFormat>On-screen Show (16:9)</PresentationFormat>
  <Paragraphs>84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23</vt:i4>
      </vt:variant>
    </vt:vector>
  </HeadingPairs>
  <TitlesOfParts>
    <vt:vector size="38" baseType="lpstr">
      <vt:lpstr>Arial</vt:lpstr>
      <vt:lpstr>Calibri</vt:lpstr>
      <vt:lpstr>Courier New</vt:lpstr>
      <vt:lpstr>Helvetica Neue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Inhalt</vt:lpstr>
      <vt:lpstr>Titel 2</vt:lpstr>
      <vt:lpstr>1_Titel 1</vt:lpstr>
      <vt:lpstr>Exploring Reinforcement Learning Solutions for EV-aware Optimal Power Flow Under Uncertainty Master Thesis Mid-term Presentation</vt:lpstr>
      <vt:lpstr>Agenda</vt:lpstr>
      <vt:lpstr>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Formulation</vt:lpstr>
      <vt:lpstr>Objective</vt:lpstr>
      <vt:lpstr>Constraints</vt:lpstr>
      <vt:lpstr>Literature Review</vt:lpstr>
      <vt:lpstr>PowerPoint Presentation</vt:lpstr>
      <vt:lpstr>Methodology</vt:lpstr>
      <vt:lpstr>Markov Decision Process</vt:lpstr>
      <vt:lpstr>Actor-Critic Framework</vt:lpstr>
      <vt:lpstr>PPO</vt:lpstr>
      <vt:lpstr>Implementation - Training</vt:lpstr>
      <vt:lpstr>Critical Components in RL</vt:lpstr>
      <vt:lpstr>Uncertainty</vt:lpstr>
      <vt:lpstr>Assumptions</vt:lpstr>
      <vt:lpstr>Neural Network Architechture</vt:lpstr>
      <vt:lpstr>Training Performance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Alexander Lang</dc:creator>
  <cp:lastModifiedBy>Yang, Chia-Ling</cp:lastModifiedBy>
  <cp:revision>5</cp:revision>
  <cp:lastPrinted>2015-07-30T14:04:45Z</cp:lastPrinted>
  <dcterms:created xsi:type="dcterms:W3CDTF">2023-05-19T10:59:57Z</dcterms:created>
  <dcterms:modified xsi:type="dcterms:W3CDTF">2024-07-26T15:12:13Z</dcterms:modified>
</cp:coreProperties>
</file>