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7.xml" ContentType="application/vnd.openxmlformats-officedocument.theme+xml"/>
  <Override PartName="/ppt/slideLayouts/slideLayout23.xml" ContentType="application/vnd.openxmlformats-officedocument.presentationml.slideLayout+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 id="2147483713" r:id="rId7"/>
    <p:sldMasterId id="2147483722" r:id="rId8"/>
    <p:sldMasterId id="2147483724" r:id="rId9"/>
  </p:sldMasterIdLst>
  <p:notesMasterIdLst>
    <p:notesMasterId r:id="rId41"/>
  </p:notesMasterIdLst>
  <p:handoutMasterIdLst>
    <p:handoutMasterId r:id="rId42"/>
  </p:handoutMasterIdLst>
  <p:sldIdLst>
    <p:sldId id="355" r:id="rId10"/>
    <p:sldId id="453" r:id="rId11"/>
    <p:sldId id="492" r:id="rId12"/>
    <p:sldId id="507" r:id="rId13"/>
    <p:sldId id="508" r:id="rId14"/>
    <p:sldId id="491" r:id="rId15"/>
    <p:sldId id="487" r:id="rId16"/>
    <p:sldId id="510" r:id="rId17"/>
    <p:sldId id="515" r:id="rId18"/>
    <p:sldId id="512" r:id="rId19"/>
    <p:sldId id="517" r:id="rId20"/>
    <p:sldId id="518" r:id="rId21"/>
    <p:sldId id="493" r:id="rId22"/>
    <p:sldId id="519" r:id="rId23"/>
    <p:sldId id="498" r:id="rId24"/>
    <p:sldId id="499" r:id="rId25"/>
    <p:sldId id="520" r:id="rId26"/>
    <p:sldId id="495" r:id="rId27"/>
    <p:sldId id="488" r:id="rId28"/>
    <p:sldId id="497" r:id="rId29"/>
    <p:sldId id="501" r:id="rId30"/>
    <p:sldId id="524" r:id="rId31"/>
    <p:sldId id="500" r:id="rId32"/>
    <p:sldId id="502" r:id="rId33"/>
    <p:sldId id="504" r:id="rId34"/>
    <p:sldId id="526" r:id="rId35"/>
    <p:sldId id="505" r:id="rId36"/>
    <p:sldId id="514" r:id="rId37"/>
    <p:sldId id="523" r:id="rId38"/>
    <p:sldId id="525" r:id="rId39"/>
    <p:sldId id="513" r:id="rId40"/>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52AFD2-42E7-8108-3A6E-DE5D2E08F21A}" name="Chia-Ling Yang" initials="CY" userId="S::chialing.yang@tum.de::d67ad2f6-1588-429e-83df-2433cdea87f7"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65BD"/>
    <a:srgbClr val="005293"/>
    <a:srgbClr val="999999"/>
    <a:srgbClr val="98C6EA"/>
    <a:srgbClr val="D5EFE4"/>
    <a:srgbClr val="FEE2E2"/>
    <a:srgbClr val="ECF8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8"/>
    <p:restoredTop sz="56960"/>
  </p:normalViewPr>
  <p:slideViewPr>
    <p:cSldViewPr snapToGrid="0">
      <p:cViewPr varScale="1">
        <p:scale>
          <a:sx n="78" d="100"/>
          <a:sy n="78" d="100"/>
        </p:scale>
        <p:origin x="2448" y="168"/>
      </p:cViewPr>
      <p:guideLst>
        <p:guide orient="horz" pos="2160"/>
        <p:guide pos="2880"/>
        <p:guide orient="horz" pos="16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handoutMaster" Target="handoutMasters/handoutMaster1.xml"/><Relationship Id="rId47" Type="http://schemas.microsoft.com/office/2018/10/relationships/authors" Targe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09/09/2024</a:t>
            </a:fld>
            <a:endParaRPr lang="en-GB"/>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09/09/2024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Proximal_Policy_Optimization#cite_note-:0-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Categories: value-based (Q-learning), policy-based(Reinforce) and hybrid(A-C)</a:t>
            </a:r>
          </a:p>
          <a:p>
            <a:r>
              <a:rPr lang="en-GB" dirty="0"/>
              <a:t>A-C is preferred in our use case since it handles continuous action space better and at the same time it is more stable.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287843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324166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a:t>
            </a:r>
            <a:r>
              <a:rPr lang="en-GB" dirty="0" err="1"/>
              <a:t>P_g</a:t>
            </a:r>
            <a:r>
              <a:rPr lang="en-GB" dirty="0"/>
              <a:t>\) and \(</a:t>
            </a:r>
            <a:r>
              <a:rPr lang="en-GB" dirty="0" err="1"/>
              <a:t>V_g</a:t>
            </a:r>
            <a:r>
              <a:rPr lang="en-GB" dirty="0"/>
              <a:t>\) as Actions:</a:t>
            </a:r>
          </a:p>
          <a:p>
            <a:r>
              <a:rPr lang="en-GB" dirty="0"/>
              <a:t>- **Traditional Approach:** Many OPF formulations use \(</a:t>
            </a:r>
            <a:r>
              <a:rPr lang="en-GB" dirty="0" err="1"/>
              <a:t>P_g</a:t>
            </a:r>
            <a:r>
              <a:rPr lang="en-GB" dirty="0"/>
              <a:t>\) and \(</a:t>
            </a:r>
            <a:r>
              <a:rPr lang="en-GB" dirty="0" err="1"/>
              <a:t>V_g</a:t>
            </a:r>
            <a:r>
              <a:rPr lang="en-GB" dirty="0"/>
              <a:t>\) (generator voltage magnitudes) as control variables.</a:t>
            </a:r>
          </a:p>
          <a:p>
            <a:r>
              <a:rPr lang="en-GB" dirty="0"/>
              <a:t>  - **Advantages:** Voltage control through \(</a:t>
            </a:r>
            <a:r>
              <a:rPr lang="en-GB" dirty="0" err="1"/>
              <a:t>V_g</a:t>
            </a:r>
            <a:r>
              <a:rPr lang="en-GB" dirty="0"/>
              <a:t>\) directly affects reactive power flows and voltage stability in the grid.</a:t>
            </a:r>
          </a:p>
          <a:p>
            <a:r>
              <a:rPr lang="en-GB" dirty="0"/>
              <a:t>  - **Challenges:** Requires the RL agent to learn how voltage adjustments impact power flows, which may increase complexity.</a:t>
            </a:r>
          </a:p>
          <a:p>
            <a:endParaRPr lang="en-GB" dirty="0"/>
          </a:p>
          <a:p>
            <a:r>
              <a:rPr lang="en-GB" dirty="0"/>
              <a:t>### \(</a:t>
            </a:r>
            <a:r>
              <a:rPr lang="en-GB" dirty="0" err="1"/>
              <a:t>P_g</a:t>
            </a:r>
            <a:r>
              <a:rPr lang="en-GB" dirty="0"/>
              <a:t>\) and \(</a:t>
            </a:r>
            <a:r>
              <a:rPr lang="en-GB" dirty="0" err="1"/>
              <a:t>Q_g</a:t>
            </a:r>
            <a:r>
              <a:rPr lang="en-GB" dirty="0"/>
              <a:t>\) as Actions:</a:t>
            </a:r>
          </a:p>
          <a:p>
            <a:r>
              <a:rPr lang="en-GB" dirty="0"/>
              <a:t>- **Alternative Approach:** By setting both active power (\(</a:t>
            </a:r>
            <a:r>
              <a:rPr lang="en-GB" dirty="0" err="1"/>
              <a:t>P_g</a:t>
            </a:r>
            <a:r>
              <a:rPr lang="en-GB" dirty="0"/>
              <a:t>\)) and reactive power (\(</a:t>
            </a:r>
            <a:r>
              <a:rPr lang="en-GB" dirty="0" err="1"/>
              <a:t>Q_g</a:t>
            </a:r>
            <a:r>
              <a:rPr lang="en-GB" dirty="0"/>
              <a:t>\)) as actions, you give direct control over both.</a:t>
            </a:r>
          </a:p>
          <a:p>
            <a:r>
              <a:rPr lang="en-GB" dirty="0"/>
              <a:t>  - **Advantages:** This simplifies the RL agent's task of balancing power generation and reactive power, potentially making learning more intuitive since \(</a:t>
            </a:r>
            <a:r>
              <a:rPr lang="en-GB" dirty="0" err="1"/>
              <a:t>Q_g</a:t>
            </a:r>
            <a:r>
              <a:rPr lang="en-GB" dirty="0"/>
              <a:t>\) directly affects voltage levels.</a:t>
            </a:r>
          </a:p>
          <a:p>
            <a:r>
              <a:rPr lang="en-GB" dirty="0"/>
              <a:t>  - **Challenges:** The relationship between \(</a:t>
            </a:r>
            <a:r>
              <a:rPr lang="en-GB" dirty="0" err="1"/>
              <a:t>Q_g</a:t>
            </a:r>
            <a:r>
              <a:rPr lang="en-GB" dirty="0"/>
              <a:t>\) and voltage magnitudes is non-linear, so the RL agent needs to indirectly control voltage through \(</a:t>
            </a:r>
            <a:r>
              <a:rPr lang="en-GB" dirty="0" err="1"/>
              <a:t>Q_g</a:t>
            </a:r>
            <a:r>
              <a:rPr lang="en-GB" dirty="0"/>
              <a:t>\).</a:t>
            </a:r>
          </a:p>
          <a:p>
            <a:endParaRPr lang="en-GB" dirty="0"/>
          </a:p>
          <a:p>
            <a:r>
              <a:rPr lang="en-GB" dirty="0"/>
              <a:t>In short, using \(</a:t>
            </a:r>
            <a:r>
              <a:rPr lang="en-GB" dirty="0" err="1"/>
              <a:t>P_g</a:t>
            </a:r>
            <a:r>
              <a:rPr lang="en-GB" dirty="0"/>
              <a:t>\) and \(</a:t>
            </a:r>
            <a:r>
              <a:rPr lang="en-GB" dirty="0" err="1"/>
              <a:t>Q_g</a:t>
            </a:r>
            <a:r>
              <a:rPr lang="en-GB" dirty="0"/>
              <a:t>\) as actions is a valid and potentially more intuitive approach, especially if the goal is to focus on directly controlling both active and reactive power flows in the grid. However, it may lead to different challenges in terms of the RL agent's learning process and the dynamics of how voltage is controlled.</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750159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202122"/>
                </a:solidFill>
                <a:effectLst/>
                <a:latin typeface="Arial" panose="020B0604020202020204" pitchFamily="34" charset="0"/>
              </a:rPr>
              <a:t>PPO was developed by John Schulman in 2017,</a:t>
            </a:r>
            <a:r>
              <a:rPr lang="en-GB" b="0" i="0" u="none" strike="noStrike" baseline="30000" dirty="0">
                <a:solidFill>
                  <a:srgbClr val="202122"/>
                </a:solidFill>
                <a:effectLst/>
                <a:latin typeface="Arial" panose="020B0604020202020204" pitchFamily="34" charset="0"/>
                <a:hlinkClick r:id="rId3"/>
              </a:rPr>
              <a:t>[1]</a:t>
            </a:r>
            <a:r>
              <a:rPr lang="en-GB" b="0" i="0" u="none" strike="noStrike" dirty="0">
                <a:solidFill>
                  <a:srgbClr val="202122"/>
                </a:solidFill>
                <a:effectLst/>
                <a:latin typeface="Arial" panose="020B0604020202020204" pitchFamily="34" charset="0"/>
              </a:rPr>
              <a:t> and had become the default reinforcement learning algorithm at </a:t>
            </a:r>
            <a:r>
              <a:rPr lang="en-GB" b="0" i="0" u="none" strike="noStrike" dirty="0" err="1">
                <a:solidFill>
                  <a:srgbClr val="202122"/>
                </a:solidFill>
                <a:effectLst/>
                <a:latin typeface="Arial" panose="020B0604020202020204" pitchFamily="34" charset="0"/>
              </a:rPr>
              <a:t>OpenAI</a:t>
            </a:r>
            <a:r>
              <a:rPr lang="en-GB" b="0" i="0" u="none" strike="noStrike" dirty="0">
                <a:solidFill>
                  <a:srgbClr val="202122"/>
                </a:solidFill>
                <a:effectLst/>
                <a:latin typeface="Arial" panose="020B0604020202020204" pitchFamily="34" charset="0"/>
              </a:rPr>
              <a:t>. Many experts called PPO the state of the art because it seems to strike a balance between performance and comprehension. Compared with other algorithms, the three main advantages of PPO are simplicity, stability, and sample efficiency. </a:t>
            </a:r>
            <a:r>
              <a:rPr lang="en-GB" b="0" i="0" u="none" strike="noStrike" dirty="0">
                <a:solidFill>
                  <a:srgbClr val="202122"/>
                </a:solidFill>
                <a:effectLst/>
                <a:latin typeface="Arial" panose="020B0604020202020204" pitchFamily="34" charset="0"/>
                <a:sym typeface="Wingdings" pitchFamily="2" charset="2"/>
              </a:rPr>
              <a:t> suits my situation perfectly since I do not own a data </a:t>
            </a:r>
            <a:r>
              <a:rPr lang="en-GB" b="0" i="0" u="none" strike="noStrike" dirty="0" err="1">
                <a:solidFill>
                  <a:srgbClr val="202122"/>
                </a:solidFill>
                <a:effectLst/>
                <a:latin typeface="Arial" panose="020B0604020202020204" pitchFamily="34" charset="0"/>
                <a:sym typeface="Wingdings" pitchFamily="2" charset="2"/>
              </a:rPr>
              <a:t>center</a:t>
            </a:r>
            <a:r>
              <a:rPr lang="en-GB" b="0" i="0" u="none" strike="noStrike" dirty="0">
                <a:solidFill>
                  <a:srgbClr val="202122"/>
                </a:solidFill>
                <a:effectLst/>
                <a:latin typeface="Arial" panose="020B0604020202020204" pitchFamily="34" charset="0"/>
                <a:sym typeface="Wingdings" pitchFamily="2" charset="2"/>
              </a:rPr>
              <a:t>.</a:t>
            </a:r>
            <a:endParaRPr lang="en-GB" b="0" i="0" u="none" strike="noStrike" dirty="0">
              <a:solidFill>
                <a:srgbClr val="202122"/>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42424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FC6D0-44D5-4EB7-828F-6F464F83D79A}"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515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roadmap for global energy sector proposed by International Energy Agency</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3106399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cares about the problem? Why is the problem important for them?</a:t>
            </a:r>
          </a:p>
          <a:p>
            <a:endParaRPr lang="en-GB" dirty="0"/>
          </a:p>
          <a:p>
            <a:r>
              <a:rPr lang="en-GB" dirty="0"/>
              <a:t>Important for DSO</a:t>
            </a:r>
          </a:p>
          <a:p>
            <a:endParaRPr lang="en-GB" dirty="0"/>
          </a:p>
          <a:p>
            <a:r>
              <a:rPr lang="en-GB" dirty="0"/>
              <a:t>If not carefully taken care: cascading failure, prompt break down</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152529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131899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70529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1131363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75178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51798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a:t>Präsentationsmuster</a:t>
            </a:r>
            <a:br>
              <a:rPr lang="de-DE" noProof="0"/>
            </a:br>
            <a:br>
              <a:rPr lang="de-DE" noProof="0"/>
            </a:br>
            <a:r>
              <a:rPr lang="de-DE" noProof="0"/>
              <a:t>kann auch als </a:t>
            </a:r>
            <a:r>
              <a:rPr lang="de-DE" noProof="0" err="1"/>
              <a:t>Kapiteltrenner</a:t>
            </a:r>
            <a:r>
              <a:rPr lang="de-DE" noProof="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a:t>Präsentationsmuster</a:t>
            </a:r>
            <a:br>
              <a:rPr lang="de-DE" noProof="0"/>
            </a:br>
            <a:br>
              <a:rPr lang="de-DE" noProof="0"/>
            </a:br>
            <a:r>
              <a:rPr lang="de-DE" noProof="0"/>
              <a:t>kann auch als </a:t>
            </a:r>
            <a:r>
              <a:rPr lang="de-DE" noProof="0" err="1"/>
              <a:t>Kapiteltrenner</a:t>
            </a:r>
            <a:r>
              <a:rPr lang="de-DE" noProof="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875432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64008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9310489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62937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wmf"/><Relationship Id="rId4" Type="http://schemas.openxmlformats.org/officeDocument/2006/relationships/slideLayout" Target="../slideLayouts/slideLayout18.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8.xml"/><Relationship Id="rId1" Type="http://schemas.openxmlformats.org/officeDocument/2006/relationships/slideLayout" Target="../slideLayouts/slideLayout23.xml"/><Relationship Id="rId4" Type="http://schemas.openxmlformats.org/officeDocument/2006/relationships/image" Target="../media/image3.emf"/></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wmf"/><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4"/>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712" r:id="rId2"/>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a:solidFill>
                  <a:schemeClr val="tx2"/>
                </a:solidFill>
                <a:latin typeface="+mn-lt"/>
              </a:rPr>
              <a:t>Lehrstuhl für Mustertechnik</a:t>
            </a:r>
          </a:p>
          <a:p>
            <a:pPr>
              <a:lnSpc>
                <a:spcPts val="900"/>
              </a:lnSpc>
            </a:pPr>
            <a:r>
              <a:rPr lang="de-DE" sz="800">
                <a:solidFill>
                  <a:schemeClr val="tx2"/>
                </a:solidFill>
                <a:latin typeface="+mn-lt"/>
              </a:rPr>
              <a:t>Fakultät für Musterverfahren</a:t>
            </a:r>
          </a:p>
          <a:p>
            <a:pPr>
              <a:lnSpc>
                <a:spcPts val="900"/>
              </a:lnSpc>
            </a:pPr>
            <a:r>
              <a:rPr lang="de-DE" sz="800">
                <a:solidFill>
                  <a:schemeClr val="tx2"/>
                </a:solidFill>
                <a:latin typeface="+mn-lt"/>
              </a:rPr>
              <a:t>Technische Universität</a:t>
            </a:r>
            <a:r>
              <a:rPr lang="de-DE" sz="800" baseline="0">
                <a:solidFill>
                  <a:schemeClr val="tx2"/>
                </a:solidFill>
                <a:latin typeface="+mn-lt"/>
              </a:rPr>
              <a:t> München</a:t>
            </a:r>
            <a:endParaRPr lang="de-DE" sz="80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Lst>
  <p:hf hdr="0" ft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5"/>
          <a:stretch>
            <a:fillRect/>
          </a:stretch>
        </p:blipFill>
        <p:spPr>
          <a:xfrm>
            <a:off x="8218800" y="324000"/>
            <a:ext cx="604774" cy="318516"/>
          </a:xfrm>
          <a:prstGeom prst="rect">
            <a:avLst/>
          </a:prstGeom>
        </p:spPr>
      </p:pic>
    </p:spTree>
    <p:extLst>
      <p:ext uri="{BB962C8B-B14F-4D97-AF65-F5344CB8AC3E}">
        <p14:creationId xmlns:p14="http://schemas.microsoft.com/office/powerpoint/2010/main" val="244601926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70.png"/><Relationship Id="rId7" Type="http://schemas.openxmlformats.org/officeDocument/2006/relationships/image" Target="../media/image37.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160.png"/><Relationship Id="rId12"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41.png"/><Relationship Id="rId5" Type="http://schemas.openxmlformats.org/officeDocument/2006/relationships/image" Target="../media/image140.png"/><Relationship Id="rId10" Type="http://schemas.openxmlformats.org/officeDocument/2006/relationships/image" Target="../media/image190.png"/><Relationship Id="rId4" Type="http://schemas.openxmlformats.org/officeDocument/2006/relationships/image" Target="../media/image13.png"/><Relationship Id="rId9" Type="http://schemas.openxmlformats.org/officeDocument/2006/relationships/image" Target="../media/image180.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0.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a:xfrm>
            <a:off x="319090" y="872320"/>
            <a:ext cx="8508999" cy="1880306"/>
          </a:xfrm>
        </p:spPr>
        <p:txBody>
          <a:bodyPr/>
          <a:lstStyle/>
          <a:p>
            <a:pPr>
              <a:lnSpc>
                <a:spcPct val="150000"/>
              </a:lnSpc>
            </a:pPr>
            <a:r>
              <a:rPr lang="en-GB" sz="1800" i="0" u="none" strike="noStrike" dirty="0">
                <a:effectLst/>
                <a:latin typeface="Arial" panose="020B0604020202020204" pitchFamily="34" charset="0"/>
              </a:rPr>
              <a:t>Exploring Reinforcement Learning Solutions for EV-aware Optimal Power Flow Under Uncertainty</a:t>
            </a:r>
            <a:br>
              <a:rPr lang="en-GB" sz="1800" b="0" i="0" u="none" strike="noStrike" dirty="0">
                <a:effectLst/>
                <a:latin typeface="Arial" panose="020B0604020202020204" pitchFamily="34" charset="0"/>
              </a:rPr>
            </a:br>
            <a:r>
              <a:rPr lang="en-GB" sz="1400" b="0" i="0" u="none" strike="noStrike" dirty="0">
                <a:effectLst/>
                <a:latin typeface="Arial" panose="020B0604020202020204" pitchFamily="34" charset="0"/>
              </a:rPr>
              <a:t>Mid-term Presentation</a:t>
            </a:r>
            <a:br>
              <a:rPr lang="en-GB" sz="1400" b="0" i="0" u="none" strike="noStrike" dirty="0">
                <a:effectLst/>
                <a:latin typeface="Arial" panose="020B0604020202020204" pitchFamily="34" charset="0"/>
              </a:rPr>
            </a:br>
            <a:r>
              <a:rPr lang="en-GB" sz="1400" b="0" i="0" u="none" strike="noStrike" dirty="0">
                <a:effectLst/>
                <a:latin typeface="Arial" panose="020B0604020202020204" pitchFamily="34" charset="0"/>
              </a:rPr>
              <a:t>Master Thesis</a:t>
            </a:r>
            <a:endParaRPr lang="en-US" sz="2400" dirty="0">
              <a:cs typeface="Arial"/>
            </a:endParaRPr>
          </a:p>
        </p:txBody>
      </p:sp>
      <p:sp>
        <p:nvSpPr>
          <p:cNvPr id="3" name="Inhaltsplatzhalter 2"/>
          <p:cNvSpPr>
            <a:spLocks noGrp="1"/>
          </p:cNvSpPr>
          <p:nvPr>
            <p:ph idx="10"/>
          </p:nvPr>
        </p:nvSpPr>
        <p:spPr>
          <a:xfrm>
            <a:off x="349243" y="2752626"/>
            <a:ext cx="8508999" cy="1742817"/>
          </a:xfrm>
        </p:spPr>
        <p:txBody>
          <a:bodyPr/>
          <a:lstStyle/>
          <a:p>
            <a:r>
              <a:rPr lang="en-US" sz="1200" dirty="0"/>
              <a:t>Chia-Ling Yang</a:t>
            </a:r>
            <a:endParaRPr lang="en-US" sz="1200" dirty="0">
              <a:cs typeface="Arial"/>
            </a:endParaRPr>
          </a:p>
          <a:p>
            <a:r>
              <a:rPr lang="en-US" sz="1200" dirty="0"/>
              <a:t>Technical University Munich (TUM)</a:t>
            </a:r>
            <a:endParaRPr lang="en-US" sz="1200" dirty="0">
              <a:cs typeface="Arial"/>
            </a:endParaRPr>
          </a:p>
          <a:p>
            <a:r>
              <a:rPr lang="en-US" sz="1200" dirty="0"/>
              <a:t>Chair of Production and Supply Chain Management</a:t>
            </a:r>
          </a:p>
          <a:p>
            <a:r>
              <a:rPr lang="en-US" sz="1200" dirty="0">
                <a:cs typeface="Arial"/>
              </a:rPr>
              <a:t>Prof. Dr. Martin </a:t>
            </a:r>
            <a:r>
              <a:rPr lang="en-US" sz="1200" dirty="0" err="1">
                <a:cs typeface="Arial"/>
              </a:rPr>
              <a:t>Grunow</a:t>
            </a:r>
            <a:endParaRPr lang="en-US" sz="1200" dirty="0">
              <a:cs typeface="Arial"/>
            </a:endParaRPr>
          </a:p>
          <a:p>
            <a:r>
              <a:rPr lang="en-US" sz="1200" dirty="0" err="1">
                <a:cs typeface="Arial"/>
              </a:rPr>
              <a:t>Superviosr</a:t>
            </a:r>
            <a:r>
              <a:rPr lang="en-US" sz="1200" dirty="0">
                <a:cs typeface="Arial"/>
              </a:rPr>
              <a:t>: </a:t>
            </a:r>
            <a:r>
              <a:rPr lang="en-US" sz="1200" dirty="0" err="1">
                <a:cs typeface="Arial"/>
              </a:rPr>
              <a:t>Bahar</a:t>
            </a:r>
            <a:r>
              <a:rPr lang="en-US" sz="1200" dirty="0">
                <a:cs typeface="Arial"/>
              </a:rPr>
              <a:t> </a:t>
            </a:r>
            <a:r>
              <a:rPr lang="en-US" sz="1200" dirty="0" err="1">
                <a:cs typeface="Arial"/>
              </a:rPr>
              <a:t>Okumusoglu</a:t>
            </a:r>
            <a:endParaRPr lang="en-US" sz="1200" dirty="0">
              <a:cs typeface="Arial"/>
            </a:endParaRPr>
          </a:p>
          <a:p>
            <a:r>
              <a:rPr lang="en-US" sz="1200" dirty="0"/>
              <a:t>Munich, </a:t>
            </a:r>
            <a:r>
              <a:rPr lang="en-US" sz="1200" baseline="30000" dirty="0" err="1"/>
              <a:t>th</a:t>
            </a:r>
            <a:r>
              <a:rPr lang="en-US" sz="1200" dirty="0"/>
              <a:t> of September 2024</a:t>
            </a:r>
            <a:endParaRPr lang="en-US" sz="1200" dirty="0">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10</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Objective Function</a:t>
            </a:r>
          </a:p>
        </p:txBody>
      </p:sp>
      <p:pic>
        <p:nvPicPr>
          <p:cNvPr id="2" name="Picture 1">
            <a:extLst>
              <a:ext uri="{FF2B5EF4-FFF2-40B4-BE49-F238E27FC236}">
                <a16:creationId xmlns:a16="http://schemas.microsoft.com/office/drawing/2014/main" id="{D2DBFC4C-B63B-DAF2-F651-6F6D66957C85}"/>
              </a:ext>
            </a:extLst>
          </p:cNvPr>
          <p:cNvPicPr>
            <a:picLocks noChangeAspect="1"/>
          </p:cNvPicPr>
          <p:nvPr/>
        </p:nvPicPr>
        <p:blipFill rotWithShape="1">
          <a:blip r:embed="rId3"/>
          <a:srcRect r="5026" b="25942"/>
          <a:stretch/>
        </p:blipFill>
        <p:spPr>
          <a:xfrm>
            <a:off x="1835373" y="2190744"/>
            <a:ext cx="4302193" cy="991893"/>
          </a:xfrm>
          <a:prstGeom prst="rect">
            <a:avLst/>
          </a:prstGeom>
        </p:spPr>
      </p:pic>
      <p:grpSp>
        <p:nvGrpSpPr>
          <p:cNvPr id="12" name="Group 11">
            <a:extLst>
              <a:ext uri="{FF2B5EF4-FFF2-40B4-BE49-F238E27FC236}">
                <a16:creationId xmlns:a16="http://schemas.microsoft.com/office/drawing/2014/main" id="{DD374D14-6B19-C391-C71A-9C92616A1F2E}"/>
              </a:ext>
            </a:extLst>
          </p:cNvPr>
          <p:cNvGrpSpPr/>
          <p:nvPr/>
        </p:nvGrpSpPr>
        <p:grpSpPr>
          <a:xfrm>
            <a:off x="0" y="193598"/>
            <a:ext cx="7410336" cy="427983"/>
            <a:chOff x="0" y="193598"/>
            <a:chExt cx="7410336" cy="427983"/>
          </a:xfrm>
        </p:grpSpPr>
        <p:sp>
          <p:nvSpPr>
            <p:cNvPr id="13" name="Pentagon 19">
              <a:extLst>
                <a:ext uri="{FF2B5EF4-FFF2-40B4-BE49-F238E27FC236}">
                  <a16:creationId xmlns:a16="http://schemas.microsoft.com/office/drawing/2014/main" id="{0588E6A2-F24B-8141-17E2-01093C81AC0C}"/>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4" name="Chevron 21">
              <a:extLst>
                <a:ext uri="{FF2B5EF4-FFF2-40B4-BE49-F238E27FC236}">
                  <a16:creationId xmlns:a16="http://schemas.microsoft.com/office/drawing/2014/main" id="{02A81FCC-1C31-AB1A-10B9-12D1225CDAFC}"/>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5" name="Chevron 21">
              <a:extLst>
                <a:ext uri="{FF2B5EF4-FFF2-40B4-BE49-F238E27FC236}">
                  <a16:creationId xmlns:a16="http://schemas.microsoft.com/office/drawing/2014/main" id="{272077A0-B691-ED89-0634-A9FEFB43DAC8}"/>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6" name="Chevron 21">
              <a:extLst>
                <a:ext uri="{FF2B5EF4-FFF2-40B4-BE49-F238E27FC236}">
                  <a16:creationId xmlns:a16="http://schemas.microsoft.com/office/drawing/2014/main" id="{83455A4C-1015-22B1-0FDB-07713FCE11D8}"/>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7" name="Chevron 21">
              <a:extLst>
                <a:ext uri="{FF2B5EF4-FFF2-40B4-BE49-F238E27FC236}">
                  <a16:creationId xmlns:a16="http://schemas.microsoft.com/office/drawing/2014/main" id="{7E0B206F-CEA5-3EA3-930C-42D3802B0E2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9" name="Chevron 21">
              <a:extLst>
                <a:ext uri="{FF2B5EF4-FFF2-40B4-BE49-F238E27FC236}">
                  <a16:creationId xmlns:a16="http://schemas.microsoft.com/office/drawing/2014/main" id="{1B601780-B092-D772-5A7E-D7D2BE49EBE3}"/>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04594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11</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Constraints</a:t>
            </a:r>
          </a:p>
        </p:txBody>
      </p:sp>
      <p:pic>
        <p:nvPicPr>
          <p:cNvPr id="12" name="Picture 11">
            <a:extLst>
              <a:ext uri="{FF2B5EF4-FFF2-40B4-BE49-F238E27FC236}">
                <a16:creationId xmlns:a16="http://schemas.microsoft.com/office/drawing/2014/main" id="{072B75F6-2D3C-BFFB-B53B-082F6B2FD5F5}"/>
              </a:ext>
            </a:extLst>
          </p:cNvPr>
          <p:cNvPicPr>
            <a:picLocks noChangeAspect="1"/>
          </p:cNvPicPr>
          <p:nvPr/>
        </p:nvPicPr>
        <p:blipFill rotWithShape="1">
          <a:blip r:embed="rId3"/>
          <a:srcRect t="1" b="48605"/>
          <a:stretch/>
        </p:blipFill>
        <p:spPr>
          <a:xfrm>
            <a:off x="319090" y="2089444"/>
            <a:ext cx="4276248" cy="2656175"/>
          </a:xfrm>
          <a:prstGeom prst="rect">
            <a:avLst/>
          </a:prstGeom>
        </p:spPr>
      </p:pic>
      <p:sp>
        <p:nvSpPr>
          <p:cNvPr id="2" name="TextBox 1">
            <a:extLst>
              <a:ext uri="{FF2B5EF4-FFF2-40B4-BE49-F238E27FC236}">
                <a16:creationId xmlns:a16="http://schemas.microsoft.com/office/drawing/2014/main" id="{C428EC08-B8BE-BEA6-8793-14EF6CDBAE7B}"/>
              </a:ext>
            </a:extLst>
          </p:cNvPr>
          <p:cNvSpPr txBox="1"/>
          <p:nvPr/>
        </p:nvSpPr>
        <p:spPr>
          <a:xfrm>
            <a:off x="4985077" y="3054708"/>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Active power balance at nodes</a:t>
            </a:r>
          </a:p>
        </p:txBody>
      </p:sp>
      <p:sp>
        <p:nvSpPr>
          <p:cNvPr id="13" name="TextBox 12">
            <a:extLst>
              <a:ext uri="{FF2B5EF4-FFF2-40B4-BE49-F238E27FC236}">
                <a16:creationId xmlns:a16="http://schemas.microsoft.com/office/drawing/2014/main" id="{E146229E-621F-63FA-4C85-3109B7DDE8D9}"/>
              </a:ext>
            </a:extLst>
          </p:cNvPr>
          <p:cNvSpPr txBox="1"/>
          <p:nvPr/>
        </p:nvSpPr>
        <p:spPr>
          <a:xfrm>
            <a:off x="4985077" y="3598372"/>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Reactive power balance at nodes</a:t>
            </a:r>
          </a:p>
        </p:txBody>
      </p:sp>
      <p:sp>
        <p:nvSpPr>
          <p:cNvPr id="14" name="TextBox 13">
            <a:extLst>
              <a:ext uri="{FF2B5EF4-FFF2-40B4-BE49-F238E27FC236}">
                <a16:creationId xmlns:a16="http://schemas.microsoft.com/office/drawing/2014/main" id="{51A1240D-2C80-CEE9-A4F7-12E5430EAF2A}"/>
              </a:ext>
            </a:extLst>
          </p:cNvPr>
          <p:cNvSpPr txBox="1"/>
          <p:nvPr/>
        </p:nvSpPr>
        <p:spPr>
          <a:xfrm>
            <a:off x="4985076" y="2568785"/>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Reactive power calculation of lines</a:t>
            </a:r>
          </a:p>
        </p:txBody>
      </p:sp>
      <p:sp>
        <p:nvSpPr>
          <p:cNvPr id="15" name="TextBox 14">
            <a:extLst>
              <a:ext uri="{FF2B5EF4-FFF2-40B4-BE49-F238E27FC236}">
                <a16:creationId xmlns:a16="http://schemas.microsoft.com/office/drawing/2014/main" id="{A0F7FF07-B949-FCF5-D7BA-7D05B8D0BDA6}"/>
              </a:ext>
            </a:extLst>
          </p:cNvPr>
          <p:cNvSpPr txBox="1"/>
          <p:nvPr/>
        </p:nvSpPr>
        <p:spPr>
          <a:xfrm>
            <a:off x="4985076" y="2065844"/>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Active power calculation of lines</a:t>
            </a:r>
          </a:p>
        </p:txBody>
      </p:sp>
      <p:sp>
        <p:nvSpPr>
          <p:cNvPr id="17" name="TextBox 16">
            <a:extLst>
              <a:ext uri="{FF2B5EF4-FFF2-40B4-BE49-F238E27FC236}">
                <a16:creationId xmlns:a16="http://schemas.microsoft.com/office/drawing/2014/main" id="{3E20B1F2-A68E-21DE-737E-3019BD582592}"/>
              </a:ext>
            </a:extLst>
          </p:cNvPr>
          <p:cNvSpPr txBox="1"/>
          <p:nvPr/>
        </p:nvSpPr>
        <p:spPr>
          <a:xfrm>
            <a:off x="4985076" y="4127595"/>
            <a:ext cx="3498359" cy="246221"/>
          </a:xfrm>
          <a:prstGeom prst="rect">
            <a:avLst/>
          </a:prstGeom>
          <a:noFill/>
        </p:spPr>
        <p:txBody>
          <a:bodyPr wrap="square" lIns="0" tIns="0" rIns="0" bIns="0">
            <a:spAutoFit/>
          </a:bodyPr>
          <a:lstStyle/>
          <a:p>
            <a:r>
              <a:rPr lang="en-GB" sz="1600" dirty="0">
                <a:solidFill>
                  <a:schemeClr val="tx2"/>
                </a:solidFill>
              </a:rPr>
              <a:t>Voltage limitation at nodes</a:t>
            </a:r>
          </a:p>
        </p:txBody>
      </p:sp>
      <p:sp>
        <p:nvSpPr>
          <p:cNvPr id="19" name="TextBox 18">
            <a:extLst>
              <a:ext uri="{FF2B5EF4-FFF2-40B4-BE49-F238E27FC236}">
                <a16:creationId xmlns:a16="http://schemas.microsoft.com/office/drawing/2014/main" id="{A47C0247-D7B8-3994-5AA4-4C00312FE798}"/>
              </a:ext>
            </a:extLst>
          </p:cNvPr>
          <p:cNvSpPr txBox="1"/>
          <p:nvPr/>
        </p:nvSpPr>
        <p:spPr>
          <a:xfrm>
            <a:off x="4985075" y="4479495"/>
            <a:ext cx="3498359" cy="246221"/>
          </a:xfrm>
          <a:prstGeom prst="rect">
            <a:avLst/>
          </a:prstGeom>
          <a:noFill/>
        </p:spPr>
        <p:txBody>
          <a:bodyPr wrap="square" lIns="0" tIns="0" rIns="0" bIns="0">
            <a:spAutoFit/>
          </a:bodyPr>
          <a:lstStyle/>
          <a:p>
            <a:r>
              <a:rPr lang="en-GB" sz="1600" dirty="0">
                <a:solidFill>
                  <a:schemeClr val="tx2"/>
                </a:solidFill>
              </a:rPr>
              <a:t>Active power generation limitation</a:t>
            </a:r>
          </a:p>
        </p:txBody>
      </p:sp>
      <p:grpSp>
        <p:nvGrpSpPr>
          <p:cNvPr id="16" name="Group 15">
            <a:extLst>
              <a:ext uri="{FF2B5EF4-FFF2-40B4-BE49-F238E27FC236}">
                <a16:creationId xmlns:a16="http://schemas.microsoft.com/office/drawing/2014/main" id="{DB291423-A289-5FCD-FC32-4DEEE763730F}"/>
              </a:ext>
            </a:extLst>
          </p:cNvPr>
          <p:cNvGrpSpPr/>
          <p:nvPr/>
        </p:nvGrpSpPr>
        <p:grpSpPr>
          <a:xfrm>
            <a:off x="0" y="193598"/>
            <a:ext cx="7410336" cy="427983"/>
            <a:chOff x="0" y="193598"/>
            <a:chExt cx="7410336" cy="427983"/>
          </a:xfrm>
        </p:grpSpPr>
        <p:sp>
          <p:nvSpPr>
            <p:cNvPr id="20" name="Pentagon 19">
              <a:extLst>
                <a:ext uri="{FF2B5EF4-FFF2-40B4-BE49-F238E27FC236}">
                  <a16:creationId xmlns:a16="http://schemas.microsoft.com/office/drawing/2014/main" id="{D1E0622C-DE9D-14E0-312B-6454D6D68E61}"/>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1" name="Chevron 21">
              <a:extLst>
                <a:ext uri="{FF2B5EF4-FFF2-40B4-BE49-F238E27FC236}">
                  <a16:creationId xmlns:a16="http://schemas.microsoft.com/office/drawing/2014/main" id="{24A68B51-498C-D1DC-F703-43FCEAA67156}"/>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2" name="Chevron 21">
              <a:extLst>
                <a:ext uri="{FF2B5EF4-FFF2-40B4-BE49-F238E27FC236}">
                  <a16:creationId xmlns:a16="http://schemas.microsoft.com/office/drawing/2014/main" id="{B06F5376-15FA-B440-4EA6-470FAC75A919}"/>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3" name="Chevron 21">
              <a:extLst>
                <a:ext uri="{FF2B5EF4-FFF2-40B4-BE49-F238E27FC236}">
                  <a16:creationId xmlns:a16="http://schemas.microsoft.com/office/drawing/2014/main" id="{0298299C-6249-B006-2ADC-886A623AF55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4" name="Chevron 21">
              <a:extLst>
                <a:ext uri="{FF2B5EF4-FFF2-40B4-BE49-F238E27FC236}">
                  <a16:creationId xmlns:a16="http://schemas.microsoft.com/office/drawing/2014/main" id="{3B9835AB-E1C6-B54A-B755-5CFC8ECABAD8}"/>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5" name="Chevron 21">
              <a:extLst>
                <a:ext uri="{FF2B5EF4-FFF2-40B4-BE49-F238E27FC236}">
                  <a16:creationId xmlns:a16="http://schemas.microsoft.com/office/drawing/2014/main" id="{82F51F3F-4989-BDB4-40BA-9EE3E6B2A354}"/>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5136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12</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Constraints</a:t>
            </a:r>
          </a:p>
        </p:txBody>
      </p:sp>
      <p:pic>
        <p:nvPicPr>
          <p:cNvPr id="2" name="Picture 1">
            <a:extLst>
              <a:ext uri="{FF2B5EF4-FFF2-40B4-BE49-F238E27FC236}">
                <a16:creationId xmlns:a16="http://schemas.microsoft.com/office/drawing/2014/main" id="{941FF810-58EC-8E2A-2CAA-0C4BFD1D7462}"/>
              </a:ext>
            </a:extLst>
          </p:cNvPr>
          <p:cNvPicPr>
            <a:picLocks noChangeAspect="1"/>
          </p:cNvPicPr>
          <p:nvPr/>
        </p:nvPicPr>
        <p:blipFill rotWithShape="1">
          <a:blip r:embed="rId3"/>
          <a:srcRect r="13107"/>
          <a:stretch/>
        </p:blipFill>
        <p:spPr>
          <a:xfrm>
            <a:off x="311163" y="2059955"/>
            <a:ext cx="4402352" cy="2452697"/>
          </a:xfrm>
          <a:prstGeom prst="rect">
            <a:avLst/>
          </a:prstGeom>
        </p:spPr>
      </p:pic>
      <p:sp>
        <p:nvSpPr>
          <p:cNvPr id="13" name="TextBox 12">
            <a:extLst>
              <a:ext uri="{FF2B5EF4-FFF2-40B4-BE49-F238E27FC236}">
                <a16:creationId xmlns:a16="http://schemas.microsoft.com/office/drawing/2014/main" id="{1549F774-E570-8442-6FBB-2D2FFAB58072}"/>
              </a:ext>
            </a:extLst>
          </p:cNvPr>
          <p:cNvSpPr txBox="1"/>
          <p:nvPr/>
        </p:nvSpPr>
        <p:spPr>
          <a:xfrm>
            <a:off x="4985077" y="2059955"/>
            <a:ext cx="3498359" cy="246221"/>
          </a:xfrm>
          <a:prstGeom prst="rect">
            <a:avLst/>
          </a:prstGeom>
          <a:noFill/>
        </p:spPr>
        <p:txBody>
          <a:bodyPr wrap="square" lIns="0" tIns="0" rIns="0" bIns="0">
            <a:spAutoFit/>
          </a:bodyPr>
          <a:lstStyle/>
          <a:p>
            <a:r>
              <a:rPr lang="en-GB" sz="1600" dirty="0">
                <a:solidFill>
                  <a:schemeClr val="tx2"/>
                </a:solidFill>
              </a:rPr>
              <a:t>Reactive power generation limitation</a:t>
            </a:r>
          </a:p>
        </p:txBody>
      </p:sp>
      <p:sp>
        <p:nvSpPr>
          <p:cNvPr id="14" name="TextBox 13">
            <a:extLst>
              <a:ext uri="{FF2B5EF4-FFF2-40B4-BE49-F238E27FC236}">
                <a16:creationId xmlns:a16="http://schemas.microsoft.com/office/drawing/2014/main" id="{D334260E-8AA3-BB50-4A4D-41D22D9A1F05}"/>
              </a:ext>
            </a:extLst>
          </p:cNvPr>
          <p:cNvSpPr txBox="1"/>
          <p:nvPr/>
        </p:nvSpPr>
        <p:spPr>
          <a:xfrm>
            <a:off x="4985076" y="2413948"/>
            <a:ext cx="3498359" cy="246221"/>
          </a:xfrm>
          <a:prstGeom prst="rect">
            <a:avLst/>
          </a:prstGeom>
          <a:noFill/>
        </p:spPr>
        <p:txBody>
          <a:bodyPr wrap="square" lIns="0" tIns="0" rIns="0" bIns="0">
            <a:spAutoFit/>
          </a:bodyPr>
          <a:lstStyle/>
          <a:p>
            <a:r>
              <a:rPr lang="en-GB" sz="1600" dirty="0">
                <a:solidFill>
                  <a:schemeClr val="tx2"/>
                </a:solidFill>
              </a:rPr>
              <a:t>Apparent power (line load) limitation</a:t>
            </a:r>
          </a:p>
        </p:txBody>
      </p:sp>
      <p:sp>
        <p:nvSpPr>
          <p:cNvPr id="15" name="TextBox 14">
            <a:extLst>
              <a:ext uri="{FF2B5EF4-FFF2-40B4-BE49-F238E27FC236}">
                <a16:creationId xmlns:a16="http://schemas.microsoft.com/office/drawing/2014/main" id="{A93DBC87-F977-1C36-0792-D7E260F6DD54}"/>
              </a:ext>
            </a:extLst>
          </p:cNvPr>
          <p:cNvSpPr txBox="1"/>
          <p:nvPr/>
        </p:nvSpPr>
        <p:spPr>
          <a:xfrm>
            <a:off x="4985075" y="2775824"/>
            <a:ext cx="3498359" cy="246221"/>
          </a:xfrm>
          <a:prstGeom prst="rect">
            <a:avLst/>
          </a:prstGeom>
          <a:noFill/>
        </p:spPr>
        <p:txBody>
          <a:bodyPr wrap="square" lIns="0" tIns="0" rIns="0" bIns="0">
            <a:spAutoFit/>
          </a:bodyPr>
          <a:lstStyle/>
          <a:p>
            <a:r>
              <a:rPr lang="en-GB" sz="1600" dirty="0">
                <a:solidFill>
                  <a:schemeClr val="tx2"/>
                </a:solidFill>
              </a:rPr>
              <a:t>Phase angle limitation</a:t>
            </a:r>
          </a:p>
        </p:txBody>
      </p:sp>
      <p:sp>
        <p:nvSpPr>
          <p:cNvPr id="16" name="TextBox 15">
            <a:extLst>
              <a:ext uri="{FF2B5EF4-FFF2-40B4-BE49-F238E27FC236}">
                <a16:creationId xmlns:a16="http://schemas.microsoft.com/office/drawing/2014/main" id="{FF7A4E33-5367-9022-E58A-1C9621FF352D}"/>
              </a:ext>
            </a:extLst>
          </p:cNvPr>
          <p:cNvSpPr txBox="1"/>
          <p:nvPr/>
        </p:nvSpPr>
        <p:spPr>
          <a:xfrm>
            <a:off x="4985075" y="3129817"/>
            <a:ext cx="3498359" cy="246221"/>
          </a:xfrm>
          <a:prstGeom prst="rect">
            <a:avLst/>
          </a:prstGeom>
          <a:noFill/>
        </p:spPr>
        <p:txBody>
          <a:bodyPr wrap="square" lIns="0" tIns="0" rIns="0" bIns="0">
            <a:spAutoFit/>
          </a:bodyPr>
          <a:lstStyle/>
          <a:p>
            <a:r>
              <a:rPr lang="en-GB" sz="1600" dirty="0">
                <a:solidFill>
                  <a:schemeClr val="tx2"/>
                </a:solidFill>
              </a:rPr>
              <a:t>Energy balance of EV charging</a:t>
            </a:r>
          </a:p>
        </p:txBody>
      </p:sp>
      <p:sp>
        <p:nvSpPr>
          <p:cNvPr id="17" name="TextBox 16">
            <a:extLst>
              <a:ext uri="{FF2B5EF4-FFF2-40B4-BE49-F238E27FC236}">
                <a16:creationId xmlns:a16="http://schemas.microsoft.com/office/drawing/2014/main" id="{35D55D9D-4B8E-0218-9F24-AB47613AD8C0}"/>
              </a:ext>
            </a:extLst>
          </p:cNvPr>
          <p:cNvSpPr txBox="1"/>
          <p:nvPr/>
        </p:nvSpPr>
        <p:spPr>
          <a:xfrm>
            <a:off x="4985075" y="3491693"/>
            <a:ext cx="3498359" cy="246221"/>
          </a:xfrm>
          <a:prstGeom prst="rect">
            <a:avLst/>
          </a:prstGeom>
          <a:noFill/>
        </p:spPr>
        <p:txBody>
          <a:bodyPr wrap="square" lIns="0" tIns="0" rIns="0" bIns="0">
            <a:spAutoFit/>
          </a:bodyPr>
          <a:lstStyle/>
          <a:p>
            <a:r>
              <a:rPr lang="en-GB" sz="1600" dirty="0">
                <a:solidFill>
                  <a:schemeClr val="tx2"/>
                </a:solidFill>
              </a:rPr>
              <a:t>State of charge (SOC) limitation</a:t>
            </a:r>
          </a:p>
        </p:txBody>
      </p:sp>
      <p:sp>
        <p:nvSpPr>
          <p:cNvPr id="19" name="TextBox 18">
            <a:extLst>
              <a:ext uri="{FF2B5EF4-FFF2-40B4-BE49-F238E27FC236}">
                <a16:creationId xmlns:a16="http://schemas.microsoft.com/office/drawing/2014/main" id="{2D8AEA11-A835-025D-DA6E-7E43D15DDD04}"/>
              </a:ext>
            </a:extLst>
          </p:cNvPr>
          <p:cNvSpPr txBox="1"/>
          <p:nvPr/>
        </p:nvSpPr>
        <p:spPr>
          <a:xfrm>
            <a:off x="4985074" y="3849417"/>
            <a:ext cx="3498359" cy="246221"/>
          </a:xfrm>
          <a:prstGeom prst="rect">
            <a:avLst/>
          </a:prstGeom>
          <a:noFill/>
        </p:spPr>
        <p:txBody>
          <a:bodyPr wrap="square" lIns="0" tIns="0" rIns="0" bIns="0">
            <a:spAutoFit/>
          </a:bodyPr>
          <a:lstStyle/>
          <a:p>
            <a:r>
              <a:rPr lang="en-GB" sz="1600" dirty="0">
                <a:solidFill>
                  <a:schemeClr val="tx2"/>
                </a:solidFill>
              </a:rPr>
              <a:t>Charging limitation</a:t>
            </a:r>
          </a:p>
        </p:txBody>
      </p:sp>
      <p:sp>
        <p:nvSpPr>
          <p:cNvPr id="20" name="TextBox 19">
            <a:extLst>
              <a:ext uri="{FF2B5EF4-FFF2-40B4-BE49-F238E27FC236}">
                <a16:creationId xmlns:a16="http://schemas.microsoft.com/office/drawing/2014/main" id="{C256BB09-9C5D-953B-95DA-5470F3806DE5}"/>
              </a:ext>
            </a:extLst>
          </p:cNvPr>
          <p:cNvSpPr txBox="1"/>
          <p:nvPr/>
        </p:nvSpPr>
        <p:spPr>
          <a:xfrm>
            <a:off x="4985073" y="4229090"/>
            <a:ext cx="3498359" cy="246221"/>
          </a:xfrm>
          <a:prstGeom prst="rect">
            <a:avLst/>
          </a:prstGeom>
          <a:noFill/>
        </p:spPr>
        <p:txBody>
          <a:bodyPr wrap="square" lIns="0" tIns="0" rIns="0" bIns="0">
            <a:spAutoFit/>
          </a:bodyPr>
          <a:lstStyle/>
          <a:p>
            <a:r>
              <a:rPr lang="en-GB" sz="1600" dirty="0">
                <a:solidFill>
                  <a:schemeClr val="tx2"/>
                </a:solidFill>
              </a:rPr>
              <a:t>Discharging limitation</a:t>
            </a:r>
          </a:p>
        </p:txBody>
      </p:sp>
      <p:grpSp>
        <p:nvGrpSpPr>
          <p:cNvPr id="12" name="Group 11">
            <a:extLst>
              <a:ext uri="{FF2B5EF4-FFF2-40B4-BE49-F238E27FC236}">
                <a16:creationId xmlns:a16="http://schemas.microsoft.com/office/drawing/2014/main" id="{889F2D22-D834-2CC6-766E-CE18AE446DE7}"/>
              </a:ext>
            </a:extLst>
          </p:cNvPr>
          <p:cNvGrpSpPr/>
          <p:nvPr/>
        </p:nvGrpSpPr>
        <p:grpSpPr>
          <a:xfrm>
            <a:off x="0" y="193598"/>
            <a:ext cx="7410336" cy="427983"/>
            <a:chOff x="0" y="193598"/>
            <a:chExt cx="7410336" cy="427983"/>
          </a:xfrm>
        </p:grpSpPr>
        <p:sp>
          <p:nvSpPr>
            <p:cNvPr id="21" name="Pentagon 19">
              <a:extLst>
                <a:ext uri="{FF2B5EF4-FFF2-40B4-BE49-F238E27FC236}">
                  <a16:creationId xmlns:a16="http://schemas.microsoft.com/office/drawing/2014/main" id="{4DF33B9C-C8D8-99E8-3952-FB5A467F95A8}"/>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2" name="Chevron 21">
              <a:extLst>
                <a:ext uri="{FF2B5EF4-FFF2-40B4-BE49-F238E27FC236}">
                  <a16:creationId xmlns:a16="http://schemas.microsoft.com/office/drawing/2014/main" id="{956E2645-2081-B177-6374-3156804022E3}"/>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3" name="Chevron 21">
              <a:extLst>
                <a:ext uri="{FF2B5EF4-FFF2-40B4-BE49-F238E27FC236}">
                  <a16:creationId xmlns:a16="http://schemas.microsoft.com/office/drawing/2014/main" id="{CD26396F-1BEF-47A8-4439-0864C6A249F0}"/>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4" name="Chevron 21">
              <a:extLst>
                <a:ext uri="{FF2B5EF4-FFF2-40B4-BE49-F238E27FC236}">
                  <a16:creationId xmlns:a16="http://schemas.microsoft.com/office/drawing/2014/main" id="{F4F31FD1-7B8A-0F87-C21F-33A93B661173}"/>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5" name="Chevron 21">
              <a:extLst>
                <a:ext uri="{FF2B5EF4-FFF2-40B4-BE49-F238E27FC236}">
                  <a16:creationId xmlns:a16="http://schemas.microsoft.com/office/drawing/2014/main" id="{CABD7930-FC9E-A910-10AF-072343055CE0}"/>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6" name="Chevron 21">
              <a:extLst>
                <a:ext uri="{FF2B5EF4-FFF2-40B4-BE49-F238E27FC236}">
                  <a16:creationId xmlns:a16="http://schemas.microsoft.com/office/drawing/2014/main" id="{B86D0A4F-B3F2-D96D-89AC-DE835497810A}"/>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943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A1A9CA-C09D-D8C1-566C-1AA7F9177855}"/>
              </a:ext>
            </a:extLst>
          </p:cNvPr>
          <p:cNvSpPr>
            <a:spLocks noGrp="1"/>
          </p:cNvSpPr>
          <p:nvPr>
            <p:ph type="title"/>
          </p:nvPr>
        </p:nvSpPr>
        <p:spPr>
          <a:xfrm>
            <a:off x="319090" y="972000"/>
            <a:ext cx="8508999" cy="776495"/>
          </a:xfrm>
        </p:spPr>
        <p:txBody>
          <a:bodyPr/>
          <a:lstStyle/>
          <a:p>
            <a:r>
              <a:rPr lang="en-GB" sz="2000" dirty="0"/>
              <a:t>Reinforcement Learning (RL) provides potentials to tackle the non-convex, non-linear OPF problem with high uncertainty in the real world.</a:t>
            </a:r>
          </a:p>
        </p:txBody>
      </p:sp>
      <p:sp>
        <p:nvSpPr>
          <p:cNvPr id="4" name="Slide Number Placeholder 3">
            <a:extLst>
              <a:ext uri="{FF2B5EF4-FFF2-40B4-BE49-F238E27FC236}">
                <a16:creationId xmlns:a16="http://schemas.microsoft.com/office/drawing/2014/main" id="{D0881605-5AA8-D008-7E6E-B12BF0F978D6}"/>
              </a:ext>
            </a:extLst>
          </p:cNvPr>
          <p:cNvSpPr>
            <a:spLocks noGrp="1"/>
          </p:cNvSpPr>
          <p:nvPr>
            <p:ph type="sldNum" sz="quarter" idx="11"/>
          </p:nvPr>
        </p:nvSpPr>
        <p:spPr/>
        <p:txBody>
          <a:bodyPr/>
          <a:lstStyle/>
          <a:p>
            <a:fld id="{CE58CB1E-F828-4F11-99E0-327109AF9DA4}" type="slidenum">
              <a:rPr lang="de-DE" smtClean="0"/>
              <a:pPr/>
              <a:t>13</a:t>
            </a:fld>
            <a:endParaRPr lang="de-DE"/>
          </a:p>
        </p:txBody>
      </p:sp>
      <p:sp>
        <p:nvSpPr>
          <p:cNvPr id="6" name="Fußzeilenplatzhalter 4">
            <a:extLst>
              <a:ext uri="{FF2B5EF4-FFF2-40B4-BE49-F238E27FC236}">
                <a16:creationId xmlns:a16="http://schemas.microsoft.com/office/drawing/2014/main" id="{62052A25-E5A9-F308-CA34-C36D2764C96D}"/>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7" name="Group 16">
            <a:extLst>
              <a:ext uri="{FF2B5EF4-FFF2-40B4-BE49-F238E27FC236}">
                <a16:creationId xmlns:a16="http://schemas.microsoft.com/office/drawing/2014/main" id="{A3CB6ACA-B88D-8DF7-477E-307F6F7C1D58}"/>
              </a:ext>
            </a:extLst>
          </p:cNvPr>
          <p:cNvGrpSpPr/>
          <p:nvPr/>
        </p:nvGrpSpPr>
        <p:grpSpPr>
          <a:xfrm>
            <a:off x="779264" y="2051573"/>
            <a:ext cx="3215834" cy="2661942"/>
            <a:chOff x="3008130" y="1703230"/>
            <a:chExt cx="3215834" cy="2661942"/>
          </a:xfrm>
        </p:grpSpPr>
        <p:sp>
          <p:nvSpPr>
            <p:cNvPr id="15" name="Rectangle 14">
              <a:extLst>
                <a:ext uri="{FF2B5EF4-FFF2-40B4-BE49-F238E27FC236}">
                  <a16:creationId xmlns:a16="http://schemas.microsoft.com/office/drawing/2014/main" id="{81886C20-80DD-F051-BFDE-2A67D06C4561}"/>
                </a:ext>
              </a:extLst>
            </p:cNvPr>
            <p:cNvSpPr/>
            <p:nvPr/>
          </p:nvSpPr>
          <p:spPr>
            <a:xfrm>
              <a:off x="3008130" y="2380490"/>
              <a:ext cx="3215834" cy="1984682"/>
            </a:xfrm>
            <a:prstGeom prst="rect">
              <a:avLst/>
            </a:prstGeom>
            <a:solidFill>
              <a:schemeClr val="bg1"/>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2" name="Rectangle 11">
              <a:extLst>
                <a:ext uri="{FF2B5EF4-FFF2-40B4-BE49-F238E27FC236}">
                  <a16:creationId xmlns:a16="http://schemas.microsoft.com/office/drawing/2014/main" id="{228B394D-401B-18D5-1C18-C887826E3D11}"/>
                </a:ext>
              </a:extLst>
            </p:cNvPr>
            <p:cNvSpPr/>
            <p:nvPr/>
          </p:nvSpPr>
          <p:spPr>
            <a:xfrm>
              <a:off x="3008130" y="1703230"/>
              <a:ext cx="3215834" cy="677260"/>
            </a:xfrm>
            <a:prstGeom prst="rect">
              <a:avLst/>
            </a:prstGeom>
            <a:solidFill>
              <a:srgbClr val="005293"/>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3" name="TextBox 12">
              <a:extLst>
                <a:ext uri="{FF2B5EF4-FFF2-40B4-BE49-F238E27FC236}">
                  <a16:creationId xmlns:a16="http://schemas.microsoft.com/office/drawing/2014/main" id="{4B140DEE-0D5F-6AA0-7B0B-14DE52E00F47}"/>
                </a:ext>
              </a:extLst>
            </p:cNvPr>
            <p:cNvSpPr txBox="1"/>
            <p:nvPr/>
          </p:nvSpPr>
          <p:spPr>
            <a:xfrm>
              <a:off x="3205404" y="1931955"/>
              <a:ext cx="2821285" cy="289375"/>
            </a:xfrm>
            <a:prstGeom prst="rect">
              <a:avLst/>
            </a:prstGeom>
            <a:noFill/>
          </p:spPr>
          <p:txBody>
            <a:bodyPr wrap="none" lIns="0" tIns="0" rIns="0" bIns="0" rtlCol="0">
              <a:spAutoFit/>
            </a:bodyPr>
            <a:lstStyle/>
            <a:p>
              <a:pPr>
                <a:lnSpc>
                  <a:spcPct val="114000"/>
                </a:lnSpc>
              </a:pPr>
              <a:r>
                <a:rPr lang="en-GB" dirty="0">
                  <a:solidFill>
                    <a:schemeClr val="bg1"/>
                  </a:solidFill>
                  <a:latin typeface="+mn-lt"/>
                </a:rPr>
                <a:t> Solving OPF is challenging</a:t>
              </a:r>
            </a:p>
          </p:txBody>
        </p:sp>
        <p:sp>
          <p:nvSpPr>
            <p:cNvPr id="14" name="TextBox 13">
              <a:extLst>
                <a:ext uri="{FF2B5EF4-FFF2-40B4-BE49-F238E27FC236}">
                  <a16:creationId xmlns:a16="http://schemas.microsoft.com/office/drawing/2014/main" id="{6D2544DD-7F24-4E7A-D30C-CB8B8FC63023}"/>
                </a:ext>
              </a:extLst>
            </p:cNvPr>
            <p:cNvSpPr txBox="1"/>
            <p:nvPr/>
          </p:nvSpPr>
          <p:spPr>
            <a:xfrm>
              <a:off x="3409284" y="2675851"/>
              <a:ext cx="2413523" cy="1195135"/>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GB" dirty="0">
                  <a:latin typeface="+mn-lt"/>
                </a:rPr>
                <a:t>Non-convexity</a:t>
              </a:r>
            </a:p>
            <a:p>
              <a:pPr marL="285750" indent="-285750">
                <a:lnSpc>
                  <a:spcPct val="150000"/>
                </a:lnSpc>
                <a:buFont typeface="Arial" panose="020B0604020202020204" pitchFamily="34" charset="0"/>
                <a:buChar char="•"/>
              </a:pPr>
              <a:r>
                <a:rPr lang="en-GB" dirty="0">
                  <a:latin typeface="+mn-lt"/>
                </a:rPr>
                <a:t>Non-Linearity</a:t>
              </a:r>
            </a:p>
            <a:p>
              <a:pPr marL="285750" indent="-285750">
                <a:lnSpc>
                  <a:spcPct val="150000"/>
                </a:lnSpc>
                <a:buFont typeface="Arial" panose="020B0604020202020204" pitchFamily="34" charset="0"/>
                <a:buChar char="•"/>
              </a:pPr>
              <a:r>
                <a:rPr lang="en-GB" dirty="0">
                  <a:latin typeface="+mn-lt"/>
                </a:rPr>
                <a:t>Uncertainty</a:t>
              </a:r>
            </a:p>
          </p:txBody>
        </p:sp>
      </p:grpSp>
      <p:grpSp>
        <p:nvGrpSpPr>
          <p:cNvPr id="18" name="Group 17">
            <a:extLst>
              <a:ext uri="{FF2B5EF4-FFF2-40B4-BE49-F238E27FC236}">
                <a16:creationId xmlns:a16="http://schemas.microsoft.com/office/drawing/2014/main" id="{9748788E-068E-4CDF-77BC-00F4C17D3A18}"/>
              </a:ext>
            </a:extLst>
          </p:cNvPr>
          <p:cNvGrpSpPr/>
          <p:nvPr/>
        </p:nvGrpSpPr>
        <p:grpSpPr>
          <a:xfrm>
            <a:off x="4690813" y="2051573"/>
            <a:ext cx="3215834" cy="2661942"/>
            <a:chOff x="3008130" y="1703230"/>
            <a:chExt cx="3215834" cy="2661942"/>
          </a:xfrm>
        </p:grpSpPr>
        <p:sp>
          <p:nvSpPr>
            <p:cNvPr id="19" name="Rectangle 18">
              <a:extLst>
                <a:ext uri="{FF2B5EF4-FFF2-40B4-BE49-F238E27FC236}">
                  <a16:creationId xmlns:a16="http://schemas.microsoft.com/office/drawing/2014/main" id="{F9C37187-5F9A-A3D7-2075-72636C1BBDFB}"/>
                </a:ext>
              </a:extLst>
            </p:cNvPr>
            <p:cNvSpPr/>
            <p:nvPr/>
          </p:nvSpPr>
          <p:spPr>
            <a:xfrm>
              <a:off x="3008130" y="2380490"/>
              <a:ext cx="3215834" cy="1984682"/>
            </a:xfrm>
            <a:prstGeom prst="rect">
              <a:avLst/>
            </a:prstGeom>
            <a:solidFill>
              <a:srgbClr val="005293"/>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bg1"/>
                </a:solidFill>
              </a:endParaRPr>
            </a:p>
          </p:txBody>
        </p:sp>
        <p:sp>
          <p:nvSpPr>
            <p:cNvPr id="20" name="Rectangle 19">
              <a:extLst>
                <a:ext uri="{FF2B5EF4-FFF2-40B4-BE49-F238E27FC236}">
                  <a16:creationId xmlns:a16="http://schemas.microsoft.com/office/drawing/2014/main" id="{94165632-FB65-9005-7672-1D1F9869AB50}"/>
                </a:ext>
              </a:extLst>
            </p:cNvPr>
            <p:cNvSpPr/>
            <p:nvPr/>
          </p:nvSpPr>
          <p:spPr>
            <a:xfrm>
              <a:off x="3008130" y="1703230"/>
              <a:ext cx="3215834" cy="677260"/>
            </a:xfrm>
            <a:prstGeom prst="rect">
              <a:avLst/>
            </a:prstGeom>
            <a:solidFill>
              <a:schemeClr val="bg1"/>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21" name="TextBox 20">
              <a:extLst>
                <a:ext uri="{FF2B5EF4-FFF2-40B4-BE49-F238E27FC236}">
                  <a16:creationId xmlns:a16="http://schemas.microsoft.com/office/drawing/2014/main" id="{7D671C8A-F718-32AE-F95D-601413A2D4EB}"/>
                </a:ext>
              </a:extLst>
            </p:cNvPr>
            <p:cNvSpPr txBox="1"/>
            <p:nvPr/>
          </p:nvSpPr>
          <p:spPr>
            <a:xfrm>
              <a:off x="3697012" y="1931955"/>
              <a:ext cx="1838067" cy="289375"/>
            </a:xfrm>
            <a:prstGeom prst="rect">
              <a:avLst/>
            </a:prstGeom>
            <a:noFill/>
          </p:spPr>
          <p:txBody>
            <a:bodyPr wrap="none" lIns="0" tIns="0" rIns="0" bIns="0" rtlCol="0">
              <a:spAutoFit/>
            </a:bodyPr>
            <a:lstStyle/>
            <a:p>
              <a:pPr>
                <a:lnSpc>
                  <a:spcPct val="114000"/>
                </a:lnSpc>
              </a:pPr>
              <a:r>
                <a:rPr lang="en-GB" dirty="0">
                  <a:latin typeface="+mn-lt"/>
                </a:rPr>
                <a:t>RL is a promising</a:t>
              </a:r>
            </a:p>
          </p:txBody>
        </p:sp>
        <p:sp>
          <p:nvSpPr>
            <p:cNvPr id="22" name="TextBox 21">
              <a:extLst>
                <a:ext uri="{FF2B5EF4-FFF2-40B4-BE49-F238E27FC236}">
                  <a16:creationId xmlns:a16="http://schemas.microsoft.com/office/drawing/2014/main" id="{67B59CC3-2EF2-21A5-3ED6-4D576A3F7FD8}"/>
                </a:ext>
              </a:extLst>
            </p:cNvPr>
            <p:cNvSpPr txBox="1"/>
            <p:nvPr/>
          </p:nvSpPr>
          <p:spPr>
            <a:xfrm>
              <a:off x="3408206" y="2820355"/>
              <a:ext cx="2469773" cy="1195135"/>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GB" dirty="0">
                  <a:solidFill>
                    <a:schemeClr val="bg1"/>
                  </a:solidFill>
                  <a:latin typeface="+mn-lt"/>
                </a:rPr>
                <a:t>Robustness</a:t>
              </a:r>
            </a:p>
            <a:p>
              <a:pPr marL="285750" indent="-285750">
                <a:lnSpc>
                  <a:spcPct val="150000"/>
                </a:lnSpc>
                <a:buFont typeface="Arial" panose="020B0604020202020204" pitchFamily="34" charset="0"/>
                <a:buChar char="•"/>
              </a:pPr>
              <a:r>
                <a:rPr lang="en-GB" dirty="0">
                  <a:solidFill>
                    <a:schemeClr val="bg1"/>
                  </a:solidFill>
                  <a:latin typeface="+mn-lt"/>
                </a:rPr>
                <a:t>Fast implementation online</a:t>
              </a:r>
            </a:p>
          </p:txBody>
        </p:sp>
      </p:grpSp>
      <p:grpSp>
        <p:nvGrpSpPr>
          <p:cNvPr id="2" name="Group 1">
            <a:extLst>
              <a:ext uri="{FF2B5EF4-FFF2-40B4-BE49-F238E27FC236}">
                <a16:creationId xmlns:a16="http://schemas.microsoft.com/office/drawing/2014/main" id="{7B4B5532-BA49-9258-4EC0-1F37F4F33A11}"/>
              </a:ext>
            </a:extLst>
          </p:cNvPr>
          <p:cNvGrpSpPr/>
          <p:nvPr/>
        </p:nvGrpSpPr>
        <p:grpSpPr>
          <a:xfrm>
            <a:off x="0" y="193598"/>
            <a:ext cx="7410336" cy="427983"/>
            <a:chOff x="0" y="193598"/>
            <a:chExt cx="7410336" cy="427983"/>
          </a:xfrm>
        </p:grpSpPr>
        <p:sp>
          <p:nvSpPr>
            <p:cNvPr id="16" name="Pentagon 19">
              <a:extLst>
                <a:ext uri="{FF2B5EF4-FFF2-40B4-BE49-F238E27FC236}">
                  <a16:creationId xmlns:a16="http://schemas.microsoft.com/office/drawing/2014/main" id="{1754AA89-104C-54C2-8AB6-AE707C6A6CFB}"/>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3" name="Chevron 21">
              <a:extLst>
                <a:ext uri="{FF2B5EF4-FFF2-40B4-BE49-F238E27FC236}">
                  <a16:creationId xmlns:a16="http://schemas.microsoft.com/office/drawing/2014/main" id="{07165747-4A77-D1E1-5959-4B99148D5796}"/>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4" name="Chevron 21">
              <a:extLst>
                <a:ext uri="{FF2B5EF4-FFF2-40B4-BE49-F238E27FC236}">
                  <a16:creationId xmlns:a16="http://schemas.microsoft.com/office/drawing/2014/main" id="{310CD7D4-BCFE-7E6B-A398-A70470B8121C}"/>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5" name="Chevron 21">
              <a:extLst>
                <a:ext uri="{FF2B5EF4-FFF2-40B4-BE49-F238E27FC236}">
                  <a16:creationId xmlns:a16="http://schemas.microsoft.com/office/drawing/2014/main" id="{47EBCCF1-F67F-EB46-9038-DFEB571EF4F1}"/>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6" name="Chevron 21">
              <a:extLst>
                <a:ext uri="{FF2B5EF4-FFF2-40B4-BE49-F238E27FC236}">
                  <a16:creationId xmlns:a16="http://schemas.microsoft.com/office/drawing/2014/main" id="{2AC6A544-04D4-39FB-30E5-7957F64B0A4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7" name="Chevron 21">
              <a:extLst>
                <a:ext uri="{FF2B5EF4-FFF2-40B4-BE49-F238E27FC236}">
                  <a16:creationId xmlns:a16="http://schemas.microsoft.com/office/drawing/2014/main" id="{92A03BC8-9C6E-8D2B-92B2-E7845956034F}"/>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55145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6013-9AA2-4495-B3E6-3866CBC6D86D}"/>
              </a:ext>
            </a:extLst>
          </p:cNvPr>
          <p:cNvSpPr>
            <a:spLocks noGrp="1"/>
          </p:cNvSpPr>
          <p:nvPr>
            <p:ph type="title"/>
          </p:nvPr>
        </p:nvSpPr>
        <p:spPr>
          <a:xfrm>
            <a:off x="319090" y="972000"/>
            <a:ext cx="8508999" cy="380745"/>
          </a:xfrm>
        </p:spPr>
        <p:txBody>
          <a:bodyPr/>
          <a:lstStyle/>
          <a:p>
            <a:r>
              <a:rPr lang="en-GB" dirty="0"/>
              <a:t>Reinforcement Learning Fundamental</a:t>
            </a:r>
          </a:p>
        </p:txBody>
      </p:sp>
    </p:spTree>
    <p:extLst>
      <p:ext uri="{BB962C8B-B14F-4D97-AF65-F5344CB8AC3E}">
        <p14:creationId xmlns:p14="http://schemas.microsoft.com/office/powerpoint/2010/main" val="389780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0116AF-AB1B-B27B-3E68-376FA95B9048}"/>
              </a:ext>
            </a:extLst>
          </p:cNvPr>
          <p:cNvSpPr>
            <a:spLocks noGrp="1"/>
          </p:cNvSpPr>
          <p:nvPr>
            <p:ph type="title"/>
          </p:nvPr>
        </p:nvSpPr>
        <p:spPr>
          <a:xfrm>
            <a:off x="319091" y="972000"/>
            <a:ext cx="3806596" cy="380745"/>
          </a:xfrm>
        </p:spPr>
        <p:txBody>
          <a:bodyPr/>
          <a:lstStyle/>
          <a:p>
            <a:r>
              <a:rPr lang="en-GB" dirty="0"/>
              <a:t>Markov Decision Process</a:t>
            </a:r>
          </a:p>
        </p:txBody>
      </p:sp>
      <p:sp>
        <p:nvSpPr>
          <p:cNvPr id="4" name="Slide Number Placeholder 3">
            <a:extLst>
              <a:ext uri="{FF2B5EF4-FFF2-40B4-BE49-F238E27FC236}">
                <a16:creationId xmlns:a16="http://schemas.microsoft.com/office/drawing/2014/main" id="{0957F4F7-FA44-6087-7F49-8BE7CA90A774}"/>
              </a:ext>
            </a:extLst>
          </p:cNvPr>
          <p:cNvSpPr>
            <a:spLocks noGrp="1"/>
          </p:cNvSpPr>
          <p:nvPr>
            <p:ph type="sldNum" sz="quarter" idx="11"/>
          </p:nvPr>
        </p:nvSpPr>
        <p:spPr/>
        <p:txBody>
          <a:bodyPr/>
          <a:lstStyle/>
          <a:p>
            <a:fld id="{CE58CB1E-F828-4F11-99E0-327109AF9DA4}" type="slidenum">
              <a:rPr lang="de-DE" smtClean="0"/>
              <a:pPr/>
              <a:t>15</a:t>
            </a:fld>
            <a:endParaRPr lang="de-DE"/>
          </a:p>
        </p:txBody>
      </p:sp>
      <p:sp>
        <p:nvSpPr>
          <p:cNvPr id="6" name="Fußzeilenplatzhalter 4">
            <a:extLst>
              <a:ext uri="{FF2B5EF4-FFF2-40B4-BE49-F238E27FC236}">
                <a16:creationId xmlns:a16="http://schemas.microsoft.com/office/drawing/2014/main" id="{959DA8CC-68D7-6BBA-1AA4-7BD93D4C7D24}"/>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7" name="Rectangle 6">
            <a:extLst>
              <a:ext uri="{FF2B5EF4-FFF2-40B4-BE49-F238E27FC236}">
                <a16:creationId xmlns:a16="http://schemas.microsoft.com/office/drawing/2014/main" id="{CD0AA4F5-A31A-5805-15A3-6DB2D1691D8C}"/>
              </a:ext>
            </a:extLst>
          </p:cNvPr>
          <p:cNvSpPr/>
          <p:nvPr/>
        </p:nvSpPr>
        <p:spPr>
          <a:xfrm>
            <a:off x="116608" y="1832168"/>
            <a:ext cx="5759560" cy="2307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8" name="Group 7">
            <a:extLst>
              <a:ext uri="{FF2B5EF4-FFF2-40B4-BE49-F238E27FC236}">
                <a16:creationId xmlns:a16="http://schemas.microsoft.com/office/drawing/2014/main" id="{7230E6E5-F4F4-BC48-5FB4-1AE75E793252}"/>
              </a:ext>
            </a:extLst>
          </p:cNvPr>
          <p:cNvGrpSpPr/>
          <p:nvPr/>
        </p:nvGrpSpPr>
        <p:grpSpPr>
          <a:xfrm>
            <a:off x="116608" y="2016416"/>
            <a:ext cx="5759559" cy="989814"/>
            <a:chOff x="1828800" y="2076843"/>
            <a:chExt cx="5759559" cy="989814"/>
          </a:xfrm>
        </p:grpSpPr>
        <p:sp>
          <p:nvSpPr>
            <p:cNvPr id="28" name="Rounded Rectangle 27">
              <a:extLst>
                <a:ext uri="{FF2B5EF4-FFF2-40B4-BE49-F238E27FC236}">
                  <a16:creationId xmlns:a16="http://schemas.microsoft.com/office/drawing/2014/main" id="{1512C146-2996-4BBB-AAB3-4C988A686F06}"/>
                </a:ext>
              </a:extLst>
            </p:cNvPr>
            <p:cNvSpPr/>
            <p:nvPr/>
          </p:nvSpPr>
          <p:spPr>
            <a:xfrm>
              <a:off x="1828800" y="2076843"/>
              <a:ext cx="5759559" cy="9898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29" name="TextBox 28">
              <a:extLst>
                <a:ext uri="{FF2B5EF4-FFF2-40B4-BE49-F238E27FC236}">
                  <a16:creationId xmlns:a16="http://schemas.microsoft.com/office/drawing/2014/main" id="{4ECF6D6D-71D7-FC18-9618-A5658AE8EE67}"/>
                </a:ext>
              </a:extLst>
            </p:cNvPr>
            <p:cNvSpPr txBox="1"/>
            <p:nvPr/>
          </p:nvSpPr>
          <p:spPr>
            <a:xfrm>
              <a:off x="6169729" y="2161903"/>
              <a:ext cx="1344202" cy="257250"/>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grpSp>
      <p:grpSp>
        <p:nvGrpSpPr>
          <p:cNvPr id="9" name="Group 8">
            <a:extLst>
              <a:ext uri="{FF2B5EF4-FFF2-40B4-BE49-F238E27FC236}">
                <a16:creationId xmlns:a16="http://schemas.microsoft.com/office/drawing/2014/main" id="{39D62B7A-A53E-C665-BD8B-58D8D906545E}"/>
              </a:ext>
            </a:extLst>
          </p:cNvPr>
          <p:cNvGrpSpPr/>
          <p:nvPr/>
        </p:nvGrpSpPr>
        <p:grpSpPr>
          <a:xfrm>
            <a:off x="1383090" y="3308542"/>
            <a:ext cx="2465547" cy="707336"/>
            <a:chOff x="2635499" y="2076843"/>
            <a:chExt cx="4990157" cy="707336"/>
          </a:xfrm>
        </p:grpSpPr>
        <p:sp>
          <p:nvSpPr>
            <p:cNvPr id="26" name="Rounded Rectangle 25">
              <a:extLst>
                <a:ext uri="{FF2B5EF4-FFF2-40B4-BE49-F238E27FC236}">
                  <a16:creationId xmlns:a16="http://schemas.microsoft.com/office/drawing/2014/main" id="{B33196FA-147C-44CB-24AF-A59505D33AB2}"/>
                </a:ext>
              </a:extLst>
            </p:cNvPr>
            <p:cNvSpPr/>
            <p:nvPr/>
          </p:nvSpPr>
          <p:spPr>
            <a:xfrm>
              <a:off x="2635499" y="2076843"/>
              <a:ext cx="4990157" cy="707336"/>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tx1"/>
                </a:solidFill>
              </a:endParaRPr>
            </a:p>
          </p:txBody>
        </p:sp>
        <p:sp>
          <p:nvSpPr>
            <p:cNvPr id="27" name="TextBox 26">
              <a:extLst>
                <a:ext uri="{FF2B5EF4-FFF2-40B4-BE49-F238E27FC236}">
                  <a16:creationId xmlns:a16="http://schemas.microsoft.com/office/drawing/2014/main" id="{0A45AE4A-B151-8A72-3E85-4204FB291573}"/>
                </a:ext>
              </a:extLst>
            </p:cNvPr>
            <p:cNvSpPr txBox="1"/>
            <p:nvPr/>
          </p:nvSpPr>
          <p:spPr>
            <a:xfrm>
              <a:off x="6280555" y="2161903"/>
              <a:ext cx="1233376" cy="257250"/>
            </a:xfrm>
            <a:prstGeom prst="rect">
              <a:avLst/>
            </a:prstGeom>
            <a:noFill/>
          </p:spPr>
          <p:txBody>
            <a:bodyPr wrap="square" lIns="0" tIns="0" rIns="0" bIns="0" rtlCol="0">
              <a:spAutoFit/>
            </a:bodyPr>
            <a:lstStyle/>
            <a:p>
              <a:pPr algn="ctr">
                <a:lnSpc>
                  <a:spcPct val="114000"/>
                </a:lnSpc>
              </a:pPr>
              <a:r>
                <a:rPr lang="en-GB" sz="1600" b="1" dirty="0">
                  <a:solidFill>
                    <a:schemeClr val="accent6"/>
                  </a:solidFill>
                  <a:latin typeface="+mn-lt"/>
                </a:rPr>
                <a:t>Agent</a:t>
              </a:r>
            </a:p>
          </p:txBody>
        </p:sp>
      </p:grpSp>
      <p:grpSp>
        <p:nvGrpSpPr>
          <p:cNvPr id="10" name="Group 9">
            <a:extLst>
              <a:ext uri="{FF2B5EF4-FFF2-40B4-BE49-F238E27FC236}">
                <a16:creationId xmlns:a16="http://schemas.microsoft.com/office/drawing/2014/main" id="{AAB7CC8F-6D50-59E8-80C1-BB6127A1DEF9}"/>
              </a:ext>
            </a:extLst>
          </p:cNvPr>
          <p:cNvGrpSpPr/>
          <p:nvPr/>
        </p:nvGrpSpPr>
        <p:grpSpPr>
          <a:xfrm>
            <a:off x="1085379" y="2223996"/>
            <a:ext cx="595423" cy="590895"/>
            <a:chOff x="1467293" y="2262904"/>
            <a:chExt cx="595423" cy="590895"/>
          </a:xfrm>
        </p:grpSpPr>
        <p:sp>
          <p:nvSpPr>
            <p:cNvPr id="24" name="Oval 23">
              <a:extLst>
                <a:ext uri="{FF2B5EF4-FFF2-40B4-BE49-F238E27FC236}">
                  <a16:creationId xmlns:a16="http://schemas.microsoft.com/office/drawing/2014/main" id="{F1B761AF-AF6F-DEB7-FE71-D342055C9F6E}"/>
                </a:ext>
              </a:extLst>
            </p:cNvPr>
            <p:cNvSpPr/>
            <p:nvPr/>
          </p:nvSpPr>
          <p:spPr>
            <a:xfrm>
              <a:off x="1467293" y="2262904"/>
              <a:ext cx="595423" cy="5908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96D1C4-CBC6-DE47-FE23-A10CC194AA41}"/>
                    </a:ext>
                  </a:extLst>
                </p:cNvPr>
                <p:cNvSpPr txBox="1"/>
                <p:nvPr/>
              </p:nvSpPr>
              <p:spPr>
                <a:xfrm>
                  <a:off x="1622551" y="2354194"/>
                  <a:ext cx="280269"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m:t>
                            </m:r>
                          </m:sub>
                        </m:sSub>
                      </m:oMath>
                    </m:oMathPara>
                  </a14:m>
                  <a:endParaRPr lang="en-GB" sz="2000" dirty="0" err="1">
                    <a:latin typeface="+mn-lt"/>
                  </a:endParaRPr>
                </a:p>
              </p:txBody>
            </p:sp>
          </mc:Choice>
          <mc:Fallback xmlns="">
            <p:sp>
              <p:nvSpPr>
                <p:cNvPr id="14" name="TextBox 13">
                  <a:extLst>
                    <a:ext uri="{FF2B5EF4-FFF2-40B4-BE49-F238E27FC236}">
                      <a16:creationId xmlns:a16="http://schemas.microsoft.com/office/drawing/2014/main" id="{CF932177-8DF5-CCE5-49E4-9BBE8914669F}"/>
                    </a:ext>
                  </a:extLst>
                </p:cNvPr>
                <p:cNvSpPr txBox="1">
                  <a:spLocks noRot="1" noChangeAspect="1" noMove="1" noResize="1" noEditPoints="1" noAdjustHandles="1" noChangeArrowheads="1" noChangeShapeType="1" noTextEdit="1"/>
                </p:cNvSpPr>
                <p:nvPr/>
              </p:nvSpPr>
              <p:spPr>
                <a:xfrm>
                  <a:off x="1622551" y="2354194"/>
                  <a:ext cx="280269" cy="350865"/>
                </a:xfrm>
                <a:prstGeom prst="rect">
                  <a:avLst/>
                </a:prstGeom>
                <a:blipFill>
                  <a:blip r:embed="rId2"/>
                  <a:stretch>
                    <a:fillRect l="-8696" r="-4348" b="-6897"/>
                  </a:stretch>
                </a:blipFill>
              </p:spPr>
              <p:txBody>
                <a:bodyPr/>
                <a:lstStyle/>
                <a:p>
                  <a:r>
                    <a:rPr lang="en-GB">
                      <a:noFill/>
                    </a:rPr>
                    <a:t> </a:t>
                  </a:r>
                </a:p>
              </p:txBody>
            </p:sp>
          </mc:Fallback>
        </mc:AlternateContent>
      </p:grpSp>
      <p:cxnSp>
        <p:nvCxnSpPr>
          <p:cNvPr id="12" name="Straight Arrow Connector 11">
            <a:extLst>
              <a:ext uri="{FF2B5EF4-FFF2-40B4-BE49-F238E27FC236}">
                <a16:creationId xmlns:a16="http://schemas.microsoft.com/office/drawing/2014/main" id="{71D0D184-7B71-9F3A-213C-DFAF99305C5C}"/>
              </a:ext>
            </a:extLst>
          </p:cNvPr>
          <p:cNvCxnSpPr/>
          <p:nvPr/>
        </p:nvCxnSpPr>
        <p:spPr>
          <a:xfrm>
            <a:off x="330468" y="2511323"/>
            <a:ext cx="754911"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9E732998-E880-8633-F538-058959838EDA}"/>
              </a:ext>
            </a:extLst>
          </p:cNvPr>
          <p:cNvGrpSpPr/>
          <p:nvPr/>
        </p:nvGrpSpPr>
        <p:grpSpPr>
          <a:xfrm>
            <a:off x="3253215" y="2223996"/>
            <a:ext cx="1350334" cy="590895"/>
            <a:chOff x="3447769" y="2223996"/>
            <a:chExt cx="1350334" cy="590895"/>
          </a:xfrm>
        </p:grpSpPr>
        <p:grpSp>
          <p:nvGrpSpPr>
            <p:cNvPr id="11" name="Group 10">
              <a:extLst>
                <a:ext uri="{FF2B5EF4-FFF2-40B4-BE49-F238E27FC236}">
                  <a16:creationId xmlns:a16="http://schemas.microsoft.com/office/drawing/2014/main" id="{8F042B68-6632-383D-691B-F75DBFA17CF7}"/>
                </a:ext>
              </a:extLst>
            </p:cNvPr>
            <p:cNvGrpSpPr/>
            <p:nvPr/>
          </p:nvGrpSpPr>
          <p:grpSpPr>
            <a:xfrm>
              <a:off x="3447769" y="2223996"/>
              <a:ext cx="595423" cy="590895"/>
              <a:chOff x="1467293" y="2262904"/>
              <a:chExt cx="595423" cy="590895"/>
            </a:xfrm>
          </p:grpSpPr>
          <p:sp>
            <p:nvSpPr>
              <p:cNvPr id="22" name="Oval 21">
                <a:extLst>
                  <a:ext uri="{FF2B5EF4-FFF2-40B4-BE49-F238E27FC236}">
                    <a16:creationId xmlns:a16="http://schemas.microsoft.com/office/drawing/2014/main" id="{C3FCDF9F-EAF3-7749-4D42-2EDF57DC9E00}"/>
                  </a:ext>
                </a:extLst>
              </p:cNvPr>
              <p:cNvSpPr/>
              <p:nvPr/>
            </p:nvSpPr>
            <p:spPr>
              <a:xfrm>
                <a:off x="1467293" y="2262904"/>
                <a:ext cx="595423" cy="5908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803762-3824-D728-4E6E-308550BFE6AC}"/>
                      </a:ext>
                    </a:extLst>
                  </p:cNvPr>
                  <p:cNvSpPr txBox="1"/>
                  <p:nvPr/>
                </p:nvSpPr>
                <p:spPr>
                  <a:xfrm>
                    <a:off x="1528017" y="2354194"/>
                    <a:ext cx="525528"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oMath>
                      </m:oMathPara>
                    </a14:m>
                    <a:endParaRPr lang="en-GB" sz="2000" dirty="0" err="1">
                      <a:latin typeface="+mn-lt"/>
                    </a:endParaRPr>
                  </a:p>
                </p:txBody>
              </p:sp>
            </mc:Choice>
            <mc:Fallback xmlns="">
              <p:sp>
                <p:nvSpPr>
                  <p:cNvPr id="19" name="TextBox 18">
                    <a:extLst>
                      <a:ext uri="{FF2B5EF4-FFF2-40B4-BE49-F238E27FC236}">
                        <a16:creationId xmlns:a16="http://schemas.microsoft.com/office/drawing/2014/main" id="{B471D11E-F3A5-7223-1052-0ADBF4B17A30}"/>
                      </a:ext>
                    </a:extLst>
                  </p:cNvPr>
                  <p:cNvSpPr txBox="1">
                    <a:spLocks noRot="1" noChangeAspect="1" noMove="1" noResize="1" noEditPoints="1" noAdjustHandles="1" noChangeArrowheads="1" noChangeShapeType="1" noTextEdit="1"/>
                  </p:cNvSpPr>
                  <p:nvPr/>
                </p:nvSpPr>
                <p:spPr>
                  <a:xfrm>
                    <a:off x="1528017" y="2354194"/>
                    <a:ext cx="525528" cy="350865"/>
                  </a:xfrm>
                  <a:prstGeom prst="rect">
                    <a:avLst/>
                  </a:prstGeom>
                  <a:blipFill>
                    <a:blip r:embed="rId3"/>
                    <a:stretch>
                      <a:fillRect l="-4651" r="-2326" b="-6897"/>
                    </a:stretch>
                  </a:blipFill>
                </p:spPr>
                <p:txBody>
                  <a:bodyPr/>
                  <a:lstStyle/>
                  <a:p>
                    <a:r>
                      <a:rPr lang="en-GB">
                        <a:noFill/>
                      </a:rPr>
                      <a:t> </a:t>
                    </a:r>
                  </a:p>
                </p:txBody>
              </p:sp>
            </mc:Fallback>
          </mc:AlternateContent>
        </p:grpSp>
        <p:cxnSp>
          <p:nvCxnSpPr>
            <p:cNvPr id="13" name="Straight Arrow Connector 12">
              <a:extLst>
                <a:ext uri="{FF2B5EF4-FFF2-40B4-BE49-F238E27FC236}">
                  <a16:creationId xmlns:a16="http://schemas.microsoft.com/office/drawing/2014/main" id="{F20D5E1C-0146-F108-EF59-7F2D9DD583F3}"/>
                </a:ext>
              </a:extLst>
            </p:cNvPr>
            <p:cNvCxnSpPr/>
            <p:nvPr/>
          </p:nvCxnSpPr>
          <p:spPr>
            <a:xfrm>
              <a:off x="4043192" y="2511323"/>
              <a:ext cx="754911"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DD3EF38-60DD-2211-E184-C9F97BDACF8A}"/>
                  </a:ext>
                </a:extLst>
              </p:cNvPr>
              <p:cNvSpPr txBox="1"/>
              <p:nvPr/>
            </p:nvSpPr>
            <p:spPr>
              <a:xfrm>
                <a:off x="1997133" y="2877108"/>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𝑡</m:t>
                          </m:r>
                        </m:sub>
                      </m:sSub>
                    </m:oMath>
                  </m:oMathPara>
                </a14:m>
                <a:endParaRPr lang="en-GB" dirty="0">
                  <a:solidFill>
                    <a:schemeClr val="tx1"/>
                  </a:solidFill>
                </a:endParaRPr>
              </a:p>
            </p:txBody>
          </p:sp>
        </mc:Choice>
        <mc:Fallback xmlns="">
          <p:sp>
            <p:nvSpPr>
              <p:cNvPr id="15" name="TextBox 14">
                <a:extLst>
                  <a:ext uri="{FF2B5EF4-FFF2-40B4-BE49-F238E27FC236}">
                    <a16:creationId xmlns:a16="http://schemas.microsoft.com/office/drawing/2014/main" id="{5DD3EF38-60DD-2211-E184-C9F97BDACF8A}"/>
                  </a:ext>
                </a:extLst>
              </p:cNvPr>
              <p:cNvSpPr txBox="1">
                <a:spLocks noRot="1" noChangeAspect="1" noMove="1" noResize="1" noEditPoints="1" noAdjustHandles="1" noChangeArrowheads="1" noChangeShapeType="1" noTextEdit="1"/>
              </p:cNvSpPr>
              <p:nvPr/>
            </p:nvSpPr>
            <p:spPr>
              <a:xfrm>
                <a:off x="1997133" y="2877108"/>
                <a:ext cx="362893" cy="439701"/>
              </a:xfrm>
              <a:prstGeom prst="roundRect">
                <a:avLst/>
              </a:prstGeom>
              <a:blipFill>
                <a:blip r:embed="rId4"/>
                <a:stretch>
                  <a:fillRect l="-3448"/>
                </a:stretch>
              </a:blipFill>
              <a:ln w="19050">
                <a:noFill/>
              </a:ln>
            </p:spPr>
            <p:txBody>
              <a:bodyPr/>
              <a:lstStyle/>
              <a:p>
                <a:r>
                  <a:rPr lang="en-GB">
                    <a:noFill/>
                  </a:rPr>
                  <a:t> </a:t>
                </a:r>
              </a:p>
            </p:txBody>
          </p:sp>
        </mc:Fallback>
      </mc:AlternateContent>
      <p:grpSp>
        <p:nvGrpSpPr>
          <p:cNvPr id="34" name="Group 33">
            <a:extLst>
              <a:ext uri="{FF2B5EF4-FFF2-40B4-BE49-F238E27FC236}">
                <a16:creationId xmlns:a16="http://schemas.microsoft.com/office/drawing/2014/main" id="{FC1A727E-B60B-61AC-DD3C-9725FC518FA8}"/>
              </a:ext>
            </a:extLst>
          </p:cNvPr>
          <p:cNvGrpSpPr/>
          <p:nvPr/>
        </p:nvGrpSpPr>
        <p:grpSpPr>
          <a:xfrm>
            <a:off x="1680802" y="2114285"/>
            <a:ext cx="1572413" cy="408125"/>
            <a:chOff x="1680802" y="2114285"/>
            <a:chExt cx="1572413" cy="408125"/>
          </a:xfrm>
        </p:grpSpPr>
        <p:cxnSp>
          <p:nvCxnSpPr>
            <p:cNvPr id="14" name="Straight Arrow Connector 13">
              <a:extLst>
                <a:ext uri="{FF2B5EF4-FFF2-40B4-BE49-F238E27FC236}">
                  <a16:creationId xmlns:a16="http://schemas.microsoft.com/office/drawing/2014/main" id="{8D8CEEDD-7AFD-4138-983C-5CF80D2BC55F}"/>
                </a:ext>
              </a:extLst>
            </p:cNvPr>
            <p:cNvCxnSpPr>
              <a:cxnSpLocks/>
              <a:stCxn id="24" idx="6"/>
              <a:endCxn id="22" idx="2"/>
            </p:cNvCxnSpPr>
            <p:nvPr/>
          </p:nvCxnSpPr>
          <p:spPr>
            <a:xfrm>
              <a:off x="1680802" y="2519444"/>
              <a:ext cx="157241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415441-BA0D-A971-9809-617817673E45}"/>
                    </a:ext>
                  </a:extLst>
                </p:cNvPr>
                <p:cNvSpPr txBox="1"/>
                <p:nvPr/>
              </p:nvSpPr>
              <p:spPr>
                <a:xfrm>
                  <a:off x="1725718" y="2114285"/>
                  <a:ext cx="1482248" cy="408125"/>
                </a:xfrm>
                <a:prstGeom prst="rect">
                  <a:avLst/>
                </a:prstGeom>
                <a:noFill/>
              </p:spPr>
              <p:txBody>
                <a:bodyPr wrap="square">
                  <a:spAutoFit/>
                </a:bodyPr>
                <a:lstStyle/>
                <a:p>
                  <a:pPr algn="ctr">
                    <a:lnSpc>
                      <a:spcPct val="114000"/>
                    </a:lnSpc>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ℙ</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GB" dirty="0">
                    <a:solidFill>
                      <a:schemeClr val="tx1"/>
                    </a:solidFill>
                  </a:endParaRPr>
                </a:p>
              </p:txBody>
            </p:sp>
          </mc:Choice>
          <mc:Fallback xmlns="">
            <p:sp>
              <p:nvSpPr>
                <p:cNvPr id="16" name="TextBox 15">
                  <a:extLst>
                    <a:ext uri="{FF2B5EF4-FFF2-40B4-BE49-F238E27FC236}">
                      <a16:creationId xmlns:a16="http://schemas.microsoft.com/office/drawing/2014/main" id="{43415441-BA0D-A971-9809-617817673E45}"/>
                    </a:ext>
                  </a:extLst>
                </p:cNvPr>
                <p:cNvSpPr txBox="1">
                  <a:spLocks noRot="1" noChangeAspect="1" noMove="1" noResize="1" noEditPoints="1" noAdjustHandles="1" noChangeArrowheads="1" noChangeShapeType="1" noTextEdit="1"/>
                </p:cNvSpPr>
                <p:nvPr/>
              </p:nvSpPr>
              <p:spPr>
                <a:xfrm>
                  <a:off x="1725718" y="2114285"/>
                  <a:ext cx="1482248" cy="408125"/>
                </a:xfrm>
                <a:prstGeom prst="rect">
                  <a:avLst/>
                </a:prstGeom>
                <a:blipFill>
                  <a:blip r:embed="rId5"/>
                  <a:stretch>
                    <a:fillRect l="-1695" b="-6061"/>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6469CE4-03E7-EACC-2C53-3FC0743FE20B}"/>
                  </a:ext>
                </a:extLst>
              </p:cNvPr>
              <p:cNvSpPr txBox="1"/>
              <p:nvPr/>
            </p:nvSpPr>
            <p:spPr>
              <a:xfrm>
                <a:off x="1561627" y="3522227"/>
                <a:ext cx="988692" cy="408125"/>
              </a:xfrm>
              <a:prstGeom prst="rect">
                <a:avLst/>
              </a:prstGeom>
              <a:noFill/>
              <a:ln w="28575">
                <a:solidFill>
                  <a:schemeClr val="accent6"/>
                </a:solid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𝜋</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GB" dirty="0">
                  <a:solidFill>
                    <a:schemeClr val="tx1"/>
                  </a:solidFill>
                </a:endParaRPr>
              </a:p>
            </p:txBody>
          </p:sp>
        </mc:Choice>
        <mc:Fallback xmlns="">
          <p:sp>
            <p:nvSpPr>
              <p:cNvPr id="17" name="TextBox 16">
                <a:extLst>
                  <a:ext uri="{FF2B5EF4-FFF2-40B4-BE49-F238E27FC236}">
                    <a16:creationId xmlns:a16="http://schemas.microsoft.com/office/drawing/2014/main" id="{46469CE4-03E7-EACC-2C53-3FC0743FE20B}"/>
                  </a:ext>
                </a:extLst>
              </p:cNvPr>
              <p:cNvSpPr txBox="1">
                <a:spLocks noRot="1" noChangeAspect="1" noMove="1" noResize="1" noEditPoints="1" noAdjustHandles="1" noChangeArrowheads="1" noChangeShapeType="1" noTextEdit="1"/>
              </p:cNvSpPr>
              <p:nvPr/>
            </p:nvSpPr>
            <p:spPr>
              <a:xfrm>
                <a:off x="1561627" y="3522227"/>
                <a:ext cx="988692" cy="408125"/>
              </a:xfrm>
              <a:prstGeom prst="rect">
                <a:avLst/>
              </a:prstGeom>
              <a:blipFill>
                <a:blip r:embed="rId6"/>
                <a:stretch>
                  <a:fillRect/>
                </a:stretch>
              </a:blipFill>
              <a:ln w="28575">
                <a:solidFill>
                  <a:schemeClr val="accent6"/>
                </a:solidFill>
              </a:ln>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106F4D86-0B20-7972-45CC-6CD0D2E7A618}"/>
              </a:ext>
            </a:extLst>
          </p:cNvPr>
          <p:cNvCxnSpPr/>
          <p:nvPr/>
        </p:nvCxnSpPr>
        <p:spPr>
          <a:xfrm flipH="1" flipV="1">
            <a:off x="2315468" y="2558775"/>
            <a:ext cx="1" cy="95631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DCEA2DF-1B39-7E49-1D69-02A4F6FB0EA7}"/>
                  </a:ext>
                </a:extLst>
              </p:cNvPr>
              <p:cNvSpPr txBox="1"/>
              <p:nvPr/>
            </p:nvSpPr>
            <p:spPr>
              <a:xfrm>
                <a:off x="2888637" y="2884248"/>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e>
                        <m:sub>
                          <m:r>
                            <a:rPr lang="en-US" b="0" i="1" smtClean="0">
                              <a:solidFill>
                                <a:schemeClr val="tx1"/>
                              </a:solidFill>
                              <a:latin typeface="Cambria Math" panose="02040503050406030204" pitchFamily="18" charset="0"/>
                            </a:rPr>
                            <m:t>𝑡</m:t>
                          </m:r>
                        </m:sub>
                      </m:sSub>
                    </m:oMath>
                  </m:oMathPara>
                </a14:m>
                <a:endParaRPr lang="en-GB" dirty="0">
                  <a:solidFill>
                    <a:schemeClr val="tx1"/>
                  </a:solidFill>
                </a:endParaRPr>
              </a:p>
            </p:txBody>
          </p:sp>
        </mc:Choice>
        <mc:Fallback xmlns="">
          <p:sp>
            <p:nvSpPr>
              <p:cNvPr id="19" name="TextBox 18">
                <a:extLst>
                  <a:ext uri="{FF2B5EF4-FFF2-40B4-BE49-F238E27FC236}">
                    <a16:creationId xmlns:a16="http://schemas.microsoft.com/office/drawing/2014/main" id="{5DCEA2DF-1B39-7E49-1D69-02A4F6FB0EA7}"/>
                  </a:ext>
                </a:extLst>
              </p:cNvPr>
              <p:cNvSpPr txBox="1">
                <a:spLocks noRot="1" noChangeAspect="1" noMove="1" noResize="1" noEditPoints="1" noAdjustHandles="1" noChangeArrowheads="1" noChangeShapeType="1" noTextEdit="1"/>
              </p:cNvSpPr>
              <p:nvPr/>
            </p:nvSpPr>
            <p:spPr>
              <a:xfrm>
                <a:off x="2888637" y="2884248"/>
                <a:ext cx="362893" cy="439701"/>
              </a:xfrm>
              <a:prstGeom prst="roundRect">
                <a:avLst/>
              </a:prstGeom>
              <a:blipFill>
                <a:blip r:embed="rId7"/>
                <a:stretch>
                  <a:fillRect/>
                </a:stretch>
              </a:blipFill>
              <a:ln w="19050">
                <a:noFill/>
              </a:ln>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2FB082D5-447F-FA8D-0BBE-159A268999A6}"/>
              </a:ext>
            </a:extLst>
          </p:cNvPr>
          <p:cNvCxnSpPr>
            <a:cxnSpLocks/>
          </p:cNvCxnSpPr>
          <p:nvPr/>
        </p:nvCxnSpPr>
        <p:spPr>
          <a:xfrm>
            <a:off x="2885123" y="2567598"/>
            <a:ext cx="1" cy="959853"/>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1AEE3E-3632-B104-44EF-E3667928A9A3}"/>
              </a:ext>
            </a:extLst>
          </p:cNvPr>
          <p:cNvCxnSpPr>
            <a:cxnSpLocks/>
            <a:stCxn id="24" idx="4"/>
          </p:cNvCxnSpPr>
          <p:nvPr/>
        </p:nvCxnSpPr>
        <p:spPr>
          <a:xfrm>
            <a:off x="1383091" y="2814891"/>
            <a:ext cx="357071" cy="707336"/>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FA14AEA-B5DF-9B8B-60F9-A268354F5F32}"/>
                  </a:ext>
                </a:extLst>
              </p:cNvPr>
              <p:cNvGraphicFramePr>
                <a:graphicFrameLocks noGrp="1"/>
              </p:cNvGraphicFramePr>
              <p:nvPr>
                <p:extLst>
                  <p:ext uri="{D42A27DB-BD31-4B8C-83A1-F6EECF244321}">
                    <p14:modId xmlns:p14="http://schemas.microsoft.com/office/powerpoint/2010/main" val="3779275285"/>
                  </p:ext>
                </p:extLst>
              </p:nvPr>
            </p:nvGraphicFramePr>
            <p:xfrm>
              <a:off x="6133138" y="1832168"/>
              <a:ext cx="2840167" cy="2062480"/>
            </p:xfrm>
            <a:graphic>
              <a:graphicData uri="http://schemas.openxmlformats.org/drawingml/2006/table">
                <a:tbl>
                  <a:tblPr firstRow="1" bandRow="1">
                    <a:tableStyleId>{2D5ABB26-0587-4C30-8999-92F81FD0307C}</a:tableStyleId>
                  </a:tblPr>
                  <a:tblGrid>
                    <a:gridCol w="1694131">
                      <a:extLst>
                        <a:ext uri="{9D8B030D-6E8A-4147-A177-3AD203B41FA5}">
                          <a16:colId xmlns:a16="http://schemas.microsoft.com/office/drawing/2014/main" val="3795704055"/>
                        </a:ext>
                      </a:extLst>
                    </a:gridCol>
                    <a:gridCol w="1146036">
                      <a:extLst>
                        <a:ext uri="{9D8B030D-6E8A-4147-A177-3AD203B41FA5}">
                          <a16:colId xmlns:a16="http://schemas.microsoft.com/office/drawing/2014/main" val="315029506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oMath>
                            </m:oMathPara>
                          </a14:m>
                          <a:endParaRPr lang="en-GB" sz="1800" dirty="0" err="1">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latin typeface="+mn-lt"/>
                            </a:rPr>
                            <a:t>state</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𝑎</m:t>
                                    </m:r>
                                  </m:e>
                                  <m:sub>
                                    <m:r>
                                      <a:rPr lang="en-US" sz="1800" b="0" i="1" smtClean="0">
                                        <a:solidFill>
                                          <a:schemeClr val="tx1"/>
                                        </a:solidFill>
                                        <a:latin typeface="Cambria Math" panose="02040503050406030204" pitchFamily="18" charset="0"/>
                                      </a:rPr>
                                      <m:t>𝑡</m:t>
                                    </m:r>
                                  </m:sub>
                                </m:sSub>
                              </m:oMath>
                            </m:oMathPara>
                          </a14:m>
                          <a:endParaRPr lang="en-GB" sz="18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action</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017258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ℙ</m:t>
                                </m:r>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r>
                                      <a:rPr lang="en-US" sz="1800" b="0" i="1" smtClean="0">
                                        <a:solidFill>
                                          <a:schemeClr val="tx1"/>
                                        </a:solidFill>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m:t>
                                </m:r>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t>transition prob. dist.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𝑟</m:t>
                                    </m:r>
                                  </m:e>
                                  <m:sub>
                                    <m:r>
                                      <a:rPr lang="en-US" sz="1800" b="0" i="1" smtClean="0">
                                        <a:solidFill>
                                          <a:schemeClr val="tx1"/>
                                        </a:solidFill>
                                        <a:latin typeface="Cambria Math" panose="02040503050406030204" pitchFamily="18" charset="0"/>
                                      </a:rPr>
                                      <m:t>𝑡</m:t>
                                    </m:r>
                                  </m:sub>
                                </m:sSub>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reward</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𝜋</m:t>
                                </m:r>
                                <m:d>
                                  <m:dPr>
                                    <m:ctrlPr>
                                      <a:rPr lang="en-US" sz="1800" b="0" i="1" smtClean="0">
                                        <a:solidFill>
                                          <a:schemeClr val="tx1"/>
                                        </a:solidFill>
                                        <a:latin typeface="Cambria Math" panose="02040503050406030204" pitchFamily="18" charset="0"/>
                                        <a:ea typeface="Cambria Math" panose="02040503050406030204" pitchFamily="18" charset="0"/>
                                      </a:rPr>
                                    </m:ctrlPr>
                                  </m:dPr>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e>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e>
                                </m:d>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policy</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bl>
              </a:graphicData>
            </a:graphic>
          </p:graphicFrame>
        </mc:Choice>
        <mc:Fallback xmlns="">
          <p:graphicFrame>
            <p:nvGraphicFramePr>
              <p:cNvPr id="5" name="Table 4">
                <a:extLst>
                  <a:ext uri="{FF2B5EF4-FFF2-40B4-BE49-F238E27FC236}">
                    <a16:creationId xmlns:a16="http://schemas.microsoft.com/office/drawing/2014/main" id="{7FA14AEA-B5DF-9B8B-60F9-A268354F5F32}"/>
                  </a:ext>
                </a:extLst>
              </p:cNvPr>
              <p:cNvGraphicFramePr>
                <a:graphicFrameLocks noGrp="1"/>
              </p:cNvGraphicFramePr>
              <p:nvPr>
                <p:extLst>
                  <p:ext uri="{D42A27DB-BD31-4B8C-83A1-F6EECF244321}">
                    <p14:modId xmlns:p14="http://schemas.microsoft.com/office/powerpoint/2010/main" val="3779275285"/>
                  </p:ext>
                </p:extLst>
              </p:nvPr>
            </p:nvGraphicFramePr>
            <p:xfrm>
              <a:off x="6133138" y="1832168"/>
              <a:ext cx="2840167" cy="2062480"/>
            </p:xfrm>
            <a:graphic>
              <a:graphicData uri="http://schemas.openxmlformats.org/drawingml/2006/table">
                <a:tbl>
                  <a:tblPr firstRow="1" bandRow="1">
                    <a:tableStyleId>{2D5ABB26-0587-4C30-8999-92F81FD0307C}</a:tableStyleId>
                  </a:tblPr>
                  <a:tblGrid>
                    <a:gridCol w="1694131">
                      <a:extLst>
                        <a:ext uri="{9D8B030D-6E8A-4147-A177-3AD203B41FA5}">
                          <a16:colId xmlns:a16="http://schemas.microsoft.com/office/drawing/2014/main" val="3795704055"/>
                        </a:ext>
                      </a:extLst>
                    </a:gridCol>
                    <a:gridCol w="1146036">
                      <a:extLst>
                        <a:ext uri="{9D8B030D-6E8A-4147-A177-3AD203B41FA5}">
                          <a16:colId xmlns:a16="http://schemas.microsoft.com/office/drawing/2014/main" val="3150295065"/>
                        </a:ext>
                      </a:extLst>
                    </a:gridCol>
                  </a:tblGrid>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3448" r="-68657" b="-479310"/>
                          </a:stretch>
                        </a:blipFill>
                      </a:tcPr>
                    </a:tc>
                    <a:tc>
                      <a:txBody>
                        <a:bodyPr/>
                        <a:lstStyle/>
                        <a:p>
                          <a:pPr algn="ctr"/>
                          <a:r>
                            <a:rPr lang="en-GB" sz="1600" dirty="0">
                              <a:latin typeface="+mn-lt"/>
                            </a:rPr>
                            <a:t>state</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100000" r="-68657" b="-363333"/>
                          </a:stretch>
                        </a:blipFill>
                      </a:tcPr>
                    </a:tc>
                    <a:tc>
                      <a:txBody>
                        <a:bodyPr/>
                        <a:lstStyle/>
                        <a:p>
                          <a:pPr algn="ctr"/>
                          <a:r>
                            <a:rPr lang="en-GB" sz="1600" dirty="0">
                              <a:solidFill>
                                <a:schemeClr val="tx1"/>
                              </a:solidFill>
                            </a:rPr>
                            <a:t>action</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01725803"/>
                      </a:ext>
                    </a:extLst>
                  </a:tr>
                  <a:tr h="57912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133333" r="-68657" b="-142222"/>
                          </a:stretch>
                        </a:blipFill>
                      </a:tcPr>
                    </a:tc>
                    <a:tc>
                      <a:txBody>
                        <a:bodyPr/>
                        <a:lstStyle/>
                        <a:p>
                          <a:pPr algn="ctr"/>
                          <a:r>
                            <a:rPr lang="en-GB" sz="1600" dirty="0"/>
                            <a:t>transition prob. dist.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350000" r="-68657" b="-113333"/>
                          </a:stretch>
                        </a:blipFill>
                      </a:tcPr>
                    </a:tc>
                    <a:tc>
                      <a:txBody>
                        <a:bodyPr/>
                        <a:lstStyle/>
                        <a:p>
                          <a:pPr algn="ctr"/>
                          <a:r>
                            <a:rPr lang="en-GB" sz="1600" dirty="0">
                              <a:solidFill>
                                <a:schemeClr val="tx1"/>
                              </a:solidFill>
                            </a:rPr>
                            <a:t>reward</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465517" r="-68657" b="-17241"/>
                          </a:stretch>
                        </a:blipFill>
                      </a:tcPr>
                    </a:tc>
                    <a:tc>
                      <a:txBody>
                        <a:bodyPr/>
                        <a:lstStyle/>
                        <a:p>
                          <a:pPr algn="ctr"/>
                          <a:r>
                            <a:rPr lang="en-GB" sz="1600" dirty="0">
                              <a:solidFill>
                                <a:schemeClr val="tx1"/>
                              </a:solidFill>
                            </a:rPr>
                            <a:t>policy</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bl>
              </a:graphicData>
            </a:graphic>
          </p:graphicFrame>
        </mc:Fallback>
      </mc:AlternateContent>
      <p:grpSp>
        <p:nvGrpSpPr>
          <p:cNvPr id="2" name="Group 1">
            <a:extLst>
              <a:ext uri="{FF2B5EF4-FFF2-40B4-BE49-F238E27FC236}">
                <a16:creationId xmlns:a16="http://schemas.microsoft.com/office/drawing/2014/main" id="{A26AD6E2-9DB4-017F-C3C4-55377CF26664}"/>
              </a:ext>
            </a:extLst>
          </p:cNvPr>
          <p:cNvGrpSpPr/>
          <p:nvPr/>
        </p:nvGrpSpPr>
        <p:grpSpPr>
          <a:xfrm>
            <a:off x="0" y="193598"/>
            <a:ext cx="7410336" cy="427983"/>
            <a:chOff x="0" y="193598"/>
            <a:chExt cx="7410336" cy="427983"/>
          </a:xfrm>
        </p:grpSpPr>
        <p:sp>
          <p:nvSpPr>
            <p:cNvPr id="30" name="Pentagon 19">
              <a:extLst>
                <a:ext uri="{FF2B5EF4-FFF2-40B4-BE49-F238E27FC236}">
                  <a16:creationId xmlns:a16="http://schemas.microsoft.com/office/drawing/2014/main" id="{ADBFC8B3-7A99-E162-10BA-F4BFB1C6C6A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31" name="Chevron 21">
              <a:extLst>
                <a:ext uri="{FF2B5EF4-FFF2-40B4-BE49-F238E27FC236}">
                  <a16:creationId xmlns:a16="http://schemas.microsoft.com/office/drawing/2014/main" id="{D62CF2EC-3938-CC74-749F-06FCF865EB82}"/>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32" name="Chevron 21">
              <a:extLst>
                <a:ext uri="{FF2B5EF4-FFF2-40B4-BE49-F238E27FC236}">
                  <a16:creationId xmlns:a16="http://schemas.microsoft.com/office/drawing/2014/main" id="{57CE46F7-2C00-D77B-3D06-5229EB1FDA0F}"/>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33" name="Chevron 21">
              <a:extLst>
                <a:ext uri="{FF2B5EF4-FFF2-40B4-BE49-F238E27FC236}">
                  <a16:creationId xmlns:a16="http://schemas.microsoft.com/office/drawing/2014/main" id="{393F4917-2F54-DA61-8BDD-A41B62625293}"/>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36" name="Chevron 21">
              <a:extLst>
                <a:ext uri="{FF2B5EF4-FFF2-40B4-BE49-F238E27FC236}">
                  <a16:creationId xmlns:a16="http://schemas.microsoft.com/office/drawing/2014/main" id="{D8F728EA-14E3-FEF7-5CAD-DC04A5B10D48}"/>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7" name="Chevron 21">
              <a:extLst>
                <a:ext uri="{FF2B5EF4-FFF2-40B4-BE49-F238E27FC236}">
                  <a16:creationId xmlns:a16="http://schemas.microsoft.com/office/drawing/2014/main" id="{64B90DA3-8DB6-C762-C5A0-7C0D052FA60D}"/>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42283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1"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712CB2-5B99-184D-757F-ABF2243E9B12}"/>
              </a:ext>
            </a:extLst>
          </p:cNvPr>
          <p:cNvSpPr>
            <a:spLocks noGrp="1"/>
          </p:cNvSpPr>
          <p:nvPr>
            <p:ph type="title"/>
          </p:nvPr>
        </p:nvSpPr>
        <p:spPr>
          <a:xfrm>
            <a:off x="319090" y="972000"/>
            <a:ext cx="8508999" cy="380745"/>
          </a:xfrm>
        </p:spPr>
        <p:txBody>
          <a:bodyPr/>
          <a:lstStyle/>
          <a:p>
            <a:r>
              <a:rPr lang="en-GB" dirty="0"/>
              <a:t>Actor-Critic Framework</a:t>
            </a:r>
          </a:p>
        </p:txBody>
      </p:sp>
      <p:sp>
        <p:nvSpPr>
          <p:cNvPr id="4" name="Slide Number Placeholder 3">
            <a:extLst>
              <a:ext uri="{FF2B5EF4-FFF2-40B4-BE49-F238E27FC236}">
                <a16:creationId xmlns:a16="http://schemas.microsoft.com/office/drawing/2014/main" id="{604D6851-3417-1596-57A7-978351BA6007}"/>
              </a:ext>
            </a:extLst>
          </p:cNvPr>
          <p:cNvSpPr>
            <a:spLocks noGrp="1"/>
          </p:cNvSpPr>
          <p:nvPr>
            <p:ph type="sldNum" sz="quarter" idx="11"/>
          </p:nvPr>
        </p:nvSpPr>
        <p:spPr/>
        <p:txBody>
          <a:bodyPr/>
          <a:lstStyle/>
          <a:p>
            <a:fld id="{CE58CB1E-F828-4F11-99E0-327109AF9DA4}" type="slidenum">
              <a:rPr lang="de-DE" smtClean="0"/>
              <a:pPr/>
              <a:t>16</a:t>
            </a:fld>
            <a:endParaRPr lang="de-DE"/>
          </a:p>
        </p:txBody>
      </p:sp>
      <p:sp>
        <p:nvSpPr>
          <p:cNvPr id="6" name="Fußzeilenplatzhalter 4">
            <a:extLst>
              <a:ext uri="{FF2B5EF4-FFF2-40B4-BE49-F238E27FC236}">
                <a16:creationId xmlns:a16="http://schemas.microsoft.com/office/drawing/2014/main" id="{7805BC9D-4D6F-A053-0504-0E9908ABE56B}"/>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7D16CD30-DD43-0682-4EBF-87D86B645653}"/>
              </a:ext>
            </a:extLst>
          </p:cNvPr>
          <p:cNvGrpSpPr/>
          <p:nvPr/>
        </p:nvGrpSpPr>
        <p:grpSpPr>
          <a:xfrm>
            <a:off x="319090" y="1508648"/>
            <a:ext cx="3468145" cy="3190433"/>
            <a:chOff x="4656725" y="1441040"/>
            <a:chExt cx="3468145" cy="3190433"/>
          </a:xfrm>
        </p:grpSpPr>
        <p:sp>
          <p:nvSpPr>
            <p:cNvPr id="7" name="Rectangle 6">
              <a:extLst>
                <a:ext uri="{FF2B5EF4-FFF2-40B4-BE49-F238E27FC236}">
                  <a16:creationId xmlns:a16="http://schemas.microsoft.com/office/drawing/2014/main" id="{EF77C113-8A1C-82A6-591B-8F52D22122C6}"/>
                </a:ext>
              </a:extLst>
            </p:cNvPr>
            <p:cNvSpPr/>
            <p:nvPr/>
          </p:nvSpPr>
          <p:spPr>
            <a:xfrm>
              <a:off x="4656725" y="1441040"/>
              <a:ext cx="3468145" cy="3190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8" name="Group 7">
              <a:extLst>
                <a:ext uri="{FF2B5EF4-FFF2-40B4-BE49-F238E27FC236}">
                  <a16:creationId xmlns:a16="http://schemas.microsoft.com/office/drawing/2014/main" id="{3ACE3BC4-516E-EFB2-BCC9-DAC34AC8C110}"/>
                </a:ext>
              </a:extLst>
            </p:cNvPr>
            <p:cNvGrpSpPr/>
            <p:nvPr/>
          </p:nvGrpSpPr>
          <p:grpSpPr>
            <a:xfrm>
              <a:off x="4747008" y="1600200"/>
              <a:ext cx="3256156" cy="2843746"/>
              <a:chOff x="4747008" y="1600200"/>
              <a:chExt cx="3256156" cy="2843746"/>
            </a:xfrm>
          </p:grpSpPr>
          <p:sp>
            <p:nvSpPr>
              <p:cNvPr id="9" name="Rounded Rectangle 8">
                <a:extLst>
                  <a:ext uri="{FF2B5EF4-FFF2-40B4-BE49-F238E27FC236}">
                    <a16:creationId xmlns:a16="http://schemas.microsoft.com/office/drawing/2014/main" id="{ACB590D7-EC03-CE36-7FB0-4D6F84AEA95B}"/>
                  </a:ext>
                </a:extLst>
              </p:cNvPr>
              <p:cNvSpPr/>
              <p:nvPr/>
            </p:nvSpPr>
            <p:spPr>
              <a:xfrm>
                <a:off x="4747008" y="1631745"/>
                <a:ext cx="3256156" cy="1432910"/>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tx1"/>
                  </a:solidFill>
                </a:endParaRPr>
              </a:p>
            </p:txBody>
          </p:sp>
          <p:grpSp>
            <p:nvGrpSpPr>
              <p:cNvPr id="10" name="Group 9">
                <a:extLst>
                  <a:ext uri="{FF2B5EF4-FFF2-40B4-BE49-F238E27FC236}">
                    <a16:creationId xmlns:a16="http://schemas.microsoft.com/office/drawing/2014/main" id="{16C4A302-4648-FFC7-9E81-C209D19C9AA5}"/>
                  </a:ext>
                </a:extLst>
              </p:cNvPr>
              <p:cNvGrpSpPr/>
              <p:nvPr/>
            </p:nvGrpSpPr>
            <p:grpSpPr>
              <a:xfrm>
                <a:off x="5079156" y="1921598"/>
                <a:ext cx="854654" cy="1088610"/>
                <a:chOff x="4164503" y="2116841"/>
                <a:chExt cx="854654" cy="1088610"/>
              </a:xfrm>
            </p:grpSpPr>
            <p:grpSp>
              <p:nvGrpSpPr>
                <p:cNvPr id="105" name="Group 104">
                  <a:extLst>
                    <a:ext uri="{FF2B5EF4-FFF2-40B4-BE49-F238E27FC236}">
                      <a16:creationId xmlns:a16="http://schemas.microsoft.com/office/drawing/2014/main" id="{B16B6194-D7D7-2D0B-30FE-32944561E217}"/>
                    </a:ext>
                  </a:extLst>
                </p:cNvPr>
                <p:cNvGrpSpPr/>
                <p:nvPr/>
              </p:nvGrpSpPr>
              <p:grpSpPr>
                <a:xfrm>
                  <a:off x="4164503" y="2116841"/>
                  <a:ext cx="854654" cy="784706"/>
                  <a:chOff x="810322" y="2110494"/>
                  <a:chExt cx="2475573" cy="2285118"/>
                </a:xfrm>
              </p:grpSpPr>
              <p:grpSp>
                <p:nvGrpSpPr>
                  <p:cNvPr id="107" name="Group 106">
                    <a:extLst>
                      <a:ext uri="{FF2B5EF4-FFF2-40B4-BE49-F238E27FC236}">
                        <a16:creationId xmlns:a16="http://schemas.microsoft.com/office/drawing/2014/main" id="{77505359-84D3-FD05-4331-77C4A165ABFF}"/>
                      </a:ext>
                    </a:extLst>
                  </p:cNvPr>
                  <p:cNvGrpSpPr/>
                  <p:nvPr/>
                </p:nvGrpSpPr>
                <p:grpSpPr>
                  <a:xfrm>
                    <a:off x="810322" y="2110494"/>
                    <a:ext cx="869795" cy="2267131"/>
                    <a:chOff x="810322" y="2110494"/>
                    <a:chExt cx="869795" cy="2267131"/>
                  </a:xfrm>
                </p:grpSpPr>
                <p:grpSp>
                  <p:nvGrpSpPr>
                    <p:cNvPr id="162" name="Group 161">
                      <a:extLst>
                        <a:ext uri="{FF2B5EF4-FFF2-40B4-BE49-F238E27FC236}">
                          <a16:creationId xmlns:a16="http://schemas.microsoft.com/office/drawing/2014/main" id="{8EB3D4AD-FB79-F721-9046-05D3026B9CB2}"/>
                        </a:ext>
                      </a:extLst>
                    </p:cNvPr>
                    <p:cNvGrpSpPr/>
                    <p:nvPr/>
                  </p:nvGrpSpPr>
                  <p:grpSpPr>
                    <a:xfrm>
                      <a:off x="1405054" y="2110494"/>
                      <a:ext cx="275063" cy="2267131"/>
                      <a:chOff x="1405054" y="2110494"/>
                      <a:chExt cx="275063" cy="2267131"/>
                    </a:xfrm>
                  </p:grpSpPr>
                  <p:sp>
                    <p:nvSpPr>
                      <p:cNvPr id="170" name="Oval 169">
                        <a:extLst>
                          <a:ext uri="{FF2B5EF4-FFF2-40B4-BE49-F238E27FC236}">
                            <a16:creationId xmlns:a16="http://schemas.microsoft.com/office/drawing/2014/main" id="{4B17747A-A280-46CD-AF9D-4A8A12F3547B}"/>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1" name="Oval 170">
                        <a:extLst>
                          <a:ext uri="{FF2B5EF4-FFF2-40B4-BE49-F238E27FC236}">
                            <a16:creationId xmlns:a16="http://schemas.microsoft.com/office/drawing/2014/main" id="{19E6DC88-EFB1-21FE-ED07-DA7D8D59DF7D}"/>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2" name="Oval 171">
                        <a:extLst>
                          <a:ext uri="{FF2B5EF4-FFF2-40B4-BE49-F238E27FC236}">
                            <a16:creationId xmlns:a16="http://schemas.microsoft.com/office/drawing/2014/main" id="{4463733E-B82E-9ED1-B5B9-680F2E04D784}"/>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3" name="Oval 172">
                        <a:extLst>
                          <a:ext uri="{FF2B5EF4-FFF2-40B4-BE49-F238E27FC236}">
                            <a16:creationId xmlns:a16="http://schemas.microsoft.com/office/drawing/2014/main" id="{49EC5936-40C3-0C88-D573-AF5F8F839948}"/>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4" name="Oval 173">
                        <a:extLst>
                          <a:ext uri="{FF2B5EF4-FFF2-40B4-BE49-F238E27FC236}">
                            <a16:creationId xmlns:a16="http://schemas.microsoft.com/office/drawing/2014/main" id="{9FD4AAB7-2C38-A099-FF3A-FE57998F4549}"/>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5" name="Oval 174">
                        <a:extLst>
                          <a:ext uri="{FF2B5EF4-FFF2-40B4-BE49-F238E27FC236}">
                            <a16:creationId xmlns:a16="http://schemas.microsoft.com/office/drawing/2014/main" id="{1CEAD1AC-6E3B-B72B-DBFB-C76933FA3E68}"/>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63" name="Oval 162">
                      <a:extLst>
                        <a:ext uri="{FF2B5EF4-FFF2-40B4-BE49-F238E27FC236}">
                          <a16:creationId xmlns:a16="http://schemas.microsoft.com/office/drawing/2014/main" id="{9637882A-E160-DB76-6A2F-7DFDCCAF85F7}"/>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64" name="Straight Connector 163">
                      <a:extLst>
                        <a:ext uri="{FF2B5EF4-FFF2-40B4-BE49-F238E27FC236}">
                          <a16:creationId xmlns:a16="http://schemas.microsoft.com/office/drawing/2014/main" id="{703A5692-4C55-8700-CCBF-2F24966E45DB}"/>
                        </a:ext>
                      </a:extLst>
                    </p:cNvPr>
                    <p:cNvCxnSpPr>
                      <a:stCxn id="163" idx="6"/>
                      <a:endCxn id="170"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C6669F8B-52A6-DACA-0E12-A19E141855A2}"/>
                        </a:ext>
                      </a:extLst>
                    </p:cNvPr>
                    <p:cNvCxnSpPr>
                      <a:stCxn id="163" idx="6"/>
                      <a:endCxn id="171"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489DE0F4-4C3E-9EA2-6594-6698BFD84D8A}"/>
                        </a:ext>
                      </a:extLst>
                    </p:cNvPr>
                    <p:cNvCxnSpPr>
                      <a:cxnSpLocks/>
                      <a:endCxn id="172"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927D6722-2437-ACEE-72BC-9559F5DD68F3}"/>
                        </a:ext>
                      </a:extLst>
                    </p:cNvPr>
                    <p:cNvCxnSpPr>
                      <a:cxnSpLocks/>
                      <a:stCxn id="163" idx="6"/>
                      <a:endCxn id="173"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457AD8DD-FDE4-6B0C-F08D-F9A035F436F9}"/>
                        </a:ext>
                      </a:extLst>
                    </p:cNvPr>
                    <p:cNvCxnSpPr>
                      <a:cxnSpLocks/>
                      <a:stCxn id="163" idx="6"/>
                      <a:endCxn id="174"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7514CDA-5CFC-A45F-1E5B-883215156BA0}"/>
                        </a:ext>
                      </a:extLst>
                    </p:cNvPr>
                    <p:cNvCxnSpPr>
                      <a:stCxn id="163" idx="6"/>
                      <a:endCxn id="175"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108" name="Group 107">
                    <a:extLst>
                      <a:ext uri="{FF2B5EF4-FFF2-40B4-BE49-F238E27FC236}">
                        <a16:creationId xmlns:a16="http://schemas.microsoft.com/office/drawing/2014/main" id="{A03690E7-2BDE-0E8D-0B96-22F0CA215E06}"/>
                      </a:ext>
                    </a:extLst>
                  </p:cNvPr>
                  <p:cNvGrpSpPr/>
                  <p:nvPr/>
                </p:nvGrpSpPr>
                <p:grpSpPr>
                  <a:xfrm>
                    <a:off x="2278568" y="2128481"/>
                    <a:ext cx="1007327" cy="2267131"/>
                    <a:chOff x="2278568" y="2128481"/>
                    <a:chExt cx="1007327" cy="2267131"/>
                  </a:xfrm>
                </p:grpSpPr>
                <p:grpSp>
                  <p:nvGrpSpPr>
                    <p:cNvPr id="148" name="Group 147">
                      <a:extLst>
                        <a:ext uri="{FF2B5EF4-FFF2-40B4-BE49-F238E27FC236}">
                          <a16:creationId xmlns:a16="http://schemas.microsoft.com/office/drawing/2014/main" id="{8DFCC7BC-0A29-AEA9-BBE6-0A2A12E092FC}"/>
                        </a:ext>
                      </a:extLst>
                    </p:cNvPr>
                    <p:cNvGrpSpPr/>
                    <p:nvPr/>
                  </p:nvGrpSpPr>
                  <p:grpSpPr>
                    <a:xfrm>
                      <a:off x="2278568" y="2128481"/>
                      <a:ext cx="275063" cy="2267131"/>
                      <a:chOff x="1405054" y="2110494"/>
                      <a:chExt cx="275063" cy="2267131"/>
                    </a:xfrm>
                  </p:grpSpPr>
                  <p:sp>
                    <p:nvSpPr>
                      <p:cNvPr id="156" name="Oval 155">
                        <a:extLst>
                          <a:ext uri="{FF2B5EF4-FFF2-40B4-BE49-F238E27FC236}">
                            <a16:creationId xmlns:a16="http://schemas.microsoft.com/office/drawing/2014/main" id="{A5207480-BF55-9A63-675F-438DBC5E0B3E}"/>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7" name="Oval 156">
                        <a:extLst>
                          <a:ext uri="{FF2B5EF4-FFF2-40B4-BE49-F238E27FC236}">
                            <a16:creationId xmlns:a16="http://schemas.microsoft.com/office/drawing/2014/main" id="{0FDA9D65-314E-A854-2E4B-3934EC92F826}"/>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8" name="Oval 157">
                        <a:extLst>
                          <a:ext uri="{FF2B5EF4-FFF2-40B4-BE49-F238E27FC236}">
                            <a16:creationId xmlns:a16="http://schemas.microsoft.com/office/drawing/2014/main" id="{518E97AF-9400-B45B-5145-D66A8240F8F9}"/>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9" name="Oval 158">
                        <a:extLst>
                          <a:ext uri="{FF2B5EF4-FFF2-40B4-BE49-F238E27FC236}">
                            <a16:creationId xmlns:a16="http://schemas.microsoft.com/office/drawing/2014/main" id="{D2AC522E-2A77-7C47-9646-3B4B7BF5607D}"/>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60" name="Oval 159">
                        <a:extLst>
                          <a:ext uri="{FF2B5EF4-FFF2-40B4-BE49-F238E27FC236}">
                            <a16:creationId xmlns:a16="http://schemas.microsoft.com/office/drawing/2014/main" id="{FF7E1006-EDC6-ECDB-2602-7B3D03C7FD2A}"/>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61" name="Oval 160">
                        <a:extLst>
                          <a:ext uri="{FF2B5EF4-FFF2-40B4-BE49-F238E27FC236}">
                            <a16:creationId xmlns:a16="http://schemas.microsoft.com/office/drawing/2014/main" id="{C356656E-3FA4-6ADF-08F4-4D3EC606034F}"/>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49" name="Oval 148">
                      <a:extLst>
                        <a:ext uri="{FF2B5EF4-FFF2-40B4-BE49-F238E27FC236}">
                          <a16:creationId xmlns:a16="http://schemas.microsoft.com/office/drawing/2014/main" id="{3FEDC3F4-5620-9ACB-5902-B8FB35D4642B}"/>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50" name="Straight Connector 149">
                      <a:extLst>
                        <a:ext uri="{FF2B5EF4-FFF2-40B4-BE49-F238E27FC236}">
                          <a16:creationId xmlns:a16="http://schemas.microsoft.com/office/drawing/2014/main" id="{4EB96CCC-9F35-16E9-4772-F12D20FC8F3C}"/>
                        </a:ext>
                      </a:extLst>
                    </p:cNvPr>
                    <p:cNvCxnSpPr>
                      <a:stCxn id="156" idx="6"/>
                      <a:endCxn id="149"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9BFA15E-C47A-938C-2D7C-A95CDEE08601}"/>
                        </a:ext>
                      </a:extLst>
                    </p:cNvPr>
                    <p:cNvCxnSpPr>
                      <a:stCxn id="157" idx="6"/>
                      <a:endCxn id="149"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A422ECF-C86F-E2FB-2C37-4FDFE707E08A}"/>
                        </a:ext>
                      </a:extLst>
                    </p:cNvPr>
                    <p:cNvCxnSpPr>
                      <a:stCxn id="158" idx="6"/>
                      <a:endCxn id="149"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12E94F7-FA63-5B9C-49A0-358D63A27514}"/>
                        </a:ext>
                      </a:extLst>
                    </p:cNvPr>
                    <p:cNvCxnSpPr>
                      <a:stCxn id="159" idx="6"/>
                      <a:endCxn id="149"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F66D749-8465-C720-B04F-97F271C7B5A9}"/>
                        </a:ext>
                      </a:extLst>
                    </p:cNvPr>
                    <p:cNvCxnSpPr>
                      <a:stCxn id="160" idx="6"/>
                      <a:endCxn id="149"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84213CB-B6F3-D0CF-3573-EE8ECB34CC7C}"/>
                        </a:ext>
                      </a:extLst>
                    </p:cNvPr>
                    <p:cNvCxnSpPr>
                      <a:stCxn id="161" idx="6"/>
                      <a:endCxn id="149"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id="{9FF44272-CE62-1E71-96B7-9352524476FA}"/>
                      </a:ext>
                    </a:extLst>
                  </p:cNvPr>
                  <p:cNvCxnSpPr>
                    <a:stCxn id="170" idx="6"/>
                    <a:endCxn id="161"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C335B6-5743-92BD-13F1-AB5015BA5B14}"/>
                      </a:ext>
                    </a:extLst>
                  </p:cNvPr>
                  <p:cNvCxnSpPr>
                    <a:stCxn id="171" idx="6"/>
                    <a:endCxn id="161"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0C9F832-A910-5B53-155B-FBB79DD83C25}"/>
                      </a:ext>
                    </a:extLst>
                  </p:cNvPr>
                  <p:cNvCxnSpPr>
                    <a:stCxn id="172" idx="6"/>
                    <a:endCxn id="161"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67FFE4B-22A5-5244-6D44-FF9896FDB1B7}"/>
                      </a:ext>
                    </a:extLst>
                  </p:cNvPr>
                  <p:cNvCxnSpPr>
                    <a:stCxn id="173" idx="6"/>
                    <a:endCxn id="161"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4C39465-1E2E-C37C-2DD9-07493945F760}"/>
                      </a:ext>
                    </a:extLst>
                  </p:cNvPr>
                  <p:cNvCxnSpPr>
                    <a:stCxn id="174" idx="6"/>
                    <a:endCxn id="161"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9A89C7-41B3-426C-0BB4-B56DCC013C85}"/>
                      </a:ext>
                    </a:extLst>
                  </p:cNvPr>
                  <p:cNvCxnSpPr>
                    <a:stCxn id="175" idx="6"/>
                    <a:endCxn id="161"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642B892-7F8D-DF7E-DC2F-EE5D9D1BD16A}"/>
                      </a:ext>
                    </a:extLst>
                  </p:cNvPr>
                  <p:cNvCxnSpPr>
                    <a:stCxn id="156" idx="2"/>
                    <a:endCxn id="170"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16D81B2-F918-B30E-4C35-9E301131604B}"/>
                      </a:ext>
                    </a:extLst>
                  </p:cNvPr>
                  <p:cNvCxnSpPr>
                    <a:stCxn id="156" idx="2"/>
                    <a:endCxn id="171"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06B645D-0ABF-E333-B672-1C09067CBBE8}"/>
                      </a:ext>
                    </a:extLst>
                  </p:cNvPr>
                  <p:cNvCxnSpPr>
                    <a:stCxn id="156" idx="2"/>
                    <a:endCxn id="172"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B111274-5C3C-B3F6-85A7-0AC18CD65594}"/>
                      </a:ext>
                    </a:extLst>
                  </p:cNvPr>
                  <p:cNvCxnSpPr>
                    <a:stCxn id="156" idx="2"/>
                    <a:endCxn id="173"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5D2C943-C2B1-522E-371D-FC8AC5C70951}"/>
                      </a:ext>
                    </a:extLst>
                  </p:cNvPr>
                  <p:cNvCxnSpPr>
                    <a:stCxn id="156" idx="2"/>
                    <a:endCxn id="174"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F8316F9-52CC-F153-22AB-A5D66E5FB843}"/>
                      </a:ext>
                    </a:extLst>
                  </p:cNvPr>
                  <p:cNvCxnSpPr>
                    <a:stCxn id="156" idx="2"/>
                    <a:endCxn id="175"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9D4E47C-8A83-B0BD-9F2C-3FC8E8441C06}"/>
                      </a:ext>
                    </a:extLst>
                  </p:cNvPr>
                  <p:cNvCxnSpPr>
                    <a:stCxn id="157" idx="2"/>
                    <a:endCxn id="170"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08794C-3669-EB80-AEA0-977C0E9D8117}"/>
                      </a:ext>
                    </a:extLst>
                  </p:cNvPr>
                  <p:cNvCxnSpPr>
                    <a:stCxn id="157" idx="2"/>
                    <a:endCxn id="171"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14D42CE-9E90-106B-DB2B-DED9327D6BC9}"/>
                      </a:ext>
                    </a:extLst>
                  </p:cNvPr>
                  <p:cNvCxnSpPr>
                    <a:stCxn id="157" idx="2"/>
                    <a:endCxn id="172"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4296D99-A462-E578-F5E1-3EA258A53624}"/>
                      </a:ext>
                    </a:extLst>
                  </p:cNvPr>
                  <p:cNvCxnSpPr>
                    <a:stCxn id="157" idx="2"/>
                    <a:endCxn id="173"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BBE7192-6F6E-1D17-40AF-2664D85FC475}"/>
                      </a:ext>
                    </a:extLst>
                  </p:cNvPr>
                  <p:cNvCxnSpPr>
                    <a:stCxn id="157" idx="2"/>
                    <a:endCxn id="174"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25B8E43-2EBC-A7AB-736E-5998FF85F01E}"/>
                      </a:ext>
                    </a:extLst>
                  </p:cNvPr>
                  <p:cNvCxnSpPr>
                    <a:stCxn id="157" idx="2"/>
                    <a:endCxn id="175"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367C18-D1A7-B7EE-6AD6-BEF31BE88F15}"/>
                      </a:ext>
                    </a:extLst>
                  </p:cNvPr>
                  <p:cNvCxnSpPr>
                    <a:stCxn id="158" idx="2"/>
                    <a:endCxn id="172"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21A6F7D-DBC2-5011-C60F-041E42B02B82}"/>
                      </a:ext>
                    </a:extLst>
                  </p:cNvPr>
                  <p:cNvCxnSpPr>
                    <a:stCxn id="171" idx="6"/>
                    <a:endCxn id="158"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E65A081-1951-0108-0EBD-C85C66BFD66D}"/>
                      </a:ext>
                    </a:extLst>
                  </p:cNvPr>
                  <p:cNvCxnSpPr>
                    <a:stCxn id="158" idx="2"/>
                    <a:endCxn id="173"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B53CAEA-8D94-9E5D-8B79-55A37C9BEBE6}"/>
                      </a:ext>
                    </a:extLst>
                  </p:cNvPr>
                  <p:cNvCxnSpPr>
                    <a:stCxn id="158" idx="2"/>
                    <a:endCxn id="174"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78EA1A-88C6-FDB4-8299-7E31A1C53E00}"/>
                      </a:ext>
                    </a:extLst>
                  </p:cNvPr>
                  <p:cNvCxnSpPr>
                    <a:stCxn id="158" idx="2"/>
                    <a:endCxn id="175"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4725BD-E321-CC13-E102-E60BD08C49B0}"/>
                      </a:ext>
                    </a:extLst>
                  </p:cNvPr>
                  <p:cNvCxnSpPr>
                    <a:stCxn id="173" idx="6"/>
                    <a:endCxn id="159"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3567A60-99FE-BFF1-F685-8F6AB714333D}"/>
                      </a:ext>
                    </a:extLst>
                  </p:cNvPr>
                  <p:cNvCxnSpPr>
                    <a:stCxn id="159" idx="2"/>
                    <a:endCxn id="172"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7DB9FB7-8265-21D6-16F2-800EEA66D7AF}"/>
                      </a:ext>
                    </a:extLst>
                  </p:cNvPr>
                  <p:cNvCxnSpPr>
                    <a:stCxn id="158" idx="2"/>
                    <a:endCxn id="170"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BD34BA-00DC-6BD2-C20B-21755EC267D7}"/>
                      </a:ext>
                    </a:extLst>
                  </p:cNvPr>
                  <p:cNvCxnSpPr>
                    <a:stCxn id="159" idx="2"/>
                    <a:endCxn id="171"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6EE2357-26A6-74D6-59DF-F0E872EF41DF}"/>
                      </a:ext>
                    </a:extLst>
                  </p:cNvPr>
                  <p:cNvCxnSpPr>
                    <a:stCxn id="170" idx="6"/>
                    <a:endCxn id="159"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46700D2-8C23-0B07-1343-286A17C8BFE2}"/>
                      </a:ext>
                    </a:extLst>
                  </p:cNvPr>
                  <p:cNvCxnSpPr>
                    <a:stCxn id="159" idx="2"/>
                    <a:endCxn id="174"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11A132D-ABE4-A64C-8BCF-CB838957EC08}"/>
                      </a:ext>
                    </a:extLst>
                  </p:cNvPr>
                  <p:cNvCxnSpPr>
                    <a:stCxn id="159" idx="2"/>
                    <a:endCxn id="175"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C7588F0-9AC9-CCA1-0FD0-D7F7C4FDE31D}"/>
                      </a:ext>
                    </a:extLst>
                  </p:cNvPr>
                  <p:cNvCxnSpPr>
                    <a:stCxn id="160" idx="2"/>
                    <a:endCxn id="170"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B38A1C8-8CA8-1B1C-AA80-3952228DE942}"/>
                      </a:ext>
                    </a:extLst>
                  </p:cNvPr>
                  <p:cNvCxnSpPr>
                    <a:stCxn id="171" idx="6"/>
                    <a:endCxn id="160"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B555FA0-7D10-5731-C33D-053F2B4AE99C}"/>
                      </a:ext>
                    </a:extLst>
                  </p:cNvPr>
                  <p:cNvCxnSpPr>
                    <a:stCxn id="172" idx="6"/>
                    <a:endCxn id="160"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EEF388C-DA0A-BB45-7726-336A38651399}"/>
                      </a:ext>
                    </a:extLst>
                  </p:cNvPr>
                  <p:cNvCxnSpPr>
                    <a:stCxn id="173" idx="6"/>
                    <a:endCxn id="160"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6A5145A-2DBA-3DF7-9EFF-109C4FBDD531}"/>
                      </a:ext>
                    </a:extLst>
                  </p:cNvPr>
                  <p:cNvCxnSpPr>
                    <a:stCxn id="174" idx="6"/>
                    <a:endCxn id="160"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D51891E-A549-54A5-F0AB-D85706106DFF}"/>
                      </a:ext>
                    </a:extLst>
                  </p:cNvPr>
                  <p:cNvCxnSpPr>
                    <a:stCxn id="175" idx="6"/>
                    <a:endCxn id="160"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BB6A4E3-0AE2-7C23-2CE0-80199FAC59A7}"/>
                      </a:ext>
                    </a:extLst>
                  </p:cNvPr>
                  <p:cNvGrpSpPr/>
                  <p:nvPr/>
                </p:nvGrpSpPr>
                <p:grpSpPr>
                  <a:xfrm>
                    <a:off x="1790060" y="2206360"/>
                    <a:ext cx="381289" cy="2111373"/>
                    <a:chOff x="4191001" y="1430596"/>
                    <a:chExt cx="381289" cy="2111373"/>
                  </a:xfrm>
                </p:grpSpPr>
                <p:sp>
                  <p:nvSpPr>
                    <p:cNvPr id="146" name="Rectangle 145">
                      <a:extLst>
                        <a:ext uri="{FF2B5EF4-FFF2-40B4-BE49-F238E27FC236}">
                          <a16:creationId xmlns:a16="http://schemas.microsoft.com/office/drawing/2014/main" id="{426B0277-81FA-702F-236D-6551A09D6256}"/>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47" name="Straight Connector 146">
                      <a:extLst>
                        <a:ext uri="{FF2B5EF4-FFF2-40B4-BE49-F238E27FC236}">
                          <a16:creationId xmlns:a16="http://schemas.microsoft.com/office/drawing/2014/main" id="{46B8F821-DC90-BF2D-7434-406BDDB9179B}"/>
                        </a:ext>
                      </a:extLst>
                    </p:cNvPr>
                    <p:cNvCxnSpPr>
                      <a:cxnSpLocks/>
                    </p:cNvCxnSpPr>
                    <p:nvPr/>
                  </p:nvCxnSpPr>
                  <p:spPr>
                    <a:xfrm>
                      <a:off x="4282068" y="2506731"/>
                      <a:ext cx="197294"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106" name="TextBox 105">
                  <a:extLst>
                    <a:ext uri="{FF2B5EF4-FFF2-40B4-BE49-F238E27FC236}">
                      <a16:creationId xmlns:a16="http://schemas.microsoft.com/office/drawing/2014/main" id="{D94D3217-14FF-3FC7-330C-43173A3506F0}"/>
                    </a:ext>
                  </a:extLst>
                </p:cNvPr>
                <p:cNvSpPr txBox="1"/>
                <p:nvPr/>
              </p:nvSpPr>
              <p:spPr>
                <a:xfrm>
                  <a:off x="4386970" y="3012449"/>
                  <a:ext cx="362240" cy="193002"/>
                </a:xfrm>
                <a:prstGeom prst="rect">
                  <a:avLst/>
                </a:prstGeom>
                <a:noFill/>
              </p:spPr>
              <p:txBody>
                <a:bodyPr wrap="square" lIns="0" tIns="0" rIns="0" bIns="0" rtlCol="0">
                  <a:spAutoFit/>
                </a:bodyPr>
                <a:lstStyle/>
                <a:p>
                  <a:pPr>
                    <a:lnSpc>
                      <a:spcPct val="114000"/>
                    </a:lnSpc>
                  </a:pPr>
                  <a:r>
                    <a:rPr lang="en-GB" sz="1200" dirty="0">
                      <a:latin typeface="+mn-lt"/>
                    </a:rPr>
                    <a:t>Actor</a:t>
                  </a:r>
                </a:p>
              </p:txBody>
            </p:sp>
          </p:grpSp>
          <p:grpSp>
            <p:nvGrpSpPr>
              <p:cNvPr id="11" name="Group 10">
                <a:extLst>
                  <a:ext uri="{FF2B5EF4-FFF2-40B4-BE49-F238E27FC236}">
                    <a16:creationId xmlns:a16="http://schemas.microsoft.com/office/drawing/2014/main" id="{459C3DB1-99F0-F47C-83F0-943B0E849259}"/>
                  </a:ext>
                </a:extLst>
              </p:cNvPr>
              <p:cNvGrpSpPr/>
              <p:nvPr/>
            </p:nvGrpSpPr>
            <p:grpSpPr>
              <a:xfrm>
                <a:off x="6708294" y="1912500"/>
                <a:ext cx="854654" cy="1088610"/>
                <a:chOff x="4164503" y="2116841"/>
                <a:chExt cx="854654" cy="1088610"/>
              </a:xfrm>
            </p:grpSpPr>
            <p:grpSp>
              <p:nvGrpSpPr>
                <p:cNvPr id="34" name="Group 33">
                  <a:extLst>
                    <a:ext uri="{FF2B5EF4-FFF2-40B4-BE49-F238E27FC236}">
                      <a16:creationId xmlns:a16="http://schemas.microsoft.com/office/drawing/2014/main" id="{C5E6814D-F08F-4DA9-8656-93D7E35115E6}"/>
                    </a:ext>
                  </a:extLst>
                </p:cNvPr>
                <p:cNvGrpSpPr/>
                <p:nvPr/>
              </p:nvGrpSpPr>
              <p:grpSpPr>
                <a:xfrm>
                  <a:off x="4164503" y="2116841"/>
                  <a:ext cx="854654" cy="784706"/>
                  <a:chOff x="810322" y="2110494"/>
                  <a:chExt cx="2475573" cy="2285118"/>
                </a:xfrm>
              </p:grpSpPr>
              <p:grpSp>
                <p:nvGrpSpPr>
                  <p:cNvPr id="36" name="Group 35">
                    <a:extLst>
                      <a:ext uri="{FF2B5EF4-FFF2-40B4-BE49-F238E27FC236}">
                        <a16:creationId xmlns:a16="http://schemas.microsoft.com/office/drawing/2014/main" id="{8C99507E-D9D1-69AD-B63B-D6E1F71354F7}"/>
                      </a:ext>
                    </a:extLst>
                  </p:cNvPr>
                  <p:cNvGrpSpPr/>
                  <p:nvPr/>
                </p:nvGrpSpPr>
                <p:grpSpPr>
                  <a:xfrm>
                    <a:off x="810322" y="2110494"/>
                    <a:ext cx="869795" cy="2267131"/>
                    <a:chOff x="810322" y="2110494"/>
                    <a:chExt cx="869795" cy="2267131"/>
                  </a:xfrm>
                </p:grpSpPr>
                <p:grpSp>
                  <p:nvGrpSpPr>
                    <p:cNvPr id="91" name="Group 90">
                      <a:extLst>
                        <a:ext uri="{FF2B5EF4-FFF2-40B4-BE49-F238E27FC236}">
                          <a16:creationId xmlns:a16="http://schemas.microsoft.com/office/drawing/2014/main" id="{65FDB600-BED3-11B4-0666-F0B98CAD7DAA}"/>
                        </a:ext>
                      </a:extLst>
                    </p:cNvPr>
                    <p:cNvGrpSpPr/>
                    <p:nvPr/>
                  </p:nvGrpSpPr>
                  <p:grpSpPr>
                    <a:xfrm>
                      <a:off x="1405054" y="2110494"/>
                      <a:ext cx="275063" cy="2267131"/>
                      <a:chOff x="1405054" y="2110494"/>
                      <a:chExt cx="275063" cy="2267131"/>
                    </a:xfrm>
                  </p:grpSpPr>
                  <p:sp>
                    <p:nvSpPr>
                      <p:cNvPr id="99" name="Oval 98">
                        <a:extLst>
                          <a:ext uri="{FF2B5EF4-FFF2-40B4-BE49-F238E27FC236}">
                            <a16:creationId xmlns:a16="http://schemas.microsoft.com/office/drawing/2014/main" id="{91538974-1DE5-4AEF-A41A-C04AD160447C}"/>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0" name="Oval 99">
                        <a:extLst>
                          <a:ext uri="{FF2B5EF4-FFF2-40B4-BE49-F238E27FC236}">
                            <a16:creationId xmlns:a16="http://schemas.microsoft.com/office/drawing/2014/main" id="{CE74AEA2-7732-1B6C-3BFB-DD5FDF8FE210}"/>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1" name="Oval 100">
                        <a:extLst>
                          <a:ext uri="{FF2B5EF4-FFF2-40B4-BE49-F238E27FC236}">
                            <a16:creationId xmlns:a16="http://schemas.microsoft.com/office/drawing/2014/main" id="{7EE2842A-501C-EBE5-E6F2-815B897E97CC}"/>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2" name="Oval 101">
                        <a:extLst>
                          <a:ext uri="{FF2B5EF4-FFF2-40B4-BE49-F238E27FC236}">
                            <a16:creationId xmlns:a16="http://schemas.microsoft.com/office/drawing/2014/main" id="{D1CC0472-E3E1-4818-B42D-39363950024F}"/>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3" name="Oval 102">
                        <a:extLst>
                          <a:ext uri="{FF2B5EF4-FFF2-40B4-BE49-F238E27FC236}">
                            <a16:creationId xmlns:a16="http://schemas.microsoft.com/office/drawing/2014/main" id="{02951A77-2C26-0052-4D86-DE73A99E6871}"/>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4" name="Oval 103">
                        <a:extLst>
                          <a:ext uri="{FF2B5EF4-FFF2-40B4-BE49-F238E27FC236}">
                            <a16:creationId xmlns:a16="http://schemas.microsoft.com/office/drawing/2014/main" id="{E714A323-29AD-1D3C-50E9-7A64B0C4B56C}"/>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92" name="Oval 91">
                      <a:extLst>
                        <a:ext uri="{FF2B5EF4-FFF2-40B4-BE49-F238E27FC236}">
                          <a16:creationId xmlns:a16="http://schemas.microsoft.com/office/drawing/2014/main" id="{43AEFAA2-025A-7ACF-E1EE-DE7ADA1AAAC0}"/>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93" name="Straight Connector 92">
                      <a:extLst>
                        <a:ext uri="{FF2B5EF4-FFF2-40B4-BE49-F238E27FC236}">
                          <a16:creationId xmlns:a16="http://schemas.microsoft.com/office/drawing/2014/main" id="{E30921DD-E3CF-36DC-6B61-4582663A8368}"/>
                        </a:ext>
                      </a:extLst>
                    </p:cNvPr>
                    <p:cNvCxnSpPr>
                      <a:stCxn id="92" idx="6"/>
                      <a:endCxn id="99"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10BEF1D7-A3C4-CFEE-7981-FFC226D004A0}"/>
                        </a:ext>
                      </a:extLst>
                    </p:cNvPr>
                    <p:cNvCxnSpPr>
                      <a:stCxn id="92" idx="6"/>
                      <a:endCxn id="100"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010F8F60-69F4-E406-AB5C-17F41702B252}"/>
                        </a:ext>
                      </a:extLst>
                    </p:cNvPr>
                    <p:cNvCxnSpPr>
                      <a:cxnSpLocks/>
                      <a:endCxn id="101"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451B124B-3552-C1AB-3E65-C3E4C136EAA9}"/>
                        </a:ext>
                      </a:extLst>
                    </p:cNvPr>
                    <p:cNvCxnSpPr>
                      <a:cxnSpLocks/>
                      <a:stCxn id="92" idx="6"/>
                      <a:endCxn id="102"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6CBC38AA-D503-5688-D915-2AF55843B89C}"/>
                        </a:ext>
                      </a:extLst>
                    </p:cNvPr>
                    <p:cNvCxnSpPr>
                      <a:cxnSpLocks/>
                      <a:stCxn id="92" idx="6"/>
                      <a:endCxn id="103"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19DF19D4-CE99-9F24-C2FB-64FB76FEA76C}"/>
                        </a:ext>
                      </a:extLst>
                    </p:cNvPr>
                    <p:cNvCxnSpPr>
                      <a:stCxn id="92" idx="6"/>
                      <a:endCxn id="104"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D3572AAB-69A4-2777-926F-00426DD11C35}"/>
                      </a:ext>
                    </a:extLst>
                  </p:cNvPr>
                  <p:cNvGrpSpPr/>
                  <p:nvPr/>
                </p:nvGrpSpPr>
                <p:grpSpPr>
                  <a:xfrm>
                    <a:off x="2278568" y="2128481"/>
                    <a:ext cx="1007327" cy="2267131"/>
                    <a:chOff x="2278568" y="2128481"/>
                    <a:chExt cx="1007327" cy="2267131"/>
                  </a:xfrm>
                </p:grpSpPr>
                <p:grpSp>
                  <p:nvGrpSpPr>
                    <p:cNvPr id="77" name="Group 76">
                      <a:extLst>
                        <a:ext uri="{FF2B5EF4-FFF2-40B4-BE49-F238E27FC236}">
                          <a16:creationId xmlns:a16="http://schemas.microsoft.com/office/drawing/2014/main" id="{755F2D5A-0509-B419-D1D0-55BC8A53C792}"/>
                        </a:ext>
                      </a:extLst>
                    </p:cNvPr>
                    <p:cNvGrpSpPr/>
                    <p:nvPr/>
                  </p:nvGrpSpPr>
                  <p:grpSpPr>
                    <a:xfrm>
                      <a:off x="2278568" y="2128481"/>
                      <a:ext cx="275063" cy="2267131"/>
                      <a:chOff x="1405054" y="2110494"/>
                      <a:chExt cx="275063" cy="2267131"/>
                    </a:xfrm>
                  </p:grpSpPr>
                  <p:sp>
                    <p:nvSpPr>
                      <p:cNvPr id="85" name="Oval 84">
                        <a:extLst>
                          <a:ext uri="{FF2B5EF4-FFF2-40B4-BE49-F238E27FC236}">
                            <a16:creationId xmlns:a16="http://schemas.microsoft.com/office/drawing/2014/main" id="{E6C8B274-940C-1F2F-847E-36566F0BC1F8}"/>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6" name="Oval 85">
                        <a:extLst>
                          <a:ext uri="{FF2B5EF4-FFF2-40B4-BE49-F238E27FC236}">
                            <a16:creationId xmlns:a16="http://schemas.microsoft.com/office/drawing/2014/main" id="{FB2ED954-D38D-5A9A-E0A0-8C682DCCF064}"/>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7" name="Oval 86">
                        <a:extLst>
                          <a:ext uri="{FF2B5EF4-FFF2-40B4-BE49-F238E27FC236}">
                            <a16:creationId xmlns:a16="http://schemas.microsoft.com/office/drawing/2014/main" id="{603C2907-5AF4-89F2-D95F-E80E9B1D5FA7}"/>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8" name="Oval 87">
                        <a:extLst>
                          <a:ext uri="{FF2B5EF4-FFF2-40B4-BE49-F238E27FC236}">
                            <a16:creationId xmlns:a16="http://schemas.microsoft.com/office/drawing/2014/main" id="{C5F38C51-0CA5-3812-4518-78A84B3D14C9}"/>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9" name="Oval 88">
                        <a:extLst>
                          <a:ext uri="{FF2B5EF4-FFF2-40B4-BE49-F238E27FC236}">
                            <a16:creationId xmlns:a16="http://schemas.microsoft.com/office/drawing/2014/main" id="{067C5C2F-EF3C-A0B7-65B2-99A8F7043B8E}"/>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90" name="Oval 89">
                        <a:extLst>
                          <a:ext uri="{FF2B5EF4-FFF2-40B4-BE49-F238E27FC236}">
                            <a16:creationId xmlns:a16="http://schemas.microsoft.com/office/drawing/2014/main" id="{AF2896C5-2CC6-67B5-55E1-3DEF5D3F9C03}"/>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78" name="Oval 77">
                      <a:extLst>
                        <a:ext uri="{FF2B5EF4-FFF2-40B4-BE49-F238E27FC236}">
                          <a16:creationId xmlns:a16="http://schemas.microsoft.com/office/drawing/2014/main" id="{EAB45668-B45A-84A5-C892-14440E6B97F9}"/>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79" name="Straight Connector 78">
                      <a:extLst>
                        <a:ext uri="{FF2B5EF4-FFF2-40B4-BE49-F238E27FC236}">
                          <a16:creationId xmlns:a16="http://schemas.microsoft.com/office/drawing/2014/main" id="{8BBDAAFB-898F-B55A-09E7-015A446AAE75}"/>
                        </a:ext>
                      </a:extLst>
                    </p:cNvPr>
                    <p:cNvCxnSpPr>
                      <a:stCxn id="85" idx="6"/>
                      <a:endCxn id="78"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ED38C1E-2D21-566B-1FF0-B0E57D887F2B}"/>
                        </a:ext>
                      </a:extLst>
                    </p:cNvPr>
                    <p:cNvCxnSpPr>
                      <a:stCxn id="86" idx="6"/>
                      <a:endCxn id="78"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3555062-FC59-BEEC-FF72-EE6BF28FB6A2}"/>
                        </a:ext>
                      </a:extLst>
                    </p:cNvPr>
                    <p:cNvCxnSpPr>
                      <a:stCxn id="87" idx="6"/>
                      <a:endCxn id="78"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8D80073-A2A9-829D-ECD5-B911EEB7342A}"/>
                        </a:ext>
                      </a:extLst>
                    </p:cNvPr>
                    <p:cNvCxnSpPr>
                      <a:stCxn id="88" idx="6"/>
                      <a:endCxn id="78"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883CCF2-98BB-2CC1-5D86-8961A5D4ED4A}"/>
                        </a:ext>
                      </a:extLst>
                    </p:cNvPr>
                    <p:cNvCxnSpPr>
                      <a:stCxn id="89" idx="6"/>
                      <a:endCxn id="78"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9E7ED8A-E3AE-3994-A5D5-7395FF7DB86A}"/>
                        </a:ext>
                      </a:extLst>
                    </p:cNvPr>
                    <p:cNvCxnSpPr>
                      <a:stCxn id="90" idx="6"/>
                      <a:endCxn id="78"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60DDDC0D-84A5-9A9F-BB00-E8C15EDCE6CB}"/>
                      </a:ext>
                    </a:extLst>
                  </p:cNvPr>
                  <p:cNvCxnSpPr>
                    <a:stCxn id="99" idx="6"/>
                    <a:endCxn id="90"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FD1742-2470-0816-2104-A11AA891512D}"/>
                      </a:ext>
                    </a:extLst>
                  </p:cNvPr>
                  <p:cNvCxnSpPr>
                    <a:stCxn id="100" idx="6"/>
                    <a:endCxn id="90"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FC49D7F-9C5C-6C71-96DC-D0E844ADA54B}"/>
                      </a:ext>
                    </a:extLst>
                  </p:cNvPr>
                  <p:cNvCxnSpPr>
                    <a:stCxn id="101" idx="6"/>
                    <a:endCxn id="90"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E8056F-C853-959C-8FA3-A2864F1E3DD4}"/>
                      </a:ext>
                    </a:extLst>
                  </p:cNvPr>
                  <p:cNvCxnSpPr>
                    <a:stCxn id="102" idx="6"/>
                    <a:endCxn id="90"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E774DB-E0E8-8DD9-472D-D71B7AC3F7F9}"/>
                      </a:ext>
                    </a:extLst>
                  </p:cNvPr>
                  <p:cNvCxnSpPr>
                    <a:stCxn id="103" idx="6"/>
                    <a:endCxn id="90"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D04950-8BF3-CBEE-7350-2D212E5C76DF}"/>
                      </a:ext>
                    </a:extLst>
                  </p:cNvPr>
                  <p:cNvCxnSpPr>
                    <a:stCxn id="104" idx="6"/>
                    <a:endCxn id="90"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6F57A00-94D3-F3BD-22EF-298D6606D383}"/>
                      </a:ext>
                    </a:extLst>
                  </p:cNvPr>
                  <p:cNvCxnSpPr>
                    <a:stCxn id="85" idx="2"/>
                    <a:endCxn id="99"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58F6324-3624-DCB5-B7CA-F819A006021D}"/>
                      </a:ext>
                    </a:extLst>
                  </p:cNvPr>
                  <p:cNvCxnSpPr>
                    <a:stCxn id="85" idx="2"/>
                    <a:endCxn id="100"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3D1C0F-1C87-584C-AC3F-CBB5496371BE}"/>
                      </a:ext>
                    </a:extLst>
                  </p:cNvPr>
                  <p:cNvCxnSpPr>
                    <a:stCxn id="85" idx="2"/>
                    <a:endCxn id="101"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8B29E98-B9AE-2D8B-651F-EAFF3EFA33EA}"/>
                      </a:ext>
                    </a:extLst>
                  </p:cNvPr>
                  <p:cNvCxnSpPr>
                    <a:stCxn id="85" idx="2"/>
                    <a:endCxn id="102"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F482950-6489-F821-4495-3192027C678B}"/>
                      </a:ext>
                    </a:extLst>
                  </p:cNvPr>
                  <p:cNvCxnSpPr>
                    <a:stCxn id="85" idx="2"/>
                    <a:endCxn id="103"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A852CB-7532-48A8-7364-7150C60A9712}"/>
                      </a:ext>
                    </a:extLst>
                  </p:cNvPr>
                  <p:cNvCxnSpPr>
                    <a:stCxn id="85" idx="2"/>
                    <a:endCxn id="104"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B26E2EB-22F5-C08F-D5ED-770FEAC6B6C4}"/>
                      </a:ext>
                    </a:extLst>
                  </p:cNvPr>
                  <p:cNvCxnSpPr>
                    <a:stCxn id="86" idx="2"/>
                    <a:endCxn id="99"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009462-0BCC-4926-4D1C-02BA8E155125}"/>
                      </a:ext>
                    </a:extLst>
                  </p:cNvPr>
                  <p:cNvCxnSpPr>
                    <a:stCxn id="86" idx="2"/>
                    <a:endCxn id="100"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E37FEB3-D910-D36E-8FCC-9474282F435D}"/>
                      </a:ext>
                    </a:extLst>
                  </p:cNvPr>
                  <p:cNvCxnSpPr>
                    <a:stCxn id="86" idx="2"/>
                    <a:endCxn id="101"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1C3795-9DA8-A413-7D5F-C446F7EB47B0}"/>
                      </a:ext>
                    </a:extLst>
                  </p:cNvPr>
                  <p:cNvCxnSpPr>
                    <a:stCxn id="86" idx="2"/>
                    <a:endCxn id="102"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06A46F-0B60-4A2F-0D65-FE3EA4F4CE14}"/>
                      </a:ext>
                    </a:extLst>
                  </p:cNvPr>
                  <p:cNvCxnSpPr>
                    <a:stCxn id="86" idx="2"/>
                    <a:endCxn id="103"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33430A6-633A-ECC2-7865-0BF3A8773311}"/>
                      </a:ext>
                    </a:extLst>
                  </p:cNvPr>
                  <p:cNvCxnSpPr>
                    <a:stCxn id="86" idx="2"/>
                    <a:endCxn id="104"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B89D0D1-E490-6EB9-0377-B4E78C34A25C}"/>
                      </a:ext>
                    </a:extLst>
                  </p:cNvPr>
                  <p:cNvCxnSpPr>
                    <a:stCxn id="87" idx="2"/>
                    <a:endCxn id="101"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2A1C2D6-7B06-7B05-4F35-0E6821CAA7A3}"/>
                      </a:ext>
                    </a:extLst>
                  </p:cNvPr>
                  <p:cNvCxnSpPr>
                    <a:stCxn id="100" idx="6"/>
                    <a:endCxn id="87"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4B0A543-DD27-432F-4392-F21E6EE7B250}"/>
                      </a:ext>
                    </a:extLst>
                  </p:cNvPr>
                  <p:cNvCxnSpPr>
                    <a:stCxn id="87" idx="2"/>
                    <a:endCxn id="102"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AA1C8D2-A9A5-1698-F1AD-05AF7006A1CD}"/>
                      </a:ext>
                    </a:extLst>
                  </p:cNvPr>
                  <p:cNvCxnSpPr>
                    <a:stCxn id="87" idx="2"/>
                    <a:endCxn id="103"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BFE3C4-926F-F0FA-C1A1-8C119A58F363}"/>
                      </a:ext>
                    </a:extLst>
                  </p:cNvPr>
                  <p:cNvCxnSpPr>
                    <a:stCxn id="87" idx="2"/>
                    <a:endCxn id="104"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FFB41DF-F395-F524-BABB-6532005B9EDB}"/>
                      </a:ext>
                    </a:extLst>
                  </p:cNvPr>
                  <p:cNvCxnSpPr>
                    <a:stCxn id="102" idx="6"/>
                    <a:endCxn id="88"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E2E536C-61F1-9A04-AC82-7D0F206F0C66}"/>
                      </a:ext>
                    </a:extLst>
                  </p:cNvPr>
                  <p:cNvCxnSpPr>
                    <a:stCxn id="88" idx="2"/>
                    <a:endCxn id="101"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E6F1FF-F732-538D-DCE4-6631FB4A9F64}"/>
                      </a:ext>
                    </a:extLst>
                  </p:cNvPr>
                  <p:cNvCxnSpPr>
                    <a:stCxn id="87" idx="2"/>
                    <a:endCxn id="99"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1D9243-8A0C-B228-BE7C-CD5F349DA431}"/>
                      </a:ext>
                    </a:extLst>
                  </p:cNvPr>
                  <p:cNvCxnSpPr>
                    <a:stCxn id="88" idx="2"/>
                    <a:endCxn id="100"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A89EA1-64BE-16ED-42AD-04FFA3820961}"/>
                      </a:ext>
                    </a:extLst>
                  </p:cNvPr>
                  <p:cNvCxnSpPr>
                    <a:stCxn id="99" idx="6"/>
                    <a:endCxn id="88"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51C9AD-6FE7-5A3B-433B-B5F2688AB674}"/>
                      </a:ext>
                    </a:extLst>
                  </p:cNvPr>
                  <p:cNvCxnSpPr>
                    <a:stCxn id="88" idx="2"/>
                    <a:endCxn id="103"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3058021-D5CC-F970-798E-0267487C4C69}"/>
                      </a:ext>
                    </a:extLst>
                  </p:cNvPr>
                  <p:cNvCxnSpPr>
                    <a:stCxn id="88" idx="2"/>
                    <a:endCxn id="104"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252C79-64F0-AC31-DB1C-6150EB53F74B}"/>
                      </a:ext>
                    </a:extLst>
                  </p:cNvPr>
                  <p:cNvCxnSpPr>
                    <a:stCxn id="89" idx="2"/>
                    <a:endCxn id="99"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16FE99F-49C2-4A33-12D3-C5D56CAA5D5B}"/>
                      </a:ext>
                    </a:extLst>
                  </p:cNvPr>
                  <p:cNvCxnSpPr>
                    <a:stCxn id="100" idx="6"/>
                    <a:endCxn id="89"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F62DA45-1837-0298-6592-65719490BB49}"/>
                      </a:ext>
                    </a:extLst>
                  </p:cNvPr>
                  <p:cNvCxnSpPr>
                    <a:stCxn id="101" idx="6"/>
                    <a:endCxn id="89"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78A4D0-C57D-07F4-E758-2B86FC6F6C61}"/>
                      </a:ext>
                    </a:extLst>
                  </p:cNvPr>
                  <p:cNvCxnSpPr>
                    <a:stCxn id="102" idx="6"/>
                    <a:endCxn id="89"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61F5527-271F-0C61-584B-4CB65977E212}"/>
                      </a:ext>
                    </a:extLst>
                  </p:cNvPr>
                  <p:cNvCxnSpPr>
                    <a:stCxn id="103" idx="6"/>
                    <a:endCxn id="89"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5F40A25-036A-E02E-F4E2-3971E4919B5F}"/>
                      </a:ext>
                    </a:extLst>
                  </p:cNvPr>
                  <p:cNvCxnSpPr>
                    <a:stCxn id="104" idx="6"/>
                    <a:endCxn id="89"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3A534475-48A0-D3E6-01D8-211E6A646870}"/>
                      </a:ext>
                    </a:extLst>
                  </p:cNvPr>
                  <p:cNvGrpSpPr/>
                  <p:nvPr/>
                </p:nvGrpSpPr>
                <p:grpSpPr>
                  <a:xfrm>
                    <a:off x="1790060" y="2206360"/>
                    <a:ext cx="381289" cy="2111373"/>
                    <a:chOff x="4191001" y="1430596"/>
                    <a:chExt cx="381289" cy="2111373"/>
                  </a:xfrm>
                </p:grpSpPr>
                <p:sp>
                  <p:nvSpPr>
                    <p:cNvPr id="75" name="Rectangle 74">
                      <a:extLst>
                        <a:ext uri="{FF2B5EF4-FFF2-40B4-BE49-F238E27FC236}">
                          <a16:creationId xmlns:a16="http://schemas.microsoft.com/office/drawing/2014/main" id="{76FF700F-95FA-1BD0-077E-FB15D46ED2D9}"/>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76" name="Straight Connector 75">
                      <a:extLst>
                        <a:ext uri="{FF2B5EF4-FFF2-40B4-BE49-F238E27FC236}">
                          <a16:creationId xmlns:a16="http://schemas.microsoft.com/office/drawing/2014/main" id="{E44366D8-2D84-D57B-AD90-1F14AA79377E}"/>
                        </a:ext>
                      </a:extLst>
                    </p:cNvPr>
                    <p:cNvCxnSpPr>
                      <a:cxnSpLocks/>
                    </p:cNvCxnSpPr>
                    <p:nvPr/>
                  </p:nvCxnSpPr>
                  <p:spPr>
                    <a:xfrm>
                      <a:off x="4282068" y="2506731"/>
                      <a:ext cx="197294"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BA85F36C-410C-50E0-1EAF-4821A60CA72C}"/>
                    </a:ext>
                  </a:extLst>
                </p:cNvPr>
                <p:cNvSpPr txBox="1"/>
                <p:nvPr/>
              </p:nvSpPr>
              <p:spPr>
                <a:xfrm>
                  <a:off x="4386970" y="3012449"/>
                  <a:ext cx="362240" cy="193002"/>
                </a:xfrm>
                <a:prstGeom prst="rect">
                  <a:avLst/>
                </a:prstGeom>
                <a:noFill/>
              </p:spPr>
              <p:txBody>
                <a:bodyPr wrap="square" lIns="0" tIns="0" rIns="0" bIns="0" rtlCol="0">
                  <a:spAutoFit/>
                </a:bodyPr>
                <a:lstStyle/>
                <a:p>
                  <a:pPr>
                    <a:lnSpc>
                      <a:spcPct val="114000"/>
                    </a:lnSpc>
                  </a:pPr>
                  <a:r>
                    <a:rPr lang="en-GB" sz="1200" dirty="0">
                      <a:latin typeface="+mn-lt"/>
                    </a:rPr>
                    <a:t>Critic</a:t>
                  </a:r>
                </a:p>
              </p:txBody>
            </p:sp>
          </p:grpSp>
          <p:grpSp>
            <p:nvGrpSpPr>
              <p:cNvPr id="12" name="Group 11">
                <a:extLst>
                  <a:ext uri="{FF2B5EF4-FFF2-40B4-BE49-F238E27FC236}">
                    <a16:creationId xmlns:a16="http://schemas.microsoft.com/office/drawing/2014/main" id="{059384C6-8ABA-3759-5CE4-F2E570C7714D}"/>
                  </a:ext>
                </a:extLst>
              </p:cNvPr>
              <p:cNvGrpSpPr/>
              <p:nvPr/>
            </p:nvGrpSpPr>
            <p:grpSpPr>
              <a:xfrm>
                <a:off x="5022071" y="3447913"/>
                <a:ext cx="2563841" cy="996033"/>
                <a:chOff x="3692824" y="2149293"/>
                <a:chExt cx="4530554" cy="1063951"/>
              </a:xfrm>
            </p:grpSpPr>
            <p:sp>
              <p:nvSpPr>
                <p:cNvPr id="32" name="Rounded Rectangle 31">
                  <a:extLst>
                    <a:ext uri="{FF2B5EF4-FFF2-40B4-BE49-F238E27FC236}">
                      <a16:creationId xmlns:a16="http://schemas.microsoft.com/office/drawing/2014/main" id="{0A20CCDF-5007-2D02-64B6-1E33EB402740}"/>
                    </a:ext>
                  </a:extLst>
                </p:cNvPr>
                <p:cNvSpPr/>
                <p:nvPr/>
              </p:nvSpPr>
              <p:spPr>
                <a:xfrm>
                  <a:off x="3692824" y="2149293"/>
                  <a:ext cx="4530554" cy="106395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33" name="TextBox 32">
                  <a:extLst>
                    <a:ext uri="{FF2B5EF4-FFF2-40B4-BE49-F238E27FC236}">
                      <a16:creationId xmlns:a16="http://schemas.microsoft.com/office/drawing/2014/main" id="{B4FFE0CB-7E08-059B-A0AA-6208A3ECB841}"/>
                    </a:ext>
                  </a:extLst>
                </p:cNvPr>
                <p:cNvSpPr txBox="1"/>
                <p:nvPr/>
              </p:nvSpPr>
              <p:spPr>
                <a:xfrm>
                  <a:off x="4854944" y="2868248"/>
                  <a:ext cx="2344133" cy="257249"/>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E160F05-485D-3CE3-12EB-5D33842FB2BD}"/>
                      </a:ext>
                    </a:extLst>
                  </p:cNvPr>
                  <p:cNvSpPr txBox="1"/>
                  <p:nvPr/>
                </p:nvSpPr>
                <p:spPr>
                  <a:xfrm>
                    <a:off x="5010314" y="1604078"/>
                    <a:ext cx="988692" cy="337913"/>
                  </a:xfrm>
                  <a:prstGeom prst="rect">
                    <a:avLst/>
                  </a:prstGeom>
                  <a:noFill/>
                  <a:ln w="28575">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GB" sz="1400" i="1" smtClean="0">
                              <a:solidFill>
                                <a:schemeClr val="tx1"/>
                              </a:solidFill>
                              <a:latin typeface="Cambria Math" panose="02040503050406030204" pitchFamily="18" charset="0"/>
                              <a:ea typeface="Cambria Math" panose="02040503050406030204" pitchFamily="18" charset="0"/>
                            </a:rPr>
                            <m:t>𝜋</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𝑎</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rgbClr val="C00000"/>
                              </a:solidFill>
                              <a:latin typeface="Cambria Math" panose="02040503050406030204" pitchFamily="18" charset="0"/>
                              <a:ea typeface="Cambria Math" panose="02040503050406030204" pitchFamily="18" charset="0"/>
                            </a:rPr>
                            <m:t>𝜃</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dirty="0">
                      <a:solidFill>
                        <a:schemeClr val="tx1"/>
                      </a:solidFill>
                    </a:endParaRPr>
                  </a:p>
                </p:txBody>
              </p:sp>
            </mc:Choice>
            <mc:Fallback xmlns="">
              <p:sp>
                <p:nvSpPr>
                  <p:cNvPr id="13" name="TextBox 12">
                    <a:extLst>
                      <a:ext uri="{FF2B5EF4-FFF2-40B4-BE49-F238E27FC236}">
                        <a16:creationId xmlns:a16="http://schemas.microsoft.com/office/drawing/2014/main" id="{0E160F05-485D-3CE3-12EB-5D33842FB2BD}"/>
                      </a:ext>
                    </a:extLst>
                  </p:cNvPr>
                  <p:cNvSpPr txBox="1">
                    <a:spLocks noRot="1" noChangeAspect="1" noMove="1" noResize="1" noEditPoints="1" noAdjustHandles="1" noChangeArrowheads="1" noChangeShapeType="1" noTextEdit="1"/>
                  </p:cNvSpPr>
                  <p:nvPr/>
                </p:nvSpPr>
                <p:spPr>
                  <a:xfrm>
                    <a:off x="5010314" y="1604078"/>
                    <a:ext cx="988692" cy="337913"/>
                  </a:xfrm>
                  <a:prstGeom prst="rect">
                    <a:avLst/>
                  </a:prstGeom>
                  <a:blipFill>
                    <a:blip r:embed="rId3"/>
                    <a:stretch>
                      <a:fillRect/>
                    </a:stretch>
                  </a:blipFill>
                  <a:ln w="28575">
                    <a:noFill/>
                  </a:ln>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B0215347-9899-5D72-C946-FBD9B36D4440}"/>
                  </a:ext>
                </a:extLst>
              </p:cNvPr>
              <p:cNvCxnSpPr>
                <a:cxnSpLocks/>
              </p:cNvCxnSpPr>
              <p:nvPr/>
            </p:nvCxnSpPr>
            <p:spPr>
              <a:xfrm flipV="1">
                <a:off x="6898905" y="3042555"/>
                <a:ext cx="0" cy="405358"/>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B067D9D-95D1-FF49-6248-53D3DEE87B76}"/>
                      </a:ext>
                    </a:extLst>
                  </p:cNvPr>
                  <p:cNvSpPr txBox="1"/>
                  <p:nvPr/>
                </p:nvSpPr>
                <p:spPr>
                  <a:xfrm>
                    <a:off x="6659340" y="3049082"/>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𝑟</m:t>
                          </m:r>
                        </m:oMath>
                      </m:oMathPara>
                    </a14:m>
                    <a:endParaRPr lang="en-GB" dirty="0">
                      <a:solidFill>
                        <a:schemeClr val="tx1"/>
                      </a:solidFill>
                    </a:endParaRPr>
                  </a:p>
                </p:txBody>
              </p:sp>
            </mc:Choice>
            <mc:Fallback xmlns="">
              <p:sp>
                <p:nvSpPr>
                  <p:cNvPr id="317" name="TextBox 316">
                    <a:extLst>
                      <a:ext uri="{FF2B5EF4-FFF2-40B4-BE49-F238E27FC236}">
                        <a16:creationId xmlns:a16="http://schemas.microsoft.com/office/drawing/2014/main" id="{8D7465A1-CA43-9DC1-0AE3-DC8389BCBD8B}"/>
                      </a:ext>
                    </a:extLst>
                  </p:cNvPr>
                  <p:cNvSpPr txBox="1">
                    <a:spLocks noRot="1" noChangeAspect="1" noMove="1" noResize="1" noEditPoints="1" noAdjustHandles="1" noChangeArrowheads="1" noChangeShapeType="1" noTextEdit="1"/>
                  </p:cNvSpPr>
                  <p:nvPr/>
                </p:nvSpPr>
                <p:spPr>
                  <a:xfrm>
                    <a:off x="6659340" y="3049082"/>
                    <a:ext cx="362893" cy="439701"/>
                  </a:xfrm>
                  <a:prstGeom prst="roundRect">
                    <a:avLst/>
                  </a:prstGeom>
                  <a:blipFill>
                    <a:blip r:embed="rId4"/>
                    <a:stretch>
                      <a:fillRect/>
                    </a:stretch>
                  </a:blipFill>
                  <a:ln w="19050">
                    <a:noFill/>
                  </a:ln>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C331D74A-C1BF-716E-6BE5-131A70B15A3A}"/>
                  </a:ext>
                </a:extLst>
              </p:cNvPr>
              <p:cNvGrpSpPr/>
              <p:nvPr/>
            </p:nvGrpSpPr>
            <p:grpSpPr>
              <a:xfrm>
                <a:off x="5337325" y="3718234"/>
                <a:ext cx="1877502" cy="379673"/>
                <a:chOff x="4174461" y="2263299"/>
                <a:chExt cx="1877502" cy="379673"/>
              </a:xfrm>
            </p:grpSpPr>
            <p:sp>
              <p:nvSpPr>
                <p:cNvPr id="27" name="Oval 26">
                  <a:extLst>
                    <a:ext uri="{FF2B5EF4-FFF2-40B4-BE49-F238E27FC236}">
                      <a16:creationId xmlns:a16="http://schemas.microsoft.com/office/drawing/2014/main" id="{4800F0B2-37AE-A160-C2EA-C48756479585}"/>
                    </a:ext>
                  </a:extLst>
                </p:cNvPr>
                <p:cNvSpPr/>
                <p:nvPr/>
              </p:nvSpPr>
              <p:spPr>
                <a:xfrm>
                  <a:off x="4174461" y="2275155"/>
                  <a:ext cx="360000" cy="36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7995E9F-3948-35D1-0225-C554A19F42B6}"/>
                        </a:ext>
                      </a:extLst>
                    </p:cNvPr>
                    <p:cNvSpPr txBox="1"/>
                    <p:nvPr/>
                  </p:nvSpPr>
                  <p:spPr>
                    <a:xfrm>
                      <a:off x="4271889" y="2263299"/>
                      <a:ext cx="194412"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oMath>
                        </m:oMathPara>
                      </a14:m>
                      <a:endParaRPr lang="en-GB" sz="2000" dirty="0" err="1">
                        <a:latin typeface="+mn-lt"/>
                      </a:endParaRPr>
                    </a:p>
                  </p:txBody>
                </p:sp>
              </mc:Choice>
              <mc:Fallback xmlns="">
                <p:sp>
                  <p:nvSpPr>
                    <p:cNvPr id="321" name="TextBox 320">
                      <a:extLst>
                        <a:ext uri="{FF2B5EF4-FFF2-40B4-BE49-F238E27FC236}">
                          <a16:creationId xmlns:a16="http://schemas.microsoft.com/office/drawing/2014/main" id="{6A986F5A-1020-5DFA-B9EA-0378363C42E7}"/>
                        </a:ext>
                      </a:extLst>
                    </p:cNvPr>
                    <p:cNvSpPr txBox="1">
                      <a:spLocks noRot="1" noChangeAspect="1" noMove="1" noResize="1" noEditPoints="1" noAdjustHandles="1" noChangeArrowheads="1" noChangeShapeType="1" noTextEdit="1"/>
                    </p:cNvSpPr>
                    <p:nvPr/>
                  </p:nvSpPr>
                  <p:spPr>
                    <a:xfrm>
                      <a:off x="4271889" y="2263299"/>
                      <a:ext cx="194412" cy="350865"/>
                    </a:xfrm>
                    <a:prstGeom prst="rect">
                      <a:avLst/>
                    </a:prstGeom>
                    <a:blipFill>
                      <a:blip r:embed="rId5"/>
                      <a:stretch>
                        <a:fillRect l="-12500" r="-12500"/>
                      </a:stretch>
                    </a:blipFill>
                  </p:spPr>
                  <p:txBody>
                    <a:bodyPr/>
                    <a:lstStyle/>
                    <a:p>
                      <a:r>
                        <a:rPr lang="en-GB">
                          <a:noFill/>
                        </a:rPr>
                        <a:t> </a:t>
                      </a:r>
                    </a:p>
                  </p:txBody>
                </p:sp>
              </mc:Fallback>
            </mc:AlternateContent>
            <p:sp>
              <p:nvSpPr>
                <p:cNvPr id="29" name="Oval 28">
                  <a:extLst>
                    <a:ext uri="{FF2B5EF4-FFF2-40B4-BE49-F238E27FC236}">
                      <a16:creationId xmlns:a16="http://schemas.microsoft.com/office/drawing/2014/main" id="{482C68C5-E9C4-3529-8002-F94CFE7675CE}"/>
                    </a:ext>
                  </a:extLst>
                </p:cNvPr>
                <p:cNvSpPr/>
                <p:nvPr/>
              </p:nvSpPr>
              <p:spPr>
                <a:xfrm>
                  <a:off x="5691963" y="2275155"/>
                  <a:ext cx="360000" cy="36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C40F5AB-063C-FD2D-A2C9-0F15ACEFF7B7}"/>
                        </a:ext>
                      </a:extLst>
                    </p:cNvPr>
                    <p:cNvSpPr txBox="1"/>
                    <p:nvPr/>
                  </p:nvSpPr>
                  <p:spPr>
                    <a:xfrm>
                      <a:off x="5762355" y="2292107"/>
                      <a:ext cx="279243"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p>
                              <m:sSupPr>
                                <m:ctrlPr>
                                  <a:rPr lang="en-GB"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oMath>
                        </m:oMathPara>
                      </a14:m>
                      <a:endParaRPr lang="en-GB" sz="2000" dirty="0" err="1">
                        <a:latin typeface="+mn-lt"/>
                      </a:endParaRPr>
                    </a:p>
                  </p:txBody>
                </p:sp>
              </mc:Choice>
              <mc:Fallback xmlns="">
                <p:sp>
                  <p:nvSpPr>
                    <p:cNvPr id="323" name="TextBox 322">
                      <a:extLst>
                        <a:ext uri="{FF2B5EF4-FFF2-40B4-BE49-F238E27FC236}">
                          <a16:creationId xmlns:a16="http://schemas.microsoft.com/office/drawing/2014/main" id="{193D92C5-C98D-34BA-0C34-31AD60CAFEFE}"/>
                        </a:ext>
                      </a:extLst>
                    </p:cNvPr>
                    <p:cNvSpPr txBox="1">
                      <a:spLocks noRot="1" noChangeAspect="1" noMove="1" noResize="1" noEditPoints="1" noAdjustHandles="1" noChangeArrowheads="1" noChangeShapeType="1" noTextEdit="1"/>
                    </p:cNvSpPr>
                    <p:nvPr/>
                  </p:nvSpPr>
                  <p:spPr>
                    <a:xfrm>
                      <a:off x="5762355" y="2292107"/>
                      <a:ext cx="279243" cy="350865"/>
                    </a:xfrm>
                    <a:prstGeom prst="rect">
                      <a:avLst/>
                    </a:prstGeom>
                    <a:blipFill>
                      <a:blip r:embed="rId6"/>
                      <a:stretch>
                        <a:fillRect l="-8696"/>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A76E8671-EDC0-E218-DA15-92FF3ACB8AC6}"/>
                    </a:ext>
                  </a:extLst>
                </p:cNvPr>
                <p:cNvCxnSpPr>
                  <a:cxnSpLocks/>
                  <a:stCxn id="27" idx="6"/>
                  <a:endCxn id="29" idx="2"/>
                </p:cNvCxnSpPr>
                <p:nvPr/>
              </p:nvCxnSpPr>
              <p:spPr>
                <a:xfrm>
                  <a:off x="4534461" y="2455155"/>
                  <a:ext cx="11575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A266D947-AE58-9886-BC42-D27A5CFE43E3}"/>
                  </a:ext>
                </a:extLst>
              </p:cNvPr>
              <p:cNvCxnSpPr>
                <a:cxnSpLocks/>
                <a:stCxn id="29" idx="0"/>
              </p:cNvCxnSpPr>
              <p:nvPr/>
            </p:nvCxnSpPr>
            <p:spPr>
              <a:xfrm flipV="1">
                <a:off x="7034827" y="3038006"/>
                <a:ext cx="0" cy="692084"/>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5FFFAD-B887-3898-7679-990CD7AE03DD}"/>
                  </a:ext>
                </a:extLst>
              </p:cNvPr>
              <p:cNvCxnSpPr>
                <a:cxnSpLocks/>
              </p:cNvCxnSpPr>
              <p:nvPr/>
            </p:nvCxnSpPr>
            <p:spPr>
              <a:xfrm flipV="1">
                <a:off x="5501139" y="3038006"/>
                <a:ext cx="9502" cy="705763"/>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3638F92-F565-E528-58EA-0DAB540E73F3}"/>
                  </a:ext>
                </a:extLst>
              </p:cNvPr>
              <p:cNvCxnSpPr>
                <a:cxnSpLocks/>
              </p:cNvCxnSpPr>
              <p:nvPr/>
            </p:nvCxnSpPr>
            <p:spPr>
              <a:xfrm>
                <a:off x="5869242" y="3077118"/>
                <a:ext cx="0" cy="39245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B7691FC-CC86-C5F2-4364-6AF387AFB989}"/>
                      </a:ext>
                    </a:extLst>
                  </p:cNvPr>
                  <p:cNvSpPr txBox="1"/>
                  <p:nvPr/>
                </p:nvSpPr>
                <p:spPr>
                  <a:xfrm>
                    <a:off x="5622730" y="3064862"/>
                    <a:ext cx="252810"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en-GB" dirty="0">
                      <a:solidFill>
                        <a:schemeClr val="tx1"/>
                      </a:solidFill>
                    </a:endParaRPr>
                  </a:p>
                </p:txBody>
              </p:sp>
            </mc:Choice>
            <mc:Fallback xmlns="">
              <p:sp>
                <p:nvSpPr>
                  <p:cNvPr id="349" name="TextBox 348">
                    <a:extLst>
                      <a:ext uri="{FF2B5EF4-FFF2-40B4-BE49-F238E27FC236}">
                        <a16:creationId xmlns:a16="http://schemas.microsoft.com/office/drawing/2014/main" id="{13AFC5B9-1F96-9CC6-39BD-61CF5FB4C76B}"/>
                      </a:ext>
                    </a:extLst>
                  </p:cNvPr>
                  <p:cNvSpPr txBox="1">
                    <a:spLocks noRot="1" noChangeAspect="1" noMove="1" noResize="1" noEditPoints="1" noAdjustHandles="1" noChangeArrowheads="1" noChangeShapeType="1" noTextEdit="1"/>
                  </p:cNvSpPr>
                  <p:nvPr/>
                </p:nvSpPr>
                <p:spPr>
                  <a:xfrm>
                    <a:off x="5622730" y="3064862"/>
                    <a:ext cx="252810" cy="439701"/>
                  </a:xfrm>
                  <a:prstGeom prst="roundRect">
                    <a:avLst/>
                  </a:prstGeom>
                  <a:blipFill>
                    <a:blip r:embed="rId7"/>
                    <a:stretch>
                      <a:fillRect l="-9524"/>
                    </a:stretch>
                  </a:blipFill>
                  <a:ln w="19050">
                    <a:noFill/>
                  </a:ln>
                </p:spPr>
                <p:txBody>
                  <a:bodyPr/>
                  <a:lstStyle/>
                  <a:p>
                    <a:r>
                      <a:rPr lang="en-GB">
                        <a:noFill/>
                      </a:rPr>
                      <a:t> </a:t>
                    </a:r>
                  </a:p>
                </p:txBody>
              </p:sp>
            </mc:Fallback>
          </mc:AlternateContent>
          <p:cxnSp>
            <p:nvCxnSpPr>
              <p:cNvPr id="21" name="Straight Arrow Connector 20">
                <a:extLst>
                  <a:ext uri="{FF2B5EF4-FFF2-40B4-BE49-F238E27FC236}">
                    <a16:creationId xmlns:a16="http://schemas.microsoft.com/office/drawing/2014/main" id="{16A1BED9-628D-5E19-012D-40D5E5ABB04F}"/>
                  </a:ext>
                </a:extLst>
              </p:cNvPr>
              <p:cNvCxnSpPr>
                <a:cxnSpLocks/>
              </p:cNvCxnSpPr>
              <p:nvPr/>
            </p:nvCxnSpPr>
            <p:spPr>
              <a:xfrm>
                <a:off x="6098187" y="2554432"/>
                <a:ext cx="489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19CE8A-443C-CDF4-7D09-499DEEFFFD14}"/>
                  </a:ext>
                </a:extLst>
              </p:cNvPr>
              <p:cNvCxnSpPr>
                <a:cxnSpLocks/>
              </p:cNvCxnSpPr>
              <p:nvPr/>
            </p:nvCxnSpPr>
            <p:spPr>
              <a:xfrm flipH="1">
                <a:off x="6052365" y="2186689"/>
                <a:ext cx="4895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C20E287-4A50-B4FD-818C-CA3E47BB63BE}"/>
                      </a:ext>
                    </a:extLst>
                  </p:cNvPr>
                  <p:cNvSpPr txBox="1"/>
                  <p:nvPr/>
                </p:nvSpPr>
                <p:spPr>
                  <a:xfrm>
                    <a:off x="6375086" y="1600200"/>
                    <a:ext cx="1592235" cy="337913"/>
                  </a:xfrm>
                  <a:prstGeom prst="rect">
                    <a:avLst/>
                  </a:prstGeom>
                  <a:noFill/>
                  <a:ln w="28575">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𝑉</m:t>
                          </m:r>
                          <m:d>
                            <m:dPr>
                              <m:ctrlPr>
                                <a:rPr lang="en-US" sz="1400" b="0" i="1" smtClean="0">
                                  <a:solidFill>
                                    <a:schemeClr val="tx1"/>
                                  </a:solidFill>
                                  <a:latin typeface="Cambria Math" panose="02040503050406030204" pitchFamily="18" charset="0"/>
                                  <a:ea typeface="Cambria Math" panose="02040503050406030204" pitchFamily="18" charset="0"/>
                                </a:rPr>
                              </m:ctrlPr>
                            </m:dPr>
                            <m:e>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rgbClr val="C00000"/>
                                  </a:solidFill>
                                  <a:latin typeface="Cambria Math" panose="02040503050406030204" pitchFamily="18" charset="0"/>
                                  <a:ea typeface="Cambria Math" panose="02040503050406030204" pitchFamily="18" charset="0"/>
                                </a:rPr>
                                <m:t>𝑤</m:t>
                              </m:r>
                            </m:e>
                          </m:d>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𝑉</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dirty="0">
                      <a:solidFill>
                        <a:schemeClr val="tx1"/>
                      </a:solidFill>
                    </a:endParaRPr>
                  </a:p>
                </p:txBody>
              </p:sp>
            </mc:Choice>
            <mc:Fallback xmlns="">
              <p:sp>
                <p:nvSpPr>
                  <p:cNvPr id="23" name="TextBox 22">
                    <a:extLst>
                      <a:ext uri="{FF2B5EF4-FFF2-40B4-BE49-F238E27FC236}">
                        <a16:creationId xmlns:a16="http://schemas.microsoft.com/office/drawing/2014/main" id="{3C20E287-4A50-B4FD-818C-CA3E47BB63BE}"/>
                      </a:ext>
                    </a:extLst>
                  </p:cNvPr>
                  <p:cNvSpPr txBox="1">
                    <a:spLocks noRot="1" noChangeAspect="1" noMove="1" noResize="1" noEditPoints="1" noAdjustHandles="1" noChangeArrowheads="1" noChangeShapeType="1" noTextEdit="1"/>
                  </p:cNvSpPr>
                  <p:nvPr/>
                </p:nvSpPr>
                <p:spPr>
                  <a:xfrm>
                    <a:off x="6375086" y="1600200"/>
                    <a:ext cx="1592235" cy="337913"/>
                  </a:xfrm>
                  <a:prstGeom prst="rect">
                    <a:avLst/>
                  </a:prstGeom>
                  <a:blipFill>
                    <a:blip r:embed="rId8"/>
                    <a:stretch>
                      <a:fillRect b="-3704"/>
                    </a:stretch>
                  </a:blipFill>
                  <a:ln w="28575">
                    <a:noFill/>
                  </a:ln>
                </p:spPr>
                <p:txBody>
                  <a:bodyPr/>
                  <a:lstStyle/>
                  <a:p>
                    <a:r>
                      <a:rPr lang="en-GB">
                        <a:noFill/>
                      </a:rPr>
                      <a:t> </a:t>
                    </a:r>
                  </a:p>
                </p:txBody>
              </p:sp>
            </mc:Fallback>
          </mc:AlternateContent>
          <p:cxnSp>
            <p:nvCxnSpPr>
              <p:cNvPr id="24" name="Straight Arrow Connector 23">
                <a:extLst>
                  <a:ext uri="{FF2B5EF4-FFF2-40B4-BE49-F238E27FC236}">
                    <a16:creationId xmlns:a16="http://schemas.microsoft.com/office/drawing/2014/main" id="{002F3292-E29E-5C33-DC3F-54025EADA794}"/>
                  </a:ext>
                </a:extLst>
              </p:cNvPr>
              <p:cNvCxnSpPr>
                <a:cxnSpLocks/>
                <a:stCxn id="27" idx="7"/>
                <a:endCxn id="15" idx="0"/>
              </p:cNvCxnSpPr>
              <p:nvPr/>
            </p:nvCxnSpPr>
            <p:spPr>
              <a:xfrm flipV="1">
                <a:off x="5644604" y="3049082"/>
                <a:ext cx="1196183" cy="733729"/>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5B20A49-C9ED-583D-4E8B-7C39159C1C69}"/>
                      </a:ext>
                    </a:extLst>
                  </p:cNvPr>
                  <p:cNvSpPr txBox="1"/>
                  <p:nvPr/>
                </p:nvSpPr>
                <p:spPr>
                  <a:xfrm>
                    <a:off x="6146439" y="1934207"/>
                    <a:ext cx="411569" cy="245580"/>
                  </a:xfrm>
                  <a:prstGeom prst="rect">
                    <a:avLst/>
                  </a:prstGeom>
                  <a:noFill/>
                </p:spPr>
                <p:txBody>
                  <a:bodyPr wrap="square" lIns="0" tIns="0" rIns="0" bIns="0" rtlCol="0">
                    <a:spAutoFit/>
                  </a:bodyPr>
                  <a:lstStyle/>
                  <a:p>
                    <a:pPr>
                      <a:lnSpc>
                        <a:spcPct val="114000"/>
                      </a:lnSpc>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𝑉</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i="1" dirty="0">
                      <a:latin typeface="Cambria Math" panose="02040503050406030204" pitchFamily="18" charset="0"/>
                      <a:ea typeface="Cambria Math" panose="02040503050406030204" pitchFamily="18" charset="0"/>
                    </a:endParaRPr>
                  </a:p>
                </p:txBody>
              </p:sp>
            </mc:Choice>
            <mc:Fallback xmlns="">
              <p:sp>
                <p:nvSpPr>
                  <p:cNvPr id="377" name="TextBox 376">
                    <a:extLst>
                      <a:ext uri="{FF2B5EF4-FFF2-40B4-BE49-F238E27FC236}">
                        <a16:creationId xmlns:a16="http://schemas.microsoft.com/office/drawing/2014/main" id="{F7DE6405-05B3-4C71-8463-ED4A500D543C}"/>
                      </a:ext>
                    </a:extLst>
                  </p:cNvPr>
                  <p:cNvSpPr txBox="1">
                    <a:spLocks noRot="1" noChangeAspect="1" noMove="1" noResize="1" noEditPoints="1" noAdjustHandles="1" noChangeArrowheads="1" noChangeShapeType="1" noTextEdit="1"/>
                  </p:cNvSpPr>
                  <p:nvPr/>
                </p:nvSpPr>
                <p:spPr>
                  <a:xfrm>
                    <a:off x="6146439" y="1934207"/>
                    <a:ext cx="411569" cy="245580"/>
                  </a:xfrm>
                  <a:prstGeom prst="rect">
                    <a:avLst/>
                  </a:prstGeom>
                  <a:blipFill>
                    <a:blip r:embed="rId9"/>
                    <a:stretch>
                      <a:fillRect l="-5882" r="-11765" b="-2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1816D5-B648-2F66-9489-9546D37A8561}"/>
                      </a:ext>
                    </a:extLst>
                  </p:cNvPr>
                  <p:cNvSpPr txBox="1"/>
                  <p:nvPr/>
                </p:nvSpPr>
                <p:spPr>
                  <a:xfrm>
                    <a:off x="6235280" y="2185694"/>
                    <a:ext cx="252810"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en-GB" dirty="0">
                      <a:solidFill>
                        <a:schemeClr val="tx1"/>
                      </a:solidFill>
                    </a:endParaRPr>
                  </a:p>
                </p:txBody>
              </p:sp>
            </mc:Choice>
            <mc:Fallback xmlns="">
              <p:sp>
                <p:nvSpPr>
                  <p:cNvPr id="7" name="TextBox 6">
                    <a:extLst>
                      <a:ext uri="{FF2B5EF4-FFF2-40B4-BE49-F238E27FC236}">
                        <a16:creationId xmlns:a16="http://schemas.microsoft.com/office/drawing/2014/main" id="{4DD6934F-0C1C-49F8-272E-2E2ADC52E7A9}"/>
                      </a:ext>
                    </a:extLst>
                  </p:cNvPr>
                  <p:cNvSpPr txBox="1">
                    <a:spLocks noRot="1" noChangeAspect="1" noMove="1" noResize="1" noEditPoints="1" noAdjustHandles="1" noChangeArrowheads="1" noChangeShapeType="1" noTextEdit="1"/>
                  </p:cNvSpPr>
                  <p:nvPr/>
                </p:nvSpPr>
                <p:spPr>
                  <a:xfrm>
                    <a:off x="6235280" y="2185694"/>
                    <a:ext cx="252810" cy="439701"/>
                  </a:xfrm>
                  <a:prstGeom prst="roundRect">
                    <a:avLst/>
                  </a:prstGeom>
                  <a:blipFill>
                    <a:blip r:embed="rId10"/>
                    <a:stretch>
                      <a:fillRect l="-15000"/>
                    </a:stretch>
                  </a:blipFill>
                  <a:ln w="19050">
                    <a:noFill/>
                  </a:ln>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86A77E19-A256-8906-3BFF-23E4EFE33693}"/>
                  </a:ext>
                </a:extLst>
              </p:cNvPr>
              <p:cNvGraphicFramePr>
                <a:graphicFrameLocks noGrp="1"/>
              </p:cNvGraphicFramePr>
              <p:nvPr>
                <p:extLst>
                  <p:ext uri="{D42A27DB-BD31-4B8C-83A1-F6EECF244321}">
                    <p14:modId xmlns:p14="http://schemas.microsoft.com/office/powerpoint/2010/main" val="1347807774"/>
                  </p:ext>
                </p:extLst>
              </p:nvPr>
            </p:nvGraphicFramePr>
            <p:xfrm>
              <a:off x="3849890" y="864398"/>
              <a:ext cx="4720617" cy="2966720"/>
            </p:xfrm>
            <a:graphic>
              <a:graphicData uri="http://schemas.openxmlformats.org/drawingml/2006/table">
                <a:tbl>
                  <a:tblPr firstRow="1" bandRow="1">
                    <a:tableStyleId>{2D5ABB26-0587-4C30-8999-92F81FD0307C}</a:tableStyleId>
                  </a:tblPr>
                  <a:tblGrid>
                    <a:gridCol w="1267976">
                      <a:extLst>
                        <a:ext uri="{9D8B030D-6E8A-4147-A177-3AD203B41FA5}">
                          <a16:colId xmlns:a16="http://schemas.microsoft.com/office/drawing/2014/main" val="3795704055"/>
                        </a:ext>
                      </a:extLst>
                    </a:gridCol>
                    <a:gridCol w="3452641">
                      <a:extLst>
                        <a:ext uri="{9D8B030D-6E8A-4147-A177-3AD203B41FA5}">
                          <a16:colId xmlns:a16="http://schemas.microsoft.com/office/drawing/2014/main" val="31502950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800" b="0" i="1" smtClean="0">
                                  <a:latin typeface="Cambria Math" panose="02040503050406030204" pitchFamily="18" charset="0"/>
                                </a:rPr>
                                <m:t>𝑠</m:t>
                              </m:r>
                            </m:oMath>
                          </a14:m>
                          <a:r>
                            <a:rPr lang="en-GB" sz="1800" dirty="0">
                              <a:latin typeface="+mn-lt"/>
                            </a:rPr>
                            <a:t>; </a:t>
                          </a:r>
                          <a14:m>
                            <m:oMath xmlns:m="http://schemas.openxmlformats.org/officeDocument/2006/math">
                              <m:sSup>
                                <m:sSupPr>
                                  <m:ctrlPr>
                                    <a:rPr lang="en-GB" sz="1800" i="1" smtClean="0">
                                      <a:latin typeface="Cambria Math" panose="02040503050406030204" pitchFamily="18" charset="0"/>
                                    </a:rPr>
                                  </m:ctrlPr>
                                </m:sSupPr>
                                <m:e>
                                  <m:r>
                                    <a:rPr lang="en-US" sz="1800" b="0" i="1" smtClean="0">
                                      <a:latin typeface="Cambria Math" panose="02040503050406030204" pitchFamily="18" charset="0"/>
                                    </a:rPr>
                                    <m:t>𝑠</m:t>
                                  </m:r>
                                </m:e>
                                <m:sup>
                                  <m:r>
                                    <a:rPr lang="en-US" sz="1800" b="0" i="1" smtClean="0">
                                      <a:latin typeface="Cambria Math" panose="02040503050406030204" pitchFamily="18" charset="0"/>
                                    </a:rPr>
                                    <m:t>′</m:t>
                                  </m:r>
                                </m:sup>
                              </m:sSup>
                            </m:oMath>
                          </a14:m>
                          <a:endParaRPr lang="en-GB" sz="1800" dirty="0" err="1">
                            <a:latin typeface="+mn-lt"/>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current state; next state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𝑎</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𝑟</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reward</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𝜋</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𝑎</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𝜃</m:t>
                                </m:r>
                                <m:r>
                                  <a:rPr lang="en-US" sz="1800" b="0" i="1" smtClean="0">
                                    <a:solidFill>
                                      <a:schemeClr val="tx1"/>
                                    </a:solidFill>
                                    <a:latin typeface="Cambria Math" panose="02040503050406030204" pitchFamily="18" charset="0"/>
                                    <a:ea typeface="Cambria Math" panose="02040503050406030204" pitchFamily="18" charset="0"/>
                                  </a:rPr>
                                  <m:t>)</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policy</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rPr>
                                  <m:t>𝑉</m:t>
                                </m:r>
                                <m:d>
                                  <m:dPr>
                                    <m:ctrlPr>
                                      <a:rPr lang="en-US" sz="1800" b="0" i="1" smtClean="0">
                                        <a:solidFill>
                                          <a:schemeClr val="tx1"/>
                                        </a:solidFill>
                                        <a:latin typeface="Cambria Math" panose="02040503050406030204" pitchFamily="18" charset="0"/>
                                        <a:ea typeface="Cambria Math" panose="020405030504060302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𝑤</m:t>
                                    </m:r>
                                  </m:e>
                                </m:d>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value function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33112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𝑁</m:t>
                                </m:r>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b="0" i="0" u="none" strike="noStrike" kern="1200" dirty="0">
                              <a:solidFill>
                                <a:schemeClr val="tx1"/>
                              </a:solidFill>
                              <a:effectLst/>
                              <a:latin typeface="+mn-lt"/>
                              <a:ea typeface="+mn-ea"/>
                              <a:cs typeface="+mn-cs"/>
                            </a:rPr>
                            <a:t>number of sampled experiences</a:t>
                          </a:r>
                          <a:endParaRPr lang="en-GB"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736654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600" b="0" i="0" smtClean="0">
                                    <a:latin typeface="Cambria Math" panose="02040503050406030204" pitchFamily="18" charset="0"/>
                                    <a:ea typeface="Cambria Math" panose="02040503050406030204" pitchFamily="18" charset="0"/>
                                  </a:rPr>
                                  <m:t>A</m:t>
                                </m:r>
                                <m:r>
                                  <m:rPr>
                                    <m:nor/>
                                  </m:rP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b="0" i="0" u="none" strike="noStrike" kern="1200" dirty="0">
                              <a:solidFill>
                                <a:schemeClr val="tx1"/>
                              </a:solidFill>
                              <a:effectLst/>
                              <a:latin typeface="+mn-lt"/>
                              <a:ea typeface="+mn-ea"/>
                              <a:cs typeface="+mn-cs"/>
                            </a:rPr>
                            <a:t>advantage function</a:t>
                          </a:r>
                          <a:endParaRPr lang="en-GB" sz="1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137210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𝑄</m:t>
                                    </m:r>
                                  </m:e>
                                  <m:sub>
                                    <m:r>
                                      <a:rPr lang="en-US" sz="1600" i="1">
                                        <a:latin typeface="Cambria Math" panose="02040503050406030204" pitchFamily="18" charset="0"/>
                                        <a:ea typeface="Cambria Math" panose="02040503050406030204" pitchFamily="18" charset="0"/>
                                      </a:rPr>
                                      <m:t>𝑤</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𝑎</m:t>
                                        </m:r>
                                      </m:e>
                                      <m:sub>
                                        <m:r>
                                          <a:rPr lang="en-US" sz="1600" i="1">
                                            <a:latin typeface="Cambria Math" panose="02040503050406030204" pitchFamily="18" charset="0"/>
                                            <a:ea typeface="Cambria Math" panose="02040503050406030204" pitchFamily="18" charset="0"/>
                                          </a:rPr>
                                          <m:t>𝑖</m:t>
                                        </m:r>
                                      </m:sub>
                                    </m:sSub>
                                  </m:e>
                                </m:d>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value estimation of taking 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32941357"/>
                      </a:ext>
                    </a:extLst>
                  </a:tr>
                </a:tbl>
              </a:graphicData>
            </a:graphic>
          </p:graphicFrame>
        </mc:Choice>
        <mc:Fallback xmlns="">
          <p:graphicFrame>
            <p:nvGraphicFramePr>
              <p:cNvPr id="2" name="Table 1">
                <a:extLst>
                  <a:ext uri="{FF2B5EF4-FFF2-40B4-BE49-F238E27FC236}">
                    <a16:creationId xmlns:a16="http://schemas.microsoft.com/office/drawing/2014/main" id="{86A77E19-A256-8906-3BFF-23E4EFE33693}"/>
                  </a:ext>
                </a:extLst>
              </p:cNvPr>
              <p:cNvGraphicFramePr>
                <a:graphicFrameLocks noGrp="1"/>
              </p:cNvGraphicFramePr>
              <p:nvPr>
                <p:extLst>
                  <p:ext uri="{D42A27DB-BD31-4B8C-83A1-F6EECF244321}">
                    <p14:modId xmlns:p14="http://schemas.microsoft.com/office/powerpoint/2010/main" val="1347807774"/>
                  </p:ext>
                </p:extLst>
              </p:nvPr>
            </p:nvGraphicFramePr>
            <p:xfrm>
              <a:off x="3849890" y="864398"/>
              <a:ext cx="4720617" cy="2966720"/>
            </p:xfrm>
            <a:graphic>
              <a:graphicData uri="http://schemas.openxmlformats.org/drawingml/2006/table">
                <a:tbl>
                  <a:tblPr firstRow="1" bandRow="1">
                    <a:tableStyleId>{2D5ABB26-0587-4C30-8999-92F81FD0307C}</a:tableStyleId>
                  </a:tblPr>
                  <a:tblGrid>
                    <a:gridCol w="1267976">
                      <a:extLst>
                        <a:ext uri="{9D8B030D-6E8A-4147-A177-3AD203B41FA5}">
                          <a16:colId xmlns:a16="http://schemas.microsoft.com/office/drawing/2014/main" val="3795704055"/>
                        </a:ext>
                      </a:extLst>
                    </a:gridCol>
                    <a:gridCol w="3452641">
                      <a:extLst>
                        <a:ext uri="{9D8B030D-6E8A-4147-A177-3AD203B41FA5}">
                          <a16:colId xmlns:a16="http://schemas.microsoft.com/office/drawing/2014/main" val="3150295065"/>
                        </a:ext>
                      </a:extLst>
                    </a:gridCol>
                  </a:tblGrid>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6897" r="-274000" b="-7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current state; next state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103333" r="-274000" b="-603333"/>
                          </a:stretch>
                        </a:blipFill>
                      </a:tcPr>
                    </a:tc>
                    <a:tc>
                      <a:txBody>
                        <a:bodyPr/>
                        <a:lstStyle/>
                        <a:p>
                          <a:r>
                            <a:rPr lang="en-GB" sz="1600" dirty="0"/>
                            <a:t>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210345" r="-274000" b="-524138"/>
                          </a:stretch>
                        </a:blipFill>
                      </a:tcPr>
                    </a:tc>
                    <a:tc>
                      <a:txBody>
                        <a:bodyPr/>
                        <a:lstStyle/>
                        <a:p>
                          <a:r>
                            <a:rPr lang="en-GB" sz="1600" dirty="0"/>
                            <a:t>reward</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310345" r="-274000" b="-424138"/>
                          </a:stretch>
                        </a:blipFill>
                      </a:tcPr>
                    </a:tc>
                    <a:tc>
                      <a:txBody>
                        <a:bodyPr/>
                        <a:lstStyle/>
                        <a:p>
                          <a:r>
                            <a:rPr lang="en-GB" sz="1600" dirty="0"/>
                            <a:t>policy</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410345" r="-274000" b="-324138"/>
                          </a:stretch>
                        </a:blipFill>
                      </a:tcPr>
                    </a:tc>
                    <a:tc>
                      <a:txBody>
                        <a:bodyPr/>
                        <a:lstStyle/>
                        <a:p>
                          <a:r>
                            <a:rPr lang="en-GB" sz="1600" dirty="0"/>
                            <a:t>value function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33112225"/>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493333" r="-274000" b="-213333"/>
                          </a:stretch>
                        </a:blipFill>
                      </a:tcPr>
                    </a:tc>
                    <a:tc>
                      <a:txBody>
                        <a:bodyPr/>
                        <a:lstStyle/>
                        <a:p>
                          <a:r>
                            <a:rPr lang="en-GB" sz="1600" b="0" i="0" u="none" strike="noStrike" kern="1200" dirty="0">
                              <a:solidFill>
                                <a:schemeClr val="tx1"/>
                              </a:solidFill>
                              <a:effectLst/>
                              <a:latin typeface="+mn-lt"/>
                              <a:ea typeface="+mn-ea"/>
                              <a:cs typeface="+mn-cs"/>
                            </a:rPr>
                            <a:t>number of sampled experiences</a:t>
                          </a:r>
                          <a:endParaRPr lang="en-GB"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73665446"/>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613793" r="-274000" b="-120690"/>
                          </a:stretch>
                        </a:blipFill>
                      </a:tcPr>
                    </a:tc>
                    <a:tc>
                      <a:txBody>
                        <a:bodyPr/>
                        <a:lstStyle/>
                        <a:p>
                          <a:r>
                            <a:rPr lang="en-GB" sz="1600" b="0" i="0" u="none" strike="noStrike" kern="1200" dirty="0">
                              <a:solidFill>
                                <a:schemeClr val="tx1"/>
                              </a:solidFill>
                              <a:effectLst/>
                              <a:latin typeface="+mn-lt"/>
                              <a:ea typeface="+mn-ea"/>
                              <a:cs typeface="+mn-cs"/>
                            </a:rPr>
                            <a:t>advantage function</a:t>
                          </a:r>
                          <a:endParaRPr lang="en-GB" sz="1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13721094"/>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713793" r="-274000" b="-20690"/>
                          </a:stretch>
                        </a:blipFill>
                      </a:tcPr>
                    </a:tc>
                    <a:tc>
                      <a:txBody>
                        <a:bodyPr/>
                        <a:lstStyle/>
                        <a:p>
                          <a:r>
                            <a:rPr lang="en-GB" sz="1600" dirty="0"/>
                            <a:t>value estimation of taking 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32941357"/>
                      </a:ext>
                    </a:extLst>
                  </a:tr>
                </a:tbl>
              </a:graphicData>
            </a:graphic>
          </p:graphicFrame>
        </mc:Fallback>
      </mc:AlternateContent>
      <p:grpSp>
        <p:nvGrpSpPr>
          <p:cNvPr id="183" name="Group 182">
            <a:extLst>
              <a:ext uri="{FF2B5EF4-FFF2-40B4-BE49-F238E27FC236}">
                <a16:creationId xmlns:a16="http://schemas.microsoft.com/office/drawing/2014/main" id="{8AC15678-6C5D-106D-0EAC-A9186D9BA430}"/>
              </a:ext>
            </a:extLst>
          </p:cNvPr>
          <p:cNvGrpSpPr/>
          <p:nvPr/>
        </p:nvGrpSpPr>
        <p:grpSpPr>
          <a:xfrm>
            <a:off x="3843913" y="3903057"/>
            <a:ext cx="4720276" cy="406800"/>
            <a:chOff x="3845353" y="3274226"/>
            <a:chExt cx="4720276" cy="406800"/>
          </a:xfrm>
        </p:grpSpPr>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3BE91AD1-44C2-B23F-A6AB-32C5BE51AF0E}"/>
                    </a:ext>
                  </a:extLst>
                </p:cNvPr>
                <p:cNvSpPr txBox="1"/>
                <p:nvPr/>
              </p:nvSpPr>
              <p:spPr>
                <a:xfrm>
                  <a:off x="4152581" y="3283557"/>
                  <a:ext cx="4413048" cy="396327"/>
                </a:xfrm>
                <a:prstGeom prst="rect">
                  <a:avLst/>
                </a:prstGeom>
                <a:noFill/>
                <a:ln>
                  <a:solidFill>
                    <a:schemeClr val="accent1"/>
                  </a:solidFill>
                </a:ln>
              </p:spPr>
              <p:txBody>
                <a:bodyPr wrap="square" lIns="0" tIns="0" rIns="0" bIns="0" rtlCol="0">
                  <a:spAutoFit/>
                </a:bodyPr>
                <a:lstStyle/>
                <a:p>
                  <a:pPr>
                    <a:lnSpc>
                      <a:spcPct val="114000"/>
                    </a:lnSpc>
                  </a:pPr>
                  <a:r>
                    <a:rPr lang="en-GB" sz="1600" dirty="0">
                      <a:solidFill>
                        <a:schemeClr val="bg1"/>
                      </a:solidFill>
                      <a:ea typeface="Cambria Math" panose="02040503050406030204" pitchFamily="18" charset="0"/>
                    </a:rPr>
                    <a:t>Actor</a:t>
                  </a:r>
                  <a14:m>
                    <m:oMath xmlns:m="http://schemas.openxmlformats.org/officeDocument/2006/math">
                      <m:sSub>
                        <m:sSubPr>
                          <m:ctrlPr>
                            <a:rPr lang="en-GB" sz="1600" i="1" smtClean="0">
                              <a:latin typeface="Cambria Math" panose="02040503050406030204" pitchFamily="18" charset="0"/>
                              <a:ea typeface="Cambria Math" panose="02040503050406030204" pitchFamily="18" charset="0"/>
                            </a:rPr>
                          </m:ctrlPr>
                        </m:sSubPr>
                        <m:e>
                          <m:r>
                            <m:rPr>
                              <m:sty m:val="p"/>
                            </m:rPr>
                            <a:rPr lang="en-GB" sz="1600" i="1" smtClean="0">
                              <a:latin typeface="Cambria Math" panose="02040503050406030204" pitchFamily="18" charset="0"/>
                              <a:ea typeface="Cambria Math" panose="02040503050406030204" pitchFamily="18" charset="0"/>
                            </a:rPr>
                            <m:t>∇</m:t>
                          </m:r>
                        </m:e>
                        <m:sub>
                          <m:r>
                            <a:rPr lang="en-GB" sz="1600" i="1" smtClean="0">
                              <a:latin typeface="Cambria Math" panose="02040503050406030204" pitchFamily="18" charset="0"/>
                              <a:ea typeface="Cambria Math" panose="02040503050406030204" pitchFamily="18" charset="0"/>
                            </a:rPr>
                            <m:t>𝜃</m:t>
                          </m:r>
                        </m:sub>
                      </m:sSub>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𝑁</m:t>
                          </m:r>
                        </m:sup>
                        <m:e>
                          <m:r>
                            <m:rPr>
                              <m:sty m:val="p"/>
                            </m:rPr>
                            <a:rPr lang="en-US" sz="1600" b="0" i="0" smtClean="0">
                              <a:latin typeface="Cambria Math" panose="02040503050406030204" pitchFamily="18" charset="0"/>
                              <a:ea typeface="Cambria Math" panose="02040503050406030204" pitchFamily="18" charset="0"/>
                            </a:rPr>
                            <m:t>log</m:t>
                          </m:r>
                          <m:r>
                            <a:rPr lang="en-US" sz="1600" b="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𝜋</m:t>
                          </m:r>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A</m:t>
                          </m:r>
                          <m:r>
                            <m:rPr>
                              <m:nor/>
                            </m:rP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r>
                            <m:rPr>
                              <m:nor/>
                            </m:rPr>
                            <a:rPr lang="en-GB" sz="1600" dirty="0"/>
                            <m:t> </m:t>
                          </m:r>
                        </m:e>
                      </m:nary>
                    </m:oMath>
                  </a14:m>
                  <a:endParaRPr lang="en-GB" sz="1600" dirty="0" err="1">
                    <a:latin typeface="+mn-lt"/>
                  </a:endParaRPr>
                </a:p>
              </p:txBody>
            </p:sp>
          </mc:Choice>
          <mc:Fallback xmlns="">
            <p:sp>
              <p:nvSpPr>
                <p:cNvPr id="178" name="TextBox 177">
                  <a:extLst>
                    <a:ext uri="{FF2B5EF4-FFF2-40B4-BE49-F238E27FC236}">
                      <a16:creationId xmlns:a16="http://schemas.microsoft.com/office/drawing/2014/main" id="{3BE91AD1-44C2-B23F-A6AB-32C5BE51AF0E}"/>
                    </a:ext>
                  </a:extLst>
                </p:cNvPr>
                <p:cNvSpPr txBox="1">
                  <a:spLocks noRot="1" noChangeAspect="1" noMove="1" noResize="1" noEditPoints="1" noAdjustHandles="1" noChangeArrowheads="1" noChangeShapeType="1" noTextEdit="1"/>
                </p:cNvSpPr>
                <p:nvPr/>
              </p:nvSpPr>
              <p:spPr>
                <a:xfrm>
                  <a:off x="4152581" y="3283557"/>
                  <a:ext cx="4413048" cy="396327"/>
                </a:xfrm>
                <a:prstGeom prst="rect">
                  <a:avLst/>
                </a:prstGeom>
                <a:blipFill>
                  <a:blip r:embed="rId12"/>
                  <a:stretch>
                    <a:fillRect l="-2579" t="-75758" b="-145455"/>
                  </a:stretch>
                </a:blipFill>
                <a:ln>
                  <a:solidFill>
                    <a:schemeClr val="accent1"/>
                  </a:solidFill>
                </a:ln>
              </p:spPr>
              <p:txBody>
                <a:bodyPr/>
                <a:lstStyle/>
                <a:p>
                  <a:r>
                    <a:rPr lang="en-GB">
                      <a:noFill/>
                    </a:rPr>
                    <a:t> </a:t>
                  </a:r>
                </a:p>
              </p:txBody>
            </p:sp>
          </mc:Fallback>
        </mc:AlternateContent>
        <p:sp>
          <p:nvSpPr>
            <p:cNvPr id="181" name="TextBox 180">
              <a:extLst>
                <a:ext uri="{FF2B5EF4-FFF2-40B4-BE49-F238E27FC236}">
                  <a16:creationId xmlns:a16="http://schemas.microsoft.com/office/drawing/2014/main" id="{E9C8E887-A678-CFAE-05D7-195981601C83}"/>
                </a:ext>
              </a:extLst>
            </p:cNvPr>
            <p:cNvSpPr txBox="1"/>
            <p:nvPr/>
          </p:nvSpPr>
          <p:spPr>
            <a:xfrm>
              <a:off x="3845353" y="3274226"/>
              <a:ext cx="725682" cy="406800"/>
            </a:xfrm>
            <a:prstGeom prst="rect">
              <a:avLst/>
            </a:prstGeom>
            <a:solidFill>
              <a:srgbClr val="005293"/>
            </a:solidFill>
          </p:spPr>
          <p:txBody>
            <a:bodyPr wrap="square">
              <a:spAutoFit/>
            </a:bodyPr>
            <a:lstStyle/>
            <a:p>
              <a:r>
                <a:rPr lang="en-GB" sz="1800" dirty="0">
                  <a:solidFill>
                    <a:schemeClr val="bg1"/>
                  </a:solidFill>
                  <a:ea typeface="Cambria Math" panose="02040503050406030204" pitchFamily="18" charset="0"/>
                </a:rPr>
                <a:t>Actor</a:t>
              </a:r>
              <a:endParaRPr lang="en-GB" dirty="0">
                <a:solidFill>
                  <a:schemeClr val="bg1"/>
                </a:solidFill>
              </a:endParaRPr>
            </a:p>
          </p:txBody>
        </p:sp>
      </p:grpSp>
      <p:grpSp>
        <p:nvGrpSpPr>
          <p:cNvPr id="184" name="Group 183">
            <a:extLst>
              <a:ext uri="{FF2B5EF4-FFF2-40B4-BE49-F238E27FC236}">
                <a16:creationId xmlns:a16="http://schemas.microsoft.com/office/drawing/2014/main" id="{D16864C0-3638-679A-51C9-369A2406A947}"/>
              </a:ext>
            </a:extLst>
          </p:cNvPr>
          <p:cNvGrpSpPr/>
          <p:nvPr/>
        </p:nvGrpSpPr>
        <p:grpSpPr>
          <a:xfrm>
            <a:off x="3843913" y="4306314"/>
            <a:ext cx="4720276" cy="405891"/>
            <a:chOff x="3843913" y="3936655"/>
            <a:chExt cx="4720276" cy="405891"/>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0A57502E-FF56-0215-C061-8C503FA583C1}"/>
                    </a:ext>
                  </a:extLst>
                </p:cNvPr>
                <p:cNvSpPr txBox="1"/>
                <p:nvPr/>
              </p:nvSpPr>
              <p:spPr>
                <a:xfrm>
                  <a:off x="4199917" y="3936655"/>
                  <a:ext cx="4364272" cy="396327"/>
                </a:xfrm>
                <a:prstGeom prst="rect">
                  <a:avLst/>
                </a:prstGeom>
                <a:noFill/>
                <a:ln>
                  <a:solidFill>
                    <a:schemeClr val="accent1"/>
                  </a:solidFill>
                </a:ln>
              </p:spPr>
              <p:txBody>
                <a:bodyPr wrap="none" lIns="0" tIns="0" rIns="0" bIns="0" rtlCol="0">
                  <a:spAutoFit/>
                </a:bodyPr>
                <a:lstStyle/>
                <a:p>
                  <a:pPr>
                    <a:lnSpc>
                      <a:spcPct val="114000"/>
                    </a:lnSpc>
                  </a:pPr>
                  <a:r>
                    <a:rPr lang="en-GB" sz="1600" dirty="0">
                      <a:solidFill>
                        <a:schemeClr val="bg1"/>
                      </a:solidFill>
                      <a:ea typeface="Cambria Math" panose="02040503050406030204" pitchFamily="18" charset="0"/>
                    </a:rPr>
                    <a:t>Critic</a:t>
                  </a:r>
                  <a14:m>
                    <m:oMath xmlns:m="http://schemas.openxmlformats.org/officeDocument/2006/math">
                      <m:sSub>
                        <m:sSubPr>
                          <m:ctrlPr>
                            <a:rPr lang="en-GB" sz="1600" i="1" smtClean="0">
                              <a:latin typeface="Cambria Math" panose="02040503050406030204" pitchFamily="18" charset="0"/>
                              <a:ea typeface="Cambria Math" panose="02040503050406030204" pitchFamily="18" charset="0"/>
                            </a:rPr>
                          </m:ctrlPr>
                        </m:sSubPr>
                        <m:e>
                          <m:r>
                            <m:rPr>
                              <m:sty m:val="p"/>
                            </m:rPr>
                            <a:rPr lang="en-GB"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𝑤</m:t>
                          </m:r>
                        </m:sub>
                      </m:sSub>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𝑤</m:t>
                              </m:r>
                            </m:sub>
                          </m:sSub>
                          <m:sSup>
                            <m:sSupPr>
                              <m:ctrlPr>
                                <a:rPr lang="en-US" sz="1600" b="0" i="1" smtClean="0">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𝑉</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e>
                              </m:d>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𝑄</m:t>
                                  </m:r>
                                </m:e>
                                <m:sub>
                                  <m:r>
                                    <a:rPr lang="en-US" sz="1600" i="1">
                                      <a:latin typeface="Cambria Math" panose="02040503050406030204" pitchFamily="18" charset="0"/>
                                      <a:ea typeface="Cambria Math" panose="02040503050406030204" pitchFamily="18" charset="0"/>
                                    </a:rPr>
                                    <m:t>𝑤</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𝑎</m:t>
                                      </m:r>
                                    </m:e>
                                    <m:sub>
                                      <m:r>
                                        <a:rPr lang="en-US" sz="1600" i="1">
                                          <a:latin typeface="Cambria Math" panose="02040503050406030204" pitchFamily="18" charset="0"/>
                                          <a:ea typeface="Cambria Math" panose="02040503050406030204" pitchFamily="18" charset="0"/>
                                        </a:rPr>
                                        <m:t>𝑖</m:t>
                                      </m:r>
                                    </m:sub>
                                  </m:sSub>
                                </m:e>
                              </m:d>
                              <m:r>
                                <a:rPr lang="en-US" sz="1600" i="1">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r>
                            <m:rPr>
                              <m:nor/>
                            </m:rPr>
                            <a:rPr lang="en-GB" sz="1600" dirty="0"/>
                            <m:t> </m:t>
                          </m:r>
                        </m:e>
                      </m:nary>
                    </m:oMath>
                  </a14:m>
                  <a:endParaRPr lang="en-GB" sz="1600" dirty="0" err="1">
                    <a:latin typeface="+mn-lt"/>
                  </a:endParaRPr>
                </a:p>
              </p:txBody>
            </p:sp>
          </mc:Choice>
          <mc:Fallback xmlns="">
            <p:sp>
              <p:nvSpPr>
                <p:cNvPr id="179" name="TextBox 178">
                  <a:extLst>
                    <a:ext uri="{FF2B5EF4-FFF2-40B4-BE49-F238E27FC236}">
                      <a16:creationId xmlns:a16="http://schemas.microsoft.com/office/drawing/2014/main" id="{0A57502E-FF56-0215-C061-8C503FA583C1}"/>
                    </a:ext>
                  </a:extLst>
                </p:cNvPr>
                <p:cNvSpPr txBox="1">
                  <a:spLocks noRot="1" noChangeAspect="1" noMove="1" noResize="1" noEditPoints="1" noAdjustHandles="1" noChangeArrowheads="1" noChangeShapeType="1" noTextEdit="1"/>
                </p:cNvSpPr>
                <p:nvPr/>
              </p:nvSpPr>
              <p:spPr>
                <a:xfrm>
                  <a:off x="4199917" y="3936655"/>
                  <a:ext cx="4364272" cy="396327"/>
                </a:xfrm>
                <a:prstGeom prst="rect">
                  <a:avLst/>
                </a:prstGeom>
                <a:blipFill>
                  <a:blip r:embed="rId13"/>
                  <a:stretch>
                    <a:fillRect l="-2609" t="-78788" r="-1449" b="-145455"/>
                  </a:stretch>
                </a:blipFill>
                <a:ln>
                  <a:solidFill>
                    <a:schemeClr val="accent1"/>
                  </a:solidFill>
                </a:ln>
              </p:spPr>
              <p:txBody>
                <a:bodyPr/>
                <a:lstStyle/>
                <a:p>
                  <a:r>
                    <a:rPr lang="en-GB">
                      <a:noFill/>
                    </a:rPr>
                    <a:t> </a:t>
                  </a:r>
                </a:p>
              </p:txBody>
            </p:sp>
          </mc:Fallback>
        </mc:AlternateContent>
        <p:sp>
          <p:nvSpPr>
            <p:cNvPr id="182" name="TextBox 181">
              <a:extLst>
                <a:ext uri="{FF2B5EF4-FFF2-40B4-BE49-F238E27FC236}">
                  <a16:creationId xmlns:a16="http://schemas.microsoft.com/office/drawing/2014/main" id="{730F7DC9-0824-43F9-DDB0-65477FFE41E7}"/>
                </a:ext>
              </a:extLst>
            </p:cNvPr>
            <p:cNvSpPr txBox="1"/>
            <p:nvPr/>
          </p:nvSpPr>
          <p:spPr>
            <a:xfrm>
              <a:off x="3843913" y="3942946"/>
              <a:ext cx="725682" cy="399600"/>
            </a:xfrm>
            <a:prstGeom prst="rect">
              <a:avLst/>
            </a:prstGeom>
            <a:solidFill>
              <a:srgbClr val="005293"/>
            </a:solidFill>
          </p:spPr>
          <p:txBody>
            <a:bodyPr wrap="square">
              <a:spAutoFit/>
            </a:bodyPr>
            <a:lstStyle/>
            <a:p>
              <a:r>
                <a:rPr lang="en-GB" sz="1800" dirty="0">
                  <a:solidFill>
                    <a:schemeClr val="bg1"/>
                  </a:solidFill>
                  <a:ea typeface="Cambria Math" panose="02040503050406030204" pitchFamily="18" charset="0"/>
                </a:rPr>
                <a:t>Critic</a:t>
              </a:r>
              <a:endParaRPr lang="en-GB" dirty="0">
                <a:solidFill>
                  <a:schemeClr val="bg1"/>
                </a:solidFill>
              </a:endParaRPr>
            </a:p>
          </p:txBody>
        </p:sp>
      </p:grpSp>
      <p:grpSp>
        <p:nvGrpSpPr>
          <p:cNvPr id="176" name="Group 175">
            <a:extLst>
              <a:ext uri="{FF2B5EF4-FFF2-40B4-BE49-F238E27FC236}">
                <a16:creationId xmlns:a16="http://schemas.microsoft.com/office/drawing/2014/main" id="{712238AB-70FD-E0BF-2CF5-95D5CB396EB5}"/>
              </a:ext>
            </a:extLst>
          </p:cNvPr>
          <p:cNvGrpSpPr/>
          <p:nvPr/>
        </p:nvGrpSpPr>
        <p:grpSpPr>
          <a:xfrm>
            <a:off x="0" y="193598"/>
            <a:ext cx="7410336" cy="427983"/>
            <a:chOff x="0" y="193598"/>
            <a:chExt cx="7410336" cy="427983"/>
          </a:xfrm>
        </p:grpSpPr>
        <p:sp>
          <p:nvSpPr>
            <p:cNvPr id="177" name="Pentagon 19">
              <a:extLst>
                <a:ext uri="{FF2B5EF4-FFF2-40B4-BE49-F238E27FC236}">
                  <a16:creationId xmlns:a16="http://schemas.microsoft.com/office/drawing/2014/main" id="{F1E82EC8-7FA7-598E-C35B-F453406D1FDF}"/>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80" name="Chevron 21">
              <a:extLst>
                <a:ext uri="{FF2B5EF4-FFF2-40B4-BE49-F238E27FC236}">
                  <a16:creationId xmlns:a16="http://schemas.microsoft.com/office/drawing/2014/main" id="{A9813C59-4B28-7AB9-65D7-4DBC6B9AEC23}"/>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85" name="Chevron 21">
              <a:extLst>
                <a:ext uri="{FF2B5EF4-FFF2-40B4-BE49-F238E27FC236}">
                  <a16:creationId xmlns:a16="http://schemas.microsoft.com/office/drawing/2014/main" id="{EF613D39-85A0-F5C6-C8E0-80E86189169B}"/>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86" name="Chevron 21">
              <a:extLst>
                <a:ext uri="{FF2B5EF4-FFF2-40B4-BE49-F238E27FC236}">
                  <a16:creationId xmlns:a16="http://schemas.microsoft.com/office/drawing/2014/main" id="{1669A26D-4C85-45AE-E040-BCDDBA2F13AB}"/>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87" name="Chevron 21">
              <a:extLst>
                <a:ext uri="{FF2B5EF4-FFF2-40B4-BE49-F238E27FC236}">
                  <a16:creationId xmlns:a16="http://schemas.microsoft.com/office/drawing/2014/main" id="{F64FF324-4937-8FA1-8095-857F5FA59083}"/>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88" name="Chevron 21">
              <a:extLst>
                <a:ext uri="{FF2B5EF4-FFF2-40B4-BE49-F238E27FC236}">
                  <a16:creationId xmlns:a16="http://schemas.microsoft.com/office/drawing/2014/main" id="{A1764E08-E8AD-9DA9-2DC8-391D1DD39439}"/>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15850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175">
            <a:extLst>
              <a:ext uri="{FF2B5EF4-FFF2-40B4-BE49-F238E27FC236}">
                <a16:creationId xmlns:a16="http://schemas.microsoft.com/office/drawing/2014/main" id="{84971CB7-9F91-B9FF-791E-7AABBCC2B494}"/>
              </a:ext>
            </a:extLst>
          </p:cNvPr>
          <p:cNvPicPr>
            <a:picLocks noChangeAspect="1"/>
          </p:cNvPicPr>
          <p:nvPr/>
        </p:nvPicPr>
        <p:blipFill>
          <a:blip r:embed="rId3"/>
          <a:stretch>
            <a:fillRect/>
          </a:stretch>
        </p:blipFill>
        <p:spPr>
          <a:xfrm>
            <a:off x="1016541" y="1352745"/>
            <a:ext cx="7582712" cy="2983865"/>
          </a:xfrm>
          <a:prstGeom prst="rect">
            <a:avLst/>
          </a:prstGeom>
        </p:spPr>
      </p:pic>
      <p:sp>
        <p:nvSpPr>
          <p:cNvPr id="180" name="TextBox 179">
            <a:extLst>
              <a:ext uri="{FF2B5EF4-FFF2-40B4-BE49-F238E27FC236}">
                <a16:creationId xmlns:a16="http://schemas.microsoft.com/office/drawing/2014/main" id="{30FB8BE0-80C0-2361-7BEC-2D50BA5ED761}"/>
              </a:ext>
            </a:extLst>
          </p:cNvPr>
          <p:cNvSpPr txBox="1"/>
          <p:nvPr/>
        </p:nvSpPr>
        <p:spPr>
          <a:xfrm>
            <a:off x="1016541" y="4346398"/>
            <a:ext cx="7417340" cy="400110"/>
          </a:xfrm>
          <a:prstGeom prst="rect">
            <a:avLst/>
          </a:prstGeom>
          <a:noFill/>
        </p:spPr>
        <p:txBody>
          <a:bodyPr wrap="square">
            <a:spAutoFit/>
          </a:bodyPr>
          <a:lstStyle/>
          <a:p>
            <a:r>
              <a:rPr lang="en-GB" sz="1000" b="0" i="0" u="none" strike="noStrike" dirty="0" err="1">
                <a:solidFill>
                  <a:srgbClr val="222222"/>
                </a:solidFill>
                <a:effectLst/>
                <a:latin typeface="Arial" panose="020B0604020202020204" pitchFamily="34" charset="0"/>
              </a:rPr>
              <a:t>Massaoudi</a:t>
            </a:r>
            <a:r>
              <a:rPr lang="en-GB" sz="1000" b="0" i="0" u="none" strike="noStrike" dirty="0">
                <a:solidFill>
                  <a:srgbClr val="222222"/>
                </a:solidFill>
                <a:effectLst/>
                <a:latin typeface="Arial" panose="020B0604020202020204" pitchFamily="34" charset="0"/>
              </a:rPr>
              <a:t>, M. S., Abu-Rub, H., &amp; </a:t>
            </a:r>
            <a:r>
              <a:rPr lang="en-GB" sz="1000" b="0" i="0" u="none" strike="noStrike" dirty="0" err="1">
                <a:solidFill>
                  <a:srgbClr val="222222"/>
                </a:solidFill>
                <a:effectLst/>
                <a:latin typeface="Arial" panose="020B0604020202020204" pitchFamily="34" charset="0"/>
              </a:rPr>
              <a:t>Ghrayeb</a:t>
            </a:r>
            <a:r>
              <a:rPr lang="en-GB" sz="1000" b="0" i="0" u="none" strike="noStrike" dirty="0">
                <a:solidFill>
                  <a:srgbClr val="222222"/>
                </a:solidFill>
                <a:effectLst/>
                <a:latin typeface="Arial" panose="020B0604020202020204" pitchFamily="34" charset="0"/>
              </a:rPr>
              <a:t>, A. (2023). Navigating the landscape of deep reinforcement learning for power system stability control: A review. </a:t>
            </a:r>
            <a:r>
              <a:rPr lang="en-GB" sz="1000" b="0" i="1" u="none" strike="noStrike" dirty="0">
                <a:solidFill>
                  <a:srgbClr val="222222"/>
                </a:solidFill>
                <a:effectLst/>
                <a:latin typeface="Arial" panose="020B0604020202020204" pitchFamily="34" charset="0"/>
              </a:rPr>
              <a:t>IEEE Access</a:t>
            </a:r>
            <a:r>
              <a:rPr lang="en-GB" sz="1000" b="0" i="0" u="none" strike="noStrike" dirty="0">
                <a:solidFill>
                  <a:srgbClr val="222222"/>
                </a:solidFill>
                <a:effectLst/>
                <a:latin typeface="Arial" panose="020B0604020202020204" pitchFamily="34" charset="0"/>
              </a:rPr>
              <a:t>, </a:t>
            </a:r>
            <a:r>
              <a:rPr lang="en-GB" sz="1000" b="0" i="1" u="none" strike="noStrike" dirty="0">
                <a:solidFill>
                  <a:srgbClr val="222222"/>
                </a:solidFill>
                <a:effectLst/>
                <a:latin typeface="Arial" panose="020B0604020202020204" pitchFamily="34" charset="0"/>
              </a:rPr>
              <a:t>11</a:t>
            </a:r>
            <a:r>
              <a:rPr lang="en-GB" sz="1000" b="0" i="0" u="none" strike="noStrike" dirty="0">
                <a:solidFill>
                  <a:srgbClr val="222222"/>
                </a:solidFill>
                <a:effectLst/>
                <a:latin typeface="Arial" panose="020B0604020202020204" pitchFamily="34" charset="0"/>
              </a:rPr>
              <a:t>, 134298-134317.</a:t>
            </a:r>
            <a:endParaRPr lang="en-GB" sz="1000" dirty="0"/>
          </a:p>
        </p:txBody>
      </p:sp>
      <p:sp>
        <p:nvSpPr>
          <p:cNvPr id="3" name="Title 2">
            <a:extLst>
              <a:ext uri="{FF2B5EF4-FFF2-40B4-BE49-F238E27FC236}">
                <a16:creationId xmlns:a16="http://schemas.microsoft.com/office/drawing/2014/main" id="{7C712CB2-5B99-184D-757F-ABF2243E9B12}"/>
              </a:ext>
            </a:extLst>
          </p:cNvPr>
          <p:cNvSpPr>
            <a:spLocks noGrp="1"/>
          </p:cNvSpPr>
          <p:nvPr>
            <p:ph type="title"/>
          </p:nvPr>
        </p:nvSpPr>
        <p:spPr>
          <a:xfrm>
            <a:off x="319090" y="972000"/>
            <a:ext cx="8508999" cy="380745"/>
          </a:xfrm>
        </p:spPr>
        <p:txBody>
          <a:bodyPr/>
          <a:lstStyle/>
          <a:p>
            <a:r>
              <a:rPr lang="en-GB" dirty="0"/>
              <a:t>Common RL Algorithms</a:t>
            </a:r>
          </a:p>
        </p:txBody>
      </p:sp>
      <p:sp>
        <p:nvSpPr>
          <p:cNvPr id="4" name="Slide Number Placeholder 3">
            <a:extLst>
              <a:ext uri="{FF2B5EF4-FFF2-40B4-BE49-F238E27FC236}">
                <a16:creationId xmlns:a16="http://schemas.microsoft.com/office/drawing/2014/main" id="{604D6851-3417-1596-57A7-978351BA6007}"/>
              </a:ext>
            </a:extLst>
          </p:cNvPr>
          <p:cNvSpPr>
            <a:spLocks noGrp="1"/>
          </p:cNvSpPr>
          <p:nvPr>
            <p:ph type="sldNum" sz="quarter" idx="11"/>
          </p:nvPr>
        </p:nvSpPr>
        <p:spPr/>
        <p:txBody>
          <a:bodyPr/>
          <a:lstStyle/>
          <a:p>
            <a:fld id="{CE58CB1E-F828-4F11-99E0-327109AF9DA4}" type="slidenum">
              <a:rPr lang="de-DE" smtClean="0"/>
              <a:pPr/>
              <a:t>17</a:t>
            </a:fld>
            <a:endParaRPr lang="de-DE"/>
          </a:p>
        </p:txBody>
      </p:sp>
      <p:sp>
        <p:nvSpPr>
          <p:cNvPr id="6" name="Fußzeilenplatzhalter 4">
            <a:extLst>
              <a:ext uri="{FF2B5EF4-FFF2-40B4-BE49-F238E27FC236}">
                <a16:creationId xmlns:a16="http://schemas.microsoft.com/office/drawing/2014/main" id="{7805BC9D-4D6F-A053-0504-0E9908ABE56B}"/>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5" name="Rectangle 184">
            <a:extLst>
              <a:ext uri="{FF2B5EF4-FFF2-40B4-BE49-F238E27FC236}">
                <a16:creationId xmlns:a16="http://schemas.microsoft.com/office/drawing/2014/main" id="{BE57D938-607A-03CD-7B95-D4B2ECA9AAEA}"/>
              </a:ext>
            </a:extLst>
          </p:cNvPr>
          <p:cNvSpPr/>
          <p:nvPr/>
        </p:nvSpPr>
        <p:spPr>
          <a:xfrm>
            <a:off x="2772383" y="1488332"/>
            <a:ext cx="5661498" cy="279969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 name="Group 1">
            <a:extLst>
              <a:ext uri="{FF2B5EF4-FFF2-40B4-BE49-F238E27FC236}">
                <a16:creationId xmlns:a16="http://schemas.microsoft.com/office/drawing/2014/main" id="{695055AC-09A7-D49B-E188-D974AB3AFB78}"/>
              </a:ext>
            </a:extLst>
          </p:cNvPr>
          <p:cNvGrpSpPr/>
          <p:nvPr/>
        </p:nvGrpSpPr>
        <p:grpSpPr>
          <a:xfrm>
            <a:off x="0" y="193598"/>
            <a:ext cx="7410336" cy="427983"/>
            <a:chOff x="0" y="193598"/>
            <a:chExt cx="7410336" cy="427983"/>
          </a:xfrm>
        </p:grpSpPr>
        <p:sp>
          <p:nvSpPr>
            <p:cNvPr id="5" name="Pentagon 19">
              <a:extLst>
                <a:ext uri="{FF2B5EF4-FFF2-40B4-BE49-F238E27FC236}">
                  <a16:creationId xmlns:a16="http://schemas.microsoft.com/office/drawing/2014/main" id="{B109A4B2-7B1C-0D08-F01B-995A62D06825}"/>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59E51798-2D88-789B-C92C-327DCE668209}"/>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8D992948-E038-9B87-AFC9-437B7EF305D1}"/>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9" name="Chevron 21">
              <a:extLst>
                <a:ext uri="{FF2B5EF4-FFF2-40B4-BE49-F238E27FC236}">
                  <a16:creationId xmlns:a16="http://schemas.microsoft.com/office/drawing/2014/main" id="{23790622-A16E-6B01-D38C-22578F96AB4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0" name="Chevron 21">
              <a:extLst>
                <a:ext uri="{FF2B5EF4-FFF2-40B4-BE49-F238E27FC236}">
                  <a16:creationId xmlns:a16="http://schemas.microsoft.com/office/drawing/2014/main" id="{712E87E4-A694-1399-310F-A9F1B2F3959D}"/>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1" name="Chevron 21">
              <a:extLst>
                <a:ext uri="{FF2B5EF4-FFF2-40B4-BE49-F238E27FC236}">
                  <a16:creationId xmlns:a16="http://schemas.microsoft.com/office/drawing/2014/main" id="{C0CF33A4-1380-3FA1-A56B-86B63AFE59CC}"/>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09715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dissolve">
                                      <p:cBhvr>
                                        <p:cTn id="7"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507-D67B-6AC1-0238-269C4F29E49B}"/>
              </a:ext>
            </a:extLst>
          </p:cNvPr>
          <p:cNvSpPr>
            <a:spLocks noGrp="1"/>
          </p:cNvSpPr>
          <p:nvPr>
            <p:ph type="title"/>
          </p:nvPr>
        </p:nvSpPr>
        <p:spPr>
          <a:xfrm>
            <a:off x="319090" y="972000"/>
            <a:ext cx="8508999" cy="380745"/>
          </a:xfrm>
        </p:spPr>
        <p:txBody>
          <a:bodyPr/>
          <a:lstStyle/>
          <a:p>
            <a:r>
              <a:rPr lang="en-GB" dirty="0"/>
              <a:t>Literature Review</a:t>
            </a:r>
          </a:p>
        </p:txBody>
      </p:sp>
    </p:spTree>
    <p:extLst>
      <p:ext uri="{BB962C8B-B14F-4D97-AF65-F5344CB8AC3E}">
        <p14:creationId xmlns:p14="http://schemas.microsoft.com/office/powerpoint/2010/main" val="233424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19</a:t>
            </a:fld>
            <a:endParaRPr lang="de-DE"/>
          </a:p>
        </p:txBody>
      </p:sp>
      <p:sp>
        <p:nvSpPr>
          <p:cNvPr id="6" name="Fußzeilenplatzhalter 4">
            <a:extLst>
              <a:ext uri="{FF2B5EF4-FFF2-40B4-BE49-F238E27FC236}">
                <a16:creationId xmlns:a16="http://schemas.microsoft.com/office/drawing/2014/main" id="{B2097AF6-3CCB-F0B5-D176-059CE3D6F2D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aphicFrame>
        <p:nvGraphicFramePr>
          <p:cNvPr id="16" name="Table 15">
            <a:extLst>
              <a:ext uri="{FF2B5EF4-FFF2-40B4-BE49-F238E27FC236}">
                <a16:creationId xmlns:a16="http://schemas.microsoft.com/office/drawing/2014/main" id="{2986CE4E-EE34-C1B4-D9B8-2EAE9DD79DB8}"/>
              </a:ext>
            </a:extLst>
          </p:cNvPr>
          <p:cNvGraphicFramePr>
            <a:graphicFrameLocks noGrp="1"/>
          </p:cNvGraphicFramePr>
          <p:nvPr>
            <p:extLst>
              <p:ext uri="{D42A27DB-BD31-4B8C-83A1-F6EECF244321}">
                <p14:modId xmlns:p14="http://schemas.microsoft.com/office/powerpoint/2010/main" val="2331941620"/>
              </p:ext>
            </p:extLst>
          </p:nvPr>
        </p:nvGraphicFramePr>
        <p:xfrm>
          <a:off x="83232" y="748722"/>
          <a:ext cx="8912220" cy="4037311"/>
        </p:xfrm>
        <a:graphic>
          <a:graphicData uri="http://schemas.openxmlformats.org/drawingml/2006/table">
            <a:tbl>
              <a:tblPr>
                <a:tableStyleId>{2D5ABB26-0587-4C30-8999-92F81FD0307C}</a:tableStyleId>
              </a:tblPr>
              <a:tblGrid>
                <a:gridCol w="2953882">
                  <a:extLst>
                    <a:ext uri="{9D8B030D-6E8A-4147-A177-3AD203B41FA5}">
                      <a16:colId xmlns:a16="http://schemas.microsoft.com/office/drawing/2014/main" val="932129789"/>
                    </a:ext>
                  </a:extLst>
                </a:gridCol>
                <a:gridCol w="576943">
                  <a:extLst>
                    <a:ext uri="{9D8B030D-6E8A-4147-A177-3AD203B41FA5}">
                      <a16:colId xmlns:a16="http://schemas.microsoft.com/office/drawing/2014/main" val="1596127928"/>
                    </a:ext>
                  </a:extLst>
                </a:gridCol>
                <a:gridCol w="1251857">
                  <a:extLst>
                    <a:ext uri="{9D8B030D-6E8A-4147-A177-3AD203B41FA5}">
                      <a16:colId xmlns:a16="http://schemas.microsoft.com/office/drawing/2014/main" val="2552444975"/>
                    </a:ext>
                  </a:extLst>
                </a:gridCol>
                <a:gridCol w="511629">
                  <a:extLst>
                    <a:ext uri="{9D8B030D-6E8A-4147-A177-3AD203B41FA5}">
                      <a16:colId xmlns:a16="http://schemas.microsoft.com/office/drawing/2014/main" val="2719311127"/>
                    </a:ext>
                  </a:extLst>
                </a:gridCol>
                <a:gridCol w="1600200">
                  <a:extLst>
                    <a:ext uri="{9D8B030D-6E8A-4147-A177-3AD203B41FA5}">
                      <a16:colId xmlns:a16="http://schemas.microsoft.com/office/drawing/2014/main" val="2112271259"/>
                    </a:ext>
                  </a:extLst>
                </a:gridCol>
                <a:gridCol w="478971">
                  <a:extLst>
                    <a:ext uri="{9D8B030D-6E8A-4147-A177-3AD203B41FA5}">
                      <a16:colId xmlns:a16="http://schemas.microsoft.com/office/drawing/2014/main" val="603075834"/>
                    </a:ext>
                  </a:extLst>
                </a:gridCol>
                <a:gridCol w="522515">
                  <a:extLst>
                    <a:ext uri="{9D8B030D-6E8A-4147-A177-3AD203B41FA5}">
                      <a16:colId xmlns:a16="http://schemas.microsoft.com/office/drawing/2014/main" val="253381943"/>
                    </a:ext>
                  </a:extLst>
                </a:gridCol>
                <a:gridCol w="1016223">
                  <a:extLst>
                    <a:ext uri="{9D8B030D-6E8A-4147-A177-3AD203B41FA5}">
                      <a16:colId xmlns:a16="http://schemas.microsoft.com/office/drawing/2014/main" val="3535403574"/>
                    </a:ext>
                  </a:extLst>
                </a:gridCol>
              </a:tblGrid>
              <a:tr h="315665">
                <a:tc>
                  <a:txBody>
                    <a:bodyPr/>
                    <a:lstStyle/>
                    <a:p>
                      <a:pPr algn="l" fontAlgn="b"/>
                      <a:r>
                        <a:rPr lang="en-GB" sz="1000" b="1" u="none" strike="noStrike" dirty="0">
                          <a:effectLst/>
                        </a:rPr>
                        <a:t>Title</a:t>
                      </a:r>
                      <a:endParaRPr lang="en-GB" sz="1000" b="1"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Author</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Journal</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Year</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Methodology</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EV</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RL</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i="0" u="none" strike="noStrike" dirty="0">
                          <a:solidFill>
                            <a:srgbClr val="000000"/>
                          </a:solidFill>
                          <a:effectLst/>
                          <a:latin typeface="Times New Roman" panose="02020603050405020304" pitchFamily="18" charset="0"/>
                        </a:rPr>
                        <a:t>Without DC Approximation</a:t>
                      </a: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99787146"/>
                  </a:ext>
                </a:extLst>
              </a:tr>
              <a:tr h="301209">
                <a:tc>
                  <a:txBody>
                    <a:bodyPr/>
                    <a:lstStyle/>
                    <a:p>
                      <a:pPr algn="l" fontAlgn="b"/>
                      <a:r>
                        <a:rPr lang="en-GB" sz="1000" u="none" strike="noStrike" dirty="0">
                          <a:effectLst/>
                        </a:rPr>
                        <a:t>The Promise of EV-Aware Multi-Period OPF Problem: Cost and Emission Benefits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err="1">
                          <a:effectLst/>
                        </a:rPr>
                        <a:t>Kayacık</a:t>
                      </a:r>
                      <a:r>
                        <a:rPr lang="en-GB" sz="1000" u="none" strike="noStrike" dirty="0">
                          <a:effectLst/>
                        </a:rPr>
                        <a:t>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Sustainable Energy, Grids and Networks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Second-Order Cone Programming (SOCP)</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a:effectLst/>
                        </a:rPr>
                        <a:t>X</a:t>
                      </a:r>
                      <a:endParaRPr lang="en-GB"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322870644"/>
                  </a:ext>
                </a:extLst>
              </a:tr>
              <a:tr h="449413">
                <a:tc>
                  <a:txBody>
                    <a:bodyPr/>
                    <a:lstStyle/>
                    <a:p>
                      <a:pPr algn="l" fontAlgn="b"/>
                      <a:r>
                        <a:rPr lang="en-GB" sz="1000" u="none" strike="noStrike" dirty="0">
                          <a:effectLst/>
                        </a:rPr>
                        <a:t>Symbiotic organisms search algorithm-based security-constrained AC–DC OPF regarding uncertainty of wind, PV and PEV systems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err="1">
                          <a:effectLst/>
                        </a:rPr>
                        <a:t>Duman</a:t>
                      </a:r>
                      <a:r>
                        <a:rPr lang="en-GB" sz="1000" u="none" strike="noStrike" dirty="0">
                          <a:effectLst/>
                        </a:rPr>
                        <a:t>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Soft Computing</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2021</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Heuristic: Symbiotic Organisms Search</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822511571"/>
                  </a:ext>
                </a:extLst>
              </a:tr>
              <a:tr h="418250">
                <a:tc>
                  <a:txBody>
                    <a:bodyPr/>
                    <a:lstStyle/>
                    <a:p>
                      <a:pPr algn="l" fontAlgn="b"/>
                      <a:r>
                        <a:rPr lang="en-GB" sz="1000" u="none" strike="noStrike" dirty="0">
                          <a:effectLst/>
                        </a:rPr>
                        <a:t>Optimal charging of electric vehicles in smart grid: Characterization and valley-filling algorithms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Chen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2012 IEEE </a:t>
                      </a:r>
                      <a:r>
                        <a:rPr lang="en-GB" sz="1000" u="none" strike="noStrike" dirty="0" err="1">
                          <a:effectLst/>
                        </a:rPr>
                        <a:t>SmartGridComm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2012</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Heuristic: Valley-Filling Algorithm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a:effectLst/>
                        </a:rPr>
                        <a:t>X</a:t>
                      </a:r>
                      <a:endParaRPr lang="en-GB"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529015977"/>
                  </a:ext>
                </a:extLst>
              </a:tr>
              <a:tr h="301209">
                <a:tc>
                  <a:txBody>
                    <a:bodyPr/>
                    <a:lstStyle/>
                    <a:p>
                      <a:pPr algn="l" fontAlgn="b"/>
                      <a:r>
                        <a:rPr lang="en-GB" sz="1000" u="none" strike="noStrike" dirty="0">
                          <a:effectLst/>
                        </a:rPr>
                        <a:t>Real-Time Optimal Power Flow: A "</a:t>
                      </a:r>
                      <a:r>
                        <a:rPr lang="en-GB" sz="1000" u="none" strike="noStrike" dirty="0" err="1">
                          <a:effectLst/>
                        </a:rPr>
                        <a:t>Lagrangian</a:t>
                      </a:r>
                      <a:r>
                        <a:rPr lang="en-GB" sz="1000" u="none" strike="noStrike" dirty="0">
                          <a:effectLst/>
                        </a:rPr>
                        <a:t>" Based Deep Reinforcement Learning Approach</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Yan and Xu</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IEEE Transactions on Power Systems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2020</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Deep Deterministic Policy Gradient</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663517377"/>
                  </a:ext>
                </a:extLst>
              </a:tr>
              <a:tr h="438766">
                <a:tc>
                  <a:txBody>
                    <a:bodyPr/>
                    <a:lstStyle/>
                    <a:p>
                      <a:pPr algn="l" fontAlgn="b"/>
                      <a:r>
                        <a:rPr lang="en-GB" sz="1000" u="none" strike="noStrike" dirty="0">
                          <a:effectLst/>
                        </a:rPr>
                        <a:t>A Data-driven Method for Fast AC Optimal Power Flow Solutions via Deep Reinforcement Learning</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Zhou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Journal of Modern Power Systems and Clean Energy</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2020</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Proximal Policy Optimization (PPO)</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 </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89870661"/>
                  </a:ext>
                </a:extLst>
              </a:tr>
              <a:tr h="598022">
                <a:tc>
                  <a:txBody>
                    <a:bodyPr/>
                    <a:lstStyle/>
                    <a:p>
                      <a:pPr algn="l" fontAlgn="b"/>
                      <a:r>
                        <a:rPr lang="en-GB" sz="1000" u="none" strike="noStrike" dirty="0">
                          <a:effectLst/>
                        </a:rPr>
                        <a:t>Feasibility Constrained Online Calculation for Real-Time Optimal Power Flow: A Convex Constrained Deep Reinforcement Learning Approach</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Sayed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IEEE Transactions on Power Systems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Soft Actor-Critic</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0101841"/>
                  </a:ext>
                </a:extLst>
              </a:tr>
              <a:tr h="556103">
                <a:tc>
                  <a:txBody>
                    <a:bodyPr/>
                    <a:lstStyle/>
                    <a:p>
                      <a:pPr algn="l" fontAlgn="b"/>
                      <a:r>
                        <a:rPr lang="en-GB" sz="1000" u="none" strike="noStrike" dirty="0">
                          <a:effectLst/>
                        </a:rPr>
                        <a:t>Network-Constrained Reinforcement Learning for Optimal EV Charging Control</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Wu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000" u="none" strike="noStrike" dirty="0">
                          <a:effectLst/>
                        </a:rPr>
                        <a:t>2023 IEEE </a:t>
                      </a:r>
                      <a:r>
                        <a:rPr lang="en-GB" sz="1000" u="none" strike="noStrike" dirty="0" err="1">
                          <a:effectLst/>
                        </a:rPr>
                        <a:t>SmartGridComm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Twin Delayed Deep Deterministic Policy Gradient (TD3)</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 X</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4885858"/>
                  </a:ext>
                </a:extLst>
              </a:tr>
              <a:tr h="247933">
                <a:tc>
                  <a:txBody>
                    <a:bodyPr/>
                    <a:lstStyle/>
                    <a:p>
                      <a:pPr algn="l" fontAlgn="b"/>
                      <a:r>
                        <a:rPr lang="en-GB" sz="1000" b="1" u="none" strike="noStrike" dirty="0">
                          <a:effectLst/>
                        </a:rPr>
                        <a:t>This work</a:t>
                      </a:r>
                      <a:endParaRPr lang="en-GB" sz="1000" b="1" i="0" u="none" strike="noStrike" dirty="0">
                        <a:solidFill>
                          <a:srgbClr val="000000"/>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effectLst/>
                          <a:latin typeface="+mn-lt"/>
                        </a:rPr>
                        <a:t>PPO</a:t>
                      </a:r>
                      <a:endParaRPr lang="en-GB" sz="1000" b="1" i="0" u="none" strike="noStrike"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effectLst/>
                          <a:latin typeface="+mn-lt"/>
                        </a:rPr>
                        <a:t>X</a:t>
                      </a:r>
                      <a:endParaRPr lang="en-GB" sz="1000" b="1" i="0" u="none" strike="noStrike" dirty="0">
                        <a:solidFill>
                          <a:srgbClr val="000000"/>
                        </a:solidFill>
                        <a:effectLst/>
                        <a:latin typeface="+mn-lt"/>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000" b="1" u="none" strike="noStrike" dirty="0">
                          <a:effectLst/>
                          <a:latin typeface="+mn-lt"/>
                        </a:rPr>
                        <a:t>X</a:t>
                      </a:r>
                      <a:endParaRPr lang="en-GB" sz="1000" b="1" i="0" u="none" strike="noStrike" dirty="0">
                        <a:solidFill>
                          <a:srgbClr val="000000"/>
                        </a:solidFill>
                        <a:effectLst/>
                        <a:latin typeface="+mn-lt"/>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000" b="1" i="0" u="none" strike="noStrike" dirty="0">
                          <a:solidFill>
                            <a:srgbClr val="000000"/>
                          </a:solidFill>
                          <a:effectLst/>
                          <a:latin typeface="+mn-lt"/>
                        </a:rPr>
                        <a:t>X</a:t>
                      </a:r>
                    </a:p>
                  </a:txBody>
                  <a:tcPr marL="0" marR="0" marT="0" marB="0" anchor="ctr">
                    <a:lnL w="12700" cap="flat" cmpd="sng" algn="ctr">
                      <a:solidFill>
                        <a:srgbClr val="9999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2602932"/>
                  </a:ext>
                </a:extLst>
              </a:tr>
            </a:tbl>
          </a:graphicData>
        </a:graphic>
      </p:graphicFrame>
      <p:grpSp>
        <p:nvGrpSpPr>
          <p:cNvPr id="2" name="Group 1">
            <a:extLst>
              <a:ext uri="{FF2B5EF4-FFF2-40B4-BE49-F238E27FC236}">
                <a16:creationId xmlns:a16="http://schemas.microsoft.com/office/drawing/2014/main" id="{BEF0D7F0-B391-4550-EA98-ACD613ED8B8B}"/>
              </a:ext>
            </a:extLst>
          </p:cNvPr>
          <p:cNvGrpSpPr/>
          <p:nvPr/>
        </p:nvGrpSpPr>
        <p:grpSpPr>
          <a:xfrm>
            <a:off x="0" y="193598"/>
            <a:ext cx="7410336" cy="427983"/>
            <a:chOff x="0" y="193598"/>
            <a:chExt cx="7410336" cy="427983"/>
          </a:xfrm>
        </p:grpSpPr>
        <p:sp>
          <p:nvSpPr>
            <p:cNvPr id="3" name="Pentagon 19">
              <a:extLst>
                <a:ext uri="{FF2B5EF4-FFF2-40B4-BE49-F238E27FC236}">
                  <a16:creationId xmlns:a16="http://schemas.microsoft.com/office/drawing/2014/main" id="{2E13EA0C-65E5-EDD8-CA45-E8F7224D5684}"/>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2" name="Chevron 21">
              <a:extLst>
                <a:ext uri="{FF2B5EF4-FFF2-40B4-BE49-F238E27FC236}">
                  <a16:creationId xmlns:a16="http://schemas.microsoft.com/office/drawing/2014/main" id="{DF34EE33-349E-D57C-FA82-BB8829D6E7E1}"/>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3" name="Chevron 21">
              <a:extLst>
                <a:ext uri="{FF2B5EF4-FFF2-40B4-BE49-F238E27FC236}">
                  <a16:creationId xmlns:a16="http://schemas.microsoft.com/office/drawing/2014/main" id="{17E27CDD-D720-85E8-9758-138045580D03}"/>
                </a:ext>
              </a:extLst>
            </p:cNvPr>
            <p:cNvSpPr/>
            <p:nvPr/>
          </p:nvSpPr>
          <p:spPr bwMode="auto">
            <a:xfrm>
              <a:off x="3916561" y="195135"/>
              <a:ext cx="1425121"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4" name="Chevron 21">
              <a:extLst>
                <a:ext uri="{FF2B5EF4-FFF2-40B4-BE49-F238E27FC236}">
                  <a16:creationId xmlns:a16="http://schemas.microsoft.com/office/drawing/2014/main" id="{50029245-9C32-5FC2-CB1E-FCE0870BC75B}"/>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5" name="Chevron 21">
              <a:extLst>
                <a:ext uri="{FF2B5EF4-FFF2-40B4-BE49-F238E27FC236}">
                  <a16:creationId xmlns:a16="http://schemas.microsoft.com/office/drawing/2014/main" id="{49B8A6A9-8E37-C4B9-3F03-B47504309ADC}"/>
                </a:ext>
              </a:extLst>
            </p:cNvPr>
            <p:cNvSpPr/>
            <p:nvPr/>
          </p:nvSpPr>
          <p:spPr bwMode="auto">
            <a:xfrm>
              <a:off x="2473701" y="195135"/>
              <a:ext cx="165555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7" name="Chevron 21">
              <a:extLst>
                <a:ext uri="{FF2B5EF4-FFF2-40B4-BE49-F238E27FC236}">
                  <a16:creationId xmlns:a16="http://schemas.microsoft.com/office/drawing/2014/main" id="{E8BDA1D2-B968-A2CD-EF20-591644D2C38F}"/>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4564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58CB1E-F828-4F11-99E0-327109AF9DA4}" type="slidenum">
              <a:rPr kumimoji="0" lang="de-DE" sz="11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de-DE" sz="11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0" name="Title 9">
            <a:extLst>
              <a:ext uri="{FF2B5EF4-FFF2-40B4-BE49-F238E27FC236}">
                <a16:creationId xmlns:a16="http://schemas.microsoft.com/office/drawing/2014/main" id="{B6183E73-DC42-77E9-5EA4-79914F9EF578}"/>
              </a:ext>
            </a:extLst>
          </p:cNvPr>
          <p:cNvSpPr>
            <a:spLocks noGrp="1"/>
          </p:cNvSpPr>
          <p:nvPr>
            <p:ph type="title"/>
          </p:nvPr>
        </p:nvSpPr>
        <p:spPr>
          <a:xfrm>
            <a:off x="319090" y="972000"/>
            <a:ext cx="8508999" cy="380745"/>
          </a:xfrm>
        </p:spPr>
        <p:txBody>
          <a:bodyPr/>
          <a:lstStyle/>
          <a:p>
            <a:r>
              <a:rPr lang="en-GB" dirty="0"/>
              <a:t>Agenda</a:t>
            </a:r>
          </a:p>
        </p:txBody>
      </p:sp>
      <p:sp>
        <p:nvSpPr>
          <p:cNvPr id="11" name="Fußzeilenplatzhalter 4">
            <a:extLst>
              <a:ext uri="{FF2B5EF4-FFF2-40B4-BE49-F238E27FC236}">
                <a16:creationId xmlns:a16="http://schemas.microsoft.com/office/drawing/2014/main" id="{CE1399AF-C79B-9FFE-CD06-1946CF748C3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4" name="TextBox 13">
            <a:extLst>
              <a:ext uri="{FF2B5EF4-FFF2-40B4-BE49-F238E27FC236}">
                <a16:creationId xmlns:a16="http://schemas.microsoft.com/office/drawing/2014/main" id="{0E248C24-3B83-997C-3A04-21E12592619F}"/>
              </a:ext>
            </a:extLst>
          </p:cNvPr>
          <p:cNvSpPr txBox="1"/>
          <p:nvPr/>
        </p:nvSpPr>
        <p:spPr>
          <a:xfrm>
            <a:off x="1013381" y="1822052"/>
            <a:ext cx="7117238" cy="2539670"/>
          </a:xfrm>
          <a:prstGeom prst="rect">
            <a:avLst/>
          </a:prstGeom>
          <a:noFill/>
        </p:spPr>
        <p:txBody>
          <a:bodyPr wrap="square" lIns="0" tIns="0" rIns="0" bIns="0" rtlCol="0">
            <a:spAutoFit/>
          </a:bodyPr>
          <a:lstStyle/>
          <a:p>
            <a:pPr marL="342900" indent="-342900">
              <a:lnSpc>
                <a:spcPct val="150000"/>
              </a:lnSpc>
              <a:buFont typeface="+mj-lt"/>
              <a:buAutoNum type="arabicPeriod"/>
            </a:pPr>
            <a:r>
              <a:rPr lang="en-GB" sz="1600" dirty="0">
                <a:latin typeface="+mn-lt"/>
              </a:rPr>
              <a:t>Background</a:t>
            </a:r>
          </a:p>
          <a:p>
            <a:pPr marL="342900" indent="-342900">
              <a:lnSpc>
                <a:spcPct val="150000"/>
              </a:lnSpc>
              <a:buFont typeface="+mj-lt"/>
              <a:buAutoNum type="arabicPeriod"/>
            </a:pPr>
            <a:r>
              <a:rPr lang="en-GB" sz="1600" dirty="0">
                <a:latin typeface="+mn-lt"/>
              </a:rPr>
              <a:t>Problem Formulation</a:t>
            </a:r>
          </a:p>
          <a:p>
            <a:pPr marL="342900" indent="-342900">
              <a:lnSpc>
                <a:spcPct val="150000"/>
              </a:lnSpc>
              <a:buFont typeface="+mj-lt"/>
              <a:buAutoNum type="arabicPeriod"/>
            </a:pPr>
            <a:r>
              <a:rPr lang="en-GB" sz="1600" dirty="0">
                <a:latin typeface="+mn-lt"/>
              </a:rPr>
              <a:t>RL Fundamentals</a:t>
            </a:r>
          </a:p>
          <a:p>
            <a:pPr marL="342900" indent="-342900">
              <a:lnSpc>
                <a:spcPct val="150000"/>
              </a:lnSpc>
              <a:buFont typeface="+mj-lt"/>
              <a:buAutoNum type="arabicPeriod"/>
            </a:pPr>
            <a:r>
              <a:rPr lang="en-GB" sz="1600" dirty="0">
                <a:latin typeface="+mn-lt"/>
              </a:rPr>
              <a:t>Literature Review</a:t>
            </a:r>
          </a:p>
          <a:p>
            <a:pPr marL="342900" indent="-342900">
              <a:lnSpc>
                <a:spcPct val="150000"/>
              </a:lnSpc>
              <a:buFont typeface="+mj-lt"/>
              <a:buAutoNum type="arabicPeriod"/>
            </a:pPr>
            <a:r>
              <a:rPr lang="en-GB" sz="1600" dirty="0">
                <a:latin typeface="+mn-lt"/>
              </a:rPr>
              <a:t>Methodology</a:t>
            </a:r>
          </a:p>
          <a:p>
            <a:pPr marL="342900" indent="-342900">
              <a:lnSpc>
                <a:spcPct val="150000"/>
              </a:lnSpc>
              <a:buFont typeface="+mj-lt"/>
              <a:buAutoNum type="arabicPeriod"/>
            </a:pPr>
            <a:r>
              <a:rPr lang="en-GB" sz="1600" dirty="0">
                <a:latin typeface="+mn-lt"/>
              </a:rPr>
              <a:t>Implementation – Preliminary Result</a:t>
            </a:r>
          </a:p>
          <a:p>
            <a:pPr marL="342900" indent="-342900">
              <a:lnSpc>
                <a:spcPct val="150000"/>
              </a:lnSpc>
              <a:buFont typeface="+mj-lt"/>
              <a:buAutoNum type="arabicPeriod"/>
            </a:pPr>
            <a:r>
              <a:rPr lang="en-GB" sz="1600" dirty="0">
                <a:latin typeface="+mn-lt"/>
              </a:rPr>
              <a:t>Outlook</a:t>
            </a:r>
          </a:p>
        </p:txBody>
      </p:sp>
    </p:spTree>
    <p:extLst>
      <p:ext uri="{BB962C8B-B14F-4D97-AF65-F5344CB8AC3E}">
        <p14:creationId xmlns:p14="http://schemas.microsoft.com/office/powerpoint/2010/main" val="122933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3491-810A-9FBC-9787-3FF7D02A51B7}"/>
              </a:ext>
            </a:extLst>
          </p:cNvPr>
          <p:cNvSpPr>
            <a:spLocks noGrp="1"/>
          </p:cNvSpPr>
          <p:nvPr>
            <p:ph type="title"/>
          </p:nvPr>
        </p:nvSpPr>
        <p:spPr>
          <a:xfrm>
            <a:off x="319090" y="972000"/>
            <a:ext cx="8508999" cy="380745"/>
          </a:xfrm>
        </p:spPr>
        <p:txBody>
          <a:bodyPr/>
          <a:lstStyle/>
          <a:p>
            <a:r>
              <a:rPr lang="en-GB" dirty="0"/>
              <a:t>Methodology</a:t>
            </a:r>
          </a:p>
        </p:txBody>
      </p:sp>
    </p:spTree>
    <p:extLst>
      <p:ext uri="{BB962C8B-B14F-4D97-AF65-F5344CB8AC3E}">
        <p14:creationId xmlns:p14="http://schemas.microsoft.com/office/powerpoint/2010/main" val="2763552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Critical Components in RL – States and Actions</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21</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3" name="Group 12">
            <a:extLst>
              <a:ext uri="{FF2B5EF4-FFF2-40B4-BE49-F238E27FC236}">
                <a16:creationId xmlns:a16="http://schemas.microsoft.com/office/drawing/2014/main" id="{BFEFF008-5B07-DA9E-857A-BE27EB425663}"/>
              </a:ext>
            </a:extLst>
          </p:cNvPr>
          <p:cNvGrpSpPr/>
          <p:nvPr/>
        </p:nvGrpSpPr>
        <p:grpSpPr>
          <a:xfrm>
            <a:off x="1362269" y="1448431"/>
            <a:ext cx="6574390" cy="2012944"/>
            <a:chOff x="727219" y="1751178"/>
            <a:chExt cx="5160029" cy="2012944"/>
          </a:xfrm>
        </p:grpSpPr>
        <p:sp>
          <p:nvSpPr>
            <p:cNvPr id="5" name="Rounded Rectangle 4">
              <a:extLst>
                <a:ext uri="{FF2B5EF4-FFF2-40B4-BE49-F238E27FC236}">
                  <a16:creationId xmlns:a16="http://schemas.microsoft.com/office/drawing/2014/main" id="{438994E9-B915-282F-C510-687525BDD00F}"/>
                </a:ext>
              </a:extLst>
            </p:cNvPr>
            <p:cNvSpPr/>
            <p:nvPr/>
          </p:nvSpPr>
          <p:spPr>
            <a:xfrm>
              <a:off x="727219" y="1751178"/>
              <a:ext cx="5160029" cy="201294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14000"/>
                </a:lnSpc>
              </a:pPr>
              <a:r>
                <a:rPr lang="en-GB" sz="1600" dirty="0">
                  <a:solidFill>
                    <a:schemeClr val="tx1"/>
                  </a:solidFill>
                  <a:latin typeface="+mn-lt"/>
                </a:rPr>
                <a:t>Grid network settings</a:t>
              </a:r>
            </a:p>
            <a:p>
              <a:pPr>
                <a:lnSpc>
                  <a:spcPct val="114000"/>
                </a:lnSpc>
              </a:pPr>
              <a:r>
                <a:rPr lang="en-GB" sz="1600" dirty="0">
                  <a:solidFill>
                    <a:schemeClr val="tx1"/>
                  </a:solidFill>
                  <a:latin typeface="+mn-lt"/>
                </a:rPr>
                <a:t>EV driving demands</a:t>
              </a:r>
            </a:p>
            <a:p>
              <a:pPr>
                <a:lnSpc>
                  <a:spcPct val="114000"/>
                </a:lnSpc>
              </a:pPr>
              <a:r>
                <a:rPr lang="en-GB" sz="1600" dirty="0">
                  <a:solidFill>
                    <a:schemeClr val="tx1"/>
                  </a:solidFill>
                  <a:latin typeface="+mn-lt"/>
                </a:rPr>
                <a:t>Power generation capacity </a:t>
              </a:r>
            </a:p>
            <a:p>
              <a:pPr>
                <a:lnSpc>
                  <a:spcPct val="114000"/>
                </a:lnSpc>
              </a:pPr>
              <a:r>
                <a:rPr lang="en-GB" sz="1600" dirty="0">
                  <a:solidFill>
                    <a:schemeClr val="tx1"/>
                  </a:solidFill>
                  <a:latin typeface="+mn-lt"/>
                </a:rPr>
                <a:t>Power consumption</a:t>
              </a:r>
            </a:p>
            <a:p>
              <a:pPr>
                <a:lnSpc>
                  <a:spcPct val="114000"/>
                </a:lnSpc>
              </a:pPr>
              <a:r>
                <a:rPr lang="en-GB" sz="1600" dirty="0">
                  <a:solidFill>
                    <a:schemeClr val="tx1"/>
                  </a:solidFill>
                  <a:latin typeface="+mn-lt"/>
                </a:rPr>
                <a:t>EV state of charge</a:t>
              </a:r>
            </a:p>
            <a:p>
              <a:pPr>
                <a:lnSpc>
                  <a:spcPct val="114000"/>
                </a:lnSpc>
              </a:pPr>
              <a:r>
                <a:rPr lang="en-GB" sz="1600" dirty="0">
                  <a:solidFill>
                    <a:schemeClr val="tx1"/>
                  </a:solidFill>
                  <a:latin typeface="+mn-lt"/>
                </a:rPr>
                <a:t>Power flow solver …</a:t>
              </a:r>
            </a:p>
            <a:p>
              <a:pPr>
                <a:lnSpc>
                  <a:spcPct val="114000"/>
                </a:lnSpc>
              </a:pPr>
              <a:endParaRPr lang="en-GB" sz="1600" dirty="0">
                <a:solidFill>
                  <a:schemeClr val="tx1"/>
                </a:solidFill>
                <a:latin typeface="+mn-lt"/>
              </a:endParaRPr>
            </a:p>
            <a:p>
              <a:pPr algn="ctr">
                <a:lnSpc>
                  <a:spcPct val="114000"/>
                </a:lnSpc>
              </a:pPr>
              <a:endParaRPr lang="en-GB" sz="1600" dirty="0">
                <a:solidFill>
                  <a:schemeClr val="tx1"/>
                </a:solidFill>
              </a:endParaRPr>
            </a:p>
          </p:txBody>
        </p:sp>
        <p:sp>
          <p:nvSpPr>
            <p:cNvPr id="7" name="TextBox 6">
              <a:extLst>
                <a:ext uri="{FF2B5EF4-FFF2-40B4-BE49-F238E27FC236}">
                  <a16:creationId xmlns:a16="http://schemas.microsoft.com/office/drawing/2014/main" id="{882E7343-77A2-99C1-4416-CA7B4350049E}"/>
                </a:ext>
              </a:extLst>
            </p:cNvPr>
            <p:cNvSpPr txBox="1"/>
            <p:nvPr/>
          </p:nvSpPr>
          <p:spPr>
            <a:xfrm>
              <a:off x="4750437" y="1916023"/>
              <a:ext cx="1029344" cy="257250"/>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sp>
          <p:nvSpPr>
            <p:cNvPr id="10" name="Rounded Rectangle 9">
              <a:extLst>
                <a:ext uri="{FF2B5EF4-FFF2-40B4-BE49-F238E27FC236}">
                  <a16:creationId xmlns:a16="http://schemas.microsoft.com/office/drawing/2014/main" id="{ADE28972-C729-814B-783E-37DBBE8F92D4}"/>
                </a:ext>
              </a:extLst>
            </p:cNvPr>
            <p:cNvSpPr/>
            <p:nvPr/>
          </p:nvSpPr>
          <p:spPr>
            <a:xfrm>
              <a:off x="819616" y="2468808"/>
              <a:ext cx="2614439" cy="821635"/>
            </a:xfrm>
            <a:prstGeom prst="roundRect">
              <a:avLst/>
            </a:prstGeom>
            <a:noFill/>
            <a:ln>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2" name="TextBox 11">
              <a:extLst>
                <a:ext uri="{FF2B5EF4-FFF2-40B4-BE49-F238E27FC236}">
                  <a16:creationId xmlns:a16="http://schemas.microsoft.com/office/drawing/2014/main" id="{8911B3E4-F9A0-6567-C900-90E9B7EBB9D6}"/>
                </a:ext>
              </a:extLst>
            </p:cNvPr>
            <p:cNvSpPr txBox="1"/>
            <p:nvPr/>
          </p:nvSpPr>
          <p:spPr>
            <a:xfrm>
              <a:off x="3537311" y="2740352"/>
              <a:ext cx="529334" cy="257250"/>
            </a:xfrm>
            <a:prstGeom prst="rect">
              <a:avLst/>
            </a:prstGeom>
            <a:noFill/>
          </p:spPr>
          <p:txBody>
            <a:bodyPr wrap="square" lIns="0" tIns="0" rIns="0" bIns="0" rtlCol="0">
              <a:spAutoFit/>
            </a:bodyPr>
            <a:lstStyle/>
            <a:p>
              <a:pPr>
                <a:lnSpc>
                  <a:spcPct val="114000"/>
                </a:lnSpc>
              </a:pPr>
              <a:r>
                <a:rPr lang="en-GB" sz="1600" b="1" dirty="0">
                  <a:solidFill>
                    <a:srgbClr val="005293"/>
                  </a:solidFill>
                  <a:latin typeface="+mn-lt"/>
                </a:rPr>
                <a:t>States</a:t>
              </a:r>
            </a:p>
          </p:txBody>
        </p:sp>
      </p:grpSp>
      <p:grpSp>
        <p:nvGrpSpPr>
          <p:cNvPr id="2" name="Group 1">
            <a:extLst>
              <a:ext uri="{FF2B5EF4-FFF2-40B4-BE49-F238E27FC236}">
                <a16:creationId xmlns:a16="http://schemas.microsoft.com/office/drawing/2014/main" id="{29464686-8AC2-7FCA-2B02-D443C855BD49}"/>
              </a:ext>
            </a:extLst>
          </p:cNvPr>
          <p:cNvGrpSpPr/>
          <p:nvPr/>
        </p:nvGrpSpPr>
        <p:grpSpPr>
          <a:xfrm>
            <a:off x="1362269" y="3587788"/>
            <a:ext cx="6574390" cy="916815"/>
            <a:chOff x="1957103" y="3557062"/>
            <a:chExt cx="5160029" cy="916815"/>
          </a:xfrm>
        </p:grpSpPr>
        <p:sp>
          <p:nvSpPr>
            <p:cNvPr id="14" name="Rounded Rectangle 13">
              <a:extLst>
                <a:ext uri="{FF2B5EF4-FFF2-40B4-BE49-F238E27FC236}">
                  <a16:creationId xmlns:a16="http://schemas.microsoft.com/office/drawing/2014/main" id="{FA78EB36-6411-05D6-E963-80E5DAA94C1F}"/>
                </a:ext>
              </a:extLst>
            </p:cNvPr>
            <p:cNvSpPr/>
            <p:nvPr/>
          </p:nvSpPr>
          <p:spPr>
            <a:xfrm>
              <a:off x="1957103" y="3557062"/>
              <a:ext cx="5160029" cy="916815"/>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14000"/>
                </a:lnSpc>
              </a:pPr>
              <a:r>
                <a:rPr lang="en-GB" sz="1600" dirty="0">
                  <a:solidFill>
                    <a:schemeClr val="tx1"/>
                  </a:solidFill>
                </a:rPr>
                <a:t>Active power generation output</a:t>
              </a:r>
            </a:p>
            <a:p>
              <a:pPr>
                <a:lnSpc>
                  <a:spcPct val="114000"/>
                </a:lnSpc>
              </a:pPr>
              <a:r>
                <a:rPr lang="en-GB" sz="1600" dirty="0">
                  <a:solidFill>
                    <a:schemeClr val="tx1"/>
                  </a:solidFill>
                </a:rPr>
                <a:t>Reactive power generation output</a:t>
              </a:r>
            </a:p>
            <a:p>
              <a:pPr>
                <a:lnSpc>
                  <a:spcPct val="114000"/>
                </a:lnSpc>
              </a:pPr>
              <a:r>
                <a:rPr lang="en-GB" sz="1600" dirty="0">
                  <a:solidFill>
                    <a:schemeClr val="tx1"/>
                  </a:solidFill>
                </a:rPr>
                <a:t>Charging/Discharging power</a:t>
              </a:r>
            </a:p>
          </p:txBody>
        </p:sp>
        <p:sp>
          <p:nvSpPr>
            <p:cNvPr id="17" name="TextBox 16">
              <a:extLst>
                <a:ext uri="{FF2B5EF4-FFF2-40B4-BE49-F238E27FC236}">
                  <a16:creationId xmlns:a16="http://schemas.microsoft.com/office/drawing/2014/main" id="{7C24D5CB-18FE-30D9-EAE0-5078480F34BB}"/>
                </a:ext>
              </a:extLst>
            </p:cNvPr>
            <p:cNvSpPr txBox="1"/>
            <p:nvPr/>
          </p:nvSpPr>
          <p:spPr>
            <a:xfrm>
              <a:off x="6190299" y="3592802"/>
              <a:ext cx="609389" cy="257250"/>
            </a:xfrm>
            <a:prstGeom prst="rect">
              <a:avLst/>
            </a:prstGeom>
            <a:noFill/>
          </p:spPr>
          <p:txBody>
            <a:bodyPr wrap="square" lIns="0" tIns="0" rIns="0" bIns="0" rtlCol="0">
              <a:spAutoFit/>
            </a:bodyPr>
            <a:lstStyle/>
            <a:p>
              <a:pPr algn="ctr">
                <a:lnSpc>
                  <a:spcPct val="114000"/>
                </a:lnSpc>
              </a:pPr>
              <a:r>
                <a:rPr lang="en-GB" sz="1600" b="1" dirty="0">
                  <a:solidFill>
                    <a:schemeClr val="accent6"/>
                  </a:solidFill>
                  <a:latin typeface="+mn-lt"/>
                </a:rPr>
                <a:t>Agent</a:t>
              </a:r>
            </a:p>
          </p:txBody>
        </p:sp>
        <p:sp>
          <p:nvSpPr>
            <p:cNvPr id="18" name="Rounded Rectangle 17">
              <a:extLst>
                <a:ext uri="{FF2B5EF4-FFF2-40B4-BE49-F238E27FC236}">
                  <a16:creationId xmlns:a16="http://schemas.microsoft.com/office/drawing/2014/main" id="{14C50673-C70C-82B3-793B-166F9ECD55B2}"/>
                </a:ext>
              </a:extLst>
            </p:cNvPr>
            <p:cNvSpPr/>
            <p:nvPr/>
          </p:nvSpPr>
          <p:spPr>
            <a:xfrm>
              <a:off x="2032704" y="3603600"/>
              <a:ext cx="2631235" cy="82163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9" name="TextBox 18">
              <a:extLst>
                <a:ext uri="{FF2B5EF4-FFF2-40B4-BE49-F238E27FC236}">
                  <a16:creationId xmlns:a16="http://schemas.microsoft.com/office/drawing/2014/main" id="{7C1F2606-7BEC-EFEC-9B75-4BB0997EB29B}"/>
                </a:ext>
              </a:extLst>
            </p:cNvPr>
            <p:cNvSpPr txBox="1"/>
            <p:nvPr/>
          </p:nvSpPr>
          <p:spPr>
            <a:xfrm>
              <a:off x="4767195" y="3850052"/>
              <a:ext cx="628601" cy="257250"/>
            </a:xfrm>
            <a:prstGeom prst="rect">
              <a:avLst/>
            </a:prstGeom>
            <a:noFill/>
          </p:spPr>
          <p:txBody>
            <a:bodyPr wrap="square" lIns="0" tIns="0" rIns="0" bIns="0" rtlCol="0">
              <a:spAutoFit/>
            </a:bodyPr>
            <a:lstStyle/>
            <a:p>
              <a:pPr>
                <a:lnSpc>
                  <a:spcPct val="114000"/>
                </a:lnSpc>
              </a:pPr>
              <a:r>
                <a:rPr lang="en-GB" sz="1600" b="1" dirty="0">
                  <a:solidFill>
                    <a:schemeClr val="accent6"/>
                  </a:solidFill>
                  <a:latin typeface="+mn-lt"/>
                </a:rPr>
                <a:t>Actions</a:t>
              </a:r>
            </a:p>
          </p:txBody>
        </p:sp>
      </p:grpSp>
      <p:grpSp>
        <p:nvGrpSpPr>
          <p:cNvPr id="23" name="Group 22">
            <a:extLst>
              <a:ext uri="{FF2B5EF4-FFF2-40B4-BE49-F238E27FC236}">
                <a16:creationId xmlns:a16="http://schemas.microsoft.com/office/drawing/2014/main" id="{DF7768E2-28D4-09AB-098C-CF9D15955FAC}"/>
              </a:ext>
            </a:extLst>
          </p:cNvPr>
          <p:cNvGrpSpPr/>
          <p:nvPr/>
        </p:nvGrpSpPr>
        <p:grpSpPr>
          <a:xfrm>
            <a:off x="0" y="195135"/>
            <a:ext cx="7900429" cy="427922"/>
            <a:chOff x="0" y="195135"/>
            <a:chExt cx="7900429" cy="427922"/>
          </a:xfrm>
        </p:grpSpPr>
        <p:sp>
          <p:nvSpPr>
            <p:cNvPr id="24" name="Pentagon 19">
              <a:extLst>
                <a:ext uri="{FF2B5EF4-FFF2-40B4-BE49-F238E27FC236}">
                  <a16:creationId xmlns:a16="http://schemas.microsoft.com/office/drawing/2014/main" id="{DBB6AAFB-5CDC-293A-0699-903FAA4353A2}"/>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5" name="Chevron 21">
              <a:extLst>
                <a:ext uri="{FF2B5EF4-FFF2-40B4-BE49-F238E27FC236}">
                  <a16:creationId xmlns:a16="http://schemas.microsoft.com/office/drawing/2014/main" id="{67D7AEFF-B922-A271-F628-F89DC2D831B5}"/>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6" name="Chevron 21">
              <a:extLst>
                <a:ext uri="{FF2B5EF4-FFF2-40B4-BE49-F238E27FC236}">
                  <a16:creationId xmlns:a16="http://schemas.microsoft.com/office/drawing/2014/main" id="{5A863CC1-EDC8-0F8A-4616-DC87AA559E6A}"/>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27" name="Chevron 21">
              <a:extLst>
                <a:ext uri="{FF2B5EF4-FFF2-40B4-BE49-F238E27FC236}">
                  <a16:creationId xmlns:a16="http://schemas.microsoft.com/office/drawing/2014/main" id="{DBC4D80B-FC6D-059B-B150-754A40D8D823}"/>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28" name="Chevron 21">
              <a:extLst>
                <a:ext uri="{FF2B5EF4-FFF2-40B4-BE49-F238E27FC236}">
                  <a16:creationId xmlns:a16="http://schemas.microsoft.com/office/drawing/2014/main" id="{8BA5E349-3EC7-18D6-6EB8-961AF8EBA6BE}"/>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9" name="Chevron 21">
              <a:extLst>
                <a:ext uri="{FF2B5EF4-FFF2-40B4-BE49-F238E27FC236}">
                  <a16:creationId xmlns:a16="http://schemas.microsoft.com/office/drawing/2014/main" id="{DFDD2EAA-1C39-BFD5-3F4B-90CEFAAFDD2C}"/>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5714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64A80B-1EF2-1551-112C-C9DA0E29FC61}"/>
              </a:ext>
            </a:extLst>
          </p:cNvPr>
          <p:cNvSpPr>
            <a:spLocks noGrp="1"/>
          </p:cNvSpPr>
          <p:nvPr>
            <p:ph type="title"/>
          </p:nvPr>
        </p:nvSpPr>
        <p:spPr>
          <a:xfrm>
            <a:off x="319090" y="972000"/>
            <a:ext cx="8508999" cy="380745"/>
          </a:xfrm>
        </p:spPr>
        <p:txBody>
          <a:bodyPr/>
          <a:lstStyle/>
          <a:p>
            <a:r>
              <a:rPr lang="en-GB" dirty="0"/>
              <a:t>Critical Components in RL – Reward Function</a:t>
            </a:r>
          </a:p>
        </p:txBody>
      </p:sp>
      <p:sp>
        <p:nvSpPr>
          <p:cNvPr id="4" name="Slide Number Placeholder 3">
            <a:extLst>
              <a:ext uri="{FF2B5EF4-FFF2-40B4-BE49-F238E27FC236}">
                <a16:creationId xmlns:a16="http://schemas.microsoft.com/office/drawing/2014/main" id="{FE8B5C8B-009E-BCB3-74D4-B01760FC2542}"/>
              </a:ext>
            </a:extLst>
          </p:cNvPr>
          <p:cNvSpPr>
            <a:spLocks noGrp="1"/>
          </p:cNvSpPr>
          <p:nvPr>
            <p:ph type="sldNum" sz="quarter" idx="11"/>
          </p:nvPr>
        </p:nvSpPr>
        <p:spPr/>
        <p:txBody>
          <a:bodyPr/>
          <a:lstStyle/>
          <a:p>
            <a:fld id="{CE58CB1E-F828-4F11-99E0-327109AF9DA4}" type="slidenum">
              <a:rPr lang="de-DE" smtClean="0"/>
              <a:pPr/>
              <a:t>22</a:t>
            </a:fld>
            <a:endParaRPr lang="de-DE"/>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1D630C-4BEA-8DA8-1C54-504C32881D28}"/>
                  </a:ext>
                </a:extLst>
              </p:cNvPr>
              <p:cNvSpPr txBox="1"/>
              <p:nvPr/>
            </p:nvSpPr>
            <p:spPr>
              <a:xfrm>
                <a:off x="1562878" y="1544784"/>
                <a:ext cx="5826967" cy="1039387"/>
              </a:xfrm>
              <a:prstGeom prst="rect">
                <a:avLst/>
              </a:prstGeom>
              <a:noFill/>
            </p:spPr>
            <p:txBody>
              <a:bodyPr wrap="square" lIns="0" tIns="0" rIns="0" bIns="0" rtlCol="0">
                <a:spAutoFit/>
              </a:bodyPr>
              <a:lstStyle/>
              <a:p>
                <a:pPr>
                  <a:lnSpc>
                    <a:spcPct val="114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𝑅𝑒𝑤𝑎𝑟𝑑</m:t>
                      </m:r>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𝑑𝑖𝑣</m:t>
                                  </m:r>
                                </m:sub>
                              </m:sSub>
                              <m:r>
                                <a:rPr lang="en-US" sz="1600" b="0" i="1" smtClean="0">
                                  <a:latin typeface="Cambria Math" panose="02040503050406030204" pitchFamily="18" charset="0"/>
                                </a:rPr>
                                <m:t>                                         </m:t>
                              </m:r>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𝑝𝑜𝑤𝑒𝑟</m:t>
                              </m:r>
                              <m:r>
                                <a:rPr lang="en-US" sz="1600" b="0" i="1" smtClean="0">
                                  <a:latin typeface="Cambria Math" panose="02040503050406030204" pitchFamily="18" charset="0"/>
                                </a:rPr>
                                <m:t> </m:t>
                              </m:r>
                              <m:r>
                                <a:rPr lang="en-US" sz="1600" b="0" i="1" smtClean="0">
                                  <a:latin typeface="Cambria Math" panose="02040503050406030204" pitchFamily="18" charset="0"/>
                                </a:rPr>
                                <m:t>𝑓𝑙𝑜𝑤</m:t>
                              </m:r>
                              <m:r>
                                <a:rPr lang="en-US" sz="1600" b="0" i="1" smtClean="0">
                                  <a:latin typeface="Cambria Math" panose="02040503050406030204" pitchFamily="18" charset="0"/>
                                </a:rPr>
                                <m:t> </m:t>
                              </m:r>
                              <m:r>
                                <a:rPr lang="en-US" sz="1600" b="0" i="1" smtClean="0">
                                  <a:latin typeface="Cambria Math" panose="02040503050406030204" pitchFamily="18" charset="0"/>
                                </a:rPr>
                                <m:t>𝑑𝑖𝑣𝑒𝑟𝑔𝑒𝑠</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𝑙𝑣</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𝑣𝑣</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𝑆𝑂𝐶</m:t>
                                  </m:r>
                                </m:sub>
                              </m:sSub>
                              <m:r>
                                <a:rPr lang="en-US" sz="1600" b="0" i="1" smtClean="0">
                                  <a:latin typeface="Cambria Math" panose="02040503050406030204" pitchFamily="18" charset="0"/>
                                </a:rPr>
                                <m:t>                </m:t>
                              </m:r>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𝑡h𝑒𝑟𝑒</m:t>
                              </m:r>
                              <m:r>
                                <a:rPr lang="en-US" sz="1600" b="0" i="1" smtClean="0">
                                  <a:latin typeface="Cambria Math" panose="02040503050406030204" pitchFamily="18" charset="0"/>
                                </a:rPr>
                                <m:t> </m:t>
                              </m:r>
                              <m:r>
                                <a:rPr lang="en-US" sz="1600" b="0" i="1" smtClean="0">
                                  <a:latin typeface="Cambria Math" panose="02040503050406030204" pitchFamily="18" charset="0"/>
                                </a:rPr>
                                <m:t>𝑖𝑠</m:t>
                              </m:r>
                              <m:r>
                                <a:rPr lang="en-US" sz="1600" b="0" i="1" smtClean="0">
                                  <a:latin typeface="Cambria Math" panose="02040503050406030204" pitchFamily="18" charset="0"/>
                                </a:rPr>
                                <m:t> </m:t>
                              </m:r>
                              <m:r>
                                <a:rPr lang="en-US" sz="1600" b="0" i="1" smtClean="0">
                                  <a:latin typeface="Cambria Math" panose="02040503050406030204" pitchFamily="18" charset="0"/>
                                </a:rPr>
                                <m:t>𝑎𝑛𝑦</m:t>
                              </m:r>
                              <m:r>
                                <a:rPr lang="en-US" sz="1600" b="0" i="1" smtClean="0">
                                  <a:latin typeface="Cambria Math" panose="02040503050406030204" pitchFamily="18" charset="0"/>
                                </a:rPr>
                                <m:t> </m:t>
                              </m:r>
                              <m:r>
                                <a:rPr lang="en-US" sz="1600" b="0" i="1" smtClean="0">
                                  <a:latin typeface="Cambria Math" panose="02040503050406030204" pitchFamily="18" charset="0"/>
                                </a:rPr>
                                <m:t>𝑣𝑖𝑜𝑙𝑎𝑡𝑖𝑜𝑛</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m:t>
                              </m:r>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𝑛𝑜</m:t>
                              </m:r>
                              <m:r>
                                <a:rPr lang="en-US" sz="1600" b="0" i="1" smtClean="0">
                                  <a:latin typeface="Cambria Math" panose="02040503050406030204" pitchFamily="18" charset="0"/>
                                </a:rPr>
                                <m:t> </m:t>
                              </m:r>
                              <m:r>
                                <a:rPr lang="en-US" sz="1600" b="0" i="1" smtClean="0">
                                  <a:latin typeface="Cambria Math" panose="02040503050406030204" pitchFamily="18" charset="0"/>
                                </a:rPr>
                                <m:t>𝑑𝑖𝑣𝑒𝑟𝑔𝑒𝑛𝑐𝑒</m:t>
                              </m:r>
                              <m:r>
                                <a:rPr lang="en-US" sz="1600" b="0" i="1" smtClean="0">
                                  <a:latin typeface="Cambria Math" panose="02040503050406030204" pitchFamily="18" charset="0"/>
                                </a:rPr>
                                <m:t>, </m:t>
                              </m:r>
                              <m:r>
                                <a:rPr lang="en-US" sz="1600" b="0" i="1" smtClean="0">
                                  <a:latin typeface="Cambria Math" panose="02040503050406030204" pitchFamily="18" charset="0"/>
                                </a:rPr>
                                <m:t>𝑛𝑜</m:t>
                              </m:r>
                              <m:r>
                                <a:rPr lang="en-US" sz="1600" b="0" i="1" smtClean="0">
                                  <a:latin typeface="Cambria Math" panose="02040503050406030204" pitchFamily="18" charset="0"/>
                                </a:rPr>
                                <m:t> </m:t>
                              </m:r>
                              <m:r>
                                <a:rPr lang="en-US" sz="1600" b="0" i="1" smtClean="0">
                                  <a:latin typeface="Cambria Math" panose="02040503050406030204" pitchFamily="18" charset="0"/>
                                </a:rPr>
                                <m:t>𝑣𝑖𝑜𝑙𝑎𝑡𝑖𝑜𝑛</m:t>
                              </m:r>
                            </m:e>
                          </m:eqArr>
                        </m:e>
                      </m:d>
                    </m:oMath>
                  </m:oMathPara>
                </a14:m>
                <a:endParaRPr lang="en-GB" sz="1600" dirty="0" err="1">
                  <a:latin typeface="+mn-lt"/>
                </a:endParaRPr>
              </a:p>
            </p:txBody>
          </p:sp>
        </mc:Choice>
        <mc:Fallback xmlns="">
          <p:sp>
            <p:nvSpPr>
              <p:cNvPr id="6" name="TextBox 5">
                <a:extLst>
                  <a:ext uri="{FF2B5EF4-FFF2-40B4-BE49-F238E27FC236}">
                    <a16:creationId xmlns:a16="http://schemas.microsoft.com/office/drawing/2014/main" id="{901D630C-4BEA-8DA8-1C54-504C32881D28}"/>
                  </a:ext>
                </a:extLst>
              </p:cNvPr>
              <p:cNvSpPr txBox="1">
                <a:spLocks noRot="1" noChangeAspect="1" noMove="1" noResize="1" noEditPoints="1" noAdjustHandles="1" noChangeArrowheads="1" noChangeShapeType="1" noTextEdit="1"/>
              </p:cNvSpPr>
              <p:nvPr/>
            </p:nvSpPr>
            <p:spPr>
              <a:xfrm>
                <a:off x="1562878" y="1544784"/>
                <a:ext cx="5826967" cy="1039387"/>
              </a:xfrm>
              <a:prstGeom prst="rect">
                <a:avLst/>
              </a:prstGeom>
              <a:blipFill>
                <a:blip r:embed="rId2"/>
                <a:stretch>
                  <a:fillRect l="-12391" t="-192771" b="-2903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CC8AA039-AE6A-98E2-7FCB-C0E598A12286}"/>
                  </a:ext>
                </a:extLst>
              </p:cNvPr>
              <p:cNvSpPr/>
              <p:nvPr/>
            </p:nvSpPr>
            <p:spPr>
              <a:xfrm>
                <a:off x="1849643" y="2848364"/>
                <a:ext cx="5253436" cy="1884784"/>
              </a:xfrm>
              <a:prstGeom prst="roundRect">
                <a:avLst/>
              </a:prstGeom>
              <a:solidFill>
                <a:schemeClr val="bg2">
                  <a:lumMod val="50000"/>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noAutofit/>
              </a:bodyPr>
              <a:lstStyle/>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𝑑𝑖𝑣</m:t>
                        </m:r>
                      </m:sub>
                    </m:sSub>
                  </m:oMath>
                </a14:m>
                <a:r>
                  <a:rPr lang="en-GB" sz="1600" dirty="0">
                    <a:solidFill>
                      <a:schemeClr val="tx1"/>
                    </a:solidFill>
                  </a:rPr>
                  <a:t> &lt; 0: penalty from power flow divergence</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𝑙𝑣</m:t>
                        </m:r>
                      </m:sub>
                    </m:sSub>
                  </m:oMath>
                </a14:m>
                <a:r>
                  <a:rPr lang="en-GB" sz="1600" dirty="0">
                    <a:solidFill>
                      <a:schemeClr val="tx1"/>
                    </a:solidFill>
                  </a:rPr>
                  <a:t> &lt; 0: penalty from line load violation</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𝑣𝑣</m:t>
                        </m:r>
                      </m:sub>
                    </m:sSub>
                  </m:oMath>
                </a14:m>
                <a:r>
                  <a:rPr lang="en-GB" sz="1600" dirty="0">
                    <a:solidFill>
                      <a:schemeClr val="tx1"/>
                    </a:solidFill>
                  </a:rPr>
                  <a:t> &lt; 0: penalty from voltage violation</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𝑠𝑜𝑐</m:t>
                        </m:r>
                      </m:sub>
                    </m:sSub>
                  </m:oMath>
                </a14:m>
                <a:r>
                  <a:rPr lang="en-GB" sz="1600" dirty="0">
                    <a:solidFill>
                      <a:schemeClr val="tx1"/>
                    </a:solidFill>
                  </a:rPr>
                  <a:t> &lt; 0: penalty when SOC goes below a certain point</a:t>
                </a:r>
              </a:p>
              <a:p>
                <a:pPr>
                  <a:lnSpc>
                    <a:spcPct val="114000"/>
                  </a:lnSpc>
                </a:pPr>
                <a14:m>
                  <m:oMath xmlns:m="http://schemas.openxmlformats.org/officeDocument/2006/math">
                    <m:r>
                      <a:rPr lang="en-US" sz="1600" i="1" smtClean="0">
                        <a:solidFill>
                          <a:schemeClr val="tx1"/>
                        </a:solidFill>
                        <a:latin typeface="Cambria Math" panose="02040503050406030204" pitchFamily="18" charset="0"/>
                      </a:rPr>
                      <m:t>𝑅</m:t>
                    </m:r>
                  </m:oMath>
                </a14:m>
                <a:r>
                  <a:rPr lang="en-GB" sz="1600" dirty="0">
                    <a:solidFill>
                      <a:schemeClr val="tx1"/>
                    </a:solidFill>
                  </a:rPr>
                  <a:t> &gt; 0:  reward when no divergence and violation</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𝐶</m:t>
                        </m:r>
                      </m:e>
                      <m:sub>
                        <m:r>
                          <a:rPr lang="en-US" sz="1600" b="0" i="1" smtClean="0">
                            <a:solidFill>
                              <a:schemeClr val="tx1"/>
                            </a:solidFill>
                            <a:latin typeface="Cambria Math" panose="02040503050406030204" pitchFamily="18" charset="0"/>
                          </a:rPr>
                          <m:t>𝐺</m:t>
                        </m:r>
                      </m:sub>
                    </m:sSub>
                  </m:oMath>
                </a14:m>
                <a:r>
                  <a:rPr lang="en-GB" sz="1600" dirty="0">
                    <a:solidFill>
                      <a:schemeClr val="tx1"/>
                    </a:solidFill>
                  </a:rPr>
                  <a:t> &gt; 0: generation cost</a:t>
                </a:r>
              </a:p>
            </p:txBody>
          </p:sp>
        </mc:Choice>
        <mc:Fallback xmlns="">
          <p:sp>
            <p:nvSpPr>
              <p:cNvPr id="8" name="Rounded Rectangle 7">
                <a:extLst>
                  <a:ext uri="{FF2B5EF4-FFF2-40B4-BE49-F238E27FC236}">
                    <a16:creationId xmlns:a16="http://schemas.microsoft.com/office/drawing/2014/main" id="{CC8AA039-AE6A-98E2-7FCB-C0E598A12286}"/>
                  </a:ext>
                </a:extLst>
              </p:cNvPr>
              <p:cNvSpPr>
                <a:spLocks noRot="1" noChangeAspect="1" noMove="1" noResize="1" noEditPoints="1" noAdjustHandles="1" noChangeArrowheads="1" noChangeShapeType="1" noTextEdit="1"/>
              </p:cNvSpPr>
              <p:nvPr/>
            </p:nvSpPr>
            <p:spPr>
              <a:xfrm>
                <a:off x="1849643" y="2848364"/>
                <a:ext cx="5253436" cy="1884784"/>
              </a:xfrm>
              <a:prstGeom prst="roundRect">
                <a:avLst/>
              </a:prstGeom>
              <a:blipFill>
                <a:blip r:embed="rId3"/>
                <a:stretch>
                  <a:fillRect b="-1342"/>
                </a:stretch>
              </a:blipFill>
              <a:ln>
                <a:noFill/>
              </a:ln>
            </p:spPr>
            <p:txBody>
              <a:bodyPr/>
              <a:lstStyle/>
              <a:p>
                <a:r>
                  <a:rPr lang="en-GB">
                    <a:noFill/>
                  </a:rPr>
                  <a:t> </a:t>
                </a:r>
              </a:p>
            </p:txBody>
          </p:sp>
        </mc:Fallback>
      </mc:AlternateContent>
      <p:sp>
        <p:nvSpPr>
          <p:cNvPr id="9" name="Fußzeilenplatzhalter 4">
            <a:extLst>
              <a:ext uri="{FF2B5EF4-FFF2-40B4-BE49-F238E27FC236}">
                <a16:creationId xmlns:a16="http://schemas.microsoft.com/office/drawing/2014/main" id="{A94E537A-FB29-5183-0279-35CF490B7B3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0" name="Group 9">
            <a:extLst>
              <a:ext uri="{FF2B5EF4-FFF2-40B4-BE49-F238E27FC236}">
                <a16:creationId xmlns:a16="http://schemas.microsoft.com/office/drawing/2014/main" id="{ACE8BCD0-C329-BB64-A569-48A51FDEE802}"/>
              </a:ext>
            </a:extLst>
          </p:cNvPr>
          <p:cNvGrpSpPr/>
          <p:nvPr/>
        </p:nvGrpSpPr>
        <p:grpSpPr>
          <a:xfrm>
            <a:off x="0" y="195135"/>
            <a:ext cx="7900429" cy="427922"/>
            <a:chOff x="0" y="195135"/>
            <a:chExt cx="7900429" cy="427922"/>
          </a:xfrm>
        </p:grpSpPr>
        <p:sp>
          <p:nvSpPr>
            <p:cNvPr id="11" name="Pentagon 19">
              <a:extLst>
                <a:ext uri="{FF2B5EF4-FFF2-40B4-BE49-F238E27FC236}">
                  <a16:creationId xmlns:a16="http://schemas.microsoft.com/office/drawing/2014/main" id="{7A101CC4-F540-7455-835C-265F623C33AA}"/>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2" name="Chevron 21">
              <a:extLst>
                <a:ext uri="{FF2B5EF4-FFF2-40B4-BE49-F238E27FC236}">
                  <a16:creationId xmlns:a16="http://schemas.microsoft.com/office/drawing/2014/main" id="{EE81856B-1D77-1A40-C7AC-3A4BAD12E675}"/>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3" name="Chevron 21">
              <a:extLst>
                <a:ext uri="{FF2B5EF4-FFF2-40B4-BE49-F238E27FC236}">
                  <a16:creationId xmlns:a16="http://schemas.microsoft.com/office/drawing/2014/main" id="{6A3ACE67-1411-5123-41A6-026AFA16660E}"/>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4" name="Chevron 21">
              <a:extLst>
                <a:ext uri="{FF2B5EF4-FFF2-40B4-BE49-F238E27FC236}">
                  <a16:creationId xmlns:a16="http://schemas.microsoft.com/office/drawing/2014/main" id="{865F391F-BEAF-311B-CA23-A72CDDDE8E26}"/>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5" name="Chevron 21">
              <a:extLst>
                <a:ext uri="{FF2B5EF4-FFF2-40B4-BE49-F238E27FC236}">
                  <a16:creationId xmlns:a16="http://schemas.microsoft.com/office/drawing/2014/main" id="{C0456FE2-FE6A-1DE0-B0BF-6AA7F03F40EC}"/>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6" name="Chevron 21">
              <a:extLst>
                <a:ext uri="{FF2B5EF4-FFF2-40B4-BE49-F238E27FC236}">
                  <a16:creationId xmlns:a16="http://schemas.microsoft.com/office/drawing/2014/main" id="{2420653F-48DD-E008-50DF-14F7EEDDB75E}"/>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6608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5F5E4-BDFA-446B-9599-2EC720C8B078}"/>
              </a:ext>
            </a:extLst>
          </p:cNvPr>
          <p:cNvSpPr>
            <a:spLocks noGrp="1"/>
          </p:cNvSpPr>
          <p:nvPr>
            <p:ph type="title"/>
          </p:nvPr>
        </p:nvSpPr>
        <p:spPr>
          <a:xfrm>
            <a:off x="319090" y="972000"/>
            <a:ext cx="8508999" cy="380745"/>
          </a:xfrm>
        </p:spPr>
        <p:txBody>
          <a:bodyPr/>
          <a:lstStyle/>
          <a:p>
            <a:r>
              <a:rPr lang="en-GB" dirty="0"/>
              <a:t>Proximal Policy Optimization</a:t>
            </a:r>
          </a:p>
        </p:txBody>
      </p:sp>
      <p:sp>
        <p:nvSpPr>
          <p:cNvPr id="4" name="Slide Number Placeholder 3">
            <a:extLst>
              <a:ext uri="{FF2B5EF4-FFF2-40B4-BE49-F238E27FC236}">
                <a16:creationId xmlns:a16="http://schemas.microsoft.com/office/drawing/2014/main" id="{737E7406-EC1B-AC81-0601-FBE1FEC2C41D}"/>
              </a:ext>
            </a:extLst>
          </p:cNvPr>
          <p:cNvSpPr>
            <a:spLocks noGrp="1"/>
          </p:cNvSpPr>
          <p:nvPr>
            <p:ph type="sldNum" sz="quarter" idx="11"/>
          </p:nvPr>
        </p:nvSpPr>
        <p:spPr/>
        <p:txBody>
          <a:bodyPr/>
          <a:lstStyle/>
          <a:p>
            <a:fld id="{CE58CB1E-F828-4F11-99E0-327109AF9DA4}" type="slidenum">
              <a:rPr lang="de-DE" smtClean="0"/>
              <a:pPr/>
              <a:t>23</a:t>
            </a:fld>
            <a:endParaRPr lang="de-DE"/>
          </a:p>
        </p:txBody>
      </p:sp>
      <p:sp>
        <p:nvSpPr>
          <p:cNvPr id="6" name="Fußzeilenplatzhalter 4">
            <a:extLst>
              <a:ext uri="{FF2B5EF4-FFF2-40B4-BE49-F238E27FC236}">
                <a16:creationId xmlns:a16="http://schemas.microsoft.com/office/drawing/2014/main" id="{74360814-D793-0080-C8EE-928CEBDECBD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1" name="TextBox 10">
            <a:extLst>
              <a:ext uri="{FF2B5EF4-FFF2-40B4-BE49-F238E27FC236}">
                <a16:creationId xmlns:a16="http://schemas.microsoft.com/office/drawing/2014/main" id="{70EC8995-F5D5-469D-A4FF-616ECB267342}"/>
              </a:ext>
            </a:extLst>
          </p:cNvPr>
          <p:cNvSpPr txBox="1"/>
          <p:nvPr/>
        </p:nvSpPr>
        <p:spPr>
          <a:xfrm>
            <a:off x="319090" y="4567931"/>
            <a:ext cx="8515772" cy="246221"/>
          </a:xfrm>
          <a:prstGeom prst="rect">
            <a:avLst/>
          </a:prstGeom>
          <a:noFill/>
        </p:spPr>
        <p:txBody>
          <a:bodyPr wrap="square">
            <a:spAutoFit/>
          </a:bodyPr>
          <a:lstStyle/>
          <a:p>
            <a:r>
              <a:rPr lang="en-GB" sz="1000" b="0" i="0" u="none" strike="noStrike" dirty="0">
                <a:solidFill>
                  <a:srgbClr val="222222"/>
                </a:solidFill>
                <a:effectLst/>
                <a:latin typeface="Arial" panose="020B0604020202020204" pitchFamily="34" charset="0"/>
              </a:rPr>
              <a:t>Schulman, J., Wolski, F., </a:t>
            </a:r>
            <a:r>
              <a:rPr lang="en-GB" sz="1000" b="0" i="0" u="none" strike="noStrike" dirty="0" err="1">
                <a:solidFill>
                  <a:srgbClr val="222222"/>
                </a:solidFill>
                <a:effectLst/>
                <a:latin typeface="Arial" panose="020B0604020202020204" pitchFamily="34" charset="0"/>
              </a:rPr>
              <a:t>Dhariwal</a:t>
            </a:r>
            <a:r>
              <a:rPr lang="en-GB" sz="1000" b="0" i="0" u="none" strike="noStrike" dirty="0">
                <a:solidFill>
                  <a:srgbClr val="222222"/>
                </a:solidFill>
                <a:effectLst/>
                <a:latin typeface="Arial" panose="020B0604020202020204" pitchFamily="34" charset="0"/>
              </a:rPr>
              <a:t>, P., Radford, A., &amp; </a:t>
            </a:r>
            <a:r>
              <a:rPr lang="en-GB" sz="1000" b="0" i="0" u="none" strike="noStrike" dirty="0" err="1">
                <a:solidFill>
                  <a:srgbClr val="222222"/>
                </a:solidFill>
                <a:effectLst/>
                <a:latin typeface="Arial" panose="020B0604020202020204" pitchFamily="34" charset="0"/>
              </a:rPr>
              <a:t>Klimov</a:t>
            </a:r>
            <a:r>
              <a:rPr lang="en-GB" sz="1000" b="0" i="0" u="none" strike="noStrike" dirty="0">
                <a:solidFill>
                  <a:srgbClr val="222222"/>
                </a:solidFill>
                <a:effectLst/>
                <a:latin typeface="Arial" panose="020B0604020202020204" pitchFamily="34" charset="0"/>
              </a:rPr>
              <a:t>, O. (2017). Proximal policy optimization algorithms. </a:t>
            </a:r>
            <a:r>
              <a:rPr lang="en-GB" sz="1000" b="0" i="1" u="none" strike="noStrike" dirty="0" err="1">
                <a:solidFill>
                  <a:srgbClr val="222222"/>
                </a:solidFill>
                <a:effectLst/>
                <a:latin typeface="Arial" panose="020B0604020202020204" pitchFamily="34" charset="0"/>
              </a:rPr>
              <a:t>arXiv</a:t>
            </a:r>
            <a:r>
              <a:rPr lang="en-GB" sz="1000" b="0" i="1" u="none" strike="noStrike" dirty="0">
                <a:solidFill>
                  <a:srgbClr val="222222"/>
                </a:solidFill>
                <a:effectLst/>
                <a:latin typeface="Arial" panose="020B0604020202020204" pitchFamily="34" charset="0"/>
              </a:rPr>
              <a:t> preprint arXiv:1707.06347</a:t>
            </a:r>
            <a:r>
              <a:rPr lang="en-GB" sz="1000" b="0" i="0" u="none" strike="noStrike" dirty="0">
                <a:solidFill>
                  <a:srgbClr val="222222"/>
                </a:solidFill>
                <a:effectLst/>
                <a:latin typeface="Arial" panose="020B0604020202020204" pitchFamily="34" charset="0"/>
              </a:rPr>
              <a:t>.</a:t>
            </a:r>
            <a:endParaRPr lang="en-GB" sz="1000" dirty="0"/>
          </a:p>
        </p:txBody>
      </p:sp>
      <p:pic>
        <p:nvPicPr>
          <p:cNvPr id="12" name="Picture 11">
            <a:extLst>
              <a:ext uri="{FF2B5EF4-FFF2-40B4-BE49-F238E27FC236}">
                <a16:creationId xmlns:a16="http://schemas.microsoft.com/office/drawing/2014/main" id="{56C44A3D-EF9D-E0A4-194F-44CD5F0CC218}"/>
              </a:ext>
            </a:extLst>
          </p:cNvPr>
          <p:cNvPicPr>
            <a:picLocks noChangeAspect="1"/>
          </p:cNvPicPr>
          <p:nvPr/>
        </p:nvPicPr>
        <p:blipFill>
          <a:blip r:embed="rId3"/>
          <a:stretch>
            <a:fillRect/>
          </a:stretch>
        </p:blipFill>
        <p:spPr>
          <a:xfrm>
            <a:off x="1034709" y="2300673"/>
            <a:ext cx="2040283" cy="639351"/>
          </a:xfrm>
          <a:prstGeom prst="rect">
            <a:avLst/>
          </a:prstGeom>
        </p:spPr>
      </p:pic>
      <p:pic>
        <p:nvPicPr>
          <p:cNvPr id="13" name="Picture 12">
            <a:extLst>
              <a:ext uri="{FF2B5EF4-FFF2-40B4-BE49-F238E27FC236}">
                <a16:creationId xmlns:a16="http://schemas.microsoft.com/office/drawing/2014/main" id="{DF0250C7-4965-CD34-118F-D0A176E8A806}"/>
              </a:ext>
            </a:extLst>
          </p:cNvPr>
          <p:cNvPicPr>
            <a:picLocks noChangeAspect="1"/>
          </p:cNvPicPr>
          <p:nvPr/>
        </p:nvPicPr>
        <p:blipFill>
          <a:blip r:embed="rId4"/>
          <a:stretch>
            <a:fillRect/>
          </a:stretch>
        </p:blipFill>
        <p:spPr>
          <a:xfrm>
            <a:off x="1034708" y="1488088"/>
            <a:ext cx="6769375" cy="748588"/>
          </a:xfrm>
          <a:prstGeom prst="rect">
            <a:avLst/>
          </a:prstGeom>
          <a:ln w="28575">
            <a:solidFill>
              <a:srgbClr val="005293"/>
            </a:solidFill>
          </a:ln>
        </p:spPr>
      </p:pic>
      <p:sp>
        <p:nvSpPr>
          <p:cNvPr id="14" name="TextBox 13">
            <a:extLst>
              <a:ext uri="{FF2B5EF4-FFF2-40B4-BE49-F238E27FC236}">
                <a16:creationId xmlns:a16="http://schemas.microsoft.com/office/drawing/2014/main" id="{D4891308-3093-4498-AB09-49C7425D41E8}"/>
              </a:ext>
            </a:extLst>
          </p:cNvPr>
          <p:cNvSpPr txBox="1"/>
          <p:nvPr/>
        </p:nvSpPr>
        <p:spPr>
          <a:xfrm>
            <a:off x="311162" y="2499887"/>
            <a:ext cx="701327" cy="289375"/>
          </a:xfrm>
          <a:prstGeom prst="rect">
            <a:avLst/>
          </a:prstGeom>
          <a:noFill/>
        </p:spPr>
        <p:txBody>
          <a:bodyPr wrap="square" lIns="0" tIns="0" rIns="0" bIns="0" rtlCol="0">
            <a:spAutoFit/>
          </a:bodyPr>
          <a:lstStyle/>
          <a:p>
            <a:pPr>
              <a:lnSpc>
                <a:spcPct val="114000"/>
              </a:lnSpc>
            </a:pPr>
            <a:r>
              <a:rPr lang="en-GB" dirty="0">
                <a:latin typeface="+mn-lt"/>
              </a:rPr>
              <a:t>where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FC89488-3875-4CE1-E3FE-4AC9F5D80659}"/>
                  </a:ext>
                </a:extLst>
              </p:cNvPr>
              <p:cNvSpPr txBox="1"/>
              <p:nvPr/>
            </p:nvSpPr>
            <p:spPr>
              <a:xfrm>
                <a:off x="1034709" y="2970533"/>
                <a:ext cx="4048539" cy="297197"/>
              </a:xfrm>
              <a:prstGeom prst="rect">
                <a:avLst/>
              </a:prstGeom>
              <a:noFill/>
            </p:spPr>
            <p:txBody>
              <a:bodyPr wrap="square" lIns="0" tIns="0" rIns="0" bIns="0" rtlCol="0">
                <a:spAutoFit/>
              </a:bodyPr>
              <a:lstStyle/>
              <a:p>
                <a:pPr>
                  <a:lnSpc>
                    <a:spcPct val="114000"/>
                  </a:lnSpc>
                </a:pP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smtClean="0">
                            <a:latin typeface="Cambria Math" panose="02040503050406030204" pitchFamily="18" charset="0"/>
                          </a:rPr>
                          <m:t>𝑡</m:t>
                        </m:r>
                      </m:sub>
                    </m:sSub>
                  </m:oMath>
                </a14:m>
                <a:r>
                  <a:rPr lang="en-GB" dirty="0">
                    <a:latin typeface="+mn-lt"/>
                  </a:rPr>
                  <a:t>: estimated advantage function</a:t>
                </a:r>
              </a:p>
            </p:txBody>
          </p:sp>
        </mc:Choice>
        <mc:Fallback xmlns="">
          <p:sp>
            <p:nvSpPr>
              <p:cNvPr id="15" name="TextBox 14">
                <a:extLst>
                  <a:ext uri="{FF2B5EF4-FFF2-40B4-BE49-F238E27FC236}">
                    <a16:creationId xmlns:a16="http://schemas.microsoft.com/office/drawing/2014/main" id="{2FC89488-3875-4CE1-E3FE-4AC9F5D80659}"/>
                  </a:ext>
                </a:extLst>
              </p:cNvPr>
              <p:cNvSpPr txBox="1">
                <a:spLocks noRot="1" noChangeAspect="1" noMove="1" noResize="1" noEditPoints="1" noAdjustHandles="1" noChangeArrowheads="1" noChangeShapeType="1" noTextEdit="1"/>
              </p:cNvSpPr>
              <p:nvPr/>
            </p:nvSpPr>
            <p:spPr>
              <a:xfrm>
                <a:off x="1034709" y="2970533"/>
                <a:ext cx="4048539" cy="297197"/>
              </a:xfrm>
              <a:prstGeom prst="rect">
                <a:avLst/>
              </a:prstGeom>
              <a:blipFill>
                <a:blip r:embed="rId5"/>
                <a:stretch>
                  <a:fillRect l="-1875" t="-20000" b="-4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F8B158-9A34-EA4F-04AD-4E06BB0FE411}"/>
                  </a:ext>
                </a:extLst>
              </p:cNvPr>
              <p:cNvSpPr txBox="1"/>
              <p:nvPr/>
            </p:nvSpPr>
            <p:spPr>
              <a:xfrm>
                <a:off x="1034708" y="3397617"/>
                <a:ext cx="4048539" cy="289375"/>
              </a:xfrm>
              <a:prstGeom prst="rect">
                <a:avLst/>
              </a:prstGeom>
              <a:noFill/>
            </p:spPr>
            <p:txBody>
              <a:bodyPr wrap="square" lIns="0" tIns="0" rIns="0" bIns="0" rtlCol="0">
                <a:spAutoFit/>
              </a:bodyPr>
              <a:lstStyle/>
              <a:p>
                <a:pPr>
                  <a:lnSpc>
                    <a:spcPct val="114000"/>
                  </a:lnSpc>
                </a:pPr>
                <a14:m>
                  <m:oMath xmlns:m="http://schemas.openxmlformats.org/officeDocument/2006/math">
                    <m:r>
                      <a:rPr lang="en-GB" i="1" smtClean="0">
                        <a:latin typeface="Cambria Math" panose="02040503050406030204" pitchFamily="18" charset="0"/>
                        <a:ea typeface="Cambria Math" panose="02040503050406030204" pitchFamily="18" charset="0"/>
                      </a:rPr>
                      <m:t>𝜖</m:t>
                    </m:r>
                  </m:oMath>
                </a14:m>
                <a:r>
                  <a:rPr lang="en-GB" dirty="0">
                    <a:latin typeface="+mn-lt"/>
                  </a:rPr>
                  <a:t>: small hyperparameter</a:t>
                </a:r>
              </a:p>
            </p:txBody>
          </p:sp>
        </mc:Choice>
        <mc:Fallback xmlns="">
          <p:sp>
            <p:nvSpPr>
              <p:cNvPr id="16" name="TextBox 15">
                <a:extLst>
                  <a:ext uri="{FF2B5EF4-FFF2-40B4-BE49-F238E27FC236}">
                    <a16:creationId xmlns:a16="http://schemas.microsoft.com/office/drawing/2014/main" id="{44F8B158-9A34-EA4F-04AD-4E06BB0FE411}"/>
                  </a:ext>
                </a:extLst>
              </p:cNvPr>
              <p:cNvSpPr txBox="1">
                <a:spLocks noRot="1" noChangeAspect="1" noMove="1" noResize="1" noEditPoints="1" noAdjustHandles="1" noChangeArrowheads="1" noChangeShapeType="1" noTextEdit="1"/>
              </p:cNvSpPr>
              <p:nvPr/>
            </p:nvSpPr>
            <p:spPr>
              <a:xfrm>
                <a:off x="1034708" y="3397617"/>
                <a:ext cx="4048539" cy="289375"/>
              </a:xfrm>
              <a:prstGeom prst="rect">
                <a:avLst/>
              </a:prstGeom>
              <a:blipFill>
                <a:blip r:embed="rId6"/>
                <a:stretch>
                  <a:fillRect l="-1563" t="-25000" b="-41667"/>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F309B585-316B-18A1-6D78-23AF6BC74AB2}"/>
              </a:ext>
            </a:extLst>
          </p:cNvPr>
          <p:cNvPicPr>
            <a:picLocks noChangeAspect="1"/>
          </p:cNvPicPr>
          <p:nvPr/>
        </p:nvPicPr>
        <p:blipFill>
          <a:blip r:embed="rId7"/>
          <a:stretch>
            <a:fillRect/>
          </a:stretch>
        </p:blipFill>
        <p:spPr>
          <a:xfrm>
            <a:off x="4715427" y="2380982"/>
            <a:ext cx="1700000" cy="1800000"/>
          </a:xfrm>
          <a:prstGeom prst="rect">
            <a:avLst/>
          </a:prstGeom>
        </p:spPr>
      </p:pic>
      <p:pic>
        <p:nvPicPr>
          <p:cNvPr id="18" name="Picture 17">
            <a:extLst>
              <a:ext uri="{FF2B5EF4-FFF2-40B4-BE49-F238E27FC236}">
                <a16:creationId xmlns:a16="http://schemas.microsoft.com/office/drawing/2014/main" id="{AF68270B-4500-0A1C-86A5-C59AA50C8BCC}"/>
              </a:ext>
            </a:extLst>
          </p:cNvPr>
          <p:cNvPicPr>
            <a:picLocks noChangeAspect="1"/>
          </p:cNvPicPr>
          <p:nvPr/>
        </p:nvPicPr>
        <p:blipFill>
          <a:blip r:embed="rId8"/>
          <a:stretch>
            <a:fillRect/>
          </a:stretch>
        </p:blipFill>
        <p:spPr>
          <a:xfrm>
            <a:off x="6671337" y="2327196"/>
            <a:ext cx="1659942" cy="1800000"/>
          </a:xfrm>
          <a:prstGeom prst="rect">
            <a:avLst/>
          </a:prstGeom>
        </p:spPr>
      </p:pic>
      <p:sp>
        <p:nvSpPr>
          <p:cNvPr id="19" name="TextBox 18">
            <a:extLst>
              <a:ext uri="{FF2B5EF4-FFF2-40B4-BE49-F238E27FC236}">
                <a16:creationId xmlns:a16="http://schemas.microsoft.com/office/drawing/2014/main" id="{9870F87F-4B28-7878-D2BA-31A42C8580E7}"/>
              </a:ext>
            </a:extLst>
          </p:cNvPr>
          <p:cNvSpPr txBox="1"/>
          <p:nvPr/>
        </p:nvSpPr>
        <p:spPr>
          <a:xfrm>
            <a:off x="1034708" y="4090314"/>
            <a:ext cx="3246783" cy="257250"/>
          </a:xfrm>
          <a:prstGeom prst="rect">
            <a:avLst/>
          </a:prstGeom>
          <a:noFill/>
        </p:spPr>
        <p:txBody>
          <a:bodyPr wrap="square" lIns="0" tIns="0" rIns="0" bIns="0" rtlCol="0">
            <a:spAutoFit/>
          </a:bodyPr>
          <a:lstStyle/>
          <a:p>
            <a:pPr>
              <a:lnSpc>
                <a:spcPct val="114000"/>
              </a:lnSpc>
            </a:pPr>
            <a:r>
              <a:rPr lang="en-GB" sz="1600" b="1" dirty="0">
                <a:solidFill>
                  <a:srgbClr val="C00000"/>
                </a:solidFill>
                <a:latin typeface="+mn-lt"/>
              </a:rPr>
              <a:t>Conservative updating!</a:t>
            </a:r>
          </a:p>
        </p:txBody>
      </p:sp>
      <p:grpSp>
        <p:nvGrpSpPr>
          <p:cNvPr id="2" name="Group 1">
            <a:extLst>
              <a:ext uri="{FF2B5EF4-FFF2-40B4-BE49-F238E27FC236}">
                <a16:creationId xmlns:a16="http://schemas.microsoft.com/office/drawing/2014/main" id="{50C1F3EC-8B53-3198-3845-1802B3F6E9A6}"/>
              </a:ext>
            </a:extLst>
          </p:cNvPr>
          <p:cNvGrpSpPr/>
          <p:nvPr/>
        </p:nvGrpSpPr>
        <p:grpSpPr>
          <a:xfrm>
            <a:off x="0" y="195135"/>
            <a:ext cx="7900429" cy="427922"/>
            <a:chOff x="0" y="195135"/>
            <a:chExt cx="7900429" cy="427922"/>
          </a:xfrm>
        </p:grpSpPr>
        <p:sp>
          <p:nvSpPr>
            <p:cNvPr id="5" name="Pentagon 19">
              <a:extLst>
                <a:ext uri="{FF2B5EF4-FFF2-40B4-BE49-F238E27FC236}">
                  <a16:creationId xmlns:a16="http://schemas.microsoft.com/office/drawing/2014/main" id="{4098FA4F-442C-193A-A732-67EC026FAB5E}"/>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952BA27E-3822-82AC-DA7A-0C69978647B2}"/>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E24A622B-0F8A-E223-1841-0271AF08D7B3}"/>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9" name="Chevron 21">
              <a:extLst>
                <a:ext uri="{FF2B5EF4-FFF2-40B4-BE49-F238E27FC236}">
                  <a16:creationId xmlns:a16="http://schemas.microsoft.com/office/drawing/2014/main" id="{36080823-D2D1-CE6D-4919-EEC68506EA00}"/>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0" name="Chevron 21">
              <a:extLst>
                <a:ext uri="{FF2B5EF4-FFF2-40B4-BE49-F238E27FC236}">
                  <a16:creationId xmlns:a16="http://schemas.microsoft.com/office/drawing/2014/main" id="{FBE29442-40C0-12DE-E410-25D6FFD23BC6}"/>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0" name="Chevron 21">
              <a:extLst>
                <a:ext uri="{FF2B5EF4-FFF2-40B4-BE49-F238E27FC236}">
                  <a16:creationId xmlns:a16="http://schemas.microsoft.com/office/drawing/2014/main" id="{2AFC5795-9783-64FA-01D8-FEC3E5048125}"/>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767526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172F-3F32-DE9C-0EAB-7D8486ECEC79}"/>
              </a:ext>
            </a:extLst>
          </p:cNvPr>
          <p:cNvSpPr>
            <a:spLocks noGrp="1"/>
          </p:cNvSpPr>
          <p:nvPr>
            <p:ph type="title"/>
          </p:nvPr>
        </p:nvSpPr>
        <p:spPr>
          <a:xfrm>
            <a:off x="319090" y="972000"/>
            <a:ext cx="8508999" cy="380745"/>
          </a:xfrm>
        </p:spPr>
        <p:txBody>
          <a:bodyPr/>
          <a:lstStyle/>
          <a:p>
            <a:r>
              <a:rPr lang="en-GB" dirty="0"/>
              <a:t>Implementation - Training</a:t>
            </a:r>
          </a:p>
        </p:txBody>
      </p:sp>
    </p:spTree>
    <p:extLst>
      <p:ext uri="{BB962C8B-B14F-4D97-AF65-F5344CB8AC3E}">
        <p14:creationId xmlns:p14="http://schemas.microsoft.com/office/powerpoint/2010/main" val="390279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D2F961-05C2-522B-39A1-74AEFCB64A51}"/>
              </a:ext>
            </a:extLst>
          </p:cNvPr>
          <p:cNvSpPr>
            <a:spLocks noGrp="1"/>
          </p:cNvSpPr>
          <p:nvPr>
            <p:ph idx="1"/>
          </p:nvPr>
        </p:nvSpPr>
        <p:spPr/>
        <p:txBody>
          <a:bodyPr/>
          <a:lstStyle/>
          <a:p>
            <a:pPr marL="285750" indent="-285750">
              <a:buFont typeface="Arial" panose="020B0604020202020204" pitchFamily="34" charset="0"/>
              <a:buChar char="•"/>
            </a:pPr>
            <a:r>
              <a:rPr lang="en-GB" sz="1600" dirty="0"/>
              <a:t>The position of slack/reference bus does not change.</a:t>
            </a:r>
          </a:p>
          <a:p>
            <a:pPr marL="285750" indent="-285750">
              <a:buFont typeface="Arial" panose="020B0604020202020204" pitchFamily="34" charset="0"/>
              <a:buChar char="•"/>
            </a:pPr>
            <a:r>
              <a:rPr lang="en-GB" sz="1600" dirty="0"/>
              <a:t>Loads and maximum generation are randomly sampled during training.</a:t>
            </a:r>
          </a:p>
          <a:p>
            <a:pPr marL="285750" indent="-285750">
              <a:buFont typeface="Arial" panose="020B0604020202020204" pitchFamily="34" charset="0"/>
              <a:buChar char="•"/>
            </a:pPr>
            <a:r>
              <a:rPr lang="en-GB" sz="1600" dirty="0"/>
              <a:t>All EVs exist at the load buses. The EVs at the same buses have the same battery capacity and the same driving demands.</a:t>
            </a:r>
          </a:p>
        </p:txBody>
      </p:sp>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Assumptions</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25</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123751B0-09EC-96EB-7928-191C27561B27}"/>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B22CF804-695C-35B7-4222-9875B865A6A5}"/>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111DF68B-A757-9866-6239-CD22B1E3A8F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8D1DF850-8EB5-7D3E-DD60-CEAB37115E8F}"/>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28ADD1EE-195A-8209-BC97-EBBCFCE56238}"/>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1DC656CA-3DFE-E07A-FECB-C02B124B83DF}"/>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68B0A8B7-4307-56D7-72D5-C57A4C62016C}"/>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509784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83B37-A9BA-CBAD-6D5E-1D2D40D760C9}"/>
              </a:ext>
            </a:extLst>
          </p:cNvPr>
          <p:cNvSpPr>
            <a:spLocks noGrp="1"/>
          </p:cNvSpPr>
          <p:nvPr>
            <p:ph type="title"/>
          </p:nvPr>
        </p:nvSpPr>
        <p:spPr>
          <a:xfrm>
            <a:off x="319090" y="972000"/>
            <a:ext cx="8508999" cy="380745"/>
          </a:xfrm>
        </p:spPr>
        <p:txBody>
          <a:bodyPr/>
          <a:lstStyle/>
          <a:p>
            <a:r>
              <a:rPr lang="en-GB" dirty="0"/>
              <a:t>Test Case – IEEE 14 Bus System</a:t>
            </a:r>
          </a:p>
        </p:txBody>
      </p:sp>
      <p:sp>
        <p:nvSpPr>
          <p:cNvPr id="4" name="Slide Number Placeholder 3">
            <a:extLst>
              <a:ext uri="{FF2B5EF4-FFF2-40B4-BE49-F238E27FC236}">
                <a16:creationId xmlns:a16="http://schemas.microsoft.com/office/drawing/2014/main" id="{1E999F0B-8417-6242-4E27-6C6A30EE8DCB}"/>
              </a:ext>
            </a:extLst>
          </p:cNvPr>
          <p:cNvSpPr>
            <a:spLocks noGrp="1"/>
          </p:cNvSpPr>
          <p:nvPr>
            <p:ph type="sldNum" sz="quarter" idx="11"/>
          </p:nvPr>
        </p:nvSpPr>
        <p:spPr/>
        <p:txBody>
          <a:bodyPr/>
          <a:lstStyle/>
          <a:p>
            <a:fld id="{CE58CB1E-F828-4F11-99E0-327109AF9DA4}" type="slidenum">
              <a:rPr lang="de-DE" smtClean="0"/>
              <a:pPr/>
              <a:t>26</a:t>
            </a:fld>
            <a:endParaRPr lang="de-DE"/>
          </a:p>
        </p:txBody>
      </p:sp>
      <p:sp>
        <p:nvSpPr>
          <p:cNvPr id="5" name="Footer Placeholder 4">
            <a:extLst>
              <a:ext uri="{FF2B5EF4-FFF2-40B4-BE49-F238E27FC236}">
                <a16:creationId xmlns:a16="http://schemas.microsoft.com/office/drawing/2014/main" id="{B3555CF0-3923-ED0D-C385-E9F8D0F3C7B9}"/>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pic>
        <p:nvPicPr>
          <p:cNvPr id="7" name="Picture 6">
            <a:extLst>
              <a:ext uri="{FF2B5EF4-FFF2-40B4-BE49-F238E27FC236}">
                <a16:creationId xmlns:a16="http://schemas.microsoft.com/office/drawing/2014/main" id="{DAFBEE80-3200-30F3-4C0D-01F9EF468530}"/>
              </a:ext>
            </a:extLst>
          </p:cNvPr>
          <p:cNvPicPr>
            <a:picLocks noChangeAspect="1"/>
          </p:cNvPicPr>
          <p:nvPr/>
        </p:nvPicPr>
        <p:blipFill>
          <a:blip r:embed="rId2"/>
          <a:stretch>
            <a:fillRect/>
          </a:stretch>
        </p:blipFill>
        <p:spPr>
          <a:xfrm>
            <a:off x="4601528" y="1376721"/>
            <a:ext cx="4284742" cy="3454287"/>
          </a:xfrm>
          <a:prstGeom prst="rect">
            <a:avLst/>
          </a:prstGeom>
        </p:spPr>
      </p:pic>
      <p:pic>
        <p:nvPicPr>
          <p:cNvPr id="9" name="Picture 8">
            <a:extLst>
              <a:ext uri="{FF2B5EF4-FFF2-40B4-BE49-F238E27FC236}">
                <a16:creationId xmlns:a16="http://schemas.microsoft.com/office/drawing/2014/main" id="{1AA063F6-EF93-583C-55ED-27E42FA064AA}"/>
              </a:ext>
            </a:extLst>
          </p:cNvPr>
          <p:cNvPicPr>
            <a:picLocks noChangeAspect="1"/>
          </p:cNvPicPr>
          <p:nvPr/>
        </p:nvPicPr>
        <p:blipFill rotWithShape="1">
          <a:blip r:embed="rId2"/>
          <a:srcRect l="37580" t="1342" r="59152" b="92290"/>
          <a:stretch/>
        </p:blipFill>
        <p:spPr>
          <a:xfrm>
            <a:off x="1649849" y="3815692"/>
            <a:ext cx="252000" cy="395860"/>
          </a:xfrm>
          <a:prstGeom prst="rect">
            <a:avLst/>
          </a:prstGeom>
        </p:spPr>
      </p:pic>
      <p:grpSp>
        <p:nvGrpSpPr>
          <p:cNvPr id="13" name="Group 12">
            <a:extLst>
              <a:ext uri="{FF2B5EF4-FFF2-40B4-BE49-F238E27FC236}">
                <a16:creationId xmlns:a16="http://schemas.microsoft.com/office/drawing/2014/main" id="{B28EB9E6-069E-CF42-C5F8-FFDF711C7279}"/>
              </a:ext>
            </a:extLst>
          </p:cNvPr>
          <p:cNvGrpSpPr>
            <a:grpSpLocks noChangeAspect="1"/>
          </p:cNvGrpSpPr>
          <p:nvPr/>
        </p:nvGrpSpPr>
        <p:grpSpPr>
          <a:xfrm>
            <a:off x="1449578" y="2030513"/>
            <a:ext cx="646009" cy="612000"/>
            <a:chOff x="5933321" y="1185610"/>
            <a:chExt cx="887953" cy="841206"/>
          </a:xfrm>
        </p:grpSpPr>
        <p:pic>
          <p:nvPicPr>
            <p:cNvPr id="8" name="Picture 7">
              <a:extLst>
                <a:ext uri="{FF2B5EF4-FFF2-40B4-BE49-F238E27FC236}">
                  <a16:creationId xmlns:a16="http://schemas.microsoft.com/office/drawing/2014/main" id="{2316D74B-77B1-9321-C9F2-8A5BECDF70F4}"/>
                </a:ext>
              </a:extLst>
            </p:cNvPr>
            <p:cNvPicPr>
              <a:picLocks noChangeAspect="1"/>
            </p:cNvPicPr>
            <p:nvPr/>
          </p:nvPicPr>
          <p:blipFill rotWithShape="1">
            <a:blip r:embed="rId2"/>
            <a:srcRect l="4176" t="39365" r="88658" b="51745"/>
            <a:stretch/>
          </p:blipFill>
          <p:spPr>
            <a:xfrm>
              <a:off x="5933321" y="1185610"/>
              <a:ext cx="720002" cy="720000"/>
            </a:xfrm>
            <a:prstGeom prst="rect">
              <a:avLst/>
            </a:prstGeom>
          </p:spPr>
        </p:pic>
        <p:sp>
          <p:nvSpPr>
            <p:cNvPr id="11" name="Rectangle 10">
              <a:extLst>
                <a:ext uri="{FF2B5EF4-FFF2-40B4-BE49-F238E27FC236}">
                  <a16:creationId xmlns:a16="http://schemas.microsoft.com/office/drawing/2014/main" id="{5D105F8D-8CFE-78B0-0BC2-DD30BC5BBC8E}"/>
                </a:ext>
              </a:extLst>
            </p:cNvPr>
            <p:cNvSpPr/>
            <p:nvPr/>
          </p:nvSpPr>
          <p:spPr>
            <a:xfrm>
              <a:off x="6485372" y="1842360"/>
              <a:ext cx="335902" cy="18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grpSp>
        <p:nvGrpSpPr>
          <p:cNvPr id="14" name="Group 13">
            <a:extLst>
              <a:ext uri="{FF2B5EF4-FFF2-40B4-BE49-F238E27FC236}">
                <a16:creationId xmlns:a16="http://schemas.microsoft.com/office/drawing/2014/main" id="{D454C423-4A53-819B-B2CA-124FCC33301B}"/>
              </a:ext>
            </a:extLst>
          </p:cNvPr>
          <p:cNvGrpSpPr>
            <a:grpSpLocks noChangeAspect="1"/>
          </p:cNvGrpSpPr>
          <p:nvPr/>
        </p:nvGrpSpPr>
        <p:grpSpPr>
          <a:xfrm>
            <a:off x="1305382" y="2831708"/>
            <a:ext cx="720085" cy="612000"/>
            <a:chOff x="5765370" y="2204331"/>
            <a:chExt cx="955675" cy="812228"/>
          </a:xfrm>
        </p:grpSpPr>
        <p:pic>
          <p:nvPicPr>
            <p:cNvPr id="10" name="Picture 9">
              <a:extLst>
                <a:ext uri="{FF2B5EF4-FFF2-40B4-BE49-F238E27FC236}">
                  <a16:creationId xmlns:a16="http://schemas.microsoft.com/office/drawing/2014/main" id="{8E3B0BBC-7EC4-6BB3-4AAD-D9266DA6E09C}"/>
                </a:ext>
              </a:extLst>
            </p:cNvPr>
            <p:cNvPicPr>
              <a:picLocks noChangeAspect="1"/>
            </p:cNvPicPr>
            <p:nvPr/>
          </p:nvPicPr>
          <p:blipFill rotWithShape="1">
            <a:blip r:embed="rId2"/>
            <a:srcRect l="90760" t="30923" r="1230" b="59788"/>
            <a:stretch/>
          </p:blipFill>
          <p:spPr>
            <a:xfrm>
              <a:off x="5950947" y="2296559"/>
              <a:ext cx="770098" cy="720000"/>
            </a:xfrm>
            <a:prstGeom prst="rect">
              <a:avLst/>
            </a:prstGeom>
          </p:spPr>
        </p:pic>
        <p:sp>
          <p:nvSpPr>
            <p:cNvPr id="12" name="Rectangle 11">
              <a:extLst>
                <a:ext uri="{FF2B5EF4-FFF2-40B4-BE49-F238E27FC236}">
                  <a16:creationId xmlns:a16="http://schemas.microsoft.com/office/drawing/2014/main" id="{6BF6AD22-68EE-CECF-679F-CD6F14DE404A}"/>
                </a:ext>
              </a:extLst>
            </p:cNvPr>
            <p:cNvSpPr/>
            <p:nvPr/>
          </p:nvSpPr>
          <p:spPr>
            <a:xfrm>
              <a:off x="5765370" y="2204331"/>
              <a:ext cx="335902" cy="18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5" name="TextBox 14">
            <a:extLst>
              <a:ext uri="{FF2B5EF4-FFF2-40B4-BE49-F238E27FC236}">
                <a16:creationId xmlns:a16="http://schemas.microsoft.com/office/drawing/2014/main" id="{8B41BA04-9CA3-BFA6-4F41-C1CE9AE32897}"/>
              </a:ext>
            </a:extLst>
          </p:cNvPr>
          <p:cNvSpPr txBox="1"/>
          <p:nvPr/>
        </p:nvSpPr>
        <p:spPr>
          <a:xfrm>
            <a:off x="2177319" y="2177697"/>
            <a:ext cx="2108719" cy="257250"/>
          </a:xfrm>
          <a:prstGeom prst="rect">
            <a:avLst/>
          </a:prstGeom>
          <a:noFill/>
        </p:spPr>
        <p:txBody>
          <a:bodyPr wrap="square" lIns="0" tIns="0" rIns="0" bIns="0" rtlCol="0">
            <a:spAutoFit/>
          </a:bodyPr>
          <a:lstStyle/>
          <a:p>
            <a:pPr>
              <a:lnSpc>
                <a:spcPct val="114000"/>
              </a:lnSpc>
            </a:pPr>
            <a:r>
              <a:rPr lang="en-GB" sz="1600" dirty="0">
                <a:latin typeface="+mn-lt"/>
              </a:rPr>
              <a:t>Slack/Reference</a:t>
            </a:r>
          </a:p>
        </p:txBody>
      </p:sp>
      <p:sp>
        <p:nvSpPr>
          <p:cNvPr id="16" name="TextBox 15">
            <a:extLst>
              <a:ext uri="{FF2B5EF4-FFF2-40B4-BE49-F238E27FC236}">
                <a16:creationId xmlns:a16="http://schemas.microsoft.com/office/drawing/2014/main" id="{1C6344AA-E8A7-8EA5-27B2-E6B5F8434F8E}"/>
              </a:ext>
            </a:extLst>
          </p:cNvPr>
          <p:cNvSpPr txBox="1"/>
          <p:nvPr/>
        </p:nvSpPr>
        <p:spPr>
          <a:xfrm>
            <a:off x="2242173" y="2996118"/>
            <a:ext cx="1051073" cy="257250"/>
          </a:xfrm>
          <a:prstGeom prst="rect">
            <a:avLst/>
          </a:prstGeom>
          <a:noFill/>
        </p:spPr>
        <p:txBody>
          <a:bodyPr wrap="square" lIns="0" tIns="0" rIns="0" bIns="0" rtlCol="0">
            <a:spAutoFit/>
          </a:bodyPr>
          <a:lstStyle/>
          <a:p>
            <a:pPr>
              <a:lnSpc>
                <a:spcPct val="114000"/>
              </a:lnSpc>
            </a:pPr>
            <a:r>
              <a:rPr lang="en-GB" sz="1600" dirty="0">
                <a:latin typeface="+mn-lt"/>
              </a:rPr>
              <a:t>Generator</a:t>
            </a:r>
          </a:p>
        </p:txBody>
      </p:sp>
      <p:sp>
        <p:nvSpPr>
          <p:cNvPr id="17" name="TextBox 16">
            <a:extLst>
              <a:ext uri="{FF2B5EF4-FFF2-40B4-BE49-F238E27FC236}">
                <a16:creationId xmlns:a16="http://schemas.microsoft.com/office/drawing/2014/main" id="{FCCF5AA6-36AA-8B31-1A66-CCFF4BE78466}"/>
              </a:ext>
            </a:extLst>
          </p:cNvPr>
          <p:cNvSpPr txBox="1"/>
          <p:nvPr/>
        </p:nvSpPr>
        <p:spPr>
          <a:xfrm>
            <a:off x="2242172" y="3885595"/>
            <a:ext cx="1051073" cy="257250"/>
          </a:xfrm>
          <a:prstGeom prst="rect">
            <a:avLst/>
          </a:prstGeom>
          <a:noFill/>
        </p:spPr>
        <p:txBody>
          <a:bodyPr wrap="square" lIns="0" tIns="0" rIns="0" bIns="0" rtlCol="0">
            <a:spAutoFit/>
          </a:bodyPr>
          <a:lstStyle/>
          <a:p>
            <a:pPr>
              <a:lnSpc>
                <a:spcPct val="114000"/>
              </a:lnSpc>
            </a:pPr>
            <a:r>
              <a:rPr lang="en-GB" sz="1600" dirty="0">
                <a:latin typeface="+mn-lt"/>
              </a:rPr>
              <a:t>Load</a:t>
            </a:r>
          </a:p>
        </p:txBody>
      </p:sp>
      <p:grpSp>
        <p:nvGrpSpPr>
          <p:cNvPr id="18" name="Group 17">
            <a:extLst>
              <a:ext uri="{FF2B5EF4-FFF2-40B4-BE49-F238E27FC236}">
                <a16:creationId xmlns:a16="http://schemas.microsoft.com/office/drawing/2014/main" id="{BE5A77FE-CB5E-578C-4FC4-D566B7D27396}"/>
              </a:ext>
            </a:extLst>
          </p:cNvPr>
          <p:cNvGrpSpPr/>
          <p:nvPr/>
        </p:nvGrpSpPr>
        <p:grpSpPr>
          <a:xfrm>
            <a:off x="0" y="195135"/>
            <a:ext cx="7900429" cy="427922"/>
            <a:chOff x="0" y="195135"/>
            <a:chExt cx="7900429" cy="427922"/>
          </a:xfrm>
        </p:grpSpPr>
        <p:sp>
          <p:nvSpPr>
            <p:cNvPr id="19" name="Pentagon 19">
              <a:extLst>
                <a:ext uri="{FF2B5EF4-FFF2-40B4-BE49-F238E27FC236}">
                  <a16:creationId xmlns:a16="http://schemas.microsoft.com/office/drawing/2014/main" id="{3F541A70-DA9D-4A57-B0B5-AE2643F86E3E}"/>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0" name="Chevron 21">
              <a:extLst>
                <a:ext uri="{FF2B5EF4-FFF2-40B4-BE49-F238E27FC236}">
                  <a16:creationId xmlns:a16="http://schemas.microsoft.com/office/drawing/2014/main" id="{4163789F-695A-5252-39D5-55A13A771D89}"/>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1" name="Chevron 21">
              <a:extLst>
                <a:ext uri="{FF2B5EF4-FFF2-40B4-BE49-F238E27FC236}">
                  <a16:creationId xmlns:a16="http://schemas.microsoft.com/office/drawing/2014/main" id="{0D804BCA-2467-5501-A53D-F37ED21BC378}"/>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22" name="Chevron 21">
              <a:extLst>
                <a:ext uri="{FF2B5EF4-FFF2-40B4-BE49-F238E27FC236}">
                  <a16:creationId xmlns:a16="http://schemas.microsoft.com/office/drawing/2014/main" id="{05CEABC5-233A-5712-8373-75C05DA4073F}"/>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23" name="Chevron 21">
              <a:extLst>
                <a:ext uri="{FF2B5EF4-FFF2-40B4-BE49-F238E27FC236}">
                  <a16:creationId xmlns:a16="http://schemas.microsoft.com/office/drawing/2014/main" id="{0CF1A64F-D3F1-7A52-B223-7ED6B4A4D0A8}"/>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4" name="Chevron 21">
              <a:extLst>
                <a:ext uri="{FF2B5EF4-FFF2-40B4-BE49-F238E27FC236}">
                  <a16:creationId xmlns:a16="http://schemas.microsoft.com/office/drawing/2014/main" id="{C5A3A028-A74F-1226-556C-D3AAAC6B630F}"/>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60733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D2F961-05C2-522B-39A1-74AEFCB64A51}"/>
              </a:ext>
            </a:extLst>
          </p:cNvPr>
          <p:cNvSpPr>
            <a:spLocks noGrp="1"/>
          </p:cNvSpPr>
          <p:nvPr>
            <p:ph idx="1"/>
          </p:nvPr>
        </p:nvSpPr>
        <p:spPr/>
        <p:txBody>
          <a:bodyPr/>
          <a:lstStyle/>
          <a:p>
            <a:endParaRPr lang="en-GB" dirty="0"/>
          </a:p>
        </p:txBody>
      </p:sp>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Training Performance</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27</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31467A4D-1D97-8812-147C-C50B1A51AA57}"/>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0DA6022C-9CBA-420B-4CAB-C73778570C9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7C9BC2CF-7CAD-4CC4-D039-5EC0153311F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E4399A6A-AA93-1985-2D48-1154DF847CA2}"/>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0373598D-47F8-7867-69D8-45287ACF1559}"/>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CFAB59A6-0A57-73FD-7CA1-4405EF52C8C8}"/>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E9684F20-28DA-7B31-A3BC-EECF05076599}"/>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279206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812E-ADAF-FC77-CE5D-E11688F686B7}"/>
              </a:ext>
            </a:extLst>
          </p:cNvPr>
          <p:cNvSpPr>
            <a:spLocks noGrp="1"/>
          </p:cNvSpPr>
          <p:nvPr>
            <p:ph type="title"/>
          </p:nvPr>
        </p:nvSpPr>
        <p:spPr>
          <a:xfrm>
            <a:off x="319090" y="972000"/>
            <a:ext cx="8508999" cy="380745"/>
          </a:xfrm>
        </p:spPr>
        <p:txBody>
          <a:bodyPr/>
          <a:lstStyle/>
          <a:p>
            <a:r>
              <a:rPr lang="en-GB" dirty="0"/>
              <a:t>Outlook</a:t>
            </a:r>
          </a:p>
        </p:txBody>
      </p:sp>
    </p:spTree>
    <p:extLst>
      <p:ext uri="{BB962C8B-B14F-4D97-AF65-F5344CB8AC3E}">
        <p14:creationId xmlns:p14="http://schemas.microsoft.com/office/powerpoint/2010/main" val="382648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531CF0-3CA5-36AE-AD0F-F78BACF2B296}"/>
              </a:ext>
            </a:extLst>
          </p:cNvPr>
          <p:cNvSpPr>
            <a:spLocks noGrp="1"/>
          </p:cNvSpPr>
          <p:nvPr>
            <p:ph idx="1"/>
          </p:nvPr>
        </p:nvSpPr>
        <p:spPr>
          <a:xfrm>
            <a:off x="319090" y="2073729"/>
            <a:ext cx="8508999" cy="2622096"/>
          </a:xfrm>
        </p:spPr>
        <p:txBody>
          <a:bodyPr/>
          <a:lstStyle/>
          <a:p>
            <a:pPr marL="342900" indent="-342900">
              <a:buAutoNum type="arabicPeriod"/>
            </a:pPr>
            <a:r>
              <a:rPr lang="en-GB" sz="1600" dirty="0"/>
              <a:t>Benchmark: Second-order conic programming </a:t>
            </a:r>
          </a:p>
          <a:p>
            <a:pPr marL="342900" indent="-342900">
              <a:buAutoNum type="arabicPeriod"/>
            </a:pPr>
            <a:r>
              <a:rPr lang="en-GB" sz="1600" dirty="0"/>
              <a:t>More different test cases</a:t>
            </a:r>
          </a:p>
        </p:txBody>
      </p:sp>
      <p:sp>
        <p:nvSpPr>
          <p:cNvPr id="3" name="Title 2">
            <a:extLst>
              <a:ext uri="{FF2B5EF4-FFF2-40B4-BE49-F238E27FC236}">
                <a16:creationId xmlns:a16="http://schemas.microsoft.com/office/drawing/2014/main" id="{8DBBC0CE-B42F-724D-E39C-5258C53DA911}"/>
              </a:ext>
            </a:extLst>
          </p:cNvPr>
          <p:cNvSpPr>
            <a:spLocks noGrp="1"/>
          </p:cNvSpPr>
          <p:nvPr>
            <p:ph type="title"/>
          </p:nvPr>
        </p:nvSpPr>
        <p:spPr>
          <a:xfrm>
            <a:off x="319090" y="972000"/>
            <a:ext cx="8508999" cy="380745"/>
          </a:xfrm>
        </p:spPr>
        <p:txBody>
          <a:bodyPr/>
          <a:lstStyle/>
          <a:p>
            <a:r>
              <a:rPr lang="en-GB" dirty="0"/>
              <a:t>Next steps…</a:t>
            </a:r>
          </a:p>
        </p:txBody>
      </p:sp>
      <p:sp>
        <p:nvSpPr>
          <p:cNvPr id="4" name="Slide Number Placeholder 3">
            <a:extLst>
              <a:ext uri="{FF2B5EF4-FFF2-40B4-BE49-F238E27FC236}">
                <a16:creationId xmlns:a16="http://schemas.microsoft.com/office/drawing/2014/main" id="{558AA21E-386B-41C8-F22F-DAE5230B3B33}"/>
              </a:ext>
            </a:extLst>
          </p:cNvPr>
          <p:cNvSpPr>
            <a:spLocks noGrp="1"/>
          </p:cNvSpPr>
          <p:nvPr>
            <p:ph type="sldNum" sz="quarter" idx="11"/>
          </p:nvPr>
        </p:nvSpPr>
        <p:spPr/>
        <p:txBody>
          <a:bodyPr/>
          <a:lstStyle/>
          <a:p>
            <a:fld id="{CE58CB1E-F828-4F11-99E0-327109AF9DA4}" type="slidenum">
              <a:rPr lang="de-DE" smtClean="0"/>
              <a:pPr/>
              <a:t>29</a:t>
            </a:fld>
            <a:endParaRPr lang="de-DE"/>
          </a:p>
        </p:txBody>
      </p:sp>
      <p:sp>
        <p:nvSpPr>
          <p:cNvPr id="5" name="Footer Placeholder 4">
            <a:extLst>
              <a:ext uri="{FF2B5EF4-FFF2-40B4-BE49-F238E27FC236}">
                <a16:creationId xmlns:a16="http://schemas.microsoft.com/office/drawing/2014/main" id="{1BAF54FD-0519-D286-6DE0-DBD4C8FF8A70}"/>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grpSp>
        <p:nvGrpSpPr>
          <p:cNvPr id="6" name="Group 5">
            <a:extLst>
              <a:ext uri="{FF2B5EF4-FFF2-40B4-BE49-F238E27FC236}">
                <a16:creationId xmlns:a16="http://schemas.microsoft.com/office/drawing/2014/main" id="{5C8799B3-6BBD-FFBD-C13F-41A876B9D35F}"/>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FC353290-BEAF-CA88-FED7-80AFC93011E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0AC7E4CE-6E4A-620D-6D82-2A457D73A57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438A1AA4-98EF-91D6-F76D-3879015E2FF1}"/>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F1AE5598-5BE9-6ABC-53AB-B79780BD8611}"/>
                </a:ext>
              </a:extLst>
            </p:cNvPr>
            <p:cNvSpPr/>
            <p:nvPr/>
          </p:nvSpPr>
          <p:spPr bwMode="auto">
            <a:xfrm>
              <a:off x="4968833" y="195167"/>
              <a:ext cx="1888942"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83D80D30-D519-9987-8D6B-479B191C5CCD}"/>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1DA22058-5987-E4F8-650D-FAE00D8BBD84}"/>
                </a:ext>
              </a:extLst>
            </p:cNvPr>
            <p:cNvSpPr/>
            <p:nvPr/>
          </p:nvSpPr>
          <p:spPr bwMode="auto">
            <a:xfrm>
              <a:off x="6637932" y="195167"/>
              <a:ext cx="1262497"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07474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2E80-5070-1AA4-D008-83732B8F4CDA}"/>
              </a:ext>
            </a:extLst>
          </p:cNvPr>
          <p:cNvSpPr>
            <a:spLocks noGrp="1"/>
          </p:cNvSpPr>
          <p:nvPr>
            <p:ph type="title"/>
          </p:nvPr>
        </p:nvSpPr>
        <p:spPr>
          <a:xfrm>
            <a:off x="319090" y="972000"/>
            <a:ext cx="8508999" cy="380745"/>
          </a:xfrm>
        </p:spPr>
        <p:txBody>
          <a:bodyPr/>
          <a:lstStyle/>
          <a:p>
            <a:r>
              <a:rPr lang="en-GB" dirty="0"/>
              <a:t>Background</a:t>
            </a:r>
          </a:p>
        </p:txBody>
      </p:sp>
    </p:spTree>
    <p:extLst>
      <p:ext uri="{BB962C8B-B14F-4D97-AF65-F5344CB8AC3E}">
        <p14:creationId xmlns:p14="http://schemas.microsoft.com/office/powerpoint/2010/main" val="4148902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8413-8039-130E-DD7E-5741FC3CB53C}"/>
              </a:ext>
            </a:extLst>
          </p:cNvPr>
          <p:cNvSpPr>
            <a:spLocks noGrp="1"/>
          </p:cNvSpPr>
          <p:nvPr>
            <p:ph type="title"/>
          </p:nvPr>
        </p:nvSpPr>
        <p:spPr>
          <a:xfrm>
            <a:off x="319090" y="972000"/>
            <a:ext cx="8508999" cy="380745"/>
          </a:xfrm>
        </p:spPr>
        <p:txBody>
          <a:bodyPr/>
          <a:lstStyle/>
          <a:p>
            <a:r>
              <a:rPr lang="en-GB" dirty="0"/>
              <a:t>Q&amp;A</a:t>
            </a:r>
          </a:p>
        </p:txBody>
      </p:sp>
    </p:spTree>
    <p:extLst>
      <p:ext uri="{BB962C8B-B14F-4D97-AF65-F5344CB8AC3E}">
        <p14:creationId xmlns:p14="http://schemas.microsoft.com/office/powerpoint/2010/main" val="1440709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3566D3-6300-4015-49AE-01ABBE3D3470}"/>
              </a:ext>
            </a:extLst>
          </p:cNvPr>
          <p:cNvSpPr>
            <a:spLocks noGrp="1"/>
          </p:cNvSpPr>
          <p:nvPr>
            <p:ph idx="1"/>
          </p:nvPr>
        </p:nvSpPr>
        <p:spPr/>
        <p:txBody>
          <a:bodyPr/>
          <a:lstStyle/>
          <a:p>
            <a:endParaRPr lang="en-GB"/>
          </a:p>
        </p:txBody>
      </p:sp>
      <p:sp>
        <p:nvSpPr>
          <p:cNvPr id="3" name="Title 2">
            <a:extLst>
              <a:ext uri="{FF2B5EF4-FFF2-40B4-BE49-F238E27FC236}">
                <a16:creationId xmlns:a16="http://schemas.microsoft.com/office/drawing/2014/main" id="{D32FECD5-AD89-081B-189F-188CDFC27ABE}"/>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700660D-4837-0DF8-8B27-D3AF7D26E257}"/>
              </a:ext>
            </a:extLst>
          </p:cNvPr>
          <p:cNvSpPr>
            <a:spLocks noGrp="1"/>
          </p:cNvSpPr>
          <p:nvPr>
            <p:ph type="sldNum" sz="quarter" idx="11"/>
          </p:nvPr>
        </p:nvSpPr>
        <p:spPr/>
        <p:txBody>
          <a:bodyPr/>
          <a:lstStyle/>
          <a:p>
            <a:fld id="{CE58CB1E-F828-4F11-99E0-327109AF9DA4}" type="slidenum">
              <a:rPr lang="de-DE" smtClean="0"/>
              <a:pPr/>
              <a:t>31</a:t>
            </a:fld>
            <a:endParaRPr lang="de-DE"/>
          </a:p>
        </p:txBody>
      </p:sp>
      <p:sp>
        <p:nvSpPr>
          <p:cNvPr id="5" name="Footer Placeholder 4">
            <a:extLst>
              <a:ext uri="{FF2B5EF4-FFF2-40B4-BE49-F238E27FC236}">
                <a16:creationId xmlns:a16="http://schemas.microsoft.com/office/drawing/2014/main" id="{E9C00BC1-D9B1-32C3-CFAF-335F4F8C4BA1}"/>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grpSp>
        <p:nvGrpSpPr>
          <p:cNvPr id="6" name="Group 5">
            <a:extLst>
              <a:ext uri="{FF2B5EF4-FFF2-40B4-BE49-F238E27FC236}">
                <a16:creationId xmlns:a16="http://schemas.microsoft.com/office/drawing/2014/main" id="{3813D3E2-A2C8-7A45-E16B-8BA764AF104D}"/>
              </a:ext>
            </a:extLst>
          </p:cNvPr>
          <p:cNvGrpSpPr/>
          <p:nvPr/>
        </p:nvGrpSpPr>
        <p:grpSpPr>
          <a:xfrm>
            <a:off x="311162" y="2116841"/>
            <a:ext cx="2475573" cy="2285118"/>
            <a:chOff x="810322" y="2110494"/>
            <a:chExt cx="2475573" cy="2285118"/>
          </a:xfrm>
        </p:grpSpPr>
        <p:grpSp>
          <p:nvGrpSpPr>
            <p:cNvPr id="7" name="Group 6">
              <a:extLst>
                <a:ext uri="{FF2B5EF4-FFF2-40B4-BE49-F238E27FC236}">
                  <a16:creationId xmlns:a16="http://schemas.microsoft.com/office/drawing/2014/main" id="{2C9F46BF-DA3D-C605-9267-E5C25426CADD}"/>
                </a:ext>
              </a:extLst>
            </p:cNvPr>
            <p:cNvGrpSpPr/>
            <p:nvPr/>
          </p:nvGrpSpPr>
          <p:grpSpPr>
            <a:xfrm>
              <a:off x="810322" y="2110494"/>
              <a:ext cx="869795" cy="2267131"/>
              <a:chOff x="810322" y="2110494"/>
              <a:chExt cx="869795" cy="2267131"/>
            </a:xfrm>
          </p:grpSpPr>
          <p:grpSp>
            <p:nvGrpSpPr>
              <p:cNvPr id="62" name="Group 61">
                <a:extLst>
                  <a:ext uri="{FF2B5EF4-FFF2-40B4-BE49-F238E27FC236}">
                    <a16:creationId xmlns:a16="http://schemas.microsoft.com/office/drawing/2014/main" id="{8C2D8EA4-4918-D5AA-EE17-AF900DFA0E8A}"/>
                  </a:ext>
                </a:extLst>
              </p:cNvPr>
              <p:cNvGrpSpPr/>
              <p:nvPr/>
            </p:nvGrpSpPr>
            <p:grpSpPr>
              <a:xfrm>
                <a:off x="1405054" y="2110494"/>
                <a:ext cx="275063" cy="2267131"/>
                <a:chOff x="1405054" y="2110494"/>
                <a:chExt cx="275063" cy="2267131"/>
              </a:xfrm>
            </p:grpSpPr>
            <p:sp>
              <p:nvSpPr>
                <p:cNvPr id="70" name="Oval 69">
                  <a:extLst>
                    <a:ext uri="{FF2B5EF4-FFF2-40B4-BE49-F238E27FC236}">
                      <a16:creationId xmlns:a16="http://schemas.microsoft.com/office/drawing/2014/main" id="{9D487AA1-C90D-2C36-6371-8BE348DD1EDB}"/>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1" name="Oval 70">
                  <a:extLst>
                    <a:ext uri="{FF2B5EF4-FFF2-40B4-BE49-F238E27FC236}">
                      <a16:creationId xmlns:a16="http://schemas.microsoft.com/office/drawing/2014/main" id="{EAC08B17-D0BC-D761-99B0-C17634994544}"/>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2" name="Oval 71">
                  <a:extLst>
                    <a:ext uri="{FF2B5EF4-FFF2-40B4-BE49-F238E27FC236}">
                      <a16:creationId xmlns:a16="http://schemas.microsoft.com/office/drawing/2014/main" id="{1CF0ECE7-D32D-4B93-1438-C2A2F72E448A}"/>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3" name="Oval 72">
                  <a:extLst>
                    <a:ext uri="{FF2B5EF4-FFF2-40B4-BE49-F238E27FC236}">
                      <a16:creationId xmlns:a16="http://schemas.microsoft.com/office/drawing/2014/main" id="{4D6FE094-9775-2068-2D3C-C7B7DE430362}"/>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4" name="Oval 73">
                  <a:extLst>
                    <a:ext uri="{FF2B5EF4-FFF2-40B4-BE49-F238E27FC236}">
                      <a16:creationId xmlns:a16="http://schemas.microsoft.com/office/drawing/2014/main" id="{0A1D1E56-0FE2-520D-7741-EF56311CA56D}"/>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5" name="Oval 74">
                  <a:extLst>
                    <a:ext uri="{FF2B5EF4-FFF2-40B4-BE49-F238E27FC236}">
                      <a16:creationId xmlns:a16="http://schemas.microsoft.com/office/drawing/2014/main" id="{ECC03599-F175-DCB7-7869-260D64FCE02C}"/>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63" name="Oval 62">
                <a:extLst>
                  <a:ext uri="{FF2B5EF4-FFF2-40B4-BE49-F238E27FC236}">
                    <a16:creationId xmlns:a16="http://schemas.microsoft.com/office/drawing/2014/main" id="{95E37CD4-8471-7A10-1F8D-4A429743DEA1}"/>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64" name="Straight Connector 63">
                <a:extLst>
                  <a:ext uri="{FF2B5EF4-FFF2-40B4-BE49-F238E27FC236}">
                    <a16:creationId xmlns:a16="http://schemas.microsoft.com/office/drawing/2014/main" id="{45376F03-BD92-6379-C9D8-FF6603661B6F}"/>
                  </a:ext>
                </a:extLst>
              </p:cNvPr>
              <p:cNvCxnSpPr>
                <a:stCxn id="63" idx="6"/>
                <a:endCxn id="70"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9C93E15-5FB5-6227-3467-3BC64A420C8B}"/>
                  </a:ext>
                </a:extLst>
              </p:cNvPr>
              <p:cNvCxnSpPr>
                <a:stCxn id="63" idx="6"/>
                <a:endCxn id="71"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E1CFEAF-934E-1154-D396-B4E2D782F1A3}"/>
                  </a:ext>
                </a:extLst>
              </p:cNvPr>
              <p:cNvCxnSpPr>
                <a:cxnSpLocks/>
                <a:endCxn id="72"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AFD6E59-7122-38B8-CDE1-4B2F16BF26A2}"/>
                  </a:ext>
                </a:extLst>
              </p:cNvPr>
              <p:cNvCxnSpPr>
                <a:cxnSpLocks/>
                <a:stCxn id="63" idx="6"/>
                <a:endCxn id="73"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95BB92A-D762-0025-F4C6-F97C47D27FDF}"/>
                  </a:ext>
                </a:extLst>
              </p:cNvPr>
              <p:cNvCxnSpPr>
                <a:cxnSpLocks/>
                <a:stCxn id="63" idx="6"/>
                <a:endCxn id="74"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155030F-E756-BCCD-1A3C-EDAED326EA9E}"/>
                  </a:ext>
                </a:extLst>
              </p:cNvPr>
              <p:cNvCxnSpPr>
                <a:stCxn id="63" idx="6"/>
                <a:endCxn id="75"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F816AD2C-6320-ACBF-FC51-39E644E6544D}"/>
                </a:ext>
              </a:extLst>
            </p:cNvPr>
            <p:cNvGrpSpPr/>
            <p:nvPr/>
          </p:nvGrpSpPr>
          <p:grpSpPr>
            <a:xfrm>
              <a:off x="2278568" y="2128481"/>
              <a:ext cx="1007327" cy="2267131"/>
              <a:chOff x="2278568" y="2128481"/>
              <a:chExt cx="1007327" cy="2267131"/>
            </a:xfrm>
          </p:grpSpPr>
          <p:grpSp>
            <p:nvGrpSpPr>
              <p:cNvPr id="48" name="Group 47">
                <a:extLst>
                  <a:ext uri="{FF2B5EF4-FFF2-40B4-BE49-F238E27FC236}">
                    <a16:creationId xmlns:a16="http://schemas.microsoft.com/office/drawing/2014/main" id="{F33C7D1B-3AB2-1EEE-7457-111019D39383}"/>
                  </a:ext>
                </a:extLst>
              </p:cNvPr>
              <p:cNvGrpSpPr/>
              <p:nvPr/>
            </p:nvGrpSpPr>
            <p:grpSpPr>
              <a:xfrm>
                <a:off x="2278568" y="2128481"/>
                <a:ext cx="275063" cy="2267131"/>
                <a:chOff x="1405054" y="2110494"/>
                <a:chExt cx="275063" cy="2267131"/>
              </a:xfrm>
            </p:grpSpPr>
            <p:sp>
              <p:nvSpPr>
                <p:cNvPr id="56" name="Oval 55">
                  <a:extLst>
                    <a:ext uri="{FF2B5EF4-FFF2-40B4-BE49-F238E27FC236}">
                      <a16:creationId xmlns:a16="http://schemas.microsoft.com/office/drawing/2014/main" id="{B22B4041-4311-A310-2437-D6948DB3498C}"/>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7" name="Oval 56">
                  <a:extLst>
                    <a:ext uri="{FF2B5EF4-FFF2-40B4-BE49-F238E27FC236}">
                      <a16:creationId xmlns:a16="http://schemas.microsoft.com/office/drawing/2014/main" id="{2FF18063-548F-0219-786E-DBC60F5E3799}"/>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8" name="Oval 57">
                  <a:extLst>
                    <a:ext uri="{FF2B5EF4-FFF2-40B4-BE49-F238E27FC236}">
                      <a16:creationId xmlns:a16="http://schemas.microsoft.com/office/drawing/2014/main" id="{C4097447-7BC3-8535-0BF4-7C856565167B}"/>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9" name="Oval 58">
                  <a:extLst>
                    <a:ext uri="{FF2B5EF4-FFF2-40B4-BE49-F238E27FC236}">
                      <a16:creationId xmlns:a16="http://schemas.microsoft.com/office/drawing/2014/main" id="{F448F762-830E-184C-8FEF-10C64E81D128}"/>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60" name="Oval 59">
                  <a:extLst>
                    <a:ext uri="{FF2B5EF4-FFF2-40B4-BE49-F238E27FC236}">
                      <a16:creationId xmlns:a16="http://schemas.microsoft.com/office/drawing/2014/main" id="{9D83A66B-ADE2-508A-A110-5BE4B2824CF5}"/>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61" name="Oval 60">
                  <a:extLst>
                    <a:ext uri="{FF2B5EF4-FFF2-40B4-BE49-F238E27FC236}">
                      <a16:creationId xmlns:a16="http://schemas.microsoft.com/office/drawing/2014/main" id="{9394C261-F16A-0CEF-E993-BF243C5439EA}"/>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49" name="Oval 48">
                <a:extLst>
                  <a:ext uri="{FF2B5EF4-FFF2-40B4-BE49-F238E27FC236}">
                    <a16:creationId xmlns:a16="http://schemas.microsoft.com/office/drawing/2014/main" id="{6C228659-E50B-9C36-964B-05364448E8BD}"/>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50" name="Straight Connector 49">
                <a:extLst>
                  <a:ext uri="{FF2B5EF4-FFF2-40B4-BE49-F238E27FC236}">
                    <a16:creationId xmlns:a16="http://schemas.microsoft.com/office/drawing/2014/main" id="{BE819DEA-9182-FF2A-6B32-4FDD767218F3}"/>
                  </a:ext>
                </a:extLst>
              </p:cNvPr>
              <p:cNvCxnSpPr>
                <a:stCxn id="56" idx="6"/>
                <a:endCxn id="49"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15F6910-1658-102B-AA98-D094E3F366B3}"/>
                  </a:ext>
                </a:extLst>
              </p:cNvPr>
              <p:cNvCxnSpPr>
                <a:stCxn id="57" idx="6"/>
                <a:endCxn id="49"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300F9A-173F-5935-4ACB-B874832FABFE}"/>
                  </a:ext>
                </a:extLst>
              </p:cNvPr>
              <p:cNvCxnSpPr>
                <a:stCxn id="58" idx="6"/>
                <a:endCxn id="49"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15C9B9-7992-8230-966E-45D2AA0EE250}"/>
                  </a:ext>
                </a:extLst>
              </p:cNvPr>
              <p:cNvCxnSpPr>
                <a:stCxn id="59" idx="6"/>
                <a:endCxn id="49"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A423D6A-CB8F-FAAB-206F-194411B4AA70}"/>
                  </a:ext>
                </a:extLst>
              </p:cNvPr>
              <p:cNvCxnSpPr>
                <a:stCxn id="60" idx="6"/>
                <a:endCxn id="49"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F158251-CACC-F043-FD6A-7324463754CA}"/>
                  </a:ext>
                </a:extLst>
              </p:cNvPr>
              <p:cNvCxnSpPr>
                <a:stCxn id="61" idx="6"/>
                <a:endCxn id="49"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BF63D37E-1743-9C0D-81B3-E006C0EAEBBB}"/>
                </a:ext>
              </a:extLst>
            </p:cNvPr>
            <p:cNvCxnSpPr>
              <a:stCxn id="70" idx="6"/>
              <a:endCxn id="61"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6BC4C97-22CA-8233-7B6A-FDDBEB7CD793}"/>
                </a:ext>
              </a:extLst>
            </p:cNvPr>
            <p:cNvCxnSpPr>
              <a:stCxn id="71" idx="6"/>
              <a:endCxn id="61"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F00853-DB6D-F99B-F5DB-65FC1284E781}"/>
                </a:ext>
              </a:extLst>
            </p:cNvPr>
            <p:cNvCxnSpPr>
              <a:stCxn id="72" idx="6"/>
              <a:endCxn id="61"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975A0E-0A0C-1355-DF29-5EC91E9EF2CB}"/>
                </a:ext>
              </a:extLst>
            </p:cNvPr>
            <p:cNvCxnSpPr>
              <a:stCxn id="73" idx="6"/>
              <a:endCxn id="61"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BC3980-EA11-1456-7D5D-42BCAA4512C8}"/>
                </a:ext>
              </a:extLst>
            </p:cNvPr>
            <p:cNvCxnSpPr>
              <a:stCxn id="74" idx="6"/>
              <a:endCxn id="61"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8F3F52-FC8B-2641-8ABE-5A1C0754015B}"/>
                </a:ext>
              </a:extLst>
            </p:cNvPr>
            <p:cNvCxnSpPr>
              <a:stCxn id="75" idx="6"/>
              <a:endCxn id="61"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C70B03-25E3-DFED-14A5-8F8A5C2E578B}"/>
                </a:ext>
              </a:extLst>
            </p:cNvPr>
            <p:cNvCxnSpPr>
              <a:stCxn id="56" idx="2"/>
              <a:endCxn id="70"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19A860-8949-088B-40ED-92CC12CB7FC6}"/>
                </a:ext>
              </a:extLst>
            </p:cNvPr>
            <p:cNvCxnSpPr>
              <a:stCxn id="56" idx="2"/>
              <a:endCxn id="71"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86294F-9A91-6E33-C077-63AE223BFFED}"/>
                </a:ext>
              </a:extLst>
            </p:cNvPr>
            <p:cNvCxnSpPr>
              <a:stCxn id="56" idx="2"/>
              <a:endCxn id="72"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AF3AED-1B02-47F6-F6DE-E6BBD2CB1A16}"/>
                </a:ext>
              </a:extLst>
            </p:cNvPr>
            <p:cNvCxnSpPr>
              <a:stCxn id="56" idx="2"/>
              <a:endCxn id="73"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A34AD3-DFFA-6710-C450-C0B1C5C10ECD}"/>
                </a:ext>
              </a:extLst>
            </p:cNvPr>
            <p:cNvCxnSpPr>
              <a:stCxn id="56" idx="2"/>
              <a:endCxn id="74"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E9D52C-DD62-3880-0476-4C09D1D69985}"/>
                </a:ext>
              </a:extLst>
            </p:cNvPr>
            <p:cNvCxnSpPr>
              <a:stCxn id="56" idx="2"/>
              <a:endCxn id="75"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C2876B-2F2E-3636-9A33-B39C462538FA}"/>
                </a:ext>
              </a:extLst>
            </p:cNvPr>
            <p:cNvCxnSpPr>
              <a:stCxn id="57" idx="2"/>
              <a:endCxn id="70"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1E9501-5E3E-357D-39D3-D4A5B76D5971}"/>
                </a:ext>
              </a:extLst>
            </p:cNvPr>
            <p:cNvCxnSpPr>
              <a:stCxn id="57" idx="2"/>
              <a:endCxn id="71"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36B78A-8D7C-96D5-310C-F700DD7C4856}"/>
                </a:ext>
              </a:extLst>
            </p:cNvPr>
            <p:cNvCxnSpPr>
              <a:stCxn id="57" idx="2"/>
              <a:endCxn id="72"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16C13C-D27B-BA2E-8305-831DC76E1F89}"/>
                </a:ext>
              </a:extLst>
            </p:cNvPr>
            <p:cNvCxnSpPr>
              <a:stCxn id="57" idx="2"/>
              <a:endCxn id="73"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7D1C259-1660-A674-1B95-D7BFD3D94187}"/>
                </a:ext>
              </a:extLst>
            </p:cNvPr>
            <p:cNvCxnSpPr>
              <a:stCxn id="57" idx="2"/>
              <a:endCxn id="74"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2605063-C2DE-8923-5C49-FD0DEAF40726}"/>
                </a:ext>
              </a:extLst>
            </p:cNvPr>
            <p:cNvCxnSpPr>
              <a:stCxn id="57" idx="2"/>
              <a:endCxn id="75"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24CCDD-D341-CA15-D972-78A43C3E1259}"/>
                </a:ext>
              </a:extLst>
            </p:cNvPr>
            <p:cNvCxnSpPr>
              <a:stCxn id="58" idx="2"/>
              <a:endCxn id="72"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9F2824-9403-F8D6-52E6-0B6D8731B2D6}"/>
                </a:ext>
              </a:extLst>
            </p:cNvPr>
            <p:cNvCxnSpPr>
              <a:stCxn id="71" idx="6"/>
              <a:endCxn id="58"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DF84E4-2A46-DE02-2A72-CA94B8716918}"/>
                </a:ext>
              </a:extLst>
            </p:cNvPr>
            <p:cNvCxnSpPr>
              <a:stCxn id="58" idx="2"/>
              <a:endCxn id="73"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A2D881-EF8B-F657-EBAB-2E5B36184215}"/>
                </a:ext>
              </a:extLst>
            </p:cNvPr>
            <p:cNvCxnSpPr>
              <a:stCxn id="58" idx="2"/>
              <a:endCxn id="74"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7B3AE9-1757-5F0C-33A4-018D455FA83A}"/>
                </a:ext>
              </a:extLst>
            </p:cNvPr>
            <p:cNvCxnSpPr>
              <a:stCxn id="58" idx="2"/>
              <a:endCxn id="75"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157328-EAF1-062F-C391-0071C02F221E}"/>
                </a:ext>
              </a:extLst>
            </p:cNvPr>
            <p:cNvCxnSpPr>
              <a:stCxn id="73" idx="6"/>
              <a:endCxn id="59"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F35A8A-6C25-AD32-0FFD-30DD95E7475C}"/>
                </a:ext>
              </a:extLst>
            </p:cNvPr>
            <p:cNvCxnSpPr>
              <a:stCxn id="59" idx="2"/>
              <a:endCxn id="72"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ABB44BE-8927-A04F-FE14-6C8BD6088681}"/>
                </a:ext>
              </a:extLst>
            </p:cNvPr>
            <p:cNvCxnSpPr>
              <a:stCxn id="58" idx="2"/>
              <a:endCxn id="70"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D77D93-B0DC-0270-8539-16D19A9C1441}"/>
                </a:ext>
              </a:extLst>
            </p:cNvPr>
            <p:cNvCxnSpPr>
              <a:stCxn id="59" idx="2"/>
              <a:endCxn id="71"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6296EC-0245-D0C7-44A8-648502905E19}"/>
                </a:ext>
              </a:extLst>
            </p:cNvPr>
            <p:cNvCxnSpPr>
              <a:stCxn id="70" idx="6"/>
              <a:endCxn id="59"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D9425A-1F3F-C44B-DDA0-9A696B48DB60}"/>
                </a:ext>
              </a:extLst>
            </p:cNvPr>
            <p:cNvCxnSpPr>
              <a:stCxn id="59" idx="2"/>
              <a:endCxn id="74"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9C65265-FDF5-4BB7-1F23-33866BC0E356}"/>
                </a:ext>
              </a:extLst>
            </p:cNvPr>
            <p:cNvCxnSpPr>
              <a:stCxn id="59" idx="2"/>
              <a:endCxn id="75"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DC5398-906A-4E2F-028A-DAFD9E599570}"/>
                </a:ext>
              </a:extLst>
            </p:cNvPr>
            <p:cNvCxnSpPr>
              <a:stCxn id="60" idx="2"/>
              <a:endCxn id="70"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D68B13-066C-EFBF-260E-57543265347F}"/>
                </a:ext>
              </a:extLst>
            </p:cNvPr>
            <p:cNvCxnSpPr>
              <a:stCxn id="71" idx="6"/>
              <a:endCxn id="60"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CD7FB3-023D-A911-2EC1-C3A4A7E0ABDF}"/>
                </a:ext>
              </a:extLst>
            </p:cNvPr>
            <p:cNvCxnSpPr>
              <a:stCxn id="72" idx="6"/>
              <a:endCxn id="60"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7A72E5-B1B2-33F3-0DE8-2F1501366F39}"/>
                </a:ext>
              </a:extLst>
            </p:cNvPr>
            <p:cNvCxnSpPr>
              <a:stCxn id="73" idx="6"/>
              <a:endCxn id="60"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425C078-6351-A0A5-3321-C06F9316A7CA}"/>
                </a:ext>
              </a:extLst>
            </p:cNvPr>
            <p:cNvCxnSpPr>
              <a:stCxn id="74" idx="6"/>
              <a:endCxn id="60"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94A281C-7FA1-B366-8638-712BE65C48F3}"/>
                </a:ext>
              </a:extLst>
            </p:cNvPr>
            <p:cNvCxnSpPr>
              <a:stCxn id="75" idx="6"/>
              <a:endCxn id="60"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6F55E573-38EF-B156-FEC9-18369259EF1F}"/>
                </a:ext>
              </a:extLst>
            </p:cNvPr>
            <p:cNvGrpSpPr/>
            <p:nvPr/>
          </p:nvGrpSpPr>
          <p:grpSpPr>
            <a:xfrm>
              <a:off x="1790060" y="2206360"/>
              <a:ext cx="381289" cy="2111373"/>
              <a:chOff x="4191001" y="1430596"/>
              <a:chExt cx="381289" cy="2111373"/>
            </a:xfrm>
          </p:grpSpPr>
          <p:sp>
            <p:nvSpPr>
              <p:cNvPr id="46" name="Rectangle 45">
                <a:extLst>
                  <a:ext uri="{FF2B5EF4-FFF2-40B4-BE49-F238E27FC236}">
                    <a16:creationId xmlns:a16="http://schemas.microsoft.com/office/drawing/2014/main" id="{37046785-06A7-E19C-E1CC-18BAC0778706}"/>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47" name="Straight Connector 46">
                <a:extLst>
                  <a:ext uri="{FF2B5EF4-FFF2-40B4-BE49-F238E27FC236}">
                    <a16:creationId xmlns:a16="http://schemas.microsoft.com/office/drawing/2014/main" id="{9A9557C1-EEC6-1C9B-D4B9-07B404EAE70F}"/>
                  </a:ext>
                </a:extLst>
              </p:cNvPr>
              <p:cNvCxnSpPr>
                <a:cxnSpLocks/>
              </p:cNvCxnSpPr>
              <p:nvPr/>
            </p:nvCxnSpPr>
            <p:spPr>
              <a:xfrm>
                <a:off x="4282068" y="2506731"/>
                <a:ext cx="19729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207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D27B6-C60E-B825-3BF8-5231FF2153E6}"/>
              </a:ext>
            </a:extLst>
          </p:cNvPr>
          <p:cNvSpPr>
            <a:spLocks noGrp="1"/>
          </p:cNvSpPr>
          <p:nvPr>
            <p:ph type="sldNum" sz="quarter" idx="11"/>
          </p:nvPr>
        </p:nvSpPr>
        <p:spPr/>
        <p:txBody>
          <a:bodyPr/>
          <a:lstStyle/>
          <a:p>
            <a:fld id="{CE58CB1E-F828-4F11-99E0-327109AF9DA4}" type="slidenum">
              <a:rPr lang="de-DE" smtClean="0"/>
              <a:pPr/>
              <a:t>4</a:t>
            </a:fld>
            <a:endParaRPr lang="de-DE"/>
          </a:p>
        </p:txBody>
      </p:sp>
      <p:sp>
        <p:nvSpPr>
          <p:cNvPr id="7" name="Pentagon 19">
            <a:extLst>
              <a:ext uri="{FF2B5EF4-FFF2-40B4-BE49-F238E27FC236}">
                <a16:creationId xmlns:a16="http://schemas.microsoft.com/office/drawing/2014/main" id="{CF556683-D812-99F5-CBE2-BF4CC08D2938}"/>
              </a:ext>
            </a:extLst>
          </p:cNvPr>
          <p:cNvSpPr/>
          <p:nvPr/>
        </p:nvSpPr>
        <p:spPr bwMode="auto">
          <a:xfrm>
            <a:off x="0" y="195135"/>
            <a:ext cx="1261276" cy="426446"/>
          </a:xfrm>
          <a:prstGeom prst="homePlate">
            <a:avLst/>
          </a:pr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79C86842-17AA-F194-1F05-686FB27F1768}"/>
              </a:ext>
            </a:extLst>
          </p:cNvPr>
          <p:cNvSpPr/>
          <p:nvPr/>
        </p:nvSpPr>
        <p:spPr bwMode="auto">
          <a:xfrm>
            <a:off x="1044661" y="195135"/>
            <a:ext cx="1650104"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1" name="Fußzeilenplatzhalter 4">
            <a:extLst>
              <a:ext uri="{FF2B5EF4-FFF2-40B4-BE49-F238E27FC236}">
                <a16:creationId xmlns:a16="http://schemas.microsoft.com/office/drawing/2014/main" id="{36A10820-5156-9626-3090-35B7CE1964D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7" name="Chevron 21">
            <a:extLst>
              <a:ext uri="{FF2B5EF4-FFF2-40B4-BE49-F238E27FC236}">
                <a16:creationId xmlns:a16="http://schemas.microsoft.com/office/drawing/2014/main" id="{70F7EE6D-C8D4-7150-2902-3E776F72A5D4}"/>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8" name="Chevron 21">
            <a:extLst>
              <a:ext uri="{FF2B5EF4-FFF2-40B4-BE49-F238E27FC236}">
                <a16:creationId xmlns:a16="http://schemas.microsoft.com/office/drawing/2014/main" id="{78B2D0C4-94F0-1C9B-87BF-3921FC9065AE}"/>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pic>
        <p:nvPicPr>
          <p:cNvPr id="2050" name="Picture 2">
            <a:extLst>
              <a:ext uri="{FF2B5EF4-FFF2-40B4-BE49-F238E27FC236}">
                <a16:creationId xmlns:a16="http://schemas.microsoft.com/office/drawing/2014/main" id="{A2C22009-16B5-2B69-E96A-1F56547D1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91" y="1373740"/>
            <a:ext cx="3864841" cy="27907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3103FEA-F3D3-6EAF-FEA1-A6A8CF42E3E7}"/>
              </a:ext>
            </a:extLst>
          </p:cNvPr>
          <p:cNvSpPr txBox="1"/>
          <p:nvPr/>
        </p:nvSpPr>
        <p:spPr>
          <a:xfrm>
            <a:off x="603392" y="4164488"/>
            <a:ext cx="3807132" cy="128625"/>
          </a:xfrm>
          <a:prstGeom prst="rect">
            <a:avLst/>
          </a:prstGeom>
          <a:noFill/>
        </p:spPr>
        <p:txBody>
          <a:bodyPr wrap="none" lIns="0" tIns="0" rIns="0" bIns="0" rtlCol="0">
            <a:spAutoFit/>
          </a:bodyPr>
          <a:lstStyle/>
          <a:p>
            <a:pPr>
              <a:lnSpc>
                <a:spcPct val="114000"/>
              </a:lnSpc>
            </a:pPr>
            <a:r>
              <a:rPr lang="en-GB" sz="800" b="0" i="0" u="none" strike="noStrike" dirty="0" err="1">
                <a:solidFill>
                  <a:srgbClr val="222222"/>
                </a:solidFill>
                <a:effectLst/>
                <a:latin typeface="Arial" panose="020B0604020202020204" pitchFamily="34" charset="0"/>
              </a:rPr>
              <a:t>Bouckaert</a:t>
            </a:r>
            <a:r>
              <a:rPr lang="en-GB" sz="800" b="0" i="0" u="none" strike="noStrike" dirty="0">
                <a:solidFill>
                  <a:srgbClr val="222222"/>
                </a:solidFill>
                <a:effectLst/>
                <a:latin typeface="Arial" panose="020B0604020202020204" pitchFamily="34" charset="0"/>
              </a:rPr>
              <a:t> et al. (2021) "Net zero by 2050: A roadmap for the global energy sector."</a:t>
            </a:r>
            <a:endParaRPr lang="en-GB" sz="800" dirty="0">
              <a:latin typeface="+mn-lt"/>
            </a:endParaRPr>
          </a:p>
        </p:txBody>
      </p:sp>
      <p:grpSp>
        <p:nvGrpSpPr>
          <p:cNvPr id="30" name="Group 29">
            <a:extLst>
              <a:ext uri="{FF2B5EF4-FFF2-40B4-BE49-F238E27FC236}">
                <a16:creationId xmlns:a16="http://schemas.microsoft.com/office/drawing/2014/main" id="{7B9879DB-62D0-DB84-E895-A1F0372DC569}"/>
              </a:ext>
            </a:extLst>
          </p:cNvPr>
          <p:cNvGrpSpPr/>
          <p:nvPr/>
        </p:nvGrpSpPr>
        <p:grpSpPr>
          <a:xfrm>
            <a:off x="5578628" y="965293"/>
            <a:ext cx="3248306" cy="3608756"/>
            <a:chOff x="5578628" y="965293"/>
            <a:chExt cx="3248306" cy="3608756"/>
          </a:xfrm>
        </p:grpSpPr>
        <p:grpSp>
          <p:nvGrpSpPr>
            <p:cNvPr id="27" name="Group 26">
              <a:extLst>
                <a:ext uri="{FF2B5EF4-FFF2-40B4-BE49-F238E27FC236}">
                  <a16:creationId xmlns:a16="http://schemas.microsoft.com/office/drawing/2014/main" id="{DFA88B6D-01D1-F8A4-51B4-96171DCADB38}"/>
                </a:ext>
              </a:extLst>
            </p:cNvPr>
            <p:cNvGrpSpPr/>
            <p:nvPr/>
          </p:nvGrpSpPr>
          <p:grpSpPr>
            <a:xfrm>
              <a:off x="5586934" y="965293"/>
              <a:ext cx="3240000" cy="1620000"/>
              <a:chOff x="5586934" y="965293"/>
              <a:chExt cx="3240000" cy="1620000"/>
            </a:xfrm>
          </p:grpSpPr>
          <p:sp>
            <p:nvSpPr>
              <p:cNvPr id="25" name="Rounded Rectangle 24">
                <a:extLst>
                  <a:ext uri="{FF2B5EF4-FFF2-40B4-BE49-F238E27FC236}">
                    <a16:creationId xmlns:a16="http://schemas.microsoft.com/office/drawing/2014/main" id="{9502C5F8-F581-FE49-5A31-7531F6D271AF}"/>
                  </a:ext>
                </a:extLst>
              </p:cNvPr>
              <p:cNvSpPr/>
              <p:nvPr/>
            </p:nvSpPr>
            <p:spPr>
              <a:xfrm>
                <a:off x="5586934" y="965293"/>
                <a:ext cx="3240000" cy="1620000"/>
              </a:xfrm>
              <a:prstGeom prst="roundRect">
                <a:avLst/>
              </a:prstGeom>
              <a:solidFill>
                <a:srgbClr val="00B05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9" name="Group 8">
                <a:extLst>
                  <a:ext uri="{FF2B5EF4-FFF2-40B4-BE49-F238E27FC236}">
                    <a16:creationId xmlns:a16="http://schemas.microsoft.com/office/drawing/2014/main" id="{4A4739F4-75FA-31ED-D829-229E84F85AC4}"/>
                  </a:ext>
                </a:extLst>
              </p:cNvPr>
              <p:cNvGrpSpPr/>
              <p:nvPr/>
            </p:nvGrpSpPr>
            <p:grpSpPr>
              <a:xfrm>
                <a:off x="6037287" y="1064882"/>
                <a:ext cx="2438878" cy="1409739"/>
                <a:chOff x="5857037" y="1046338"/>
                <a:chExt cx="2438878" cy="1409739"/>
              </a:xfrm>
            </p:grpSpPr>
            <p:sp>
              <p:nvSpPr>
                <p:cNvPr id="13" name="TextBox 12">
                  <a:extLst>
                    <a:ext uri="{FF2B5EF4-FFF2-40B4-BE49-F238E27FC236}">
                      <a16:creationId xmlns:a16="http://schemas.microsoft.com/office/drawing/2014/main" id="{E24A3C1A-CB8F-449C-65BB-740530DDAEC9}"/>
                    </a:ext>
                  </a:extLst>
                </p:cNvPr>
                <p:cNvSpPr txBox="1"/>
                <p:nvPr/>
              </p:nvSpPr>
              <p:spPr>
                <a:xfrm>
                  <a:off x="5857037" y="2231015"/>
                  <a:ext cx="2438878" cy="225062"/>
                </a:xfrm>
                <a:prstGeom prst="rect">
                  <a:avLst/>
                </a:prstGeom>
                <a:noFill/>
              </p:spPr>
              <p:txBody>
                <a:bodyPr wrap="square" lIns="0" tIns="0" rIns="0" bIns="0" rtlCol="0">
                  <a:spAutoFit/>
                </a:bodyPr>
                <a:lstStyle/>
                <a:p>
                  <a:pPr>
                    <a:lnSpc>
                      <a:spcPct val="114000"/>
                    </a:lnSpc>
                  </a:pPr>
                  <a:r>
                    <a:rPr lang="en-GB" sz="1400" dirty="0">
                      <a:latin typeface="+mn-lt"/>
                    </a:rPr>
                    <a:t>Renewable Energy Integration</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49F95BF7-3A66-EAC4-37B3-B3A6CD78902F}"/>
                    </a:ext>
                  </a:extLst>
                </p:cNvPr>
                <p:cNvPicPr>
                  <a:picLocks noChangeAspect="1"/>
                </p:cNvPicPr>
                <p:nvPr/>
              </p:nvPicPr>
              <p:blipFill>
                <a:blip r:embed="rId4"/>
                <a:stretch>
                  <a:fillRect/>
                </a:stretch>
              </p:blipFill>
              <p:spPr>
                <a:xfrm>
                  <a:off x="6536475" y="1046338"/>
                  <a:ext cx="1080000" cy="1080000"/>
                </a:xfrm>
                <a:prstGeom prst="rect">
                  <a:avLst/>
                </a:prstGeom>
              </p:spPr>
            </p:pic>
          </p:grpSp>
        </p:grpSp>
        <p:grpSp>
          <p:nvGrpSpPr>
            <p:cNvPr id="29" name="Group 28">
              <a:extLst>
                <a:ext uri="{FF2B5EF4-FFF2-40B4-BE49-F238E27FC236}">
                  <a16:creationId xmlns:a16="http://schemas.microsoft.com/office/drawing/2014/main" id="{1204A83E-4EDD-B735-9497-DE471CF72301}"/>
                </a:ext>
              </a:extLst>
            </p:cNvPr>
            <p:cNvGrpSpPr/>
            <p:nvPr/>
          </p:nvGrpSpPr>
          <p:grpSpPr>
            <a:xfrm>
              <a:off x="5578628" y="2954049"/>
              <a:ext cx="3240000" cy="1620000"/>
              <a:chOff x="5578628" y="2954049"/>
              <a:chExt cx="3240000" cy="1620000"/>
            </a:xfrm>
          </p:grpSpPr>
          <p:sp>
            <p:nvSpPr>
              <p:cNvPr id="26" name="Rounded Rectangle 25">
                <a:extLst>
                  <a:ext uri="{FF2B5EF4-FFF2-40B4-BE49-F238E27FC236}">
                    <a16:creationId xmlns:a16="http://schemas.microsoft.com/office/drawing/2014/main" id="{93FAC964-41E9-8546-5B86-AFA71909A34C}"/>
                  </a:ext>
                </a:extLst>
              </p:cNvPr>
              <p:cNvSpPr/>
              <p:nvPr/>
            </p:nvSpPr>
            <p:spPr>
              <a:xfrm>
                <a:off x="5578628" y="2954049"/>
                <a:ext cx="3240000" cy="1620000"/>
              </a:xfrm>
              <a:prstGeom prst="roundRect">
                <a:avLst/>
              </a:prstGeom>
              <a:solidFill>
                <a:srgbClr val="7030A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1" name="Group 20">
                <a:extLst>
                  <a:ext uri="{FF2B5EF4-FFF2-40B4-BE49-F238E27FC236}">
                    <a16:creationId xmlns:a16="http://schemas.microsoft.com/office/drawing/2014/main" id="{75AB5BC4-4F4C-5AC0-9BA3-7E5BAEB084C8}"/>
                  </a:ext>
                </a:extLst>
              </p:cNvPr>
              <p:cNvGrpSpPr/>
              <p:nvPr/>
            </p:nvGrpSpPr>
            <p:grpSpPr>
              <a:xfrm>
                <a:off x="5747244" y="3049295"/>
                <a:ext cx="3018963" cy="1419170"/>
                <a:chOff x="5747244" y="2908491"/>
                <a:chExt cx="3018963" cy="1419170"/>
              </a:xfrm>
            </p:grpSpPr>
            <p:sp>
              <p:nvSpPr>
                <p:cNvPr id="16" name="TextBox 15">
                  <a:extLst>
                    <a:ext uri="{FF2B5EF4-FFF2-40B4-BE49-F238E27FC236}">
                      <a16:creationId xmlns:a16="http://schemas.microsoft.com/office/drawing/2014/main" id="{8CA60A4A-CEE1-CEF8-AA6C-6E8CCC2F4E50}"/>
                    </a:ext>
                  </a:extLst>
                </p:cNvPr>
                <p:cNvSpPr txBox="1"/>
                <p:nvPr/>
              </p:nvSpPr>
              <p:spPr>
                <a:xfrm>
                  <a:off x="5747244" y="4102599"/>
                  <a:ext cx="3018963" cy="225062"/>
                </a:xfrm>
                <a:prstGeom prst="rect">
                  <a:avLst/>
                </a:prstGeom>
                <a:noFill/>
              </p:spPr>
              <p:txBody>
                <a:bodyPr wrap="square" lIns="0" tIns="0" rIns="0" bIns="0" rtlCol="0">
                  <a:spAutoFit/>
                </a:bodyPr>
                <a:lstStyle/>
                <a:p>
                  <a:pPr>
                    <a:lnSpc>
                      <a:spcPct val="114000"/>
                    </a:lnSpc>
                  </a:pPr>
                  <a:r>
                    <a:rPr lang="en-GB" sz="1400" dirty="0">
                      <a:latin typeface="+mn-lt"/>
                    </a:rPr>
                    <a:t>Low Carbon Emission Transportation</a:t>
                  </a:r>
                </a:p>
              </p:txBody>
            </p:sp>
            <p:pic>
              <p:nvPicPr>
                <p:cNvPr id="20" name="Picture 19" descr="A black background with a black square&#10;&#10;Description automatically generated with medium confidence">
                  <a:extLst>
                    <a:ext uri="{FF2B5EF4-FFF2-40B4-BE49-F238E27FC236}">
                      <a16:creationId xmlns:a16="http://schemas.microsoft.com/office/drawing/2014/main" id="{A4E4895A-B250-51A9-788D-7750A859BB9B}"/>
                    </a:ext>
                  </a:extLst>
                </p:cNvPr>
                <p:cNvPicPr>
                  <a:picLocks noChangeAspect="1"/>
                </p:cNvPicPr>
                <p:nvPr/>
              </p:nvPicPr>
              <p:blipFill>
                <a:blip r:embed="rId5"/>
                <a:stretch>
                  <a:fillRect/>
                </a:stretch>
              </p:blipFill>
              <p:spPr>
                <a:xfrm>
                  <a:off x="6716726" y="2908491"/>
                  <a:ext cx="1080000" cy="1080000"/>
                </a:xfrm>
                <a:prstGeom prst="rect">
                  <a:avLst/>
                </a:prstGeom>
              </p:spPr>
            </p:pic>
          </p:grpSp>
        </p:grpSp>
      </p:grpSp>
      <p:grpSp>
        <p:nvGrpSpPr>
          <p:cNvPr id="28" name="Group 27">
            <a:extLst>
              <a:ext uri="{FF2B5EF4-FFF2-40B4-BE49-F238E27FC236}">
                <a16:creationId xmlns:a16="http://schemas.microsoft.com/office/drawing/2014/main" id="{DA16E5F4-8581-294A-FF07-FD24392AE07F}"/>
              </a:ext>
            </a:extLst>
          </p:cNvPr>
          <p:cNvGrpSpPr/>
          <p:nvPr/>
        </p:nvGrpSpPr>
        <p:grpSpPr>
          <a:xfrm>
            <a:off x="4526209" y="1571264"/>
            <a:ext cx="970547" cy="2708637"/>
            <a:chOff x="4526209" y="1571264"/>
            <a:chExt cx="970547" cy="2708637"/>
          </a:xfrm>
        </p:grpSpPr>
        <p:pic>
          <p:nvPicPr>
            <p:cNvPr id="15" name="Graphic 14" descr="Arrow: Slight curve with solid fill">
              <a:extLst>
                <a:ext uri="{FF2B5EF4-FFF2-40B4-BE49-F238E27FC236}">
                  <a16:creationId xmlns:a16="http://schemas.microsoft.com/office/drawing/2014/main" id="{3223A8E1-0CBC-8557-D745-2D67302D58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569137">
              <a:off x="4582356" y="3365501"/>
              <a:ext cx="914400" cy="914400"/>
            </a:xfrm>
            <a:prstGeom prst="rect">
              <a:avLst/>
            </a:prstGeom>
          </p:spPr>
        </p:pic>
        <p:pic>
          <p:nvPicPr>
            <p:cNvPr id="24" name="Graphic 23" descr="Arrow: Clockwise curve with solid fill">
              <a:extLst>
                <a:ext uri="{FF2B5EF4-FFF2-40B4-BE49-F238E27FC236}">
                  <a16:creationId xmlns:a16="http://schemas.microsoft.com/office/drawing/2014/main" id="{1E121215-B027-5B6A-D08C-5604BF4908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211550">
              <a:off x="4526209" y="1571264"/>
              <a:ext cx="914400" cy="914400"/>
            </a:xfrm>
            <a:prstGeom prst="rect">
              <a:avLst/>
            </a:prstGeom>
          </p:spPr>
        </p:pic>
      </p:grpSp>
      <p:sp>
        <p:nvSpPr>
          <p:cNvPr id="2" name="Chevron 21">
            <a:extLst>
              <a:ext uri="{FF2B5EF4-FFF2-40B4-BE49-F238E27FC236}">
                <a16:creationId xmlns:a16="http://schemas.microsoft.com/office/drawing/2014/main" id="{073331CB-00A6-85D3-E7C5-F68B85F4403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5" name="Chevron 21">
            <a:extLst>
              <a:ext uri="{FF2B5EF4-FFF2-40B4-BE49-F238E27FC236}">
                <a16:creationId xmlns:a16="http://schemas.microsoft.com/office/drawing/2014/main" id="{49384336-5D72-7F05-4CE1-6D027500635B}"/>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spTree>
    <p:extLst>
      <p:ext uri="{BB962C8B-B14F-4D97-AF65-F5344CB8AC3E}">
        <p14:creationId xmlns:p14="http://schemas.microsoft.com/office/powerpoint/2010/main" val="135476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D27B6-C60E-B825-3BF8-5231FF2153E6}"/>
              </a:ext>
            </a:extLst>
          </p:cNvPr>
          <p:cNvSpPr>
            <a:spLocks noGrp="1"/>
          </p:cNvSpPr>
          <p:nvPr>
            <p:ph type="sldNum" sz="quarter" idx="11"/>
          </p:nvPr>
        </p:nvSpPr>
        <p:spPr/>
        <p:txBody>
          <a:bodyPr/>
          <a:lstStyle/>
          <a:p>
            <a:fld id="{CE58CB1E-F828-4F11-99E0-327109AF9DA4}" type="slidenum">
              <a:rPr lang="de-DE" smtClean="0"/>
              <a:pPr/>
              <a:t>5</a:t>
            </a:fld>
            <a:endParaRPr lang="de-DE"/>
          </a:p>
        </p:txBody>
      </p:sp>
      <p:sp>
        <p:nvSpPr>
          <p:cNvPr id="11" name="Fußzeilenplatzhalter 4">
            <a:extLst>
              <a:ext uri="{FF2B5EF4-FFF2-40B4-BE49-F238E27FC236}">
                <a16:creationId xmlns:a16="http://schemas.microsoft.com/office/drawing/2014/main" id="{36A10820-5156-9626-3090-35B7CE1964D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44" name="Group 43">
            <a:extLst>
              <a:ext uri="{FF2B5EF4-FFF2-40B4-BE49-F238E27FC236}">
                <a16:creationId xmlns:a16="http://schemas.microsoft.com/office/drawing/2014/main" id="{7939EC73-93B1-DD4E-8F27-0036245CE431}"/>
              </a:ext>
            </a:extLst>
          </p:cNvPr>
          <p:cNvGrpSpPr/>
          <p:nvPr/>
        </p:nvGrpSpPr>
        <p:grpSpPr>
          <a:xfrm>
            <a:off x="4273616" y="3517182"/>
            <a:ext cx="1666466" cy="922704"/>
            <a:chOff x="4382476" y="3517182"/>
            <a:chExt cx="1666466" cy="922704"/>
          </a:xfrm>
        </p:grpSpPr>
        <p:sp>
          <p:nvSpPr>
            <p:cNvPr id="5" name="TextBox 4">
              <a:extLst>
                <a:ext uri="{FF2B5EF4-FFF2-40B4-BE49-F238E27FC236}">
                  <a16:creationId xmlns:a16="http://schemas.microsoft.com/office/drawing/2014/main" id="{AE616EBA-9C12-C211-48A5-68ECB110337A}"/>
                </a:ext>
              </a:extLst>
            </p:cNvPr>
            <p:cNvSpPr txBox="1"/>
            <p:nvPr/>
          </p:nvSpPr>
          <p:spPr>
            <a:xfrm>
              <a:off x="4382476" y="4182636"/>
              <a:ext cx="1666466" cy="257250"/>
            </a:xfrm>
            <a:prstGeom prst="rect">
              <a:avLst/>
            </a:prstGeom>
            <a:noFill/>
          </p:spPr>
          <p:txBody>
            <a:bodyPr wrap="square" lIns="0" tIns="0" rIns="0" bIns="0" rtlCol="0">
              <a:spAutoFit/>
            </a:bodyPr>
            <a:lstStyle/>
            <a:p>
              <a:pPr>
                <a:lnSpc>
                  <a:spcPct val="114000"/>
                </a:lnSpc>
              </a:pPr>
              <a:r>
                <a:rPr lang="en-GB" sz="1600" dirty="0">
                  <a:latin typeface="+mn-lt"/>
                </a:rPr>
                <a:t>Extreme Weather</a:t>
              </a:r>
            </a:p>
          </p:txBody>
        </p:sp>
        <p:sp>
          <p:nvSpPr>
            <p:cNvPr id="9" name="TextBox 8">
              <a:extLst>
                <a:ext uri="{FF2B5EF4-FFF2-40B4-BE49-F238E27FC236}">
                  <a16:creationId xmlns:a16="http://schemas.microsoft.com/office/drawing/2014/main" id="{E3065D81-7565-A325-97F8-1C1AA571ED61}"/>
                </a:ext>
              </a:extLst>
            </p:cNvPr>
            <p:cNvSpPr txBox="1"/>
            <p:nvPr/>
          </p:nvSpPr>
          <p:spPr>
            <a:xfrm>
              <a:off x="4391533" y="3517182"/>
              <a:ext cx="1648351" cy="257250"/>
            </a:xfrm>
            <a:prstGeom prst="rect">
              <a:avLst/>
            </a:prstGeom>
            <a:noFill/>
          </p:spPr>
          <p:txBody>
            <a:bodyPr wrap="square" lIns="0" tIns="0" rIns="0" bIns="0" rtlCol="0">
              <a:spAutoFit/>
            </a:bodyPr>
            <a:lstStyle/>
            <a:p>
              <a:pPr>
                <a:lnSpc>
                  <a:spcPct val="114000"/>
                </a:lnSpc>
              </a:pPr>
              <a:r>
                <a:rPr lang="en-GB" sz="1600" dirty="0">
                  <a:latin typeface="+mn-lt"/>
                </a:rPr>
                <a:t>Energy Demand</a:t>
              </a:r>
            </a:p>
          </p:txBody>
        </p:sp>
      </p:grpSp>
      <p:sp>
        <p:nvSpPr>
          <p:cNvPr id="20" name="Title 2">
            <a:extLst>
              <a:ext uri="{FF2B5EF4-FFF2-40B4-BE49-F238E27FC236}">
                <a16:creationId xmlns:a16="http://schemas.microsoft.com/office/drawing/2014/main" id="{41A9B2FB-3139-88C1-8D4A-12ADFA6CA66F}"/>
              </a:ext>
            </a:extLst>
          </p:cNvPr>
          <p:cNvSpPr>
            <a:spLocks noGrp="1"/>
          </p:cNvSpPr>
          <p:nvPr>
            <p:ph type="title"/>
          </p:nvPr>
        </p:nvSpPr>
        <p:spPr>
          <a:xfrm>
            <a:off x="319090" y="972000"/>
            <a:ext cx="8508999" cy="377796"/>
          </a:xfrm>
        </p:spPr>
        <p:txBody>
          <a:bodyPr/>
          <a:lstStyle/>
          <a:p>
            <a:r>
              <a:rPr lang="en-GB" sz="2400" dirty="0"/>
              <a:t>“Security- and Human-</a:t>
            </a:r>
            <a:r>
              <a:rPr lang="en-GB" sz="2400" dirty="0" err="1"/>
              <a:t>centered</a:t>
            </a:r>
            <a:r>
              <a:rPr lang="en-GB" sz="2400" dirty="0"/>
              <a:t> Energy Transition”</a:t>
            </a:r>
          </a:p>
        </p:txBody>
      </p:sp>
      <p:sp>
        <p:nvSpPr>
          <p:cNvPr id="23" name="TextBox 22">
            <a:extLst>
              <a:ext uri="{FF2B5EF4-FFF2-40B4-BE49-F238E27FC236}">
                <a16:creationId xmlns:a16="http://schemas.microsoft.com/office/drawing/2014/main" id="{58081B74-0C71-BD74-057A-5204E0A3C9D7}"/>
              </a:ext>
            </a:extLst>
          </p:cNvPr>
          <p:cNvSpPr txBox="1"/>
          <p:nvPr/>
        </p:nvSpPr>
        <p:spPr>
          <a:xfrm>
            <a:off x="289218" y="1382161"/>
            <a:ext cx="4554926" cy="218634"/>
          </a:xfrm>
          <a:prstGeom prst="rect">
            <a:avLst/>
          </a:prstGeom>
          <a:noFill/>
        </p:spPr>
        <p:txBody>
          <a:bodyPr wrap="square">
            <a:spAutoFit/>
          </a:bodyPr>
          <a:lstStyle/>
          <a:p>
            <a:r>
              <a:rPr lang="en-GB" sz="800" dirty="0"/>
              <a:t>IEA (2023). “World Energy Outlook 2023” https://</a:t>
            </a:r>
            <a:r>
              <a:rPr lang="en-GB" sz="800" dirty="0" err="1"/>
              <a:t>www.iea.org</a:t>
            </a:r>
            <a:r>
              <a:rPr lang="en-GB" sz="800" dirty="0"/>
              <a:t>/reports/world-energy-outlook-2023</a:t>
            </a:r>
          </a:p>
        </p:txBody>
      </p:sp>
      <p:grpSp>
        <p:nvGrpSpPr>
          <p:cNvPr id="13" name="Group 12">
            <a:extLst>
              <a:ext uri="{FF2B5EF4-FFF2-40B4-BE49-F238E27FC236}">
                <a16:creationId xmlns:a16="http://schemas.microsoft.com/office/drawing/2014/main" id="{B6AD0A02-E8C9-FC46-9A5E-E35C90EF4E74}"/>
              </a:ext>
            </a:extLst>
          </p:cNvPr>
          <p:cNvGrpSpPr>
            <a:grpSpLocks noChangeAspect="1"/>
          </p:cNvGrpSpPr>
          <p:nvPr/>
        </p:nvGrpSpPr>
        <p:grpSpPr>
          <a:xfrm>
            <a:off x="252431" y="2032934"/>
            <a:ext cx="2314250" cy="2571052"/>
            <a:chOff x="5578628" y="965293"/>
            <a:chExt cx="3248306" cy="3608756"/>
          </a:xfrm>
        </p:grpSpPr>
        <p:grpSp>
          <p:nvGrpSpPr>
            <p:cNvPr id="14" name="Group 13">
              <a:extLst>
                <a:ext uri="{FF2B5EF4-FFF2-40B4-BE49-F238E27FC236}">
                  <a16:creationId xmlns:a16="http://schemas.microsoft.com/office/drawing/2014/main" id="{2332F2BE-6D55-993C-9AA2-A18FB2AB54C8}"/>
                </a:ext>
              </a:extLst>
            </p:cNvPr>
            <p:cNvGrpSpPr/>
            <p:nvPr/>
          </p:nvGrpSpPr>
          <p:grpSpPr>
            <a:xfrm>
              <a:off x="5586934" y="965293"/>
              <a:ext cx="3240000" cy="1620000"/>
              <a:chOff x="5586934" y="965293"/>
              <a:chExt cx="3240000" cy="1620000"/>
            </a:xfrm>
          </p:grpSpPr>
          <p:sp>
            <p:nvSpPr>
              <p:cNvPr id="26" name="Rounded Rectangle 25">
                <a:extLst>
                  <a:ext uri="{FF2B5EF4-FFF2-40B4-BE49-F238E27FC236}">
                    <a16:creationId xmlns:a16="http://schemas.microsoft.com/office/drawing/2014/main" id="{18F7343F-441B-2622-2608-255429A9F593}"/>
                  </a:ext>
                </a:extLst>
              </p:cNvPr>
              <p:cNvSpPr/>
              <p:nvPr/>
            </p:nvSpPr>
            <p:spPr>
              <a:xfrm>
                <a:off x="5586934" y="965293"/>
                <a:ext cx="3240000" cy="1620000"/>
              </a:xfrm>
              <a:prstGeom prst="roundRect">
                <a:avLst/>
              </a:prstGeom>
              <a:solidFill>
                <a:srgbClr val="00B05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7" name="Group 26">
                <a:extLst>
                  <a:ext uri="{FF2B5EF4-FFF2-40B4-BE49-F238E27FC236}">
                    <a16:creationId xmlns:a16="http://schemas.microsoft.com/office/drawing/2014/main" id="{EA6B22ED-3467-F88E-8B54-109EDB67A1B0}"/>
                  </a:ext>
                </a:extLst>
              </p:cNvPr>
              <p:cNvGrpSpPr/>
              <p:nvPr/>
            </p:nvGrpSpPr>
            <p:grpSpPr>
              <a:xfrm>
                <a:off x="6037287" y="1064882"/>
                <a:ext cx="2438878" cy="1410308"/>
                <a:chOff x="5857037" y="1046338"/>
                <a:chExt cx="2438878" cy="1410308"/>
              </a:xfrm>
            </p:grpSpPr>
            <p:sp>
              <p:nvSpPr>
                <p:cNvPr id="28" name="TextBox 27">
                  <a:extLst>
                    <a:ext uri="{FF2B5EF4-FFF2-40B4-BE49-F238E27FC236}">
                      <a16:creationId xmlns:a16="http://schemas.microsoft.com/office/drawing/2014/main" id="{01E23CA6-C4D8-3D70-010D-6D6EEAD57524}"/>
                    </a:ext>
                  </a:extLst>
                </p:cNvPr>
                <p:cNvSpPr txBox="1"/>
                <p:nvPr/>
              </p:nvSpPr>
              <p:spPr>
                <a:xfrm>
                  <a:off x="5857037" y="2231016"/>
                  <a:ext cx="2438878" cy="225630"/>
                </a:xfrm>
                <a:prstGeom prst="rect">
                  <a:avLst/>
                </a:prstGeom>
                <a:noFill/>
              </p:spPr>
              <p:txBody>
                <a:bodyPr wrap="square" lIns="0" tIns="0" rIns="0" bIns="0" rtlCol="0">
                  <a:spAutoFit/>
                </a:bodyPr>
                <a:lstStyle/>
                <a:p>
                  <a:pPr>
                    <a:lnSpc>
                      <a:spcPct val="114000"/>
                    </a:lnSpc>
                  </a:pPr>
                  <a:r>
                    <a:rPr lang="en-GB" sz="1000" dirty="0">
                      <a:latin typeface="+mn-lt"/>
                    </a:rPr>
                    <a:t>Renewable Energy Integration</a:t>
                  </a:r>
                </a:p>
              </p:txBody>
            </p:sp>
            <p:pic>
              <p:nvPicPr>
                <p:cNvPr id="29" name="Picture 28" descr="A black background with a black square&#10;&#10;Description automatically generated with medium confidence">
                  <a:extLst>
                    <a:ext uri="{FF2B5EF4-FFF2-40B4-BE49-F238E27FC236}">
                      <a16:creationId xmlns:a16="http://schemas.microsoft.com/office/drawing/2014/main" id="{12C7D7A0-6EDC-7E71-8640-59DBE0087D2E}"/>
                    </a:ext>
                  </a:extLst>
                </p:cNvPr>
                <p:cNvPicPr>
                  <a:picLocks noChangeAspect="1"/>
                </p:cNvPicPr>
                <p:nvPr/>
              </p:nvPicPr>
              <p:blipFill>
                <a:blip r:embed="rId3"/>
                <a:stretch>
                  <a:fillRect/>
                </a:stretch>
              </p:blipFill>
              <p:spPr>
                <a:xfrm>
                  <a:off x="6536475" y="1046338"/>
                  <a:ext cx="1080000" cy="1080000"/>
                </a:xfrm>
                <a:prstGeom prst="rect">
                  <a:avLst/>
                </a:prstGeom>
              </p:spPr>
            </p:pic>
          </p:grpSp>
        </p:grpSp>
        <p:grpSp>
          <p:nvGrpSpPr>
            <p:cNvPr id="16" name="Group 15">
              <a:extLst>
                <a:ext uri="{FF2B5EF4-FFF2-40B4-BE49-F238E27FC236}">
                  <a16:creationId xmlns:a16="http://schemas.microsoft.com/office/drawing/2014/main" id="{693CD6D5-C580-C28D-05FC-EE04D8D611BE}"/>
                </a:ext>
              </a:extLst>
            </p:cNvPr>
            <p:cNvGrpSpPr/>
            <p:nvPr/>
          </p:nvGrpSpPr>
          <p:grpSpPr>
            <a:xfrm>
              <a:off x="5578628" y="2954049"/>
              <a:ext cx="3240000" cy="1620000"/>
              <a:chOff x="5578628" y="2954049"/>
              <a:chExt cx="3240000" cy="1620000"/>
            </a:xfrm>
          </p:grpSpPr>
          <p:sp>
            <p:nvSpPr>
              <p:cNvPr id="21" name="Rounded Rectangle 20">
                <a:extLst>
                  <a:ext uri="{FF2B5EF4-FFF2-40B4-BE49-F238E27FC236}">
                    <a16:creationId xmlns:a16="http://schemas.microsoft.com/office/drawing/2014/main" id="{BA239B03-7D1D-99E8-21D5-78D2E3099410}"/>
                  </a:ext>
                </a:extLst>
              </p:cNvPr>
              <p:cNvSpPr/>
              <p:nvPr/>
            </p:nvSpPr>
            <p:spPr>
              <a:xfrm>
                <a:off x="5578628" y="2954049"/>
                <a:ext cx="3240000" cy="1620000"/>
              </a:xfrm>
              <a:prstGeom prst="roundRect">
                <a:avLst/>
              </a:prstGeom>
              <a:solidFill>
                <a:srgbClr val="7030A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2" name="Group 21">
                <a:extLst>
                  <a:ext uri="{FF2B5EF4-FFF2-40B4-BE49-F238E27FC236}">
                    <a16:creationId xmlns:a16="http://schemas.microsoft.com/office/drawing/2014/main" id="{44697AE5-E0DB-6D70-2705-6FB7142FEC9D}"/>
                  </a:ext>
                </a:extLst>
              </p:cNvPr>
              <p:cNvGrpSpPr/>
              <p:nvPr/>
            </p:nvGrpSpPr>
            <p:grpSpPr>
              <a:xfrm>
                <a:off x="5747244" y="3049295"/>
                <a:ext cx="3018963" cy="1419738"/>
                <a:chOff x="5747244" y="2908491"/>
                <a:chExt cx="3018963" cy="1419738"/>
              </a:xfrm>
            </p:grpSpPr>
            <p:sp>
              <p:nvSpPr>
                <p:cNvPr id="24" name="TextBox 23">
                  <a:extLst>
                    <a:ext uri="{FF2B5EF4-FFF2-40B4-BE49-F238E27FC236}">
                      <a16:creationId xmlns:a16="http://schemas.microsoft.com/office/drawing/2014/main" id="{A7BD1EB7-BFB0-81A9-775B-1389F071CA74}"/>
                    </a:ext>
                  </a:extLst>
                </p:cNvPr>
                <p:cNvSpPr txBox="1"/>
                <p:nvPr/>
              </p:nvSpPr>
              <p:spPr>
                <a:xfrm>
                  <a:off x="5747244" y="4102598"/>
                  <a:ext cx="3018963" cy="225631"/>
                </a:xfrm>
                <a:prstGeom prst="rect">
                  <a:avLst/>
                </a:prstGeom>
                <a:noFill/>
              </p:spPr>
              <p:txBody>
                <a:bodyPr wrap="square" lIns="0" tIns="0" rIns="0" bIns="0" rtlCol="0">
                  <a:spAutoFit/>
                </a:bodyPr>
                <a:lstStyle/>
                <a:p>
                  <a:pPr>
                    <a:lnSpc>
                      <a:spcPct val="114000"/>
                    </a:lnSpc>
                  </a:pPr>
                  <a:r>
                    <a:rPr lang="en-GB" sz="1000" dirty="0">
                      <a:latin typeface="+mn-lt"/>
                    </a:rPr>
                    <a:t>Low Carbon Emission Transportation</a:t>
                  </a:r>
                </a:p>
              </p:txBody>
            </p:sp>
            <p:pic>
              <p:nvPicPr>
                <p:cNvPr id="25" name="Picture 24" descr="A black background with a black square&#10;&#10;Description automatically generated with medium confidence">
                  <a:extLst>
                    <a:ext uri="{FF2B5EF4-FFF2-40B4-BE49-F238E27FC236}">
                      <a16:creationId xmlns:a16="http://schemas.microsoft.com/office/drawing/2014/main" id="{11507ACD-A004-3235-3523-645CAA14E846}"/>
                    </a:ext>
                  </a:extLst>
                </p:cNvPr>
                <p:cNvPicPr>
                  <a:picLocks noChangeAspect="1"/>
                </p:cNvPicPr>
                <p:nvPr/>
              </p:nvPicPr>
              <p:blipFill>
                <a:blip r:embed="rId4"/>
                <a:stretch>
                  <a:fillRect/>
                </a:stretch>
              </p:blipFill>
              <p:spPr>
                <a:xfrm>
                  <a:off x="6716726" y="2908491"/>
                  <a:ext cx="1080000" cy="1080000"/>
                </a:xfrm>
                <a:prstGeom prst="rect">
                  <a:avLst/>
                </a:prstGeom>
              </p:spPr>
            </p:pic>
          </p:grpSp>
        </p:grpSp>
      </p:grpSp>
      <p:grpSp>
        <p:nvGrpSpPr>
          <p:cNvPr id="43" name="Group 42">
            <a:extLst>
              <a:ext uri="{FF2B5EF4-FFF2-40B4-BE49-F238E27FC236}">
                <a16:creationId xmlns:a16="http://schemas.microsoft.com/office/drawing/2014/main" id="{0D912602-E334-18C7-AB09-EF3439310923}"/>
              </a:ext>
            </a:extLst>
          </p:cNvPr>
          <p:cNvGrpSpPr/>
          <p:nvPr/>
        </p:nvGrpSpPr>
        <p:grpSpPr>
          <a:xfrm>
            <a:off x="2581738" y="2878306"/>
            <a:ext cx="1691878" cy="1244462"/>
            <a:chOff x="2581738" y="2878306"/>
            <a:chExt cx="1691878" cy="1244462"/>
          </a:xfrm>
        </p:grpSpPr>
        <p:sp>
          <p:nvSpPr>
            <p:cNvPr id="15" name="TextBox 14">
              <a:extLst>
                <a:ext uri="{FF2B5EF4-FFF2-40B4-BE49-F238E27FC236}">
                  <a16:creationId xmlns:a16="http://schemas.microsoft.com/office/drawing/2014/main" id="{4E476F31-5B23-F4A6-FFC0-0D455F30C250}"/>
                </a:ext>
              </a:extLst>
            </p:cNvPr>
            <p:cNvSpPr txBox="1"/>
            <p:nvPr/>
          </p:nvSpPr>
          <p:spPr>
            <a:xfrm>
              <a:off x="2712609" y="3865518"/>
              <a:ext cx="1488473" cy="257250"/>
            </a:xfrm>
            <a:prstGeom prst="rect">
              <a:avLst/>
            </a:prstGeom>
            <a:noFill/>
          </p:spPr>
          <p:txBody>
            <a:bodyPr wrap="square" lIns="0" tIns="0" rIns="0" bIns="0" rtlCol="0">
              <a:spAutoFit/>
            </a:bodyPr>
            <a:lstStyle/>
            <a:p>
              <a:pPr>
                <a:lnSpc>
                  <a:spcPct val="114000"/>
                </a:lnSpc>
              </a:pPr>
              <a:r>
                <a:rPr lang="en-GB" sz="1600" dirty="0">
                  <a:solidFill>
                    <a:srgbClr val="7030A0"/>
                  </a:solidFill>
                  <a:latin typeface="+mn-lt"/>
                </a:rPr>
                <a:t>Fast Charging</a:t>
              </a:r>
            </a:p>
          </p:txBody>
        </p:sp>
        <p:sp>
          <p:nvSpPr>
            <p:cNvPr id="32" name="TextBox 31">
              <a:extLst>
                <a:ext uri="{FF2B5EF4-FFF2-40B4-BE49-F238E27FC236}">
                  <a16:creationId xmlns:a16="http://schemas.microsoft.com/office/drawing/2014/main" id="{6D0B5C5A-C751-B59E-8806-73A047B4B55A}"/>
                </a:ext>
              </a:extLst>
            </p:cNvPr>
            <p:cNvSpPr txBox="1"/>
            <p:nvPr/>
          </p:nvSpPr>
          <p:spPr>
            <a:xfrm>
              <a:off x="2581738" y="2878306"/>
              <a:ext cx="1691878" cy="349583"/>
            </a:xfrm>
            <a:prstGeom prst="rect">
              <a:avLst/>
            </a:prstGeom>
            <a:noFill/>
          </p:spPr>
          <p:txBody>
            <a:bodyPr wrap="square">
              <a:spAutoFit/>
            </a:bodyPr>
            <a:lstStyle/>
            <a:p>
              <a:pPr>
                <a:lnSpc>
                  <a:spcPct val="114000"/>
                </a:lnSpc>
              </a:pPr>
              <a:r>
                <a:rPr lang="en-GB" sz="1600" dirty="0">
                  <a:solidFill>
                    <a:srgbClr val="00B050"/>
                  </a:solidFill>
                </a:rPr>
                <a:t>High Uncertainty</a:t>
              </a:r>
            </a:p>
          </p:txBody>
        </p:sp>
      </p:grpSp>
      <p:grpSp>
        <p:nvGrpSpPr>
          <p:cNvPr id="42" name="Group 41">
            <a:extLst>
              <a:ext uri="{FF2B5EF4-FFF2-40B4-BE49-F238E27FC236}">
                <a16:creationId xmlns:a16="http://schemas.microsoft.com/office/drawing/2014/main" id="{CC981DDE-CE92-A3DA-97FC-A32BEC255699}"/>
              </a:ext>
            </a:extLst>
          </p:cNvPr>
          <p:cNvGrpSpPr/>
          <p:nvPr/>
        </p:nvGrpSpPr>
        <p:grpSpPr>
          <a:xfrm>
            <a:off x="2689082" y="1792484"/>
            <a:ext cx="5518745" cy="911019"/>
            <a:chOff x="2689082" y="2053744"/>
            <a:chExt cx="5518745" cy="911019"/>
          </a:xfrm>
        </p:grpSpPr>
        <p:sp>
          <p:nvSpPr>
            <p:cNvPr id="12" name="TextBox 11">
              <a:extLst>
                <a:ext uri="{FF2B5EF4-FFF2-40B4-BE49-F238E27FC236}">
                  <a16:creationId xmlns:a16="http://schemas.microsoft.com/office/drawing/2014/main" id="{22B8AEE9-D09C-E5D0-4830-F2588A2A5D9F}"/>
                </a:ext>
              </a:extLst>
            </p:cNvPr>
            <p:cNvSpPr txBox="1"/>
            <p:nvPr/>
          </p:nvSpPr>
          <p:spPr>
            <a:xfrm>
              <a:off x="2689082" y="2337022"/>
              <a:ext cx="1512000" cy="257250"/>
            </a:xfrm>
            <a:prstGeom prst="rect">
              <a:avLst/>
            </a:prstGeom>
            <a:noFill/>
            <a:ln>
              <a:noFill/>
            </a:ln>
          </p:spPr>
          <p:txBody>
            <a:bodyPr wrap="square" lIns="0" tIns="0" rIns="0" bIns="0" rtlCol="0">
              <a:spAutoFit/>
            </a:bodyPr>
            <a:lstStyle/>
            <a:p>
              <a:pPr>
                <a:lnSpc>
                  <a:spcPct val="114000"/>
                </a:lnSpc>
              </a:pPr>
              <a:r>
                <a:rPr lang="en-GB" sz="1600" dirty="0">
                  <a:solidFill>
                    <a:srgbClr val="00B050"/>
                  </a:solidFill>
                  <a:latin typeface="+mn-lt"/>
                </a:rPr>
                <a:t>Decentralization</a:t>
              </a:r>
            </a:p>
          </p:txBody>
        </p:sp>
        <p:sp>
          <p:nvSpPr>
            <p:cNvPr id="36" name="TextBox 35">
              <a:extLst>
                <a:ext uri="{FF2B5EF4-FFF2-40B4-BE49-F238E27FC236}">
                  <a16:creationId xmlns:a16="http://schemas.microsoft.com/office/drawing/2014/main" id="{36B9A846-7EB1-B804-D25C-E0A7EAD17D94}"/>
                </a:ext>
              </a:extLst>
            </p:cNvPr>
            <p:cNvSpPr txBox="1"/>
            <p:nvPr/>
          </p:nvSpPr>
          <p:spPr>
            <a:xfrm>
              <a:off x="5144116" y="2053744"/>
              <a:ext cx="3063711" cy="911019"/>
            </a:xfrm>
            <a:prstGeom prst="rect">
              <a:avLst/>
            </a:prstGeom>
            <a:noFill/>
          </p:spPr>
          <p:txBody>
            <a:bodyPr wrap="square">
              <a:spAutoFit/>
            </a:bodyPr>
            <a:lstStyle/>
            <a:p>
              <a:pPr>
                <a:lnSpc>
                  <a:spcPct val="114000"/>
                </a:lnSpc>
              </a:pPr>
              <a:r>
                <a:rPr lang="en-GB" sz="1600" b="1" dirty="0">
                  <a:solidFill>
                    <a:srgbClr val="FF0000"/>
                  </a:solidFill>
                  <a:latin typeface="+mn-lt"/>
                </a:rPr>
                <a:t>Rising Importance of Distribution System/Network Operator (DSO)</a:t>
              </a:r>
            </a:p>
          </p:txBody>
        </p:sp>
        <p:pic>
          <p:nvPicPr>
            <p:cNvPr id="40" name="Graphic 39" descr="Chevron arrows with solid fill">
              <a:extLst>
                <a:ext uri="{FF2B5EF4-FFF2-40B4-BE49-F238E27FC236}">
                  <a16:creationId xmlns:a16="http://schemas.microsoft.com/office/drawing/2014/main" id="{D261FAC5-AB56-7598-4EF3-826D9CDB8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60704" y="2211067"/>
              <a:ext cx="653470" cy="509160"/>
            </a:xfrm>
            <a:prstGeom prst="rect">
              <a:avLst/>
            </a:prstGeom>
          </p:spPr>
        </p:pic>
      </p:grpSp>
      <p:grpSp>
        <p:nvGrpSpPr>
          <p:cNvPr id="45" name="Group 44">
            <a:extLst>
              <a:ext uri="{FF2B5EF4-FFF2-40B4-BE49-F238E27FC236}">
                <a16:creationId xmlns:a16="http://schemas.microsoft.com/office/drawing/2014/main" id="{5A5F9C33-03D6-40EA-5CCE-3E4FABE11CA0}"/>
              </a:ext>
            </a:extLst>
          </p:cNvPr>
          <p:cNvGrpSpPr/>
          <p:nvPr/>
        </p:nvGrpSpPr>
        <p:grpSpPr>
          <a:xfrm>
            <a:off x="5898380" y="3527172"/>
            <a:ext cx="2830580" cy="537968"/>
            <a:chOff x="6165008" y="3508976"/>
            <a:chExt cx="2830580" cy="537968"/>
          </a:xfrm>
        </p:grpSpPr>
        <p:sp>
          <p:nvSpPr>
            <p:cNvPr id="30" name="TextBox 29">
              <a:extLst>
                <a:ext uri="{FF2B5EF4-FFF2-40B4-BE49-F238E27FC236}">
                  <a16:creationId xmlns:a16="http://schemas.microsoft.com/office/drawing/2014/main" id="{A4A59CDC-81F8-B3B3-CC6F-834D755E9134}"/>
                </a:ext>
              </a:extLst>
            </p:cNvPr>
            <p:cNvSpPr txBox="1"/>
            <p:nvPr/>
          </p:nvSpPr>
          <p:spPr>
            <a:xfrm>
              <a:off x="6943589" y="3508976"/>
              <a:ext cx="2051999" cy="537968"/>
            </a:xfrm>
            <a:prstGeom prst="rect">
              <a:avLst/>
            </a:prstGeom>
            <a:noFill/>
          </p:spPr>
          <p:txBody>
            <a:bodyPr wrap="square" lIns="0" tIns="0" rIns="0" bIns="0" rtlCol="0">
              <a:spAutoFit/>
            </a:bodyPr>
            <a:lstStyle/>
            <a:p>
              <a:pPr>
                <a:lnSpc>
                  <a:spcPct val="114000"/>
                </a:lnSpc>
              </a:pPr>
              <a:r>
                <a:rPr lang="en-GB" sz="1600" b="1" dirty="0">
                  <a:solidFill>
                    <a:srgbClr val="FF0000"/>
                  </a:solidFill>
                  <a:latin typeface="+mn-lt"/>
                </a:rPr>
                <a:t>Instability of Distribution Network</a:t>
              </a:r>
            </a:p>
          </p:txBody>
        </p:sp>
        <p:pic>
          <p:nvPicPr>
            <p:cNvPr id="41" name="Graphic 40" descr="Chevron arrows with solid fill">
              <a:extLst>
                <a:ext uri="{FF2B5EF4-FFF2-40B4-BE49-F238E27FC236}">
                  <a16:creationId xmlns:a16="http://schemas.microsoft.com/office/drawing/2014/main" id="{780D652E-AB62-922C-F812-3A01DBAEA3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5008" y="3527045"/>
              <a:ext cx="653470" cy="509160"/>
            </a:xfrm>
            <a:prstGeom prst="rect">
              <a:avLst/>
            </a:prstGeom>
          </p:spPr>
        </p:pic>
      </p:grpSp>
      <p:cxnSp>
        <p:nvCxnSpPr>
          <p:cNvPr id="47" name="Straight Connector 46">
            <a:extLst>
              <a:ext uri="{FF2B5EF4-FFF2-40B4-BE49-F238E27FC236}">
                <a16:creationId xmlns:a16="http://schemas.microsoft.com/office/drawing/2014/main" id="{EFFD30CE-02A3-B4FC-2322-A62607C7DA53}"/>
              </a:ext>
            </a:extLst>
          </p:cNvPr>
          <p:cNvCxnSpPr>
            <a:cxnSpLocks/>
          </p:cNvCxnSpPr>
          <p:nvPr/>
        </p:nvCxnSpPr>
        <p:spPr>
          <a:xfrm flipV="1">
            <a:off x="2689082" y="2767022"/>
            <a:ext cx="6039878"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893D289-37D5-90CC-3634-50AC52C07D8F}"/>
              </a:ext>
            </a:extLst>
          </p:cNvPr>
          <p:cNvCxnSpPr>
            <a:cxnSpLocks/>
          </p:cNvCxnSpPr>
          <p:nvPr/>
        </p:nvCxnSpPr>
        <p:spPr>
          <a:xfrm flipV="1">
            <a:off x="2689078" y="2810562"/>
            <a:ext cx="6039878" cy="0"/>
          </a:xfrm>
          <a:prstGeom prst="line">
            <a:avLst/>
          </a:prstGeom>
          <a:ln w="19050">
            <a:prstDash val="solid"/>
          </a:ln>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6B27A017-2883-BE68-EE1C-AB9CCEC18C70}"/>
              </a:ext>
            </a:extLst>
          </p:cNvPr>
          <p:cNvGrpSpPr/>
          <p:nvPr/>
        </p:nvGrpSpPr>
        <p:grpSpPr>
          <a:xfrm>
            <a:off x="0" y="193598"/>
            <a:ext cx="7410336" cy="427983"/>
            <a:chOff x="0" y="193598"/>
            <a:chExt cx="7410336" cy="427983"/>
          </a:xfrm>
        </p:grpSpPr>
        <p:sp>
          <p:nvSpPr>
            <p:cNvPr id="2" name="Pentagon 19">
              <a:extLst>
                <a:ext uri="{FF2B5EF4-FFF2-40B4-BE49-F238E27FC236}">
                  <a16:creationId xmlns:a16="http://schemas.microsoft.com/office/drawing/2014/main" id="{E77CD037-7912-D843-AEC2-56CD0102856E}"/>
                </a:ext>
              </a:extLst>
            </p:cNvPr>
            <p:cNvSpPr/>
            <p:nvPr/>
          </p:nvSpPr>
          <p:spPr bwMode="auto">
            <a:xfrm>
              <a:off x="0" y="195135"/>
              <a:ext cx="1261276" cy="426446"/>
            </a:xfrm>
            <a:prstGeom prst="homePlate">
              <a:avLst/>
            </a:pr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6" name="Chevron 21">
              <a:extLst>
                <a:ext uri="{FF2B5EF4-FFF2-40B4-BE49-F238E27FC236}">
                  <a16:creationId xmlns:a16="http://schemas.microsoft.com/office/drawing/2014/main" id="{AE8E40E1-0B3C-400B-0DEB-04B8591DE243}"/>
                </a:ext>
              </a:extLst>
            </p:cNvPr>
            <p:cNvSpPr/>
            <p:nvPr/>
          </p:nvSpPr>
          <p:spPr bwMode="auto">
            <a:xfrm>
              <a:off x="1044661" y="195135"/>
              <a:ext cx="1650104"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0" name="Chevron 21">
              <a:extLst>
                <a:ext uri="{FF2B5EF4-FFF2-40B4-BE49-F238E27FC236}">
                  <a16:creationId xmlns:a16="http://schemas.microsoft.com/office/drawing/2014/main" id="{1A4FCB7B-BECA-5732-9EA2-4A81C3317519}"/>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31" name="Chevron 21">
              <a:extLst>
                <a:ext uri="{FF2B5EF4-FFF2-40B4-BE49-F238E27FC236}">
                  <a16:creationId xmlns:a16="http://schemas.microsoft.com/office/drawing/2014/main" id="{1F74C106-D4A0-8781-E28E-4C10253676E6}"/>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33" name="Chevron 21">
              <a:extLst>
                <a:ext uri="{FF2B5EF4-FFF2-40B4-BE49-F238E27FC236}">
                  <a16:creationId xmlns:a16="http://schemas.microsoft.com/office/drawing/2014/main" id="{9A7922A2-46E2-2391-F31A-836F4C3F8777}"/>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4" name="Chevron 21">
              <a:extLst>
                <a:ext uri="{FF2B5EF4-FFF2-40B4-BE49-F238E27FC236}">
                  <a16:creationId xmlns:a16="http://schemas.microsoft.com/office/drawing/2014/main" id="{E3862C2A-994E-2E96-52C4-73A566CD791D}"/>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82939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BBAD-C53B-2C58-EB5A-C6B98E80A983}"/>
              </a:ext>
            </a:extLst>
          </p:cNvPr>
          <p:cNvSpPr>
            <a:spLocks noGrp="1"/>
          </p:cNvSpPr>
          <p:nvPr>
            <p:ph type="title"/>
          </p:nvPr>
        </p:nvSpPr>
        <p:spPr>
          <a:xfrm>
            <a:off x="319090" y="972000"/>
            <a:ext cx="8508999" cy="380745"/>
          </a:xfrm>
        </p:spPr>
        <p:txBody>
          <a:bodyPr/>
          <a:lstStyle/>
          <a:p>
            <a:r>
              <a:rPr lang="en-GB" dirty="0"/>
              <a:t>Problem Formulation</a:t>
            </a:r>
          </a:p>
        </p:txBody>
      </p:sp>
    </p:spTree>
    <p:extLst>
      <p:ext uri="{BB962C8B-B14F-4D97-AF65-F5344CB8AC3E}">
        <p14:creationId xmlns:p14="http://schemas.microsoft.com/office/powerpoint/2010/main" val="245159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A09642E3-89E6-C2AB-606A-575B25FFA7C0}"/>
              </a:ext>
            </a:extLst>
          </p:cNvPr>
          <p:cNvSpPr/>
          <p:nvPr/>
        </p:nvSpPr>
        <p:spPr>
          <a:xfrm>
            <a:off x="6284371" y="921857"/>
            <a:ext cx="1655556" cy="2459043"/>
          </a:xfrm>
          <a:prstGeom prst="round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4" name="Rounded Rectangle 53">
            <a:extLst>
              <a:ext uri="{FF2B5EF4-FFF2-40B4-BE49-F238E27FC236}">
                <a16:creationId xmlns:a16="http://schemas.microsoft.com/office/drawing/2014/main" id="{C80ACC8D-1D37-396C-69D3-4748027D6E53}"/>
              </a:ext>
            </a:extLst>
          </p:cNvPr>
          <p:cNvSpPr/>
          <p:nvPr/>
        </p:nvSpPr>
        <p:spPr>
          <a:xfrm>
            <a:off x="6284371" y="2455076"/>
            <a:ext cx="1655556" cy="2321053"/>
          </a:xfrm>
          <a:prstGeom prst="roundRect">
            <a:avLst/>
          </a:prstGeom>
          <a:solidFill>
            <a:srgbClr val="0065BD">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7</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pic>
        <p:nvPicPr>
          <p:cNvPr id="19" name="Graphic 18" descr="Full battery with solid fill">
            <a:extLst>
              <a:ext uri="{FF2B5EF4-FFF2-40B4-BE49-F238E27FC236}">
                <a16:creationId xmlns:a16="http://schemas.microsoft.com/office/drawing/2014/main" id="{1672BC10-BB31-C175-DF41-210E13F624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8466" y="3459756"/>
            <a:ext cx="914400" cy="914400"/>
          </a:xfrm>
          <a:prstGeom prst="rect">
            <a:avLst/>
          </a:prstGeom>
        </p:spPr>
      </p:pic>
      <p:pic>
        <p:nvPicPr>
          <p:cNvPr id="23" name="Graphic 22" descr="Electric car with solid fill">
            <a:extLst>
              <a:ext uri="{FF2B5EF4-FFF2-40B4-BE49-F238E27FC236}">
                <a16:creationId xmlns:a16="http://schemas.microsoft.com/office/drawing/2014/main" id="{346B51E7-5342-CF29-86CE-39103DF162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54949" y="2402614"/>
            <a:ext cx="914400" cy="914400"/>
          </a:xfrm>
          <a:prstGeom prst="rect">
            <a:avLst/>
          </a:prstGeom>
        </p:spPr>
      </p:pic>
      <p:pic>
        <p:nvPicPr>
          <p:cNvPr id="25" name="Graphic 24" descr="Washing Machine with solid fill">
            <a:extLst>
              <a:ext uri="{FF2B5EF4-FFF2-40B4-BE49-F238E27FC236}">
                <a16:creationId xmlns:a16="http://schemas.microsoft.com/office/drawing/2014/main" id="{7D0263D0-014B-EF75-D541-0E5633FFAE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8466" y="1369287"/>
            <a:ext cx="914400" cy="914400"/>
          </a:xfrm>
          <a:prstGeom prst="rect">
            <a:avLst/>
          </a:prstGeom>
        </p:spPr>
      </p:pic>
      <p:grpSp>
        <p:nvGrpSpPr>
          <p:cNvPr id="53" name="Group 52">
            <a:extLst>
              <a:ext uri="{FF2B5EF4-FFF2-40B4-BE49-F238E27FC236}">
                <a16:creationId xmlns:a16="http://schemas.microsoft.com/office/drawing/2014/main" id="{81F427C3-97B1-40CE-7992-3CA785D89999}"/>
              </a:ext>
            </a:extLst>
          </p:cNvPr>
          <p:cNvGrpSpPr/>
          <p:nvPr/>
        </p:nvGrpSpPr>
        <p:grpSpPr>
          <a:xfrm>
            <a:off x="1177175" y="921858"/>
            <a:ext cx="1979430" cy="3838032"/>
            <a:chOff x="1038106" y="960081"/>
            <a:chExt cx="1979430" cy="3838032"/>
          </a:xfrm>
        </p:grpSpPr>
        <p:sp>
          <p:nvSpPr>
            <p:cNvPr id="12" name="Rounded Rectangle 11">
              <a:extLst>
                <a:ext uri="{FF2B5EF4-FFF2-40B4-BE49-F238E27FC236}">
                  <a16:creationId xmlns:a16="http://schemas.microsoft.com/office/drawing/2014/main" id="{2CFBF587-A1E1-3B69-38D6-C765CBAA2A2A}"/>
                </a:ext>
              </a:extLst>
            </p:cNvPr>
            <p:cNvSpPr/>
            <p:nvPr/>
          </p:nvSpPr>
          <p:spPr>
            <a:xfrm>
              <a:off x="1038106" y="960081"/>
              <a:ext cx="1979430" cy="3838032"/>
            </a:xfrm>
            <a:prstGeom prst="roundRect">
              <a:avLst/>
            </a:prstGeom>
            <a:solidFill>
              <a:srgbClr val="00B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33" name="Freeform 32">
              <a:extLst>
                <a:ext uri="{FF2B5EF4-FFF2-40B4-BE49-F238E27FC236}">
                  <a16:creationId xmlns:a16="http://schemas.microsoft.com/office/drawing/2014/main" id="{F0C1CB7D-7965-9415-48E5-E41B958B6EC5}"/>
                </a:ext>
              </a:extLst>
            </p:cNvPr>
            <p:cNvSpPr/>
            <p:nvPr/>
          </p:nvSpPr>
          <p:spPr>
            <a:xfrm>
              <a:off x="1573554" y="3631417"/>
              <a:ext cx="47625" cy="19050"/>
            </a:xfrm>
            <a:custGeom>
              <a:avLst/>
              <a:gdLst>
                <a:gd name="connsiteX0" fmla="*/ 0 w 47625"/>
                <a:gd name="connsiteY0" fmla="*/ 0 h 19050"/>
                <a:gd name="connsiteX1" fmla="*/ 47625 w 47625"/>
                <a:gd name="connsiteY1" fmla="*/ 0 h 19050"/>
                <a:gd name="connsiteX2" fmla="*/ 47625 w 47625"/>
                <a:gd name="connsiteY2" fmla="*/ 19050 h 19050"/>
                <a:gd name="connsiteX3" fmla="*/ 0 w 476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47625" h="19050">
                  <a:moveTo>
                    <a:pt x="0" y="0"/>
                  </a:moveTo>
                  <a:lnTo>
                    <a:pt x="47625" y="0"/>
                  </a:lnTo>
                  <a:lnTo>
                    <a:pt x="47625" y="19050"/>
                  </a:lnTo>
                  <a:lnTo>
                    <a:pt x="0" y="19050"/>
                  </a:lnTo>
                  <a:close/>
                </a:path>
              </a:pathLst>
            </a:custGeom>
            <a:solidFill>
              <a:srgbClr val="000000"/>
            </a:solidFill>
            <a:ln w="9525" cap="flat">
              <a:noFill/>
              <a:prstDash val="solid"/>
              <a:miter/>
            </a:ln>
          </p:spPr>
          <p:txBody>
            <a:bodyPr rtlCol="0" anchor="ctr"/>
            <a:lstStyle/>
            <a:p>
              <a:endParaRPr lang="en-GB"/>
            </a:p>
          </p:txBody>
        </p:sp>
        <p:sp>
          <p:nvSpPr>
            <p:cNvPr id="34" name="Freeform 33">
              <a:extLst>
                <a:ext uri="{FF2B5EF4-FFF2-40B4-BE49-F238E27FC236}">
                  <a16:creationId xmlns:a16="http://schemas.microsoft.com/office/drawing/2014/main" id="{B82FE132-5BA0-9AEB-B3FF-F12C51E9CD82}"/>
                </a:ext>
              </a:extLst>
            </p:cNvPr>
            <p:cNvSpPr/>
            <p:nvPr/>
          </p:nvSpPr>
          <p:spPr>
            <a:xfrm>
              <a:off x="1605596" y="3548950"/>
              <a:ext cx="46529" cy="47625"/>
            </a:xfrm>
            <a:custGeom>
              <a:avLst/>
              <a:gdLst>
                <a:gd name="connsiteX0" fmla="*/ 33061 w 46529"/>
                <a:gd name="connsiteY0" fmla="*/ 47625 h 47625"/>
                <a:gd name="connsiteX1" fmla="*/ 0 w 46529"/>
                <a:gd name="connsiteY1" fmla="*/ 13783 h 47625"/>
                <a:gd name="connsiteX2" fmla="*/ 13468 w 46529"/>
                <a:gd name="connsiteY2" fmla="*/ 0 h 47625"/>
                <a:gd name="connsiteX3" fmla="*/ 46530 w 46529"/>
                <a:gd name="connsiteY3" fmla="*/ 33833 h 47625"/>
                <a:gd name="connsiteX4" fmla="*/ 33061 w 46529"/>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33061" y="47625"/>
                  </a:moveTo>
                  <a:lnTo>
                    <a:pt x="0" y="13783"/>
                  </a:lnTo>
                  <a:lnTo>
                    <a:pt x="13468" y="0"/>
                  </a:lnTo>
                  <a:lnTo>
                    <a:pt x="46530" y="33833"/>
                  </a:lnTo>
                  <a:lnTo>
                    <a:pt x="33061" y="47625"/>
                  </a:lnTo>
                  <a:close/>
                </a:path>
              </a:pathLst>
            </a:custGeom>
            <a:solidFill>
              <a:srgbClr val="000000"/>
            </a:solidFill>
            <a:ln w="9525"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91E4FB3D-C01A-5693-32BE-D6C4184AE7E3}"/>
                </a:ext>
              </a:extLst>
            </p:cNvPr>
            <p:cNvSpPr/>
            <p:nvPr/>
          </p:nvSpPr>
          <p:spPr>
            <a:xfrm>
              <a:off x="1640229" y="3584888"/>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solidFill>
              <a:srgbClr val="000000"/>
            </a:solidFill>
            <a:ln w="9525"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AEA9593C-38E3-60C4-D1F2-51F268F9DA91}"/>
                </a:ext>
              </a:extLst>
            </p:cNvPr>
            <p:cNvSpPr/>
            <p:nvPr/>
          </p:nvSpPr>
          <p:spPr>
            <a:xfrm>
              <a:off x="1687854" y="3517117"/>
              <a:ext cx="19050" cy="47625"/>
            </a:xfrm>
            <a:custGeom>
              <a:avLst/>
              <a:gdLst>
                <a:gd name="connsiteX0" fmla="*/ 0 w 19050"/>
                <a:gd name="connsiteY0" fmla="*/ 0 h 47625"/>
                <a:gd name="connsiteX1" fmla="*/ 19050 w 19050"/>
                <a:gd name="connsiteY1" fmla="*/ 0 h 47625"/>
                <a:gd name="connsiteX2" fmla="*/ 19050 w 19050"/>
                <a:gd name="connsiteY2" fmla="*/ 47625 h 47625"/>
                <a:gd name="connsiteX3" fmla="*/ 0 w 1905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19050" h="47625">
                  <a:moveTo>
                    <a:pt x="0" y="0"/>
                  </a:moveTo>
                  <a:lnTo>
                    <a:pt x="19050" y="0"/>
                  </a:lnTo>
                  <a:lnTo>
                    <a:pt x="19050" y="47625"/>
                  </a:lnTo>
                  <a:lnTo>
                    <a:pt x="0" y="47625"/>
                  </a:lnTo>
                  <a:close/>
                </a:path>
              </a:pathLst>
            </a:custGeom>
            <a:solidFill>
              <a:srgbClr val="000000"/>
            </a:solidFill>
            <a:ln w="9525"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09FEACE5-4532-59CA-3240-853A0179547B}"/>
                </a:ext>
              </a:extLst>
            </p:cNvPr>
            <p:cNvSpPr/>
            <p:nvPr/>
          </p:nvSpPr>
          <p:spPr>
            <a:xfrm>
              <a:off x="1773579" y="3631417"/>
              <a:ext cx="47625" cy="19050"/>
            </a:xfrm>
            <a:custGeom>
              <a:avLst/>
              <a:gdLst>
                <a:gd name="connsiteX0" fmla="*/ 0 w 47625"/>
                <a:gd name="connsiteY0" fmla="*/ 0 h 19050"/>
                <a:gd name="connsiteX1" fmla="*/ 47625 w 47625"/>
                <a:gd name="connsiteY1" fmla="*/ 0 h 19050"/>
                <a:gd name="connsiteX2" fmla="*/ 47625 w 47625"/>
                <a:gd name="connsiteY2" fmla="*/ 19050 h 19050"/>
                <a:gd name="connsiteX3" fmla="*/ 0 w 476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47625" h="19050">
                  <a:moveTo>
                    <a:pt x="0" y="0"/>
                  </a:moveTo>
                  <a:lnTo>
                    <a:pt x="47625" y="0"/>
                  </a:lnTo>
                  <a:lnTo>
                    <a:pt x="47625" y="19050"/>
                  </a:lnTo>
                  <a:lnTo>
                    <a:pt x="0" y="19050"/>
                  </a:lnTo>
                  <a:close/>
                </a:path>
              </a:pathLst>
            </a:custGeom>
            <a:solidFill>
              <a:srgbClr val="000000"/>
            </a:solidFill>
            <a:ln w="9525" cap="flat">
              <a:noFill/>
              <a:prstDash val="solid"/>
              <a:miter/>
            </a:ln>
          </p:spPr>
          <p:txBody>
            <a:bodyPr rtlCol="0" anchor="ctr"/>
            <a:lstStyle/>
            <a:p>
              <a:endParaRPr lang="en-GB"/>
            </a:p>
          </p:txBody>
        </p:sp>
        <p:sp>
          <p:nvSpPr>
            <p:cNvPr id="38" name="Freeform 37">
              <a:extLst>
                <a:ext uri="{FF2B5EF4-FFF2-40B4-BE49-F238E27FC236}">
                  <a16:creationId xmlns:a16="http://schemas.microsoft.com/office/drawing/2014/main" id="{27F7F2F2-4FC4-8C8C-1B55-CEF1EA51977E}"/>
                </a:ext>
              </a:extLst>
            </p:cNvPr>
            <p:cNvSpPr/>
            <p:nvPr/>
          </p:nvSpPr>
          <p:spPr>
            <a:xfrm>
              <a:off x="1742632" y="3548950"/>
              <a:ext cx="46529" cy="47625"/>
            </a:xfrm>
            <a:custGeom>
              <a:avLst/>
              <a:gdLst>
                <a:gd name="connsiteX0" fmla="*/ 13468 w 46529"/>
                <a:gd name="connsiteY0" fmla="*/ 47625 h 47625"/>
                <a:gd name="connsiteX1" fmla="*/ 46530 w 46529"/>
                <a:gd name="connsiteY1" fmla="*/ 13783 h 47625"/>
                <a:gd name="connsiteX2" fmla="*/ 33061 w 46529"/>
                <a:gd name="connsiteY2" fmla="*/ 0 h 47625"/>
                <a:gd name="connsiteX3" fmla="*/ 0 w 46529"/>
                <a:gd name="connsiteY3" fmla="*/ 33833 h 47625"/>
                <a:gd name="connsiteX4" fmla="*/ 13468 w 46529"/>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13468" y="47625"/>
                  </a:moveTo>
                  <a:lnTo>
                    <a:pt x="46530" y="13783"/>
                  </a:lnTo>
                  <a:lnTo>
                    <a:pt x="33061" y="0"/>
                  </a:lnTo>
                  <a:lnTo>
                    <a:pt x="0" y="33833"/>
                  </a:lnTo>
                  <a:lnTo>
                    <a:pt x="13468" y="47625"/>
                  </a:lnTo>
                  <a:close/>
                </a:path>
              </a:pathLst>
            </a:custGeom>
            <a:solidFill>
              <a:srgbClr val="000000"/>
            </a:solidFill>
            <a:ln w="9525" cap="flat">
              <a:noFill/>
              <a:prstDash val="solid"/>
              <a:miter/>
            </a:ln>
          </p:spPr>
          <p:txBody>
            <a:bodyPr rtlCol="0" anchor="ctr"/>
            <a:lstStyle/>
            <a:p>
              <a:endParaRPr lang="en-GB"/>
            </a:p>
          </p:txBody>
        </p:sp>
        <p:sp>
          <p:nvSpPr>
            <p:cNvPr id="39" name="Freeform 38">
              <a:extLst>
                <a:ext uri="{FF2B5EF4-FFF2-40B4-BE49-F238E27FC236}">
                  <a16:creationId xmlns:a16="http://schemas.microsoft.com/office/drawing/2014/main" id="{9B6AE958-E5C1-00B0-81BE-54D03BE6DD07}"/>
                </a:ext>
              </a:extLst>
            </p:cNvPr>
            <p:cNvSpPr/>
            <p:nvPr/>
          </p:nvSpPr>
          <p:spPr>
            <a:xfrm>
              <a:off x="1605596" y="3686405"/>
              <a:ext cx="46529" cy="47625"/>
            </a:xfrm>
            <a:custGeom>
              <a:avLst/>
              <a:gdLst>
                <a:gd name="connsiteX0" fmla="*/ 33061 w 46529"/>
                <a:gd name="connsiteY0" fmla="*/ 0 h 47625"/>
                <a:gd name="connsiteX1" fmla="*/ 0 w 46529"/>
                <a:gd name="connsiteY1" fmla="*/ 33842 h 47625"/>
                <a:gd name="connsiteX2" fmla="*/ 13468 w 46529"/>
                <a:gd name="connsiteY2" fmla="*/ 47625 h 47625"/>
                <a:gd name="connsiteX3" fmla="*/ 46530 w 46529"/>
                <a:gd name="connsiteY3" fmla="*/ 13792 h 47625"/>
                <a:gd name="connsiteX4" fmla="*/ 33061 w 46529"/>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33061" y="0"/>
                  </a:moveTo>
                  <a:lnTo>
                    <a:pt x="0" y="33842"/>
                  </a:lnTo>
                  <a:lnTo>
                    <a:pt x="13468" y="47625"/>
                  </a:lnTo>
                  <a:lnTo>
                    <a:pt x="46530" y="13792"/>
                  </a:lnTo>
                  <a:lnTo>
                    <a:pt x="33061" y="0"/>
                  </a:lnTo>
                  <a:close/>
                </a:path>
              </a:pathLst>
            </a:custGeom>
            <a:solidFill>
              <a:srgbClr val="000000"/>
            </a:solidFill>
            <a:ln w="9525"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E64DDA48-4D0C-39F3-B054-D778BFC32866}"/>
                </a:ext>
              </a:extLst>
            </p:cNvPr>
            <p:cNvSpPr/>
            <p:nvPr/>
          </p:nvSpPr>
          <p:spPr>
            <a:xfrm>
              <a:off x="1687854" y="3718238"/>
              <a:ext cx="19050" cy="47625"/>
            </a:xfrm>
            <a:custGeom>
              <a:avLst/>
              <a:gdLst>
                <a:gd name="connsiteX0" fmla="*/ 0 w 19050"/>
                <a:gd name="connsiteY0" fmla="*/ 0 h 47625"/>
                <a:gd name="connsiteX1" fmla="*/ 19050 w 19050"/>
                <a:gd name="connsiteY1" fmla="*/ 0 h 47625"/>
                <a:gd name="connsiteX2" fmla="*/ 19050 w 19050"/>
                <a:gd name="connsiteY2" fmla="*/ 47625 h 47625"/>
                <a:gd name="connsiteX3" fmla="*/ 0 w 1905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19050" h="47625">
                  <a:moveTo>
                    <a:pt x="0" y="0"/>
                  </a:moveTo>
                  <a:lnTo>
                    <a:pt x="19050" y="0"/>
                  </a:lnTo>
                  <a:lnTo>
                    <a:pt x="19050" y="47625"/>
                  </a:lnTo>
                  <a:lnTo>
                    <a:pt x="0" y="47625"/>
                  </a:lnTo>
                  <a:close/>
                </a:path>
              </a:pathLst>
            </a:custGeom>
            <a:solidFill>
              <a:srgbClr val="000000"/>
            </a:solidFill>
            <a:ln w="9525"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B975DC64-ECAA-1521-6972-3045EF00173B}"/>
                </a:ext>
              </a:extLst>
            </p:cNvPr>
            <p:cNvSpPr/>
            <p:nvPr/>
          </p:nvSpPr>
          <p:spPr>
            <a:xfrm>
              <a:off x="1742632" y="3686405"/>
              <a:ext cx="46529" cy="47625"/>
            </a:xfrm>
            <a:custGeom>
              <a:avLst/>
              <a:gdLst>
                <a:gd name="connsiteX0" fmla="*/ 13468 w 46529"/>
                <a:gd name="connsiteY0" fmla="*/ 0 h 47625"/>
                <a:gd name="connsiteX1" fmla="*/ 46530 w 46529"/>
                <a:gd name="connsiteY1" fmla="*/ 33842 h 47625"/>
                <a:gd name="connsiteX2" fmla="*/ 33061 w 46529"/>
                <a:gd name="connsiteY2" fmla="*/ 47625 h 47625"/>
                <a:gd name="connsiteX3" fmla="*/ 0 w 46529"/>
                <a:gd name="connsiteY3" fmla="*/ 13792 h 47625"/>
                <a:gd name="connsiteX4" fmla="*/ 13468 w 46529"/>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13468" y="0"/>
                  </a:moveTo>
                  <a:lnTo>
                    <a:pt x="46530" y="33842"/>
                  </a:lnTo>
                  <a:lnTo>
                    <a:pt x="33061" y="47625"/>
                  </a:lnTo>
                  <a:lnTo>
                    <a:pt x="0" y="13792"/>
                  </a:lnTo>
                  <a:lnTo>
                    <a:pt x="13468" y="0"/>
                  </a:lnTo>
                  <a:close/>
                </a:path>
              </a:pathLst>
            </a:custGeom>
            <a:solidFill>
              <a:srgbClr val="000000"/>
            </a:solidFill>
            <a:ln w="9525"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BA203DB0-DF21-76B2-981B-CE5EF41AC228}"/>
                </a:ext>
              </a:extLst>
            </p:cNvPr>
            <p:cNvSpPr/>
            <p:nvPr/>
          </p:nvSpPr>
          <p:spPr>
            <a:xfrm>
              <a:off x="1971232" y="3839977"/>
              <a:ext cx="162858" cy="91573"/>
            </a:xfrm>
            <a:custGeom>
              <a:avLst/>
              <a:gdLst>
                <a:gd name="connsiteX0" fmla="*/ 0 w 162858"/>
                <a:gd name="connsiteY0" fmla="*/ 91573 h 91573"/>
                <a:gd name="connsiteX1" fmla="*/ 162858 w 162858"/>
                <a:gd name="connsiteY1" fmla="*/ 91573 h 91573"/>
                <a:gd name="connsiteX2" fmla="*/ 151114 w 162858"/>
                <a:gd name="connsiteY2" fmla="*/ 0 h 91573"/>
                <a:gd name="connsiteX3" fmla="*/ 11744 w 162858"/>
                <a:gd name="connsiteY3" fmla="*/ 0 h 91573"/>
                <a:gd name="connsiteX4" fmla="*/ 0 w 162858"/>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58" h="91573">
                  <a:moveTo>
                    <a:pt x="0" y="91573"/>
                  </a:moveTo>
                  <a:lnTo>
                    <a:pt x="162858" y="91573"/>
                  </a:lnTo>
                  <a:lnTo>
                    <a:pt x="151114" y="0"/>
                  </a:lnTo>
                  <a:lnTo>
                    <a:pt x="11744" y="0"/>
                  </a:lnTo>
                  <a:lnTo>
                    <a:pt x="0" y="91573"/>
                  </a:lnTo>
                  <a:close/>
                </a:path>
              </a:pathLst>
            </a:custGeom>
            <a:solidFill>
              <a:srgbClr val="000000"/>
            </a:solidFill>
            <a:ln w="9525" cap="flat">
              <a:noFill/>
              <a:prstDash val="solid"/>
              <a:miter/>
            </a:ln>
          </p:spPr>
          <p:txBody>
            <a:bodyPr rtlCol="0" anchor="ctr"/>
            <a:lstStyle/>
            <a:p>
              <a:endParaRPr lang="en-GB"/>
            </a:p>
          </p:txBody>
        </p:sp>
        <p:sp>
          <p:nvSpPr>
            <p:cNvPr id="43" name="Freeform 42">
              <a:extLst>
                <a:ext uri="{FF2B5EF4-FFF2-40B4-BE49-F238E27FC236}">
                  <a16:creationId xmlns:a16="http://schemas.microsoft.com/office/drawing/2014/main" id="{76CFA34D-D704-9AD9-7DC9-A05643FBC126}"/>
                </a:ext>
              </a:extLst>
            </p:cNvPr>
            <p:cNvSpPr/>
            <p:nvPr/>
          </p:nvSpPr>
          <p:spPr>
            <a:xfrm>
              <a:off x="2145520" y="3721181"/>
              <a:ext cx="145437" cy="80695"/>
            </a:xfrm>
            <a:custGeom>
              <a:avLst/>
              <a:gdLst>
                <a:gd name="connsiteX0" fmla="*/ 10344 w 145437"/>
                <a:gd name="connsiteY0" fmla="*/ 80696 h 80695"/>
                <a:gd name="connsiteX1" fmla="*/ 145437 w 145437"/>
                <a:gd name="connsiteY1" fmla="*/ 80696 h 80695"/>
                <a:gd name="connsiteX2" fmla="*/ 109128 w 145437"/>
                <a:gd name="connsiteY2" fmla="*/ 0 h 80695"/>
                <a:gd name="connsiteX3" fmla="*/ 0 w 145437"/>
                <a:gd name="connsiteY3" fmla="*/ 0 h 80695"/>
                <a:gd name="connsiteX4" fmla="*/ 10344 w 145437"/>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37" h="80695">
                  <a:moveTo>
                    <a:pt x="10344" y="80696"/>
                  </a:moveTo>
                  <a:lnTo>
                    <a:pt x="145437" y="80696"/>
                  </a:lnTo>
                  <a:lnTo>
                    <a:pt x="109128" y="0"/>
                  </a:lnTo>
                  <a:lnTo>
                    <a:pt x="0" y="0"/>
                  </a:lnTo>
                  <a:lnTo>
                    <a:pt x="10344" y="80696"/>
                  </a:lnTo>
                  <a:close/>
                </a:path>
              </a:pathLst>
            </a:custGeom>
            <a:solidFill>
              <a:srgbClr val="000000"/>
            </a:solidFill>
            <a:ln w="9525" cap="flat">
              <a:noFill/>
              <a:prstDash val="solid"/>
              <a:miter/>
            </a:ln>
          </p:spPr>
          <p:txBody>
            <a:bodyPr rtlCol="0" anchor="ctr"/>
            <a:lstStyle/>
            <a:p>
              <a:endParaRPr lang="en-GB"/>
            </a:p>
          </p:txBody>
        </p:sp>
        <p:sp>
          <p:nvSpPr>
            <p:cNvPr id="44" name="Freeform 43">
              <a:extLst>
                <a:ext uri="{FF2B5EF4-FFF2-40B4-BE49-F238E27FC236}">
                  <a16:creationId xmlns:a16="http://schemas.microsoft.com/office/drawing/2014/main" id="{9C33DEC1-B4A3-0E37-8822-FA88F16C2DFA}"/>
                </a:ext>
              </a:extLst>
            </p:cNvPr>
            <p:cNvSpPr/>
            <p:nvPr/>
          </p:nvSpPr>
          <p:spPr>
            <a:xfrm>
              <a:off x="2160751" y="3839977"/>
              <a:ext cx="188566" cy="91573"/>
            </a:xfrm>
            <a:custGeom>
              <a:avLst/>
              <a:gdLst>
                <a:gd name="connsiteX0" fmla="*/ 11744 w 188566"/>
                <a:gd name="connsiteY0" fmla="*/ 91573 h 91573"/>
                <a:gd name="connsiteX1" fmla="*/ 188566 w 188566"/>
                <a:gd name="connsiteY1" fmla="*/ 91573 h 91573"/>
                <a:gd name="connsiteX2" fmla="*/ 147361 w 188566"/>
                <a:gd name="connsiteY2" fmla="*/ 0 h 91573"/>
                <a:gd name="connsiteX3" fmla="*/ 0 w 188566"/>
                <a:gd name="connsiteY3" fmla="*/ 0 h 91573"/>
                <a:gd name="connsiteX4" fmla="*/ 11744 w 188566"/>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66" h="91573">
                  <a:moveTo>
                    <a:pt x="11744" y="91573"/>
                  </a:moveTo>
                  <a:lnTo>
                    <a:pt x="188566" y="91573"/>
                  </a:lnTo>
                  <a:lnTo>
                    <a:pt x="147361" y="0"/>
                  </a:lnTo>
                  <a:lnTo>
                    <a:pt x="0" y="0"/>
                  </a:lnTo>
                  <a:lnTo>
                    <a:pt x="11744" y="91573"/>
                  </a:lnTo>
                  <a:close/>
                </a:path>
              </a:pathLst>
            </a:custGeom>
            <a:solidFill>
              <a:srgbClr val="000000"/>
            </a:solidFill>
            <a:ln w="9525" cap="flat">
              <a:noFill/>
              <a:prstDash val="solid"/>
              <a:miter/>
            </a:ln>
          </p:spPr>
          <p:txBody>
            <a:bodyPr rtlCol="0" anchor="ctr"/>
            <a:lstStyle/>
            <a:p>
              <a:endParaRPr lang="en-GB"/>
            </a:p>
          </p:txBody>
        </p:sp>
        <p:sp>
          <p:nvSpPr>
            <p:cNvPr id="45" name="Freeform 44">
              <a:extLst>
                <a:ext uri="{FF2B5EF4-FFF2-40B4-BE49-F238E27FC236}">
                  <a16:creationId xmlns:a16="http://schemas.microsoft.com/office/drawing/2014/main" id="{7DE96B5A-946D-6BD6-9A04-152AEEB28115}"/>
                </a:ext>
              </a:extLst>
            </p:cNvPr>
            <p:cNvSpPr/>
            <p:nvPr/>
          </p:nvSpPr>
          <p:spPr>
            <a:xfrm>
              <a:off x="2177381" y="3969650"/>
              <a:ext cx="234372" cy="101546"/>
            </a:xfrm>
            <a:custGeom>
              <a:avLst/>
              <a:gdLst>
                <a:gd name="connsiteX0" fmla="*/ 0 w 234372"/>
                <a:gd name="connsiteY0" fmla="*/ 0 h 101546"/>
                <a:gd name="connsiteX1" fmla="*/ 13011 w 234372"/>
                <a:gd name="connsiteY1" fmla="*/ 101546 h 101546"/>
                <a:gd name="connsiteX2" fmla="*/ 234363 w 234372"/>
                <a:gd name="connsiteY2" fmla="*/ 101546 h 101546"/>
                <a:gd name="connsiteX3" fmla="*/ 234363 w 234372"/>
                <a:gd name="connsiteY3" fmla="*/ 100641 h 101546"/>
                <a:gd name="connsiteX4" fmla="*/ 234372 w 234372"/>
                <a:gd name="connsiteY4" fmla="*/ 100641 h 101546"/>
                <a:gd name="connsiteX5" fmla="*/ 189081 w 234372"/>
                <a:gd name="connsiteY5" fmla="*/ 0 h 101546"/>
                <a:gd name="connsiteX6" fmla="*/ 0 w 234372"/>
                <a:gd name="connsiteY6" fmla="*/ 0 h 10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72" h="101546">
                  <a:moveTo>
                    <a:pt x="0" y="0"/>
                  </a:moveTo>
                  <a:lnTo>
                    <a:pt x="13011" y="101546"/>
                  </a:lnTo>
                  <a:lnTo>
                    <a:pt x="234363" y="101546"/>
                  </a:lnTo>
                  <a:lnTo>
                    <a:pt x="234363" y="100641"/>
                  </a:lnTo>
                  <a:lnTo>
                    <a:pt x="234372" y="100641"/>
                  </a:lnTo>
                  <a:lnTo>
                    <a:pt x="189081" y="0"/>
                  </a:lnTo>
                  <a:lnTo>
                    <a:pt x="0" y="0"/>
                  </a:lnTo>
                  <a:close/>
                </a:path>
              </a:pathLst>
            </a:custGeom>
            <a:solidFill>
              <a:srgbClr val="000000"/>
            </a:solidFill>
            <a:ln w="9525" cap="flat">
              <a:noFill/>
              <a:prstDash val="solid"/>
              <a:miter/>
            </a:ln>
          </p:spPr>
          <p:txBody>
            <a:bodyPr rtlCol="0" anchor="ctr"/>
            <a:lstStyle/>
            <a:p>
              <a:endParaRPr lang="en-GB"/>
            </a:p>
          </p:txBody>
        </p:sp>
        <p:sp>
          <p:nvSpPr>
            <p:cNvPr id="46" name="Freeform 45">
              <a:extLst>
                <a:ext uri="{FF2B5EF4-FFF2-40B4-BE49-F238E27FC236}">
                  <a16:creationId xmlns:a16="http://schemas.microsoft.com/office/drawing/2014/main" id="{D9CD3235-20E4-506C-6E2E-61FA16E7D9BA}"/>
                </a:ext>
              </a:extLst>
            </p:cNvPr>
            <p:cNvSpPr/>
            <p:nvPr/>
          </p:nvSpPr>
          <p:spPr>
            <a:xfrm>
              <a:off x="1987853" y="3721181"/>
              <a:ext cx="129606" cy="80695"/>
            </a:xfrm>
            <a:custGeom>
              <a:avLst/>
              <a:gdLst>
                <a:gd name="connsiteX0" fmla="*/ 0 w 129606"/>
                <a:gd name="connsiteY0" fmla="*/ 80696 h 80695"/>
                <a:gd name="connsiteX1" fmla="*/ 129607 w 129606"/>
                <a:gd name="connsiteY1" fmla="*/ 80696 h 80695"/>
                <a:gd name="connsiteX2" fmla="*/ 119263 w 129606"/>
                <a:gd name="connsiteY2" fmla="*/ 0 h 80695"/>
                <a:gd name="connsiteX3" fmla="*/ 10344 w 129606"/>
                <a:gd name="connsiteY3" fmla="*/ 0 h 80695"/>
                <a:gd name="connsiteX4" fmla="*/ 0 w 129606"/>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6" h="80695">
                  <a:moveTo>
                    <a:pt x="0" y="80696"/>
                  </a:moveTo>
                  <a:lnTo>
                    <a:pt x="129607" y="80696"/>
                  </a:lnTo>
                  <a:lnTo>
                    <a:pt x="119263" y="0"/>
                  </a:lnTo>
                  <a:lnTo>
                    <a:pt x="10344" y="0"/>
                  </a:lnTo>
                  <a:lnTo>
                    <a:pt x="0" y="80696"/>
                  </a:lnTo>
                  <a:close/>
                </a:path>
              </a:pathLst>
            </a:custGeom>
            <a:solidFill>
              <a:srgbClr val="000000"/>
            </a:solidFill>
            <a:ln w="9525" cap="flat">
              <a:noFill/>
              <a:prstDash val="solid"/>
              <a:miter/>
            </a:ln>
          </p:spPr>
          <p:txBody>
            <a:bodyPr rtlCol="0" anchor="ctr"/>
            <a:lstStyle/>
            <a:p>
              <a:endParaRPr lang="en-GB"/>
            </a:p>
          </p:txBody>
        </p:sp>
        <p:sp>
          <p:nvSpPr>
            <p:cNvPr id="47" name="Freeform 46">
              <a:extLst>
                <a:ext uri="{FF2B5EF4-FFF2-40B4-BE49-F238E27FC236}">
                  <a16:creationId xmlns:a16="http://schemas.microsoft.com/office/drawing/2014/main" id="{71A193BE-9876-B176-5DEE-F2CD843B5923}"/>
                </a:ext>
              </a:extLst>
            </p:cNvPr>
            <p:cNvSpPr/>
            <p:nvPr/>
          </p:nvSpPr>
          <p:spPr>
            <a:xfrm>
              <a:off x="1693569" y="4109296"/>
              <a:ext cx="718175" cy="209016"/>
            </a:xfrm>
            <a:custGeom>
              <a:avLst/>
              <a:gdLst>
                <a:gd name="connsiteX0" fmla="*/ 718176 w 718175"/>
                <a:gd name="connsiteY0" fmla="*/ 60750 h 209016"/>
                <a:gd name="connsiteX1" fmla="*/ 718176 w 718175"/>
                <a:gd name="connsiteY1" fmla="*/ 0 h 209016"/>
                <a:gd name="connsiteX2" fmla="*/ 0 w 718175"/>
                <a:gd name="connsiteY2" fmla="*/ 0 h 209016"/>
                <a:gd name="connsiteX3" fmla="*/ 0 w 718175"/>
                <a:gd name="connsiteY3" fmla="*/ 60750 h 209016"/>
                <a:gd name="connsiteX4" fmla="*/ 330518 w 718175"/>
                <a:gd name="connsiteY4" fmla="*/ 60750 h 209016"/>
                <a:gd name="connsiteX5" fmla="*/ 330518 w 718175"/>
                <a:gd name="connsiteY5" fmla="*/ 151867 h 209016"/>
                <a:gd name="connsiteX6" fmla="*/ 229419 w 718175"/>
                <a:gd name="connsiteY6" fmla="*/ 151867 h 209016"/>
                <a:gd name="connsiteX7" fmla="*/ 229419 w 718175"/>
                <a:gd name="connsiteY7" fmla="*/ 209017 h 209016"/>
                <a:gd name="connsiteX8" fmla="*/ 488756 w 718175"/>
                <a:gd name="connsiteY8" fmla="*/ 209017 h 209016"/>
                <a:gd name="connsiteX9" fmla="*/ 488756 w 718175"/>
                <a:gd name="connsiteY9" fmla="*/ 151867 h 209016"/>
                <a:gd name="connsiteX10" fmla="*/ 387668 w 718175"/>
                <a:gd name="connsiteY10" fmla="*/ 151867 h 209016"/>
                <a:gd name="connsiteX11" fmla="*/ 387668 w 718175"/>
                <a:gd name="connsiteY11" fmla="*/ 60750 h 209016"/>
                <a:gd name="connsiteX12" fmla="*/ 718176 w 718175"/>
                <a:gd name="connsiteY12" fmla="*/ 60750 h 20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8175" h="209016">
                  <a:moveTo>
                    <a:pt x="718176" y="60750"/>
                  </a:moveTo>
                  <a:lnTo>
                    <a:pt x="718176" y="0"/>
                  </a:lnTo>
                  <a:lnTo>
                    <a:pt x="0" y="0"/>
                  </a:lnTo>
                  <a:lnTo>
                    <a:pt x="0" y="60750"/>
                  </a:lnTo>
                  <a:lnTo>
                    <a:pt x="330518" y="60750"/>
                  </a:lnTo>
                  <a:lnTo>
                    <a:pt x="330518" y="151867"/>
                  </a:lnTo>
                  <a:lnTo>
                    <a:pt x="229419" y="151867"/>
                  </a:lnTo>
                  <a:lnTo>
                    <a:pt x="229419" y="209017"/>
                  </a:lnTo>
                  <a:lnTo>
                    <a:pt x="488756" y="209017"/>
                  </a:lnTo>
                  <a:lnTo>
                    <a:pt x="488756" y="151867"/>
                  </a:lnTo>
                  <a:lnTo>
                    <a:pt x="387668" y="151867"/>
                  </a:lnTo>
                  <a:lnTo>
                    <a:pt x="387668" y="60750"/>
                  </a:lnTo>
                  <a:lnTo>
                    <a:pt x="718176" y="60750"/>
                  </a:lnTo>
                  <a:close/>
                </a:path>
              </a:pathLst>
            </a:custGeom>
            <a:solidFill>
              <a:srgbClr val="000000"/>
            </a:solidFill>
            <a:ln w="9525" cap="flat">
              <a:noFill/>
              <a:prstDash val="solid"/>
              <a:miter/>
            </a:ln>
          </p:spPr>
          <p:txBody>
            <a:bodyPr rtlCol="0" anchor="ctr"/>
            <a:lstStyle/>
            <a:p>
              <a:endParaRPr lang="en-GB"/>
            </a:p>
          </p:txBody>
        </p:sp>
        <p:sp>
          <p:nvSpPr>
            <p:cNvPr id="48" name="Freeform 47">
              <a:extLst>
                <a:ext uri="{FF2B5EF4-FFF2-40B4-BE49-F238E27FC236}">
                  <a16:creationId xmlns:a16="http://schemas.microsoft.com/office/drawing/2014/main" id="{47942185-70E4-1C1B-C20B-B2B093276865}"/>
                </a:ext>
              </a:extLst>
            </p:cNvPr>
            <p:cNvSpPr/>
            <p:nvPr/>
          </p:nvSpPr>
          <p:spPr>
            <a:xfrm>
              <a:off x="1756014" y="3839977"/>
              <a:ext cx="188556" cy="91573"/>
            </a:xfrm>
            <a:custGeom>
              <a:avLst/>
              <a:gdLst>
                <a:gd name="connsiteX0" fmla="*/ 176813 w 188556"/>
                <a:gd name="connsiteY0" fmla="*/ 91573 h 91573"/>
                <a:gd name="connsiteX1" fmla="*/ 188557 w 188556"/>
                <a:gd name="connsiteY1" fmla="*/ 0 h 91573"/>
                <a:gd name="connsiteX2" fmla="*/ 41205 w 188556"/>
                <a:gd name="connsiteY2" fmla="*/ 0 h 91573"/>
                <a:gd name="connsiteX3" fmla="*/ 0 w 188556"/>
                <a:gd name="connsiteY3" fmla="*/ 91573 h 91573"/>
                <a:gd name="connsiteX4" fmla="*/ 176813 w 188556"/>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56" h="91573">
                  <a:moveTo>
                    <a:pt x="176813" y="91573"/>
                  </a:moveTo>
                  <a:lnTo>
                    <a:pt x="188557" y="0"/>
                  </a:lnTo>
                  <a:lnTo>
                    <a:pt x="41205" y="0"/>
                  </a:lnTo>
                  <a:lnTo>
                    <a:pt x="0" y="91573"/>
                  </a:lnTo>
                  <a:lnTo>
                    <a:pt x="176813" y="91573"/>
                  </a:lnTo>
                  <a:close/>
                </a:path>
              </a:pathLst>
            </a:custGeom>
            <a:solidFill>
              <a:srgbClr val="000000"/>
            </a:solidFill>
            <a:ln w="9525" cap="flat">
              <a:noFill/>
              <a:prstDash val="solid"/>
              <a:miter/>
            </a:ln>
          </p:spPr>
          <p:txBody>
            <a:bodyPr rtlCol="0" anchor="ctr"/>
            <a:lstStyle/>
            <a:p>
              <a:endParaRPr lang="en-GB"/>
            </a:p>
          </p:txBody>
        </p:sp>
        <p:sp>
          <p:nvSpPr>
            <p:cNvPr id="49" name="Freeform 48">
              <a:extLst>
                <a:ext uri="{FF2B5EF4-FFF2-40B4-BE49-F238E27FC236}">
                  <a16:creationId xmlns:a16="http://schemas.microsoft.com/office/drawing/2014/main" id="{4359B21F-DCE3-AED3-5322-7000CABF301D}"/>
                </a:ext>
              </a:extLst>
            </p:cNvPr>
            <p:cNvSpPr/>
            <p:nvPr/>
          </p:nvSpPr>
          <p:spPr>
            <a:xfrm>
              <a:off x="1953334" y="3969650"/>
              <a:ext cx="198653" cy="101546"/>
            </a:xfrm>
            <a:custGeom>
              <a:avLst/>
              <a:gdLst>
                <a:gd name="connsiteX0" fmla="*/ 198653 w 198653"/>
                <a:gd name="connsiteY0" fmla="*/ 101546 h 101546"/>
                <a:gd name="connsiteX1" fmla="*/ 185642 w 198653"/>
                <a:gd name="connsiteY1" fmla="*/ 0 h 101546"/>
                <a:gd name="connsiteX2" fmla="*/ 13021 w 198653"/>
                <a:gd name="connsiteY2" fmla="*/ 0 h 101546"/>
                <a:gd name="connsiteX3" fmla="*/ 0 w 198653"/>
                <a:gd name="connsiteY3" fmla="*/ 101546 h 101546"/>
                <a:gd name="connsiteX4" fmla="*/ 198653 w 198653"/>
                <a:gd name="connsiteY4" fmla="*/ 101546 h 101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653" h="101546">
                  <a:moveTo>
                    <a:pt x="198653" y="101546"/>
                  </a:moveTo>
                  <a:lnTo>
                    <a:pt x="185642" y="0"/>
                  </a:lnTo>
                  <a:lnTo>
                    <a:pt x="13021" y="0"/>
                  </a:lnTo>
                  <a:lnTo>
                    <a:pt x="0" y="101546"/>
                  </a:lnTo>
                  <a:lnTo>
                    <a:pt x="198653" y="101546"/>
                  </a:lnTo>
                  <a:close/>
                </a:path>
              </a:pathLst>
            </a:custGeom>
            <a:solidFill>
              <a:srgbClr val="000000"/>
            </a:solidFill>
            <a:ln w="9525" cap="flat">
              <a:noFill/>
              <a:prstDash val="solid"/>
              <a:miter/>
            </a:ln>
          </p:spPr>
          <p:txBody>
            <a:bodyPr rtlCol="0" anchor="ctr"/>
            <a:lstStyle/>
            <a:p>
              <a:endParaRPr lang="en-GB"/>
            </a:p>
          </p:txBody>
        </p:sp>
        <p:sp>
          <p:nvSpPr>
            <p:cNvPr id="50" name="Freeform 49">
              <a:extLst>
                <a:ext uri="{FF2B5EF4-FFF2-40B4-BE49-F238E27FC236}">
                  <a16:creationId xmlns:a16="http://schemas.microsoft.com/office/drawing/2014/main" id="{951C0464-2FBA-771B-645E-FB2D12ECB9AB}"/>
                </a:ext>
              </a:extLst>
            </p:cNvPr>
            <p:cNvSpPr/>
            <p:nvPr/>
          </p:nvSpPr>
          <p:spPr>
            <a:xfrm>
              <a:off x="1693569" y="3969650"/>
              <a:ext cx="234372" cy="101546"/>
            </a:xfrm>
            <a:custGeom>
              <a:avLst/>
              <a:gdLst>
                <a:gd name="connsiteX0" fmla="*/ 221361 w 234372"/>
                <a:gd name="connsiteY0" fmla="*/ 101546 h 101546"/>
                <a:gd name="connsiteX1" fmla="*/ 234372 w 234372"/>
                <a:gd name="connsiteY1" fmla="*/ 0 h 101546"/>
                <a:gd name="connsiteX2" fmla="*/ 45301 w 234372"/>
                <a:gd name="connsiteY2" fmla="*/ 0 h 101546"/>
                <a:gd name="connsiteX3" fmla="*/ 0 w 234372"/>
                <a:gd name="connsiteY3" fmla="*/ 100641 h 101546"/>
                <a:gd name="connsiteX4" fmla="*/ 0 w 234372"/>
                <a:gd name="connsiteY4" fmla="*/ 101546 h 101546"/>
                <a:gd name="connsiteX5" fmla="*/ 221361 w 234372"/>
                <a:gd name="connsiteY5" fmla="*/ 101546 h 10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72" h="101546">
                  <a:moveTo>
                    <a:pt x="221361" y="101546"/>
                  </a:moveTo>
                  <a:lnTo>
                    <a:pt x="234372" y="0"/>
                  </a:lnTo>
                  <a:lnTo>
                    <a:pt x="45301" y="0"/>
                  </a:lnTo>
                  <a:lnTo>
                    <a:pt x="0" y="100641"/>
                  </a:lnTo>
                  <a:lnTo>
                    <a:pt x="0" y="101546"/>
                  </a:lnTo>
                  <a:lnTo>
                    <a:pt x="221361" y="101546"/>
                  </a:lnTo>
                  <a:close/>
                </a:path>
              </a:pathLst>
            </a:custGeom>
            <a:solidFill>
              <a:srgbClr val="000000"/>
            </a:solidFill>
            <a:ln w="9525" cap="flat">
              <a:noFill/>
              <a:prstDash val="solid"/>
              <a:miter/>
            </a:ln>
          </p:spPr>
          <p:txBody>
            <a:bodyPr rtlCol="0" anchor="ctr"/>
            <a:lstStyle/>
            <a:p>
              <a:endParaRPr lang="en-GB"/>
            </a:p>
          </p:txBody>
        </p:sp>
        <p:sp>
          <p:nvSpPr>
            <p:cNvPr id="51" name="Freeform 50">
              <a:extLst>
                <a:ext uri="{FF2B5EF4-FFF2-40B4-BE49-F238E27FC236}">
                  <a16:creationId xmlns:a16="http://schemas.microsoft.com/office/drawing/2014/main" id="{B163DDDE-21B6-0FDD-7600-3C8F56D1E075}"/>
                </a:ext>
              </a:extLst>
            </p:cNvPr>
            <p:cNvSpPr/>
            <p:nvPr/>
          </p:nvSpPr>
          <p:spPr>
            <a:xfrm>
              <a:off x="1814365" y="3721181"/>
              <a:ext cx="145427" cy="80695"/>
            </a:xfrm>
            <a:custGeom>
              <a:avLst/>
              <a:gdLst>
                <a:gd name="connsiteX0" fmla="*/ 135084 w 145427"/>
                <a:gd name="connsiteY0" fmla="*/ 80696 h 80695"/>
                <a:gd name="connsiteX1" fmla="*/ 145428 w 145427"/>
                <a:gd name="connsiteY1" fmla="*/ 0 h 80695"/>
                <a:gd name="connsiteX2" fmla="*/ 36319 w 145427"/>
                <a:gd name="connsiteY2" fmla="*/ 0 h 80695"/>
                <a:gd name="connsiteX3" fmla="*/ 0 w 145427"/>
                <a:gd name="connsiteY3" fmla="*/ 80696 h 80695"/>
                <a:gd name="connsiteX4" fmla="*/ 135084 w 145427"/>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27" h="80695">
                  <a:moveTo>
                    <a:pt x="135084" y="80696"/>
                  </a:moveTo>
                  <a:lnTo>
                    <a:pt x="145428" y="0"/>
                  </a:lnTo>
                  <a:lnTo>
                    <a:pt x="36319" y="0"/>
                  </a:lnTo>
                  <a:lnTo>
                    <a:pt x="0" y="80696"/>
                  </a:lnTo>
                  <a:lnTo>
                    <a:pt x="135084" y="80696"/>
                  </a:lnTo>
                  <a:close/>
                </a:path>
              </a:pathLst>
            </a:custGeom>
            <a:solidFill>
              <a:srgbClr val="000000"/>
            </a:solidFill>
            <a:ln w="9525"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75F036E8-D958-10FD-B08E-FF43EE2C066C}"/>
                </a:ext>
              </a:extLst>
            </p:cNvPr>
            <p:cNvSpPr/>
            <p:nvPr/>
          </p:nvSpPr>
          <p:spPr>
            <a:xfrm>
              <a:off x="1781186" y="2678817"/>
              <a:ext cx="200024" cy="511206"/>
            </a:xfrm>
            <a:custGeom>
              <a:avLst/>
              <a:gdLst>
                <a:gd name="connsiteX0" fmla="*/ 112709 w 200024"/>
                <a:gd name="connsiteY0" fmla="*/ 0 h 511206"/>
                <a:gd name="connsiteX1" fmla="*/ 61436 w 200024"/>
                <a:gd name="connsiteY1" fmla="*/ 36995 h 511206"/>
                <a:gd name="connsiteX2" fmla="*/ 39976 w 200024"/>
                <a:gd name="connsiteY2" fmla="*/ 473107 h 511206"/>
                <a:gd name="connsiteX3" fmla="*/ 0 w 200024"/>
                <a:gd name="connsiteY3" fmla="*/ 473107 h 511206"/>
                <a:gd name="connsiteX4" fmla="*/ 0 w 200024"/>
                <a:gd name="connsiteY4" fmla="*/ 511207 h 511206"/>
                <a:gd name="connsiteX5" fmla="*/ 38100 w 200024"/>
                <a:gd name="connsiteY5" fmla="*/ 511207 h 511206"/>
                <a:gd name="connsiteX6" fmla="*/ 161925 w 200024"/>
                <a:gd name="connsiteY6" fmla="*/ 511207 h 511206"/>
                <a:gd name="connsiteX7" fmla="*/ 200025 w 200024"/>
                <a:gd name="connsiteY7" fmla="*/ 511207 h 511206"/>
                <a:gd name="connsiteX8" fmla="*/ 200025 w 200024"/>
                <a:gd name="connsiteY8" fmla="*/ 473107 h 511206"/>
                <a:gd name="connsiteX9" fmla="*/ 159429 w 200024"/>
                <a:gd name="connsiteY9" fmla="*/ 473107 h 511206"/>
                <a:gd name="connsiteX10" fmla="*/ 128616 w 200024"/>
                <a:gd name="connsiteY10" fmla="*/ 3277 h 511206"/>
                <a:gd name="connsiteX11" fmla="*/ 112709 w 200024"/>
                <a:gd name="connsiteY11" fmla="*/ 0 h 511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024" h="511206">
                  <a:moveTo>
                    <a:pt x="112709" y="0"/>
                  </a:moveTo>
                  <a:lnTo>
                    <a:pt x="61436" y="36995"/>
                  </a:lnTo>
                  <a:lnTo>
                    <a:pt x="39976" y="473107"/>
                  </a:lnTo>
                  <a:lnTo>
                    <a:pt x="0" y="473107"/>
                  </a:lnTo>
                  <a:lnTo>
                    <a:pt x="0" y="511207"/>
                  </a:lnTo>
                  <a:lnTo>
                    <a:pt x="38100" y="511207"/>
                  </a:lnTo>
                  <a:lnTo>
                    <a:pt x="161925" y="511207"/>
                  </a:lnTo>
                  <a:lnTo>
                    <a:pt x="200025" y="511207"/>
                  </a:lnTo>
                  <a:lnTo>
                    <a:pt x="200025" y="473107"/>
                  </a:lnTo>
                  <a:lnTo>
                    <a:pt x="159429" y="473107"/>
                  </a:lnTo>
                  <a:lnTo>
                    <a:pt x="128616" y="3277"/>
                  </a:lnTo>
                  <a:lnTo>
                    <a:pt x="112709" y="0"/>
                  </a:lnTo>
                  <a:close/>
                </a:path>
              </a:pathLst>
            </a:custGeom>
            <a:solidFill>
              <a:srgbClr val="000000"/>
            </a:solidFill>
            <a:ln w="9525" cap="flat">
              <a:no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A156E209-41F0-C167-0ADF-6E124D8D4012}"/>
                </a:ext>
              </a:extLst>
            </p:cNvPr>
            <p:cNvSpPr/>
            <p:nvPr/>
          </p:nvSpPr>
          <p:spPr>
            <a:xfrm>
              <a:off x="1802364" y="2313500"/>
              <a:ext cx="105218" cy="253217"/>
            </a:xfrm>
            <a:custGeom>
              <a:avLst/>
              <a:gdLst>
                <a:gd name="connsiteX0" fmla="*/ 23084 w 105218"/>
                <a:gd name="connsiteY0" fmla="*/ 246855 h 253217"/>
                <a:gd name="connsiteX1" fmla="*/ 27532 w 105218"/>
                <a:gd name="connsiteY1" fmla="*/ 253217 h 253217"/>
                <a:gd name="connsiteX2" fmla="*/ 36857 w 105218"/>
                <a:gd name="connsiteY2" fmla="*/ 241864 h 253217"/>
                <a:gd name="connsiteX3" fmla="*/ 103313 w 105218"/>
                <a:gd name="connsiteY3" fmla="*/ 236149 h 253217"/>
                <a:gd name="connsiteX4" fmla="*/ 105218 w 105218"/>
                <a:gd name="connsiteY4" fmla="*/ 227881 h 253217"/>
                <a:gd name="connsiteX5" fmla="*/ 33504 w 105218"/>
                <a:gd name="connsiteY5" fmla="*/ 12016 h 253217"/>
                <a:gd name="connsiteX6" fmla="*/ 12012 w 105218"/>
                <a:gd name="connsiteY6" fmla="*/ 791 h 253217"/>
                <a:gd name="connsiteX7" fmla="*/ 119 w 105218"/>
                <a:gd name="connsiteY7" fmla="*/ 19160 h 25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218" h="253217">
                  <a:moveTo>
                    <a:pt x="23084" y="246855"/>
                  </a:moveTo>
                  <a:lnTo>
                    <a:pt x="27532" y="253217"/>
                  </a:lnTo>
                  <a:cubicBezTo>
                    <a:pt x="30111" y="249027"/>
                    <a:pt x="33248" y="245208"/>
                    <a:pt x="36857" y="241864"/>
                  </a:cubicBezTo>
                  <a:cubicBezTo>
                    <a:pt x="55214" y="225254"/>
                    <a:pt x="82391" y="222917"/>
                    <a:pt x="103313" y="236149"/>
                  </a:cubicBezTo>
                  <a:lnTo>
                    <a:pt x="105218" y="227881"/>
                  </a:lnTo>
                  <a:lnTo>
                    <a:pt x="33504" y="12016"/>
                  </a:lnTo>
                  <a:cubicBezTo>
                    <a:pt x="30669" y="2981"/>
                    <a:pt x="21047" y="-2044"/>
                    <a:pt x="12012" y="791"/>
                  </a:cubicBezTo>
                  <a:cubicBezTo>
                    <a:pt x="4148" y="3259"/>
                    <a:pt x="-848" y="10974"/>
                    <a:pt x="119" y="19160"/>
                  </a:cubicBezTo>
                  <a:close/>
                </a:path>
              </a:pathLst>
            </a:custGeom>
            <a:solidFill>
              <a:srgbClr val="000000"/>
            </a:solidFill>
            <a:ln w="9525"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5CA47A4D-9377-0924-9F9D-DD28DB4465B0}"/>
                </a:ext>
              </a:extLst>
            </p:cNvPr>
            <p:cNvSpPr/>
            <p:nvPr/>
          </p:nvSpPr>
          <p:spPr>
            <a:xfrm>
              <a:off x="1901705" y="2573404"/>
              <a:ext cx="252232" cy="125876"/>
            </a:xfrm>
            <a:custGeom>
              <a:avLst/>
              <a:gdLst>
                <a:gd name="connsiteX0" fmla="*/ 241783 w 252232"/>
                <a:gd name="connsiteY0" fmla="*/ 92945 h 125876"/>
                <a:gd name="connsiteX1" fmla="*/ 35376 w 252232"/>
                <a:gd name="connsiteY1" fmla="*/ 0 h 125876"/>
                <a:gd name="connsiteX2" fmla="*/ 25156 w 252232"/>
                <a:gd name="connsiteY2" fmla="*/ 1133 h 125876"/>
                <a:gd name="connsiteX3" fmla="*/ 0 w 252232"/>
                <a:gd name="connsiteY3" fmla="*/ 72009 h 125876"/>
                <a:gd name="connsiteX4" fmla="*/ 9820 w 252232"/>
                <a:gd name="connsiteY4" fmla="*/ 79896 h 125876"/>
                <a:gd name="connsiteX5" fmla="*/ 231277 w 252232"/>
                <a:gd name="connsiteY5" fmla="*/ 125444 h 125876"/>
                <a:gd name="connsiteX6" fmla="*/ 251802 w 252232"/>
                <a:gd name="connsiteY6" fmla="*/ 112536 h 125876"/>
                <a:gd name="connsiteX7" fmla="*/ 241783 w 252232"/>
                <a:gd name="connsiteY7" fmla="*/ 92945 h 12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232" h="125876">
                  <a:moveTo>
                    <a:pt x="241783" y="92945"/>
                  </a:moveTo>
                  <a:lnTo>
                    <a:pt x="35376" y="0"/>
                  </a:lnTo>
                  <a:lnTo>
                    <a:pt x="25156" y="1133"/>
                  </a:lnTo>
                  <a:cubicBezTo>
                    <a:pt x="37257" y="27677"/>
                    <a:pt x="26128" y="59034"/>
                    <a:pt x="0" y="72009"/>
                  </a:cubicBezTo>
                  <a:lnTo>
                    <a:pt x="9820" y="79896"/>
                  </a:lnTo>
                  <a:lnTo>
                    <a:pt x="231277" y="125444"/>
                  </a:lnTo>
                  <a:cubicBezTo>
                    <a:pt x="240509" y="127547"/>
                    <a:pt x="249698" y="121769"/>
                    <a:pt x="251802" y="112536"/>
                  </a:cubicBezTo>
                  <a:cubicBezTo>
                    <a:pt x="253646" y="104441"/>
                    <a:pt x="249425" y="96188"/>
                    <a:pt x="241783" y="92945"/>
                  </a:cubicBezTo>
                  <a:close/>
                </a:path>
              </a:pathLst>
            </a:custGeom>
            <a:solidFill>
              <a:srgbClr val="000000"/>
            </a:solidFill>
            <a:ln w="9525"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9E33AEE5-9554-68D7-0778-87C0DEFB1EFF}"/>
                </a:ext>
              </a:extLst>
            </p:cNvPr>
            <p:cNvSpPr/>
            <p:nvPr/>
          </p:nvSpPr>
          <p:spPr>
            <a:xfrm>
              <a:off x="1656665" y="2597454"/>
              <a:ext cx="216227" cy="200719"/>
            </a:xfrm>
            <a:custGeom>
              <a:avLst/>
              <a:gdLst>
                <a:gd name="connsiteX0" fmla="*/ 216228 w 216227"/>
                <a:gd name="connsiteY0" fmla="*/ 54169 h 200719"/>
                <a:gd name="connsiteX1" fmla="*/ 164555 w 216227"/>
                <a:gd name="connsiteY1" fmla="*/ 0 h 200719"/>
                <a:gd name="connsiteX2" fmla="*/ 154077 w 216227"/>
                <a:gd name="connsiteY2" fmla="*/ 3591 h 200719"/>
                <a:gd name="connsiteX3" fmla="*/ 4468 w 216227"/>
                <a:gd name="connsiteY3" fmla="*/ 172031 h 200719"/>
                <a:gd name="connsiteX4" fmla="*/ 5602 w 216227"/>
                <a:gd name="connsiteY4" fmla="*/ 196251 h 200719"/>
                <a:gd name="connsiteX5" fmla="*/ 27328 w 216227"/>
                <a:gd name="connsiteY5" fmla="*/ 197368 h 200719"/>
                <a:gd name="connsiteX6" fmla="*/ 211732 w 216227"/>
                <a:gd name="connsiteY6" fmla="*/ 64570 h 20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227" h="200719">
                  <a:moveTo>
                    <a:pt x="216228" y="54169"/>
                  </a:moveTo>
                  <a:cubicBezTo>
                    <a:pt x="187415" y="52563"/>
                    <a:pt x="164801" y="28857"/>
                    <a:pt x="164555" y="0"/>
                  </a:cubicBezTo>
                  <a:lnTo>
                    <a:pt x="154077" y="3591"/>
                  </a:lnTo>
                  <a:lnTo>
                    <a:pt x="4468" y="172031"/>
                  </a:lnTo>
                  <a:cubicBezTo>
                    <a:pt x="-1907" y="179033"/>
                    <a:pt x="-1399" y="189876"/>
                    <a:pt x="5602" y="196251"/>
                  </a:cubicBezTo>
                  <a:cubicBezTo>
                    <a:pt x="11651" y="201759"/>
                    <a:pt x="20747" y="202226"/>
                    <a:pt x="27328" y="197368"/>
                  </a:cubicBezTo>
                  <a:lnTo>
                    <a:pt x="211732" y="64570"/>
                  </a:lnTo>
                  <a:close/>
                </a:path>
              </a:pathLst>
            </a:custGeom>
            <a:solidFill>
              <a:srgbClr val="000000"/>
            </a:solidFill>
            <a:ln w="9525"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F0A61A71-9FEC-A413-7EB8-07F126C63CF4}"/>
                </a:ext>
              </a:extLst>
            </p:cNvPr>
            <p:cNvSpPr/>
            <p:nvPr/>
          </p:nvSpPr>
          <p:spPr>
            <a:xfrm>
              <a:off x="1849552" y="2569658"/>
              <a:ext cx="53549" cy="53550"/>
            </a:xfrm>
            <a:custGeom>
              <a:avLst/>
              <a:gdLst>
                <a:gd name="connsiteX0" fmla="*/ 8815 w 53549"/>
                <a:gd name="connsiteY0" fmla="*/ 6917 h 53550"/>
                <a:gd name="connsiteX1" fmla="*/ 6917 w 53549"/>
                <a:gd name="connsiteY1" fmla="*/ 44735 h 53550"/>
                <a:gd name="connsiteX2" fmla="*/ 44735 w 53549"/>
                <a:gd name="connsiteY2" fmla="*/ 46633 h 53550"/>
                <a:gd name="connsiteX3" fmla="*/ 46639 w 53549"/>
                <a:gd name="connsiteY3" fmla="*/ 8822 h 53550"/>
                <a:gd name="connsiteX4" fmla="*/ 8822 w 53549"/>
                <a:gd name="connsiteY4" fmla="*/ 6911 h 53550"/>
                <a:gd name="connsiteX5" fmla="*/ 8815 w 53549"/>
                <a:gd name="connsiteY5" fmla="*/ 6917 h 5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49" h="53550">
                  <a:moveTo>
                    <a:pt x="8815" y="6917"/>
                  </a:moveTo>
                  <a:cubicBezTo>
                    <a:pt x="-2152" y="16836"/>
                    <a:pt x="-3002" y="33767"/>
                    <a:pt x="6917" y="44735"/>
                  </a:cubicBezTo>
                  <a:cubicBezTo>
                    <a:pt x="16836" y="55702"/>
                    <a:pt x="33768" y="56552"/>
                    <a:pt x="44735" y="46633"/>
                  </a:cubicBezTo>
                  <a:cubicBezTo>
                    <a:pt x="55699" y="36716"/>
                    <a:pt x="56552" y="19790"/>
                    <a:pt x="46639" y="8822"/>
                  </a:cubicBezTo>
                  <a:cubicBezTo>
                    <a:pt x="36723" y="-2149"/>
                    <a:pt x="19793" y="-3004"/>
                    <a:pt x="8822" y="6911"/>
                  </a:cubicBezTo>
                  <a:cubicBezTo>
                    <a:pt x="8820" y="6913"/>
                    <a:pt x="8817" y="6915"/>
                    <a:pt x="8815" y="6917"/>
                  </a:cubicBezTo>
                  <a:close/>
                </a:path>
              </a:pathLst>
            </a:custGeom>
            <a:solidFill>
              <a:srgbClr val="000000"/>
            </a:solidFill>
            <a:ln w="9525"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07AF59C8-16E6-5CBF-C3AA-9B0FC8F65B13}"/>
                </a:ext>
              </a:extLst>
            </p:cNvPr>
            <p:cNvSpPr/>
            <p:nvPr/>
          </p:nvSpPr>
          <p:spPr>
            <a:xfrm>
              <a:off x="2190761" y="2575813"/>
              <a:ext cx="142875" cy="433235"/>
            </a:xfrm>
            <a:custGeom>
              <a:avLst/>
              <a:gdLst>
                <a:gd name="connsiteX0" fmla="*/ 46730 w 142875"/>
                <a:gd name="connsiteY0" fmla="*/ 0 h 433235"/>
                <a:gd name="connsiteX1" fmla="*/ 28994 w 142875"/>
                <a:gd name="connsiteY1" fmla="*/ 404660 h 433235"/>
                <a:gd name="connsiteX2" fmla="*/ 0 w 142875"/>
                <a:gd name="connsiteY2" fmla="*/ 404660 h 433235"/>
                <a:gd name="connsiteX3" fmla="*/ 0 w 142875"/>
                <a:gd name="connsiteY3" fmla="*/ 433235 h 433235"/>
                <a:gd name="connsiteX4" fmla="*/ 142875 w 142875"/>
                <a:gd name="connsiteY4" fmla="*/ 433235 h 433235"/>
                <a:gd name="connsiteX5" fmla="*/ 142875 w 142875"/>
                <a:gd name="connsiteY5" fmla="*/ 404660 h 433235"/>
                <a:gd name="connsiteX6" fmla="*/ 113890 w 142875"/>
                <a:gd name="connsiteY6" fmla="*/ 404660 h 433235"/>
                <a:gd name="connsiteX7" fmla="*/ 98555 w 142875"/>
                <a:gd name="connsiteY7" fmla="*/ 51968 h 433235"/>
                <a:gd name="connsiteX8" fmla="*/ 46730 w 142875"/>
                <a:gd name="connsiteY8" fmla="*/ 0 h 43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433235">
                  <a:moveTo>
                    <a:pt x="46730" y="0"/>
                  </a:moveTo>
                  <a:lnTo>
                    <a:pt x="28994" y="404660"/>
                  </a:lnTo>
                  <a:lnTo>
                    <a:pt x="0" y="404660"/>
                  </a:lnTo>
                  <a:lnTo>
                    <a:pt x="0" y="433235"/>
                  </a:lnTo>
                  <a:lnTo>
                    <a:pt x="142875" y="433235"/>
                  </a:lnTo>
                  <a:lnTo>
                    <a:pt x="142875" y="404660"/>
                  </a:lnTo>
                  <a:lnTo>
                    <a:pt x="113890" y="404660"/>
                  </a:lnTo>
                  <a:lnTo>
                    <a:pt x="98555" y="51968"/>
                  </a:lnTo>
                  <a:lnTo>
                    <a:pt x="46730" y="0"/>
                  </a:lnTo>
                  <a:close/>
                </a:path>
              </a:pathLst>
            </a:custGeom>
            <a:solidFill>
              <a:srgbClr val="000000"/>
            </a:solidFill>
            <a:ln w="9525"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971CD822-3FA6-2E85-4098-3D32CDE68126}"/>
                </a:ext>
              </a:extLst>
            </p:cNvPr>
            <p:cNvSpPr/>
            <p:nvPr/>
          </p:nvSpPr>
          <p:spPr>
            <a:xfrm>
              <a:off x="2041025" y="2496965"/>
              <a:ext cx="200027" cy="71174"/>
            </a:xfrm>
            <a:custGeom>
              <a:avLst/>
              <a:gdLst>
                <a:gd name="connsiteX0" fmla="*/ 13661 w 200027"/>
                <a:gd name="connsiteY0" fmla="*/ 71171 h 71174"/>
                <a:gd name="connsiteX1" fmla="*/ 189693 w 200027"/>
                <a:gd name="connsiteY1" fmla="*/ 64065 h 71174"/>
                <a:gd name="connsiteX2" fmla="*/ 200027 w 200027"/>
                <a:gd name="connsiteY2" fmla="*/ 57302 h 71174"/>
                <a:gd name="connsiteX3" fmla="*/ 190222 w 200027"/>
                <a:gd name="connsiteY3" fmla="*/ 4827 h 71174"/>
                <a:gd name="connsiteX4" fmla="*/ 191064 w 200027"/>
                <a:gd name="connsiteY4" fmla="*/ 3648 h 71174"/>
                <a:gd name="connsiteX5" fmla="*/ 191369 w 200027"/>
                <a:gd name="connsiteY5" fmla="*/ 3315 h 71174"/>
                <a:gd name="connsiteX6" fmla="*/ 178491 w 200027"/>
                <a:gd name="connsiteY6" fmla="*/ 0 h 71174"/>
                <a:gd name="connsiteX7" fmla="*/ 9718 w 200027"/>
                <a:gd name="connsiteY7" fmla="*/ 45006 h 71174"/>
                <a:gd name="connsiteX8" fmla="*/ 504 w 200027"/>
                <a:gd name="connsiteY8" fmla="*/ 61460 h 71174"/>
                <a:gd name="connsiteX9" fmla="*/ 13661 w 200027"/>
                <a:gd name="connsiteY9" fmla="*/ 71171 h 7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027" h="71174">
                  <a:moveTo>
                    <a:pt x="13661" y="71171"/>
                  </a:moveTo>
                  <a:lnTo>
                    <a:pt x="189693" y="64065"/>
                  </a:lnTo>
                  <a:lnTo>
                    <a:pt x="200027" y="57302"/>
                  </a:lnTo>
                  <a:cubicBezTo>
                    <a:pt x="182829" y="45519"/>
                    <a:pt x="178440" y="22026"/>
                    <a:pt x="190222" y="4827"/>
                  </a:cubicBezTo>
                  <a:cubicBezTo>
                    <a:pt x="190496" y="4429"/>
                    <a:pt x="190777" y="4036"/>
                    <a:pt x="191064" y="3648"/>
                  </a:cubicBezTo>
                  <a:cubicBezTo>
                    <a:pt x="191150" y="3534"/>
                    <a:pt x="191274" y="3439"/>
                    <a:pt x="191369" y="3315"/>
                  </a:cubicBezTo>
                  <a:lnTo>
                    <a:pt x="178491" y="0"/>
                  </a:lnTo>
                  <a:lnTo>
                    <a:pt x="9718" y="45006"/>
                  </a:lnTo>
                  <a:cubicBezTo>
                    <a:pt x="2629" y="47005"/>
                    <a:pt x="-1495" y="54373"/>
                    <a:pt x="504" y="61460"/>
                  </a:cubicBezTo>
                  <a:cubicBezTo>
                    <a:pt x="2158" y="67322"/>
                    <a:pt x="7573" y="71318"/>
                    <a:pt x="13661" y="71171"/>
                  </a:cubicBezTo>
                  <a:close/>
                </a:path>
              </a:pathLst>
            </a:custGeom>
            <a:solidFill>
              <a:srgbClr val="000000"/>
            </a:solidFill>
            <a:ln w="9525" cap="flat">
              <a:noFill/>
              <a:prstDash val="solid"/>
              <a:miter/>
            </a:ln>
          </p:spPr>
          <p:txBody>
            <a:bodyPr rtlCol="0" anchor="ctr"/>
            <a:lstStyle/>
            <a:p>
              <a:endParaRPr lang="en-GB"/>
            </a:p>
          </p:txBody>
        </p:sp>
        <p:sp>
          <p:nvSpPr>
            <p:cNvPr id="28" name="Freeform 27">
              <a:extLst>
                <a:ext uri="{FF2B5EF4-FFF2-40B4-BE49-F238E27FC236}">
                  <a16:creationId xmlns:a16="http://schemas.microsoft.com/office/drawing/2014/main" id="{9708EE27-5CAC-F51A-AF19-46460CE9955F}"/>
                </a:ext>
              </a:extLst>
            </p:cNvPr>
            <p:cNvSpPr/>
            <p:nvPr/>
          </p:nvSpPr>
          <p:spPr>
            <a:xfrm>
              <a:off x="2246415" y="2312833"/>
              <a:ext cx="107511" cy="196095"/>
            </a:xfrm>
            <a:custGeom>
              <a:avLst/>
              <a:gdLst>
                <a:gd name="connsiteX0" fmla="*/ 10668 w 107511"/>
                <a:gd name="connsiteY0" fmla="*/ 172712 h 196095"/>
                <a:gd name="connsiteX1" fmla="*/ 16383 w 107511"/>
                <a:gd name="connsiteY1" fmla="*/ 172283 h 196095"/>
                <a:gd name="connsiteX2" fmla="*/ 51530 w 107511"/>
                <a:gd name="connsiteY2" fmla="*/ 196096 h 196095"/>
                <a:gd name="connsiteX3" fmla="*/ 61227 w 107511"/>
                <a:gd name="connsiteY3" fmla="*/ 186847 h 196095"/>
                <a:gd name="connsiteX4" fmla="*/ 107099 w 107511"/>
                <a:gd name="connsiteY4" fmla="*/ 16616 h 196095"/>
                <a:gd name="connsiteX5" fmla="*/ 97454 w 107511"/>
                <a:gd name="connsiteY5" fmla="*/ 411 h 196095"/>
                <a:gd name="connsiteX6" fmla="*/ 82458 w 107511"/>
                <a:gd name="connsiteY6" fmla="*/ 6968 h 196095"/>
                <a:gd name="connsiteX7" fmla="*/ 0 w 107511"/>
                <a:gd name="connsiteY7" fmla="*/ 164073 h 196095"/>
                <a:gd name="connsiteX8" fmla="*/ 314 w 107511"/>
                <a:gd name="connsiteY8" fmla="*/ 176017 h 196095"/>
                <a:gd name="connsiteX9" fmla="*/ 10668 w 107511"/>
                <a:gd name="connsiteY9" fmla="*/ 172712 h 19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511" h="196095">
                  <a:moveTo>
                    <a:pt x="10668" y="172712"/>
                  </a:moveTo>
                  <a:cubicBezTo>
                    <a:pt x="12560" y="172424"/>
                    <a:pt x="14470" y="172282"/>
                    <a:pt x="16383" y="172283"/>
                  </a:cubicBezTo>
                  <a:cubicBezTo>
                    <a:pt x="31832" y="172397"/>
                    <a:pt x="45696" y="181790"/>
                    <a:pt x="51530" y="196096"/>
                  </a:cubicBezTo>
                  <a:lnTo>
                    <a:pt x="61227" y="186847"/>
                  </a:lnTo>
                  <a:lnTo>
                    <a:pt x="107099" y="16616"/>
                  </a:lnTo>
                  <a:cubicBezTo>
                    <a:pt x="108911" y="9478"/>
                    <a:pt x="104592" y="2223"/>
                    <a:pt x="97454" y="411"/>
                  </a:cubicBezTo>
                  <a:cubicBezTo>
                    <a:pt x="91544" y="-1089"/>
                    <a:pt x="85370" y="1611"/>
                    <a:pt x="82458" y="6968"/>
                  </a:cubicBezTo>
                  <a:lnTo>
                    <a:pt x="0" y="164073"/>
                  </a:lnTo>
                  <a:lnTo>
                    <a:pt x="314" y="176017"/>
                  </a:lnTo>
                  <a:cubicBezTo>
                    <a:pt x="3588" y="174423"/>
                    <a:pt x="7075" y="173309"/>
                    <a:pt x="10668" y="172712"/>
                  </a:cubicBezTo>
                  <a:close/>
                </a:path>
              </a:pathLst>
            </a:custGeom>
            <a:solidFill>
              <a:srgbClr val="000000"/>
            </a:solidFill>
            <a:ln w="9525"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4B8FD0D1-9CEC-A865-E82B-CC4F7A4ECF07}"/>
                </a:ext>
              </a:extLst>
            </p:cNvPr>
            <p:cNvSpPr/>
            <p:nvPr/>
          </p:nvSpPr>
          <p:spPr>
            <a:xfrm>
              <a:off x="2258312" y="2526655"/>
              <a:ext cx="150403" cy="174846"/>
            </a:xfrm>
            <a:custGeom>
              <a:avLst/>
              <a:gdLst>
                <a:gd name="connsiteX0" fmla="*/ 148552 w 150403"/>
                <a:gd name="connsiteY0" fmla="*/ 154734 h 174846"/>
                <a:gd name="connsiteX1" fmla="*/ 54740 w 150403"/>
                <a:gd name="connsiteY1" fmla="*/ 6401 h 174846"/>
                <a:gd name="connsiteX2" fmla="*/ 42358 w 150403"/>
                <a:gd name="connsiteY2" fmla="*/ 0 h 174846"/>
                <a:gd name="connsiteX3" fmla="*/ 10239 w 150403"/>
                <a:gd name="connsiteY3" fmla="*/ 34233 h 174846"/>
                <a:gd name="connsiteX4" fmla="*/ 4524 w 150403"/>
                <a:gd name="connsiteY4" fmla="*/ 34661 h 174846"/>
                <a:gd name="connsiteX5" fmla="*/ 0 w 150403"/>
                <a:gd name="connsiteY5" fmla="*/ 34242 h 174846"/>
                <a:gd name="connsiteX6" fmla="*/ 4143 w 150403"/>
                <a:gd name="connsiteY6" fmla="*/ 47149 h 174846"/>
                <a:gd name="connsiteX7" fmla="*/ 127968 w 150403"/>
                <a:gd name="connsiteY7" fmla="*/ 171260 h 174846"/>
                <a:gd name="connsiteX8" fmla="*/ 146815 w 150403"/>
                <a:gd name="connsiteY8" fmla="*/ 170612 h 174846"/>
                <a:gd name="connsiteX9" fmla="*/ 148552 w 150403"/>
                <a:gd name="connsiteY9" fmla="*/ 154734 h 17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403" h="174846">
                  <a:moveTo>
                    <a:pt x="148552" y="154734"/>
                  </a:moveTo>
                  <a:lnTo>
                    <a:pt x="54740" y="6401"/>
                  </a:lnTo>
                  <a:lnTo>
                    <a:pt x="42358" y="0"/>
                  </a:lnTo>
                  <a:cubicBezTo>
                    <a:pt x="40894" y="17482"/>
                    <a:pt x="27593" y="31659"/>
                    <a:pt x="10239" y="34233"/>
                  </a:cubicBezTo>
                  <a:cubicBezTo>
                    <a:pt x="8348" y="34515"/>
                    <a:pt x="6437" y="34659"/>
                    <a:pt x="4524" y="34661"/>
                  </a:cubicBezTo>
                  <a:cubicBezTo>
                    <a:pt x="3009" y="34614"/>
                    <a:pt x="1498" y="34474"/>
                    <a:pt x="0" y="34242"/>
                  </a:cubicBezTo>
                  <a:lnTo>
                    <a:pt x="4143" y="47149"/>
                  </a:lnTo>
                  <a:lnTo>
                    <a:pt x="127968" y="171260"/>
                  </a:lnTo>
                  <a:cubicBezTo>
                    <a:pt x="133352" y="176285"/>
                    <a:pt x="141790" y="175995"/>
                    <a:pt x="146815" y="170612"/>
                  </a:cubicBezTo>
                  <a:cubicBezTo>
                    <a:pt x="150851" y="166289"/>
                    <a:pt x="151557" y="159826"/>
                    <a:pt x="148552" y="154734"/>
                  </a:cubicBezTo>
                  <a:close/>
                </a:path>
              </a:pathLst>
            </a:custGeom>
            <a:solidFill>
              <a:srgbClr val="000000"/>
            </a:solidFill>
            <a:ln w="9525"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1348D280-002E-52B2-8613-73579A00952A}"/>
                </a:ext>
              </a:extLst>
            </p:cNvPr>
            <p:cNvSpPr/>
            <p:nvPr/>
          </p:nvSpPr>
          <p:spPr>
            <a:xfrm>
              <a:off x="2243740" y="2504159"/>
              <a:ext cx="38105" cy="38105"/>
            </a:xfrm>
            <a:custGeom>
              <a:avLst/>
              <a:gdLst>
                <a:gd name="connsiteX0" fmla="*/ 21906 w 38105"/>
                <a:gd name="connsiteY0" fmla="*/ 37888 h 38105"/>
                <a:gd name="connsiteX1" fmla="*/ 37888 w 38105"/>
                <a:gd name="connsiteY1" fmla="*/ 16199 h 38105"/>
                <a:gd name="connsiteX2" fmla="*/ 16199 w 38105"/>
                <a:gd name="connsiteY2" fmla="*/ 217 h 38105"/>
                <a:gd name="connsiteX3" fmla="*/ 217 w 38105"/>
                <a:gd name="connsiteY3" fmla="*/ 21905 h 38105"/>
                <a:gd name="connsiteX4" fmla="*/ 21905 w 38105"/>
                <a:gd name="connsiteY4" fmla="*/ 37888 h 38105"/>
                <a:gd name="connsiteX5" fmla="*/ 21906 w 38105"/>
                <a:gd name="connsiteY5" fmla="*/ 37888 h 3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5" h="38105">
                  <a:moveTo>
                    <a:pt x="21906" y="37888"/>
                  </a:moveTo>
                  <a:cubicBezTo>
                    <a:pt x="32308" y="36312"/>
                    <a:pt x="39463" y="26602"/>
                    <a:pt x="37888" y="16199"/>
                  </a:cubicBezTo>
                  <a:cubicBezTo>
                    <a:pt x="36312" y="5797"/>
                    <a:pt x="26602" y="-1358"/>
                    <a:pt x="16199" y="217"/>
                  </a:cubicBezTo>
                  <a:cubicBezTo>
                    <a:pt x="5797" y="1793"/>
                    <a:pt x="-1358" y="11503"/>
                    <a:pt x="217" y="21905"/>
                  </a:cubicBezTo>
                  <a:cubicBezTo>
                    <a:pt x="1793" y="32307"/>
                    <a:pt x="11503" y="39463"/>
                    <a:pt x="21905" y="37888"/>
                  </a:cubicBezTo>
                  <a:cubicBezTo>
                    <a:pt x="21905" y="37888"/>
                    <a:pt x="21906" y="37888"/>
                    <a:pt x="21906" y="37888"/>
                  </a:cubicBezTo>
                  <a:close/>
                </a:path>
              </a:pathLst>
            </a:custGeom>
            <a:solidFill>
              <a:srgbClr val="000000"/>
            </a:solidFill>
            <a:ln w="9525" cap="flat">
              <a:noFill/>
              <a:prstDash val="solid"/>
              <a:miter/>
            </a:ln>
          </p:spPr>
          <p:txBody>
            <a:bodyPr rtlCol="0" anchor="ctr"/>
            <a:lstStyle/>
            <a:p>
              <a:endParaRPr lang="en-GB"/>
            </a:p>
          </p:txBody>
        </p:sp>
      </p:grpSp>
      <p:pic>
        <p:nvPicPr>
          <p:cNvPr id="17" name="Graphic 16" descr="Electric Tower with solid fill">
            <a:extLst>
              <a:ext uri="{FF2B5EF4-FFF2-40B4-BE49-F238E27FC236}">
                <a16:creationId xmlns:a16="http://schemas.microsoft.com/office/drawing/2014/main" id="{9E990534-DC39-49AF-EC52-45EC0840CC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09072" y="2145410"/>
            <a:ext cx="1655556" cy="1655556"/>
          </a:xfrm>
          <a:prstGeom prst="rect">
            <a:avLst/>
          </a:prstGeom>
        </p:spPr>
      </p:pic>
      <p:pic>
        <p:nvPicPr>
          <p:cNvPr id="30" name="Graphic 29" descr="Questions with solid fill">
            <a:extLst>
              <a:ext uri="{FF2B5EF4-FFF2-40B4-BE49-F238E27FC236}">
                <a16:creationId xmlns:a16="http://schemas.microsoft.com/office/drawing/2014/main" id="{46AA5A7D-2FB9-5C7C-2CB6-8ED8192627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13118" y="1590338"/>
            <a:ext cx="642118" cy="642118"/>
          </a:xfrm>
          <a:prstGeom prst="rect">
            <a:avLst/>
          </a:prstGeom>
        </p:spPr>
      </p:pic>
      <p:grpSp>
        <p:nvGrpSpPr>
          <p:cNvPr id="58" name="Group 57">
            <a:extLst>
              <a:ext uri="{FF2B5EF4-FFF2-40B4-BE49-F238E27FC236}">
                <a16:creationId xmlns:a16="http://schemas.microsoft.com/office/drawing/2014/main" id="{91225A83-3AA8-B220-36DB-17EA2F7A779B}"/>
              </a:ext>
            </a:extLst>
          </p:cNvPr>
          <p:cNvGrpSpPr/>
          <p:nvPr/>
        </p:nvGrpSpPr>
        <p:grpSpPr>
          <a:xfrm>
            <a:off x="3457962" y="1071961"/>
            <a:ext cx="2354893" cy="3302196"/>
            <a:chOff x="3457962" y="1071961"/>
            <a:chExt cx="2354893" cy="3302196"/>
          </a:xfrm>
        </p:grpSpPr>
        <p:sp>
          <p:nvSpPr>
            <p:cNvPr id="55" name="Rectangle 54">
              <a:extLst>
                <a:ext uri="{FF2B5EF4-FFF2-40B4-BE49-F238E27FC236}">
                  <a16:creationId xmlns:a16="http://schemas.microsoft.com/office/drawing/2014/main" id="{963BF6C7-EB83-1E3C-04B9-E736F9F2D20F}"/>
                </a:ext>
              </a:extLst>
            </p:cNvPr>
            <p:cNvSpPr/>
            <p:nvPr/>
          </p:nvSpPr>
          <p:spPr>
            <a:xfrm>
              <a:off x="3457962" y="1488189"/>
              <a:ext cx="2354893" cy="288596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7" name="TextBox 56">
              <a:extLst>
                <a:ext uri="{FF2B5EF4-FFF2-40B4-BE49-F238E27FC236}">
                  <a16:creationId xmlns:a16="http://schemas.microsoft.com/office/drawing/2014/main" id="{42421E04-500F-77AB-71A0-12764E0F7C83}"/>
                </a:ext>
              </a:extLst>
            </p:cNvPr>
            <p:cNvSpPr txBox="1"/>
            <p:nvPr/>
          </p:nvSpPr>
          <p:spPr>
            <a:xfrm>
              <a:off x="4262874" y="1071961"/>
              <a:ext cx="745067" cy="385811"/>
            </a:xfrm>
            <a:prstGeom prst="rect">
              <a:avLst/>
            </a:prstGeom>
            <a:noFill/>
          </p:spPr>
          <p:txBody>
            <a:bodyPr wrap="square" lIns="0" tIns="0" rIns="0" bIns="0" rtlCol="0">
              <a:spAutoFit/>
            </a:bodyPr>
            <a:lstStyle/>
            <a:p>
              <a:pPr>
                <a:lnSpc>
                  <a:spcPct val="114000"/>
                </a:lnSpc>
              </a:pPr>
              <a:r>
                <a:rPr lang="en-GB" sz="2400" b="1" dirty="0">
                  <a:solidFill>
                    <a:schemeClr val="accent6"/>
                  </a:solidFill>
                  <a:latin typeface="+mn-lt"/>
                </a:rPr>
                <a:t>OPF</a:t>
              </a:r>
            </a:p>
          </p:txBody>
        </p:sp>
      </p:grpSp>
      <p:sp>
        <p:nvSpPr>
          <p:cNvPr id="59" name="TextBox 58">
            <a:extLst>
              <a:ext uri="{FF2B5EF4-FFF2-40B4-BE49-F238E27FC236}">
                <a16:creationId xmlns:a16="http://schemas.microsoft.com/office/drawing/2014/main" id="{EF6036B0-FD7C-95C8-977E-0E5A88CF5198}"/>
              </a:ext>
            </a:extLst>
          </p:cNvPr>
          <p:cNvSpPr txBox="1"/>
          <p:nvPr/>
        </p:nvSpPr>
        <p:spPr>
          <a:xfrm>
            <a:off x="1587856" y="4407390"/>
            <a:ext cx="1207737" cy="289438"/>
          </a:xfrm>
          <a:prstGeom prst="rect">
            <a:avLst/>
          </a:prstGeom>
          <a:noFill/>
        </p:spPr>
        <p:txBody>
          <a:bodyPr wrap="square" lIns="0" tIns="0" rIns="0" bIns="0" rtlCol="0">
            <a:spAutoFit/>
          </a:bodyPr>
          <a:lstStyle/>
          <a:p>
            <a:pPr>
              <a:lnSpc>
                <a:spcPct val="114000"/>
              </a:lnSpc>
            </a:pPr>
            <a:r>
              <a:rPr lang="en-GB" b="1" dirty="0">
                <a:solidFill>
                  <a:schemeClr val="accent5">
                    <a:lumMod val="50000"/>
                  </a:schemeClr>
                </a:solidFill>
                <a:latin typeface="+mn-lt"/>
              </a:rPr>
              <a:t>Generation</a:t>
            </a:r>
          </a:p>
        </p:txBody>
      </p:sp>
      <p:sp>
        <p:nvSpPr>
          <p:cNvPr id="60" name="TextBox 59">
            <a:extLst>
              <a:ext uri="{FF2B5EF4-FFF2-40B4-BE49-F238E27FC236}">
                <a16:creationId xmlns:a16="http://schemas.microsoft.com/office/drawing/2014/main" id="{CE517626-52DF-2A2D-6A02-BB81E5D365F6}"/>
              </a:ext>
            </a:extLst>
          </p:cNvPr>
          <p:cNvSpPr txBox="1"/>
          <p:nvPr/>
        </p:nvSpPr>
        <p:spPr>
          <a:xfrm>
            <a:off x="6572317" y="4355202"/>
            <a:ext cx="1079664" cy="289438"/>
          </a:xfrm>
          <a:prstGeom prst="rect">
            <a:avLst/>
          </a:prstGeom>
          <a:noFill/>
        </p:spPr>
        <p:txBody>
          <a:bodyPr wrap="square" lIns="0" tIns="0" rIns="0" bIns="0" rtlCol="0">
            <a:spAutoFit/>
          </a:bodyPr>
          <a:lstStyle/>
          <a:p>
            <a:pPr algn="ctr">
              <a:lnSpc>
                <a:spcPct val="114000"/>
              </a:lnSpc>
            </a:pPr>
            <a:r>
              <a:rPr lang="en-GB" b="1" dirty="0">
                <a:solidFill>
                  <a:srgbClr val="005293"/>
                </a:solidFill>
                <a:latin typeface="+mn-lt"/>
              </a:rPr>
              <a:t>Battery</a:t>
            </a:r>
          </a:p>
        </p:txBody>
      </p:sp>
      <p:sp>
        <p:nvSpPr>
          <p:cNvPr id="62" name="TextBox 61">
            <a:extLst>
              <a:ext uri="{FF2B5EF4-FFF2-40B4-BE49-F238E27FC236}">
                <a16:creationId xmlns:a16="http://schemas.microsoft.com/office/drawing/2014/main" id="{753DD19A-8FC0-AF5D-AE81-65DCDDB48917}"/>
              </a:ext>
            </a:extLst>
          </p:cNvPr>
          <p:cNvSpPr txBox="1"/>
          <p:nvPr/>
        </p:nvSpPr>
        <p:spPr>
          <a:xfrm>
            <a:off x="6572317" y="997663"/>
            <a:ext cx="1079664" cy="289438"/>
          </a:xfrm>
          <a:prstGeom prst="rect">
            <a:avLst/>
          </a:prstGeom>
          <a:noFill/>
        </p:spPr>
        <p:txBody>
          <a:bodyPr wrap="square" lIns="0" tIns="0" rIns="0" bIns="0" rtlCol="0">
            <a:spAutoFit/>
          </a:bodyPr>
          <a:lstStyle/>
          <a:p>
            <a:pPr algn="ctr">
              <a:lnSpc>
                <a:spcPct val="114000"/>
              </a:lnSpc>
            </a:pPr>
            <a:r>
              <a:rPr lang="en-GB" b="1" dirty="0">
                <a:solidFill>
                  <a:srgbClr val="C00000"/>
                </a:solidFill>
                <a:latin typeface="+mn-lt"/>
              </a:rPr>
              <a:t>Load</a:t>
            </a:r>
          </a:p>
        </p:txBody>
      </p:sp>
      <p:pic>
        <p:nvPicPr>
          <p:cNvPr id="68" name="Graphic 67" descr="Hydropower with solid fill">
            <a:extLst>
              <a:ext uri="{FF2B5EF4-FFF2-40B4-BE49-F238E27FC236}">
                <a16:creationId xmlns:a16="http://schemas.microsoft.com/office/drawing/2014/main" id="{28538C60-C1B5-0358-4952-A5FFB18A7AE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34525" y="1087188"/>
            <a:ext cx="914400" cy="914400"/>
          </a:xfrm>
          <a:prstGeom prst="rect">
            <a:avLst/>
          </a:prstGeom>
        </p:spPr>
      </p:pic>
      <p:sp>
        <p:nvSpPr>
          <p:cNvPr id="2" name="TextBox 1">
            <a:extLst>
              <a:ext uri="{FF2B5EF4-FFF2-40B4-BE49-F238E27FC236}">
                <a16:creationId xmlns:a16="http://schemas.microsoft.com/office/drawing/2014/main" id="{5347B0AF-7C47-B9AD-B87A-E7E6216582B6}"/>
              </a:ext>
            </a:extLst>
          </p:cNvPr>
          <p:cNvSpPr txBox="1"/>
          <p:nvPr/>
        </p:nvSpPr>
        <p:spPr>
          <a:xfrm>
            <a:off x="3770016" y="3947584"/>
            <a:ext cx="1603967" cy="289438"/>
          </a:xfrm>
          <a:prstGeom prst="rect">
            <a:avLst/>
          </a:prstGeom>
          <a:noFill/>
        </p:spPr>
        <p:txBody>
          <a:bodyPr wrap="square" lIns="0" tIns="0" rIns="0" bIns="0" rtlCol="0">
            <a:spAutoFit/>
          </a:bodyPr>
          <a:lstStyle/>
          <a:p>
            <a:pPr algn="ctr">
              <a:lnSpc>
                <a:spcPct val="114000"/>
              </a:lnSpc>
            </a:pPr>
            <a:r>
              <a:rPr lang="en-GB" b="1" dirty="0">
                <a:latin typeface="+mn-lt"/>
              </a:rPr>
              <a:t>DSO</a:t>
            </a:r>
          </a:p>
        </p:txBody>
      </p:sp>
      <p:grpSp>
        <p:nvGrpSpPr>
          <p:cNvPr id="52" name="Group 51">
            <a:extLst>
              <a:ext uri="{FF2B5EF4-FFF2-40B4-BE49-F238E27FC236}">
                <a16:creationId xmlns:a16="http://schemas.microsoft.com/office/drawing/2014/main" id="{B71349C6-F63E-883D-0964-0E6D541F066D}"/>
              </a:ext>
            </a:extLst>
          </p:cNvPr>
          <p:cNvGrpSpPr/>
          <p:nvPr/>
        </p:nvGrpSpPr>
        <p:grpSpPr>
          <a:xfrm>
            <a:off x="0" y="193598"/>
            <a:ext cx="7410336" cy="427983"/>
            <a:chOff x="0" y="193598"/>
            <a:chExt cx="7410336" cy="427983"/>
          </a:xfrm>
        </p:grpSpPr>
        <p:sp>
          <p:nvSpPr>
            <p:cNvPr id="3" name="Pentagon 19">
              <a:extLst>
                <a:ext uri="{FF2B5EF4-FFF2-40B4-BE49-F238E27FC236}">
                  <a16:creationId xmlns:a16="http://schemas.microsoft.com/office/drawing/2014/main" id="{B04FE9F2-2A56-4B08-696B-8EA572DE9061}"/>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3" name="Chevron 21">
              <a:extLst>
                <a:ext uri="{FF2B5EF4-FFF2-40B4-BE49-F238E27FC236}">
                  <a16:creationId xmlns:a16="http://schemas.microsoft.com/office/drawing/2014/main" id="{F74ADA33-4EED-1189-84E4-B1818ACDECA9}"/>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4" name="Chevron 21">
              <a:extLst>
                <a:ext uri="{FF2B5EF4-FFF2-40B4-BE49-F238E27FC236}">
                  <a16:creationId xmlns:a16="http://schemas.microsoft.com/office/drawing/2014/main" id="{57795F53-00D6-9D75-FFB3-B35B8672DCE2}"/>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5" name="Chevron 21">
              <a:extLst>
                <a:ext uri="{FF2B5EF4-FFF2-40B4-BE49-F238E27FC236}">
                  <a16:creationId xmlns:a16="http://schemas.microsoft.com/office/drawing/2014/main" id="{B674FA2B-BED0-3C98-8473-5EF10251FAC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6" name="Chevron 21">
              <a:extLst>
                <a:ext uri="{FF2B5EF4-FFF2-40B4-BE49-F238E27FC236}">
                  <a16:creationId xmlns:a16="http://schemas.microsoft.com/office/drawing/2014/main" id="{34AB6BEE-9FFE-A38C-410D-8DCB504E6B3F}"/>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2" name="Chevron 21">
              <a:extLst>
                <a:ext uri="{FF2B5EF4-FFF2-40B4-BE49-F238E27FC236}">
                  <a16:creationId xmlns:a16="http://schemas.microsoft.com/office/drawing/2014/main" id="{40565A0D-18F8-56C0-BD08-F2B96CCD48D7}"/>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76535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8</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1" name="Group 10">
            <a:extLst>
              <a:ext uri="{FF2B5EF4-FFF2-40B4-BE49-F238E27FC236}">
                <a16:creationId xmlns:a16="http://schemas.microsoft.com/office/drawing/2014/main" id="{69F25379-2398-F1ED-3376-C18C0A9C51D8}"/>
              </a:ext>
            </a:extLst>
          </p:cNvPr>
          <p:cNvGrpSpPr/>
          <p:nvPr/>
        </p:nvGrpSpPr>
        <p:grpSpPr>
          <a:xfrm>
            <a:off x="0" y="195135"/>
            <a:ext cx="7238065" cy="426446"/>
            <a:chOff x="0" y="195135"/>
            <a:chExt cx="7238065" cy="426446"/>
          </a:xfrm>
        </p:grpSpPr>
        <p:sp>
          <p:nvSpPr>
            <p:cNvPr id="5" name="Pentagon 19">
              <a:extLst>
                <a:ext uri="{FF2B5EF4-FFF2-40B4-BE49-F238E27FC236}">
                  <a16:creationId xmlns:a16="http://schemas.microsoft.com/office/drawing/2014/main" id="{328A0AF8-6A67-556F-5C87-15545E5DBFF8}"/>
                </a:ext>
              </a:extLst>
            </p:cNvPr>
            <p:cNvSpPr/>
            <p:nvPr/>
          </p:nvSpPr>
          <p:spPr bwMode="auto">
            <a:xfrm>
              <a:off x="0" y="195135"/>
              <a:ext cx="165555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E3E5F189-7340-7F7E-50D9-3CC83AEF686E}"/>
                </a:ext>
              </a:extLst>
            </p:cNvPr>
            <p:cNvSpPr/>
            <p:nvPr/>
          </p:nvSpPr>
          <p:spPr bwMode="auto">
            <a:xfrm>
              <a:off x="1352574"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6F26CBD2-F5AF-720E-9E1E-F5D5A82DBAC8}"/>
                </a:ext>
              </a:extLst>
            </p:cNvPr>
            <p:cNvSpPr/>
            <p:nvPr/>
          </p:nvSpPr>
          <p:spPr bwMode="auto">
            <a:xfrm>
              <a:off x="2705148"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9" name="Chevron 21">
              <a:extLst>
                <a:ext uri="{FF2B5EF4-FFF2-40B4-BE49-F238E27FC236}">
                  <a16:creationId xmlns:a16="http://schemas.microsoft.com/office/drawing/2014/main" id="{39A379AC-B1A1-B201-CABF-796ECF3A8756}"/>
                </a:ext>
              </a:extLst>
            </p:cNvPr>
            <p:cNvSpPr/>
            <p:nvPr/>
          </p:nvSpPr>
          <p:spPr bwMode="auto">
            <a:xfrm>
              <a:off x="4138637"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3000C852-2421-11D6-F1F9-F1FD3270C42A}"/>
                </a:ext>
              </a:extLst>
            </p:cNvPr>
            <p:cNvSpPr/>
            <p:nvPr/>
          </p:nvSpPr>
          <p:spPr bwMode="auto">
            <a:xfrm>
              <a:off x="5582509"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
        <p:nvSpPr>
          <p:cNvPr id="18" name="TextBox 17">
            <a:extLst>
              <a:ext uri="{FF2B5EF4-FFF2-40B4-BE49-F238E27FC236}">
                <a16:creationId xmlns:a16="http://schemas.microsoft.com/office/drawing/2014/main" id="{12772F66-EAA0-BA5E-7E40-AC4A62C33C94}"/>
              </a:ext>
            </a:extLst>
          </p:cNvPr>
          <p:cNvSpPr txBox="1"/>
          <p:nvPr/>
        </p:nvSpPr>
        <p:spPr>
          <a:xfrm>
            <a:off x="731520" y="1813739"/>
            <a:ext cx="2801406" cy="257250"/>
          </a:xfrm>
          <a:prstGeom prst="rect">
            <a:avLst/>
          </a:prstGeom>
          <a:noFill/>
        </p:spPr>
        <p:txBody>
          <a:bodyPr wrap="square" lIns="0" tIns="0" rIns="0" bIns="0" rtlCol="0">
            <a:spAutoFit/>
          </a:bodyPr>
          <a:lstStyle/>
          <a:p>
            <a:pPr>
              <a:lnSpc>
                <a:spcPct val="114000"/>
              </a:lnSpc>
            </a:pPr>
            <a:r>
              <a:rPr lang="en-GB" sz="1600" dirty="0">
                <a:latin typeface="+mn-lt"/>
              </a:rPr>
              <a:t>Set and index</a:t>
            </a:r>
          </a:p>
        </p:txBody>
      </p:sp>
      <p:pic>
        <p:nvPicPr>
          <p:cNvPr id="2" name="Picture 1">
            <a:extLst>
              <a:ext uri="{FF2B5EF4-FFF2-40B4-BE49-F238E27FC236}">
                <a16:creationId xmlns:a16="http://schemas.microsoft.com/office/drawing/2014/main" id="{00C6B04C-2EFA-36E7-7AC5-45CA2A7354AC}"/>
              </a:ext>
            </a:extLst>
          </p:cNvPr>
          <p:cNvPicPr>
            <a:picLocks noChangeAspect="1"/>
          </p:cNvPicPr>
          <p:nvPr/>
        </p:nvPicPr>
        <p:blipFill>
          <a:blip r:embed="rId3"/>
          <a:stretch>
            <a:fillRect/>
          </a:stretch>
        </p:blipFill>
        <p:spPr>
          <a:xfrm>
            <a:off x="731520" y="2070989"/>
            <a:ext cx="3224465" cy="1468241"/>
          </a:xfrm>
          <a:prstGeom prst="rect">
            <a:avLst/>
          </a:prstGeom>
        </p:spPr>
      </p:pic>
      <p:pic>
        <p:nvPicPr>
          <p:cNvPr id="12" name="Picture 11">
            <a:extLst>
              <a:ext uri="{FF2B5EF4-FFF2-40B4-BE49-F238E27FC236}">
                <a16:creationId xmlns:a16="http://schemas.microsoft.com/office/drawing/2014/main" id="{CB84D0B1-B121-764C-E1E5-4F372AAC420A}"/>
              </a:ext>
            </a:extLst>
          </p:cNvPr>
          <p:cNvPicPr>
            <a:picLocks noChangeAspect="1"/>
          </p:cNvPicPr>
          <p:nvPr/>
        </p:nvPicPr>
        <p:blipFill>
          <a:blip r:embed="rId4"/>
          <a:stretch>
            <a:fillRect/>
          </a:stretch>
        </p:blipFill>
        <p:spPr>
          <a:xfrm>
            <a:off x="4629150" y="2070989"/>
            <a:ext cx="3783330" cy="2474810"/>
          </a:xfrm>
          <a:prstGeom prst="rect">
            <a:avLst/>
          </a:prstGeom>
        </p:spPr>
      </p:pic>
      <p:sp>
        <p:nvSpPr>
          <p:cNvPr id="13" name="TextBox 12">
            <a:extLst>
              <a:ext uri="{FF2B5EF4-FFF2-40B4-BE49-F238E27FC236}">
                <a16:creationId xmlns:a16="http://schemas.microsoft.com/office/drawing/2014/main" id="{690B2CCB-75C6-8848-1957-10C934047158}"/>
              </a:ext>
            </a:extLst>
          </p:cNvPr>
          <p:cNvSpPr txBox="1"/>
          <p:nvPr/>
        </p:nvSpPr>
        <p:spPr>
          <a:xfrm>
            <a:off x="4770120" y="1761067"/>
            <a:ext cx="2801406" cy="257250"/>
          </a:xfrm>
          <a:prstGeom prst="rect">
            <a:avLst/>
          </a:prstGeom>
          <a:noFill/>
        </p:spPr>
        <p:txBody>
          <a:bodyPr wrap="square" lIns="0" tIns="0" rIns="0" bIns="0" rtlCol="0">
            <a:spAutoFit/>
          </a:bodyPr>
          <a:lstStyle/>
          <a:p>
            <a:pPr>
              <a:lnSpc>
                <a:spcPct val="114000"/>
              </a:lnSpc>
            </a:pPr>
            <a:r>
              <a:rPr lang="en-GB" sz="1600" dirty="0">
                <a:latin typeface="+mn-lt"/>
              </a:rPr>
              <a:t>Decision variable</a:t>
            </a:r>
          </a:p>
        </p:txBody>
      </p:sp>
    </p:spTree>
    <p:extLst>
      <p:ext uri="{BB962C8B-B14F-4D97-AF65-F5344CB8AC3E}">
        <p14:creationId xmlns:p14="http://schemas.microsoft.com/office/powerpoint/2010/main" val="121808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9</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452911" y="1533209"/>
            <a:ext cx="2801406" cy="257250"/>
          </a:xfrm>
          <a:prstGeom prst="rect">
            <a:avLst/>
          </a:prstGeom>
          <a:noFill/>
        </p:spPr>
        <p:txBody>
          <a:bodyPr wrap="square" lIns="0" tIns="0" rIns="0" bIns="0" rtlCol="0">
            <a:spAutoFit/>
          </a:bodyPr>
          <a:lstStyle/>
          <a:p>
            <a:pPr>
              <a:lnSpc>
                <a:spcPct val="114000"/>
              </a:lnSpc>
            </a:pPr>
            <a:r>
              <a:rPr lang="en-GB" sz="1600" dirty="0">
                <a:latin typeface="+mn-lt"/>
              </a:rPr>
              <a:t>Parameters</a:t>
            </a:r>
          </a:p>
        </p:txBody>
      </p:sp>
      <p:grpSp>
        <p:nvGrpSpPr>
          <p:cNvPr id="17" name="Group 16">
            <a:extLst>
              <a:ext uri="{FF2B5EF4-FFF2-40B4-BE49-F238E27FC236}">
                <a16:creationId xmlns:a16="http://schemas.microsoft.com/office/drawing/2014/main" id="{BB00F528-07BD-CC91-132F-64D383255198}"/>
              </a:ext>
            </a:extLst>
          </p:cNvPr>
          <p:cNvGrpSpPr/>
          <p:nvPr/>
        </p:nvGrpSpPr>
        <p:grpSpPr>
          <a:xfrm>
            <a:off x="452911" y="1835463"/>
            <a:ext cx="3911627" cy="2705294"/>
            <a:chOff x="463090" y="2099331"/>
            <a:chExt cx="4536000" cy="3093408"/>
          </a:xfrm>
        </p:grpSpPr>
        <p:pic>
          <p:nvPicPr>
            <p:cNvPr id="14" name="Picture 13">
              <a:extLst>
                <a:ext uri="{FF2B5EF4-FFF2-40B4-BE49-F238E27FC236}">
                  <a16:creationId xmlns:a16="http://schemas.microsoft.com/office/drawing/2014/main" id="{D5CF49EA-F5C3-899C-E235-72FABC5BFEBD}"/>
                </a:ext>
              </a:extLst>
            </p:cNvPr>
            <p:cNvPicPr>
              <a:picLocks noChangeAspect="1"/>
            </p:cNvPicPr>
            <p:nvPr/>
          </p:nvPicPr>
          <p:blipFill rotWithShape="1">
            <a:blip r:embed="rId3"/>
            <a:srcRect l="3077" t="5682"/>
            <a:stretch/>
          </p:blipFill>
          <p:spPr>
            <a:xfrm>
              <a:off x="463090" y="2099331"/>
              <a:ext cx="4536000" cy="1321411"/>
            </a:xfrm>
            <a:prstGeom prst="rect">
              <a:avLst/>
            </a:prstGeom>
          </p:spPr>
        </p:pic>
        <p:pic>
          <p:nvPicPr>
            <p:cNvPr id="16" name="Picture 15">
              <a:extLst>
                <a:ext uri="{FF2B5EF4-FFF2-40B4-BE49-F238E27FC236}">
                  <a16:creationId xmlns:a16="http://schemas.microsoft.com/office/drawing/2014/main" id="{8EBA1F79-9EA7-B448-605D-D211125503D8}"/>
                </a:ext>
              </a:extLst>
            </p:cNvPr>
            <p:cNvPicPr>
              <a:picLocks noChangeAspect="1"/>
            </p:cNvPicPr>
            <p:nvPr/>
          </p:nvPicPr>
          <p:blipFill>
            <a:blip r:embed="rId4"/>
            <a:stretch>
              <a:fillRect/>
            </a:stretch>
          </p:blipFill>
          <p:spPr>
            <a:xfrm>
              <a:off x="463090" y="3415824"/>
              <a:ext cx="4536000" cy="1776915"/>
            </a:xfrm>
            <a:prstGeom prst="rect">
              <a:avLst/>
            </a:prstGeom>
          </p:spPr>
        </p:pic>
      </p:grpSp>
      <p:grpSp>
        <p:nvGrpSpPr>
          <p:cNvPr id="21" name="Group 20">
            <a:extLst>
              <a:ext uri="{FF2B5EF4-FFF2-40B4-BE49-F238E27FC236}">
                <a16:creationId xmlns:a16="http://schemas.microsoft.com/office/drawing/2014/main" id="{075D22F2-0356-3ABE-E08C-007EA834080F}"/>
              </a:ext>
            </a:extLst>
          </p:cNvPr>
          <p:cNvGrpSpPr/>
          <p:nvPr/>
        </p:nvGrpSpPr>
        <p:grpSpPr>
          <a:xfrm>
            <a:off x="4572000" y="822778"/>
            <a:ext cx="3970374" cy="3963627"/>
            <a:chOff x="4939418" y="984738"/>
            <a:chExt cx="3970374" cy="3963627"/>
          </a:xfrm>
        </p:grpSpPr>
        <p:pic>
          <p:nvPicPr>
            <p:cNvPr id="19" name="Picture 18">
              <a:extLst>
                <a:ext uri="{FF2B5EF4-FFF2-40B4-BE49-F238E27FC236}">
                  <a16:creationId xmlns:a16="http://schemas.microsoft.com/office/drawing/2014/main" id="{392ACFD8-1556-6396-3D1C-A5CE86FBECA5}"/>
                </a:ext>
              </a:extLst>
            </p:cNvPr>
            <p:cNvPicPr>
              <a:picLocks noChangeAspect="1"/>
            </p:cNvPicPr>
            <p:nvPr/>
          </p:nvPicPr>
          <p:blipFill>
            <a:blip r:embed="rId5"/>
            <a:stretch>
              <a:fillRect/>
            </a:stretch>
          </p:blipFill>
          <p:spPr>
            <a:xfrm>
              <a:off x="5010064" y="1305487"/>
              <a:ext cx="3822774" cy="3642878"/>
            </a:xfrm>
            <a:prstGeom prst="rect">
              <a:avLst/>
            </a:prstGeom>
          </p:spPr>
        </p:pic>
        <p:pic>
          <p:nvPicPr>
            <p:cNvPr id="20" name="Picture 19">
              <a:extLst>
                <a:ext uri="{FF2B5EF4-FFF2-40B4-BE49-F238E27FC236}">
                  <a16:creationId xmlns:a16="http://schemas.microsoft.com/office/drawing/2014/main" id="{F59CFA91-4338-2929-54A8-9A9296ECD415}"/>
                </a:ext>
              </a:extLst>
            </p:cNvPr>
            <p:cNvPicPr>
              <a:picLocks noChangeAspect="1"/>
            </p:cNvPicPr>
            <p:nvPr/>
          </p:nvPicPr>
          <p:blipFill rotWithShape="1">
            <a:blip r:embed="rId3"/>
            <a:srcRect l="3077" t="5682" b="70582"/>
            <a:stretch/>
          </p:blipFill>
          <p:spPr>
            <a:xfrm>
              <a:off x="4939418" y="984738"/>
              <a:ext cx="3970374" cy="291079"/>
            </a:xfrm>
            <a:prstGeom prst="rect">
              <a:avLst/>
            </a:prstGeom>
          </p:spPr>
        </p:pic>
      </p:grpSp>
      <p:grpSp>
        <p:nvGrpSpPr>
          <p:cNvPr id="2" name="Group 1">
            <a:extLst>
              <a:ext uri="{FF2B5EF4-FFF2-40B4-BE49-F238E27FC236}">
                <a16:creationId xmlns:a16="http://schemas.microsoft.com/office/drawing/2014/main" id="{9F418A4B-AF5E-A5EE-9762-8385F358599E}"/>
              </a:ext>
            </a:extLst>
          </p:cNvPr>
          <p:cNvGrpSpPr/>
          <p:nvPr/>
        </p:nvGrpSpPr>
        <p:grpSpPr>
          <a:xfrm>
            <a:off x="0" y="193598"/>
            <a:ext cx="7410336" cy="427983"/>
            <a:chOff x="0" y="193598"/>
            <a:chExt cx="7410336" cy="427983"/>
          </a:xfrm>
        </p:grpSpPr>
        <p:sp>
          <p:nvSpPr>
            <p:cNvPr id="12" name="Pentagon 19">
              <a:extLst>
                <a:ext uri="{FF2B5EF4-FFF2-40B4-BE49-F238E27FC236}">
                  <a16:creationId xmlns:a16="http://schemas.microsoft.com/office/drawing/2014/main" id="{A0BDAB04-9603-610B-2D0A-DE63FFB76403}"/>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3" name="Chevron 21">
              <a:extLst>
                <a:ext uri="{FF2B5EF4-FFF2-40B4-BE49-F238E27FC236}">
                  <a16:creationId xmlns:a16="http://schemas.microsoft.com/office/drawing/2014/main" id="{B1EF9AAF-2261-F0C7-50DF-D860A7D1200A}"/>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5" name="Chevron 21">
              <a:extLst>
                <a:ext uri="{FF2B5EF4-FFF2-40B4-BE49-F238E27FC236}">
                  <a16:creationId xmlns:a16="http://schemas.microsoft.com/office/drawing/2014/main" id="{79257075-8A28-F3CC-5B1D-1D952C4E72C1}"/>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2" name="Chevron 21">
              <a:extLst>
                <a:ext uri="{FF2B5EF4-FFF2-40B4-BE49-F238E27FC236}">
                  <a16:creationId xmlns:a16="http://schemas.microsoft.com/office/drawing/2014/main" id="{109ABFCF-2F83-BA9E-4E88-DEF4241D0AD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3" name="Chevron 21">
              <a:extLst>
                <a:ext uri="{FF2B5EF4-FFF2-40B4-BE49-F238E27FC236}">
                  <a16:creationId xmlns:a16="http://schemas.microsoft.com/office/drawing/2014/main" id="{68B9BB5B-C6D0-936A-FD1D-0363E051C689}"/>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4" name="Chevron 21">
              <a:extLst>
                <a:ext uri="{FF2B5EF4-FFF2-40B4-BE49-F238E27FC236}">
                  <a16:creationId xmlns:a16="http://schemas.microsoft.com/office/drawing/2014/main" id="{AB0977F2-93F1-442A-CC51-A012F6F44A09}"/>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864269010"/>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10.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äsentation" id="{92C469C7-FA3D-E145-A384-F052DC21AE82}" vid="{BB52D8C3-3A47-6749-9BE3-14D01DAD5629}"/>
    </a:ext>
  </a:extLst>
</a:theme>
</file>

<file path=ppt/theme/theme8.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äsentation" id="{92C469C7-FA3D-E145-A384-F052DC21AE82}" vid="{92668B94-835F-5C41-ABD3-33C4AAADC470}"/>
    </a:ext>
  </a:extLst>
</a:theme>
</file>

<file path=ppt/theme/theme9.xml><?xml version="1.0" encoding="utf-8"?>
<a:theme xmlns:a="http://schemas.openxmlformats.org/drawingml/2006/main" name="1_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docProps/app.xml><?xml version="1.0" encoding="utf-8"?>
<Properties xmlns="http://schemas.openxmlformats.org/officeDocument/2006/extended-properties" xmlns:vt="http://schemas.openxmlformats.org/officeDocument/2006/docPropsVTypes">
  <Template>TUM_Praesentation_p_v1_16-9</Template>
  <TotalTime>2461</TotalTime>
  <Words>1902</Words>
  <Application>Microsoft Macintosh PowerPoint</Application>
  <PresentationFormat>On-screen Show (16:9)</PresentationFormat>
  <Paragraphs>429</Paragraphs>
  <Slides>31</Slides>
  <Notes>13</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31</vt:i4>
      </vt:variant>
    </vt:vector>
  </HeadingPairs>
  <TitlesOfParts>
    <vt:vector size="48" baseType="lpstr">
      <vt:lpstr>Arial</vt:lpstr>
      <vt:lpstr>Calibri</vt:lpstr>
      <vt:lpstr>Cambria Math</vt:lpstr>
      <vt:lpstr>Courier New</vt:lpstr>
      <vt:lpstr>Helvetica Neue</vt:lpstr>
      <vt:lpstr>Symbol</vt:lpstr>
      <vt:lpstr>Times New Roman</vt:lpstr>
      <vt:lpstr>Wingdings</vt:lpstr>
      <vt:lpstr>Titel 1</vt:lpstr>
      <vt:lpstr>Titel 2</vt:lpstr>
      <vt:lpstr>Titel 3</vt:lpstr>
      <vt:lpstr>Inhalt</vt:lpstr>
      <vt:lpstr>Kapiteltrenner blau</vt:lpstr>
      <vt:lpstr>Kapiteltrenner schwarz</vt:lpstr>
      <vt:lpstr>Inhalt</vt:lpstr>
      <vt:lpstr>Titel 2</vt:lpstr>
      <vt:lpstr>1_Titel 1</vt:lpstr>
      <vt:lpstr>Exploring Reinforcement Learning Solutions for EV-aware Optimal Power Flow Under Uncertainty Mid-term Presentation Master Thesis</vt:lpstr>
      <vt:lpstr>Agenda</vt:lpstr>
      <vt:lpstr>Background</vt:lpstr>
      <vt:lpstr>PowerPoint Presentation</vt:lpstr>
      <vt:lpstr>“Security- and Human-centered Energy Transition”</vt:lpstr>
      <vt:lpstr>Problem Formulation</vt:lpstr>
      <vt:lpstr>PowerPoint Presentation</vt:lpstr>
      <vt:lpstr>Optimal Power Flow</vt:lpstr>
      <vt:lpstr>Optimal Power Flow</vt:lpstr>
      <vt:lpstr>Optimal Power Flow</vt:lpstr>
      <vt:lpstr>Optimal Power Flow</vt:lpstr>
      <vt:lpstr>Optimal Power Flow</vt:lpstr>
      <vt:lpstr>Reinforcement Learning (RL) provides potentials to tackle the non-convex, non-linear OPF problem with high uncertainty in the real world.</vt:lpstr>
      <vt:lpstr>Reinforcement Learning Fundamental</vt:lpstr>
      <vt:lpstr>Markov Decision Process</vt:lpstr>
      <vt:lpstr>Actor-Critic Framework</vt:lpstr>
      <vt:lpstr>Common RL Algorithms</vt:lpstr>
      <vt:lpstr>Literature Review</vt:lpstr>
      <vt:lpstr>PowerPoint Presentation</vt:lpstr>
      <vt:lpstr>Methodology</vt:lpstr>
      <vt:lpstr>Critical Components in RL – States and Actions</vt:lpstr>
      <vt:lpstr>Critical Components in RL – Reward Function</vt:lpstr>
      <vt:lpstr>Proximal Policy Optimization</vt:lpstr>
      <vt:lpstr>Implementation - Training</vt:lpstr>
      <vt:lpstr>Assumptions</vt:lpstr>
      <vt:lpstr>Test Case – IEEE 14 Bus System</vt:lpstr>
      <vt:lpstr>Training Performance</vt:lpstr>
      <vt:lpstr>Outlook</vt:lpstr>
      <vt:lpstr>Next steps…</vt:lpstr>
      <vt:lpstr>Q&amp;A</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Christoph Alexander Lang</dc:creator>
  <cp:lastModifiedBy>Chia-Ling Yang</cp:lastModifiedBy>
  <cp:revision>36</cp:revision>
  <cp:lastPrinted>2015-07-30T14:04:45Z</cp:lastPrinted>
  <dcterms:created xsi:type="dcterms:W3CDTF">2023-05-19T10:59:57Z</dcterms:created>
  <dcterms:modified xsi:type="dcterms:W3CDTF">2024-09-09T13:00:05Z</dcterms:modified>
</cp:coreProperties>
</file>