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5" r:id="rId5"/>
  </p:sldMasterIdLst>
  <p:sldIdLst>
    <p:sldId id="257" r:id="rId6"/>
    <p:sldId id="259" r:id="rId7"/>
    <p:sldId id="285" r:id="rId8"/>
    <p:sldId id="286" r:id="rId9"/>
    <p:sldId id="289" r:id="rId10"/>
    <p:sldId id="260" r:id="rId11"/>
    <p:sldId id="287" r:id="rId12"/>
    <p:sldId id="288" r:id="rId13"/>
    <p:sldId id="290" r:id="rId14"/>
    <p:sldId id="291" r:id="rId15"/>
    <p:sldId id="258" r:id="rId16"/>
    <p:sldId id="275" r:id="rId17"/>
    <p:sldId id="273" r:id="rId18"/>
    <p:sldId id="274" r:id="rId19"/>
    <p:sldId id="271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304" r:id="rId29"/>
    <p:sldId id="284" r:id="rId30"/>
    <p:sldId id="295" r:id="rId31"/>
    <p:sldId id="296" r:id="rId32"/>
    <p:sldId id="299" r:id="rId33"/>
    <p:sldId id="297" r:id="rId34"/>
    <p:sldId id="298" r:id="rId35"/>
    <p:sldId id="301" r:id="rId36"/>
    <p:sldId id="300" r:id="rId37"/>
    <p:sldId id="302" r:id="rId38"/>
    <p:sldId id="2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3766C-0CC6-4127-A360-55A7AEC3B7B3}" v="5" dt="2022-04-24T13:20:34.313"/>
    <p1510:client id="{8EB3C501-3FA0-448B-83CD-7B6468853D75}" v="4" dt="2022-04-24T09:48:56.355"/>
    <p1510:client id="{DC8C99DB-1284-4E96-88D4-77A644385211}" v="17" dt="2022-04-24T09:48:42.162"/>
    <p1510:client id="{FB224D17-CA82-4722-A245-13A1F070F429}" v="189" dt="2022-04-24T04:51:24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B4D0A-06BA-4849-933D-49D4DDF3E30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73328B-BDA8-42B4-9DDE-9E7F51613CE8}">
      <dgm:prSet/>
      <dgm:spPr/>
      <dgm:t>
        <a:bodyPr/>
        <a:lstStyle/>
        <a:p>
          <a:r>
            <a:rPr lang="en-US"/>
            <a:t>Should insurance companies sell vehicle insurance? If yes, who should they sell to?</a:t>
          </a:r>
        </a:p>
      </dgm:t>
    </dgm:pt>
    <dgm:pt modelId="{16E76482-3C74-4440-85B0-82D57D5F2A05}" type="parTrans" cxnId="{58520543-0CEE-404D-9293-AE9B7F6137BE}">
      <dgm:prSet/>
      <dgm:spPr/>
      <dgm:t>
        <a:bodyPr/>
        <a:lstStyle/>
        <a:p>
          <a:endParaRPr lang="en-US"/>
        </a:p>
      </dgm:t>
    </dgm:pt>
    <dgm:pt modelId="{C42CDF0E-7269-4950-B9FB-E3904492F5D8}" type="sibTrans" cxnId="{58520543-0CEE-404D-9293-AE9B7F6137BE}">
      <dgm:prSet/>
      <dgm:spPr/>
      <dgm:t>
        <a:bodyPr/>
        <a:lstStyle/>
        <a:p>
          <a:endParaRPr lang="en-US"/>
        </a:p>
      </dgm:t>
    </dgm:pt>
    <dgm:pt modelId="{137F3331-B070-4369-A043-FAF578E36117}">
      <dgm:prSet/>
      <dgm:spPr/>
      <dgm:t>
        <a:bodyPr/>
        <a:lstStyle/>
        <a:p>
          <a:r>
            <a:rPr lang="en-US"/>
            <a:t>Machine learning problems faced:</a:t>
          </a:r>
        </a:p>
      </dgm:t>
    </dgm:pt>
    <dgm:pt modelId="{69A31EDF-1DD3-45D5-8ADA-4D424241C5CC}" type="parTrans" cxnId="{28FA836C-1A86-491B-A7D6-B07E6AA4DF6D}">
      <dgm:prSet/>
      <dgm:spPr/>
      <dgm:t>
        <a:bodyPr/>
        <a:lstStyle/>
        <a:p>
          <a:endParaRPr lang="en-US"/>
        </a:p>
      </dgm:t>
    </dgm:pt>
    <dgm:pt modelId="{FD863F76-3106-4955-BD70-70CD5E3F0369}" type="sibTrans" cxnId="{28FA836C-1A86-491B-A7D6-B07E6AA4DF6D}">
      <dgm:prSet/>
      <dgm:spPr/>
      <dgm:t>
        <a:bodyPr/>
        <a:lstStyle/>
        <a:p>
          <a:endParaRPr lang="en-US"/>
        </a:p>
      </dgm:t>
    </dgm:pt>
    <dgm:pt modelId="{13A53310-55FF-4480-B13C-4F147936B580}">
      <dgm:prSet/>
      <dgm:spPr/>
      <dgm:t>
        <a:bodyPr/>
        <a:lstStyle/>
        <a:p>
          <a:r>
            <a:rPr lang="en-US"/>
            <a:t>How do we determine if a customer will get vehicle insurance?</a:t>
          </a:r>
        </a:p>
      </dgm:t>
    </dgm:pt>
    <dgm:pt modelId="{49F726A0-176C-4699-AC1C-3DC79D3ADF3D}" type="parTrans" cxnId="{D00CD959-768C-4DB7-B1E5-5DB8CF461280}">
      <dgm:prSet/>
      <dgm:spPr/>
      <dgm:t>
        <a:bodyPr/>
        <a:lstStyle/>
        <a:p>
          <a:endParaRPr lang="en-US"/>
        </a:p>
      </dgm:t>
    </dgm:pt>
    <dgm:pt modelId="{6F56FCFB-AA4F-4571-B213-0D655F282BDF}" type="sibTrans" cxnId="{D00CD959-768C-4DB7-B1E5-5DB8CF461280}">
      <dgm:prSet/>
      <dgm:spPr/>
      <dgm:t>
        <a:bodyPr/>
        <a:lstStyle/>
        <a:p>
          <a:endParaRPr lang="en-US"/>
        </a:p>
      </dgm:t>
    </dgm:pt>
    <dgm:pt modelId="{96D2327D-6A89-4506-A066-63C857B359E2}">
      <dgm:prSet/>
      <dgm:spPr/>
      <dgm:t>
        <a:bodyPr/>
        <a:lstStyle/>
        <a:p>
          <a:r>
            <a:rPr lang="en-US"/>
            <a:t>What number of customers will get vehicle insurance?</a:t>
          </a:r>
        </a:p>
      </dgm:t>
    </dgm:pt>
    <dgm:pt modelId="{80C37B80-A950-48AD-8151-22DB3798829B}" type="parTrans" cxnId="{53981763-84B8-44CA-A9C4-600F5B97E451}">
      <dgm:prSet/>
      <dgm:spPr/>
      <dgm:t>
        <a:bodyPr/>
        <a:lstStyle/>
        <a:p>
          <a:endParaRPr lang="en-US"/>
        </a:p>
      </dgm:t>
    </dgm:pt>
    <dgm:pt modelId="{794AFFF1-6677-4688-873F-13BA32FAA294}" type="sibTrans" cxnId="{53981763-84B8-44CA-A9C4-600F5B97E451}">
      <dgm:prSet/>
      <dgm:spPr/>
      <dgm:t>
        <a:bodyPr/>
        <a:lstStyle/>
        <a:p>
          <a:endParaRPr lang="en-US"/>
        </a:p>
      </dgm:t>
    </dgm:pt>
    <dgm:pt modelId="{233BE59F-8C6D-4B94-AA94-43EB7EAFDF91}">
      <dgm:prSet/>
      <dgm:spPr/>
      <dgm:t>
        <a:bodyPr/>
        <a:lstStyle/>
        <a:p>
          <a:r>
            <a:rPr lang="en-US"/>
            <a:t>Technique used: </a:t>
          </a:r>
          <a:r>
            <a:rPr lang="en-US" b="1"/>
            <a:t>Classification</a:t>
          </a:r>
          <a:endParaRPr lang="en-US"/>
        </a:p>
      </dgm:t>
    </dgm:pt>
    <dgm:pt modelId="{DA578D8F-2E65-4977-8B55-B0DF694027CB}" type="parTrans" cxnId="{8E874C28-57B1-4171-84C1-083764CAC5DA}">
      <dgm:prSet/>
      <dgm:spPr/>
      <dgm:t>
        <a:bodyPr/>
        <a:lstStyle/>
        <a:p>
          <a:endParaRPr lang="en-US"/>
        </a:p>
      </dgm:t>
    </dgm:pt>
    <dgm:pt modelId="{CFF62DD8-A678-4F17-B0EB-5687F627AA59}" type="sibTrans" cxnId="{8E874C28-57B1-4171-84C1-083764CAC5DA}">
      <dgm:prSet/>
      <dgm:spPr/>
      <dgm:t>
        <a:bodyPr/>
        <a:lstStyle/>
        <a:p>
          <a:endParaRPr lang="en-US"/>
        </a:p>
      </dgm:t>
    </dgm:pt>
    <dgm:pt modelId="{4E198301-EFCA-4176-BE86-07E4C4712BDE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18C2F816-5EE5-4003-A3C5-297687AD827D}" type="parTrans" cxnId="{0528A083-9DC5-46D8-B83B-923B5B21D2E7}">
      <dgm:prSet/>
      <dgm:spPr/>
      <dgm:t>
        <a:bodyPr/>
        <a:lstStyle/>
        <a:p>
          <a:endParaRPr lang="en-US"/>
        </a:p>
      </dgm:t>
    </dgm:pt>
    <dgm:pt modelId="{3C9BD128-81FA-4ABA-BDC9-08E7E8F940D0}" type="sibTrans" cxnId="{0528A083-9DC5-46D8-B83B-923B5B21D2E7}">
      <dgm:prSet/>
      <dgm:spPr/>
      <dgm:t>
        <a:bodyPr/>
        <a:lstStyle/>
        <a:p>
          <a:endParaRPr lang="en-US"/>
        </a:p>
      </dgm:t>
    </dgm:pt>
    <dgm:pt modelId="{D20A4339-2E6B-492C-A56D-0756BFF570CC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925E13BE-1703-4AE1-A415-248A3ADCB276}" type="parTrans" cxnId="{74ECAB07-D9FD-40D8-9F2B-F4130CA2DA28}">
      <dgm:prSet/>
      <dgm:spPr/>
      <dgm:t>
        <a:bodyPr/>
        <a:lstStyle/>
        <a:p>
          <a:endParaRPr lang="en-US"/>
        </a:p>
      </dgm:t>
    </dgm:pt>
    <dgm:pt modelId="{50245517-78FD-4B2F-AA83-059255086174}" type="sibTrans" cxnId="{74ECAB07-D9FD-40D8-9F2B-F4130CA2DA28}">
      <dgm:prSet/>
      <dgm:spPr/>
      <dgm:t>
        <a:bodyPr/>
        <a:lstStyle/>
        <a:p>
          <a:endParaRPr lang="en-US"/>
        </a:p>
      </dgm:t>
    </dgm:pt>
    <dgm:pt modelId="{7EA75825-132B-4D37-8FCE-E7183B48269C}">
      <dgm:prSet/>
      <dgm:spPr/>
      <dgm:t>
        <a:bodyPr/>
        <a:lstStyle/>
        <a:p>
          <a:r>
            <a:rPr lang="en-US"/>
            <a:t>Multi-layer perceptron</a:t>
          </a:r>
        </a:p>
      </dgm:t>
    </dgm:pt>
    <dgm:pt modelId="{78E3FB90-ABE3-49FD-AF9E-15B1EAD7FBEC}" type="parTrans" cxnId="{A5F43590-3950-4C54-818A-8F89E7999583}">
      <dgm:prSet/>
      <dgm:spPr/>
      <dgm:t>
        <a:bodyPr/>
        <a:lstStyle/>
        <a:p>
          <a:endParaRPr lang="en-US"/>
        </a:p>
      </dgm:t>
    </dgm:pt>
    <dgm:pt modelId="{DBDCE0C6-090E-40AE-8DF7-BB94001365A7}" type="sibTrans" cxnId="{A5F43590-3950-4C54-818A-8F89E7999583}">
      <dgm:prSet/>
      <dgm:spPr/>
      <dgm:t>
        <a:bodyPr/>
        <a:lstStyle/>
        <a:p>
          <a:endParaRPr lang="en-US"/>
        </a:p>
      </dgm:t>
    </dgm:pt>
    <dgm:pt modelId="{FB531D42-E9FB-4989-930B-E4CBDCFAA3B3}">
      <dgm:prSet/>
      <dgm:spPr/>
      <dgm:t>
        <a:bodyPr/>
        <a:lstStyle/>
        <a:p>
          <a:r>
            <a:rPr lang="en-US"/>
            <a:t>XGBoost</a:t>
          </a:r>
        </a:p>
      </dgm:t>
    </dgm:pt>
    <dgm:pt modelId="{67728182-38FA-411F-90D8-72B9184B8E55}" type="parTrans" cxnId="{0791D3E0-3446-4E45-A47F-46186275294E}">
      <dgm:prSet/>
      <dgm:spPr/>
      <dgm:t>
        <a:bodyPr/>
        <a:lstStyle/>
        <a:p>
          <a:endParaRPr lang="en-US"/>
        </a:p>
      </dgm:t>
    </dgm:pt>
    <dgm:pt modelId="{77EE58A1-6D7C-451C-8EB8-FA590E147A5E}" type="sibTrans" cxnId="{0791D3E0-3446-4E45-A47F-46186275294E}">
      <dgm:prSet/>
      <dgm:spPr/>
      <dgm:t>
        <a:bodyPr/>
        <a:lstStyle/>
        <a:p>
          <a:endParaRPr lang="en-US"/>
        </a:p>
      </dgm:t>
    </dgm:pt>
    <dgm:pt modelId="{C86DFA41-B493-4976-A100-2ADD582E4115}" type="pres">
      <dgm:prSet presAssocID="{CE1B4D0A-06BA-4849-933D-49D4DDF3E305}" presName="Name0" presStyleCnt="0">
        <dgm:presLayoutVars>
          <dgm:dir/>
          <dgm:animLvl val="lvl"/>
          <dgm:resizeHandles val="exact"/>
        </dgm:presLayoutVars>
      </dgm:prSet>
      <dgm:spPr/>
    </dgm:pt>
    <dgm:pt modelId="{B3A25246-B909-45A6-A160-7A70225977E0}" type="pres">
      <dgm:prSet presAssocID="{233BE59F-8C6D-4B94-AA94-43EB7EAFDF91}" presName="boxAndChildren" presStyleCnt="0"/>
      <dgm:spPr/>
    </dgm:pt>
    <dgm:pt modelId="{005DA826-D7CA-4DCC-A798-21C0C2D56753}" type="pres">
      <dgm:prSet presAssocID="{233BE59F-8C6D-4B94-AA94-43EB7EAFDF91}" presName="parentTextBox" presStyleLbl="node1" presStyleIdx="0" presStyleCnt="3"/>
      <dgm:spPr/>
    </dgm:pt>
    <dgm:pt modelId="{43CC57C3-BDF2-4C74-A874-6D1E11DB4EB5}" type="pres">
      <dgm:prSet presAssocID="{233BE59F-8C6D-4B94-AA94-43EB7EAFDF91}" presName="entireBox" presStyleLbl="node1" presStyleIdx="0" presStyleCnt="3"/>
      <dgm:spPr/>
    </dgm:pt>
    <dgm:pt modelId="{A0166853-94D1-4580-9296-F74211DACDDD}" type="pres">
      <dgm:prSet presAssocID="{233BE59F-8C6D-4B94-AA94-43EB7EAFDF91}" presName="descendantBox" presStyleCnt="0"/>
      <dgm:spPr/>
    </dgm:pt>
    <dgm:pt modelId="{E00335CB-C1DC-4971-9D3E-8A8268768FF5}" type="pres">
      <dgm:prSet presAssocID="{4E198301-EFCA-4176-BE86-07E4C4712BDE}" presName="childTextBox" presStyleLbl="fgAccFollowNode1" presStyleIdx="0" presStyleCnt="6">
        <dgm:presLayoutVars>
          <dgm:bulletEnabled val="1"/>
        </dgm:presLayoutVars>
      </dgm:prSet>
      <dgm:spPr/>
    </dgm:pt>
    <dgm:pt modelId="{E8C58446-9B34-46C0-A99F-4595C1CAC959}" type="pres">
      <dgm:prSet presAssocID="{D20A4339-2E6B-492C-A56D-0756BFF570CC}" presName="childTextBox" presStyleLbl="fgAccFollowNode1" presStyleIdx="1" presStyleCnt="6">
        <dgm:presLayoutVars>
          <dgm:bulletEnabled val="1"/>
        </dgm:presLayoutVars>
      </dgm:prSet>
      <dgm:spPr/>
    </dgm:pt>
    <dgm:pt modelId="{978E2E3D-C77A-4339-B8DA-3FECEE80C61B}" type="pres">
      <dgm:prSet presAssocID="{7EA75825-132B-4D37-8FCE-E7183B48269C}" presName="childTextBox" presStyleLbl="fgAccFollowNode1" presStyleIdx="2" presStyleCnt="6">
        <dgm:presLayoutVars>
          <dgm:bulletEnabled val="1"/>
        </dgm:presLayoutVars>
      </dgm:prSet>
      <dgm:spPr/>
    </dgm:pt>
    <dgm:pt modelId="{F09B273E-7FA5-4617-8E93-4C3C308AF06F}" type="pres">
      <dgm:prSet presAssocID="{FB531D42-E9FB-4989-930B-E4CBDCFAA3B3}" presName="childTextBox" presStyleLbl="fgAccFollowNode1" presStyleIdx="3" presStyleCnt="6">
        <dgm:presLayoutVars>
          <dgm:bulletEnabled val="1"/>
        </dgm:presLayoutVars>
      </dgm:prSet>
      <dgm:spPr/>
    </dgm:pt>
    <dgm:pt modelId="{66A183C6-4509-469F-AA6E-AEB138CF3446}" type="pres">
      <dgm:prSet presAssocID="{FD863F76-3106-4955-BD70-70CD5E3F0369}" presName="sp" presStyleCnt="0"/>
      <dgm:spPr/>
    </dgm:pt>
    <dgm:pt modelId="{527C05B9-19B8-42A3-A537-9ABB7961EE09}" type="pres">
      <dgm:prSet presAssocID="{137F3331-B070-4369-A043-FAF578E36117}" presName="arrowAndChildren" presStyleCnt="0"/>
      <dgm:spPr/>
    </dgm:pt>
    <dgm:pt modelId="{F3A2335B-03D7-40CA-AFEF-9199DF2C23A1}" type="pres">
      <dgm:prSet presAssocID="{137F3331-B070-4369-A043-FAF578E36117}" presName="parentTextArrow" presStyleLbl="node1" presStyleIdx="0" presStyleCnt="3"/>
      <dgm:spPr/>
    </dgm:pt>
    <dgm:pt modelId="{6783FF67-107E-4331-9BF1-DBF6C0431642}" type="pres">
      <dgm:prSet presAssocID="{137F3331-B070-4369-A043-FAF578E36117}" presName="arrow" presStyleLbl="node1" presStyleIdx="1" presStyleCnt="3"/>
      <dgm:spPr/>
    </dgm:pt>
    <dgm:pt modelId="{1AB9272E-67A1-409B-B2A7-2A80B8557004}" type="pres">
      <dgm:prSet presAssocID="{137F3331-B070-4369-A043-FAF578E36117}" presName="descendantArrow" presStyleCnt="0"/>
      <dgm:spPr/>
    </dgm:pt>
    <dgm:pt modelId="{A5A9071A-B9BF-4CC4-9318-C4678ED7E117}" type="pres">
      <dgm:prSet presAssocID="{13A53310-55FF-4480-B13C-4F147936B580}" presName="childTextArrow" presStyleLbl="fgAccFollowNode1" presStyleIdx="4" presStyleCnt="6">
        <dgm:presLayoutVars>
          <dgm:bulletEnabled val="1"/>
        </dgm:presLayoutVars>
      </dgm:prSet>
      <dgm:spPr/>
    </dgm:pt>
    <dgm:pt modelId="{9E157C62-B249-4044-B7FB-1642E0F996CE}" type="pres">
      <dgm:prSet presAssocID="{96D2327D-6A89-4506-A066-63C857B359E2}" presName="childTextArrow" presStyleLbl="fgAccFollowNode1" presStyleIdx="5" presStyleCnt="6">
        <dgm:presLayoutVars>
          <dgm:bulletEnabled val="1"/>
        </dgm:presLayoutVars>
      </dgm:prSet>
      <dgm:spPr/>
    </dgm:pt>
    <dgm:pt modelId="{2B6509D3-EF89-4710-B407-F2B2A2C88E06}" type="pres">
      <dgm:prSet presAssocID="{C42CDF0E-7269-4950-B9FB-E3904492F5D8}" presName="sp" presStyleCnt="0"/>
      <dgm:spPr/>
    </dgm:pt>
    <dgm:pt modelId="{9FD90914-FC0C-4DEA-A1A4-57C2754322DE}" type="pres">
      <dgm:prSet presAssocID="{EE73328B-BDA8-42B4-9DDE-9E7F51613CE8}" presName="arrowAndChildren" presStyleCnt="0"/>
      <dgm:spPr/>
    </dgm:pt>
    <dgm:pt modelId="{CF5CD5E5-B649-4FEF-A996-31268C00DB6F}" type="pres">
      <dgm:prSet presAssocID="{EE73328B-BDA8-42B4-9DDE-9E7F51613CE8}" presName="parentTextArrow" presStyleLbl="node1" presStyleIdx="2" presStyleCnt="3"/>
      <dgm:spPr/>
    </dgm:pt>
  </dgm:ptLst>
  <dgm:cxnLst>
    <dgm:cxn modelId="{74ECAB07-D9FD-40D8-9F2B-F4130CA2DA28}" srcId="{233BE59F-8C6D-4B94-AA94-43EB7EAFDF91}" destId="{D20A4339-2E6B-492C-A56D-0756BFF570CC}" srcOrd="1" destOrd="0" parTransId="{925E13BE-1703-4AE1-A415-248A3ADCB276}" sibTransId="{50245517-78FD-4B2F-AA83-059255086174}"/>
    <dgm:cxn modelId="{42494F10-A594-41FA-98AA-1C38DE5F3C99}" type="presOf" srcId="{4E198301-EFCA-4176-BE86-07E4C4712BDE}" destId="{E00335CB-C1DC-4971-9D3E-8A8268768FF5}" srcOrd="0" destOrd="0" presId="urn:microsoft.com/office/officeart/2005/8/layout/process4"/>
    <dgm:cxn modelId="{8E874C28-57B1-4171-84C1-083764CAC5DA}" srcId="{CE1B4D0A-06BA-4849-933D-49D4DDF3E305}" destId="{233BE59F-8C6D-4B94-AA94-43EB7EAFDF91}" srcOrd="2" destOrd="0" parTransId="{DA578D8F-2E65-4977-8B55-B0DF694027CB}" sibTransId="{CFF62DD8-A678-4F17-B0EB-5687F627AA59}"/>
    <dgm:cxn modelId="{8E8BD03E-D541-49BB-A2DA-231E966DDBF3}" type="presOf" srcId="{7EA75825-132B-4D37-8FCE-E7183B48269C}" destId="{978E2E3D-C77A-4339-B8DA-3FECEE80C61B}" srcOrd="0" destOrd="0" presId="urn:microsoft.com/office/officeart/2005/8/layout/process4"/>
    <dgm:cxn modelId="{58520543-0CEE-404D-9293-AE9B7F6137BE}" srcId="{CE1B4D0A-06BA-4849-933D-49D4DDF3E305}" destId="{EE73328B-BDA8-42B4-9DDE-9E7F51613CE8}" srcOrd="0" destOrd="0" parTransId="{16E76482-3C74-4440-85B0-82D57D5F2A05}" sibTransId="{C42CDF0E-7269-4950-B9FB-E3904492F5D8}"/>
    <dgm:cxn modelId="{53981763-84B8-44CA-A9C4-600F5B97E451}" srcId="{137F3331-B070-4369-A043-FAF578E36117}" destId="{96D2327D-6A89-4506-A066-63C857B359E2}" srcOrd="1" destOrd="0" parTransId="{80C37B80-A950-48AD-8151-22DB3798829B}" sibTransId="{794AFFF1-6677-4688-873F-13BA32FAA294}"/>
    <dgm:cxn modelId="{E5190765-83B6-4384-93D4-91DE2A58C08A}" type="presOf" srcId="{233BE59F-8C6D-4B94-AA94-43EB7EAFDF91}" destId="{43CC57C3-BDF2-4C74-A874-6D1E11DB4EB5}" srcOrd="1" destOrd="0" presId="urn:microsoft.com/office/officeart/2005/8/layout/process4"/>
    <dgm:cxn modelId="{94088868-C6F3-4CA4-82D6-D95D4C9A275F}" type="presOf" srcId="{EE73328B-BDA8-42B4-9DDE-9E7F51613CE8}" destId="{CF5CD5E5-B649-4FEF-A996-31268C00DB6F}" srcOrd="0" destOrd="0" presId="urn:microsoft.com/office/officeart/2005/8/layout/process4"/>
    <dgm:cxn modelId="{73C7834B-E05A-4E8C-A27F-468082552494}" type="presOf" srcId="{D20A4339-2E6B-492C-A56D-0756BFF570CC}" destId="{E8C58446-9B34-46C0-A99F-4595C1CAC959}" srcOrd="0" destOrd="0" presId="urn:microsoft.com/office/officeart/2005/8/layout/process4"/>
    <dgm:cxn modelId="{28FA836C-1A86-491B-A7D6-B07E6AA4DF6D}" srcId="{CE1B4D0A-06BA-4849-933D-49D4DDF3E305}" destId="{137F3331-B070-4369-A043-FAF578E36117}" srcOrd="1" destOrd="0" parTransId="{69A31EDF-1DD3-45D5-8ADA-4D424241C5CC}" sibTransId="{FD863F76-3106-4955-BD70-70CD5E3F0369}"/>
    <dgm:cxn modelId="{A461E778-7DBE-4A73-8CC2-635672029B56}" type="presOf" srcId="{233BE59F-8C6D-4B94-AA94-43EB7EAFDF91}" destId="{005DA826-D7CA-4DCC-A798-21C0C2D56753}" srcOrd="0" destOrd="0" presId="urn:microsoft.com/office/officeart/2005/8/layout/process4"/>
    <dgm:cxn modelId="{D00CD959-768C-4DB7-B1E5-5DB8CF461280}" srcId="{137F3331-B070-4369-A043-FAF578E36117}" destId="{13A53310-55FF-4480-B13C-4F147936B580}" srcOrd="0" destOrd="0" parTransId="{49F726A0-176C-4699-AC1C-3DC79D3ADF3D}" sibTransId="{6F56FCFB-AA4F-4571-B213-0D655F282BDF}"/>
    <dgm:cxn modelId="{0528A083-9DC5-46D8-B83B-923B5B21D2E7}" srcId="{233BE59F-8C6D-4B94-AA94-43EB7EAFDF91}" destId="{4E198301-EFCA-4176-BE86-07E4C4712BDE}" srcOrd="0" destOrd="0" parTransId="{18C2F816-5EE5-4003-A3C5-297687AD827D}" sibTransId="{3C9BD128-81FA-4ABA-BDC9-08E7E8F940D0}"/>
    <dgm:cxn modelId="{A5F43590-3950-4C54-818A-8F89E7999583}" srcId="{233BE59F-8C6D-4B94-AA94-43EB7EAFDF91}" destId="{7EA75825-132B-4D37-8FCE-E7183B48269C}" srcOrd="2" destOrd="0" parTransId="{78E3FB90-ABE3-49FD-AF9E-15B1EAD7FBEC}" sibTransId="{DBDCE0C6-090E-40AE-8DF7-BB94001365A7}"/>
    <dgm:cxn modelId="{323C6D90-3F5D-458F-8CCB-A3A37DBF97FB}" type="presOf" srcId="{96D2327D-6A89-4506-A066-63C857B359E2}" destId="{9E157C62-B249-4044-B7FB-1642E0F996CE}" srcOrd="0" destOrd="0" presId="urn:microsoft.com/office/officeart/2005/8/layout/process4"/>
    <dgm:cxn modelId="{121622B1-59F3-4C15-9088-9859AB71DE40}" type="presOf" srcId="{137F3331-B070-4369-A043-FAF578E36117}" destId="{6783FF67-107E-4331-9BF1-DBF6C0431642}" srcOrd="1" destOrd="0" presId="urn:microsoft.com/office/officeart/2005/8/layout/process4"/>
    <dgm:cxn modelId="{367CC7B4-1B75-49D5-BC39-E9867105621F}" type="presOf" srcId="{137F3331-B070-4369-A043-FAF578E36117}" destId="{F3A2335B-03D7-40CA-AFEF-9199DF2C23A1}" srcOrd="0" destOrd="0" presId="urn:microsoft.com/office/officeart/2005/8/layout/process4"/>
    <dgm:cxn modelId="{543A7AD8-0399-45D2-9C54-776C55069139}" type="presOf" srcId="{13A53310-55FF-4480-B13C-4F147936B580}" destId="{A5A9071A-B9BF-4CC4-9318-C4678ED7E117}" srcOrd="0" destOrd="0" presId="urn:microsoft.com/office/officeart/2005/8/layout/process4"/>
    <dgm:cxn modelId="{0791D3E0-3446-4E45-A47F-46186275294E}" srcId="{233BE59F-8C6D-4B94-AA94-43EB7EAFDF91}" destId="{FB531D42-E9FB-4989-930B-E4CBDCFAA3B3}" srcOrd="3" destOrd="0" parTransId="{67728182-38FA-411F-90D8-72B9184B8E55}" sibTransId="{77EE58A1-6D7C-451C-8EB8-FA590E147A5E}"/>
    <dgm:cxn modelId="{57B672E9-0058-4D1B-AF06-698D964EBE17}" type="presOf" srcId="{FB531D42-E9FB-4989-930B-E4CBDCFAA3B3}" destId="{F09B273E-7FA5-4617-8E93-4C3C308AF06F}" srcOrd="0" destOrd="0" presId="urn:microsoft.com/office/officeart/2005/8/layout/process4"/>
    <dgm:cxn modelId="{3C1F46FB-5E37-4C6D-916D-EDBA80568AED}" type="presOf" srcId="{CE1B4D0A-06BA-4849-933D-49D4DDF3E305}" destId="{C86DFA41-B493-4976-A100-2ADD582E4115}" srcOrd="0" destOrd="0" presId="urn:microsoft.com/office/officeart/2005/8/layout/process4"/>
    <dgm:cxn modelId="{8435A297-C378-4BB7-99EF-4257FCB79FC1}" type="presParOf" srcId="{C86DFA41-B493-4976-A100-2ADD582E4115}" destId="{B3A25246-B909-45A6-A160-7A70225977E0}" srcOrd="0" destOrd="0" presId="urn:microsoft.com/office/officeart/2005/8/layout/process4"/>
    <dgm:cxn modelId="{8C256E54-CEE4-44C3-A526-8785455E4C23}" type="presParOf" srcId="{B3A25246-B909-45A6-A160-7A70225977E0}" destId="{005DA826-D7CA-4DCC-A798-21C0C2D56753}" srcOrd="0" destOrd="0" presId="urn:microsoft.com/office/officeart/2005/8/layout/process4"/>
    <dgm:cxn modelId="{70E546D8-4389-45F9-B367-A2CD3E18509D}" type="presParOf" srcId="{B3A25246-B909-45A6-A160-7A70225977E0}" destId="{43CC57C3-BDF2-4C74-A874-6D1E11DB4EB5}" srcOrd="1" destOrd="0" presId="urn:microsoft.com/office/officeart/2005/8/layout/process4"/>
    <dgm:cxn modelId="{47B312D5-66CD-403C-92BA-19C5B1E55FC2}" type="presParOf" srcId="{B3A25246-B909-45A6-A160-7A70225977E0}" destId="{A0166853-94D1-4580-9296-F74211DACDDD}" srcOrd="2" destOrd="0" presId="urn:microsoft.com/office/officeart/2005/8/layout/process4"/>
    <dgm:cxn modelId="{215995B1-2573-4351-85F8-6AAA2C70D81B}" type="presParOf" srcId="{A0166853-94D1-4580-9296-F74211DACDDD}" destId="{E00335CB-C1DC-4971-9D3E-8A8268768FF5}" srcOrd="0" destOrd="0" presId="urn:microsoft.com/office/officeart/2005/8/layout/process4"/>
    <dgm:cxn modelId="{E604D608-79EA-4F69-AAB6-1AD3BEEE03B7}" type="presParOf" srcId="{A0166853-94D1-4580-9296-F74211DACDDD}" destId="{E8C58446-9B34-46C0-A99F-4595C1CAC959}" srcOrd="1" destOrd="0" presId="urn:microsoft.com/office/officeart/2005/8/layout/process4"/>
    <dgm:cxn modelId="{6D5652A7-2533-4830-8C9C-537F433DBC46}" type="presParOf" srcId="{A0166853-94D1-4580-9296-F74211DACDDD}" destId="{978E2E3D-C77A-4339-B8DA-3FECEE80C61B}" srcOrd="2" destOrd="0" presId="urn:microsoft.com/office/officeart/2005/8/layout/process4"/>
    <dgm:cxn modelId="{AC83DCE4-81DA-4707-BFF5-CE39F59EA0D4}" type="presParOf" srcId="{A0166853-94D1-4580-9296-F74211DACDDD}" destId="{F09B273E-7FA5-4617-8E93-4C3C308AF06F}" srcOrd="3" destOrd="0" presId="urn:microsoft.com/office/officeart/2005/8/layout/process4"/>
    <dgm:cxn modelId="{6024C82F-9BBC-47D8-A06E-A2534C93E319}" type="presParOf" srcId="{C86DFA41-B493-4976-A100-2ADD582E4115}" destId="{66A183C6-4509-469F-AA6E-AEB138CF3446}" srcOrd="1" destOrd="0" presId="urn:microsoft.com/office/officeart/2005/8/layout/process4"/>
    <dgm:cxn modelId="{FD672E20-B9BF-4DBB-86C5-260E98CAAE4C}" type="presParOf" srcId="{C86DFA41-B493-4976-A100-2ADD582E4115}" destId="{527C05B9-19B8-42A3-A537-9ABB7961EE09}" srcOrd="2" destOrd="0" presId="urn:microsoft.com/office/officeart/2005/8/layout/process4"/>
    <dgm:cxn modelId="{BA7E72CB-A80C-46BE-A5DF-6D8D9A190F49}" type="presParOf" srcId="{527C05B9-19B8-42A3-A537-9ABB7961EE09}" destId="{F3A2335B-03D7-40CA-AFEF-9199DF2C23A1}" srcOrd="0" destOrd="0" presId="urn:microsoft.com/office/officeart/2005/8/layout/process4"/>
    <dgm:cxn modelId="{2797B907-CFFA-43CA-A7A8-46634EBC4350}" type="presParOf" srcId="{527C05B9-19B8-42A3-A537-9ABB7961EE09}" destId="{6783FF67-107E-4331-9BF1-DBF6C0431642}" srcOrd="1" destOrd="0" presId="urn:microsoft.com/office/officeart/2005/8/layout/process4"/>
    <dgm:cxn modelId="{68629A9D-7DF5-4E91-8D50-4AB7310150D2}" type="presParOf" srcId="{527C05B9-19B8-42A3-A537-9ABB7961EE09}" destId="{1AB9272E-67A1-409B-B2A7-2A80B8557004}" srcOrd="2" destOrd="0" presId="urn:microsoft.com/office/officeart/2005/8/layout/process4"/>
    <dgm:cxn modelId="{54B7F005-EDA3-41B9-B6A1-2EDA441CC15B}" type="presParOf" srcId="{1AB9272E-67A1-409B-B2A7-2A80B8557004}" destId="{A5A9071A-B9BF-4CC4-9318-C4678ED7E117}" srcOrd="0" destOrd="0" presId="urn:microsoft.com/office/officeart/2005/8/layout/process4"/>
    <dgm:cxn modelId="{6B93E576-0F7B-4555-ACC1-1A8CA934EA40}" type="presParOf" srcId="{1AB9272E-67A1-409B-B2A7-2A80B8557004}" destId="{9E157C62-B249-4044-B7FB-1642E0F996CE}" srcOrd="1" destOrd="0" presId="urn:microsoft.com/office/officeart/2005/8/layout/process4"/>
    <dgm:cxn modelId="{36302C88-A66F-4991-9E76-B77C057AD128}" type="presParOf" srcId="{C86DFA41-B493-4976-A100-2ADD582E4115}" destId="{2B6509D3-EF89-4710-B407-F2B2A2C88E06}" srcOrd="3" destOrd="0" presId="urn:microsoft.com/office/officeart/2005/8/layout/process4"/>
    <dgm:cxn modelId="{3D97EB0D-A60B-433D-BD9E-3213318BC457}" type="presParOf" srcId="{C86DFA41-B493-4976-A100-2ADD582E4115}" destId="{9FD90914-FC0C-4DEA-A1A4-57C2754322DE}" srcOrd="4" destOrd="0" presId="urn:microsoft.com/office/officeart/2005/8/layout/process4"/>
    <dgm:cxn modelId="{0751E9C0-A955-41FF-A059-61A730DB38F9}" type="presParOf" srcId="{9FD90914-FC0C-4DEA-A1A4-57C2754322DE}" destId="{CF5CD5E5-B649-4FEF-A996-31268C00DB6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E6530-EC38-47FB-B6E5-B2BABB13E3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BA710F-2BF1-4D5B-8956-09DA1DC7E411}">
      <dgm:prSet/>
      <dgm:spPr/>
      <dgm:t>
        <a:bodyPr/>
        <a:lstStyle/>
        <a:p>
          <a:r>
            <a:rPr lang="en-SG" b="1"/>
            <a:t>Conclusion</a:t>
          </a:r>
          <a:endParaRPr lang="en-US"/>
        </a:p>
      </dgm:t>
    </dgm:pt>
    <dgm:pt modelId="{FDDE3E54-BC30-486E-BB28-7F5C69E947CE}" type="parTrans" cxnId="{4331DFAC-9216-4C3D-B48C-DFDFB8BF7E13}">
      <dgm:prSet/>
      <dgm:spPr/>
      <dgm:t>
        <a:bodyPr/>
        <a:lstStyle/>
        <a:p>
          <a:endParaRPr lang="en-US"/>
        </a:p>
      </dgm:t>
    </dgm:pt>
    <dgm:pt modelId="{3A5CC938-90F9-46AB-9900-86327AEA0075}" type="sibTrans" cxnId="{4331DFAC-9216-4C3D-B48C-DFDFB8BF7E13}">
      <dgm:prSet/>
      <dgm:spPr/>
      <dgm:t>
        <a:bodyPr/>
        <a:lstStyle/>
        <a:p>
          <a:endParaRPr lang="en-US"/>
        </a:p>
      </dgm:t>
    </dgm:pt>
    <dgm:pt modelId="{87879810-B9DC-4718-AC0D-DA1D350A3E51}">
      <dgm:prSet/>
      <dgm:spPr/>
      <dgm:t>
        <a:bodyPr/>
        <a:lstStyle/>
        <a:p>
          <a:r>
            <a:rPr lang="en-SG"/>
            <a:t>Companies will benefit more from taking risks (Assuming customer is interested rather than not) </a:t>
          </a:r>
          <a:endParaRPr lang="en-US"/>
        </a:p>
      </dgm:t>
    </dgm:pt>
    <dgm:pt modelId="{B723F69A-7ABF-464F-9FBB-399A53B7C72E}" type="parTrans" cxnId="{40A6284A-4680-4A5B-98DF-B6C79A9050F7}">
      <dgm:prSet/>
      <dgm:spPr/>
      <dgm:t>
        <a:bodyPr/>
        <a:lstStyle/>
        <a:p>
          <a:endParaRPr lang="en-US"/>
        </a:p>
      </dgm:t>
    </dgm:pt>
    <dgm:pt modelId="{695DE21E-A0C7-4CD1-8FCF-FA8E2751E033}" type="sibTrans" cxnId="{40A6284A-4680-4A5B-98DF-B6C79A9050F7}">
      <dgm:prSet/>
      <dgm:spPr/>
      <dgm:t>
        <a:bodyPr/>
        <a:lstStyle/>
        <a:p>
          <a:endParaRPr lang="en-US"/>
        </a:p>
      </dgm:t>
    </dgm:pt>
    <dgm:pt modelId="{9A33EE51-78BB-43CC-A403-D1AE48389AFA}">
      <dgm:prSet/>
      <dgm:spPr/>
      <dgm:t>
        <a:bodyPr/>
        <a:lstStyle/>
        <a:p>
          <a:r>
            <a:rPr lang="en-SG"/>
            <a:t>Companies should choose a model that has a higher ‘positive’ accuracy despite a lower overall accuracy</a:t>
          </a:r>
          <a:endParaRPr lang="en-US"/>
        </a:p>
      </dgm:t>
    </dgm:pt>
    <dgm:pt modelId="{1A801928-CB4C-4E83-B1E1-E44D6D61E2AD}" type="parTrans" cxnId="{6C9BEB23-912F-4471-8E55-0A1DE6B00BA5}">
      <dgm:prSet/>
      <dgm:spPr/>
      <dgm:t>
        <a:bodyPr/>
        <a:lstStyle/>
        <a:p>
          <a:endParaRPr lang="en-US"/>
        </a:p>
      </dgm:t>
    </dgm:pt>
    <dgm:pt modelId="{C19C8919-88DD-4C56-968E-ADE53E932E0C}" type="sibTrans" cxnId="{6C9BEB23-912F-4471-8E55-0A1DE6B00BA5}">
      <dgm:prSet/>
      <dgm:spPr/>
      <dgm:t>
        <a:bodyPr/>
        <a:lstStyle/>
        <a:p>
          <a:endParaRPr lang="en-US"/>
        </a:p>
      </dgm:t>
    </dgm:pt>
    <dgm:pt modelId="{56CFBA7F-EB57-490C-A75B-354EBFAF0D94}">
      <dgm:prSet/>
      <dgm:spPr/>
      <dgm:t>
        <a:bodyPr/>
        <a:lstStyle/>
        <a:p>
          <a:r>
            <a:rPr lang="en-SG" b="1"/>
            <a:t>XGBoost</a:t>
          </a:r>
          <a:r>
            <a:rPr lang="en-SG"/>
            <a:t> with tuned parameters is recommended</a:t>
          </a:r>
          <a:endParaRPr lang="en-US"/>
        </a:p>
      </dgm:t>
    </dgm:pt>
    <dgm:pt modelId="{CC394CFD-40FA-4D97-880B-665F80A289B0}" type="parTrans" cxnId="{0260FB20-5883-4B30-B491-0FBC030BB3B8}">
      <dgm:prSet/>
      <dgm:spPr/>
      <dgm:t>
        <a:bodyPr/>
        <a:lstStyle/>
        <a:p>
          <a:endParaRPr lang="en-US"/>
        </a:p>
      </dgm:t>
    </dgm:pt>
    <dgm:pt modelId="{3B41BF36-C8B1-4D0F-B279-9034CE115709}" type="sibTrans" cxnId="{0260FB20-5883-4B30-B491-0FBC030BB3B8}">
      <dgm:prSet/>
      <dgm:spPr/>
      <dgm:t>
        <a:bodyPr/>
        <a:lstStyle/>
        <a:p>
          <a:endParaRPr lang="en-US"/>
        </a:p>
      </dgm:t>
    </dgm:pt>
    <dgm:pt modelId="{3428B8BA-BFE6-4808-84D3-A4CD949649DD}" type="pres">
      <dgm:prSet presAssocID="{40FE6530-EC38-47FB-B6E5-B2BABB13E390}" presName="linear" presStyleCnt="0">
        <dgm:presLayoutVars>
          <dgm:animLvl val="lvl"/>
          <dgm:resizeHandles val="exact"/>
        </dgm:presLayoutVars>
      </dgm:prSet>
      <dgm:spPr/>
    </dgm:pt>
    <dgm:pt modelId="{3BB8F533-D2AE-4452-81A2-4650AE1461A9}" type="pres">
      <dgm:prSet presAssocID="{64BA710F-2BF1-4D5B-8956-09DA1DC7E41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E98BCEC-DE9B-4B99-9E81-CF62EAB8AB7C}" type="pres">
      <dgm:prSet presAssocID="{64BA710F-2BF1-4D5B-8956-09DA1DC7E41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8B10F09-46C5-4524-96C7-0D9C50EFF058}" type="presOf" srcId="{40FE6530-EC38-47FB-B6E5-B2BABB13E390}" destId="{3428B8BA-BFE6-4808-84D3-A4CD949649DD}" srcOrd="0" destOrd="0" presId="urn:microsoft.com/office/officeart/2005/8/layout/vList2"/>
    <dgm:cxn modelId="{0260FB20-5883-4B30-B491-0FBC030BB3B8}" srcId="{64BA710F-2BF1-4D5B-8956-09DA1DC7E411}" destId="{56CFBA7F-EB57-490C-A75B-354EBFAF0D94}" srcOrd="2" destOrd="0" parTransId="{CC394CFD-40FA-4D97-880B-665F80A289B0}" sibTransId="{3B41BF36-C8B1-4D0F-B279-9034CE115709}"/>
    <dgm:cxn modelId="{6C9BEB23-912F-4471-8E55-0A1DE6B00BA5}" srcId="{64BA710F-2BF1-4D5B-8956-09DA1DC7E411}" destId="{9A33EE51-78BB-43CC-A403-D1AE48389AFA}" srcOrd="1" destOrd="0" parTransId="{1A801928-CB4C-4E83-B1E1-E44D6D61E2AD}" sibTransId="{C19C8919-88DD-4C56-968E-ADE53E932E0C}"/>
    <dgm:cxn modelId="{40A6284A-4680-4A5B-98DF-B6C79A9050F7}" srcId="{64BA710F-2BF1-4D5B-8956-09DA1DC7E411}" destId="{87879810-B9DC-4718-AC0D-DA1D350A3E51}" srcOrd="0" destOrd="0" parTransId="{B723F69A-7ABF-464F-9FBB-399A53B7C72E}" sibTransId="{695DE21E-A0C7-4CD1-8FCF-FA8E2751E033}"/>
    <dgm:cxn modelId="{46D6B46D-6476-468B-8A16-7D9553DC37EF}" type="presOf" srcId="{87879810-B9DC-4718-AC0D-DA1D350A3E51}" destId="{6E98BCEC-DE9B-4B99-9E81-CF62EAB8AB7C}" srcOrd="0" destOrd="0" presId="urn:microsoft.com/office/officeart/2005/8/layout/vList2"/>
    <dgm:cxn modelId="{7C612D9E-A432-40CB-AAC1-8A7C4DDF07A9}" type="presOf" srcId="{64BA710F-2BF1-4D5B-8956-09DA1DC7E411}" destId="{3BB8F533-D2AE-4452-81A2-4650AE1461A9}" srcOrd="0" destOrd="0" presId="urn:microsoft.com/office/officeart/2005/8/layout/vList2"/>
    <dgm:cxn modelId="{22E067A6-8564-44B7-B855-3C2972012E53}" type="presOf" srcId="{9A33EE51-78BB-43CC-A403-D1AE48389AFA}" destId="{6E98BCEC-DE9B-4B99-9E81-CF62EAB8AB7C}" srcOrd="0" destOrd="1" presId="urn:microsoft.com/office/officeart/2005/8/layout/vList2"/>
    <dgm:cxn modelId="{4331DFAC-9216-4C3D-B48C-DFDFB8BF7E13}" srcId="{40FE6530-EC38-47FB-B6E5-B2BABB13E390}" destId="{64BA710F-2BF1-4D5B-8956-09DA1DC7E411}" srcOrd="0" destOrd="0" parTransId="{FDDE3E54-BC30-486E-BB28-7F5C69E947CE}" sibTransId="{3A5CC938-90F9-46AB-9900-86327AEA0075}"/>
    <dgm:cxn modelId="{EE8DF1EB-B31D-4DE5-A8C8-6512EFEFCCBF}" type="presOf" srcId="{56CFBA7F-EB57-490C-A75B-354EBFAF0D94}" destId="{6E98BCEC-DE9B-4B99-9E81-CF62EAB8AB7C}" srcOrd="0" destOrd="2" presId="urn:microsoft.com/office/officeart/2005/8/layout/vList2"/>
    <dgm:cxn modelId="{2B8E767B-053D-408E-B1BA-9581A6A83797}" type="presParOf" srcId="{3428B8BA-BFE6-4808-84D3-A4CD949649DD}" destId="{3BB8F533-D2AE-4452-81A2-4650AE1461A9}" srcOrd="0" destOrd="0" presId="urn:microsoft.com/office/officeart/2005/8/layout/vList2"/>
    <dgm:cxn modelId="{BAFF6B23-31B6-4C0D-BA3C-22DF4A941DA2}" type="presParOf" srcId="{3428B8BA-BFE6-4808-84D3-A4CD949649DD}" destId="{6E98BCEC-DE9B-4B99-9E81-CF62EAB8AB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A3B235-7BBF-4E5F-8B85-4931879DD2F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0A40EA-C9B7-4082-AA76-8B42C7A8A0C7}">
      <dgm:prSet/>
      <dgm:spPr/>
      <dgm:t>
        <a:bodyPr/>
        <a:lstStyle/>
        <a:p>
          <a:r>
            <a:rPr lang="en-SG"/>
            <a:t>We are provided a dataset, ‘</a:t>
          </a:r>
          <a:r>
            <a:rPr lang="en-SG">
              <a:latin typeface="Century Gothic" panose="020B0502020202020204"/>
            </a:rPr>
            <a:t>test</a:t>
          </a:r>
          <a:r>
            <a:rPr lang="en-SG"/>
            <a:t>.csv’, that contains data from more customers</a:t>
          </a:r>
          <a:endParaRPr lang="en-US" dirty="0"/>
        </a:p>
      </dgm:t>
    </dgm:pt>
    <dgm:pt modelId="{D2A415C5-E31A-4B35-93E4-6694D474128D}" type="parTrans" cxnId="{62CEE978-EBCE-4275-BF79-193A843E8A7D}">
      <dgm:prSet/>
      <dgm:spPr/>
      <dgm:t>
        <a:bodyPr/>
        <a:lstStyle/>
        <a:p>
          <a:endParaRPr lang="en-US"/>
        </a:p>
      </dgm:t>
    </dgm:pt>
    <dgm:pt modelId="{AF98D6A8-7FF0-453B-98AC-DAE9190EAF88}" type="sibTrans" cxnId="{62CEE978-EBCE-4275-BF79-193A843E8A7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065F0A5-503A-42DA-8EDB-DB0ABC785842}">
      <dgm:prSet/>
      <dgm:spPr/>
      <dgm:t>
        <a:bodyPr/>
        <a:lstStyle/>
        <a:p>
          <a:r>
            <a:rPr lang="en-SG"/>
            <a:t>We will use this dataset to answer our problem statement</a:t>
          </a:r>
          <a:endParaRPr lang="en-US"/>
        </a:p>
      </dgm:t>
    </dgm:pt>
    <dgm:pt modelId="{A9EA831F-96FD-4F73-ABA6-0F688F831195}" type="parTrans" cxnId="{1CC0390E-62CF-45BD-BEE7-D3CFF5BB94CE}">
      <dgm:prSet/>
      <dgm:spPr/>
      <dgm:t>
        <a:bodyPr/>
        <a:lstStyle/>
        <a:p>
          <a:endParaRPr lang="en-US"/>
        </a:p>
      </dgm:t>
    </dgm:pt>
    <dgm:pt modelId="{64A6283A-67ED-4AE6-B74B-E5E67CCAAD53}" type="sibTrans" cxnId="{1CC0390E-62CF-45BD-BEE7-D3CFF5BB94C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F0013AB-244A-4921-A722-07738DF36E9B}">
      <dgm:prSet/>
      <dgm:spPr/>
      <dgm:t>
        <a:bodyPr/>
        <a:lstStyle/>
        <a:p>
          <a:pPr rtl="0"/>
          <a:r>
            <a:rPr lang="en-SG" b="1"/>
            <a:t>Should insurance companies sell vehicle insurance?</a:t>
          </a:r>
          <a:r>
            <a:rPr lang="en-SG" b="1">
              <a:latin typeface="Century Gothic" panose="020B0502020202020204"/>
            </a:rPr>
            <a:t> </a:t>
          </a:r>
          <a:endParaRPr lang="en-US" dirty="0"/>
        </a:p>
      </dgm:t>
    </dgm:pt>
    <dgm:pt modelId="{931A16E6-E6C2-4003-80B5-6A5DA41E6AF4}" type="parTrans" cxnId="{839AF14D-60CA-46B8-B785-CCB441EEB397}">
      <dgm:prSet/>
      <dgm:spPr/>
      <dgm:t>
        <a:bodyPr/>
        <a:lstStyle/>
        <a:p>
          <a:endParaRPr lang="en-US"/>
        </a:p>
      </dgm:t>
    </dgm:pt>
    <dgm:pt modelId="{689A5CE4-E637-4B80-A5DB-9F0D0A6E417E}" type="sibTrans" cxnId="{839AF14D-60CA-46B8-B785-CCB441EEB39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3D744A-94DA-4C9E-A034-273DB3DBCC37}" type="pres">
      <dgm:prSet presAssocID="{98A3B235-7BBF-4E5F-8B85-4931879DD2F6}" presName="Name0" presStyleCnt="0">
        <dgm:presLayoutVars>
          <dgm:animLvl val="lvl"/>
          <dgm:resizeHandles val="exact"/>
        </dgm:presLayoutVars>
      </dgm:prSet>
      <dgm:spPr/>
    </dgm:pt>
    <dgm:pt modelId="{FF5F5DF0-E516-40B7-A2C6-4C41A36A310E}" type="pres">
      <dgm:prSet presAssocID="{3F0A40EA-C9B7-4082-AA76-8B42C7A8A0C7}" presName="compositeNode" presStyleCnt="0">
        <dgm:presLayoutVars>
          <dgm:bulletEnabled val="1"/>
        </dgm:presLayoutVars>
      </dgm:prSet>
      <dgm:spPr/>
    </dgm:pt>
    <dgm:pt modelId="{14F4F9C6-A8B5-436C-B7D4-9DB6BFA68075}" type="pres">
      <dgm:prSet presAssocID="{3F0A40EA-C9B7-4082-AA76-8B42C7A8A0C7}" presName="bgRect" presStyleLbl="bgAccFollowNode1" presStyleIdx="0" presStyleCnt="3"/>
      <dgm:spPr/>
    </dgm:pt>
    <dgm:pt modelId="{6C9B15E6-F4FA-444D-8DA1-7299172EB3B7}" type="pres">
      <dgm:prSet presAssocID="{AF98D6A8-7FF0-453B-98AC-DAE9190EAF8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2253F93-E795-48CE-B592-57A308ACB154}" type="pres">
      <dgm:prSet presAssocID="{3F0A40EA-C9B7-4082-AA76-8B42C7A8A0C7}" presName="bottomLine" presStyleLbl="alignNode1" presStyleIdx="1" presStyleCnt="6">
        <dgm:presLayoutVars/>
      </dgm:prSet>
      <dgm:spPr/>
    </dgm:pt>
    <dgm:pt modelId="{F7DD95F9-A8CC-4C75-B82D-9D979AFF74FB}" type="pres">
      <dgm:prSet presAssocID="{3F0A40EA-C9B7-4082-AA76-8B42C7A8A0C7}" presName="nodeText" presStyleLbl="bgAccFollowNode1" presStyleIdx="0" presStyleCnt="3">
        <dgm:presLayoutVars>
          <dgm:bulletEnabled val="1"/>
        </dgm:presLayoutVars>
      </dgm:prSet>
      <dgm:spPr/>
    </dgm:pt>
    <dgm:pt modelId="{24A78A97-95FF-433C-A74D-C77662A419C7}" type="pres">
      <dgm:prSet presAssocID="{AF98D6A8-7FF0-453B-98AC-DAE9190EAF88}" presName="sibTrans" presStyleCnt="0"/>
      <dgm:spPr/>
    </dgm:pt>
    <dgm:pt modelId="{6AF37CE9-9C44-4F33-BA17-948604DBB58B}" type="pres">
      <dgm:prSet presAssocID="{9065F0A5-503A-42DA-8EDB-DB0ABC785842}" presName="compositeNode" presStyleCnt="0">
        <dgm:presLayoutVars>
          <dgm:bulletEnabled val="1"/>
        </dgm:presLayoutVars>
      </dgm:prSet>
      <dgm:spPr/>
    </dgm:pt>
    <dgm:pt modelId="{BEE3A458-B8B9-48B9-9AAC-E7E4EAC90B9D}" type="pres">
      <dgm:prSet presAssocID="{9065F0A5-503A-42DA-8EDB-DB0ABC785842}" presName="bgRect" presStyleLbl="bgAccFollowNode1" presStyleIdx="1" presStyleCnt="3"/>
      <dgm:spPr/>
    </dgm:pt>
    <dgm:pt modelId="{906A7CE3-3181-45BF-A922-7A9451E0EDF8}" type="pres">
      <dgm:prSet presAssocID="{64A6283A-67ED-4AE6-B74B-E5E67CCAAD5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FFC336F-FA5E-4B0D-8FF4-D0D96DA85184}" type="pres">
      <dgm:prSet presAssocID="{9065F0A5-503A-42DA-8EDB-DB0ABC785842}" presName="bottomLine" presStyleLbl="alignNode1" presStyleIdx="3" presStyleCnt="6">
        <dgm:presLayoutVars/>
      </dgm:prSet>
      <dgm:spPr/>
    </dgm:pt>
    <dgm:pt modelId="{1DEABF5D-C4DE-45FC-816A-5EE6E9379A30}" type="pres">
      <dgm:prSet presAssocID="{9065F0A5-503A-42DA-8EDB-DB0ABC785842}" presName="nodeText" presStyleLbl="bgAccFollowNode1" presStyleIdx="1" presStyleCnt="3">
        <dgm:presLayoutVars>
          <dgm:bulletEnabled val="1"/>
        </dgm:presLayoutVars>
      </dgm:prSet>
      <dgm:spPr/>
    </dgm:pt>
    <dgm:pt modelId="{C61815A8-EB08-49A2-904F-62C88EB39DDB}" type="pres">
      <dgm:prSet presAssocID="{64A6283A-67ED-4AE6-B74B-E5E67CCAAD53}" presName="sibTrans" presStyleCnt="0"/>
      <dgm:spPr/>
    </dgm:pt>
    <dgm:pt modelId="{80FFB2C3-519F-4FEE-99D7-CD3EDD5D2018}" type="pres">
      <dgm:prSet presAssocID="{2F0013AB-244A-4921-A722-07738DF36E9B}" presName="compositeNode" presStyleCnt="0">
        <dgm:presLayoutVars>
          <dgm:bulletEnabled val="1"/>
        </dgm:presLayoutVars>
      </dgm:prSet>
      <dgm:spPr/>
    </dgm:pt>
    <dgm:pt modelId="{7242CCA7-7A38-4724-A964-C787C0B9B558}" type="pres">
      <dgm:prSet presAssocID="{2F0013AB-244A-4921-A722-07738DF36E9B}" presName="bgRect" presStyleLbl="bgAccFollowNode1" presStyleIdx="2" presStyleCnt="3"/>
      <dgm:spPr/>
    </dgm:pt>
    <dgm:pt modelId="{652B9FBE-ED22-4870-BD89-22A09944D4CB}" type="pres">
      <dgm:prSet presAssocID="{689A5CE4-E637-4B80-A5DB-9F0D0A6E417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CE461DB-1975-40D2-BCE1-A45CF607A252}" type="pres">
      <dgm:prSet presAssocID="{2F0013AB-244A-4921-A722-07738DF36E9B}" presName="bottomLine" presStyleLbl="alignNode1" presStyleIdx="5" presStyleCnt="6">
        <dgm:presLayoutVars/>
      </dgm:prSet>
      <dgm:spPr/>
    </dgm:pt>
    <dgm:pt modelId="{4A48E8C3-0B72-4F57-AB42-BFFB0DFC1006}" type="pres">
      <dgm:prSet presAssocID="{2F0013AB-244A-4921-A722-07738DF36E9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CC0390E-62CF-45BD-BEE7-D3CFF5BB94CE}" srcId="{98A3B235-7BBF-4E5F-8B85-4931879DD2F6}" destId="{9065F0A5-503A-42DA-8EDB-DB0ABC785842}" srcOrd="1" destOrd="0" parTransId="{A9EA831F-96FD-4F73-ABA6-0F688F831195}" sibTransId="{64A6283A-67ED-4AE6-B74B-E5E67CCAAD53}"/>
    <dgm:cxn modelId="{FB813F1A-CBA6-4FED-A93D-C120DD9A026A}" type="presOf" srcId="{9065F0A5-503A-42DA-8EDB-DB0ABC785842}" destId="{1DEABF5D-C4DE-45FC-816A-5EE6E9379A30}" srcOrd="1" destOrd="0" presId="urn:microsoft.com/office/officeart/2016/7/layout/BasicLinearProcessNumbered"/>
    <dgm:cxn modelId="{E4ECCC31-2376-48ED-AFAD-0B6A4676899C}" type="presOf" srcId="{64A6283A-67ED-4AE6-B74B-E5E67CCAAD53}" destId="{906A7CE3-3181-45BF-A922-7A9451E0EDF8}" srcOrd="0" destOrd="0" presId="urn:microsoft.com/office/officeart/2016/7/layout/BasicLinearProcessNumbered"/>
    <dgm:cxn modelId="{E3B31E6A-C26F-4AAE-9CE4-62D6D14DF4AA}" type="presOf" srcId="{2F0013AB-244A-4921-A722-07738DF36E9B}" destId="{7242CCA7-7A38-4724-A964-C787C0B9B558}" srcOrd="0" destOrd="0" presId="urn:microsoft.com/office/officeart/2016/7/layout/BasicLinearProcessNumbered"/>
    <dgm:cxn modelId="{839AF14D-60CA-46B8-B785-CCB441EEB397}" srcId="{98A3B235-7BBF-4E5F-8B85-4931879DD2F6}" destId="{2F0013AB-244A-4921-A722-07738DF36E9B}" srcOrd="2" destOrd="0" parTransId="{931A16E6-E6C2-4003-80B5-6A5DA41E6AF4}" sibTransId="{689A5CE4-E637-4B80-A5DB-9F0D0A6E417E}"/>
    <dgm:cxn modelId="{EA58F171-CF0C-4087-AF8C-FA6592481BD2}" type="presOf" srcId="{3F0A40EA-C9B7-4082-AA76-8B42C7A8A0C7}" destId="{14F4F9C6-A8B5-436C-B7D4-9DB6BFA68075}" srcOrd="0" destOrd="0" presId="urn:microsoft.com/office/officeart/2016/7/layout/BasicLinearProcessNumbered"/>
    <dgm:cxn modelId="{46C6F357-8E97-43FB-A7CE-F55017DED867}" type="presOf" srcId="{2F0013AB-244A-4921-A722-07738DF36E9B}" destId="{4A48E8C3-0B72-4F57-AB42-BFFB0DFC1006}" srcOrd="1" destOrd="0" presId="urn:microsoft.com/office/officeart/2016/7/layout/BasicLinearProcessNumbered"/>
    <dgm:cxn modelId="{62CEE978-EBCE-4275-BF79-193A843E8A7D}" srcId="{98A3B235-7BBF-4E5F-8B85-4931879DD2F6}" destId="{3F0A40EA-C9B7-4082-AA76-8B42C7A8A0C7}" srcOrd="0" destOrd="0" parTransId="{D2A415C5-E31A-4B35-93E4-6694D474128D}" sibTransId="{AF98D6A8-7FF0-453B-98AC-DAE9190EAF88}"/>
    <dgm:cxn modelId="{30EEFA81-07A9-49D3-98BB-D0C7E6620B95}" type="presOf" srcId="{689A5CE4-E637-4B80-A5DB-9F0D0A6E417E}" destId="{652B9FBE-ED22-4870-BD89-22A09944D4CB}" srcOrd="0" destOrd="0" presId="urn:microsoft.com/office/officeart/2016/7/layout/BasicLinearProcessNumbered"/>
    <dgm:cxn modelId="{4B1623A0-9A3A-4210-B321-1A58341F8308}" type="presOf" srcId="{AF98D6A8-7FF0-453B-98AC-DAE9190EAF88}" destId="{6C9B15E6-F4FA-444D-8DA1-7299172EB3B7}" srcOrd="0" destOrd="0" presId="urn:microsoft.com/office/officeart/2016/7/layout/BasicLinearProcessNumbered"/>
    <dgm:cxn modelId="{E57077A2-A531-470C-AF3C-6C1A2BFB5A0F}" type="presOf" srcId="{3F0A40EA-C9B7-4082-AA76-8B42C7A8A0C7}" destId="{F7DD95F9-A8CC-4C75-B82D-9D979AFF74FB}" srcOrd="1" destOrd="0" presId="urn:microsoft.com/office/officeart/2016/7/layout/BasicLinearProcessNumbered"/>
    <dgm:cxn modelId="{F9BF91F1-9AA7-47C2-8B0F-E1967BF27676}" type="presOf" srcId="{98A3B235-7BBF-4E5F-8B85-4931879DD2F6}" destId="{AF3D744A-94DA-4C9E-A034-273DB3DBCC37}" srcOrd="0" destOrd="0" presId="urn:microsoft.com/office/officeart/2016/7/layout/BasicLinearProcessNumbered"/>
    <dgm:cxn modelId="{50D745FB-A279-4CDF-85FC-D23CF59572B2}" type="presOf" srcId="{9065F0A5-503A-42DA-8EDB-DB0ABC785842}" destId="{BEE3A458-B8B9-48B9-9AAC-E7E4EAC90B9D}" srcOrd="0" destOrd="0" presId="urn:microsoft.com/office/officeart/2016/7/layout/BasicLinearProcessNumbered"/>
    <dgm:cxn modelId="{F689ECDA-DB20-4F42-B749-36762FEB6147}" type="presParOf" srcId="{AF3D744A-94DA-4C9E-A034-273DB3DBCC37}" destId="{FF5F5DF0-E516-40B7-A2C6-4C41A36A310E}" srcOrd="0" destOrd="0" presId="urn:microsoft.com/office/officeart/2016/7/layout/BasicLinearProcessNumbered"/>
    <dgm:cxn modelId="{12E0F816-873E-4E4E-A8AE-7E0828E87B27}" type="presParOf" srcId="{FF5F5DF0-E516-40B7-A2C6-4C41A36A310E}" destId="{14F4F9C6-A8B5-436C-B7D4-9DB6BFA68075}" srcOrd="0" destOrd="0" presId="urn:microsoft.com/office/officeart/2016/7/layout/BasicLinearProcessNumbered"/>
    <dgm:cxn modelId="{8A96F9C7-5FBB-49D6-9B05-E0E6274CE3EF}" type="presParOf" srcId="{FF5F5DF0-E516-40B7-A2C6-4C41A36A310E}" destId="{6C9B15E6-F4FA-444D-8DA1-7299172EB3B7}" srcOrd="1" destOrd="0" presId="urn:microsoft.com/office/officeart/2016/7/layout/BasicLinearProcessNumbered"/>
    <dgm:cxn modelId="{C107823A-8917-4BD6-AC5C-93151EA8B847}" type="presParOf" srcId="{FF5F5DF0-E516-40B7-A2C6-4C41A36A310E}" destId="{02253F93-E795-48CE-B592-57A308ACB154}" srcOrd="2" destOrd="0" presId="urn:microsoft.com/office/officeart/2016/7/layout/BasicLinearProcessNumbered"/>
    <dgm:cxn modelId="{09D000C2-5C54-47BE-A7FF-EB6965D97B4B}" type="presParOf" srcId="{FF5F5DF0-E516-40B7-A2C6-4C41A36A310E}" destId="{F7DD95F9-A8CC-4C75-B82D-9D979AFF74FB}" srcOrd="3" destOrd="0" presId="urn:microsoft.com/office/officeart/2016/7/layout/BasicLinearProcessNumbered"/>
    <dgm:cxn modelId="{A021BA6F-06D7-431A-8E2C-A0E72BE0684B}" type="presParOf" srcId="{AF3D744A-94DA-4C9E-A034-273DB3DBCC37}" destId="{24A78A97-95FF-433C-A74D-C77662A419C7}" srcOrd="1" destOrd="0" presId="urn:microsoft.com/office/officeart/2016/7/layout/BasicLinearProcessNumbered"/>
    <dgm:cxn modelId="{3CFD61DC-1644-4830-8027-BD965A67382B}" type="presParOf" srcId="{AF3D744A-94DA-4C9E-A034-273DB3DBCC37}" destId="{6AF37CE9-9C44-4F33-BA17-948604DBB58B}" srcOrd="2" destOrd="0" presId="urn:microsoft.com/office/officeart/2016/7/layout/BasicLinearProcessNumbered"/>
    <dgm:cxn modelId="{E32808E5-E48D-4C1A-AA2B-837AE8FF9613}" type="presParOf" srcId="{6AF37CE9-9C44-4F33-BA17-948604DBB58B}" destId="{BEE3A458-B8B9-48B9-9AAC-E7E4EAC90B9D}" srcOrd="0" destOrd="0" presId="urn:microsoft.com/office/officeart/2016/7/layout/BasicLinearProcessNumbered"/>
    <dgm:cxn modelId="{DE99B365-5960-4A4F-B48C-C0491E62ABE9}" type="presParOf" srcId="{6AF37CE9-9C44-4F33-BA17-948604DBB58B}" destId="{906A7CE3-3181-45BF-A922-7A9451E0EDF8}" srcOrd="1" destOrd="0" presId="urn:microsoft.com/office/officeart/2016/7/layout/BasicLinearProcessNumbered"/>
    <dgm:cxn modelId="{3DE2D9E2-1845-4625-BAFC-B99097B9D525}" type="presParOf" srcId="{6AF37CE9-9C44-4F33-BA17-948604DBB58B}" destId="{5FFC336F-FA5E-4B0D-8FF4-D0D96DA85184}" srcOrd="2" destOrd="0" presId="urn:microsoft.com/office/officeart/2016/7/layout/BasicLinearProcessNumbered"/>
    <dgm:cxn modelId="{B73E3B48-6B1E-472F-8AF8-8449573C884F}" type="presParOf" srcId="{6AF37CE9-9C44-4F33-BA17-948604DBB58B}" destId="{1DEABF5D-C4DE-45FC-816A-5EE6E9379A30}" srcOrd="3" destOrd="0" presId="urn:microsoft.com/office/officeart/2016/7/layout/BasicLinearProcessNumbered"/>
    <dgm:cxn modelId="{ABEC4737-8378-4DDD-84AD-8F41F980497A}" type="presParOf" srcId="{AF3D744A-94DA-4C9E-A034-273DB3DBCC37}" destId="{C61815A8-EB08-49A2-904F-62C88EB39DDB}" srcOrd="3" destOrd="0" presId="urn:microsoft.com/office/officeart/2016/7/layout/BasicLinearProcessNumbered"/>
    <dgm:cxn modelId="{A7F56F71-0212-44E4-8083-D2E8CFAE03DD}" type="presParOf" srcId="{AF3D744A-94DA-4C9E-A034-273DB3DBCC37}" destId="{80FFB2C3-519F-4FEE-99D7-CD3EDD5D2018}" srcOrd="4" destOrd="0" presId="urn:microsoft.com/office/officeart/2016/7/layout/BasicLinearProcessNumbered"/>
    <dgm:cxn modelId="{D6FFCC13-9113-46D8-AB22-21CFF526B988}" type="presParOf" srcId="{80FFB2C3-519F-4FEE-99D7-CD3EDD5D2018}" destId="{7242CCA7-7A38-4724-A964-C787C0B9B558}" srcOrd="0" destOrd="0" presId="urn:microsoft.com/office/officeart/2016/7/layout/BasicLinearProcessNumbered"/>
    <dgm:cxn modelId="{AB5B4DBA-7CB7-46B8-B5CA-4119BBF10EA5}" type="presParOf" srcId="{80FFB2C3-519F-4FEE-99D7-CD3EDD5D2018}" destId="{652B9FBE-ED22-4870-BD89-22A09944D4CB}" srcOrd="1" destOrd="0" presId="urn:microsoft.com/office/officeart/2016/7/layout/BasicLinearProcessNumbered"/>
    <dgm:cxn modelId="{83BF8158-241E-4154-AE3E-F5E095F2C1E1}" type="presParOf" srcId="{80FFB2C3-519F-4FEE-99D7-CD3EDD5D2018}" destId="{ECE461DB-1975-40D2-BCE1-A45CF607A252}" srcOrd="2" destOrd="0" presId="urn:microsoft.com/office/officeart/2016/7/layout/BasicLinearProcessNumbered"/>
    <dgm:cxn modelId="{5CBB746E-5C1E-4F0B-ABC6-82BD14BEED66}" type="presParOf" srcId="{80FFB2C3-519F-4FEE-99D7-CD3EDD5D2018}" destId="{4A48E8C3-0B72-4F57-AB42-BFFB0DFC100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3AE101-53B8-415B-81D6-A83CD3A78F8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D4A718-427E-481C-98B8-40E1F1046D5A}">
      <dgm:prSet phldrT="[Text]"/>
      <dgm:spPr/>
      <dgm:t>
        <a:bodyPr/>
        <a:lstStyle/>
        <a:p>
          <a:r>
            <a:rPr lang="en-US" dirty="0"/>
            <a:t>Preprocessing</a:t>
          </a:r>
          <a:endParaRPr lang="en-SG" dirty="0"/>
        </a:p>
      </dgm:t>
    </dgm:pt>
    <dgm:pt modelId="{B3A5615F-2039-491B-8845-306AB161D198}" type="parTrans" cxnId="{20ABF220-BEF9-485C-9F91-6FCD22B314C7}">
      <dgm:prSet/>
      <dgm:spPr/>
      <dgm:t>
        <a:bodyPr/>
        <a:lstStyle/>
        <a:p>
          <a:endParaRPr lang="en-SG"/>
        </a:p>
      </dgm:t>
    </dgm:pt>
    <dgm:pt modelId="{96ED1D6F-BC7C-4593-8098-3C4E4723BD4D}" type="sibTrans" cxnId="{20ABF220-BEF9-485C-9F91-6FCD22B314C7}">
      <dgm:prSet/>
      <dgm:spPr/>
      <dgm:t>
        <a:bodyPr/>
        <a:lstStyle/>
        <a:p>
          <a:endParaRPr lang="en-SG"/>
        </a:p>
      </dgm:t>
    </dgm:pt>
    <dgm:pt modelId="{8F0D4A2F-30A0-4AAC-BC20-DABC378C35FF}">
      <dgm:prSet phldrT="[Text]"/>
      <dgm:spPr/>
      <dgm:t>
        <a:bodyPr/>
        <a:lstStyle/>
        <a:p>
          <a:r>
            <a:rPr lang="en-US" dirty="0"/>
            <a:t>Clustering</a:t>
          </a:r>
          <a:endParaRPr lang="en-SG" dirty="0"/>
        </a:p>
      </dgm:t>
    </dgm:pt>
    <dgm:pt modelId="{6DDFA3D7-FA55-4B1D-901D-1B1E628A2B90}" type="parTrans" cxnId="{EE811C14-7CCD-423E-AE8A-8CBE889EB178}">
      <dgm:prSet/>
      <dgm:spPr/>
      <dgm:t>
        <a:bodyPr/>
        <a:lstStyle/>
        <a:p>
          <a:endParaRPr lang="en-SG"/>
        </a:p>
      </dgm:t>
    </dgm:pt>
    <dgm:pt modelId="{F248B3DF-25EF-426A-8ECA-F33C670E6C53}" type="sibTrans" cxnId="{EE811C14-7CCD-423E-AE8A-8CBE889EB178}">
      <dgm:prSet/>
      <dgm:spPr/>
      <dgm:t>
        <a:bodyPr/>
        <a:lstStyle/>
        <a:p>
          <a:endParaRPr lang="en-SG"/>
        </a:p>
      </dgm:t>
    </dgm:pt>
    <dgm:pt modelId="{9B0BBB46-51C7-4B10-9644-21F581CE5804}">
      <dgm:prSet phldrT="[Text]"/>
      <dgm:spPr/>
      <dgm:t>
        <a:bodyPr/>
        <a:lstStyle/>
        <a:p>
          <a:r>
            <a:rPr lang="en-US" dirty="0"/>
            <a:t>Regression</a:t>
          </a:r>
          <a:endParaRPr lang="en-SG" dirty="0"/>
        </a:p>
      </dgm:t>
    </dgm:pt>
    <dgm:pt modelId="{38C653BF-3F9B-4C40-89D3-C1A67597273F}" type="parTrans" cxnId="{9C54F4B7-9C30-447A-99B5-CAD67A59511D}">
      <dgm:prSet/>
      <dgm:spPr/>
      <dgm:t>
        <a:bodyPr/>
        <a:lstStyle/>
        <a:p>
          <a:endParaRPr lang="en-SG"/>
        </a:p>
      </dgm:t>
    </dgm:pt>
    <dgm:pt modelId="{CE883452-57D1-4A19-BABC-87150C1B438A}" type="sibTrans" cxnId="{9C54F4B7-9C30-447A-99B5-CAD67A59511D}">
      <dgm:prSet/>
      <dgm:spPr/>
      <dgm:t>
        <a:bodyPr/>
        <a:lstStyle/>
        <a:p>
          <a:endParaRPr lang="en-SG"/>
        </a:p>
      </dgm:t>
    </dgm:pt>
    <dgm:pt modelId="{0EF073CF-6316-49DF-8ADE-B5675AFD1820}" type="pres">
      <dgm:prSet presAssocID="{6F3AE101-53B8-415B-81D6-A83CD3A78F87}" presName="Name0" presStyleCnt="0">
        <dgm:presLayoutVars>
          <dgm:dir/>
          <dgm:resizeHandles val="exact"/>
        </dgm:presLayoutVars>
      </dgm:prSet>
      <dgm:spPr/>
    </dgm:pt>
    <dgm:pt modelId="{4D991C5C-30FD-42A5-B1AF-5BD595C568CF}" type="pres">
      <dgm:prSet presAssocID="{3BD4A718-427E-481C-98B8-40E1F1046D5A}" presName="node" presStyleLbl="node1" presStyleIdx="0" presStyleCnt="3">
        <dgm:presLayoutVars>
          <dgm:bulletEnabled val="1"/>
        </dgm:presLayoutVars>
      </dgm:prSet>
      <dgm:spPr/>
    </dgm:pt>
    <dgm:pt modelId="{CDA562FF-FC09-4224-8E02-74964F1D0005}" type="pres">
      <dgm:prSet presAssocID="{96ED1D6F-BC7C-4593-8098-3C4E4723BD4D}" presName="sibTrans" presStyleLbl="sibTrans2D1" presStyleIdx="0" presStyleCnt="2"/>
      <dgm:spPr/>
    </dgm:pt>
    <dgm:pt modelId="{947953B8-F509-4638-960A-4B84A7325D63}" type="pres">
      <dgm:prSet presAssocID="{96ED1D6F-BC7C-4593-8098-3C4E4723BD4D}" presName="connectorText" presStyleLbl="sibTrans2D1" presStyleIdx="0" presStyleCnt="2"/>
      <dgm:spPr/>
    </dgm:pt>
    <dgm:pt modelId="{7E7A25AF-4240-4EE8-BC98-409A4ADF1689}" type="pres">
      <dgm:prSet presAssocID="{8F0D4A2F-30A0-4AAC-BC20-DABC378C35FF}" presName="node" presStyleLbl="node1" presStyleIdx="1" presStyleCnt="3">
        <dgm:presLayoutVars>
          <dgm:bulletEnabled val="1"/>
        </dgm:presLayoutVars>
      </dgm:prSet>
      <dgm:spPr/>
    </dgm:pt>
    <dgm:pt modelId="{1665B018-E5E4-4FE4-90D5-7E6C55017EE5}" type="pres">
      <dgm:prSet presAssocID="{F248B3DF-25EF-426A-8ECA-F33C670E6C53}" presName="sibTrans" presStyleLbl="sibTrans2D1" presStyleIdx="1" presStyleCnt="2"/>
      <dgm:spPr/>
    </dgm:pt>
    <dgm:pt modelId="{50993393-C709-49C4-9947-8EDBA2A52829}" type="pres">
      <dgm:prSet presAssocID="{F248B3DF-25EF-426A-8ECA-F33C670E6C53}" presName="connectorText" presStyleLbl="sibTrans2D1" presStyleIdx="1" presStyleCnt="2"/>
      <dgm:spPr/>
    </dgm:pt>
    <dgm:pt modelId="{79DECAA1-A3BC-4AF2-B1EA-945D3E8A966C}" type="pres">
      <dgm:prSet presAssocID="{9B0BBB46-51C7-4B10-9644-21F581CE5804}" presName="node" presStyleLbl="node1" presStyleIdx="2" presStyleCnt="3">
        <dgm:presLayoutVars>
          <dgm:bulletEnabled val="1"/>
        </dgm:presLayoutVars>
      </dgm:prSet>
      <dgm:spPr/>
    </dgm:pt>
  </dgm:ptLst>
  <dgm:cxnLst>
    <dgm:cxn modelId="{EE811C14-7CCD-423E-AE8A-8CBE889EB178}" srcId="{6F3AE101-53B8-415B-81D6-A83CD3A78F87}" destId="{8F0D4A2F-30A0-4AAC-BC20-DABC378C35FF}" srcOrd="1" destOrd="0" parTransId="{6DDFA3D7-FA55-4B1D-901D-1B1E628A2B90}" sibTransId="{F248B3DF-25EF-426A-8ECA-F33C670E6C53}"/>
    <dgm:cxn modelId="{401E8016-DA32-4B93-BB37-897C6B194D55}" type="presOf" srcId="{6F3AE101-53B8-415B-81D6-A83CD3A78F87}" destId="{0EF073CF-6316-49DF-8ADE-B5675AFD1820}" srcOrd="0" destOrd="0" presId="urn:microsoft.com/office/officeart/2005/8/layout/process1"/>
    <dgm:cxn modelId="{20ABF220-BEF9-485C-9F91-6FCD22B314C7}" srcId="{6F3AE101-53B8-415B-81D6-A83CD3A78F87}" destId="{3BD4A718-427E-481C-98B8-40E1F1046D5A}" srcOrd="0" destOrd="0" parTransId="{B3A5615F-2039-491B-8845-306AB161D198}" sibTransId="{96ED1D6F-BC7C-4593-8098-3C4E4723BD4D}"/>
    <dgm:cxn modelId="{A3697838-D795-438F-A36E-112E3C7141FD}" type="presOf" srcId="{F248B3DF-25EF-426A-8ECA-F33C670E6C53}" destId="{50993393-C709-49C4-9947-8EDBA2A52829}" srcOrd="1" destOrd="0" presId="urn:microsoft.com/office/officeart/2005/8/layout/process1"/>
    <dgm:cxn modelId="{9E530865-8B9D-44C0-9121-AE7F9864A7A4}" type="presOf" srcId="{8F0D4A2F-30A0-4AAC-BC20-DABC378C35FF}" destId="{7E7A25AF-4240-4EE8-BC98-409A4ADF1689}" srcOrd="0" destOrd="0" presId="urn:microsoft.com/office/officeart/2005/8/layout/process1"/>
    <dgm:cxn modelId="{C8173681-136D-4B5B-B321-454F7FF122C8}" type="presOf" srcId="{96ED1D6F-BC7C-4593-8098-3C4E4723BD4D}" destId="{CDA562FF-FC09-4224-8E02-74964F1D0005}" srcOrd="0" destOrd="0" presId="urn:microsoft.com/office/officeart/2005/8/layout/process1"/>
    <dgm:cxn modelId="{DF996D84-23EF-41EA-B2F5-FD1F8E170655}" type="presOf" srcId="{9B0BBB46-51C7-4B10-9644-21F581CE5804}" destId="{79DECAA1-A3BC-4AF2-B1EA-945D3E8A966C}" srcOrd="0" destOrd="0" presId="urn:microsoft.com/office/officeart/2005/8/layout/process1"/>
    <dgm:cxn modelId="{AFCE78A7-506B-4824-8BEA-2083C8AB3CA0}" type="presOf" srcId="{3BD4A718-427E-481C-98B8-40E1F1046D5A}" destId="{4D991C5C-30FD-42A5-B1AF-5BD595C568CF}" srcOrd="0" destOrd="0" presId="urn:microsoft.com/office/officeart/2005/8/layout/process1"/>
    <dgm:cxn modelId="{9C54F4B7-9C30-447A-99B5-CAD67A59511D}" srcId="{6F3AE101-53B8-415B-81D6-A83CD3A78F87}" destId="{9B0BBB46-51C7-4B10-9644-21F581CE5804}" srcOrd="2" destOrd="0" parTransId="{38C653BF-3F9B-4C40-89D3-C1A67597273F}" sibTransId="{CE883452-57D1-4A19-BABC-87150C1B438A}"/>
    <dgm:cxn modelId="{18A00DD4-5A17-4279-B301-D02FD13E03D6}" type="presOf" srcId="{96ED1D6F-BC7C-4593-8098-3C4E4723BD4D}" destId="{947953B8-F509-4638-960A-4B84A7325D63}" srcOrd="1" destOrd="0" presId="urn:microsoft.com/office/officeart/2005/8/layout/process1"/>
    <dgm:cxn modelId="{8B28F8E1-B30C-4B31-A8E0-5E500E2E05C0}" type="presOf" srcId="{F248B3DF-25EF-426A-8ECA-F33C670E6C53}" destId="{1665B018-E5E4-4FE4-90D5-7E6C55017EE5}" srcOrd="0" destOrd="0" presId="urn:microsoft.com/office/officeart/2005/8/layout/process1"/>
    <dgm:cxn modelId="{CBFFEC20-C5A1-4CF6-B7EE-593D21CACE31}" type="presParOf" srcId="{0EF073CF-6316-49DF-8ADE-B5675AFD1820}" destId="{4D991C5C-30FD-42A5-B1AF-5BD595C568CF}" srcOrd="0" destOrd="0" presId="urn:microsoft.com/office/officeart/2005/8/layout/process1"/>
    <dgm:cxn modelId="{0740345C-3E73-4B68-B119-C4AFAF9E0786}" type="presParOf" srcId="{0EF073CF-6316-49DF-8ADE-B5675AFD1820}" destId="{CDA562FF-FC09-4224-8E02-74964F1D0005}" srcOrd="1" destOrd="0" presId="urn:microsoft.com/office/officeart/2005/8/layout/process1"/>
    <dgm:cxn modelId="{CB5FF999-6C5A-4A1B-92BD-B49CEEE71617}" type="presParOf" srcId="{CDA562FF-FC09-4224-8E02-74964F1D0005}" destId="{947953B8-F509-4638-960A-4B84A7325D63}" srcOrd="0" destOrd="0" presId="urn:microsoft.com/office/officeart/2005/8/layout/process1"/>
    <dgm:cxn modelId="{C3DB2DBB-4DA8-48A5-8E2C-01D2B43FAD80}" type="presParOf" srcId="{0EF073CF-6316-49DF-8ADE-B5675AFD1820}" destId="{7E7A25AF-4240-4EE8-BC98-409A4ADF1689}" srcOrd="2" destOrd="0" presId="urn:microsoft.com/office/officeart/2005/8/layout/process1"/>
    <dgm:cxn modelId="{58830DF4-0757-4DC0-99CE-3D4B322CE231}" type="presParOf" srcId="{0EF073CF-6316-49DF-8ADE-B5675AFD1820}" destId="{1665B018-E5E4-4FE4-90D5-7E6C55017EE5}" srcOrd="3" destOrd="0" presId="urn:microsoft.com/office/officeart/2005/8/layout/process1"/>
    <dgm:cxn modelId="{6695F40F-9A73-403D-B5D3-892C8932FD20}" type="presParOf" srcId="{1665B018-E5E4-4FE4-90D5-7E6C55017EE5}" destId="{50993393-C709-49C4-9947-8EDBA2A52829}" srcOrd="0" destOrd="0" presId="urn:microsoft.com/office/officeart/2005/8/layout/process1"/>
    <dgm:cxn modelId="{E2535FD0-7DDF-4A1B-BABB-313B2E553C4F}" type="presParOf" srcId="{0EF073CF-6316-49DF-8ADE-B5675AFD1820}" destId="{79DECAA1-A3BC-4AF2-B1EA-945D3E8A966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C57C3-BDF2-4C74-A874-6D1E11DB4EB5}">
      <dsp:nvSpPr>
        <dsp:cNvPr id="0" name=""/>
        <dsp:cNvSpPr/>
      </dsp:nvSpPr>
      <dsp:spPr>
        <a:xfrm>
          <a:off x="0" y="2893330"/>
          <a:ext cx="4840010" cy="94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Technique used: </a:t>
          </a:r>
          <a:r>
            <a:rPr lang="en-US" sz="1800" b="1" kern="1200"/>
            <a:t>Classification</a:t>
          </a:r>
          <a:endParaRPr lang="en-US" sz="1800" kern="1200"/>
        </a:p>
      </dsp:txBody>
      <dsp:txXfrm>
        <a:off x="0" y="2893330"/>
        <a:ext cx="4840010" cy="512814"/>
      </dsp:txXfrm>
    </dsp:sp>
    <dsp:sp modelId="{E00335CB-C1DC-4971-9D3E-8A8268768FF5}">
      <dsp:nvSpPr>
        <dsp:cNvPr id="0" name=""/>
        <dsp:cNvSpPr/>
      </dsp:nvSpPr>
      <dsp:spPr>
        <a:xfrm>
          <a:off x="0" y="3387151"/>
          <a:ext cx="1210002" cy="436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Decision tree</a:t>
          </a:r>
        </a:p>
      </dsp:txBody>
      <dsp:txXfrm>
        <a:off x="0" y="3387151"/>
        <a:ext cx="1210002" cy="436841"/>
      </dsp:txXfrm>
    </dsp:sp>
    <dsp:sp modelId="{E8C58446-9B34-46C0-A99F-4595C1CAC959}">
      <dsp:nvSpPr>
        <dsp:cNvPr id="0" name=""/>
        <dsp:cNvSpPr/>
      </dsp:nvSpPr>
      <dsp:spPr>
        <a:xfrm>
          <a:off x="1210002" y="3387151"/>
          <a:ext cx="1210002" cy="436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Random forest</a:t>
          </a:r>
        </a:p>
      </dsp:txBody>
      <dsp:txXfrm>
        <a:off x="1210002" y="3387151"/>
        <a:ext cx="1210002" cy="436841"/>
      </dsp:txXfrm>
    </dsp:sp>
    <dsp:sp modelId="{978E2E3D-C77A-4339-B8DA-3FECEE80C61B}">
      <dsp:nvSpPr>
        <dsp:cNvPr id="0" name=""/>
        <dsp:cNvSpPr/>
      </dsp:nvSpPr>
      <dsp:spPr>
        <a:xfrm>
          <a:off x="2420005" y="3387151"/>
          <a:ext cx="1210002" cy="436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Multi-layer perceptron</a:t>
          </a:r>
        </a:p>
      </dsp:txBody>
      <dsp:txXfrm>
        <a:off x="2420005" y="3387151"/>
        <a:ext cx="1210002" cy="436841"/>
      </dsp:txXfrm>
    </dsp:sp>
    <dsp:sp modelId="{F09B273E-7FA5-4617-8E93-4C3C308AF06F}">
      <dsp:nvSpPr>
        <dsp:cNvPr id="0" name=""/>
        <dsp:cNvSpPr/>
      </dsp:nvSpPr>
      <dsp:spPr>
        <a:xfrm>
          <a:off x="3630007" y="3387151"/>
          <a:ext cx="1210002" cy="436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XGBoost</a:t>
          </a:r>
        </a:p>
      </dsp:txBody>
      <dsp:txXfrm>
        <a:off x="3630007" y="3387151"/>
        <a:ext cx="1210002" cy="436841"/>
      </dsp:txXfrm>
    </dsp:sp>
    <dsp:sp modelId="{6783FF67-107E-4331-9BF1-DBF6C0431642}">
      <dsp:nvSpPr>
        <dsp:cNvPr id="0" name=""/>
        <dsp:cNvSpPr/>
      </dsp:nvSpPr>
      <dsp:spPr>
        <a:xfrm rot="10800000">
          <a:off x="0" y="1447005"/>
          <a:ext cx="4840010" cy="1460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Machine learning problems faced:</a:t>
          </a:r>
        </a:p>
      </dsp:txBody>
      <dsp:txXfrm rot="-10800000">
        <a:off x="0" y="1447005"/>
        <a:ext cx="4840010" cy="512660"/>
      </dsp:txXfrm>
    </dsp:sp>
    <dsp:sp modelId="{A5A9071A-B9BF-4CC4-9318-C4678ED7E117}">
      <dsp:nvSpPr>
        <dsp:cNvPr id="0" name=""/>
        <dsp:cNvSpPr/>
      </dsp:nvSpPr>
      <dsp:spPr>
        <a:xfrm>
          <a:off x="0" y="1959665"/>
          <a:ext cx="2420005" cy="436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How do we determine if a customer will get vehicle insurance?</a:t>
          </a:r>
        </a:p>
      </dsp:txBody>
      <dsp:txXfrm>
        <a:off x="0" y="1959665"/>
        <a:ext cx="2420005" cy="436710"/>
      </dsp:txXfrm>
    </dsp:sp>
    <dsp:sp modelId="{9E157C62-B249-4044-B7FB-1642E0F996CE}">
      <dsp:nvSpPr>
        <dsp:cNvPr id="0" name=""/>
        <dsp:cNvSpPr/>
      </dsp:nvSpPr>
      <dsp:spPr>
        <a:xfrm>
          <a:off x="2420005" y="1959665"/>
          <a:ext cx="2420005" cy="436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What number of customers will get vehicle insurance?</a:t>
          </a:r>
        </a:p>
      </dsp:txBody>
      <dsp:txXfrm>
        <a:off x="2420005" y="1959665"/>
        <a:ext cx="2420005" cy="436710"/>
      </dsp:txXfrm>
    </dsp:sp>
    <dsp:sp modelId="{CF5CD5E5-B649-4FEF-A996-31268C00DB6F}">
      <dsp:nvSpPr>
        <dsp:cNvPr id="0" name=""/>
        <dsp:cNvSpPr/>
      </dsp:nvSpPr>
      <dsp:spPr>
        <a:xfrm rot="10800000">
          <a:off x="0" y="679"/>
          <a:ext cx="4840010" cy="1460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Should insurance companies sell vehicle insurance? If yes, who should they sell to?</a:t>
          </a:r>
        </a:p>
      </dsp:txBody>
      <dsp:txXfrm rot="10800000">
        <a:off x="0" y="679"/>
        <a:ext cx="4840010" cy="949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F533-D2AE-4452-81A2-4650AE1461A9}">
      <dsp:nvSpPr>
        <dsp:cNvPr id="0" name=""/>
        <dsp:cNvSpPr/>
      </dsp:nvSpPr>
      <dsp:spPr>
        <a:xfrm>
          <a:off x="0" y="42204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b="1" kern="1200"/>
            <a:t>Conclusion</a:t>
          </a:r>
          <a:endParaRPr lang="en-US" sz="2800" kern="1200"/>
        </a:p>
      </dsp:txBody>
      <dsp:txXfrm>
        <a:off x="32784" y="74988"/>
        <a:ext cx="10450032" cy="606012"/>
      </dsp:txXfrm>
    </dsp:sp>
    <dsp:sp modelId="{6E98BCEC-DE9B-4B99-9E81-CF62EAB8AB7C}">
      <dsp:nvSpPr>
        <dsp:cNvPr id="0" name=""/>
        <dsp:cNvSpPr/>
      </dsp:nvSpPr>
      <dsp:spPr>
        <a:xfrm>
          <a:off x="0" y="713784"/>
          <a:ext cx="10515600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200" kern="1200"/>
            <a:t>Companies will benefit more from taking risks (Assuming customer is interested rather than not)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200" kern="1200"/>
            <a:t>Companies should choose a model that has a higher ‘positive’ accuracy despite a lower overall accuracy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200" b="1" kern="1200"/>
            <a:t>XGBoost</a:t>
          </a:r>
          <a:r>
            <a:rPr lang="en-SG" sz="2200" kern="1200"/>
            <a:t> with tuned parameters is recommended</a:t>
          </a:r>
          <a:endParaRPr lang="en-US" sz="2200" kern="1200"/>
        </a:p>
      </dsp:txBody>
      <dsp:txXfrm>
        <a:off x="0" y="713784"/>
        <a:ext cx="10515600" cy="1767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4F9C6-A8B5-436C-B7D4-9DB6BFA68075}">
      <dsp:nvSpPr>
        <dsp:cNvPr id="0" name=""/>
        <dsp:cNvSpPr/>
      </dsp:nvSpPr>
      <dsp:spPr>
        <a:xfrm>
          <a:off x="0" y="0"/>
          <a:ext cx="2667000" cy="361473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930" tIns="330200" rIns="20793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We are provided a dataset, ‘</a:t>
          </a:r>
          <a:r>
            <a:rPr lang="en-SG" sz="1900" kern="1200">
              <a:latin typeface="Century Gothic" panose="020B0502020202020204"/>
            </a:rPr>
            <a:t>test</a:t>
          </a:r>
          <a:r>
            <a:rPr lang="en-SG" sz="1900" kern="1200"/>
            <a:t>.csv’, that contains data from more customers</a:t>
          </a:r>
          <a:endParaRPr lang="en-US" sz="1900" kern="1200" dirty="0"/>
        </a:p>
      </dsp:txBody>
      <dsp:txXfrm>
        <a:off x="0" y="1373600"/>
        <a:ext cx="2667000" cy="2168842"/>
      </dsp:txXfrm>
    </dsp:sp>
    <dsp:sp modelId="{6C9B15E6-F4FA-444D-8DA1-7299172EB3B7}">
      <dsp:nvSpPr>
        <dsp:cNvPr id="0" name=""/>
        <dsp:cNvSpPr/>
      </dsp:nvSpPr>
      <dsp:spPr>
        <a:xfrm>
          <a:off x="791289" y="361473"/>
          <a:ext cx="1084421" cy="10844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50099" y="520283"/>
        <a:ext cx="766801" cy="766801"/>
      </dsp:txXfrm>
    </dsp:sp>
    <dsp:sp modelId="{02253F93-E795-48CE-B592-57A308ACB154}">
      <dsp:nvSpPr>
        <dsp:cNvPr id="0" name=""/>
        <dsp:cNvSpPr/>
      </dsp:nvSpPr>
      <dsp:spPr>
        <a:xfrm>
          <a:off x="0" y="3614666"/>
          <a:ext cx="266700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3A458-B8B9-48B9-9AAC-E7E4EAC90B9D}">
      <dsp:nvSpPr>
        <dsp:cNvPr id="0" name=""/>
        <dsp:cNvSpPr/>
      </dsp:nvSpPr>
      <dsp:spPr>
        <a:xfrm>
          <a:off x="2933699" y="0"/>
          <a:ext cx="2667000" cy="361473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930" tIns="330200" rIns="20793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We will use this dataset to answer our problem statement</a:t>
          </a:r>
          <a:endParaRPr lang="en-US" sz="1900" kern="1200"/>
        </a:p>
      </dsp:txBody>
      <dsp:txXfrm>
        <a:off x="2933699" y="1373600"/>
        <a:ext cx="2667000" cy="2168842"/>
      </dsp:txXfrm>
    </dsp:sp>
    <dsp:sp modelId="{906A7CE3-3181-45BF-A922-7A9451E0EDF8}">
      <dsp:nvSpPr>
        <dsp:cNvPr id="0" name=""/>
        <dsp:cNvSpPr/>
      </dsp:nvSpPr>
      <dsp:spPr>
        <a:xfrm>
          <a:off x="3724989" y="361473"/>
          <a:ext cx="1084421" cy="10844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883799" y="520283"/>
        <a:ext cx="766801" cy="766801"/>
      </dsp:txXfrm>
    </dsp:sp>
    <dsp:sp modelId="{5FFC336F-FA5E-4B0D-8FF4-D0D96DA85184}">
      <dsp:nvSpPr>
        <dsp:cNvPr id="0" name=""/>
        <dsp:cNvSpPr/>
      </dsp:nvSpPr>
      <dsp:spPr>
        <a:xfrm>
          <a:off x="2933699" y="3614666"/>
          <a:ext cx="266700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2CCA7-7A38-4724-A964-C787C0B9B558}">
      <dsp:nvSpPr>
        <dsp:cNvPr id="0" name=""/>
        <dsp:cNvSpPr/>
      </dsp:nvSpPr>
      <dsp:spPr>
        <a:xfrm>
          <a:off x="5867399" y="0"/>
          <a:ext cx="2667000" cy="361473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930" tIns="330200" rIns="207930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/>
            <a:t>Should insurance companies sell vehicle insurance?</a:t>
          </a:r>
          <a:r>
            <a:rPr lang="en-SG" sz="1900" b="1" kern="1200">
              <a:latin typeface="Century Gothic" panose="020B0502020202020204"/>
            </a:rPr>
            <a:t> </a:t>
          </a:r>
          <a:endParaRPr lang="en-US" sz="1900" kern="1200" dirty="0"/>
        </a:p>
      </dsp:txBody>
      <dsp:txXfrm>
        <a:off x="5867399" y="1373600"/>
        <a:ext cx="2667000" cy="2168842"/>
      </dsp:txXfrm>
    </dsp:sp>
    <dsp:sp modelId="{652B9FBE-ED22-4870-BD89-22A09944D4CB}">
      <dsp:nvSpPr>
        <dsp:cNvPr id="0" name=""/>
        <dsp:cNvSpPr/>
      </dsp:nvSpPr>
      <dsp:spPr>
        <a:xfrm>
          <a:off x="6658689" y="361473"/>
          <a:ext cx="1084421" cy="10844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817499" y="520283"/>
        <a:ext cx="766801" cy="766801"/>
      </dsp:txXfrm>
    </dsp:sp>
    <dsp:sp modelId="{ECE461DB-1975-40D2-BCE1-A45CF607A252}">
      <dsp:nvSpPr>
        <dsp:cNvPr id="0" name=""/>
        <dsp:cNvSpPr/>
      </dsp:nvSpPr>
      <dsp:spPr>
        <a:xfrm>
          <a:off x="5867399" y="3614666"/>
          <a:ext cx="266700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91C5C-30FD-42A5-B1AF-5BD595C568CF}">
      <dsp:nvSpPr>
        <dsp:cNvPr id="0" name=""/>
        <dsp:cNvSpPr/>
      </dsp:nvSpPr>
      <dsp:spPr>
        <a:xfrm>
          <a:off x="7143" y="49299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Preprocessing</a:t>
          </a:r>
          <a:endParaRPr lang="en-SG" sz="2200" kern="1200" dirty="0"/>
        </a:p>
      </dsp:txBody>
      <dsp:txXfrm>
        <a:off x="44665" y="530512"/>
        <a:ext cx="2060143" cy="1206068"/>
      </dsp:txXfrm>
    </dsp:sp>
    <dsp:sp modelId="{CDA562FF-FC09-4224-8E02-74964F1D0005}">
      <dsp:nvSpPr>
        <dsp:cNvPr id="0" name=""/>
        <dsp:cNvSpPr/>
      </dsp:nvSpPr>
      <dsp:spPr>
        <a:xfrm>
          <a:off x="2355850" y="86878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2355850" y="974688"/>
        <a:ext cx="316861" cy="317716"/>
      </dsp:txXfrm>
    </dsp:sp>
    <dsp:sp modelId="{7E7A25AF-4240-4EE8-BC98-409A4ADF1689}">
      <dsp:nvSpPr>
        <dsp:cNvPr id="0" name=""/>
        <dsp:cNvSpPr/>
      </dsp:nvSpPr>
      <dsp:spPr>
        <a:xfrm>
          <a:off x="2996406" y="49299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Clustering</a:t>
          </a:r>
          <a:endParaRPr lang="en-SG" sz="2200" kern="1200" dirty="0"/>
        </a:p>
      </dsp:txBody>
      <dsp:txXfrm>
        <a:off x="3033928" y="530512"/>
        <a:ext cx="2060143" cy="1206068"/>
      </dsp:txXfrm>
    </dsp:sp>
    <dsp:sp modelId="{1665B018-E5E4-4FE4-90D5-7E6C55017EE5}">
      <dsp:nvSpPr>
        <dsp:cNvPr id="0" name=""/>
        <dsp:cNvSpPr/>
      </dsp:nvSpPr>
      <dsp:spPr>
        <a:xfrm>
          <a:off x="5345112" y="86878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5345112" y="974688"/>
        <a:ext cx="316861" cy="317716"/>
      </dsp:txXfrm>
    </dsp:sp>
    <dsp:sp modelId="{79DECAA1-A3BC-4AF2-B1EA-945D3E8A966C}">
      <dsp:nvSpPr>
        <dsp:cNvPr id="0" name=""/>
        <dsp:cNvSpPr/>
      </dsp:nvSpPr>
      <dsp:spPr>
        <a:xfrm>
          <a:off x="5985668" y="49299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Regression</a:t>
          </a:r>
          <a:endParaRPr lang="en-SG" sz="2200" kern="1200" dirty="0"/>
        </a:p>
      </dsp:txBody>
      <dsp:txXfrm>
        <a:off x="6023190" y="53051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7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34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1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9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0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9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3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6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0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78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1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502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12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700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2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2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8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3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111" r="-1" b="-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5801708" y="3943878"/>
            <a:ext cx="5552090" cy="1191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Trade Gothic Next Cond" panose="020B0506040303020004" pitchFamily="34" charset="0"/>
                <a:ea typeface="+mj-ea"/>
                <a:cs typeface="+mj-cs"/>
              </a:rPr>
              <a:t>SC1015 Project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Trade Gothic Next Cond" panose="020B0506040303020004" pitchFamily="34" charset="0"/>
                <a:ea typeface="+mj-ea"/>
                <a:cs typeface="+mj-cs"/>
              </a:rPr>
              <a:t>Health Insurance Cross Sell Prediction	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FDD25464-AB03-C7F4-04DF-6559B5625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811636"/>
            <a:ext cx="5552089" cy="15447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CHIA LU TING</a:t>
            </a:r>
          </a:p>
          <a:p>
            <a:pPr marL="0" indent="0">
              <a:buNone/>
            </a:pPr>
            <a:r>
              <a:rPr lang="en-US" sz="2000"/>
              <a:t>DANIEL LI RUNZE</a:t>
            </a:r>
          </a:p>
          <a:p>
            <a:pPr marL="0" indent="0">
              <a:buNone/>
            </a:pPr>
            <a:r>
              <a:rPr lang="en-US" sz="2000"/>
              <a:t>LAI SHI HONG</a:t>
            </a:r>
          </a:p>
        </p:txBody>
      </p:sp>
    </p:spTree>
    <p:extLst>
      <p:ext uri="{BB962C8B-B14F-4D97-AF65-F5344CB8AC3E}">
        <p14:creationId xmlns:p14="http://schemas.microsoft.com/office/powerpoint/2010/main" val="11389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7FCE-1BEB-4C6B-8947-4060663A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Preliminary Data-Driven Insights</a:t>
            </a:r>
            <a:endParaRPr lang="en-SG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EA98-03A8-46E2-B754-53CFE706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hypothesized, most people do not want insurance.</a:t>
            </a:r>
          </a:p>
          <a:p>
            <a:r>
              <a:rPr lang="en-US"/>
              <a:t>Higher receptiveness to purchase vehicle insurance if: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err="1"/>
              <a:t>Vehicle_Age</a:t>
            </a:r>
            <a:r>
              <a:rPr lang="en-US"/>
              <a:t> is 1-2 years old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Sustained vehicle damage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Own a driving license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No vehicle insurance </a:t>
            </a:r>
          </a:p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8AD5C-F64E-47F7-8CD2-C5A7C7160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Trade Gothic Next Cond"/>
                <a:ea typeface="+mj-ea"/>
                <a:cs typeface="+mj-cs"/>
              </a:rPr>
              <a:t>Core Analysis</a:t>
            </a:r>
            <a:endParaRPr lang="en-US" sz="4000">
              <a:latin typeface="Trade Gothic Next Cond" panose="020B0506040303020004" pitchFamily="34" charset="0"/>
              <a:ea typeface="+mj-ea"/>
              <a:cs typeface="+mj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33" name="Content Placeholder 26">
            <a:extLst>
              <a:ext uri="{FF2B5EF4-FFF2-40B4-BE49-F238E27FC236}">
                <a16:creationId xmlns:a16="http://schemas.microsoft.com/office/drawing/2014/main" id="{95A451AF-D588-0335-CB50-944E9FB0E9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55EC828-0715-4126-B2B5-BEE7C7326AF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5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A480-0FA5-49BD-9072-23F73904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59" y="498038"/>
            <a:ext cx="8534400" cy="1507067"/>
          </a:xfrm>
        </p:spPr>
        <p:txBody>
          <a:bodyPr/>
          <a:lstStyle/>
          <a:p>
            <a:r>
              <a:rPr lang="en-SG" err="1"/>
              <a:t>Preprocessing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0975-1A52-4DBE-B96F-6C7F2899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/>
          </a:bodyPr>
          <a:lstStyle/>
          <a:p>
            <a:r>
              <a:rPr lang="en-SG" sz="2400" dirty="0"/>
              <a:t>Variables used in our models</a:t>
            </a:r>
          </a:p>
          <a:p>
            <a:pPr lvl="1"/>
            <a:r>
              <a:rPr lang="en-SG" dirty="0"/>
              <a:t>Age</a:t>
            </a:r>
          </a:p>
          <a:p>
            <a:pPr lvl="1"/>
            <a:r>
              <a:rPr lang="en-SG" dirty="0" err="1"/>
              <a:t>Previously_Insured</a:t>
            </a:r>
            <a:endParaRPr lang="en-SG" dirty="0"/>
          </a:p>
          <a:p>
            <a:pPr lvl="1"/>
            <a:r>
              <a:rPr lang="en-SG" dirty="0" err="1"/>
              <a:t>Vehicle_Age</a:t>
            </a:r>
            <a:endParaRPr lang="en-SG" dirty="0"/>
          </a:p>
          <a:p>
            <a:pPr lvl="1"/>
            <a:r>
              <a:rPr lang="en-SG" dirty="0" err="1"/>
              <a:t>Vehicle_Damage</a:t>
            </a:r>
            <a:endParaRPr lang="en-SG" dirty="0"/>
          </a:p>
          <a:p>
            <a:pPr lvl="1"/>
            <a:r>
              <a:rPr lang="en-SG" dirty="0" err="1"/>
              <a:t>Policy_Sales_Channel</a:t>
            </a:r>
            <a:endParaRPr lang="en-SG" dirty="0"/>
          </a:p>
          <a:p>
            <a:r>
              <a:rPr lang="en-SG" sz="2400" dirty="0"/>
              <a:t>4 of 5 of our variables are categorical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8D078C94-EF01-4FF3-B8EB-34CE5709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60" y="2011680"/>
            <a:ext cx="5264211" cy="4160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B04B5-3C55-4ED7-A7E2-5EF03E0DA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8672-A797-4F49-851A-35B9A6ED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4773"/>
            <a:ext cx="8534400" cy="1507067"/>
          </a:xfrm>
        </p:spPr>
        <p:txBody>
          <a:bodyPr/>
          <a:lstStyle/>
          <a:p>
            <a:r>
              <a:rPr lang="en-SG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6B7C-2238-458A-9783-EA8FCBEA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605688"/>
          </a:xfrm>
        </p:spPr>
        <p:txBody>
          <a:bodyPr>
            <a:normAutofit fontScale="92500" lnSpcReduction="10000"/>
          </a:bodyPr>
          <a:lstStyle/>
          <a:p>
            <a:r>
              <a:rPr lang="en-SG" sz="2000" dirty="0"/>
              <a:t>Categorical variables must be treated before using ML techniques (Categorical encoding)</a:t>
            </a:r>
          </a:p>
          <a:p>
            <a:r>
              <a:rPr lang="en-SG" sz="2000" dirty="0"/>
              <a:t>Label encoding</a:t>
            </a:r>
          </a:p>
          <a:p>
            <a:pPr lvl="1"/>
            <a:r>
              <a:rPr lang="en-SG" sz="2000" dirty="0"/>
              <a:t>Each label is assigned a unique integer based on alphabetical ordering</a:t>
            </a:r>
          </a:p>
          <a:p>
            <a:r>
              <a:rPr lang="en-SG" sz="2000" dirty="0"/>
              <a:t>One hot encoding</a:t>
            </a:r>
          </a:p>
          <a:p>
            <a:pPr lvl="1"/>
            <a:r>
              <a:rPr lang="en-SG" sz="2000" dirty="0"/>
              <a:t>Creates additional features based on the number of unique values in the categorical feature</a:t>
            </a:r>
          </a:p>
          <a:p>
            <a:r>
              <a:rPr lang="en-SG" dirty="0"/>
              <a:t>Feature Scaling for K-means clustering</a:t>
            </a:r>
          </a:p>
          <a:p>
            <a:r>
              <a:rPr lang="en-SG" dirty="0"/>
              <a:t>Anomaly detection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9711B-21B3-47A9-865F-5288F6F7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12" y="1460139"/>
            <a:ext cx="1851820" cy="1696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2EBFD-EB4B-476D-A9C2-FBBBF6028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60" y="3913371"/>
            <a:ext cx="1996613" cy="1696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663ED-07DA-4807-B71F-7DD4D3024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733" y="3913371"/>
            <a:ext cx="1851820" cy="1696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E48B8B-758C-451D-8EAC-15D0BF843CC0}"/>
              </a:ext>
            </a:extLst>
          </p:cNvPr>
          <p:cNvSpPr txBox="1"/>
          <p:nvPr/>
        </p:nvSpPr>
        <p:spPr>
          <a:xfrm>
            <a:off x="8426712" y="3155427"/>
            <a:ext cx="199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i="1"/>
              <a:t>Label encoding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C0CC8-0DA7-44DB-B972-135A7D779B4C}"/>
              </a:ext>
            </a:extLst>
          </p:cNvPr>
          <p:cNvSpPr txBox="1"/>
          <p:nvPr/>
        </p:nvSpPr>
        <p:spPr>
          <a:xfrm>
            <a:off x="8426712" y="5607204"/>
            <a:ext cx="199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i="1"/>
              <a:t>One hot encoding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B68476-40FA-40C4-9A43-E8EC6BA2FC0F}"/>
              </a:ext>
            </a:extLst>
          </p:cNvPr>
          <p:cNvCxnSpPr>
            <a:cxnSpLocks/>
          </p:cNvCxnSpPr>
          <p:nvPr/>
        </p:nvCxnSpPr>
        <p:spPr>
          <a:xfrm>
            <a:off x="6802016" y="3619242"/>
            <a:ext cx="51504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C79B208-AF25-4F4E-912A-56EB4A5327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2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8672-A797-4F49-851A-35B9A6ED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2714"/>
            <a:ext cx="8534400" cy="1507067"/>
          </a:xfrm>
        </p:spPr>
        <p:txBody>
          <a:bodyPr/>
          <a:lstStyle/>
          <a:p>
            <a:r>
              <a:rPr lang="en-SG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6B7C-2238-458A-9783-EA8FCBEA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97859"/>
            <a:ext cx="8534400" cy="3615267"/>
          </a:xfrm>
        </p:spPr>
        <p:txBody>
          <a:bodyPr/>
          <a:lstStyle/>
          <a:p>
            <a:r>
              <a:rPr lang="en-SG"/>
              <a:t>We split the insurance dataset into train and test using ‘</a:t>
            </a:r>
            <a:r>
              <a:rPr lang="en-SG" err="1"/>
              <a:t>train_test_split</a:t>
            </a:r>
            <a:r>
              <a:rPr lang="en-SG"/>
              <a:t>’</a:t>
            </a:r>
          </a:p>
          <a:p>
            <a:r>
              <a:rPr lang="en-SG"/>
              <a:t>We are now ready to begin!</a:t>
            </a:r>
          </a:p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2C4F0-085B-4351-A742-80637D69A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58" y="4193540"/>
            <a:ext cx="8869680" cy="1661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69AC6-15F6-4EF7-B3D6-05C347851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7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3584-DA00-46D6-A767-1DA4CFA8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84273"/>
            <a:ext cx="8534400" cy="1507067"/>
          </a:xfrm>
        </p:spPr>
        <p:txBody>
          <a:bodyPr/>
          <a:lstStyle/>
          <a:p>
            <a:r>
              <a:rPr lang="en-SG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90BA-906E-4E3F-9916-4E97BFB9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2284528"/>
          </a:xfrm>
        </p:spPr>
        <p:txBody>
          <a:bodyPr>
            <a:normAutofit/>
          </a:bodyPr>
          <a:lstStyle/>
          <a:p>
            <a:r>
              <a:rPr lang="en-SG" sz="2000"/>
              <a:t>Easy to use</a:t>
            </a:r>
          </a:p>
          <a:p>
            <a:r>
              <a:rPr lang="en-SG" sz="2000"/>
              <a:t>Let’s us get a feel of the data</a:t>
            </a:r>
          </a:p>
          <a:p>
            <a:r>
              <a:rPr lang="en-SG" sz="2000"/>
              <a:t>However, is prone to overfit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038AC-314C-4121-8E12-B5F394CF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641" y="1908584"/>
            <a:ext cx="5450033" cy="1244644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73140D-48E3-4CF8-A7DB-1C0550EBD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003968"/>
            <a:ext cx="5673674" cy="22845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9708DE-C27F-4934-97E7-43CF7F389913}"/>
              </a:ext>
            </a:extLst>
          </p:cNvPr>
          <p:cNvSpPr txBox="1">
            <a:spLocks/>
          </p:cNvSpPr>
          <p:nvPr/>
        </p:nvSpPr>
        <p:spPr>
          <a:xfrm>
            <a:off x="838200" y="4208347"/>
            <a:ext cx="5257800" cy="228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000"/>
              <a:t>Problems faced:</a:t>
            </a:r>
          </a:p>
          <a:p>
            <a:r>
              <a:rPr lang="en-SG" sz="2000"/>
              <a:t>Tends towards ‘not interested’</a:t>
            </a:r>
          </a:p>
          <a:p>
            <a:r>
              <a:rPr lang="en-SG" sz="2000"/>
              <a:t>Low accuracy for ‘interested’</a:t>
            </a:r>
          </a:p>
          <a:p>
            <a:pPr marL="0" indent="0">
              <a:buNone/>
            </a:pPr>
            <a:r>
              <a:rPr lang="en-SG" b="1"/>
              <a:t>Cost-Sensitive Learning for Imbalanced Classification</a:t>
            </a:r>
            <a:endParaRPr lang="en-SG" sz="2000"/>
          </a:p>
          <a:p>
            <a:endParaRPr lang="en-SG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0E9E2-74DB-4888-B243-B7456AA6B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3584-DA00-46D6-A767-1DA4CFA8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1509"/>
            <a:ext cx="8534400" cy="1507067"/>
          </a:xfrm>
        </p:spPr>
        <p:txBody>
          <a:bodyPr/>
          <a:lstStyle/>
          <a:p>
            <a:r>
              <a:rPr lang="en-SG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90BA-906E-4E3F-9916-4E97BFB9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2284528"/>
          </a:xfrm>
        </p:spPr>
        <p:txBody>
          <a:bodyPr>
            <a:normAutofit/>
          </a:bodyPr>
          <a:lstStyle/>
          <a:p>
            <a:r>
              <a:rPr lang="en-SG" sz="2000"/>
              <a:t>Significantly more accurate than most non-linear classifiers</a:t>
            </a:r>
          </a:p>
          <a:p>
            <a:r>
              <a:rPr lang="en-SG" sz="2000"/>
              <a:t>No overfitting issue as it takes the average of all predictions, cancelling out biases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9708DE-C27F-4934-97E7-43CF7F389913}"/>
              </a:ext>
            </a:extLst>
          </p:cNvPr>
          <p:cNvSpPr txBox="1">
            <a:spLocks/>
          </p:cNvSpPr>
          <p:nvPr/>
        </p:nvSpPr>
        <p:spPr>
          <a:xfrm>
            <a:off x="838200" y="4043050"/>
            <a:ext cx="5257800" cy="228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/>
              <a:t>Our new model has improved slightly</a:t>
            </a:r>
          </a:p>
          <a:p>
            <a:r>
              <a:rPr lang="en-SG" sz="2000"/>
              <a:t>However, it still has a poor ‘interested’ accuracy </a:t>
            </a:r>
          </a:p>
          <a:p>
            <a:r>
              <a:rPr lang="en-SG" sz="2000"/>
              <a:t>We will need to do hyperparameter tuning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999EC-A470-4ED1-9601-14F4BF47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932" y="2212308"/>
            <a:ext cx="5450033" cy="1244644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8EBD7E1C-57B7-4025-A2C5-FD2CDFFA8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1" y="3976894"/>
            <a:ext cx="5450033" cy="228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16EEC-2CC8-4FE9-B689-BA8B36AD73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0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CC08-3117-4A84-A01C-C0AA91B2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567"/>
            <a:ext cx="8534400" cy="1507067"/>
          </a:xfrm>
        </p:spPr>
        <p:txBody>
          <a:bodyPr/>
          <a:lstStyle/>
          <a:p>
            <a:r>
              <a:rPr lang="en-SG" err="1"/>
              <a:t>XGBoost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239F-CE83-4FB4-A82E-9AF78D8C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/>
          <a:lstStyle/>
          <a:p>
            <a:r>
              <a:rPr lang="en-SG" err="1"/>
              <a:t>eXtreme</a:t>
            </a:r>
            <a:r>
              <a:rPr lang="en-SG"/>
              <a:t> Gradient Boosting</a:t>
            </a:r>
          </a:p>
          <a:p>
            <a:r>
              <a:rPr lang="en-SG"/>
              <a:t>Boosting algorithm based on gradient boosted decision trees algorithm</a:t>
            </a:r>
          </a:p>
          <a:p>
            <a:r>
              <a:rPr lang="en-SG"/>
              <a:t>Applies a better regularisation technique to reduce overfitting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88F1594-2F5E-409B-A949-97105B246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393"/>
            <a:ext cx="5835949" cy="3034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44063-AA00-4E14-9AD4-282F9C34C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9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5455-91D9-4372-B5D7-736B2CC3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4773"/>
            <a:ext cx="8534400" cy="1507067"/>
          </a:xfrm>
        </p:spPr>
        <p:txBody>
          <a:bodyPr/>
          <a:lstStyle/>
          <a:p>
            <a:r>
              <a:rPr lang="en-SG" err="1"/>
              <a:t>XGBoost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213E-54C1-4E11-BFD4-547C3776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69359"/>
            <a:ext cx="10820400" cy="3615267"/>
          </a:xfrm>
        </p:spPr>
        <p:txBody>
          <a:bodyPr/>
          <a:lstStyle/>
          <a:p>
            <a:r>
              <a:rPr lang="en-SG"/>
              <a:t>From our previous models, we know that we need to tune the parameters so that our model gives more positives</a:t>
            </a:r>
          </a:p>
          <a:p>
            <a:r>
              <a:rPr lang="en-SG"/>
              <a:t>We increase </a:t>
            </a:r>
            <a:r>
              <a:rPr lang="en-SG" err="1"/>
              <a:t>scale_pos_weight</a:t>
            </a:r>
            <a:r>
              <a:rPr lang="en-SG"/>
              <a:t> while using an optimisation method to determine ‘gamma’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CF753-EABB-4DD8-8425-D61B7A97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2061"/>
            <a:ext cx="5090601" cy="1585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776D7-1FD3-48C6-9E7F-D46930543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66" y="4731662"/>
            <a:ext cx="5128704" cy="845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F002C-46AD-4106-9D51-697EF6D8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5455-91D9-4372-B5D7-736B2CC3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7538"/>
            <a:ext cx="8534400" cy="1507067"/>
          </a:xfrm>
        </p:spPr>
        <p:txBody>
          <a:bodyPr/>
          <a:lstStyle/>
          <a:p>
            <a:r>
              <a:rPr lang="en-SG" err="1"/>
              <a:t>XGBoost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213E-54C1-4E11-BFD4-547C3776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09918"/>
            <a:ext cx="8534400" cy="3615267"/>
          </a:xfrm>
        </p:spPr>
        <p:txBody>
          <a:bodyPr/>
          <a:lstStyle/>
          <a:p>
            <a:r>
              <a:rPr lang="en-SG"/>
              <a:t>We optimise ‘gamma’ by using </a:t>
            </a:r>
            <a:r>
              <a:rPr lang="en-SG" err="1"/>
              <a:t>GridSearchCV</a:t>
            </a:r>
            <a:endParaRPr lang="en-SG"/>
          </a:p>
          <a:p>
            <a:pPr lvl="1"/>
            <a:r>
              <a:rPr lang="en-SG"/>
              <a:t>Exhaustive search over specified parameter values for an estimator</a:t>
            </a:r>
          </a:p>
          <a:p>
            <a:pPr marL="0" indent="0">
              <a:buNone/>
            </a:pPr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4EE41-40A8-4D7C-92F6-9E81E720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29" y="3559628"/>
            <a:ext cx="10025742" cy="2416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C9D14-AE18-48C9-A723-F6C3E48F6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9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Trade Gothic Next Cond" panose="020B0506040303020004" pitchFamily="34" charset="0"/>
                <a:ea typeface="+mj-ea"/>
                <a:cs typeface="+mj-cs"/>
              </a:rPr>
              <a:t>Sample Collection &amp; Practical Motivation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FDD25464-AB03-C7F4-04DF-6559B5625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Most people shun insurance agents</a:t>
            </a:r>
          </a:p>
          <a:p>
            <a:r>
              <a:rPr lang="en-US" sz="2000" dirty="0"/>
              <a:t>People who are already insured </a:t>
            </a:r>
            <a:r>
              <a:rPr lang="en-US" sz="2000" i="1" dirty="0"/>
              <a:t>might</a:t>
            </a:r>
            <a:r>
              <a:rPr lang="en-US" sz="2000" dirty="0"/>
              <a:t> be more inclined to add-on a vehicle insurance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F0502-FB67-4363-92CD-AFD8179CE0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197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3584-DA00-46D6-A767-1DA4CFA8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8038"/>
            <a:ext cx="8534400" cy="1507067"/>
          </a:xfrm>
        </p:spPr>
        <p:txBody>
          <a:bodyPr/>
          <a:lstStyle/>
          <a:p>
            <a:r>
              <a:rPr lang="en-SG" err="1"/>
              <a:t>XGBoost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90BA-906E-4E3F-9916-4E97BFB9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5257800" cy="4481195"/>
          </a:xfrm>
        </p:spPr>
        <p:txBody>
          <a:bodyPr>
            <a:normAutofit/>
          </a:bodyPr>
          <a:lstStyle/>
          <a:p>
            <a:r>
              <a:rPr lang="en-SG" sz="2400"/>
              <a:t>Our new model is now predicting more positives at the cost of some accuracy</a:t>
            </a:r>
          </a:p>
          <a:p>
            <a:r>
              <a:rPr lang="en-SG" sz="2400"/>
              <a:t>Increased accuracy for ‘interested’ while decreasing accuracy for ‘not interested’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60F9-65E7-480B-85FD-3306CEF7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641" y="2409501"/>
            <a:ext cx="5450033" cy="93734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4C19FF-8A98-43E3-B957-136133F42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1" y="4028536"/>
            <a:ext cx="5450032" cy="2188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6A6E0-7804-4AF9-B6E4-3555171596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3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8E51-F0BF-4360-BB5F-609EBAAD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2009"/>
            <a:ext cx="8534400" cy="1507067"/>
          </a:xfrm>
        </p:spPr>
        <p:txBody>
          <a:bodyPr/>
          <a:lstStyle/>
          <a:p>
            <a:r>
              <a:rPr lang="en-SG"/>
              <a:t>Determining if a customer will get vehicle insurance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F8529-2CA5-4273-90D7-4FA04D3B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469"/>
            <a:ext cx="4937760" cy="950976"/>
          </a:xfrm>
        </p:spPr>
        <p:txBody>
          <a:bodyPr/>
          <a:lstStyle/>
          <a:p>
            <a:r>
              <a:rPr lang="en-SG"/>
              <a:t>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A3D9B-09AE-4B27-B29F-182ED72BB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8037"/>
            <a:ext cx="4937760" cy="3063240"/>
          </a:xfrm>
        </p:spPr>
        <p:txBody>
          <a:bodyPr/>
          <a:lstStyle/>
          <a:p>
            <a:r>
              <a:rPr lang="en-SG"/>
              <a:t>More accurate</a:t>
            </a:r>
          </a:p>
          <a:p>
            <a:r>
              <a:rPr lang="en-SG"/>
              <a:t>Poor ‘positive’ accuracy</a:t>
            </a:r>
          </a:p>
          <a:p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6FE17-30D9-41BA-BBF6-49A66375C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1582469"/>
            <a:ext cx="4937760" cy="950976"/>
          </a:xfrm>
        </p:spPr>
        <p:txBody>
          <a:bodyPr/>
          <a:lstStyle/>
          <a:p>
            <a:r>
              <a:rPr lang="en-SG" err="1"/>
              <a:t>XGBoost</a:t>
            </a:r>
            <a:endParaRPr lang="en-SG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33B7A-F327-4FDA-AC12-D14A8C854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2698037"/>
            <a:ext cx="4937760" cy="3063240"/>
          </a:xfrm>
        </p:spPr>
        <p:txBody>
          <a:bodyPr/>
          <a:lstStyle/>
          <a:p>
            <a:r>
              <a:rPr lang="en-SG"/>
              <a:t>Less accurate</a:t>
            </a:r>
          </a:p>
          <a:p>
            <a:r>
              <a:rPr lang="en-SG"/>
              <a:t>Better ‘positive’ accuracy</a:t>
            </a:r>
          </a:p>
          <a:p>
            <a:endParaRPr lang="en-SG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E9EB9BD8-3D94-08F7-1C18-258C6FEE98C0}"/>
              </a:ext>
            </a:extLst>
          </p:cNvPr>
          <p:cNvGraphicFramePr/>
          <p:nvPr/>
        </p:nvGraphicFramePr>
        <p:xfrm>
          <a:off x="835152" y="3969107"/>
          <a:ext cx="10515600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3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E5B0-0C0B-49E8-8AA9-482D19F6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Putting everything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E104E2-7A58-00A7-A640-3D3BA2788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72350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13FBAD3-7DC1-406E-BF5D-16D2E3EF67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0820" b="16377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9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DA54-EFD3-4314-B99F-683521D8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0803"/>
            <a:ext cx="8534400" cy="1507067"/>
          </a:xfrm>
        </p:spPr>
        <p:txBody>
          <a:bodyPr/>
          <a:lstStyle/>
          <a:p>
            <a:r>
              <a:rPr lang="en-SG"/>
              <a:t>What number of customers will get vehicle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CF1C-BDA1-4884-B869-7A89BE60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/>
          </a:bodyPr>
          <a:lstStyle/>
          <a:p>
            <a:r>
              <a:rPr lang="en-SG" sz="2000"/>
              <a:t>We use the </a:t>
            </a:r>
            <a:r>
              <a:rPr lang="en-SG" sz="2000" err="1"/>
              <a:t>XGBoost</a:t>
            </a:r>
            <a:r>
              <a:rPr lang="en-SG" sz="2000"/>
              <a:t> model to determine customer segment</a:t>
            </a:r>
          </a:p>
          <a:p>
            <a:r>
              <a:rPr lang="en-SG" sz="2000"/>
              <a:t>An estimated </a:t>
            </a:r>
            <a:r>
              <a:rPr lang="en-SG" sz="2000" b="1"/>
              <a:t>13-18%</a:t>
            </a:r>
            <a:r>
              <a:rPr lang="en-SG" sz="2000"/>
              <a:t> of customers will be interested in vehicle insurance</a:t>
            </a:r>
          </a:p>
          <a:p>
            <a:r>
              <a:rPr lang="en-SG" sz="2000"/>
              <a:t>There is a </a:t>
            </a:r>
            <a:r>
              <a:rPr lang="en-SG" sz="2000" b="1"/>
              <a:t>significant customer segment </a:t>
            </a:r>
            <a:r>
              <a:rPr lang="en-SG" sz="2000"/>
              <a:t>that will be interested</a:t>
            </a:r>
          </a:p>
          <a:p>
            <a:r>
              <a:rPr lang="en-SG" sz="2000"/>
              <a:t>Companies should optimise its business model and revenue accordingly (increase premium for vehicle insurance)</a:t>
            </a:r>
          </a:p>
          <a:p>
            <a:endParaRPr lang="en-SG" sz="240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ED8FDD6-95CD-4F34-B4E2-4F1334AF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14" y="2409400"/>
            <a:ext cx="5193651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7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DA54-EFD3-4314-B99F-683521D8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0803"/>
            <a:ext cx="8534400" cy="1507067"/>
          </a:xfrm>
        </p:spPr>
        <p:txBody>
          <a:bodyPr/>
          <a:lstStyle/>
          <a:p>
            <a:r>
              <a:rPr lang="en-SG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CF1C-BDA1-4884-B869-7A89BE60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1680"/>
            <a:ext cx="10274559" cy="4160520"/>
          </a:xfrm>
        </p:spPr>
        <p:txBody>
          <a:bodyPr>
            <a:normAutofit/>
          </a:bodyPr>
          <a:lstStyle/>
          <a:p>
            <a:r>
              <a:rPr lang="en-SG" sz="2000" dirty="0"/>
              <a:t>Problem faced of dataset having a skewed class distribution. Also referred to as imbalanced classification problem</a:t>
            </a:r>
          </a:p>
          <a:p>
            <a:r>
              <a:rPr lang="en-SG" dirty="0">
                <a:solidFill>
                  <a:schemeClr val="tx1"/>
                </a:solidFill>
              </a:rPr>
              <a:t>Cost-sensitive learning </a:t>
            </a:r>
            <a:r>
              <a:rPr lang="en-SG" dirty="0"/>
              <a:t>is a subfield of machine learning that can deal with </a:t>
            </a:r>
            <a:r>
              <a:rPr lang="en-SG" dirty="0">
                <a:solidFill>
                  <a:schemeClr val="tx1"/>
                </a:solidFill>
              </a:rPr>
              <a:t>imbalanced classification</a:t>
            </a:r>
          </a:p>
          <a:p>
            <a:pPr lvl="1"/>
            <a:r>
              <a:rPr lang="en-SG" dirty="0"/>
              <a:t>Focused on learning and using models on data that have uneven penalties or costs when </a:t>
            </a:r>
            <a:r>
              <a:rPr lang="en-SG"/>
              <a:t>making predictions and more</a:t>
            </a:r>
            <a:endParaRPr lang="en-SG" dirty="0"/>
          </a:p>
          <a:p>
            <a:pPr lvl="1"/>
            <a:r>
              <a:rPr lang="en-SG" dirty="0"/>
              <a:t>Involves explicitly defining and using costs when training machine learning algorithms</a:t>
            </a:r>
          </a:p>
          <a:p>
            <a:pPr lvl="1"/>
            <a:endParaRPr lang="en-SG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5045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1C95-E6CA-4C7B-A842-22485E06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SG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0E0E-8FA1-4914-9EE9-96BE6972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700"/>
              <a:t>Insurance companies </a:t>
            </a:r>
            <a:r>
              <a:rPr lang="en-SG" sz="1700" b="1"/>
              <a:t>SHOULD</a:t>
            </a:r>
            <a:r>
              <a:rPr lang="en-SG" sz="1700"/>
              <a:t> sell vehicle insurance as it can still be profitable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700"/>
              <a:t>Companies should target those who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700"/>
              <a:t>Faced vehicle damage past/present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700"/>
              <a:t>Have older vehicles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700"/>
              <a:t>Are older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700"/>
              <a:t>A sizable amount of an estimated </a:t>
            </a:r>
            <a:r>
              <a:rPr lang="en-SG" sz="1700" b="1"/>
              <a:t>13-18%</a:t>
            </a:r>
            <a:r>
              <a:rPr lang="en-SG" sz="1700"/>
              <a:t> of customers will be interested in vehicle insurance</a:t>
            </a:r>
          </a:p>
        </p:txBody>
      </p:sp>
      <p:pic>
        <p:nvPicPr>
          <p:cNvPr id="8" name="Picture 4" descr="Cars parked in a line">
            <a:extLst>
              <a:ext uri="{FF2B5EF4-FFF2-40B4-BE49-F238E27FC236}">
                <a16:creationId xmlns:a16="http://schemas.microsoft.com/office/drawing/2014/main" id="{7B108BC4-E7E4-E45A-890E-CE8EBAE95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3" r="319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2287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FD0DE3-C5A7-4DAA-BD1A-DC231AE2A356}"/>
              </a:ext>
            </a:extLst>
          </p:cNvPr>
          <p:cNvSpPr txBox="1"/>
          <p:nvPr/>
        </p:nvSpPr>
        <p:spPr>
          <a:xfrm>
            <a:off x="1809751" y="1621695"/>
            <a:ext cx="8572498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Advice Insurance Companies: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How much to price premium?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8877F3-EF04-479C-80C7-EFE1A8F54A46}"/>
              </a:ext>
            </a:extLst>
          </p:cNvPr>
          <p:cNvSpPr txBox="1">
            <a:spLocks/>
          </p:cNvSpPr>
          <p:nvPr/>
        </p:nvSpPr>
        <p:spPr>
          <a:xfrm>
            <a:off x="2066925" y="3577590"/>
            <a:ext cx="8058149" cy="88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SG" sz="3200"/>
              <a:t>Regression analysis of response = 1</a:t>
            </a:r>
            <a:endParaRPr lang="en-SG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76B67-35C0-4663-A5C1-CA9F463F7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3" b="87300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76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F37C27F-FDD0-46DC-B4F9-0B5CE3D78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218230"/>
              </p:ext>
            </p:extLst>
          </p:nvPr>
        </p:nvGraphicFramePr>
        <p:xfrm>
          <a:off x="2032000" y="1207363"/>
          <a:ext cx="8128000" cy="226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99CC97-FE29-4D53-BA48-912EFCC0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929" y="2624120"/>
            <a:ext cx="2962726" cy="2878255"/>
          </a:xfrm>
        </p:spPr>
        <p:txBody>
          <a:bodyPr>
            <a:normAutofit/>
          </a:bodyPr>
          <a:lstStyle/>
          <a:p>
            <a:r>
              <a:rPr lang="en-US" dirty="0"/>
              <a:t>One-hot encoding</a:t>
            </a:r>
          </a:p>
          <a:p>
            <a:r>
              <a:rPr lang="en-US" dirty="0"/>
              <a:t>Train test split</a:t>
            </a:r>
          </a:p>
          <a:p>
            <a:r>
              <a:rPr lang="en-US" dirty="0"/>
              <a:t>Remove outlier</a:t>
            </a:r>
          </a:p>
          <a:p>
            <a:r>
              <a:rPr lang="en-US" dirty="0"/>
              <a:t>Feature Scaling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AC5A93-03E7-4079-8B3D-5DF08DC68A5D}"/>
              </a:ext>
            </a:extLst>
          </p:cNvPr>
          <p:cNvSpPr txBox="1">
            <a:spLocks/>
          </p:cNvSpPr>
          <p:nvPr/>
        </p:nvSpPr>
        <p:spPr>
          <a:xfrm>
            <a:off x="4614637" y="3124938"/>
            <a:ext cx="2962726" cy="53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K-means Clustering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0CFEE7-DBD7-49B6-AA62-175E3DC12EE1}"/>
              </a:ext>
            </a:extLst>
          </p:cNvPr>
          <p:cNvSpPr txBox="1">
            <a:spLocks/>
          </p:cNvSpPr>
          <p:nvPr/>
        </p:nvSpPr>
        <p:spPr>
          <a:xfrm>
            <a:off x="7658420" y="3124937"/>
            <a:ext cx="3527444" cy="2267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Transformed Target</a:t>
            </a:r>
          </a:p>
          <a:p>
            <a:r>
              <a:rPr lang="en-US" dirty="0"/>
              <a:t>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C3576-5063-4CC7-BDB4-5C33F4E556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587" b="72610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45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F456C-8684-4627-A93F-41651E4F5DD4}"/>
              </a:ext>
            </a:extLst>
          </p:cNvPr>
          <p:cNvSpPr txBox="1"/>
          <p:nvPr/>
        </p:nvSpPr>
        <p:spPr>
          <a:xfrm>
            <a:off x="2580814" y="365125"/>
            <a:ext cx="703037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8F6799-02CF-4E35-8035-E18C438D4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83029"/>
              </p:ext>
            </p:extLst>
          </p:nvPr>
        </p:nvGraphicFramePr>
        <p:xfrm>
          <a:off x="1828800" y="2533046"/>
          <a:ext cx="85344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227">
                  <a:extLst>
                    <a:ext uri="{9D8B030D-6E8A-4147-A177-3AD203B41FA5}">
                      <a16:colId xmlns:a16="http://schemas.microsoft.com/office/drawing/2014/main" val="1022079985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898692644"/>
                    </a:ext>
                  </a:extLst>
                </a:gridCol>
                <a:gridCol w="2269173">
                  <a:extLst>
                    <a:ext uri="{9D8B030D-6E8A-4147-A177-3AD203B41FA5}">
                      <a16:colId xmlns:a16="http://schemas.microsoft.com/office/drawing/2014/main" val="39224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R2-Score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RMSE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LinearRegression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DecisionTreeRegressor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0.895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1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RandomForestRegressor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4896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71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TransformedTargetRegressor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4723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2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MLPRegressor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14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85773C2-AE08-4E1F-B03D-A3033C198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91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3024842-4E5C-414A-BCE9-E062AA346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163"/>
          <a:stretch/>
        </p:blipFill>
        <p:spPr>
          <a:xfrm>
            <a:off x="4299466" y="4566463"/>
            <a:ext cx="2999301" cy="21833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EAB0C6-9668-403D-B289-210AB53ED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4" t="33777" b="34386"/>
          <a:stretch/>
        </p:blipFill>
        <p:spPr>
          <a:xfrm>
            <a:off x="6844110" y="4566463"/>
            <a:ext cx="2851876" cy="218332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F4C58F-63A1-48D4-9EAC-070618FC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1577975"/>
            <a:ext cx="11438846" cy="2337077"/>
          </a:xfrm>
        </p:spPr>
        <p:txBody>
          <a:bodyPr>
            <a:normAutofit/>
          </a:bodyPr>
          <a:lstStyle/>
          <a:p>
            <a:r>
              <a:rPr lang="en-SG" sz="2800" dirty="0"/>
              <a:t>K-means clustering</a:t>
            </a:r>
          </a:p>
          <a:p>
            <a:pPr lvl="1"/>
            <a:r>
              <a:rPr lang="en-SG" sz="2600" dirty="0"/>
              <a:t>3 groups</a:t>
            </a:r>
          </a:p>
          <a:p>
            <a:pPr lvl="1"/>
            <a:r>
              <a:rPr lang="en-SG" sz="2600" dirty="0"/>
              <a:t>Bimodal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278AC-70E0-48BE-B615-E56670C7E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0" y="4566461"/>
            <a:ext cx="2868557" cy="21833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DC85F5-D279-4515-8B08-D583E33F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915" t="67484" b="680"/>
          <a:stretch/>
        </p:blipFill>
        <p:spPr>
          <a:xfrm>
            <a:off x="9137876" y="4566461"/>
            <a:ext cx="2851876" cy="2183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0A0874-5314-4F04-AFFD-A130C858CD28}"/>
              </a:ext>
            </a:extLst>
          </p:cNvPr>
          <p:cNvSpPr txBox="1"/>
          <p:nvPr/>
        </p:nvSpPr>
        <p:spPr>
          <a:xfrm>
            <a:off x="2580814" y="365125"/>
            <a:ext cx="703037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New Insights 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6B8EA9A-9478-4827-81D5-C8C21346B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3" t="67484" r="-1" b="680"/>
          <a:stretch/>
        </p:blipFill>
        <p:spPr>
          <a:xfrm>
            <a:off x="9695986" y="4566461"/>
            <a:ext cx="2293766" cy="21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D1D5E-34FF-46F5-8618-FA6C194E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06" y="2675467"/>
            <a:ext cx="10240388" cy="1507067"/>
          </a:xfrm>
        </p:spPr>
        <p:txBody>
          <a:bodyPr>
            <a:noAutofit/>
          </a:bodyPr>
          <a:lstStyle/>
          <a:p>
            <a:pPr algn="ctr"/>
            <a:r>
              <a:rPr lang="en-US" sz="4400" i="0" dirty="0">
                <a:latin typeface="Trade Gothic Next Cond" panose="020B0506040303020004" pitchFamily="34" charset="0"/>
              </a:rPr>
              <a:t>How different variables affect the receptiveness of cross-selling of insurance among existing policyholders?</a:t>
            </a:r>
            <a:endParaRPr lang="en-SG" sz="4400" i="0" dirty="0">
              <a:latin typeface="Trade Gothic Next Cond" panose="020B05060403030200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01520-72A8-4FBF-8A74-5F5A015D8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" t="14132" r="-258" b="73065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47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F456C-8684-4627-A93F-41651E4F5DD4}"/>
              </a:ext>
            </a:extLst>
          </p:cNvPr>
          <p:cNvSpPr txBox="1"/>
          <p:nvPr/>
        </p:nvSpPr>
        <p:spPr>
          <a:xfrm>
            <a:off x="2580814" y="365125"/>
            <a:ext cx="703037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New Insights 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F4C58F-63A1-48D4-9EAC-070618FC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1577975"/>
            <a:ext cx="11438846" cy="4914900"/>
          </a:xfrm>
        </p:spPr>
        <p:txBody>
          <a:bodyPr>
            <a:normAutofit/>
          </a:bodyPr>
          <a:lstStyle/>
          <a:p>
            <a:r>
              <a:rPr lang="en-SG" sz="2800" dirty="0"/>
              <a:t>Ensemble Learning</a:t>
            </a:r>
          </a:p>
          <a:p>
            <a:pPr lvl="1"/>
            <a:r>
              <a:rPr lang="en-SG" sz="2600" dirty="0" err="1"/>
              <a:t>DecisionTree</a:t>
            </a:r>
            <a:r>
              <a:rPr lang="en-SG" sz="2600" dirty="0"/>
              <a:t> </a:t>
            </a:r>
            <a:r>
              <a:rPr lang="en-SG" sz="2600" dirty="0">
                <a:sym typeface="Wingdings" panose="05000000000000000000" pitchFamily="2" charset="2"/>
              </a:rPr>
              <a:t> </a:t>
            </a:r>
            <a:r>
              <a:rPr lang="en-SG" sz="2600" dirty="0" err="1"/>
              <a:t>RandomForest</a:t>
            </a:r>
            <a:endParaRPr lang="en-SG" sz="2600" dirty="0"/>
          </a:p>
          <a:p>
            <a:r>
              <a:rPr lang="en-SG" sz="2800" dirty="0"/>
              <a:t>Bootstrapping and Aggregating</a:t>
            </a: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2203786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F456C-8684-4627-A93F-41651E4F5DD4}"/>
              </a:ext>
            </a:extLst>
          </p:cNvPr>
          <p:cNvSpPr txBox="1"/>
          <p:nvPr/>
        </p:nvSpPr>
        <p:spPr>
          <a:xfrm>
            <a:off x="2580814" y="365125"/>
            <a:ext cx="703037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New Insights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F4C58F-63A1-48D4-9EAC-070618FC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1577975"/>
            <a:ext cx="11438846" cy="4914900"/>
          </a:xfrm>
        </p:spPr>
        <p:txBody>
          <a:bodyPr>
            <a:normAutofit/>
          </a:bodyPr>
          <a:lstStyle/>
          <a:p>
            <a:r>
              <a:rPr lang="en-SG" sz="2800" dirty="0"/>
              <a:t>Neural Networks</a:t>
            </a:r>
          </a:p>
          <a:p>
            <a:r>
              <a:rPr lang="en-SG" sz="2800" dirty="0"/>
              <a:t>2 hidden layers = (6,6,) Solver = LBFGS, Activation = </a:t>
            </a:r>
            <a:r>
              <a:rPr lang="en-SG" sz="2800" dirty="0" err="1"/>
              <a:t>ReLu</a:t>
            </a:r>
            <a:endParaRPr lang="en-SG" sz="2800" dirty="0"/>
          </a:p>
          <a:p>
            <a:pPr lvl="1"/>
            <a:r>
              <a:rPr lang="en-SG" sz="2600" dirty="0" err="1"/>
              <a:t>ReLu</a:t>
            </a:r>
            <a:r>
              <a:rPr lang="en-SG" sz="2600" dirty="0"/>
              <a:t> to tackle sparsity</a:t>
            </a:r>
          </a:p>
          <a:p>
            <a:pPr lvl="1"/>
            <a:r>
              <a:rPr lang="en-SG" sz="2600" dirty="0"/>
              <a:t>Grid Search for the hyperparameters of NN: learning rate, activation functions, neurons in the hidden layer</a:t>
            </a: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954538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F456C-8684-4627-A93F-41651E4F5DD4}"/>
              </a:ext>
            </a:extLst>
          </p:cNvPr>
          <p:cNvSpPr txBox="1"/>
          <p:nvPr/>
        </p:nvSpPr>
        <p:spPr>
          <a:xfrm>
            <a:off x="2580814" y="365125"/>
            <a:ext cx="703037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Response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F4C58F-63A1-48D4-9EAC-070618FC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1577975"/>
            <a:ext cx="11438846" cy="4914900"/>
          </a:xfrm>
        </p:spPr>
        <p:txBody>
          <a:bodyPr>
            <a:normAutofit/>
          </a:bodyPr>
          <a:lstStyle/>
          <a:p>
            <a:r>
              <a:rPr lang="en-SG" sz="2800" dirty="0"/>
              <a:t>Applied the trained model to data from Response = 0</a:t>
            </a:r>
          </a:p>
          <a:p>
            <a:r>
              <a:rPr lang="en-SG" sz="2800" dirty="0"/>
              <a:t>Similar accuracy = Similar pricing strategy</a:t>
            </a:r>
          </a:p>
          <a:p>
            <a:r>
              <a:rPr lang="en-SG" sz="2800" dirty="0"/>
              <a:t>Apply different pricing based on classification</a:t>
            </a:r>
          </a:p>
          <a:p>
            <a:pPr marL="0" indent="0">
              <a:buNone/>
            </a:pPr>
            <a:endParaRPr lang="en-SG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ABD70-ADC9-48E1-8B12-75B95317A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88" b="2109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23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F456C-8684-4627-A93F-41651E4F5DD4}"/>
              </a:ext>
            </a:extLst>
          </p:cNvPr>
          <p:cNvSpPr txBox="1"/>
          <p:nvPr/>
        </p:nvSpPr>
        <p:spPr>
          <a:xfrm>
            <a:off x="2580814" y="365125"/>
            <a:ext cx="703037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3 main points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F4C58F-63A1-48D4-9EAC-070618FC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1577975"/>
            <a:ext cx="11438846" cy="4914900"/>
          </a:xfrm>
        </p:spPr>
        <p:txBody>
          <a:bodyPr>
            <a:normAutofit/>
          </a:bodyPr>
          <a:lstStyle/>
          <a:p>
            <a:r>
              <a:rPr lang="en-US" sz="2800" dirty="0"/>
              <a:t>13-18% of people are interested in the cross-sell</a:t>
            </a:r>
          </a:p>
          <a:p>
            <a:r>
              <a:rPr lang="en-US" sz="2800" dirty="0"/>
              <a:t>Company should target people who faced vehicle damage, have older vehicles, or are in the older age groups.</a:t>
            </a:r>
          </a:p>
          <a:p>
            <a:r>
              <a:rPr lang="en-US" sz="2800" dirty="0"/>
              <a:t>Insufficient data on customer background to conclusively create pricing mechanism for response = 0 </a:t>
            </a:r>
            <a:endParaRPr lang="en-SG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67422-CBA3-43C0-B95B-344865D88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88" b="2109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10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854107" y="2525348"/>
            <a:ext cx="10483786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dirty="0">
                <a:latin typeface="Trade Gothic Next Cond" panose="020B0506040303020004" pitchFamily="34" charset="0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010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3A4AD4-F4A5-4CF9-83DA-198E2DE7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Variables in the Dataset</a:t>
            </a:r>
            <a:endParaRPr lang="en-SG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FA54E-8020-45A9-8B92-EE037C3D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152" y="685800"/>
            <a:ext cx="7636459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Gender</a:t>
            </a:r>
          </a:p>
          <a:p>
            <a:r>
              <a:rPr lang="en-US" dirty="0"/>
              <a:t>Possession of Driving License</a:t>
            </a:r>
          </a:p>
          <a:p>
            <a:r>
              <a:rPr lang="en-US" dirty="0"/>
              <a:t>Region Code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Possession of a vehicle insurance</a:t>
            </a:r>
          </a:p>
          <a:p>
            <a:r>
              <a:rPr lang="en-US" dirty="0"/>
              <a:t>Vehicle Age</a:t>
            </a:r>
          </a:p>
          <a:p>
            <a:r>
              <a:rPr lang="en-US" dirty="0"/>
              <a:t>Vehicle Damage</a:t>
            </a:r>
          </a:p>
          <a:p>
            <a:r>
              <a:rPr lang="en-US" dirty="0"/>
              <a:t>Vintage</a:t>
            </a:r>
          </a:p>
          <a:p>
            <a:r>
              <a:rPr lang="en-US" dirty="0"/>
              <a:t>Sourcing Channel</a:t>
            </a:r>
          </a:p>
          <a:p>
            <a:r>
              <a:rPr lang="en-US" dirty="0"/>
              <a:t>Annual Premium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FC6D8D-888C-414C-9F9E-A535767BD68D}"/>
              </a:ext>
            </a:extLst>
          </p:cNvPr>
          <p:cNvSpPr/>
          <p:nvPr/>
        </p:nvSpPr>
        <p:spPr>
          <a:xfrm>
            <a:off x="1295400" y="685800"/>
            <a:ext cx="8678779" cy="140769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Demographics</a:t>
            </a:r>
            <a:endParaRPr lang="en-SG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E0A70-C13E-4E31-BCBD-948F9AA1F1C2}"/>
              </a:ext>
            </a:extLst>
          </p:cNvPr>
          <p:cNvSpPr/>
          <p:nvPr/>
        </p:nvSpPr>
        <p:spPr>
          <a:xfrm>
            <a:off x="1295400" y="2093495"/>
            <a:ext cx="8678779" cy="111893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Vehicle Details</a:t>
            </a:r>
            <a:endParaRPr lang="en-SG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6E683-427F-4715-8EFB-C84FDC641894}"/>
              </a:ext>
            </a:extLst>
          </p:cNvPr>
          <p:cNvSpPr/>
          <p:nvPr/>
        </p:nvSpPr>
        <p:spPr>
          <a:xfrm>
            <a:off x="1295399" y="3212432"/>
            <a:ext cx="8678779" cy="1046747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Policy Details</a:t>
            </a:r>
            <a:endParaRPr lang="en-SG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00BC8-A474-4231-9B5E-39920495A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8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Trade Gothic Next Cond" panose="020B0506040303020004" pitchFamily="34" charset="0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B06887-6EB1-47D1-867A-162159E6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526" y="2375523"/>
            <a:ext cx="4492533" cy="2858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95AA3-68BA-401B-829D-4D0FC02B60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Trade Gothic Next Cond" panose="020B0506040303020004" pitchFamily="34" charset="0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2114B-7B41-42EA-81AD-3B6B413F6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788" y="2172430"/>
            <a:ext cx="4683353" cy="3091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8711D-18C6-4765-92FB-D2CE208D97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Trade Gothic Next Cond" panose="020B0506040303020004" pitchFamily="34" charset="0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C91CE-D520-495B-A682-65831F7A8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741" y="2289163"/>
            <a:ext cx="4208104" cy="2946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D8F12-AD68-4985-BC7A-D678663CF0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1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Trade Gothic Next Cond" panose="020B0506040303020004" pitchFamily="34" charset="0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345FC1-820F-4DA6-8144-0D98EE1CF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325" y="2298890"/>
            <a:ext cx="4304936" cy="2946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A9A46-C8E4-4F5A-A3A5-4EF9304F80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2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Trade Gothic Next Cond" panose="020B0506040303020004" pitchFamily="34" charset="0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E2E9E-4A7D-464A-918E-A3AF3E111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216" y="2255453"/>
            <a:ext cx="4431153" cy="3073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B0715-D647-40D1-81DE-6E4B4677AA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7196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131"/>
      </a:dk2>
      <a:lt2>
        <a:srgbClr val="F0F3F1"/>
      </a:lt2>
      <a:accent1>
        <a:srgbClr val="E729C4"/>
      </a:accent1>
      <a:accent2>
        <a:srgbClr val="A917D5"/>
      </a:accent2>
      <a:accent3>
        <a:srgbClr val="6C29E7"/>
      </a:accent3>
      <a:accent4>
        <a:srgbClr val="2B36D8"/>
      </a:accent4>
      <a:accent5>
        <a:srgbClr val="2985E7"/>
      </a:accent5>
      <a:accent6>
        <a:srgbClr val="17BDD0"/>
      </a:accent6>
      <a:hlink>
        <a:srgbClr val="3F67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12D13111F6684384A9E424EC03F9DC" ma:contentTypeVersion="4" ma:contentTypeDescription="Create a new document." ma:contentTypeScope="" ma:versionID="40f3537df422c5cf1991ab20bd33fc3f">
  <xsd:schema xmlns:xsd="http://www.w3.org/2001/XMLSchema" xmlns:xs="http://www.w3.org/2001/XMLSchema" xmlns:p="http://schemas.microsoft.com/office/2006/metadata/properties" xmlns:ns2="0cfca1f3-362b-4d30-b745-d7f47cb545ab" targetNamespace="http://schemas.microsoft.com/office/2006/metadata/properties" ma:root="true" ma:fieldsID="dcde66336764f7b6860e18446079a5a2" ns2:_="">
    <xsd:import namespace="0cfca1f3-362b-4d30-b745-d7f47cb545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ca1f3-362b-4d30-b745-d7f47cb545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5433E8-CA63-4577-AB48-05E4D0ED47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2B341-31B2-4EF4-B2B3-17952F0B0312}">
  <ds:schemaRefs>
    <ds:schemaRef ds:uri="0cfca1f3-362b-4d30-b745-d7f47cb545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4DD8DD9-49A0-47DC-AF7B-D92A6891D20A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cfca1f3-362b-4d30-b745-d7f47cb545ab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961</Words>
  <Application>Microsoft Office PowerPoint</Application>
  <PresentationFormat>Widescreen</PresentationFormat>
  <Paragraphs>186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Century Gothic</vt:lpstr>
      <vt:lpstr>Courier New</vt:lpstr>
      <vt:lpstr>Elephant</vt:lpstr>
      <vt:lpstr>Trade Gothic Next Cond</vt:lpstr>
      <vt:lpstr>Wingdings 3</vt:lpstr>
      <vt:lpstr>BrushVTI</vt:lpstr>
      <vt:lpstr>Slice</vt:lpstr>
      <vt:lpstr>PowerPoint Presentation</vt:lpstr>
      <vt:lpstr>PowerPoint Presentation</vt:lpstr>
      <vt:lpstr>How different variables affect the receptiveness of cross-selling of insurance among existing policyholders?</vt:lpstr>
      <vt:lpstr>Variables in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Preliminary Data-Driven Insights</vt:lpstr>
      <vt:lpstr>PowerPoint Presentation</vt:lpstr>
      <vt:lpstr>Preprocessing</vt:lpstr>
      <vt:lpstr>Preprocessing</vt:lpstr>
      <vt:lpstr>Preprocessing</vt:lpstr>
      <vt:lpstr>Decision tree</vt:lpstr>
      <vt:lpstr>Random forest</vt:lpstr>
      <vt:lpstr>XGBoost</vt:lpstr>
      <vt:lpstr>XGBoost</vt:lpstr>
      <vt:lpstr>XGBoost</vt:lpstr>
      <vt:lpstr>XGBoost</vt:lpstr>
      <vt:lpstr>Determining if a customer will get vehicle insurance</vt:lpstr>
      <vt:lpstr>Putting everything together</vt:lpstr>
      <vt:lpstr>What number of customers will get vehicle insurance</vt:lpstr>
      <vt:lpstr>RECOMMENDATION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Luting Chia</dc:creator>
  <cp:lastModifiedBy>#CHIA LU TING#</cp:lastModifiedBy>
  <cp:revision>2</cp:revision>
  <dcterms:created xsi:type="dcterms:W3CDTF">2022-04-11T04:02:24Z</dcterms:created>
  <dcterms:modified xsi:type="dcterms:W3CDTF">2022-04-24T13:20:36Z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0x0101000712D13111F6684384A9E424EC03F9DC</vt:lpwstr>
  </property>
</Properties>
</file>