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7771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3881" y="1825625"/>
            <a:ext cx="5825919" cy="48924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25919" cy="48924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6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ChangeAspect="1"/>
          </p:cNvSpPr>
          <p:nvPr>
            <p:ph sz="quarter" idx="16"/>
          </p:nvPr>
        </p:nvSpPr>
        <p:spPr>
          <a:xfrm>
            <a:off x="1902019" y="51184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 noChangeAspect="1"/>
          </p:cNvSpPr>
          <p:nvPr>
            <p:ph sz="quarter" idx="17"/>
          </p:nvPr>
        </p:nvSpPr>
        <p:spPr>
          <a:xfrm>
            <a:off x="5348125" y="51184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內容版面配置區 2"/>
          <p:cNvSpPr>
            <a:spLocks noGrp="1" noChangeAspect="1"/>
          </p:cNvSpPr>
          <p:nvPr>
            <p:ph sz="quarter" idx="18"/>
          </p:nvPr>
        </p:nvSpPr>
        <p:spPr>
          <a:xfrm>
            <a:off x="8794231" y="51184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 noChangeAspect="1"/>
          </p:cNvSpPr>
          <p:nvPr>
            <p:ph sz="quarter" idx="19"/>
          </p:nvPr>
        </p:nvSpPr>
        <p:spPr>
          <a:xfrm>
            <a:off x="1902019" y="3460901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7" name="內容版面配置區 2"/>
          <p:cNvSpPr>
            <a:spLocks noGrp="1" noChangeAspect="1"/>
          </p:cNvSpPr>
          <p:nvPr>
            <p:ph sz="quarter" idx="20"/>
          </p:nvPr>
        </p:nvSpPr>
        <p:spPr>
          <a:xfrm>
            <a:off x="5348125" y="3460901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 noChangeAspect="1"/>
          </p:cNvSpPr>
          <p:nvPr>
            <p:ph sz="quarter" idx="21"/>
          </p:nvPr>
        </p:nvSpPr>
        <p:spPr>
          <a:xfrm>
            <a:off x="8794231" y="3460901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44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6"/>
          </p:nvPr>
        </p:nvSpPr>
        <p:spPr>
          <a:xfrm>
            <a:off x="2782203" y="40460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7"/>
          </p:nvPr>
        </p:nvSpPr>
        <p:spPr>
          <a:xfrm>
            <a:off x="6218978" y="40460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8"/>
          </p:nvPr>
        </p:nvSpPr>
        <p:spPr>
          <a:xfrm>
            <a:off x="2782203" y="3448283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sz="quarter" idx="19"/>
          </p:nvPr>
        </p:nvSpPr>
        <p:spPr>
          <a:xfrm>
            <a:off x="6218978" y="3448283"/>
            <a:ext cx="3344400" cy="334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4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ChangeAspect="1"/>
          </p:cNvSpPr>
          <p:nvPr>
            <p:ph sz="quarter" idx="16"/>
          </p:nvPr>
        </p:nvSpPr>
        <p:spPr>
          <a:xfrm>
            <a:off x="476316" y="1703387"/>
            <a:ext cx="3711600" cy="371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內容版面配置區 2"/>
          <p:cNvSpPr>
            <a:spLocks noGrp="1" noChangeAspect="1"/>
          </p:cNvSpPr>
          <p:nvPr>
            <p:ph sz="quarter" idx="17"/>
          </p:nvPr>
        </p:nvSpPr>
        <p:spPr>
          <a:xfrm>
            <a:off x="4314308" y="1703387"/>
            <a:ext cx="3711600" cy="371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內容版面配置區 2"/>
          <p:cNvSpPr>
            <a:spLocks noGrp="1" noChangeAspect="1"/>
          </p:cNvSpPr>
          <p:nvPr>
            <p:ph sz="quarter" idx="18"/>
          </p:nvPr>
        </p:nvSpPr>
        <p:spPr>
          <a:xfrm>
            <a:off x="8152300" y="1703387"/>
            <a:ext cx="3711600" cy="371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3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ChangeAspect="1"/>
          </p:cNvSpPr>
          <p:nvPr>
            <p:ph sz="quarter" idx="15"/>
          </p:nvPr>
        </p:nvSpPr>
        <p:spPr>
          <a:xfrm>
            <a:off x="662832" y="1235075"/>
            <a:ext cx="5371199" cy="537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2"/>
          <p:cNvSpPr>
            <a:spLocks noGrp="1" noChangeAspect="1"/>
          </p:cNvSpPr>
          <p:nvPr>
            <p:ph sz="quarter" idx="16"/>
          </p:nvPr>
        </p:nvSpPr>
        <p:spPr>
          <a:xfrm>
            <a:off x="6217657" y="1235075"/>
            <a:ext cx="5371199" cy="537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96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387175" y="924314"/>
            <a:ext cx="5840412" cy="58404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9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1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187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B15-5127-49B9-88AA-5F0DC2ADCDB6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8638-4170-4765-AD0A-3705A127E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1" r:id="rId3"/>
    <p:sldLayoutId id="2147483663" r:id="rId4"/>
    <p:sldLayoutId id="2147483662" r:id="rId5"/>
    <p:sldLayoutId id="2147483664" r:id="rId6"/>
    <p:sldLayoutId id="2147483665" r:id="rId7"/>
    <p:sldLayoutId id="2147483649" r:id="rId8"/>
    <p:sldLayoutId id="2147483650" r:id="rId9"/>
    <p:sldLayoutId id="2147483652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echarts.apache.org/en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en/option.html#tit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台灣電子地圖設計</a:t>
            </a:r>
            <a:endParaRPr lang="zh-TW" altLang="en-US" sz="6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1524000" y="4340484"/>
            <a:ext cx="9144000" cy="941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黃俊翰、賴冠良課長、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黃椿喜副</a:t>
            </a:r>
            <a:r>
              <a:rPr lang="zh-TW" altLang="en-US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主任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62091" y="5466967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2022-04-27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650404" y="3873637"/>
            <a:ext cx="112153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11084" y="3042240"/>
            <a:ext cx="3369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WPPS</a:t>
            </a:r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用途介紹</a:t>
            </a:r>
            <a:endParaRPr lang="zh-TW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14" name="矩形 13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5205372" y="134721"/>
            <a:ext cx="17812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大     綱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819439" y="2194641"/>
            <a:ext cx="7422925" cy="3663528"/>
            <a:chOff x="3819439" y="2194641"/>
            <a:chExt cx="7422925" cy="36635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9439" y="2194641"/>
              <a:ext cx="7422925" cy="366352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312393" y="5305298"/>
              <a:ext cx="411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hlinkClick r:id="rId4"/>
                </a:rPr>
                <a:t>https://echarts.apache.org/en/index.html</a:t>
              </a:r>
              <a:endParaRPr lang="zh-TW" altLang="en-US" dirty="0"/>
            </a:p>
          </p:txBody>
        </p:sp>
      </p:grpSp>
      <p:pic>
        <p:nvPicPr>
          <p:cNvPr id="1026" name="Picture 2" descr="JS-網站互動設計程式進化之道-jQuery | BulbCat.David｜ 前端工程師之路｜學習技術分享BulbC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0" y="2057077"/>
            <a:ext cx="2352956" cy="235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- 維基百科，自由嘅百科全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96" y="4705607"/>
            <a:ext cx="1414085" cy="141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5" name="等腰三角形 4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8" name="矩形 7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618673" y="134721"/>
            <a:ext cx="295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主要使用套件</a:t>
            </a:r>
            <a:endParaRPr lang="en-US" altLang="zh-TW" sz="3600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609" y="2121764"/>
            <a:ext cx="10382081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echarts</a:t>
            </a:r>
            <a:r>
              <a:rPr lang="zh-TW" altLang="en-US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_5.0.2</a:t>
            </a: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.min</a:t>
            </a:r>
            <a:r>
              <a:rPr lang="en-US" altLang="zh-TW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</a:t>
            </a:r>
            <a:r>
              <a:rPr lang="en-US" altLang="zh-TW" sz="20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js</a:t>
            </a:r>
            <a:endParaRPr lang="en-US" altLang="zh-TW" sz="2000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citys_towns</a:t>
            </a:r>
            <a:r>
              <a:rPr lang="en-US" altLang="zh-TW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</a:t>
            </a:r>
            <a:r>
              <a:rPr lang="en-US" altLang="zh-TW" sz="20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js</a:t>
            </a:r>
            <a:r>
              <a:rPr lang="en-US" altLang="zh-TW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 </a:t>
            </a:r>
            <a:r>
              <a:rPr lang="zh-TW" altLang="en-US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存放縣市、縣市對應鄉鎮、沿海地區、山區</a:t>
            </a:r>
            <a:endParaRPr lang="en-US" altLang="zh-TW" sz="2000" dirty="0" smtClean="0">
              <a:solidFill>
                <a:srgbClr val="DD4B39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echarts</a:t>
            </a:r>
            <a:r>
              <a:rPr lang="zh-TW" altLang="en-US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_Map_functions</a:t>
            </a: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.js</a:t>
            </a:r>
            <a:endParaRPr lang="en-US" altLang="zh-TW" sz="2000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GISMAP</a:t>
            </a:r>
            <a:r>
              <a:rPr lang="zh-TW" altLang="en-US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_Taiwan</a:t>
            </a: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_param</a:t>
            </a:r>
            <a:r>
              <a:rPr lang="en-US" altLang="zh-TW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</a:t>
            </a:r>
            <a:r>
              <a:rPr lang="en-US" altLang="zh-TW" sz="20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js</a:t>
            </a:r>
            <a:r>
              <a:rPr lang="en-US" altLang="zh-TW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zh-TW" altLang="en-US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存放</a:t>
            </a:r>
            <a:r>
              <a:rPr lang="en-US" altLang="zh-TW" sz="2000" dirty="0" err="1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GeoMap</a:t>
            </a:r>
            <a:r>
              <a:rPr lang="zh-TW" altLang="en-US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離島座標調整、</a:t>
            </a:r>
            <a:r>
              <a:rPr lang="en-US" altLang="zh-TW" sz="2000" dirty="0" err="1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Geojson</a:t>
            </a:r>
            <a:r>
              <a:rPr lang="en-US" altLang="zh-TW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縣市、鄉鎮</a:t>
            </a:r>
            <a:r>
              <a:rPr lang="en-US" altLang="zh-TW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endParaRPr lang="en-US" altLang="zh-TW" sz="2000" dirty="0" smtClean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GISMAP</a:t>
            </a:r>
            <a:r>
              <a:rPr lang="zh-TW" altLang="en-US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_Taiwan_echarts</a:t>
            </a:r>
            <a:r>
              <a:rPr lang="zh-TW" altLang="en-US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_plot</a:t>
            </a:r>
            <a:r>
              <a:rPr lang="en-US" altLang="zh-TW" sz="20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.</a:t>
            </a:r>
            <a:r>
              <a:rPr lang="en-US" altLang="zh-TW" sz="20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js</a:t>
            </a:r>
            <a:r>
              <a:rPr lang="en-US" altLang="zh-TW" sz="20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zh-TW" altLang="en-US" sz="2000" dirty="0" smtClean="0">
                <a:solidFill>
                  <a:srgbClr val="DD4B39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相關字定義函數</a:t>
            </a:r>
            <a:endParaRPr lang="zh-TW" altLang="en-US" sz="20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7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11371" y="99338"/>
            <a:ext cx="12055151" cy="1368152"/>
            <a:chOff x="0" y="107429"/>
            <a:chExt cx="10080625" cy="1368152"/>
          </a:xfrm>
        </p:grpSpPr>
        <p:sp>
          <p:nvSpPr>
            <p:cNvPr id="24" name="等腰三角形 23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26" name="直線接點 25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618673" y="134721"/>
            <a:ext cx="295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網頁元素配置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66" y="1755972"/>
            <a:ext cx="3927708" cy="4964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3909" y="2215768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div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zh-TW" dirty="0" err="1" smtClean="0">
                <a:solidFill>
                  <a:srgbClr val="202124"/>
                </a:solidFill>
                <a:latin typeface="consolas" panose="020B0609020204030204" pitchFamily="49" charset="0"/>
              </a:rPr>
              <a:t>mydivheader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5589" y="16750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div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zh-TW" dirty="0" err="1" smtClean="0"/>
              <a:t>main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5163" y="2756484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div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zh-TW" dirty="0" err="1" smtClean="0">
                <a:solidFill>
                  <a:srgbClr val="202124"/>
                </a:solidFill>
                <a:latin typeface="consolas" panose="020B0609020204030204" pitchFamily="49" charset="0"/>
              </a:rPr>
              <a:t>taiwan_map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5163" y="329720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div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zh-TW" dirty="0" err="1" smtClean="0">
                <a:solidFill>
                  <a:srgbClr val="202124"/>
                </a:solidFill>
                <a:latin typeface="consolas" panose="020B0609020204030204" pitchFamily="49" charset="0"/>
              </a:rPr>
              <a:t>city_map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3" idx="2"/>
            <a:endCxn id="5" idx="1"/>
          </p:cNvCxnSpPr>
          <p:nvPr/>
        </p:nvCxnSpPr>
        <p:spPr>
          <a:xfrm rot="16200000" flipH="1">
            <a:off x="2014515" y="2550502"/>
            <a:ext cx="356050" cy="425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3" idx="2"/>
            <a:endCxn id="6" idx="1"/>
          </p:cNvCxnSpPr>
          <p:nvPr/>
        </p:nvCxnSpPr>
        <p:spPr>
          <a:xfrm rot="16200000" flipH="1">
            <a:off x="1744157" y="2820860"/>
            <a:ext cx="896766" cy="425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" idx="2"/>
            <a:endCxn id="3" idx="1"/>
          </p:cNvCxnSpPr>
          <p:nvPr/>
        </p:nvCxnSpPr>
        <p:spPr>
          <a:xfrm rot="16200000" flipH="1">
            <a:off x="738895" y="2145420"/>
            <a:ext cx="356050" cy="1539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415" y="1755972"/>
            <a:ext cx="3947962" cy="496446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235601" y="131842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202124"/>
                </a:solidFill>
                <a:latin typeface="consolas" panose="020B0609020204030204" pitchFamily="49" charset="0"/>
              </a:rPr>
              <a:t>taiwan_map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353514" y="131842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202124"/>
                </a:solidFill>
                <a:latin typeface="consolas" panose="020B0609020204030204" pitchFamily="49" charset="0"/>
              </a:rPr>
              <a:t>city_map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4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10" name="等腰三角形 9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13" name="矩形 12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849505" y="134721"/>
            <a:ext cx="24929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程式碼概述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9" y="1423284"/>
            <a:ext cx="5170810" cy="46767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6" y="1552390"/>
            <a:ext cx="4290988" cy="41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5" name="等腰三角形 4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8" name="矩形 7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057622" y="107280"/>
            <a:ext cx="40767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使用的</a:t>
            </a:r>
            <a:r>
              <a:rPr lang="en-US" altLang="zh-TW" sz="3600" dirty="0" err="1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echarts</a:t>
            </a:r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參數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3935" y="1552426"/>
            <a:ext cx="985070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title</a:t>
            </a:r>
            <a:r>
              <a:rPr lang="zh-TW" altLang="en-US" dirty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 </a:t>
            </a: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Title </a:t>
            </a:r>
            <a:r>
              <a:rPr lang="en-US" altLang="zh-TW" dirty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component, including main title and subtitle.</a:t>
            </a:r>
            <a:endParaRPr lang="en-US" altLang="zh-TW" dirty="0" smtClean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visualMap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：</a:t>
            </a:r>
            <a:r>
              <a:rPr lang="en-US" altLang="zh-TW" dirty="0"/>
              <a:t> a type of component for visual encoding, which maps the data to visual channels 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tooltip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</a:t>
            </a: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show more detail information</a:t>
            </a:r>
            <a:endParaRPr lang="en-US" altLang="zh-TW" dirty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toolbox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</a:t>
            </a:r>
            <a:r>
              <a:rPr lang="en-US" altLang="zh-TW" dirty="0"/>
              <a:t> A group of utility </a:t>
            </a:r>
            <a:r>
              <a:rPr lang="en-US" altLang="zh-TW" dirty="0" smtClean="0"/>
              <a:t>tools, can custom </a:t>
            </a:r>
            <a:endParaRPr lang="en-US" altLang="zh-TW" dirty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geo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</a:t>
            </a:r>
            <a:r>
              <a:rPr lang="en-US" altLang="zh-TW" dirty="0"/>
              <a:t> Geographic </a:t>
            </a:r>
            <a:r>
              <a:rPr lang="en-US" altLang="zh-TW" dirty="0" smtClean="0"/>
              <a:t>coordinate </a:t>
            </a:r>
            <a:r>
              <a:rPr lang="en-US" altLang="zh-TW" dirty="0"/>
              <a:t>system component is used to draw maps</a:t>
            </a:r>
            <a:endParaRPr lang="en-US" altLang="zh-TW" dirty="0" smtClean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dataset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</a:t>
            </a:r>
            <a:r>
              <a:rPr lang="en-US" altLang="zh-TW" dirty="0"/>
              <a:t> data management separated with styles and enables data reuse by different series.</a:t>
            </a:r>
            <a:endParaRPr lang="en-US" altLang="zh-TW" dirty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series</a:t>
            </a:r>
            <a:r>
              <a:rPr lang="zh-TW" altLang="en-US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：</a:t>
            </a:r>
            <a:r>
              <a:rPr lang="en-US" altLang="zh-TW" dirty="0" smtClean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geo type is used here</a:t>
            </a:r>
            <a:endParaRPr lang="en-US" altLang="zh-TW" dirty="0">
              <a:solidFill>
                <a:srgbClr val="333333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43725" y="6343584"/>
            <a:ext cx="471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https://echarts.apache.org/en/option.html#title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08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6" name="等腰三角形 5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等腰三角形 6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線接點 7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9" name="矩形 8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4618673" y="134721"/>
            <a:ext cx="295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</a:t>
            </a:r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數對應介紹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2399"/>
          <a:stretch/>
        </p:blipFill>
        <p:spPr>
          <a:xfrm>
            <a:off x="1592297" y="1475581"/>
            <a:ext cx="4120679" cy="508894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75" y="1475581"/>
            <a:ext cx="3699063" cy="50615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57192" y="4911293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visualMap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5" idx="2"/>
          </p:cNvCxnSpPr>
          <p:nvPr/>
        </p:nvCxnSpPr>
        <p:spPr>
          <a:xfrm>
            <a:off x="796149" y="5280625"/>
            <a:ext cx="919363" cy="35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05372" y="413445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tooltip</a:t>
            </a:r>
            <a:r>
              <a:rPr lang="zh-TW" altLang="en-US" dirty="0">
                <a:solidFill>
                  <a:srgbClr val="333333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 flipH="1">
            <a:off x="5607781" y="4482988"/>
            <a:ext cx="105195" cy="12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07429"/>
            <a:ext cx="12055151" cy="1368152"/>
            <a:chOff x="0" y="107429"/>
            <a:chExt cx="10080625" cy="1368152"/>
          </a:xfrm>
        </p:grpSpPr>
        <p:sp>
          <p:nvSpPr>
            <p:cNvPr id="7" name="等腰三角形 6"/>
            <p:cNvSpPr/>
            <p:nvPr/>
          </p:nvSpPr>
          <p:spPr bwMode="auto">
            <a:xfrm rot="10800000">
              <a:off x="8791922" y="107430"/>
              <a:ext cx="1261791" cy="840683"/>
            </a:xfrm>
            <a:prstGeom prst="triangle">
              <a:avLst>
                <a:gd name="adj" fmla="val 12689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 rot="10800000">
              <a:off x="8604000" y="130842"/>
              <a:ext cx="1261791" cy="840683"/>
            </a:xfrm>
            <a:prstGeom prst="triangle">
              <a:avLst>
                <a:gd name="adj" fmla="val 8300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9" name="直線接點 8"/>
            <p:cNvCxnSpPr/>
            <p:nvPr/>
          </p:nvCxnSpPr>
          <p:spPr bwMode="auto">
            <a:xfrm>
              <a:off x="0" y="753613"/>
              <a:ext cx="10044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rgbClr val="337DFF">
                  <a:alpha val="40000"/>
                </a:srgbClr>
              </a:glow>
              <a:outerShdw dist="35921" dir="2700000" algn="ctr" rotWithShape="0">
                <a:srgbClr val="0099FF"/>
              </a:outerShdw>
            </a:effectLst>
          </p:spPr>
        </p:cxnSp>
        <p:sp>
          <p:nvSpPr>
            <p:cNvPr id="10" name="矩形 9"/>
            <p:cNvSpPr/>
            <p:nvPr/>
          </p:nvSpPr>
          <p:spPr bwMode="auto">
            <a:xfrm>
              <a:off x="0" y="753612"/>
              <a:ext cx="10080625" cy="721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 bwMode="auto">
            <a:xfrm rot="10800000">
              <a:off x="8568703" y="107429"/>
              <a:ext cx="1485007" cy="1224136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 rot="10800000">
              <a:off x="8577863" y="107429"/>
              <a:ext cx="1476000" cy="1224136"/>
            </a:xfrm>
            <a:prstGeom prst="triangle">
              <a:avLst/>
            </a:prstGeom>
            <a:blipFill>
              <a:blip r:embed="rId2">
                <a:alphaModFix amt="60000"/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948892" y="172277"/>
              <a:ext cx="803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  <a:effectLst>
                    <a:outerShdw blurRad="38100" dist="38100" sx="103000" sy="103000" algn="l" rotWithShape="0">
                      <a:prstClr val="black">
                        <a:alpha val="40000"/>
                      </a:prstClr>
                    </a:outerShdw>
                  </a:effectLst>
                </a:rPr>
                <a:t>WFC</a:t>
              </a:r>
              <a:endParaRPr lang="zh-TW" altLang="en-US" sz="3200" b="1" dirty="0">
                <a:solidFill>
                  <a:schemeClr val="bg1"/>
                </a:solidFill>
                <a:effectLst>
                  <a:outerShdw blurRad="38100" dist="38100" sx="103000" sy="103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4618673" y="134721"/>
            <a:ext cx="295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600" dirty="0" smtClean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資料源與格式</a:t>
            </a:r>
            <a:endParaRPr lang="zh-TW" altLang="en-US" sz="3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90516" y="1880219"/>
            <a:ext cx="4690093" cy="4539969"/>
            <a:chOff x="3053985" y="197076"/>
            <a:chExt cx="4690093" cy="453996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7094" b="84854"/>
            <a:stretch/>
          </p:blipFill>
          <p:spPr>
            <a:xfrm>
              <a:off x="3053985" y="197076"/>
              <a:ext cx="4690093" cy="1032914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/>
            <a:srcRect t="3106"/>
            <a:stretch/>
          </p:blipFill>
          <p:spPr>
            <a:xfrm>
              <a:off x="3209842" y="1229990"/>
              <a:ext cx="3905250" cy="3507055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r="21071"/>
          <a:stretch/>
        </p:blipFill>
        <p:spPr>
          <a:xfrm>
            <a:off x="6259445" y="2153916"/>
            <a:ext cx="557836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3" id="{CD88F0A9-C63C-4D02-80DE-2A94F66B2103}" vid="{C5B5B462-5C5B-483D-8E80-E4BEA1FFB3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117</TotalTime>
  <Words>236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jf open 粉圓 1.1</vt:lpstr>
      <vt:lpstr>新細明體</vt:lpstr>
      <vt:lpstr>Arial</vt:lpstr>
      <vt:lpstr>Calibri</vt:lpstr>
      <vt:lpstr>Calibri Light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Ch.H. Huang</dc:creator>
  <cp:lastModifiedBy>Ch.H. Huang</cp:lastModifiedBy>
  <cp:revision>7</cp:revision>
  <dcterms:created xsi:type="dcterms:W3CDTF">2022-04-27T05:02:43Z</dcterms:created>
  <dcterms:modified xsi:type="dcterms:W3CDTF">2022-04-27T07:00:09Z</dcterms:modified>
</cp:coreProperties>
</file>