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B9B9D-D30C-4627-9472-2F08C1C110AE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D154C-2B76-4F54-AE97-BB6CE19B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61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B555-B08D-4EE0-9C09-DBD9A7ED46D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A3CB-2E59-41D3-8058-5B16C368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1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B555-B08D-4EE0-9C09-DBD9A7ED46D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A3CB-2E59-41D3-8058-5B16C368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8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B555-B08D-4EE0-9C09-DBD9A7ED46D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A3CB-2E59-41D3-8058-5B16C368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20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B555-B08D-4EE0-9C09-DBD9A7ED46D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A3CB-2E59-41D3-8058-5B16C368893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9164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B555-B08D-4EE0-9C09-DBD9A7ED46D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A3CB-2E59-41D3-8058-5B16C368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45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B555-B08D-4EE0-9C09-DBD9A7ED46D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A3CB-2E59-41D3-8058-5B16C368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05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B555-B08D-4EE0-9C09-DBD9A7ED46D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A3CB-2E59-41D3-8058-5B16C368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05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B555-B08D-4EE0-9C09-DBD9A7ED46D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A3CB-2E59-41D3-8058-5B16C368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85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B555-B08D-4EE0-9C09-DBD9A7ED46D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A3CB-2E59-41D3-8058-5B16C368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24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D959-D830-410B-8FA5-006F933FC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9582C-F751-47F0-B4DF-07C416860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01056-B807-4525-AE1E-4C4426FB6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B555-B08D-4EE0-9C09-DBD9A7ED46D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0F158-DB05-44AC-8701-BC7B3272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B6BEE-BE29-4DC0-92E0-7C13C6D0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A3CB-2E59-41D3-8058-5B16C368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373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A31E1-B804-41EE-AB1B-0200CD3E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8E9C6-E24F-45DC-9D90-0E9D2D2B3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CB66B-C6E2-47FE-9FDC-1B86D8DA2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012A8-4672-486E-9174-9D2C754CE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B555-B08D-4EE0-9C09-DBD9A7ED46D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9305B-DDC2-4509-B8F3-74CF35DA4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4E5C1-5F66-4CDD-B603-784001C8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A3CB-2E59-41D3-8058-5B16C368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6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B555-B08D-4EE0-9C09-DBD9A7ED46D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A3CB-2E59-41D3-8058-5B16C368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3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B555-B08D-4EE0-9C09-DBD9A7ED46D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A3CB-2E59-41D3-8058-5B16C368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9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B555-B08D-4EE0-9C09-DBD9A7ED46D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A3CB-2E59-41D3-8058-5B16C368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7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B555-B08D-4EE0-9C09-DBD9A7ED46D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A3CB-2E59-41D3-8058-5B16C368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9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B555-B08D-4EE0-9C09-DBD9A7ED46D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A3CB-2E59-41D3-8058-5B16C368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B555-B08D-4EE0-9C09-DBD9A7ED46D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A3CB-2E59-41D3-8058-5B16C368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2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B555-B08D-4EE0-9C09-DBD9A7ED46D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A3CB-2E59-41D3-8058-5B16C368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6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B555-B08D-4EE0-9C09-DBD9A7ED46D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A3CB-2E59-41D3-8058-5B16C368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7AEB555-B08D-4EE0-9C09-DBD9A7ED46D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A04A3CB-2E59-41D3-8058-5B16C368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3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444A-FD89-4E80-8447-BAC6F7F088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LEARNING DYNAMICAL SYSTEMS WITH SIDE 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94C5B6-3D65-4AF1-BD3D-880E684F2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43440"/>
            <a:ext cx="9144000" cy="1655762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Review</a:t>
            </a:r>
            <a:r>
              <a:rPr lang="en-US" dirty="0"/>
              <a:t> by Yash Lal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31A28-0EDA-4183-BCE1-B16A4CBEC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399202"/>
            <a:ext cx="4114800" cy="365125"/>
          </a:xfrm>
        </p:spPr>
        <p:txBody>
          <a:bodyPr/>
          <a:lstStyle/>
          <a:p>
            <a:r>
              <a:rPr lang="en-US" dirty="0"/>
              <a:t>Amir Ali Ahmadi, &amp; </a:t>
            </a:r>
            <a:r>
              <a:rPr lang="en-US" dirty="0" err="1"/>
              <a:t>Bachir</a:t>
            </a:r>
            <a:r>
              <a:rPr lang="en-US" dirty="0"/>
              <a:t> El </a:t>
            </a:r>
            <a:r>
              <a:rPr lang="en-US" dirty="0" err="1"/>
              <a:t>Khadir</a:t>
            </a:r>
            <a:r>
              <a:rPr lang="en-US" dirty="0"/>
              <a:t>. (2020). Learning Dynamical Systems with Side Information.</a:t>
            </a:r>
          </a:p>
        </p:txBody>
      </p:sp>
    </p:spTree>
    <p:extLst>
      <p:ext uri="{BB962C8B-B14F-4D97-AF65-F5344CB8AC3E}">
        <p14:creationId xmlns:p14="http://schemas.microsoft.com/office/powerpoint/2010/main" val="2114399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CB95-C76E-407A-8C40-52F10680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2F8B5-72D2-427A-A40B-18B7BF1FA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Chart, radar chart&#10;&#10;Description automatically generated">
            <a:extLst>
              <a:ext uri="{FF2B5EF4-FFF2-40B4-BE49-F238E27FC236}">
                <a16:creationId xmlns:a16="http://schemas.microsoft.com/office/drawing/2014/main" id="{5FD28111-9494-445A-9040-CED1285D2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335" y="1476155"/>
            <a:ext cx="9289330" cy="505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08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B76A-2730-4A5A-9912-26D8FDE1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Pendulum (d=5)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DF44A-E567-49E4-858D-AB949C443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of simple pendulum</a:t>
            </a:r>
          </a:p>
          <a:p>
            <a:pPr lvl="1"/>
            <a:endParaRPr lang="en-US" dirty="0"/>
          </a:p>
          <a:p>
            <a:pPr lvl="1"/>
            <a:r>
              <a:rPr lang="en-US" b="1" dirty="0" err="1"/>
              <a:t>Sym</a:t>
            </a:r>
            <a:r>
              <a:rPr lang="en-US" dirty="0"/>
              <a:t>: sign symmetry</a:t>
            </a:r>
          </a:p>
          <a:p>
            <a:pPr lvl="1"/>
            <a:r>
              <a:rPr lang="en-US" b="1" dirty="0"/>
              <a:t>Pos</a:t>
            </a:r>
            <a:r>
              <a:rPr lang="en-US" dirty="0"/>
              <a:t>: Gravity pulls downward with angle towards zero</a:t>
            </a:r>
          </a:p>
          <a:p>
            <a:pPr lvl="2"/>
            <a:r>
              <a:rPr lang="en-US" dirty="0"/>
              <a:t>Velocity decreases when angle is positive</a:t>
            </a:r>
          </a:p>
          <a:p>
            <a:pPr lvl="2"/>
            <a:r>
              <a:rPr lang="en-US" dirty="0"/>
              <a:t>Velocity increases when angle is negative</a:t>
            </a:r>
          </a:p>
          <a:p>
            <a:pPr lvl="1"/>
            <a:r>
              <a:rPr lang="en-US" b="1" dirty="0"/>
              <a:t>Ham</a:t>
            </a:r>
            <a:r>
              <a:rPr lang="en-US" dirty="0"/>
              <a:t>: sum of KE and PE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5" name="Picture 4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0F95A8D2-9CBF-4501-A8BF-BDD372E58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559425"/>
            <a:ext cx="2400300" cy="723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12CAB0-5206-413F-9572-EDE5F1E34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00" y="5530850"/>
            <a:ext cx="7048500" cy="78105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97AA8E-E644-4BD3-AF2B-BFB840AF76E0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771900" y="5921375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Chart&#10;&#10;Description automatically generated with medium confidence">
            <a:extLst>
              <a:ext uri="{FF2B5EF4-FFF2-40B4-BE49-F238E27FC236}">
                <a16:creationId xmlns:a16="http://schemas.microsoft.com/office/drawing/2014/main" id="{456F0B8F-24BE-453D-8AE2-99D7354DE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920" y="4090768"/>
            <a:ext cx="41338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63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EB675-F130-4261-9AA9-A32AB377A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B2B93-BC51-4B15-A5A4-5800E416C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D4CB820F-2CB0-4A32-87D4-1D77CE707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73" y="1552572"/>
            <a:ext cx="9914453" cy="509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80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D186-1540-4C2C-940F-4945B08C0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Control in Epidemic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EAEEF-8426-46AA-974C-6252EF0F4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decision variables representing testing</a:t>
            </a:r>
          </a:p>
          <a:p>
            <a:pPr lvl="1"/>
            <a:r>
              <a:rPr lang="en-US" dirty="0"/>
              <a:t>Associated monetary cost function</a:t>
            </a:r>
          </a:p>
          <a:p>
            <a:endParaRPr lang="en-US" dirty="0"/>
          </a:p>
          <a:p>
            <a:r>
              <a:rPr lang="en-US" dirty="0"/>
              <a:t>Total cost is sum of infection and monetary cost</a:t>
            </a:r>
          </a:p>
          <a:p>
            <a:endParaRPr lang="en-US" dirty="0"/>
          </a:p>
          <a:p>
            <a:r>
              <a:rPr lang="en-US" dirty="0"/>
              <a:t>Compute control laws with side information approach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97D54A6-FCD4-46D1-B3A2-0E6F7987B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971" y="2286101"/>
            <a:ext cx="2743200" cy="923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B3D8F1-C6FE-465C-A208-6EBBF3487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91142"/>
            <a:ext cx="10326412" cy="110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74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3863-7EC5-4990-BEAC-C084BB42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Control 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198C2D-46ED-433A-B4DA-F7524A81ED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Cost vs decision variables		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C5BACA1-D5EA-473A-9281-CBB873A4D1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Table comparing approaches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76D99157-4601-4D77-ADEF-1C5C1EDA2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20386"/>
            <a:ext cx="5181601" cy="3356577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A66CB2AD-5BB7-4F8C-8C02-AB86037F5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517683"/>
            <a:ext cx="5030280" cy="196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39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38B-18F4-400F-BC5C-50CBF24C3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9818-3963-4F9C-B239-34179B806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Section 5 has very involved proofs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Main results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We can get sufficiently close to the true vector field while satisfying our desired set of side information over our polynomial approximator</a:t>
            </a:r>
          </a:p>
        </p:txBody>
      </p:sp>
    </p:spTree>
    <p:extLst>
      <p:ext uri="{BB962C8B-B14F-4D97-AF65-F5344CB8AC3E}">
        <p14:creationId xmlns:p14="http://schemas.microsoft.com/office/powerpoint/2010/main" val="2817582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2CDFB-0F54-4EC8-B03A-983A6D08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0EE8E-6D78-4815-A010-A8D570A11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vector field underlaying microbial dynamics</a:t>
            </a:r>
          </a:p>
          <a:p>
            <a:endParaRPr lang="en-US" dirty="0"/>
          </a:p>
          <a:p>
            <a:r>
              <a:rPr lang="en-US" dirty="0"/>
              <a:t>Run DFBA to get a set of training trajectories </a:t>
            </a:r>
          </a:p>
          <a:p>
            <a:endParaRPr lang="en-US" dirty="0"/>
          </a:p>
          <a:p>
            <a:r>
              <a:rPr lang="en-US" dirty="0"/>
              <a:t>Try to extrapolate the entire vector field using side information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With polynomial approximation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12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441CE-71CC-4EA4-B133-5199981A3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Our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18B64-52D7-4988-ADFB-99AD1CD58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Inv</a:t>
            </a:r>
            <a:r>
              <a:rPr lang="en-US" dirty="0"/>
              <a:t>: All variables confined to [0,1]</a:t>
            </a:r>
          </a:p>
          <a:p>
            <a:pPr lvl="1"/>
            <a:r>
              <a:rPr lang="en-US" dirty="0"/>
              <a:t>Implicit nonnegativity of all variables</a:t>
            </a:r>
          </a:p>
          <a:p>
            <a:endParaRPr lang="en-US" dirty="0"/>
          </a:p>
          <a:p>
            <a:r>
              <a:rPr lang="en-US" dirty="0"/>
              <a:t>If we know how certain microbes behave,</a:t>
            </a:r>
          </a:p>
          <a:p>
            <a:endParaRPr lang="en-US" dirty="0"/>
          </a:p>
          <a:p>
            <a:pPr lvl="1"/>
            <a:r>
              <a:rPr lang="en-US" dirty="0"/>
              <a:t>We can add constraints of the </a:t>
            </a:r>
            <a:r>
              <a:rPr lang="en-US" b="1" dirty="0"/>
              <a:t>Mon</a:t>
            </a:r>
            <a:r>
              <a:rPr lang="en-US" dirty="0"/>
              <a:t> form</a:t>
            </a:r>
          </a:p>
          <a:p>
            <a:pPr lvl="2"/>
            <a:r>
              <a:rPr lang="en-US" dirty="0"/>
              <a:t>One microbe increases/decreases the abundance of another under certain conditions</a:t>
            </a:r>
          </a:p>
          <a:p>
            <a:endParaRPr lang="en-US" dirty="0"/>
          </a:p>
          <a:p>
            <a:r>
              <a:rPr lang="en-US" dirty="0"/>
              <a:t>Problem: can we build sufficient constraints?</a:t>
            </a:r>
          </a:p>
          <a:p>
            <a:pPr lvl="1"/>
            <a:r>
              <a:rPr lang="en-US" dirty="0"/>
              <a:t>Question: Does trajectory selection matter?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31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0FCF4-0DBE-457E-9113-0066AA6E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1B84CE3-B094-49BC-9038-9389EF81C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Learn a continuous dynamical system of the form</a:t>
            </a:r>
            <a:br>
              <a:rPr lang="en-US" dirty="0"/>
            </a:br>
            <a:endParaRPr lang="en-US" dirty="0"/>
          </a:p>
          <a:p>
            <a:r>
              <a:rPr lang="en-US" dirty="0"/>
              <a:t>Given a set of “noisy” trajectories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Minimize a convex loss function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Must generalize well 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14" name="Content Placeholder 8" descr="Text&#10;&#10;Description automatically generated with medium confidence">
            <a:extLst>
              <a:ext uri="{FF2B5EF4-FFF2-40B4-BE49-F238E27FC236}">
                <a16:creationId xmlns:a16="http://schemas.microsoft.com/office/drawing/2014/main" id="{831890A2-3280-4618-BCC2-81F6C37EE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675" y="2785627"/>
            <a:ext cx="2288936" cy="87044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067CB9-AF18-4024-A3DA-7E1334933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097" y="3947461"/>
            <a:ext cx="4276514" cy="870441"/>
          </a:xfrm>
          <a:prstGeom prst="rect">
            <a:avLst/>
          </a:prstGeom>
        </p:spPr>
      </p:pic>
      <p:pic>
        <p:nvPicPr>
          <p:cNvPr id="18" name="Picture 17" descr="A close-up of a logo&#10;&#10;Description automatically generated with low confidence">
            <a:extLst>
              <a:ext uri="{FF2B5EF4-FFF2-40B4-BE49-F238E27FC236}">
                <a16:creationId xmlns:a16="http://schemas.microsoft.com/office/drawing/2014/main" id="{E0487419-92E2-43F8-9224-F78B04600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253" y="5508378"/>
            <a:ext cx="3988202" cy="87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4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ED9F-85B3-4D7E-A432-3E8CE2CB8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of the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EEF3F-5F0B-44E0-8E0E-A8E1AA5A9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Prevent overfitting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Works with limited data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4585B9A4-2A99-4976-A55B-6174633C7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096" y="1735943"/>
            <a:ext cx="3140129" cy="2343203"/>
          </a:xfrm>
          <a:prstGeom prst="rect">
            <a:avLst/>
          </a:prstGeom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07B8432D-DA74-45F2-8B78-8345FA3D8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12" y="4936315"/>
            <a:ext cx="5241121" cy="1013154"/>
          </a:xfrm>
          <a:prstGeom prst="rect">
            <a:avLst/>
          </a:prstGeom>
        </p:spPr>
      </p:pic>
      <p:pic>
        <p:nvPicPr>
          <p:cNvPr id="11" name="Picture 10" descr="A picture containing clock, watch, gauge&#10;&#10;Description automatically generated">
            <a:extLst>
              <a:ext uri="{FF2B5EF4-FFF2-40B4-BE49-F238E27FC236}">
                <a16:creationId xmlns:a16="http://schemas.microsoft.com/office/drawing/2014/main" id="{90577C3C-38DC-4D0B-8EC6-F85D0E2C8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049" y="4683903"/>
            <a:ext cx="3705225" cy="5048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850DEB-DF9A-4F10-916D-F44D9BEC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405" y="5667323"/>
            <a:ext cx="1644511" cy="56429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98B6BD-E7A9-407C-9EAB-DB450F9F8E60}"/>
              </a:ext>
            </a:extLst>
          </p:cNvPr>
          <p:cNvCxnSpPr/>
          <p:nvPr/>
        </p:nvCxnSpPr>
        <p:spPr>
          <a:xfrm>
            <a:off x="6379238" y="4321104"/>
            <a:ext cx="0" cy="22638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22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C1813-3033-471C-9DD9-FE16EECF1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Types of Side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23562-4062-4354-9E42-AF0103440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Interpolation (</a:t>
            </a:r>
            <a:r>
              <a:rPr lang="en-US" b="1" dirty="0" err="1"/>
              <a:t>Interp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Known values</a:t>
            </a:r>
          </a:p>
          <a:p>
            <a:pPr lvl="1"/>
            <a:r>
              <a:rPr lang="en-US" dirty="0"/>
              <a:t>Equilibrium points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Group Symmetry (</a:t>
            </a:r>
            <a:r>
              <a:rPr lang="en-US" b="1" dirty="0" err="1"/>
              <a:t>Sym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Even and odd functions </a:t>
            </a:r>
          </a:p>
          <a:p>
            <a:pPr lvl="1"/>
            <a:r>
              <a:rPr lang="en-US" dirty="0"/>
              <a:t>Sign symmetry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Coordinate Nonnegativity (</a:t>
            </a:r>
            <a:r>
              <a:rPr lang="en-US" b="1" dirty="0"/>
              <a:t>Pos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21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EBF5A-A09B-418D-AFC5-CE08FD5D8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Types of Side Info (</a:t>
            </a:r>
            <a:r>
              <a:rPr lang="en-US" dirty="0" err="1"/>
              <a:t>Ct’d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BD3AF-86D6-4910-9ABB-EE9854384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Coordinate directional monotonicity (</a:t>
            </a:r>
            <a:r>
              <a:rPr lang="en-US" b="1" dirty="0"/>
              <a:t>Mon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Coordinate strictly increasing or decreasing on a subset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Invariance of a set (</a:t>
            </a:r>
            <a:r>
              <a:rPr lang="en-US" b="1" dirty="0"/>
              <a:t>Inv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All trajectories in a set B are confined to B </a:t>
            </a:r>
          </a:p>
          <a:p>
            <a:pPr lvl="1"/>
            <a:r>
              <a:rPr lang="en-US" dirty="0"/>
              <a:t>Such as [0,1]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Gradient and Hamiltonian systems (</a:t>
            </a:r>
            <a:r>
              <a:rPr lang="en-US" b="1" dirty="0"/>
              <a:t>Grad, Ham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Gradient: is the vector field the gradient of a scalar field </a:t>
            </a:r>
          </a:p>
          <a:p>
            <a:pPr lvl="2"/>
            <a:r>
              <a:rPr lang="en-US" dirty="0"/>
              <a:t>Vector field is conservative with some “potential” scalar field</a:t>
            </a:r>
          </a:p>
          <a:p>
            <a:pPr lvl="1"/>
            <a:r>
              <a:rPr lang="en-US" dirty="0"/>
              <a:t>Hamilton: vector field sum of some “potential” and “kinetic” terms</a:t>
            </a:r>
          </a:p>
          <a:p>
            <a:pPr lvl="2"/>
            <a:r>
              <a:rPr lang="en-US" dirty="0"/>
              <a:t>Satisfy Hamiltonian equations</a:t>
            </a:r>
          </a:p>
        </p:txBody>
      </p:sp>
    </p:spTree>
    <p:extLst>
      <p:ext uri="{BB962C8B-B14F-4D97-AF65-F5344CB8AC3E}">
        <p14:creationId xmlns:p14="http://schemas.microsoft.com/office/powerpoint/2010/main" val="532898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13EB5-7A73-458C-96F7-C19D5F90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F0E8C-1A36-490D-8BC7-347BE4172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Affine Constraints</a:t>
            </a:r>
          </a:p>
          <a:p>
            <a:pPr lvl="1"/>
            <a:r>
              <a:rPr lang="en-US" b="1" dirty="0" err="1"/>
              <a:t>Interp</a:t>
            </a:r>
            <a:r>
              <a:rPr lang="en-US" b="1" dirty="0"/>
              <a:t>, </a:t>
            </a:r>
            <a:r>
              <a:rPr lang="en-US" b="1" dirty="0" err="1"/>
              <a:t>Sym</a:t>
            </a:r>
            <a:r>
              <a:rPr lang="en-US" b="1" dirty="0"/>
              <a:t>, Grad, Ham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Linear constraint on the coefficients of our p(x) approximation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Sum of Square Constraints</a:t>
            </a:r>
          </a:p>
          <a:p>
            <a:pPr lvl="1"/>
            <a:r>
              <a:rPr lang="en-US" b="1" dirty="0"/>
              <a:t>Pos, Inv, Mon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q(x) derives coefficients from p(x)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picture containing watch, gauge&#10;&#10;Description automatically generated">
            <a:extLst>
              <a:ext uri="{FF2B5EF4-FFF2-40B4-BE49-F238E27FC236}">
                <a16:creationId xmlns:a16="http://schemas.microsoft.com/office/drawing/2014/main" id="{9AFACABD-2A76-497E-BCBE-04CED8649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193700"/>
            <a:ext cx="27336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82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2785-B1B9-485D-A802-917C8DD4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Semidefinite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5E755-D07F-40E8-94E7-F511DD845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SOS Polynomials can be found with SDP</a:t>
            </a:r>
          </a:p>
          <a:p>
            <a:endParaRPr lang="en-US" dirty="0"/>
          </a:p>
          <a:p>
            <a:pPr lvl="1"/>
            <a:r>
              <a:rPr lang="en-US" dirty="0"/>
              <a:t>Q is symmetric and PSD</a:t>
            </a:r>
          </a:p>
          <a:p>
            <a:pPr lvl="1"/>
            <a:r>
              <a:rPr lang="en-US" dirty="0"/>
              <a:t>z(x): all monomials with degree </a:t>
            </a:r>
            <a:r>
              <a:rPr lang="en-US" b="0" i="0" dirty="0">
                <a:solidFill>
                  <a:srgbClr val="4D5156"/>
                </a:solidFill>
                <a:effectLst/>
                <a:latin typeface="Roboto" panose="020B0604020202020204" pitchFamily="2" charset="0"/>
              </a:rPr>
              <a:t>≤</a:t>
            </a:r>
            <a:r>
              <a:rPr lang="en-US" dirty="0"/>
              <a:t> d</a:t>
            </a:r>
          </a:p>
          <a:p>
            <a:pPr lvl="1"/>
            <a:r>
              <a:rPr lang="en-US" dirty="0"/>
              <a:t>Implementation: Julia solvers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3DC4804-D263-49D6-9BBB-93DEEA8C1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4652963"/>
            <a:ext cx="67627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41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82D8-575B-4411-AA38-C5E00C4AD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1:Epidemic (d=3)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B4050-EACE-419F-91FE-67361A8F6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Epidemic of STD with x1, x2 being men, women</a:t>
            </a:r>
          </a:p>
          <a:p>
            <a:endParaRPr lang="en-US" dirty="0"/>
          </a:p>
          <a:p>
            <a:r>
              <a:rPr lang="en-US" dirty="0"/>
              <a:t>Loss</a:t>
            </a:r>
          </a:p>
          <a:p>
            <a:pPr lvl="1"/>
            <a:r>
              <a:rPr lang="en-US" dirty="0"/>
              <a:t>Minimize L2 loss between training trajectory and polynomial approximation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D82EDA-26BA-40B0-8DB1-0B2B24BE0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4933950"/>
            <a:ext cx="74485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36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426A3-AC2A-466D-9204-84103BC7A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Side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C97EF-4763-44CF-95F8-5B04C781A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Interp</a:t>
            </a:r>
            <a:endParaRPr lang="en-US" b="1" dirty="0"/>
          </a:p>
          <a:p>
            <a:pPr lvl="1"/>
            <a:r>
              <a:rPr lang="en-US" dirty="0"/>
              <a:t>Origin is equilibrium point</a:t>
            </a:r>
          </a:p>
          <a:p>
            <a:pPr lvl="1"/>
            <a:endParaRPr lang="en-US" dirty="0"/>
          </a:p>
          <a:p>
            <a:r>
              <a:rPr lang="en-US" b="1" dirty="0"/>
              <a:t>Inv</a:t>
            </a:r>
          </a:p>
          <a:p>
            <a:pPr lvl="1"/>
            <a:r>
              <a:rPr lang="en-US" dirty="0"/>
              <a:t>[0,1] x [0,1] constrains x1, x2</a:t>
            </a:r>
          </a:p>
          <a:p>
            <a:pPr lvl="1"/>
            <a:endParaRPr lang="en-US" dirty="0"/>
          </a:p>
          <a:p>
            <a:r>
              <a:rPr lang="en-US" b="1" dirty="0"/>
              <a:t>Mon</a:t>
            </a:r>
          </a:p>
          <a:p>
            <a:pPr lvl="1"/>
            <a:r>
              <a:rPr lang="en-US" dirty="0"/>
              <a:t>x2 increases/decreases as x1 increases/decreases and vice versa</a:t>
            </a:r>
          </a:p>
        </p:txBody>
      </p:sp>
    </p:spTree>
    <p:extLst>
      <p:ext uri="{BB962C8B-B14F-4D97-AF65-F5344CB8AC3E}">
        <p14:creationId xmlns:p14="http://schemas.microsoft.com/office/powerpoint/2010/main" val="300671098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96</TotalTime>
  <Words>553</Words>
  <Application>Microsoft Office PowerPoint</Application>
  <PresentationFormat>Widescreen</PresentationFormat>
  <Paragraphs>113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Helvetica</vt:lpstr>
      <vt:lpstr>Roboto</vt:lpstr>
      <vt:lpstr>Tw Cen MT</vt:lpstr>
      <vt:lpstr>Droplet</vt:lpstr>
      <vt:lpstr>LEARNING DYNAMICAL SYSTEMS WITH SIDE INFORMATION</vt:lpstr>
      <vt:lpstr>Problem</vt:lpstr>
      <vt:lpstr>Value of the Approach</vt:lpstr>
      <vt:lpstr>6 Types of Side Information</vt:lpstr>
      <vt:lpstr>6 Types of Side Info (Ct’d)</vt:lpstr>
      <vt:lpstr>Two Types of Constraints</vt:lpstr>
      <vt:lpstr>Semidefinite Programming</vt:lpstr>
      <vt:lpstr>Example 1:Epidemic (d=3)</vt:lpstr>
      <vt:lpstr>Example 1: Side Information</vt:lpstr>
      <vt:lpstr>Example 1: Results</vt:lpstr>
      <vt:lpstr>Example 2: Pendulum (d=5)</vt:lpstr>
      <vt:lpstr>Example 2: Results</vt:lpstr>
      <vt:lpstr>Optimal Control in Epidemic</vt:lpstr>
      <vt:lpstr>Optimal Control Results</vt:lpstr>
      <vt:lpstr>Proofs</vt:lpstr>
      <vt:lpstr>Our Task</vt:lpstr>
      <vt:lpstr>Application to Our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DYNAMICAL SYSTEMS WITH SIDE INFORMATION</dc:title>
  <dc:creator>Amit Lal</dc:creator>
  <cp:lastModifiedBy>Amit Lal</cp:lastModifiedBy>
  <cp:revision>10</cp:revision>
  <dcterms:created xsi:type="dcterms:W3CDTF">2021-07-30T06:34:32Z</dcterms:created>
  <dcterms:modified xsi:type="dcterms:W3CDTF">2021-08-03T17:43:40Z</dcterms:modified>
</cp:coreProperties>
</file>