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</p:sldMasterIdLst>
  <p:notesMasterIdLst>
    <p:notesMasterId r:id="rId35"/>
  </p:notesMasterIdLst>
  <p:handoutMasterIdLst>
    <p:handoutMasterId r:id="rId36"/>
  </p:handoutMasterIdLst>
  <p:sldIdLst>
    <p:sldId id="2189" r:id="rId2"/>
    <p:sldId id="2199" r:id="rId3"/>
    <p:sldId id="2236" r:id="rId4"/>
    <p:sldId id="2220" r:id="rId5"/>
    <p:sldId id="2221" r:id="rId6"/>
    <p:sldId id="2253" r:id="rId7"/>
    <p:sldId id="2219" r:id="rId8"/>
    <p:sldId id="2222" r:id="rId9"/>
    <p:sldId id="2223" r:id="rId10"/>
    <p:sldId id="2257" r:id="rId11"/>
    <p:sldId id="2226" r:id="rId12"/>
    <p:sldId id="2258" r:id="rId13"/>
    <p:sldId id="2248" r:id="rId14"/>
    <p:sldId id="2231" r:id="rId15"/>
    <p:sldId id="2235" r:id="rId16"/>
    <p:sldId id="2233" r:id="rId17"/>
    <p:sldId id="2241" r:id="rId18"/>
    <p:sldId id="2259" r:id="rId19"/>
    <p:sldId id="2255" r:id="rId20"/>
    <p:sldId id="2242" r:id="rId21"/>
    <p:sldId id="2252" r:id="rId22"/>
    <p:sldId id="2243" r:id="rId23"/>
    <p:sldId id="2244" r:id="rId24"/>
    <p:sldId id="2245" r:id="rId25"/>
    <p:sldId id="2246" r:id="rId26"/>
    <p:sldId id="2247" r:id="rId27"/>
    <p:sldId id="2256" r:id="rId28"/>
    <p:sldId id="2260" r:id="rId29"/>
    <p:sldId id="2239" r:id="rId30"/>
    <p:sldId id="2240" r:id="rId31"/>
    <p:sldId id="2229" r:id="rId32"/>
    <p:sldId id="2190" r:id="rId33"/>
    <p:sldId id="2217" r:id="rId3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3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美美 劉" initials="美美" lastIdx="1" clrIdx="0">
    <p:extLst>
      <p:ext uri="{19B8F6BF-5375-455C-9EA6-DF929625EA0E}">
        <p15:presenceInfo xmlns:p15="http://schemas.microsoft.com/office/powerpoint/2012/main" userId="a76d495231028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0D8E8"/>
    <a:srgbClr val="0000FF"/>
    <a:srgbClr val="FF3399"/>
    <a:srgbClr val="FF9999"/>
    <a:srgbClr val="FFCC66"/>
    <a:srgbClr val="33CCCC"/>
    <a:srgbClr val="00FFFF"/>
    <a:srgbClr val="33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A40C-2B92-42B9-9157-3EE3953783AC}" v="8" dt="2022-06-16T00:42:4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3971" autoAdjust="0"/>
  </p:normalViewPr>
  <p:slideViewPr>
    <p:cSldViewPr snapToGrid="0">
      <p:cViewPr varScale="1">
        <p:scale>
          <a:sx n="108" d="100"/>
          <a:sy n="108" d="100"/>
        </p:scale>
        <p:origin x="1860" y="102"/>
      </p:cViewPr>
      <p:guideLst>
        <p:guide orient="horz" pos="119"/>
        <p:guide pos="131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885"/>
    </p:cViewPr>
  </p:sorter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國 李" userId="d35a1b9139e3532b" providerId="LiveId" clId="{B46071F9-3B7B-7B48-A9DF-B90FBEC88684}"/>
    <pc:docChg chg="custSel addSld delSld modSld sldOrd">
      <pc:chgData name="正國 李" userId="d35a1b9139e3532b" providerId="LiveId" clId="{B46071F9-3B7B-7B48-A9DF-B90FBEC88684}" dt="2022-06-15T22:38:07.831" v="221" actId="1076"/>
      <pc:docMkLst>
        <pc:docMk/>
      </pc:docMkLst>
      <pc:sldChg chg="modSp add ord">
        <pc:chgData name="正國 李" userId="d35a1b9139e3532b" providerId="LiveId" clId="{B46071F9-3B7B-7B48-A9DF-B90FBEC88684}" dt="2022-06-15T22:38:07.831" v="221" actId="1076"/>
        <pc:sldMkLst>
          <pc:docMk/>
          <pc:sldMk cId="3437104864" sldId="2066"/>
        </pc:sldMkLst>
        <pc:graphicFrameChg chg="mod">
          <ac:chgData name="正國 李" userId="d35a1b9139e3532b" providerId="LiveId" clId="{B46071F9-3B7B-7B48-A9DF-B90FBEC88684}" dt="2022-06-15T22:38:07.831" v="221" actId="1076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add ord">
        <pc:chgData name="正國 李" userId="d35a1b9139e3532b" providerId="LiveId" clId="{B46071F9-3B7B-7B48-A9DF-B90FBEC88684}" dt="2022-06-15T22:37:08.712" v="218" actId="1076"/>
        <pc:sldMkLst>
          <pc:docMk/>
          <pc:sldMk cId="3654309722" sldId="2072"/>
        </pc:sldMkLst>
        <pc:spChg chg="mod">
          <ac:chgData name="正國 李" userId="d35a1b9139e3532b" providerId="LiveId" clId="{B46071F9-3B7B-7B48-A9DF-B90FBEC88684}" dt="2022-06-15T22:32:25.487" v="6" actId="27636"/>
          <ac:spMkLst>
            <pc:docMk/>
            <pc:sldMk cId="3654309722" sldId="2072"/>
            <ac:spMk id="4" creationId="{D0E3AA8C-E156-43EF-8A0D-FB9FC2026949}"/>
          </ac:spMkLst>
        </pc:spChg>
        <pc:spChg chg="mod">
          <ac:chgData name="正國 李" userId="d35a1b9139e3532b" providerId="LiveId" clId="{B46071F9-3B7B-7B48-A9DF-B90FBEC88684}" dt="2022-06-15T22:34:52.365" v="216" actId="1076"/>
          <ac:spMkLst>
            <pc:docMk/>
            <pc:sldMk cId="3654309722" sldId="2072"/>
            <ac:spMk id="13" creationId="{BF4BB3ED-5554-4E38-833B-A951457C1EF4}"/>
          </ac:spMkLst>
        </pc:spChg>
      </pc:sldChg>
      <pc:sldChg chg="add ord">
        <pc:chgData name="正國 李" userId="d35a1b9139e3532b" providerId="LiveId" clId="{B46071F9-3B7B-7B48-A9DF-B90FBEC88684}" dt="2022-06-15T22:35:36.395" v="217" actId="1076"/>
        <pc:sldMkLst>
          <pc:docMk/>
          <pc:sldMk cId="3455813173" sldId="2075"/>
        </pc:sldMkLst>
      </pc:sldChg>
      <pc:sldChg chg="new del">
        <pc:chgData name="正國 李" userId="d35a1b9139e3532b" providerId="LiveId" clId="{B46071F9-3B7B-7B48-A9DF-B90FBEC88684}" dt="2022-06-15T22:30:28.478" v="2" actId="2696"/>
        <pc:sldMkLst>
          <pc:docMk/>
          <pc:sldMk cId="3232342129" sldId="2193"/>
        </pc:sldMkLst>
      </pc:sldChg>
    </pc:docChg>
  </pc:docChgLst>
  <pc:docChgLst>
    <pc:chgData name="正國 李" userId="d35a1b9139e3532b" providerId="LiveId" clId="{51EFA40C-2B92-42B9-9157-3EE3953783AC}"/>
    <pc:docChg chg="modSld">
      <pc:chgData name="正國 李" userId="d35a1b9139e3532b" providerId="LiveId" clId="{51EFA40C-2B92-42B9-9157-3EE3953783AC}" dt="2022-06-16T00:44:31.474" v="125" actId="14100"/>
      <pc:docMkLst>
        <pc:docMk/>
      </pc:docMkLst>
      <pc:sldChg chg="delSp modSp mod modAnim">
        <pc:chgData name="正國 李" userId="d35a1b9139e3532b" providerId="LiveId" clId="{51EFA40C-2B92-42B9-9157-3EE3953783AC}" dt="2022-06-16T00:40:45.977" v="12" actId="14100"/>
        <pc:sldMkLst>
          <pc:docMk/>
          <pc:sldMk cId="3437104864" sldId="2066"/>
        </pc:sldMkLst>
        <pc:spChg chg="mod">
          <ac:chgData name="正國 李" userId="d35a1b9139e3532b" providerId="LiveId" clId="{51EFA40C-2B92-42B9-9157-3EE3953783AC}" dt="2022-06-16T00:39:35.619" v="2" actId="1076"/>
          <ac:spMkLst>
            <pc:docMk/>
            <pc:sldMk cId="3437104864" sldId="2066"/>
            <ac:spMk id="2" creationId="{D849E5C3-2D0D-4F23-B156-3701DA32FCDD}"/>
          </ac:spMkLst>
        </pc:spChg>
        <pc:spChg chg="mod">
          <ac:chgData name="正國 李" userId="d35a1b9139e3532b" providerId="LiveId" clId="{51EFA40C-2B92-42B9-9157-3EE3953783AC}" dt="2022-06-16T00:40:45.977" v="12" actId="14100"/>
          <ac:spMkLst>
            <pc:docMk/>
            <pc:sldMk cId="3437104864" sldId="2066"/>
            <ac:spMk id="6" creationId="{67C1A82E-7EBC-43D0-A60E-F3CEF743049F}"/>
          </ac:spMkLst>
        </pc:spChg>
        <pc:spChg chg="mod">
          <ac:chgData name="正國 李" userId="d35a1b9139e3532b" providerId="LiveId" clId="{51EFA40C-2B92-42B9-9157-3EE3953783AC}" dt="2022-06-16T00:39:33.036" v="1" actId="1076"/>
          <ac:spMkLst>
            <pc:docMk/>
            <pc:sldMk cId="3437104864" sldId="2066"/>
            <ac:spMk id="7" creationId="{399A2EEA-C40F-4BB0-9AAF-BE02A976E4AA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5" creationId="{3F8A6435-33AF-14E1-20F8-B819AD94DC17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6" creationId="{CCBFE93A-9A98-177D-0FC6-1DE786D4B578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7" creationId="{B376359A-0561-CD4A-651E-8069A87FA336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8" creationId="{9E9C7F67-0E09-FBB7-1AFF-8F6CD2FC7C5A}"/>
          </ac:spMkLst>
        </pc:spChg>
        <pc:spChg chg="mod">
          <ac:chgData name="正國 李" userId="d35a1b9139e3532b" providerId="LiveId" clId="{51EFA40C-2B92-42B9-9157-3EE3953783AC}" dt="2022-06-16T00:40:22.566" v="10" actId="1076"/>
          <ac:spMkLst>
            <pc:docMk/>
            <pc:sldMk cId="3437104864" sldId="2066"/>
            <ac:spMk id="19" creationId="{A41D0828-A7CB-63B3-45A7-6806AC4AD1EE}"/>
          </ac:spMkLst>
        </pc:spChg>
        <pc:grpChg chg="mod">
          <ac:chgData name="正國 李" userId="d35a1b9139e3532b" providerId="LiveId" clId="{51EFA40C-2B92-42B9-9157-3EE3953783AC}" dt="2022-06-16T00:40:37.223" v="11" actId="1076"/>
          <ac:grpSpMkLst>
            <pc:docMk/>
            <pc:sldMk cId="3437104864" sldId="2066"/>
            <ac:grpSpMk id="3" creationId="{0339F7D8-1B3C-636B-19C0-1CE9D90A3B10}"/>
          </ac:grpSpMkLst>
        </pc:grpChg>
        <pc:graphicFrameChg chg="del mod">
          <ac:chgData name="正國 李" userId="d35a1b9139e3532b" providerId="LiveId" clId="{51EFA40C-2B92-42B9-9157-3EE3953783AC}" dt="2022-06-16T00:40:18.544" v="9" actId="18245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mod">
        <pc:chgData name="正國 李" userId="d35a1b9139e3532b" providerId="LiveId" clId="{51EFA40C-2B92-42B9-9157-3EE3953783AC}" dt="2022-06-16T00:44:31.474" v="125" actId="14100"/>
        <pc:sldMkLst>
          <pc:docMk/>
          <pc:sldMk cId="3654309722" sldId="2072"/>
        </pc:sldMkLst>
        <pc:spChg chg="mod">
          <ac:chgData name="正國 李" userId="d35a1b9139e3532b" providerId="LiveId" clId="{51EFA40C-2B92-42B9-9157-3EE3953783AC}" dt="2022-06-16T00:43:57.656" v="115" actId="1076"/>
          <ac:spMkLst>
            <pc:docMk/>
            <pc:sldMk cId="3654309722" sldId="2072"/>
            <ac:spMk id="13" creationId="{BF4BB3ED-5554-4E38-833B-A951457C1EF4}"/>
          </ac:spMkLst>
        </pc:spChg>
        <pc:picChg chg="mod">
          <ac:chgData name="正國 李" userId="d35a1b9139e3532b" providerId="LiveId" clId="{51EFA40C-2B92-42B9-9157-3EE3953783AC}" dt="2022-06-16T00:44:31.474" v="125" actId="14100"/>
          <ac:picMkLst>
            <pc:docMk/>
            <pc:sldMk cId="3654309722" sldId="2072"/>
            <ac:picMk id="3" creationId="{2B6B6D19-0147-453E-ADCA-AAA6F8015F03}"/>
          </ac:picMkLst>
        </pc:picChg>
        <pc:picChg chg="mod">
          <ac:chgData name="正國 李" userId="d35a1b9139e3532b" providerId="LiveId" clId="{51EFA40C-2B92-42B9-9157-3EE3953783AC}" dt="2022-06-16T00:44:19.920" v="123" actId="14100"/>
          <ac:picMkLst>
            <pc:docMk/>
            <pc:sldMk cId="3654309722" sldId="2072"/>
            <ac:picMk id="7" creationId="{C2D5D03A-99F1-4DB5-B1A0-36CBED2704F2}"/>
          </ac:picMkLst>
        </pc:picChg>
        <pc:picChg chg="mod">
          <ac:chgData name="正國 李" userId="d35a1b9139e3532b" providerId="LiveId" clId="{51EFA40C-2B92-42B9-9157-3EE3953783AC}" dt="2022-06-16T00:44:13.597" v="121" actId="1076"/>
          <ac:picMkLst>
            <pc:docMk/>
            <pc:sldMk cId="3654309722" sldId="2072"/>
            <ac:picMk id="10" creationId="{DCE90F99-9547-4756-9A15-BE7C43B2CF4D}"/>
          </ac:picMkLst>
        </pc:picChg>
      </pc:sldChg>
      <pc:sldChg chg="addSp modSp mod">
        <pc:chgData name="正國 李" userId="d35a1b9139e3532b" providerId="LiveId" clId="{51EFA40C-2B92-42B9-9157-3EE3953783AC}" dt="2022-06-16T00:43:20.743" v="112" actId="113"/>
        <pc:sldMkLst>
          <pc:docMk/>
          <pc:sldMk cId="3455813173" sldId="2075"/>
        </pc:sldMkLst>
        <pc:spChg chg="add mod">
          <ac:chgData name="正國 李" userId="d35a1b9139e3532b" providerId="LiveId" clId="{51EFA40C-2B92-42B9-9157-3EE3953783AC}" dt="2022-06-16T00:43:20.743" v="112" actId="113"/>
          <ac:spMkLst>
            <pc:docMk/>
            <pc:sldMk cId="3455813173" sldId="2075"/>
            <ac:spMk id="2" creationId="{401A938D-288A-F0A1-E52B-CB83075D236B}"/>
          </ac:spMkLst>
        </pc:spChg>
        <pc:spChg chg="mod">
          <ac:chgData name="正國 李" userId="d35a1b9139e3532b" providerId="LiveId" clId="{51EFA40C-2B92-42B9-9157-3EE3953783AC}" dt="2022-06-16T00:42:08.616" v="67" actId="20577"/>
          <ac:spMkLst>
            <pc:docMk/>
            <pc:sldMk cId="3455813173" sldId="2075"/>
            <ac:spMk id="10" creationId="{FDC935CE-2CD8-45CD-9D77-B79E578AA49A}"/>
          </ac:spMkLst>
        </pc:spChg>
        <pc:picChg chg="mod">
          <ac:chgData name="正國 李" userId="d35a1b9139e3532b" providerId="LiveId" clId="{51EFA40C-2B92-42B9-9157-3EE3953783AC}" dt="2022-06-16T00:42:32.968" v="74" actId="14100"/>
          <ac:picMkLst>
            <pc:docMk/>
            <pc:sldMk cId="3455813173" sldId="2075"/>
            <ac:picMk id="5" creationId="{427AEB83-DE1F-46C5-837F-1F17F52B2706}"/>
          </ac:picMkLst>
        </pc:picChg>
        <pc:picChg chg="mod">
          <ac:chgData name="正國 李" userId="d35a1b9139e3532b" providerId="LiveId" clId="{51EFA40C-2B92-42B9-9157-3EE3953783AC}" dt="2022-06-16T00:42:28.030" v="72" actId="14100"/>
          <ac:picMkLst>
            <pc:docMk/>
            <pc:sldMk cId="3455813173" sldId="2075"/>
            <ac:picMk id="7" creationId="{C8149FF6-EBC1-4A0D-80EA-5921EB0DB0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AF787-6138-4A4F-9082-22203794BE8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60EFD475-FB84-4F27-BC1A-100E45BBF66D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提供書面資料</a:t>
          </a:r>
        </a:p>
      </dgm:t>
    </dgm:pt>
    <dgm:pt modelId="{4461E0ED-DC8D-4606-8180-24211CCE91DC}" type="par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10FBFE2-5903-4C9B-B7B8-96FEE4B81597}" type="sib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C097DA7-1B78-433B-837C-868ECEA801A3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安排工程師訪談會議</a:t>
          </a:r>
        </a:p>
      </dgm:t>
    </dgm:pt>
    <dgm:pt modelId="{25B7DA5A-12FE-40B3-948B-43AD8EB1A7CB}" type="par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24463C61-10CC-4819-8541-C8EEAF2B5D9A}" type="sib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D902E96B-613B-4D23-8E45-ABA50DD6C511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確認報價單</a:t>
          </a:r>
        </a:p>
      </dgm:t>
    </dgm:pt>
    <dgm:pt modelId="{1F954019-E02B-48D7-9FF0-23CD8C330DD1}" type="par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F2A05654-A58C-4A65-80DB-90F80C2AF392}" type="sib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9293CA2A-5EE4-4973-BF93-AF58212094E8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工程師撰稿</a:t>
          </a:r>
        </a:p>
      </dgm:t>
    </dgm:pt>
    <dgm:pt modelId="{9BBCFF1A-2B2F-499E-B70F-38ADA48933B4}" type="par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D6D104F-A30D-4048-B7F5-1C8DEBC4BD49}" type="sib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77716AE-470C-47A1-8D1D-EEFFB507308C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專利審查送件</a:t>
          </a:r>
        </a:p>
      </dgm:t>
    </dgm:pt>
    <dgm:pt modelId="{FDC86F90-062E-4343-9252-DB5F1B640881}" type="par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FEDBDADA-0BE8-4172-B791-DB0D60F3C0DF}" type="sib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6B05017D-1F2A-4AA0-80EF-21E8FDD25780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申請證書</a:t>
          </a:r>
        </a:p>
      </dgm:t>
    </dgm:pt>
    <dgm:pt modelId="{8513B4EE-883F-4C16-AC74-6965E5E2808B}" type="par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9DC4AD46-64D7-4DDC-86AE-EEF11AAB0428}" type="sib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EB1812C4-5F00-4BD5-A49D-B70B8C466291}" type="pres">
      <dgm:prSet presAssocID="{F8CAF787-6138-4A4F-9082-22203794BE89}" presName="CompostProcess" presStyleCnt="0">
        <dgm:presLayoutVars>
          <dgm:dir/>
          <dgm:resizeHandles val="exact"/>
        </dgm:presLayoutVars>
      </dgm:prSet>
      <dgm:spPr/>
    </dgm:pt>
    <dgm:pt modelId="{74002752-56BC-4EF4-8A40-F527762A5123}" type="pres">
      <dgm:prSet presAssocID="{F8CAF787-6138-4A4F-9082-22203794BE89}" presName="arrow" presStyleLbl="bgShp" presStyleIdx="0" presStyleCnt="1"/>
      <dgm:spPr/>
    </dgm:pt>
    <dgm:pt modelId="{EF2CBB82-774D-4589-BF49-65327C5D2C08}" type="pres">
      <dgm:prSet presAssocID="{F8CAF787-6138-4A4F-9082-22203794BE89}" presName="linearProcess" presStyleCnt="0"/>
      <dgm:spPr/>
    </dgm:pt>
    <dgm:pt modelId="{70DF7AB1-889E-4968-BA8B-E3204A197844}" type="pres">
      <dgm:prSet presAssocID="{60EFD475-FB84-4F27-BC1A-100E45BBF66D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41B79-FDFB-4AC3-9FE4-A844291A3D8B}" type="pres">
      <dgm:prSet presAssocID="{810FBFE2-5903-4C9B-B7B8-96FEE4B81597}" presName="sibTrans" presStyleCnt="0"/>
      <dgm:spPr/>
    </dgm:pt>
    <dgm:pt modelId="{37BCF253-39AC-4B93-A70A-55457B661FA6}" type="pres">
      <dgm:prSet presAssocID="{8C097DA7-1B78-433B-837C-868ECEA801A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A29EC0-67DC-4206-9815-FCF88DAA0AA5}" type="pres">
      <dgm:prSet presAssocID="{24463C61-10CC-4819-8541-C8EEAF2B5D9A}" presName="sibTrans" presStyleCnt="0"/>
      <dgm:spPr/>
    </dgm:pt>
    <dgm:pt modelId="{22804CA5-FE67-4483-9CED-ED4DE8148F35}" type="pres">
      <dgm:prSet presAssocID="{D902E96B-613B-4D23-8E45-ABA50DD6C51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60497E-3AFA-47C6-A700-FA53AA60D311}" type="pres">
      <dgm:prSet presAssocID="{F2A05654-A58C-4A65-80DB-90F80C2AF392}" presName="sibTrans" presStyleCnt="0"/>
      <dgm:spPr/>
    </dgm:pt>
    <dgm:pt modelId="{96DAC51C-AB5C-4B01-9F83-1F9CDA9D2701}" type="pres">
      <dgm:prSet presAssocID="{9293CA2A-5EE4-4973-BF93-AF58212094E8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DD4953-5910-41A2-B9F6-172AC7AD22AB}" type="pres">
      <dgm:prSet presAssocID="{BD6D104F-A30D-4048-B7F5-1C8DEBC4BD49}" presName="sibTrans" presStyleCnt="0"/>
      <dgm:spPr/>
    </dgm:pt>
    <dgm:pt modelId="{16CFE2EB-2A84-44F9-8B03-3B2C6D8F1159}" type="pres">
      <dgm:prSet presAssocID="{B77716AE-470C-47A1-8D1D-EEFFB507308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98F75-ED29-45F9-90AE-A93344FE688E}" type="pres">
      <dgm:prSet presAssocID="{FEDBDADA-0BE8-4172-B791-DB0D60F3C0DF}" presName="sibTrans" presStyleCnt="0"/>
      <dgm:spPr/>
    </dgm:pt>
    <dgm:pt modelId="{5BBB271D-9DD7-4EC0-BE11-BBA640D5DED6}" type="pres">
      <dgm:prSet presAssocID="{6B05017D-1F2A-4AA0-80EF-21E8FDD25780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AAA2114-9827-4988-A0F5-9D6C480DB7EF}" srcId="{F8CAF787-6138-4A4F-9082-22203794BE89}" destId="{9293CA2A-5EE4-4973-BF93-AF58212094E8}" srcOrd="3" destOrd="0" parTransId="{9BBCFF1A-2B2F-499E-B70F-38ADA48933B4}" sibTransId="{BD6D104F-A30D-4048-B7F5-1C8DEBC4BD49}"/>
    <dgm:cxn modelId="{8BF95095-7346-4225-8F9E-E6CA42E7FD77}" type="presOf" srcId="{6B05017D-1F2A-4AA0-80EF-21E8FDD25780}" destId="{5BBB271D-9DD7-4EC0-BE11-BBA640D5DED6}" srcOrd="0" destOrd="0" presId="urn:microsoft.com/office/officeart/2005/8/layout/hProcess9"/>
    <dgm:cxn modelId="{D4BACED2-DB9C-489E-950D-E27871EE9045}" srcId="{F8CAF787-6138-4A4F-9082-22203794BE89}" destId="{B77716AE-470C-47A1-8D1D-EEFFB507308C}" srcOrd="4" destOrd="0" parTransId="{FDC86F90-062E-4343-9252-DB5F1B640881}" sibTransId="{FEDBDADA-0BE8-4172-B791-DB0D60F3C0DF}"/>
    <dgm:cxn modelId="{FEE1ED1A-3ACC-4F15-91DA-B60F3E13662D}" srcId="{F8CAF787-6138-4A4F-9082-22203794BE89}" destId="{60EFD475-FB84-4F27-BC1A-100E45BBF66D}" srcOrd="0" destOrd="0" parTransId="{4461E0ED-DC8D-4606-8180-24211CCE91DC}" sibTransId="{810FBFE2-5903-4C9B-B7B8-96FEE4B81597}"/>
    <dgm:cxn modelId="{7184BDAC-40D2-4D18-876C-643DAF4B279F}" srcId="{F8CAF787-6138-4A4F-9082-22203794BE89}" destId="{6B05017D-1F2A-4AA0-80EF-21E8FDD25780}" srcOrd="5" destOrd="0" parTransId="{8513B4EE-883F-4C16-AC74-6965E5E2808B}" sibTransId="{9DC4AD46-64D7-4DDC-86AE-EEF11AAB0428}"/>
    <dgm:cxn modelId="{7054AD6E-3DC3-4A6E-85CB-11BFF5D87C9B}" srcId="{F8CAF787-6138-4A4F-9082-22203794BE89}" destId="{D902E96B-613B-4D23-8E45-ABA50DD6C511}" srcOrd="2" destOrd="0" parTransId="{1F954019-E02B-48D7-9FF0-23CD8C330DD1}" sibTransId="{F2A05654-A58C-4A65-80DB-90F80C2AF392}"/>
    <dgm:cxn modelId="{32B1E124-8E77-4DB6-94DD-9E8B25F71D90}" type="presOf" srcId="{D902E96B-613B-4D23-8E45-ABA50DD6C511}" destId="{22804CA5-FE67-4483-9CED-ED4DE8148F35}" srcOrd="0" destOrd="0" presId="urn:microsoft.com/office/officeart/2005/8/layout/hProcess9"/>
    <dgm:cxn modelId="{40F7D668-3047-4A22-B013-5608AD7FA64A}" type="presOf" srcId="{9293CA2A-5EE4-4973-BF93-AF58212094E8}" destId="{96DAC51C-AB5C-4B01-9F83-1F9CDA9D2701}" srcOrd="0" destOrd="0" presId="urn:microsoft.com/office/officeart/2005/8/layout/hProcess9"/>
    <dgm:cxn modelId="{C8476F91-1291-4E70-8F04-F38EF0A80FBE}" srcId="{F8CAF787-6138-4A4F-9082-22203794BE89}" destId="{8C097DA7-1B78-433B-837C-868ECEA801A3}" srcOrd="1" destOrd="0" parTransId="{25B7DA5A-12FE-40B3-948B-43AD8EB1A7CB}" sibTransId="{24463C61-10CC-4819-8541-C8EEAF2B5D9A}"/>
    <dgm:cxn modelId="{914ABBBE-4023-4E98-A768-9EEA43B4192F}" type="presOf" srcId="{8C097DA7-1B78-433B-837C-868ECEA801A3}" destId="{37BCF253-39AC-4B93-A70A-55457B661FA6}" srcOrd="0" destOrd="0" presId="urn:microsoft.com/office/officeart/2005/8/layout/hProcess9"/>
    <dgm:cxn modelId="{019BFEE7-DAD6-450A-AA90-53583C1C2C0C}" type="presOf" srcId="{60EFD475-FB84-4F27-BC1A-100E45BBF66D}" destId="{70DF7AB1-889E-4968-BA8B-E3204A197844}" srcOrd="0" destOrd="0" presId="urn:microsoft.com/office/officeart/2005/8/layout/hProcess9"/>
    <dgm:cxn modelId="{80532EAD-4955-4FA7-AA4C-C2EACF1F15AD}" type="presOf" srcId="{B77716AE-470C-47A1-8D1D-EEFFB507308C}" destId="{16CFE2EB-2A84-44F9-8B03-3B2C6D8F1159}" srcOrd="0" destOrd="0" presId="urn:microsoft.com/office/officeart/2005/8/layout/hProcess9"/>
    <dgm:cxn modelId="{60229061-BC0C-4269-B8CF-E9F0B813AD5B}" type="presOf" srcId="{F8CAF787-6138-4A4F-9082-22203794BE89}" destId="{EB1812C4-5F00-4BD5-A49D-B70B8C466291}" srcOrd="0" destOrd="0" presId="urn:microsoft.com/office/officeart/2005/8/layout/hProcess9"/>
    <dgm:cxn modelId="{3D2774E6-7FA7-4191-A22F-1D9DF0DC7095}" type="presParOf" srcId="{EB1812C4-5F00-4BD5-A49D-B70B8C466291}" destId="{74002752-56BC-4EF4-8A40-F527762A5123}" srcOrd="0" destOrd="0" presId="urn:microsoft.com/office/officeart/2005/8/layout/hProcess9"/>
    <dgm:cxn modelId="{B9BCE1A0-656A-4DD5-B8BD-5F1F7B9632A5}" type="presParOf" srcId="{EB1812C4-5F00-4BD5-A49D-B70B8C466291}" destId="{EF2CBB82-774D-4589-BF49-65327C5D2C08}" srcOrd="1" destOrd="0" presId="urn:microsoft.com/office/officeart/2005/8/layout/hProcess9"/>
    <dgm:cxn modelId="{0CFE9693-0427-44C8-A6D7-5D94AE82292C}" type="presParOf" srcId="{EF2CBB82-774D-4589-BF49-65327C5D2C08}" destId="{70DF7AB1-889E-4968-BA8B-E3204A197844}" srcOrd="0" destOrd="0" presId="urn:microsoft.com/office/officeart/2005/8/layout/hProcess9"/>
    <dgm:cxn modelId="{EDCF0940-FE0B-40D6-8057-B58306A14EA7}" type="presParOf" srcId="{EF2CBB82-774D-4589-BF49-65327C5D2C08}" destId="{8CE41B79-FDFB-4AC3-9FE4-A844291A3D8B}" srcOrd="1" destOrd="0" presId="urn:microsoft.com/office/officeart/2005/8/layout/hProcess9"/>
    <dgm:cxn modelId="{5E38EB51-E806-41EA-8B25-07C0EC5A77A9}" type="presParOf" srcId="{EF2CBB82-774D-4589-BF49-65327C5D2C08}" destId="{37BCF253-39AC-4B93-A70A-55457B661FA6}" srcOrd="2" destOrd="0" presId="urn:microsoft.com/office/officeart/2005/8/layout/hProcess9"/>
    <dgm:cxn modelId="{B77DEE73-7953-470E-9D82-243FCE71A7E4}" type="presParOf" srcId="{EF2CBB82-774D-4589-BF49-65327C5D2C08}" destId="{1BA29EC0-67DC-4206-9815-FCF88DAA0AA5}" srcOrd="3" destOrd="0" presId="urn:microsoft.com/office/officeart/2005/8/layout/hProcess9"/>
    <dgm:cxn modelId="{5065616D-7E86-42D4-9F8B-9086ECA2D24D}" type="presParOf" srcId="{EF2CBB82-774D-4589-BF49-65327C5D2C08}" destId="{22804CA5-FE67-4483-9CED-ED4DE8148F35}" srcOrd="4" destOrd="0" presId="urn:microsoft.com/office/officeart/2005/8/layout/hProcess9"/>
    <dgm:cxn modelId="{B194E802-6ECA-4EBE-AA56-C31C83E11BDE}" type="presParOf" srcId="{EF2CBB82-774D-4589-BF49-65327C5D2C08}" destId="{7B60497E-3AFA-47C6-A700-FA53AA60D311}" srcOrd="5" destOrd="0" presId="urn:microsoft.com/office/officeart/2005/8/layout/hProcess9"/>
    <dgm:cxn modelId="{564ECA1E-1AD2-4CCF-8D93-3A986D9882BB}" type="presParOf" srcId="{EF2CBB82-774D-4589-BF49-65327C5D2C08}" destId="{96DAC51C-AB5C-4B01-9F83-1F9CDA9D2701}" srcOrd="6" destOrd="0" presId="urn:microsoft.com/office/officeart/2005/8/layout/hProcess9"/>
    <dgm:cxn modelId="{AE9C1E36-12E2-41C1-85DE-7069D4534E89}" type="presParOf" srcId="{EF2CBB82-774D-4589-BF49-65327C5D2C08}" destId="{90DD4953-5910-41A2-B9F6-172AC7AD22AB}" srcOrd="7" destOrd="0" presId="urn:microsoft.com/office/officeart/2005/8/layout/hProcess9"/>
    <dgm:cxn modelId="{8E33E94E-8E32-49FD-945D-3F9EB7ADDC86}" type="presParOf" srcId="{EF2CBB82-774D-4589-BF49-65327C5D2C08}" destId="{16CFE2EB-2A84-44F9-8B03-3B2C6D8F1159}" srcOrd="8" destOrd="0" presId="urn:microsoft.com/office/officeart/2005/8/layout/hProcess9"/>
    <dgm:cxn modelId="{D9BF22BE-D7A0-44F2-8069-1F8F57C06F69}" type="presParOf" srcId="{EF2CBB82-774D-4589-BF49-65327C5D2C08}" destId="{70798F75-ED29-45F9-90AE-A93344FE688E}" srcOrd="9" destOrd="0" presId="urn:microsoft.com/office/officeart/2005/8/layout/hProcess9"/>
    <dgm:cxn modelId="{1511EB77-C3C1-400C-8D0C-B0EA579FA449}" type="presParOf" srcId="{EF2CBB82-774D-4589-BF49-65327C5D2C08}" destId="{5BBB271D-9DD7-4EC0-BE11-BBA640D5DED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02752-56BC-4EF4-8A40-F527762A5123}">
      <dsp:nvSpPr>
        <dsp:cNvPr id="0" name=""/>
        <dsp:cNvSpPr/>
      </dsp:nvSpPr>
      <dsp:spPr>
        <a:xfrm>
          <a:off x="560411" y="0"/>
          <a:ext cx="6351336" cy="186675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7AB1-889E-4968-BA8B-E3204A197844}">
      <dsp:nvSpPr>
        <dsp:cNvPr id="0" name=""/>
        <dsp:cNvSpPr/>
      </dsp:nvSpPr>
      <dsp:spPr>
        <a:xfrm>
          <a:off x="91" y="560025"/>
          <a:ext cx="1093460" cy="74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提供書面資料</a:t>
          </a:r>
        </a:p>
      </dsp:txBody>
      <dsp:txXfrm>
        <a:off x="36542" y="596476"/>
        <a:ext cx="1020558" cy="673798"/>
      </dsp:txXfrm>
    </dsp:sp>
    <dsp:sp modelId="{37BCF253-39AC-4B93-A70A-55457B661FA6}">
      <dsp:nvSpPr>
        <dsp:cNvPr id="0" name=""/>
        <dsp:cNvSpPr/>
      </dsp:nvSpPr>
      <dsp:spPr>
        <a:xfrm>
          <a:off x="1275794" y="560025"/>
          <a:ext cx="1093460" cy="74670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安排工程師訪談會議</a:t>
          </a:r>
        </a:p>
      </dsp:txBody>
      <dsp:txXfrm>
        <a:off x="1312245" y="596476"/>
        <a:ext cx="1020558" cy="673798"/>
      </dsp:txXfrm>
    </dsp:sp>
    <dsp:sp modelId="{22804CA5-FE67-4483-9CED-ED4DE8148F35}">
      <dsp:nvSpPr>
        <dsp:cNvPr id="0" name=""/>
        <dsp:cNvSpPr/>
      </dsp:nvSpPr>
      <dsp:spPr>
        <a:xfrm>
          <a:off x="2551498" y="560025"/>
          <a:ext cx="1093460" cy="74670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確認報價單</a:t>
          </a:r>
        </a:p>
      </dsp:txBody>
      <dsp:txXfrm>
        <a:off x="2587949" y="596476"/>
        <a:ext cx="1020558" cy="673798"/>
      </dsp:txXfrm>
    </dsp:sp>
    <dsp:sp modelId="{96DAC51C-AB5C-4B01-9F83-1F9CDA9D2701}">
      <dsp:nvSpPr>
        <dsp:cNvPr id="0" name=""/>
        <dsp:cNvSpPr/>
      </dsp:nvSpPr>
      <dsp:spPr>
        <a:xfrm>
          <a:off x="3827201" y="560025"/>
          <a:ext cx="1093460" cy="74670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工程師撰稿</a:t>
          </a:r>
        </a:p>
      </dsp:txBody>
      <dsp:txXfrm>
        <a:off x="3863652" y="596476"/>
        <a:ext cx="1020558" cy="673798"/>
      </dsp:txXfrm>
    </dsp:sp>
    <dsp:sp modelId="{16CFE2EB-2A84-44F9-8B03-3B2C6D8F1159}">
      <dsp:nvSpPr>
        <dsp:cNvPr id="0" name=""/>
        <dsp:cNvSpPr/>
      </dsp:nvSpPr>
      <dsp:spPr>
        <a:xfrm>
          <a:off x="5102905" y="560025"/>
          <a:ext cx="1093460" cy="74670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專利審查送件</a:t>
          </a:r>
        </a:p>
      </dsp:txBody>
      <dsp:txXfrm>
        <a:off x="5139356" y="596476"/>
        <a:ext cx="1020558" cy="673798"/>
      </dsp:txXfrm>
    </dsp:sp>
    <dsp:sp modelId="{5BBB271D-9DD7-4EC0-BE11-BBA640D5DED6}">
      <dsp:nvSpPr>
        <dsp:cNvPr id="0" name=""/>
        <dsp:cNvSpPr/>
      </dsp:nvSpPr>
      <dsp:spPr>
        <a:xfrm>
          <a:off x="6378608" y="560025"/>
          <a:ext cx="1093460" cy="746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申請證書</a:t>
          </a:r>
        </a:p>
      </dsp:txBody>
      <dsp:txXfrm>
        <a:off x="6415059" y="596476"/>
        <a:ext cx="1020558" cy="67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886322-007D-45DA-B846-1EAE945FE9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D864F4-55DC-4C5C-A07B-81D7385A8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FA0C-B3E1-4A72-ABDA-0C6788FC270B}" type="datetimeFigureOut">
              <a:rPr lang="zh-TW" altLang="en-US" smtClean="0"/>
              <a:pPr/>
              <a:t>2023/12/8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EFA55-F231-4976-A88B-EE7D7E04C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E7D66A-1B35-4D54-A9C0-318DE1808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A6BF-B3F3-4427-A085-F3D103AFB7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8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9A2A-4680-436D-A924-BAF456D1A13F}" type="datetimeFigureOut">
              <a:rPr lang="zh-TW" altLang="en-US" smtClean="0"/>
              <a:pPr/>
              <a:t>2023/12/8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4364-92DC-42E3-8AED-CB1039E4D6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promote.skbank.com.tw/digitalf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3EF2F-D5D2-4E6A-926F-A4F2F73EBDC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43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4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05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6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6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7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00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https://digitalpromote.skbank.com.tw/digitalfx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6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0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4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8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7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3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8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25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2695196" y="3009900"/>
            <a:ext cx="3753609" cy="631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主題位置示意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68629" y="4546214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報告單位＆報告人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68629" y="5048381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zh-TW"/>
              <a:t>y</a:t>
            </a:r>
            <a:r>
              <a:rPr kumimoji="1" lang="en-US" altLang="zh-TW"/>
              <a:t>y/mm/</a:t>
            </a:r>
            <a:r>
              <a:rPr kumimoji="1" lang="en-US" altLang="zh-TW" err="1"/>
              <a:t>dd</a:t>
            </a:r>
            <a:endParaRPr kumimoji="1" lang="zh-TW" altLang="en-US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76929" y="5567409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機密等級</a:t>
            </a:r>
          </a:p>
        </p:txBody>
      </p:sp>
    </p:spTree>
    <p:extLst>
      <p:ext uri="{BB962C8B-B14F-4D97-AF65-F5344CB8AC3E}">
        <p14:creationId xmlns:p14="http://schemas.microsoft.com/office/powerpoint/2010/main" val="38275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103382" y="133519"/>
            <a:ext cx="6409592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98452"/>
            <a:ext cx="8055774" cy="4450483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n"/>
              <a:defRPr sz="2800">
                <a:latin typeface="微軟正黑體"/>
                <a:ea typeface="微軟正黑體"/>
                <a:cs typeface="微軟正黑體"/>
              </a:defRPr>
            </a:lvl1pPr>
            <a:lvl2pPr marL="342891" indent="0">
              <a:buFont typeface="Wingdings" panose="05000000000000000000" pitchFamily="2" charset="2"/>
              <a:buNone/>
              <a:defRPr sz="2400"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  按一下以編輯母片文字樣式</a:t>
            </a:r>
            <a:endParaRPr kumimoji="1" lang="en-US" altLang="zh-TW"/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	</a:t>
            </a:r>
          </a:p>
          <a:p>
            <a:pPr lvl="0"/>
            <a:endParaRPr kumimoji="1" lang="en-US" altLang="zh-TW"/>
          </a:p>
          <a:p>
            <a:pPr lvl="1"/>
            <a:r>
              <a:rPr kumimoji="1" lang="en-US" altLang="zh-TW" sz="2400"/>
              <a:t>  </a:t>
            </a:r>
          </a:p>
          <a:p>
            <a:pPr lvl="1"/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quarter" idx="11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031943" y="140857"/>
            <a:ext cx="6969181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510" y="1174308"/>
            <a:ext cx="8055774" cy="5127699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l"/>
              <a:defRPr sz="18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</a:defRPr>
            </a:lvl1pPr>
            <a:lvl2pPr>
              <a:defRPr sz="1600" b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第二層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7A1DEB-1055-45E4-BE31-4B258B8C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EEDB-8EC5-4A5D-9C5E-5FB451F3B0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1" hasCustomPrompt="1"/>
          </p:nvPr>
        </p:nvSpPr>
        <p:spPr>
          <a:xfrm>
            <a:off x="1736730" y="3475356"/>
            <a:ext cx="5700713" cy="812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報告完畢</a:t>
            </a:r>
            <a:r>
              <a:rPr kumimoji="1" lang="zh-TW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・</a:t>
            </a:r>
            <a:r>
              <a:rPr kumimoji="1" lang="zh-TW" altLang="en-US"/>
              <a:t>謝謝指教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2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09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sz="quarter" idx="11"/>
          </p:nvPr>
        </p:nvSpPr>
        <p:spPr>
          <a:xfrm>
            <a:off x="344184" y="3172407"/>
            <a:ext cx="8501865" cy="1926753"/>
          </a:xfrm>
        </p:spPr>
        <p:txBody>
          <a:bodyPr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數據工程與治理科</a:t>
            </a:r>
          </a:p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E71322-674F-4C08-B4B8-307B56709C31}"/>
              </a:ext>
            </a:extLst>
          </p:cNvPr>
          <p:cNvSpPr txBox="1"/>
          <p:nvPr/>
        </p:nvSpPr>
        <p:spPr>
          <a:xfrm>
            <a:off x="2420139" y="45827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客群經營部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6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/>
              <a:t>Privé</a:t>
            </a:r>
            <a:r>
              <a:rPr lang="en-US" altLang="zh-TW" dirty="0">
                <a:latin typeface="+mj-ea"/>
              </a:rPr>
              <a:t> AI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人人有理專的普惠經營</a:t>
              </a: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6"/>
            <a:ext cx="4478713" cy="2638964"/>
            <a:chOff x="1904455" y="2677221"/>
            <a:chExt cx="2700000" cy="2501077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1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針對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2,500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檔基金上架後的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SIT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報告追蹤完成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!</a:t>
              </a:r>
              <a:b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</a:b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可進行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UAT~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目前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UAT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時間可能會抓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11/13-11/17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要小心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待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11/3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收到發票後，進行第一階段尾款報帳作業。</a:t>
              </a:r>
              <a:endParaRPr kumimoji="1" lang="en-US" altLang="zh-TW" sz="1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11/1(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三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後台教育訓練</a:t>
              </a:r>
              <a:endParaRPr kumimoji="1" lang="en-US" altLang="zh-TW" sz="1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11/20(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一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報帳完成。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11/28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確定請購單完成。預計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12/20(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三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撥款入帳。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等待單筆金額門檻確定修正完成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+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提供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2,500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檔基金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SIT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報告，再行交付第一階段尾款。</a:t>
              </a: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/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j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橢圓 35"/>
          <p:cNvSpPr/>
          <p:nvPr/>
        </p:nvSpPr>
        <p:spPr>
          <a:xfrm>
            <a:off x="8614324" y="125078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4576569" y="1982866"/>
            <a:ext cx="4478713" cy="238800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5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行內特徵工程與分析專案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641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/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64" y="2086444"/>
            <a:ext cx="4572000" cy="2885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客服貼標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(inbound sales)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：更新第五版名單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流通卡友且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30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歲以上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，共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478,771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人 。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-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竹、誌元、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Gino</a:t>
            </a: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客服貼標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(inbound sales)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：名單過顧客接觸紀錄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(GCF)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-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伶竹、誌元、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Gino</a:t>
            </a: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lvl="1" indent="-187325" defTabSz="914400" fontAlgn="base">
              <a:spcBef>
                <a:spcPct val="0"/>
              </a:spcBef>
              <a:spcAft>
                <a:spcPts val="275"/>
              </a:spcAft>
              <a:buFont typeface="Wingdings" pitchFamily="2" charset="2"/>
              <a:buChar char="Ø"/>
              <a:defRPr/>
            </a:pPr>
            <a:endParaRPr kumimoji="1" lang="en-US" altLang="zh-TW" sz="10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3538" lvl="1" indent="-187325" defTabSz="914400" fontAlgn="base">
              <a:spcBef>
                <a:spcPct val="0"/>
              </a:spcBef>
              <a:spcAft>
                <a:spcPts val="275"/>
              </a:spcAft>
              <a:buFont typeface="Wingdings" pitchFamily="2" charset="2"/>
              <a:buChar char="Ø"/>
              <a:defRPr/>
            </a:pPr>
            <a:endParaRPr kumimoji="1" lang="en-US" altLang="zh-TW" sz="10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32315" y="20102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喚醒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沉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睡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戶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，結合貼標，增加活存的分析。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lvl="1" indent="-187325" defTabSz="914400" fontAlgn="base">
              <a:spcBef>
                <a:spcPct val="0"/>
              </a:spcBef>
              <a:spcAft>
                <a:spcPts val="275"/>
              </a:spcAft>
              <a:buFont typeface="Wingdings" pitchFamily="2" charset="2"/>
              <a:buChar char="Ø"/>
              <a:defRPr/>
            </a:pPr>
            <a:endParaRPr kumimoji="1" lang="en-US" altLang="zh-TW" sz="10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3538" lvl="1" indent="-187325" defTabSz="914400" fontAlgn="base">
              <a:spcBef>
                <a:spcPct val="0"/>
              </a:spcBef>
              <a:spcAft>
                <a:spcPts val="275"/>
              </a:spcAft>
              <a:buFont typeface="Wingdings" pitchFamily="2" charset="2"/>
              <a:buChar char="Ø"/>
              <a:defRPr/>
            </a:pPr>
            <a:endParaRPr kumimoji="1" lang="en-US" altLang="zh-TW" sz="10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中小企業商機地圖</a:t>
            </a:r>
            <a:r>
              <a:rPr lang="en-US" altLang="zh-TW" dirty="0">
                <a:latin typeface="+mj-ea"/>
              </a:rPr>
              <a:t>(</a:t>
            </a:r>
            <a:r>
              <a:rPr lang="zh-TW" altLang="en-US" dirty="0">
                <a:latin typeface="+mj-ea"/>
              </a:rPr>
              <a:t>含不代位清償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杜俊賢、李嘉泰、蔣誌元、劉彥辰、簡伶竹、王雅茜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支持行內推廣中小企業相關業務。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商機戰略儀表版，提供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AO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全新的經營方式。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建立不代位清償自動化檢核機制，減少人工作業流程時間。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6/7(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三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進行消金場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(20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間分行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教育訓練。訓練結束後會請消金業務部統計需要開設防火牆的電腦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IP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，統一由消金業務部申請。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通路營運部數據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：</a:t>
              </a:r>
              <a:r>
                <a:rPr kumimoji="1" lang="en-US" altLang="zh-TW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12/6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提出彌陀簡易型分行的分析需求，製作完成沉睡戶</a:t>
              </a:r>
              <a:r>
                <a:rPr kumimoji="1" lang="en-US" altLang="zh-TW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Project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0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企金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：</a:t>
              </a:r>
              <a:r>
                <a:rPr kumimoji="1" lang="en-US" altLang="zh-TW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12/8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收到開防火牆的人員，預計下周完成。</a:t>
              </a:r>
              <a:endParaRPr kumimoji="1" lang="en-US" altLang="zh-TW" sz="10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消金：</a:t>
              </a:r>
              <a:r>
                <a:rPr kumimoji="1" lang="en-US" altLang="zh-TW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12/6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收到測完月報通知，再次申明可以上架時提醒客群更改資料源。</a:t>
              </a:r>
              <a:endParaRPr kumimoji="1" lang="en-US" altLang="zh-TW" sz="10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快篩機器人</a:t>
              </a:r>
              <a:r>
                <a:rPr kumimoji="1" lang="en-US" altLang="zh-TW" sz="10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2.0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：目前沒有進</a:t>
              </a:r>
              <a:r>
                <a:rPr kumimoji="1" lang="zh-TW" altLang="en-US" sz="10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線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數，可能要想其他行銷</a:t>
              </a:r>
              <a:r>
                <a:rPr kumimoji="1" lang="zh-TW" altLang="en-US" sz="10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模式</a:t>
              </a:r>
              <a:r>
                <a:rPr kumimoji="1" lang="zh-TW" altLang="en-US" sz="10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0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推廣終於沒有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Pending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給總經理的分析報告加上分行經營狀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況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11/21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完成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資料源與</a:t>
              </a:r>
              <a:r>
                <a:rPr kumimoji="1" lang="en-US" altLang="zh-TW" sz="1200" kern="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Dashbard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及明年合作方向討論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(With 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金腦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配合</a:t>
              </a:r>
              <a:r>
                <a:rPr kumimoji="1" lang="en-US" altLang="zh-TW" sz="1200" kern="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Datasource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彙整，刪除之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後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不會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使用到的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table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、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view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、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MV(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與金腦外部資料相關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–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伶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竹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9628478" y="1195769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589386" y="124695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9625203" y="150801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/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360</a:t>
            </a:r>
            <a:r>
              <a:rPr lang="zh-TW" altLang="en-US" dirty="0">
                <a:latin typeface="+mj-ea"/>
              </a:rPr>
              <a:t>貼標專案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蔣誌元、劉彥辰、王雅茜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基本屬性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：建立完整的排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程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機制。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產品往來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：建立不同的</a:t>
              </a:r>
              <a:r>
                <a:rPr kumimoji="1" lang="en-US" altLang="zh-TW" sz="1200" kern="0" dirty="0" err="1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Mview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and View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行為洞察：俊廷彙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整完成後與伶竹交接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，伶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竹做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第一次統整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8/31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開發完成與驗證：基本屬性、產品往來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標籤，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建立排程至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討論如何驗證業務相關欄位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例如：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AUM)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/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信用卡資料欄位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Schema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。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低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李嘉泰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規劃屬於客群經營部的貼標資料庫，分為：基本屬性、產品往來、行為洞察，三大標籤資料庫。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基本屬性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包含顧客基本資料、</a:t>
            </a:r>
            <a:r>
              <a:rPr kumimoji="1" lang="en-US" altLang="zh-TW" sz="1200" kern="0" dirty="0" err="1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AuM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、四師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本周進行</a:t>
            </a:r>
            <a:r>
              <a:rPr kumimoji="1" lang="en-US" altLang="zh-TW" sz="12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AuM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的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code review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產品往來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包含數存、定存、外匯、理財、貸款、信用卡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70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：已完成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65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本周進行信用卡、貸款、外匯的統整，理財相關的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code review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行為洞察：已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15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61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部門專利申請</a:t>
            </a:r>
            <a:r>
              <a:rPr lang="en-US" altLang="zh-TW" dirty="0">
                <a:latin typeface="+mj-ea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69035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3" name="資料庫圖表 72"/>
          <p:cNvGraphicFramePr/>
          <p:nvPr>
            <p:extLst>
              <p:ext uri="{D42A27DB-BD31-4B8C-83A1-F6EECF244321}">
                <p14:modId xmlns:p14="http://schemas.microsoft.com/office/powerpoint/2010/main" val="2195082531"/>
              </p:ext>
            </p:extLst>
          </p:nvPr>
        </p:nvGraphicFramePr>
        <p:xfrm>
          <a:off x="710853" y="4991249"/>
          <a:ext cx="7472160" cy="186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4446933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3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週工作天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442077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4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807760" y="5089631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23" name="Rectangle 61"/>
          <p:cNvSpPr/>
          <p:nvPr/>
        </p:nvSpPr>
        <p:spPr>
          <a:xfrm>
            <a:off x="710853" y="1971797"/>
            <a:ext cx="3863569" cy="300656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一、專利類型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發明：利用自然界中固有的規律所產生之技術思想的創作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設計：對物品的形狀、花紋、色彩等提出視覺圖像的創作。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新型：利用自然法則之技術思想，對物品之形狀、構造或組合之創作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二、 經濟部智慧財產局公示資料僅揭露「新型創作人」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三、 「新型創作人」無專利的權利，僅有姓名的標示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4" name="TextBox 46"/>
          <p:cNvSpPr txBox="1"/>
          <p:nvPr/>
        </p:nvSpPr>
        <p:spPr>
          <a:xfrm>
            <a:off x="710853" y="1705903"/>
            <a:ext cx="3863569" cy="2658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相關資訊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部門專利申請</a:t>
            </a:r>
            <a:r>
              <a:rPr lang="en-US" altLang="zh-TW" dirty="0">
                <a:latin typeface="+mj-ea"/>
              </a:rPr>
              <a:t>(2/2)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/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2" name="TextBox 46"/>
          <p:cNvSpPr txBox="1"/>
          <p:nvPr/>
        </p:nvSpPr>
        <p:spPr>
          <a:xfrm>
            <a:off x="229783" y="1764568"/>
            <a:ext cx="8530416" cy="2396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申請進度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56202"/>
              </p:ext>
            </p:extLst>
          </p:nvPr>
        </p:nvGraphicFramePr>
        <p:xfrm>
          <a:off x="229783" y="1997454"/>
          <a:ext cx="8530416" cy="3104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356">
                  <a:extLst>
                    <a:ext uri="{9D8B030D-6E8A-4147-A177-3AD203B41FA5}">
                      <a16:colId xmlns:a16="http://schemas.microsoft.com/office/drawing/2014/main" val="3752189600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39119254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816777285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913660678"/>
                    </a:ext>
                  </a:extLst>
                </a:gridCol>
                <a:gridCol w="1979265">
                  <a:extLst>
                    <a:ext uri="{9D8B030D-6E8A-4147-A177-3AD203B41FA5}">
                      <a16:colId xmlns:a16="http://schemas.microsoft.com/office/drawing/2014/main" val="2975382366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zh-TW" altLang="en-US" dirty="0"/>
                        <a:t>專利名稱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創作人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預計證書取得日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59948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r>
                        <a:rPr lang="zh-TW" altLang="en-US" dirty="0"/>
                        <a:t>企業信用保證基金代位清償自動追蹤系統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李嘉泰、杜俊賢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/>
                        <a:t>5/4</a:t>
                      </a:r>
                      <a:r>
                        <a:rPr lang="zh-TW" altLang="en-US" dirty="0"/>
                        <a:t> 完成定稿，智慧財產局審查</a:t>
                      </a:r>
                      <a:r>
                        <a:rPr lang="zh-TW" altLang="en-US" dirty="0" smtClean="0"/>
                        <a:t>中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8/9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審查通過，申請領證中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9/11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取得專利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9/11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28343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企業商機地圖分析系統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李嘉泰、杜俊賢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/>
                        <a:t>7/9</a:t>
                      </a:r>
                      <a:r>
                        <a:rPr lang="zh-TW" altLang="en-US" dirty="0"/>
                        <a:t> 完成定稿，智慧財產局審查中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月中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11197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商機客戶分析排序系統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李嘉泰、杜俊賢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7/21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完成</a:t>
                      </a:r>
                      <a:r>
                        <a:rPr lang="zh-TW" altLang="en-US" dirty="0"/>
                        <a:t>定稿，智慧財產局審查中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6188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D0D8E8"/>
                          </a:solidFill>
                        </a:rPr>
                        <a:t>貸款快篩機器人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部門報獎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95524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志在參加，更要得獎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4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相關資訊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2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endParaRPr kumimoji="1"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2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02020"/>
              </p:ext>
            </p:extLst>
          </p:nvPr>
        </p:nvGraphicFramePr>
        <p:xfrm>
          <a:off x="432881" y="4985112"/>
          <a:ext cx="20697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獎項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繳交截止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Gartner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Asian Banker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32880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國際獎項：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903587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國內獎項：</a:t>
            </a:r>
          </a:p>
        </p:txBody>
      </p:sp>
      <p:graphicFrame>
        <p:nvGraphicFramePr>
          <p:cNvPr id="3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2689"/>
              </p:ext>
            </p:extLst>
          </p:nvPr>
        </p:nvGraphicFramePr>
        <p:xfrm>
          <a:off x="3047520" y="4985112"/>
          <a:ext cx="3382328" cy="1507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5548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獎項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繳交截止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國家品牌玉山獎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5/31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亞太暨台灣永續行動獎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5/19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94608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FinTech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Taipei</a:t>
                      </a:r>
                      <a:endParaRPr lang="zh-TW" altLang="en-US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grpSp>
        <p:nvGrpSpPr>
          <p:cNvPr id="58" name="群組 57"/>
          <p:cNvGrpSpPr/>
          <p:nvPr/>
        </p:nvGrpSpPr>
        <p:grpSpPr>
          <a:xfrm>
            <a:off x="4604258" y="1734977"/>
            <a:ext cx="4483998" cy="2638963"/>
            <a:chOff x="1904455" y="2677222"/>
            <a:chExt cx="2700000" cy="2501076"/>
          </a:xfrm>
        </p:grpSpPr>
        <p:sp>
          <p:nvSpPr>
            <p:cNvPr id="5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撰寫進度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1" name="Rectangle 61"/>
          <p:cNvSpPr/>
          <p:nvPr/>
        </p:nvSpPr>
        <p:spPr>
          <a:xfrm>
            <a:off x="4604258" y="198775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r>
              <a:rPr lang="zh-TW" altLang="zh-TW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亞太暨台灣永續行動獎</a:t>
            </a:r>
            <a:r>
              <a:rPr lang="zh-TW" alt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已交付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二、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Gartner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：預計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6/14(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三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提交更改後初版</a:t>
            </a:r>
            <a:endParaRPr kumimoji="1" lang="en-US" altLang="zh-TW" sz="1200" kern="0" dirty="0">
              <a:solidFill>
                <a:srgbClr val="FF0000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API </a:t>
            </a:r>
            <a:r>
              <a:rPr lang="zh-TW" altLang="zh-TW" dirty="0"/>
              <a:t>市集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0150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84132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5845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使分析人員透過</a:t>
            </a:r>
            <a:r>
              <a:rPr lang="en-US" altLang="zh-TW" sz="1200" dirty="0"/>
              <a:t>SQL</a:t>
            </a:r>
            <a:r>
              <a:rPr lang="zh-TW" altLang="en-US" sz="1200" dirty="0"/>
              <a:t>將資料共享出去，實現</a:t>
            </a:r>
            <a:r>
              <a:rPr lang="en-US" altLang="zh-TW" sz="1200" dirty="0"/>
              <a:t>SQL</a:t>
            </a:r>
            <a:r>
              <a:rPr lang="zh-TW" altLang="en-US" sz="1200" dirty="0"/>
              <a:t>即</a:t>
            </a:r>
            <a:r>
              <a:rPr lang="en-US" altLang="zh-TW" sz="1200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</a:rPr>
              <a:t>打造業務</a:t>
            </a:r>
            <a:r>
              <a:rPr lang="en-US" altLang="zh-TW" sz="1200" dirty="0">
                <a:latin typeface="微軟正黑體" panose="020B0604030504040204" pitchFamily="34" charset="-120"/>
              </a:rPr>
              <a:t>API</a:t>
            </a:r>
            <a:r>
              <a:rPr lang="zh-TW" altLang="en-US" sz="1200" dirty="0">
                <a:latin typeface="微軟正黑體" panose="020B0604030504040204" pitchFamily="34" charset="-120"/>
              </a:rPr>
              <a:t>市集，實現多元應用場景落地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5150" y="1025976"/>
            <a:ext cx="269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</a:rPr>
              <a:t>蔣誌元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5347" y="2087709"/>
            <a:ext cx="40953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200" dirty="0" smtClean="0"/>
              <a:t>API</a:t>
            </a:r>
            <a:r>
              <a:rPr lang="zh-TW" altLang="en-US" sz="1200" dirty="0" smtClean="0"/>
              <a:t>申請方式初版文件</a:t>
            </a:r>
            <a:endParaRPr lang="en-US" altLang="zh-TW" sz="1200" dirty="0" smtClean="0"/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顧客層業務主題資料</a:t>
            </a:r>
            <a:endParaRPr lang="en-US" altLang="zh-TW" sz="1200" dirty="0" smtClean="0"/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TW" altLang="en-US" sz="1200" dirty="0" smtClean="0"/>
              <a:t>基本屬性</a:t>
            </a:r>
            <a:endParaRPr lang="en-US" altLang="zh-TW" sz="1200" dirty="0" smtClean="0"/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TW" altLang="en-US" sz="1200" dirty="0" smtClean="0"/>
              <a:t>存款</a:t>
            </a:r>
            <a:endParaRPr lang="en-US" altLang="zh-TW" sz="1200" dirty="0" smtClean="0"/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TW" altLang="en-US" sz="1200" dirty="0" smtClean="0"/>
              <a:t>貸款</a:t>
            </a:r>
            <a:endParaRPr lang="en-US" altLang="zh-TW" sz="1200" dirty="0" smtClean="0"/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TW" altLang="en-US" sz="1200" dirty="0" smtClean="0"/>
              <a:t>信用卡</a:t>
            </a:r>
            <a:endParaRPr lang="en-US" altLang="zh-TW" sz="1200" dirty="0" smtClean="0"/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TW" altLang="en-US" sz="1200" dirty="0"/>
              <a:t>財</a:t>
            </a:r>
            <a:r>
              <a:rPr lang="zh-TW" altLang="en-US" sz="1200" dirty="0" smtClean="0"/>
              <a:t>管</a:t>
            </a:r>
            <a:endParaRPr lang="en-US" altLang="zh-TW" sz="1200" dirty="0" smtClean="0"/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TW" altLang="en-US" sz="1200" dirty="0" smtClean="0"/>
              <a:t>行為洞察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9007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138"/>
            <a:ext cx="4509856" cy="4065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57" y="1296138"/>
            <a:ext cx="4634144" cy="40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API </a:t>
            </a:r>
            <a:r>
              <a:rPr lang="zh-TW" altLang="zh-TW" dirty="0"/>
              <a:t>市集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88982" y="1380019"/>
            <a:ext cx="8312" cy="31671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675990" y="1380019"/>
            <a:ext cx="8312" cy="31671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9806" y="972283"/>
            <a:ext cx="108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WAN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684243" y="972283"/>
            <a:ext cx="108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DMZ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72623" y="972283"/>
            <a:ext cx="108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LAN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2" name="雲朵形 11"/>
          <p:cNvSpPr/>
          <p:nvPr/>
        </p:nvSpPr>
        <p:spPr>
          <a:xfrm>
            <a:off x="771960" y="1531575"/>
            <a:ext cx="1469534" cy="8788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Client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端</a:t>
            </a:r>
            <a:endParaRPr lang="zh-TW" altLang="en-US" sz="1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016018" y="1743993"/>
            <a:ext cx="909283" cy="431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LineAC Web</a:t>
            </a:r>
            <a:endParaRPr lang="zh-TW" altLang="en-US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218953" y="1507745"/>
            <a:ext cx="909283" cy="431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RTDM</a:t>
            </a:r>
            <a:endParaRPr lang="zh-TW" altLang="en-US" sz="1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218952" y="2121004"/>
            <a:ext cx="909283" cy="431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Canner</a:t>
            </a:r>
            <a:endParaRPr lang="zh-TW" altLang="en-US" sz="1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46924" y="2179563"/>
            <a:ext cx="184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透過設定反向代理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mapping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到內部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server</a:t>
            </a:r>
            <a:endParaRPr kumimoji="0" lang="zh-TW" altLang="en-US" sz="12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026" name="圖片 4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82" y="2663864"/>
            <a:ext cx="188237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>
            <a:off x="2312405" y="1959870"/>
            <a:ext cx="590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59953" y="1743994"/>
            <a:ext cx="626478" cy="16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459952" y="2074852"/>
            <a:ext cx="626479" cy="26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59607" y="157205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api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rtdm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0667" y="2192150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api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/canner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626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劉彥辰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3022"/>
              </p:ext>
            </p:extLst>
          </p:nvPr>
        </p:nvGraphicFramePr>
        <p:xfrm>
          <a:off x="70731" y="4876022"/>
          <a:ext cx="9037468" cy="1553636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運用分析快速有效解決整體營運問題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提升行內資料整合處理的效率、效能、治理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提供客群分析團隊能夠自建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 Mart</a:t>
              </a: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928869"/>
            <a:chOff x="1904455" y="2677222"/>
            <a:chExt cx="2700000" cy="2775834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7"/>
              <a:ext cx="2700000" cy="2537989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Campaign Tasks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11/10(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五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上檔至</a:t>
              </a:r>
              <a:r>
                <a:rPr kumimoji="1" lang="en-US" altLang="zh-TW" sz="1200" kern="0" dirty="0" err="1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DataHub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中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–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delay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Canner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採購合約公文處理請示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單、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Canner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軟體議價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簽呈結案，已通知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Jasper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若法務沒意見可做用印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整理外部資料</a:t>
              </a:r>
              <a:r>
                <a:rPr kumimoji="1" lang="en-US" altLang="zh-TW" sz="1200" kern="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Datasource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，預計刪除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11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個資料連線釋放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storage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空間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12/5(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二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測試環境版本更新，對齊正式環境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不可行銷資料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table(CFNOP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、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CFIDP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、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CFREFUSE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12/5(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二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更新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Canner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測試環境對齊正式環境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修正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bug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928869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更新測試和正式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license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06372" y="126231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業務數據可視化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3663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449034" cy="84066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使全行人員能針對自身業務查看到視覺化數據相關報表</a:t>
            </a:r>
            <a:endParaRPr lang="en-US" altLang="zh-TW" sz="1200" dirty="0"/>
          </a:p>
          <a:p>
            <a:r>
              <a:rPr lang="zh-TW" altLang="en-US" sz="1200" dirty="0"/>
              <a:t>報表開發人員能更多元準確的使用數據製作報表</a:t>
            </a:r>
            <a:endParaRPr lang="en-US" altLang="zh-TW" sz="1200" dirty="0"/>
          </a:p>
        </p:txBody>
      </p:sp>
      <p:sp>
        <p:nvSpPr>
          <p:cNvPr id="38" name="Rectangle 61"/>
          <p:cNvSpPr/>
          <p:nvPr/>
        </p:nvSpPr>
        <p:spPr>
          <a:xfrm>
            <a:off x="35100" y="1944703"/>
            <a:ext cx="4483998" cy="2757486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客群仍接</a:t>
            </a:r>
            <a:r>
              <a:rPr kumimoji="1" lang="en-US" altLang="zh-TW" sz="1200" kern="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Netezza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，其他單位已換接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Oracle(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資料更新狀況目前須仰賴使用者自行確認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200" dirty="0" smtClean="0"/>
              <a:t>SAS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VA</a:t>
            </a:r>
            <a:r>
              <a:rPr lang="zh-TW" altLang="en-US" sz="1200" dirty="0" smtClean="0"/>
              <a:t>教育訓練於</a:t>
            </a:r>
            <a:r>
              <a:rPr lang="en-US" altLang="zh-TW" sz="1200" dirty="0" smtClean="0"/>
              <a:t>11/29</a:t>
            </a:r>
            <a:r>
              <a:rPr lang="zh-TW" altLang="en-US" sz="1200" dirty="0" smtClean="0"/>
              <a:t>上</a:t>
            </a:r>
            <a:r>
              <a:rPr lang="zh-TW" altLang="en-US" sz="1200" dirty="0"/>
              <a:t>架數位學習</a:t>
            </a:r>
            <a:r>
              <a:rPr lang="zh-TW" altLang="en-US" sz="1200" dirty="0" smtClean="0"/>
              <a:t>平台。</a:t>
            </a:r>
            <a:r>
              <a:rPr lang="en-US" altLang="zh-TW" sz="1200" dirty="0" smtClean="0"/>
              <a:t>-</a:t>
            </a:r>
            <a:r>
              <a:rPr lang="zh-TW" altLang="en-US" sz="1200" dirty="0"/>
              <a:t>伶</a:t>
            </a:r>
            <a:r>
              <a:rPr lang="zh-TW" altLang="en-US" sz="1200" dirty="0" smtClean="0"/>
              <a:t>竹</a:t>
            </a:r>
            <a:endParaRPr lang="en-US" altLang="zh-TW" sz="1200" dirty="0" smtClean="0"/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>
                <a:solidFill>
                  <a:srgbClr val="FF0000"/>
                </a:solidFill>
              </a:rPr>
              <a:t>教育訓練使用者專區使用權限設定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11/29(</a:t>
            </a:r>
            <a:r>
              <a:rPr lang="zh-TW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三</a:t>
            </a: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已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公告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SAS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VA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權限調整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公文系統發出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全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行人員權限設定調整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使用者問題反饋處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理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lang="en-US" altLang="zh-TW" sz="1200" dirty="0" smtClean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4586880" y="1989995"/>
            <a:ext cx="4483998" cy="238087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>
                <a:solidFill>
                  <a:srgbClr val="FF0000"/>
                </a:solidFill>
              </a:rPr>
              <a:t>權限</a:t>
            </a:r>
            <a:r>
              <a:rPr lang="zh-TW" altLang="en-US" sz="1200" dirty="0" smtClean="0">
                <a:solidFill>
                  <a:srgbClr val="FF0000"/>
                </a:solidFill>
              </a:rPr>
              <a:t>調整完成並確認</a:t>
            </a:r>
            <a:r>
              <a:rPr lang="zh-TW" altLang="en-US" sz="1200" dirty="0" smtClean="0">
                <a:solidFill>
                  <a:srgbClr val="FF0000"/>
                </a:solidFill>
              </a:rPr>
              <a:t>無誤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使用者反映無法下載資料問題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200" dirty="0" smtClean="0">
                <a:solidFill>
                  <a:srgbClr val="FF0000"/>
                </a:solidFill>
              </a:rPr>
              <a:t>VA</a:t>
            </a:r>
            <a:r>
              <a:rPr lang="zh-TW" altLang="en-US" sz="1200" dirty="0" smtClean="0">
                <a:solidFill>
                  <a:srgbClr val="FF0000"/>
                </a:solidFill>
              </a:rPr>
              <a:t>年度授權簽呈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預計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12/14(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四</a:t>
            </a:r>
            <a:r>
              <a: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議價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6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業務數據可視化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8779" y="1061044"/>
            <a:ext cx="68247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rgbClr val="000000"/>
                </a:solidFill>
                <a:latin typeface="NotoSansCJKtc-Regular"/>
              </a:rPr>
              <a:t>檢視</a:t>
            </a:r>
            <a:r>
              <a:rPr lang="zh-TW" altLang="en-US" sz="1200" b="1" dirty="0">
                <a:solidFill>
                  <a:srgbClr val="000000"/>
                </a:solidFill>
                <a:latin typeface="NotoSansCJKtc-Regular"/>
              </a:rPr>
              <a:t>報表和預存</a:t>
            </a:r>
            <a:r>
              <a:rPr lang="zh-TW" altLang="en-US" sz="1200" b="1" dirty="0" smtClean="0">
                <a:solidFill>
                  <a:srgbClr val="000000"/>
                </a:solidFill>
                <a:latin typeface="NotoSansCJKtc-Regular"/>
              </a:rPr>
              <a:t>程式</a:t>
            </a:r>
            <a:r>
              <a:rPr lang="en-US" altLang="zh-TW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報表檢視、報表開發</a:t>
            </a:r>
            <a:endParaRPr lang="zh-TW" altLang="en-US" sz="1600" b="1" dirty="0">
              <a:solidFill>
                <a:srgbClr val="FF0000"/>
              </a:solidFill>
              <a:latin typeface="NotoSansCJKtc-Regular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NotoSansCJKtc-Regular"/>
              </a:rPr>
              <a:t>存取 </a:t>
            </a:r>
            <a:r>
              <a:rPr lang="en-US" altLang="zh-TW" sz="1200" dirty="0">
                <a:solidFill>
                  <a:srgbClr val="000000"/>
                </a:solidFill>
                <a:latin typeface="Noto Sans" panose="020B0502040504020204" pitchFamily="34" charset="0"/>
              </a:rPr>
              <a:t>Web </a:t>
            </a:r>
            <a:r>
              <a:rPr lang="zh-TW" altLang="en-US" sz="1200" dirty="0">
                <a:solidFill>
                  <a:srgbClr val="000000"/>
                </a:solidFill>
                <a:latin typeface="NotoSansCJKtc-Regular"/>
              </a:rPr>
              <a:t>和行動裝置報表檢視器。 檢視報表和預存程式輸出。</a:t>
            </a:r>
            <a:r>
              <a:rPr lang="en-US" altLang="zh-TW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-US" altLang="zh-TW" sz="1200" b="1" dirty="0">
                <a:solidFill>
                  <a:srgbClr val="000000"/>
                </a:solidFill>
                <a:latin typeface="Noto Sans" panose="020B0502040504020204" pitchFamily="34" charset="0"/>
              </a:rPr>
              <a:t>SAS Visual Analytics Apps </a:t>
            </a:r>
            <a:r>
              <a:rPr lang="zh-TW" altLang="en-US" sz="1200" dirty="0">
                <a:solidFill>
                  <a:srgbClr val="000000"/>
                </a:solidFill>
                <a:latin typeface="NotoSansCJKtc-Regular"/>
              </a:rPr>
              <a:t>的存取權也會受到裝置層級限制的影響</a:t>
            </a:r>
            <a:r>
              <a:rPr lang="zh-TW" altLang="en-US" sz="1200" dirty="0" smtClean="0">
                <a:solidFill>
                  <a:srgbClr val="000000"/>
                </a:solidFill>
                <a:latin typeface="NotoSansCJKtc-Regular"/>
              </a:rPr>
              <a:t>。</a:t>
            </a:r>
            <a:endParaRPr lang="en-US" altLang="zh-TW" sz="1200" dirty="0" smtClean="0">
              <a:solidFill>
                <a:srgbClr val="000000"/>
              </a:solidFill>
              <a:latin typeface="NotoSansCJKtc-Regula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建立</a:t>
            </a:r>
            <a:r>
              <a:rPr lang="zh-TW" altLang="en-US" sz="1200" b="1" dirty="0" smtClean="0"/>
              <a:t>報表</a:t>
            </a:r>
            <a:r>
              <a:rPr lang="en-US" altLang="zh-TW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報表開發</a:t>
            </a:r>
            <a:endParaRPr lang="zh-TW" altLang="en-US" sz="1200" b="1" dirty="0"/>
          </a:p>
          <a:p>
            <a:r>
              <a:rPr lang="zh-TW" altLang="en-US" sz="1200" dirty="0"/>
              <a:t>存取 </a:t>
            </a:r>
            <a:r>
              <a:rPr lang="en-US" altLang="zh-TW" sz="1200" dirty="0"/>
              <a:t>SAS Visual Analytics</a:t>
            </a:r>
            <a:r>
              <a:rPr lang="zh-TW" altLang="en-US" sz="1200" dirty="0"/>
              <a:t>。建立和修改報表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建置自訂</a:t>
            </a:r>
            <a:r>
              <a:rPr lang="zh-TW" altLang="en-US" sz="1200" b="1" dirty="0" smtClean="0"/>
              <a:t>圖形</a:t>
            </a:r>
            <a:r>
              <a:rPr lang="en-US" altLang="zh-TW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報表開發</a:t>
            </a:r>
            <a:endParaRPr lang="en-US" altLang="zh-TW" sz="1200" b="1" dirty="0" smtClean="0"/>
          </a:p>
          <a:p>
            <a:r>
              <a:rPr lang="zh-TW" altLang="en-US" sz="1200" dirty="0"/>
              <a:t>存取 </a:t>
            </a:r>
            <a:r>
              <a:rPr lang="en-US" altLang="zh-TW" sz="1200" dirty="0"/>
              <a:t>SAS Visual Analytics Graph Builder</a:t>
            </a:r>
            <a:r>
              <a:rPr lang="zh-TW" altLang="en-US" sz="1200" dirty="0"/>
              <a:t>。在 </a:t>
            </a:r>
            <a:r>
              <a:rPr lang="en-US" altLang="zh-TW" sz="1200" dirty="0"/>
              <a:t>SAS Visual Analytics </a:t>
            </a:r>
            <a:r>
              <a:rPr lang="zh-TW" altLang="en-US" sz="1200" dirty="0"/>
              <a:t>中可以使用建立和修改圖形範本物件。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增加和檢視</a:t>
            </a:r>
            <a:r>
              <a:rPr lang="zh-TW" altLang="en-US" sz="1200" b="1" dirty="0" smtClean="0"/>
              <a:t>註解</a:t>
            </a:r>
            <a:r>
              <a:rPr lang="en-US" altLang="zh-TW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報表檢視、報表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開發</a:t>
            </a:r>
            <a:endParaRPr lang="en-US" altLang="zh-TW" sz="1200" b="1" dirty="0" smtClean="0"/>
          </a:p>
          <a:p>
            <a:r>
              <a:rPr lang="zh-TW" altLang="en-US" sz="1200" dirty="0"/>
              <a:t>增加註解、檢視註解和編輯自己的註解。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匯出</a:t>
            </a:r>
            <a:r>
              <a:rPr lang="zh-TW" altLang="en-US" sz="1200" b="1" dirty="0" smtClean="0"/>
              <a:t>資料</a:t>
            </a:r>
            <a:endParaRPr lang="en-US" altLang="zh-TW" sz="1200" b="1" dirty="0" smtClean="0"/>
          </a:p>
          <a:p>
            <a:r>
              <a:rPr lang="zh-TW" altLang="en-US" sz="1200" dirty="0"/>
              <a:t>將資料匯出到其他應用程式。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匯出或列印為 </a:t>
            </a:r>
            <a:r>
              <a:rPr lang="en-US" altLang="zh-TW" sz="1200" b="1" dirty="0" smtClean="0"/>
              <a:t>PDF</a:t>
            </a:r>
          </a:p>
          <a:p>
            <a:r>
              <a:rPr lang="zh-TW" altLang="en-US" sz="1200" dirty="0"/>
              <a:t>將報表匯出或印出為 </a:t>
            </a:r>
            <a:r>
              <a:rPr lang="en-US" altLang="zh-TW" sz="1200" dirty="0"/>
              <a:t>PDF </a:t>
            </a:r>
            <a:r>
              <a:rPr lang="zh-TW" altLang="en-US" sz="1200" dirty="0"/>
              <a:t>檔案。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/>
              <a:t>電子郵件</a:t>
            </a:r>
            <a:endParaRPr lang="en-US" altLang="zh-TW" sz="1200" b="1" dirty="0" smtClean="0"/>
          </a:p>
          <a:p>
            <a:r>
              <a:rPr lang="zh-TW" altLang="en-US" sz="1200" dirty="0"/>
              <a:t>透過電子郵件傳送報表的連結。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/>
              <a:t>個人化</a:t>
            </a:r>
            <a:r>
              <a:rPr lang="en-US" altLang="zh-TW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報表檢視、報表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開發</a:t>
            </a:r>
            <a:endParaRPr lang="en-US" altLang="zh-TW" sz="1200" b="1" dirty="0" smtClean="0"/>
          </a:p>
          <a:p>
            <a:r>
              <a:rPr lang="zh-TW" altLang="en-US" sz="1200" dirty="0"/>
              <a:t>使用特定的功能，例如：設定喜好設定、存取最近檢視的物件和管理我的最愛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/>
              <a:t>Visual Analytics: </a:t>
            </a:r>
            <a:r>
              <a:rPr lang="zh-TW" altLang="en-US" sz="1200" b="1" dirty="0"/>
              <a:t>自助</a:t>
            </a:r>
            <a:r>
              <a:rPr lang="zh-TW" altLang="en-US" sz="1200" b="1" dirty="0" smtClean="0"/>
              <a:t>匯入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</a:t>
            </a:r>
            <a:r>
              <a:rPr lang="zh-TW" altLang="en-US" sz="1200" b="1" dirty="0" smtClean="0">
                <a:sym typeface="Wingdings" panose="05000000000000000000" pitchFamily="2" charset="2"/>
              </a:rPr>
              <a:t>建議取消</a:t>
            </a:r>
            <a:endParaRPr lang="en-US" altLang="zh-TW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/>
              <a:t>Visual Analytics: </a:t>
            </a:r>
            <a:r>
              <a:rPr lang="zh-TW" altLang="en-US" sz="1200" b="1" dirty="0" smtClean="0"/>
              <a:t>進階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</a:t>
            </a:r>
            <a:r>
              <a:rPr lang="zh-TW" altLang="en-US" sz="1200" b="1" dirty="0" smtClean="0">
                <a:sym typeface="Wingdings" panose="05000000000000000000" pitchFamily="2" charset="2"/>
              </a:rPr>
              <a:t>屬於各報表管理功能，建議保留在本部門</a:t>
            </a:r>
            <a:endParaRPr lang="en-US" altLang="zh-TW" sz="1200" b="1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建置分析模型</a:t>
            </a:r>
            <a:endParaRPr lang="en-US" altLang="zh-TW" sz="1200" b="1" dirty="0"/>
          </a:p>
          <a:p>
            <a:r>
              <a:rPr lang="zh-TW" altLang="en-US" sz="1200" dirty="0"/>
              <a:t>在 </a:t>
            </a:r>
            <a:r>
              <a:rPr lang="en-US" altLang="zh-TW" sz="1200" dirty="0"/>
              <a:t>SAS Visual Statistics (</a:t>
            </a:r>
            <a:r>
              <a:rPr lang="zh-TW" altLang="en-US" sz="1200" dirty="0"/>
              <a:t>另外授權的附加元件</a:t>
            </a:r>
            <a:r>
              <a:rPr lang="en-US" altLang="zh-TW" sz="1200" dirty="0"/>
              <a:t>) </a:t>
            </a:r>
            <a:r>
              <a:rPr lang="zh-TW" altLang="en-US" sz="1200" dirty="0"/>
              <a:t>中建立和修改分析模型</a:t>
            </a:r>
            <a:r>
              <a:rPr lang="zh-TW" altLang="en-US" sz="1200" dirty="0" smtClean="0"/>
              <a:t>。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4762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企業戶族譜數據庫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9558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透過企業數據與負責人數據交叉比對，掌握負責人個金經營契機，實現法個共營。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44325" y="811154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簡伶竹、蔣誌元</a:t>
            </a:r>
          </a:p>
        </p:txBody>
      </p:sp>
    </p:spTree>
    <p:extLst>
      <p:ext uri="{BB962C8B-B14F-4D97-AF65-F5344CB8AC3E}">
        <p14:creationId xmlns:p14="http://schemas.microsoft.com/office/powerpoint/2010/main" val="23991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個人家戶數據庫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7190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找出顧客背後的人際關係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(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家人、好友等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)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，並鎖定關鍵動機及決策者。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李嘉泰、蔣誌元</a:t>
            </a:r>
          </a:p>
        </p:txBody>
      </p:sp>
    </p:spTree>
    <p:extLst>
      <p:ext uri="{BB962C8B-B14F-4D97-AF65-F5344CB8AC3E}">
        <p14:creationId xmlns:p14="http://schemas.microsoft.com/office/powerpoint/2010/main" val="2192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Smart</a:t>
            </a:r>
            <a:r>
              <a:rPr lang="zh-TW" altLang="zh-TW" dirty="0"/>
              <a:t>金融成長平台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383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8/1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和消金業務部討論第一波開立權限的分行，目前暫緩實施。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新申貸企業戶數</a:t>
            </a:r>
            <a:r>
              <a:rPr lang="en-US" altLang="zh-TW" sz="1000" dirty="0">
                <a:latin typeface="+mn-ea"/>
              </a:rPr>
              <a:t>500</a:t>
            </a:r>
            <a:r>
              <a:rPr lang="zh-TW" altLang="zh-TW" sz="1000" dirty="0">
                <a:latin typeface="+mn-ea"/>
              </a:rPr>
              <a:t>戶。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0258" y="1982866"/>
            <a:ext cx="4483998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認養分行定義加入帳務分行，現行為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coalesce(AO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所屬行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,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最短距離分行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+mn-ea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儀表板中調整授信戶欄位名稱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or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新增定義說明 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待與嘉泰、廠商確認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) 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+mn-ea"/>
              <a:cs typeface="Arial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648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顧客經營管理平台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051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Wingdings" panose="05000000000000000000" pitchFamily="2" charset="2"/>
                <a:buChar char="Ø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  <a:sym typeface="Microsoft JhengHei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00" y="882467"/>
            <a:ext cx="27996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透過顧客資訊了解往來產品，針對潛力商機顧客優先經營。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產品新跨售數</a:t>
            </a:r>
            <a:r>
              <a:rPr lang="en-US" altLang="zh-TW" sz="1000" dirty="0">
                <a:latin typeface="+mn-ea"/>
              </a:rPr>
              <a:t>5,000</a:t>
            </a:r>
            <a:r>
              <a:rPr lang="zh-TW" altLang="zh-TW" sz="1000" dirty="0">
                <a:latin typeface="+mn-ea"/>
              </a:rPr>
              <a:t>個。</a:t>
            </a:r>
            <a:endParaRPr lang="zh-TW" altLang="en-US" sz="10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60134" y="1041365"/>
            <a:ext cx="287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ntique Olive Compact" panose="020B0904030504030204" pitchFamily="34" charset="0"/>
                <a:ea typeface="微軟正黑體" panose="020B0604030504040204" pitchFamily="34" charset="-120"/>
              </a:rPr>
              <a:t>李嘉泰</a:t>
            </a:r>
          </a:p>
        </p:txBody>
      </p:sp>
      <p:sp>
        <p:nvSpPr>
          <p:cNvPr id="39" name="Rectangle 39"/>
          <p:cNvSpPr/>
          <p:nvPr/>
        </p:nvSpPr>
        <p:spPr>
          <a:xfrm>
            <a:off x="4060134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</a:t>
            </a:r>
          </a:p>
        </p:txBody>
      </p:sp>
      <p:sp>
        <p:nvSpPr>
          <p:cNvPr id="38" name="Rectangle 61"/>
          <p:cNvSpPr/>
          <p:nvPr/>
        </p:nvSpPr>
        <p:spPr>
          <a:xfrm>
            <a:off x="43413" y="1995625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於</a:t>
            </a:r>
            <a:r>
              <a: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8/10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與通路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營運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部</a:t>
            </a:r>
            <a:r>
              <a: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demo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儀表版初版規劃。</a:t>
            </a:r>
            <a:r>
              <a: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rPr>
              <a:t> -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伶竹、嘉泰</a:t>
            </a:r>
            <a:endParaRPr kumimoji="1" lang="en-US" altLang="zh-TW" sz="1200" kern="0" dirty="0" smtClean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通路營運部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目前收到分行希望增加</a:t>
            </a:r>
            <a:r>
              <a:rPr kumimoji="1" lang="zh-TW" altLang="en-US" sz="1200" u="sng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櫃員協銷工具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，透過輸入</a:t>
            </a:r>
            <a:r>
              <a: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ID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或帳號，可了解顧客目前持有產品並進行產品跨售。</a:t>
            </a:r>
            <a:endParaRPr kumimoji="1" lang="en-US" altLang="zh-TW" sz="1200" kern="0" dirty="0" smtClean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確認通路營運部需求，後續進行儀表版調整。</a:t>
            </a:r>
            <a:r>
              <a: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rPr>
              <a:t> -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伶竹</a:t>
            </a:r>
            <a:endParaRPr kumimoji="1" lang="en-US" altLang="zh-TW" sz="1200" kern="0" dirty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規劃分行推廣模式與挑選試行分行。</a:t>
            </a:r>
            <a:r>
              <a: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伶竹、嘉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泰</a:t>
            </a:r>
            <a:endParaRPr kumimoji="1" lang="en-US" altLang="zh-TW" sz="1200" kern="0" dirty="0" smtClean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製作與分行介紹的投影片。</a:t>
            </a:r>
            <a:r>
              <a: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rPr>
              <a:t> -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伶竹</a:t>
            </a:r>
            <a:endParaRPr kumimoji="1" lang="en-US" altLang="zh-TW" sz="1200" kern="0" dirty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endParaRPr kumimoji="1" lang="en-US" altLang="zh-TW" sz="1200" kern="0" dirty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endParaRPr kumimoji="1" lang="en-US" altLang="zh-TW" sz="1200" kern="0" dirty="0">
              <a:latin typeface="+mn-ea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730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外匯匯率搶購活動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62943"/>
              </p:ext>
            </p:extLst>
          </p:nvPr>
        </p:nvGraphicFramePr>
        <p:xfrm>
          <a:off x="43413" y="4602240"/>
          <a:ext cx="9037468" cy="2102276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kern="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  <a:sym typeface="Microsoft JhengHei"/>
                        </a:rPr>
                        <a:t>7/26</a:t>
                      </a:r>
                      <a:r>
                        <a:rPr kumimoji="1" lang="zh-TW" altLang="en-US" sz="1200" kern="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  <a:sym typeface="Microsoft JhengHei"/>
                        </a:rPr>
                        <a:t> 與 核資、數金、金室共同召開會議，會議中討論：考量行內現行有許多限制須克服，活動規劃改為固定一天的特定時段進行優惠換匯，本次活動讓分優惠限顧客結購外幣。</a:t>
                      </a:r>
                      <a:endParaRPr kumimoji="1" lang="en-US" altLang="zh-TW" sz="1200" kern="0" dirty="0" smtClean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9/5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注意事項新增新行銀流程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9/6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Landing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頁新增</a:t>
                      </a:r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”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享即期匯率</a:t>
                      </a:r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”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優惠</a:t>
                      </a:r>
                      <a:endParaRPr lang="zh-TW" altLang="en-US" sz="1200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9/7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b="0" u="none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DeepLink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在新行銀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舊行銀 跳轉不同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9/27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 活動順利上線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已經發現顧客兌換日圓習慣周三換匯。        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電視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牆、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 ATM 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11/22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上線，已確定電視牆有。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11/15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單日結購金額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9,300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萬台幣。；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11/22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單日結購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金額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6,600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萬台幣。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下午茶很讚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12/7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完成分行系統教育訓練，已取得</a:t>
            </a:r>
            <a:r>
              <a:rPr kumimoji="1" lang="en-US" altLang="zh-TW" sz="12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Deeplink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12/8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外幣博覽匯過版，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12/13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起用新版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：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延長換匯時間至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19:00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2.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延長活動期間至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3/31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彙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整同業大額換匯活動。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伶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竹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開立美利博覽匯公文簽呈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透過外幣搶購，提升整體外幣存量，進而達到產品跨售的目標</a:t>
            </a:r>
            <a:r>
              <a:rPr lang="zh-TW" altLang="zh-TW" sz="1000" dirty="0" smtClean="0">
                <a:latin typeface="+mn-ea"/>
              </a:rPr>
              <a:t>。</a:t>
            </a:r>
            <a:endParaRPr lang="en-US" altLang="zh-TW" sz="10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</a:t>
            </a:r>
            <a:r>
              <a:rPr lang="zh-TW" altLang="en-US" sz="1000" dirty="0" smtClean="0">
                <a:latin typeface="+mn-ea"/>
              </a:rPr>
              <a:t>竹、蔣誌元、李佳芩、丘欣平</a:t>
            </a:r>
            <a:endParaRPr lang="zh-TW" altLang="en-US" sz="1000" dirty="0">
              <a:latin typeface="+mn-ea"/>
            </a:endParaRP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06" y="2791095"/>
            <a:ext cx="1409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61"/>
          <p:cNvSpPr/>
          <p:nvPr/>
        </p:nvSpPr>
        <p:spPr>
          <a:xfrm>
            <a:off x="4586880" y="2005274"/>
            <a:ext cx="4483998" cy="2365596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41" name="Rectangle 61"/>
          <p:cNvSpPr/>
          <p:nvPr/>
        </p:nvSpPr>
        <p:spPr>
          <a:xfrm>
            <a:off x="4580258" y="2022015"/>
            <a:ext cx="4483998" cy="234885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42" name="Rectangle 61"/>
          <p:cNvSpPr/>
          <p:nvPr/>
        </p:nvSpPr>
        <p:spPr>
          <a:xfrm>
            <a:off x="4593502" y="2003348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需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於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12/12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修改活動網頁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延長換匯時間，同時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12/19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發布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推播主打到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19:00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的事情。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Ex.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好評延長，下班也能換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</a:t>
            </a: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預計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12/11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開始設定新分行系統後台，與佳芩討論網頁頁面設計。</a:t>
            </a:r>
            <a:endParaRPr kumimoji="1" lang="en-US" altLang="zh-TW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預計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12/15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前至北瓦測試環境測試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拿實體機測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、安卓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1" lang="zh-TW" altLang="en-US" sz="1200" kern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外幣博覽匯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PhaseII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行銷：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外廣：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關鍵字、</a:t>
            </a:r>
            <a:r>
              <a:rPr lang="en-US" altLang="zh-TW" dirty="0" smtClean="0"/>
              <a:t>FB(</a:t>
            </a:r>
            <a:r>
              <a:rPr lang="zh-TW" altLang="en-US" dirty="0" smtClean="0"/>
              <a:t>影音行銷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內廣：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eDM</a:t>
            </a:r>
            <a:r>
              <a:rPr lang="zh-TW" altLang="en-US" dirty="0" smtClean="0"/>
              <a:t>：要申請</a:t>
            </a:r>
            <a:r>
              <a:rPr lang="en-US" altLang="zh-TW" dirty="0" smtClean="0"/>
              <a:t>MH</a:t>
            </a:r>
            <a:r>
              <a:rPr lang="zh-TW" altLang="en-US" dirty="0" smtClean="0"/>
              <a:t>權限。</a:t>
            </a:r>
            <a:endParaRPr lang="en-US" altLang="zh-TW" dirty="0"/>
          </a:p>
          <a:p>
            <a:pPr lvl="2"/>
            <a:r>
              <a:rPr lang="en-US" altLang="zh-TW" dirty="0" smtClean="0"/>
              <a:t>SMS</a:t>
            </a:r>
            <a:r>
              <a:rPr lang="zh-TW" altLang="en-US" dirty="0" smtClean="0"/>
              <a:t>：不能輕易帶網址連結。</a:t>
            </a:r>
            <a:endParaRPr lang="en-US" altLang="zh-TW" dirty="0"/>
          </a:p>
          <a:p>
            <a:pPr lvl="2"/>
            <a:r>
              <a:rPr lang="zh-TW" altLang="en-US" dirty="0" smtClean="0"/>
              <a:t>行銀推播：已問數金 温</a:t>
            </a:r>
            <a:r>
              <a:rPr lang="zh-TW" altLang="en-US" dirty="0"/>
              <a:t>柏</a:t>
            </a:r>
            <a:r>
              <a:rPr lang="zh-TW" altLang="en-US" dirty="0" smtClean="0"/>
              <a:t>維 </a:t>
            </a:r>
            <a:r>
              <a:rPr lang="en-US" altLang="zh-TW" dirty="0" smtClean="0"/>
              <a:t>#5674</a:t>
            </a:r>
            <a:r>
              <a:rPr lang="zh-TW" altLang="en-US" dirty="0" smtClean="0"/>
              <a:t>；申請審核：賢；經辦：泰、竹。</a:t>
            </a:r>
            <a:endParaRPr lang="en-US" altLang="zh-TW" dirty="0" smtClean="0"/>
          </a:p>
          <a:p>
            <a:r>
              <a:rPr lang="zh-TW" altLang="en-US" dirty="0" smtClean="0"/>
              <a:t>分析：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Dashboard(</a:t>
            </a:r>
            <a:r>
              <a:rPr lang="zh-TW" altLang="en-US" dirty="0" smtClean="0"/>
              <a:t>主管會報數字、分析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用以評估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/>
              <a:t>夜間換匯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dirty="0" smtClean="0"/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「開放其他</a:t>
            </a:r>
            <a:r>
              <a:rPr lang="zh-TW" altLang="en-US" dirty="0" smtClean="0"/>
              <a:t>幣別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dirty="0" smtClean="0"/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 大額換匯」。</a:t>
            </a:r>
            <a:endParaRPr lang="en-US" altLang="zh-TW" dirty="0" smtClean="0"/>
          </a:p>
          <a:p>
            <a:r>
              <a:rPr lang="zh-TW" altLang="en-US" dirty="0" smtClean="0"/>
              <a:t>流程：</a:t>
            </a:r>
            <a:endParaRPr lang="en-US" altLang="zh-TW" dirty="0" smtClean="0"/>
          </a:p>
          <a:p>
            <a:pPr lvl="1"/>
            <a:r>
              <a:rPr lang="zh-TW" altLang="en-US" dirty="0"/>
              <a:t>是否對</a:t>
            </a:r>
            <a:r>
              <a:rPr lang="zh-TW" altLang="en-US" dirty="0" smtClean="0"/>
              <a:t>標 夜間</a:t>
            </a:r>
            <a:r>
              <a:rPr lang="zh-TW" altLang="en-US" dirty="0"/>
              <a:t>換</a:t>
            </a:r>
            <a:r>
              <a:rPr lang="zh-TW" altLang="en-US" dirty="0" smtClean="0"/>
              <a:t>匯 時間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Deeplink</a:t>
            </a:r>
            <a:r>
              <a:rPr lang="zh-TW" altLang="en-US" dirty="0" smtClean="0"/>
              <a:t>可否直接連到結購頁面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預約換匯可否把讓分優惠擋起來</a:t>
            </a:r>
            <a:endParaRPr lang="en-US" altLang="zh-TW" dirty="0" smtClean="0"/>
          </a:p>
          <a:p>
            <a:r>
              <a:rPr lang="en-US" altLang="zh-TW" dirty="0" smtClean="0"/>
              <a:t>Action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行銀推播。 </a:t>
            </a:r>
            <a:r>
              <a:rPr lang="en-US" altLang="zh-TW" dirty="0" smtClean="0"/>
              <a:t>2.</a:t>
            </a:r>
            <a:r>
              <a:rPr lang="zh-TW" altLang="en-US" dirty="0" smtClean="0"/>
              <a:t>預約換匯的讓分遮起來。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DeepLink</a:t>
            </a:r>
            <a:r>
              <a:rPr lang="zh-TW" altLang="en-US" dirty="0" smtClean="0"/>
              <a:t>。 </a:t>
            </a:r>
            <a:r>
              <a:rPr lang="en-US" altLang="zh-TW" dirty="0" smtClean="0"/>
              <a:t>4. </a:t>
            </a:r>
            <a:r>
              <a:rPr lang="zh-TW" altLang="en-US" dirty="0" smtClean="0"/>
              <a:t>大</a:t>
            </a:r>
            <a:r>
              <a:rPr lang="zh-TW" altLang="en-US" dirty="0"/>
              <a:t>額換匯。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891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數據決策科重點工作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7501"/>
              </p:ext>
            </p:extLst>
          </p:nvPr>
        </p:nvGraphicFramePr>
        <p:xfrm>
          <a:off x="308589" y="669121"/>
          <a:ext cx="8427039" cy="6112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813">
                  <a:extLst>
                    <a:ext uri="{9D8B030D-6E8A-4147-A177-3AD203B41FA5}">
                      <a16:colId xmlns:a16="http://schemas.microsoft.com/office/drawing/2014/main" val="3403248853"/>
                    </a:ext>
                  </a:extLst>
                </a:gridCol>
                <a:gridCol w="1150843">
                  <a:extLst>
                    <a:ext uri="{9D8B030D-6E8A-4147-A177-3AD203B41FA5}">
                      <a16:colId xmlns:a16="http://schemas.microsoft.com/office/drawing/2014/main" val="90445303"/>
                    </a:ext>
                  </a:extLst>
                </a:gridCol>
                <a:gridCol w="3546092">
                  <a:extLst>
                    <a:ext uri="{9D8B030D-6E8A-4147-A177-3AD203B41FA5}">
                      <a16:colId xmlns:a16="http://schemas.microsoft.com/office/drawing/2014/main" val="1644088169"/>
                    </a:ext>
                  </a:extLst>
                </a:gridCol>
                <a:gridCol w="785942">
                  <a:extLst>
                    <a:ext uri="{9D8B030D-6E8A-4147-A177-3AD203B41FA5}">
                      <a16:colId xmlns:a16="http://schemas.microsoft.com/office/drawing/2014/main" val="2593791263"/>
                    </a:ext>
                  </a:extLst>
                </a:gridCol>
                <a:gridCol w="2345349">
                  <a:extLst>
                    <a:ext uri="{9D8B030D-6E8A-4147-A177-3AD203B41FA5}">
                      <a16:colId xmlns:a16="http://schemas.microsoft.com/office/drawing/2014/main" val="4107136683"/>
                    </a:ext>
                  </a:extLst>
                </a:gridCol>
              </a:tblGrid>
              <a:tr h="1995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分類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項目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近期工作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負責人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進度回覆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2614928159"/>
                  </a:ext>
                </a:extLst>
              </a:tr>
              <a:tr h="5713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業務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外幣博覽匯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截至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2023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年活動整體經營成效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持續觀察同業各幣別讓分幅度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做為調整參考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蒐集同業外幣活動操作方式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伶竹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534173676"/>
                  </a:ext>
                </a:extLst>
              </a:tr>
              <a:tr h="171400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業務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美利博覽匯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專案代碼申請</a:t>
                      </a:r>
                      <a:b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專案條件設定</a:t>
                      </a:r>
                      <a:b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網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行銀專案定存功能設定</a:t>
                      </a:r>
                      <a:b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活動網頁設計含注意事項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預計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月底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~1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月初上線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5.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活動大標題設計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跟美利兔Ｍ</a:t>
                      </a:r>
                      <a:r>
                        <a:rPr lang="en-US" altLang="zh-TW" sz="1100" u="none" strike="noStrike" dirty="0" err="1">
                          <a:effectLst/>
                          <a:latin typeface="+mn-ea"/>
                          <a:ea typeface="+mn-ea"/>
                        </a:rPr>
                        <a:t>uchPlus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要有區分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6.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活動上線前測試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需測案及測試地點確認</a:t>
                      </a: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7.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活動上線前公告</a:t>
                      </a:r>
                      <a:b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8.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活動上線後行銷推廣有無限制</a:t>
                      </a:r>
                      <a:b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 dirty="0">
                          <a:effectLst/>
                          <a:latin typeface="+mn-ea"/>
                          <a:ea typeface="+mn-ea"/>
                        </a:rPr>
                        <a:t>9.</a:t>
                      </a:r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活動上線後募集成效如何追蹤與需向誰回覆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嘉泰</a:t>
                      </a:r>
                      <a:b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b="1" u="none" strike="noStrike" dirty="0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俊賢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157005918"/>
                  </a:ext>
                </a:extLst>
              </a:tr>
              <a:tr h="3808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業務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大額換匯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蒐集同業操作方式及條件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規劃新光活動內容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伶竹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3940575524"/>
                  </a:ext>
                </a:extLst>
              </a:tr>
              <a:tr h="5713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業務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信用快篩機器人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持續追蹤網頁版上架後客服的反饋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與雲萍姐確認成效資料提供時間點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信貸版位待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月底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BSC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定版後再跟小丁溝通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嘉泰</a:t>
                      </a:r>
                      <a:b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b="1" u="none" strike="noStrike" dirty="0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俊賢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3698882494"/>
                  </a:ext>
                </a:extLst>
              </a:tr>
              <a:tr h="5713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系統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Canner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議價簽呈及換約，儘量於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12/8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前完成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蒐集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Canner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功能應用場景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記憶體安裝及請款作業，儘量於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12/5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前完成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誌元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730626169"/>
                  </a:ext>
                </a:extLst>
              </a:tr>
              <a:tr h="7617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系統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SAS 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持續觀察權限調整後各業管的聲音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持續觀察營資部的態度及反應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3.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SAS/ACCESS Interface to Netezza Connector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何去何從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彥辰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13380957"/>
                  </a:ext>
                </a:extLst>
              </a:tr>
              <a:tr h="3808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全行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資料共享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資安教育訓練併入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2024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全行資安必修課程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資安教育訓練教材跟金控詢問是否有公版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>
                          <a:effectLst/>
                          <a:latin typeface="+mn-ea"/>
                          <a:ea typeface="+mn-ea"/>
                        </a:rPr>
                        <a:t>俊賢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3903764276"/>
                  </a:ext>
                </a:extLst>
              </a:tr>
              <a:tr h="1995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全行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治理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政策由志中訂定，法遵主管給予指導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>
                          <a:effectLst/>
                          <a:latin typeface="+mn-ea"/>
                          <a:ea typeface="+mn-ea"/>
                        </a:rPr>
                        <a:t>俊賢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3116092578"/>
                  </a:ext>
                </a:extLst>
              </a:tr>
              <a:tr h="7617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共業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Prive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第一階段尾款及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CR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請款單據要於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12/5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前會給會計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專案進行方式確認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規劃一：不放入任一科內，由專案主管帶領團隊</a:t>
                      </a:r>
                      <a:b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規劃二：物歸原科，由志中</a:t>
                      </a:r>
                      <a:r>
                        <a:rPr lang="en-US" altLang="zh-TW" sz="1100" u="none" strike="noStrike">
                          <a:effectLst/>
                          <a:latin typeface="+mn-ea"/>
                          <a:ea typeface="+mn-ea"/>
                        </a:rPr>
                        <a:t>Team</a:t>
                      </a:r>
                      <a:r>
                        <a:rPr lang="zh-TW" altLang="en-US" sz="1100" u="none" strike="noStrike">
                          <a:effectLst/>
                          <a:latin typeface="+mn-ea"/>
                          <a:ea typeface="+mn-ea"/>
                        </a:rPr>
                        <a:t>規劃統籌下階段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嘉泰</a:t>
                      </a:r>
                      <a:b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100" b="1" u="none" strike="noStrike" dirty="0"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lang="zh-TW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俊賢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56" marR="6456" marT="6456" marB="0" anchor="ctr"/>
                </a:tc>
                <a:extLst>
                  <a:ext uri="{0D108BD9-81ED-4DB2-BD59-A6C34878D82A}">
                    <a16:rowId xmlns:a16="http://schemas.microsoft.com/office/drawing/2014/main" val="393871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98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0" y="2070918"/>
            <a:ext cx="2237874" cy="738000"/>
            <a:chOff x="0" y="2453074"/>
            <a:chExt cx="2237874" cy="738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銀行資料共享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0" y="1280517"/>
            <a:ext cx="2237874" cy="738000"/>
            <a:chOff x="0" y="2453074"/>
            <a:chExt cx="2237874" cy="738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33419" y="2663252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API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市集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289127" y="1280517"/>
            <a:ext cx="5129516" cy="738000"/>
            <a:chOff x="3485464" y="4091411"/>
            <a:chExt cx="3395887" cy="738000"/>
          </a:xfrm>
        </p:grpSpPr>
        <p:sp>
          <p:nvSpPr>
            <p:cNvPr id="34" name="矩形 3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485464" y="4157976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確認數據框架層內容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2.Canner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服務升級案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471611" y="1280517"/>
            <a:ext cx="1637099" cy="738000"/>
            <a:chOff x="3520650" y="4091411"/>
            <a:chExt cx="3360701" cy="738000"/>
          </a:xfrm>
        </p:grpSpPr>
        <p:sp>
          <p:nvSpPr>
            <p:cNvPr id="47" name="矩形 4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2312590" y="2065573"/>
            <a:ext cx="3393677" cy="738000"/>
            <a:chOff x="3520650" y="4091411"/>
            <a:chExt cx="3360701" cy="738000"/>
          </a:xfrm>
        </p:grpSpPr>
        <p:sp>
          <p:nvSpPr>
            <p:cNvPr id="56" name="矩形 5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人壽保單核保共享需求</a:t>
              </a: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0" y="2847832"/>
            <a:ext cx="2237874" cy="738000"/>
            <a:chOff x="0" y="2453074"/>
            <a:chExt cx="2237874" cy="738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ESP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即時串流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2312590" y="2842487"/>
            <a:ext cx="3393677" cy="738000"/>
            <a:chOff x="3520650" y="4091411"/>
            <a:chExt cx="3360701" cy="738000"/>
          </a:xfrm>
        </p:grpSpPr>
        <p:sp>
          <p:nvSpPr>
            <p:cNvPr id="65" name="矩形 64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Kafka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應用場景規劃</a:t>
              </a: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748009" y="2842487"/>
            <a:ext cx="3360701" cy="738000"/>
            <a:chOff x="3520650" y="4091411"/>
            <a:chExt cx="3360701" cy="738000"/>
          </a:xfrm>
        </p:grpSpPr>
        <p:sp>
          <p:nvSpPr>
            <p:cNvPr id="68" name="矩形 6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471611" y="3648089"/>
            <a:ext cx="1636294" cy="738000"/>
            <a:chOff x="3520650" y="4091411"/>
            <a:chExt cx="3360701" cy="738000"/>
          </a:xfrm>
        </p:grpSpPr>
        <p:sp>
          <p:nvSpPr>
            <p:cNvPr id="80" name="矩形 7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520652" y="4293508"/>
              <a:ext cx="33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內部評估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0" y="5193851"/>
            <a:ext cx="2237874" cy="738000"/>
            <a:chOff x="0" y="2453074"/>
            <a:chExt cx="2237874" cy="738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Smart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金融成長平台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0" y="5977165"/>
            <a:ext cx="2237874" cy="738000"/>
            <a:chOff x="0" y="2453074"/>
            <a:chExt cx="2237874" cy="738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42234" y="2638744"/>
              <a:ext cx="209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顧客經營管理平台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2312590" y="5994599"/>
            <a:ext cx="3393677" cy="738000"/>
            <a:chOff x="3520650" y="4091411"/>
            <a:chExt cx="3360701" cy="738000"/>
          </a:xfrm>
        </p:grpSpPr>
        <p:sp>
          <p:nvSpPr>
            <p:cNvPr id="89" name="矩形 8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520650" y="4291648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Dashboard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內容</a:t>
              </a:r>
              <a:r>
                <a:rPr lang="zh-TW" altLang="en-US" b="1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定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版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312589" y="5207081"/>
            <a:ext cx="3393678" cy="738000"/>
            <a:chOff x="3520649" y="4091411"/>
            <a:chExt cx="3360702" cy="738000"/>
          </a:xfrm>
        </p:grpSpPr>
        <p:sp>
          <p:nvSpPr>
            <p:cNvPr id="101" name="矩形 100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520649" y="4271802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第一階段服務推廣</a:t>
              </a:r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5748009" y="5210894"/>
            <a:ext cx="3383958" cy="738000"/>
            <a:chOff x="3520650" y="4091411"/>
            <a:chExt cx="3383958" cy="738000"/>
          </a:xfrm>
        </p:grpSpPr>
        <p:sp>
          <p:nvSpPr>
            <p:cNvPr id="110" name="矩形 10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543908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企業戶族譜數據庫</a:t>
              </a: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-1" y="3637458"/>
            <a:ext cx="2237874" cy="738000"/>
            <a:chOff x="0" y="2453074"/>
            <a:chExt cx="2237874" cy="738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srgbClr val="FFFFFF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架構評估</a:t>
              </a: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2262552" y="3646660"/>
            <a:ext cx="5129516" cy="738000"/>
            <a:chOff x="3485464" y="4091411"/>
            <a:chExt cx="3395887" cy="738000"/>
          </a:xfrm>
        </p:grpSpPr>
        <p:sp>
          <p:nvSpPr>
            <p:cNvPr id="119" name="矩形 11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485464" y="4273670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noProof="0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移出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Hadoop POC</a:t>
              </a: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5744933" y="5995771"/>
            <a:ext cx="3387034" cy="738000"/>
            <a:chOff x="3520650" y="4091411"/>
            <a:chExt cx="3387034" cy="738000"/>
          </a:xfrm>
        </p:grpSpPr>
        <p:sp>
          <p:nvSpPr>
            <p:cNvPr id="122" name="矩形 121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546984" y="4164474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個人家戶數據庫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2.Pilot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分行試行</a:t>
              </a: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0" y="4412636"/>
            <a:ext cx="2237874" cy="738000"/>
            <a:chOff x="0" y="2453074"/>
            <a:chExt cx="2237874" cy="738000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SAS VA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289127" y="4432184"/>
            <a:ext cx="3393677" cy="738000"/>
            <a:chOff x="3520650" y="4091411"/>
            <a:chExt cx="3360701" cy="738000"/>
          </a:xfrm>
        </p:grpSpPr>
        <p:sp>
          <p:nvSpPr>
            <p:cNvPr id="143" name="矩形 142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3520651" y="4168562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報表權限梳理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</a:t>
              </a: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5711957" y="4423487"/>
            <a:ext cx="3393677" cy="738000"/>
            <a:chOff x="3520650" y="4091411"/>
            <a:chExt cx="3360701" cy="738000"/>
          </a:xfrm>
        </p:grpSpPr>
        <p:sp>
          <p:nvSpPr>
            <p:cNvPr id="146" name="矩形 14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520651" y="4146358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權限調整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 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教育訓練開辦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25074"/>
              </p:ext>
            </p:extLst>
          </p:nvPr>
        </p:nvGraphicFramePr>
        <p:xfrm>
          <a:off x="453744" y="993390"/>
          <a:ext cx="7543099" cy="51051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9309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57570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1099810">
                  <a:extLst>
                    <a:ext uri="{9D8B030D-6E8A-4147-A177-3AD203B41FA5}">
                      <a16:colId xmlns:a16="http://schemas.microsoft.com/office/drawing/2014/main" val="1721440340"/>
                    </a:ext>
                  </a:extLst>
                </a:gridCol>
                <a:gridCol w="2040606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回報時間</a:t>
                      </a:r>
                      <a:endParaRPr lang="en-US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問題描述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正式環境修復日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無法套用超過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50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筆以上的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Data Policy(workspace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層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11/14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無法套用超過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50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筆以上的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Data Policy(workspace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層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TW" altLang="zh-TW" sz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月中</a:t>
                      </a:r>
                      <a:endParaRPr lang="en-US" alt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0" lvl="1" indent="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模擬查詢無法正常使用資料行層級安全的關鍵字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TW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get_account_role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11/15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模擬查詢無法正常使用資料</a:t>
                      </a:r>
                      <a:r>
                        <a:rPr lang="zh-TW" altLang="en-US" sz="1200" kern="1200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行層級安全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的關鍵字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TW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get_account_role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月中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Data Service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功能，正式環境呼叫時必填須大寫，測試則是不限。</a:t>
                      </a:r>
                      <a:endParaRPr lang="en-US" altLang="zh-TW" sz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更新版本後測試與正式對於大小寫的機制有差異，已協調更新測試環境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11/8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Data Service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功能，正式環境呼叫時必填須大寫，測試則是不限。</a:t>
                      </a:r>
                      <a:endParaRPr lang="en-US" altLang="zh-TW" sz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更新版本後測試與正式對於大小寫的機制有差異，已協調更新測試環境</a:t>
                      </a:r>
                      <a:endParaRPr lang="en-US" altLang="zh-TW" sz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altLang="zh-TW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Audit</a:t>
                      </a:r>
                      <a:r>
                        <a:rPr lang="en-US" altLang="zh-TW" sz="12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 Data Service API</a:t>
                      </a:r>
                      <a:r>
                        <a:rPr lang="zh-TW" altLang="en-US" sz="12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無呈現</a:t>
                      </a:r>
                      <a:r>
                        <a:rPr lang="en-US" altLang="zh-TW" sz="12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</a:t>
                      </a:r>
                      <a:endParaRPr lang="zh-TW" altLang="en-US" sz="1200" b="0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12/5</a:t>
                      </a:r>
                      <a:endParaRPr lang="zh-TW" sz="12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algn="l" defTabSz="34289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algn="l" defTabSz="34289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  <a:tr h="3791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847736246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0483244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0" y="1268369"/>
            <a:ext cx="2237874" cy="738000"/>
            <a:chOff x="0" y="2453074"/>
            <a:chExt cx="2237874" cy="7380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特徵工程建置</a:t>
              </a: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2312589" y="1281341"/>
            <a:ext cx="3393677" cy="738000"/>
            <a:chOff x="3520650" y="4091411"/>
            <a:chExt cx="3360701" cy="738000"/>
          </a:xfrm>
        </p:grpSpPr>
        <p:sp>
          <p:nvSpPr>
            <p:cNvPr id="104" name="矩形 10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AUM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、顧客歸屬、往來產品、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匯入金流、客群標籤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…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等寬表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5751896" y="1281341"/>
            <a:ext cx="3360701" cy="738000"/>
            <a:chOff x="3520650" y="4091411"/>
            <a:chExt cx="3360701" cy="738000"/>
          </a:xfrm>
        </p:grpSpPr>
        <p:sp>
          <p:nvSpPr>
            <p:cNvPr id="107" name="矩形 10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顧客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360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寬表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Phase 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業務邏輯資料辭典上線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-1" y="2055305"/>
            <a:ext cx="2237874" cy="738000"/>
            <a:chOff x="0" y="2453074"/>
            <a:chExt cx="2237874" cy="73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外匯匯率搶購活動</a:t>
              </a: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2298045" y="2068277"/>
            <a:ext cx="3408219" cy="738000"/>
            <a:chOff x="3506249" y="4091411"/>
            <a:chExt cx="3375102" cy="738000"/>
          </a:xfrm>
        </p:grpSpPr>
        <p:sp>
          <p:nvSpPr>
            <p:cNvPr id="78" name="矩形 7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活動流程與機制的跨部門討論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5751895" y="2068277"/>
            <a:ext cx="3360701" cy="738000"/>
            <a:chOff x="3520650" y="4091411"/>
            <a:chExt cx="3360701" cy="738000"/>
          </a:xfrm>
        </p:grpSpPr>
        <p:sp>
          <p:nvSpPr>
            <p:cNvPr id="96" name="矩形 9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Landing Page(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外包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0" y="2855213"/>
            <a:ext cx="2237874" cy="738000"/>
            <a:chOff x="0" y="2453074"/>
            <a:chExt cx="2237874" cy="73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產品自動推薦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2298046" y="2868185"/>
            <a:ext cx="3408219" cy="738000"/>
            <a:chOff x="3506249" y="4091411"/>
            <a:chExt cx="3375102" cy="738000"/>
          </a:xfrm>
        </p:grpSpPr>
        <p:sp>
          <p:nvSpPr>
            <p:cNvPr id="114" name="矩形 11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確認目標產品及資料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5751896" y="2868185"/>
            <a:ext cx="3360701" cy="738000"/>
            <a:chOff x="3520650" y="4091411"/>
            <a:chExt cx="3360701" cy="738000"/>
          </a:xfrm>
        </p:grpSpPr>
        <p:sp>
          <p:nvSpPr>
            <p:cNvPr id="126" name="矩形 12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建立推薦模型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7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科內各組重點工作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6" name="Rectangle 38"/>
          <p:cNvSpPr/>
          <p:nvPr/>
        </p:nvSpPr>
        <p:spPr>
          <a:xfrm>
            <a:off x="500303" y="1453609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小組名稱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500303" y="2139404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小組長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500303" y="2842140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團隊成員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303" y="3570277"/>
            <a:ext cx="964429" cy="28610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重點工作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39"/>
          <p:cNvSpPr/>
          <p:nvPr/>
        </p:nvSpPr>
        <p:spPr>
          <a:xfrm>
            <a:off x="1687817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系統工程組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2" name="Rectangle 39"/>
          <p:cNvSpPr/>
          <p:nvPr/>
        </p:nvSpPr>
        <p:spPr>
          <a:xfrm>
            <a:off x="5053839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特徵工程組</a:t>
            </a:r>
          </a:p>
        </p:txBody>
      </p:sp>
      <p:sp>
        <p:nvSpPr>
          <p:cNvPr id="43" name="Rectangle 39"/>
          <p:cNvSpPr/>
          <p:nvPr/>
        </p:nvSpPr>
        <p:spPr>
          <a:xfrm>
            <a:off x="1687817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劉彥辰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4" name="Rectangle 39"/>
          <p:cNvSpPr/>
          <p:nvPr/>
        </p:nvSpPr>
        <p:spPr>
          <a:xfrm>
            <a:off x="5053839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李嘉泰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5" name="Rectangle 39"/>
          <p:cNvSpPr/>
          <p:nvPr/>
        </p:nvSpPr>
        <p:spPr>
          <a:xfrm>
            <a:off x="1687817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蔣誌元、王雅茜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" name="Rectangle 39"/>
          <p:cNvSpPr/>
          <p:nvPr/>
        </p:nvSpPr>
        <p:spPr>
          <a:xfrm>
            <a:off x="5053839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郭俊廷、簡伶竹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3" name="Rectangle 39"/>
          <p:cNvSpPr/>
          <p:nvPr/>
        </p:nvSpPr>
        <p:spPr>
          <a:xfrm>
            <a:off x="1687816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資料共享資安教育訓練規劃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Canner to VA Connection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各專案系統關鍵議題解決方案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數據分析平台硬體擴增計劃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專案專利申請評估及送件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各系統權限管理及例行維護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各系統溝通窗口保持友好關係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4" name="Rectangle 39"/>
          <p:cNvSpPr/>
          <p:nvPr/>
        </p:nvSpPr>
        <p:spPr>
          <a:xfrm>
            <a:off x="5053839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嵌入業務應用導入及優化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客群經營重要寬表建立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(AUM)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商機儀表板建立與推廣應用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第三方外部數據持續導入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關鍵獎項報名與內容撰寫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各寬表業務邏輯說明書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外部資料排程及品質維護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3467" y="719006"/>
            <a:ext cx="79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One Team One Goal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數據趨動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賦能 打造有溫度、速度及準度的贏家團隊</a:t>
            </a:r>
          </a:p>
        </p:txBody>
      </p:sp>
    </p:spTree>
    <p:extLst>
      <p:ext uri="{BB962C8B-B14F-4D97-AF65-F5344CB8AC3E}">
        <p14:creationId xmlns:p14="http://schemas.microsoft.com/office/powerpoint/2010/main" val="341664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C5CE1-E381-4397-A31B-636ABA7F62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DD380D-3BD3-4F79-A311-2D91EE2E4B6D}"/>
              </a:ext>
            </a:extLst>
          </p:cNvPr>
          <p:cNvSpPr txBox="1"/>
          <p:nvPr/>
        </p:nvSpPr>
        <p:spPr>
          <a:xfrm>
            <a:off x="2414155" y="3398806"/>
            <a:ext cx="4315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報告完畢 謝謝聆聽</a:t>
            </a:r>
          </a:p>
        </p:txBody>
      </p:sp>
    </p:spTree>
    <p:extLst>
      <p:ext uri="{BB962C8B-B14F-4D97-AF65-F5344CB8AC3E}">
        <p14:creationId xmlns:p14="http://schemas.microsoft.com/office/powerpoint/2010/main" val="144828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不代位清償資料規格說明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10030992" y="7612814"/>
            <a:ext cx="1097632" cy="246221"/>
            <a:chOff x="6240016" y="6471626"/>
            <a:chExt cx="1097632" cy="246221"/>
          </a:xfrm>
        </p:grpSpPr>
        <p:sp>
          <p:nvSpPr>
            <p:cNvPr id="76" name="等腰三角形 75"/>
            <p:cNvSpPr/>
            <p:nvPr/>
          </p:nvSpPr>
          <p:spPr>
            <a:xfrm>
              <a:off x="6240016" y="6514328"/>
              <a:ext cx="178306" cy="144016"/>
            </a:xfrm>
            <a:prstGeom prst="triangle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Helvetica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18322" y="6471626"/>
              <a:ext cx="919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專案里程碑</a:t>
              </a: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1128624" y="7556280"/>
            <a:ext cx="4683564" cy="33855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重要程度：高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跨部議題、影響其他專案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、中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影響專案進度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、低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已有解決方案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789066" y="7623245"/>
            <a:ext cx="790901" cy="246221"/>
            <a:chOff x="1939062" y="6482658"/>
            <a:chExt cx="790901" cy="246221"/>
          </a:xfrm>
        </p:grpSpPr>
        <p:sp>
          <p:nvSpPr>
            <p:cNvPr id="80" name="橢圓 79"/>
            <p:cNvSpPr/>
            <p:nvPr/>
          </p:nvSpPr>
          <p:spPr>
            <a:xfrm>
              <a:off x="1939062" y="6536378"/>
              <a:ext cx="144016" cy="144016"/>
            </a:xfrm>
            <a:prstGeom prst="ellipse">
              <a:avLst/>
            </a:prstGeom>
            <a:solidFill>
              <a:srgbClr val="9BBB59"/>
            </a:solidFill>
            <a:ln w="1905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032336" y="648265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如期進行</a:t>
              </a: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8962925" y="7627435"/>
            <a:ext cx="662661" cy="246221"/>
            <a:chOff x="4295801" y="6486848"/>
            <a:chExt cx="662661" cy="246221"/>
          </a:xfrm>
        </p:grpSpPr>
        <p:sp>
          <p:nvSpPr>
            <p:cNvPr id="83" name="橢圓 82"/>
            <p:cNvSpPr/>
            <p:nvPr/>
          </p:nvSpPr>
          <p:spPr>
            <a:xfrm>
              <a:off x="4295801" y="6536378"/>
              <a:ext cx="144016" cy="144016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4389075" y="648684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已延遲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7601419" y="7632389"/>
            <a:ext cx="1303862" cy="246221"/>
            <a:chOff x="2806279" y="6491802"/>
            <a:chExt cx="1303862" cy="246221"/>
          </a:xfrm>
        </p:grpSpPr>
        <p:sp>
          <p:nvSpPr>
            <p:cNvPr id="86" name="橢圓 85"/>
            <p:cNvSpPr/>
            <p:nvPr/>
          </p:nvSpPr>
          <p:spPr>
            <a:xfrm>
              <a:off x="2806279" y="6536378"/>
              <a:ext cx="144016" cy="144016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899553" y="649180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可能延遲或有風險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33465" y="1028532"/>
            <a:ext cx="82879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b="1" dirty="0">
                <a:latin typeface="+mj-ea"/>
                <a:ea typeface="+mj-ea"/>
              </a:rPr>
              <a:t>資料規格說明如下，本次資料共分為三大區塊：</a:t>
            </a:r>
          </a:p>
          <a:p>
            <a:pPr marL="342900" lvl="0" indent="-342900">
              <a:spcAft>
                <a:spcPts val="0"/>
              </a:spcAft>
              <a:buFont typeface="+mj-ea"/>
              <a:buAutoNum type="ea1ChtPlain"/>
            </a:pPr>
            <a:r>
              <a:rPr lang="zh-TW" altLang="zh-TW" b="1" dirty="0">
                <a:latin typeface="+mj-ea"/>
                <a:ea typeface="+mj-ea"/>
              </a:rPr>
              <a:t>貸放資訊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A-J)</a:t>
            </a:r>
            <a:r>
              <a:rPr lang="zh-TW" altLang="zh-TW" b="1" dirty="0">
                <a:latin typeface="+mj-ea"/>
                <a:ea typeface="+mj-ea"/>
              </a:rPr>
              <a:t>：</a:t>
            </a:r>
          </a:p>
          <a:p>
            <a:pPr marL="24765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1. </a:t>
            </a:r>
            <a:r>
              <a:rPr lang="zh-TW" altLang="zh-TW" b="1" dirty="0">
                <a:latin typeface="+mj-ea"/>
                <a:ea typeface="+mj-ea"/>
              </a:rPr>
              <a:t>辨識貸款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A-C)</a:t>
            </a:r>
            <a:r>
              <a:rPr lang="zh-TW" altLang="zh-TW" b="1" dirty="0">
                <a:latin typeface="+mj-ea"/>
                <a:ea typeface="+mj-ea"/>
              </a:rPr>
              <a:t>：包含公司統編、授信帳號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等資訊，給予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辨識此筆貸款。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2. </a:t>
            </a:r>
            <a:r>
              <a:rPr lang="zh-TW" altLang="zh-TW" b="1" dirty="0">
                <a:latin typeface="+mj-ea"/>
                <a:ea typeface="+mj-ea"/>
              </a:rPr>
              <a:t>串接分行電助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D)</a:t>
            </a:r>
            <a:r>
              <a:rPr lang="zh-TW" altLang="zh-TW" b="1" dirty="0">
                <a:latin typeface="+mj-ea"/>
                <a:ea typeface="+mj-ea"/>
              </a:rPr>
              <a:t>：透過</a:t>
            </a:r>
            <a:r>
              <a:rPr lang="en-US" altLang="zh-TW" b="1" dirty="0">
                <a:latin typeface="+mj-ea"/>
                <a:ea typeface="+mj-ea"/>
              </a:rPr>
              <a:t>“</a:t>
            </a:r>
            <a:r>
              <a:rPr lang="zh-TW" altLang="zh-TW" b="1" dirty="0">
                <a:latin typeface="+mj-ea"/>
                <a:ea typeface="+mj-ea"/>
              </a:rPr>
              <a:t>掛帳分行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zh-TW" b="1" dirty="0">
                <a:latin typeface="+mj-ea"/>
                <a:ea typeface="+mj-ea"/>
              </a:rPr>
              <a:t>串接該分行電助信箱。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3. </a:t>
            </a:r>
            <a:r>
              <a:rPr lang="zh-TW" altLang="zh-TW" b="1" dirty="0">
                <a:latin typeface="+mj-ea"/>
                <a:ea typeface="+mj-ea"/>
              </a:rPr>
              <a:t>貸款</a:t>
            </a:r>
            <a:r>
              <a:rPr lang="en-US" altLang="zh-TW" b="1" dirty="0">
                <a:latin typeface="+mj-ea"/>
                <a:ea typeface="+mj-ea"/>
              </a:rPr>
              <a:t>offer(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E-J)</a:t>
            </a:r>
            <a:r>
              <a:rPr lang="zh-TW" altLang="zh-TW" b="1" dirty="0">
                <a:latin typeface="+mj-ea"/>
                <a:ea typeface="+mj-ea"/>
              </a:rPr>
              <a:t>：包含信保層數、額度、利率、餘額、到期日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等資訊，此資料來源為核心系統。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二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動產資訊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K-L)</a:t>
            </a:r>
            <a:r>
              <a:rPr lang="zh-TW" altLang="zh-TW" b="1" dirty="0">
                <a:latin typeface="+mj-ea"/>
                <a:ea typeface="+mj-ea"/>
              </a:rPr>
              <a:t>：補充行內外動產登入資訊供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監控。</a:t>
            </a:r>
          </a:p>
          <a:p>
            <a:pPr marL="15240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1. </a:t>
            </a:r>
            <a:r>
              <a:rPr lang="zh-TW" altLang="zh-TW" b="1" dirty="0">
                <a:latin typeface="+mj-ea"/>
                <a:ea typeface="+mj-ea"/>
              </a:rPr>
              <a:t>動產非首順位：使用行內核資資料。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 2. </a:t>
            </a:r>
            <a:r>
              <a:rPr lang="zh-TW" altLang="zh-TW" b="1" dirty="0">
                <a:latin typeface="+mj-ea"/>
                <a:ea typeface="+mj-ea"/>
              </a:rPr>
              <a:t>動產公示登入：使用行外公示資料。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三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貸後監控資訊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M-Q)</a:t>
            </a:r>
            <a:r>
              <a:rPr lang="zh-TW" altLang="zh-TW" b="1" dirty="0">
                <a:latin typeface="+mj-ea"/>
                <a:ea typeface="+mj-ea"/>
              </a:rPr>
              <a:t>：監控至中小信保不代位清償準則第七條及第八條之項目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1.</a:t>
            </a:r>
            <a:r>
              <a:rPr lang="zh-TW" altLang="zh-TW" b="1" dirty="0">
                <a:latin typeface="+mj-ea"/>
                <a:ea typeface="+mj-ea"/>
              </a:rPr>
              <a:t>授信對象停止營業</a:t>
            </a:r>
            <a:r>
              <a:rPr lang="en-US" altLang="zh-TW" b="1" dirty="0">
                <a:latin typeface="+mj-ea"/>
                <a:ea typeface="+mj-ea"/>
              </a:rPr>
              <a:t>7_1</a:t>
            </a:r>
            <a:r>
              <a:rPr lang="zh-TW" altLang="zh-TW" b="1" dirty="0">
                <a:latin typeface="+mj-ea"/>
                <a:ea typeface="+mj-ea"/>
              </a:rPr>
              <a:t>：使用行外公示資訊。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2.</a:t>
            </a:r>
            <a:r>
              <a:rPr lang="zh-TW" altLang="zh-TW" b="1" dirty="0">
                <a:latin typeface="+mj-ea"/>
                <a:ea typeface="+mj-ea"/>
              </a:rPr>
              <a:t>利息或本金延滯</a:t>
            </a:r>
            <a:r>
              <a:rPr lang="en-US" altLang="zh-TW" b="1" dirty="0">
                <a:latin typeface="+mj-ea"/>
                <a:ea typeface="+mj-ea"/>
              </a:rPr>
              <a:t>7_2_7_4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3.</a:t>
            </a:r>
            <a:r>
              <a:rPr lang="zh-TW" altLang="zh-TW" b="1" dirty="0">
                <a:latin typeface="+mj-ea"/>
                <a:ea typeface="+mj-ea"/>
              </a:rPr>
              <a:t>票交拒往來</a:t>
            </a:r>
            <a:r>
              <a:rPr lang="en-US" altLang="zh-TW" b="1" dirty="0">
                <a:latin typeface="+mj-ea"/>
                <a:ea typeface="+mj-ea"/>
              </a:rPr>
              <a:t>7_3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4.</a:t>
            </a:r>
            <a:r>
              <a:rPr lang="zh-TW" altLang="zh-TW" b="1" dirty="0">
                <a:latin typeface="+mj-ea"/>
                <a:ea typeface="+mj-ea"/>
              </a:rPr>
              <a:t>負面新聞與訴訟</a:t>
            </a:r>
            <a:r>
              <a:rPr lang="en-US" altLang="zh-TW" b="1" dirty="0">
                <a:latin typeface="+mj-ea"/>
                <a:ea typeface="+mj-ea"/>
              </a:rPr>
              <a:t>7_6</a:t>
            </a:r>
            <a:r>
              <a:rPr lang="zh-TW" altLang="zh-TW" b="1" dirty="0">
                <a:latin typeface="+mj-ea"/>
                <a:ea typeface="+mj-ea"/>
              </a:rPr>
              <a:t>：使用行外資料，包含公示負面新聞及訴訟案件。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目前仍在簽呈採購中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5.</a:t>
            </a:r>
            <a:r>
              <a:rPr lang="zh-TW" altLang="zh-TW" b="1" dirty="0">
                <a:latin typeface="+mj-ea"/>
                <a:ea typeface="+mj-ea"/>
              </a:rPr>
              <a:t>到期未收回</a:t>
            </a:r>
            <a:r>
              <a:rPr lang="en-US" altLang="zh-TW" b="1" dirty="0">
                <a:latin typeface="+mj-ea"/>
                <a:ea typeface="+mj-ea"/>
              </a:rPr>
              <a:t>_8</a:t>
            </a:r>
            <a:r>
              <a:rPr lang="zh-TW" altLang="zh-TW" b="1" dirty="0">
                <a:latin typeface="+mj-ea"/>
                <a:ea typeface="+mj-ea"/>
              </a:rPr>
              <a:t>：使用行內核心資料。</a:t>
            </a:r>
          </a:p>
        </p:txBody>
      </p:sp>
    </p:spTree>
    <p:extLst>
      <p:ext uri="{BB962C8B-B14F-4D97-AF65-F5344CB8AC3E}">
        <p14:creationId xmlns:p14="http://schemas.microsoft.com/office/powerpoint/2010/main" val="37520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銀行資料共享專案進度說明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4265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kumimoji="1" lang="zh-TW" altLang="en-US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劉彥辰</a:t>
                      </a: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0886"/>
              </p:ext>
            </p:extLst>
          </p:nvPr>
        </p:nvGraphicFramePr>
        <p:xfrm>
          <a:off x="60037" y="4522123"/>
          <a:ext cx="9037468" cy="2062342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76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18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硬體架構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功能測試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為提供客戶便捷服務創造優質的顧客體驗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強化個別客戶風險控管及整體集團風險管理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發展金融科技形塑友善金融服務生態圈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另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反映餘額為負值，經確認為貸款帳戶，人壽寄信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通知，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將負值帳戶刪除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已上線確認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OK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測試與正式環境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Data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service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設定與規格書撰寫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Data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service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服務有問題，已請廠商調整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Arial" pitchFamily="34" charset="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6"/>
            <a:ext cx="4483998" cy="2638964"/>
            <a:chOff x="1904455" y="2677222"/>
            <a:chExt cx="2700000" cy="2265748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6"/>
              <a:ext cx="2700000" cy="2017824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資料共享人壽專案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查詢回覆正常，反映回覆時間偏慢問題，經廠商確認為系統問題，仍須到下一版更新才能有效提升。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提供稽核資料共享案相關文件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設定使用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Data service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提供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API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服務，提供新版規格書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調整完成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資料更新時間問題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待確認資料正常後提供規格書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591464" y="127809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LINE AC Phase2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2996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蔣誌元、王雅茜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程式更版、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IT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配合事項溝通、文字客服裝機、權限控管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 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客群經營二科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需求排程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Chatbot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智能機器人上線。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客製化行銷功能上線，滿足行銷需求。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資料導入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Canner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分析平台。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 smtClean="0">
                  <a:sym typeface="Wingdings" panose="05000000000000000000" pitchFamily="2" charset="2"/>
                </a:rPr>
                <a:t>12/12(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二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)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 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10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點與核專博文進行</a:t>
              </a:r>
              <a:r>
                <a:rPr lang="en-US" altLang="zh-TW" sz="1200" dirty="0" err="1" smtClean="0">
                  <a:sym typeface="Wingdings" panose="05000000000000000000" pitchFamily="2" charset="2"/>
                </a:rPr>
                <a:t>LineAC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交接會議</a:t>
              </a: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+mj-lt"/>
                <a:buAutoNum type="arabicPeriod"/>
                <a:defRPr/>
              </a:pPr>
              <a:r>
                <a:rPr lang="zh-TW" altLang="en-US" sz="1200" dirty="0" smtClean="0">
                  <a:sym typeface="Wingdings" panose="05000000000000000000" pitchFamily="2" charset="2"/>
                </a:rPr>
                <a:t>測試環境更版及功能驗證排障</a:t>
              </a: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+mj-lt"/>
                <a:buAutoNum type="arabicPeriod"/>
                <a:defRPr/>
              </a:pPr>
              <a:r>
                <a:rPr lang="en-US" altLang="zh-TW" sz="1200" dirty="0" smtClean="0">
                  <a:sym typeface="Wingdings" panose="05000000000000000000" pitchFamily="2" charset="2"/>
                </a:rPr>
                <a:t>GPU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 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2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台系統負責人</a:t>
              </a: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+mj-lt"/>
                <a:buAutoNum type="arabicPeriod"/>
                <a:defRPr/>
              </a:pPr>
              <a:r>
                <a:rPr lang="zh-TW" altLang="en-US" sz="1200" dirty="0" smtClean="0">
                  <a:sym typeface="Wingdings" panose="05000000000000000000" pitchFamily="2" charset="2"/>
                </a:rPr>
                <a:t>正式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/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測試環境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PUM</a:t>
              </a:r>
              <a:r>
                <a:rPr lang="zh-TW" altLang="en-US" sz="1200" smtClean="0">
                  <a:sym typeface="Wingdings" panose="05000000000000000000" pitchFamily="2" charset="2"/>
                </a:rPr>
                <a:t>借用密碼</a:t>
              </a:r>
              <a:endPara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zh-TW" altLang="en-US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/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622276" y="125769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3048"/>
              </p:ext>
            </p:extLst>
          </p:nvPr>
        </p:nvGraphicFramePr>
        <p:xfrm>
          <a:off x="43413" y="4593016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</a:t>
            </a:r>
            <a:r>
              <a:rPr lang="zh-TW" altLang="en-US" dirty="0">
                <a:latin typeface="+mj-ea"/>
              </a:rPr>
              <a:t>需求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83646"/>
              </p:ext>
            </p:extLst>
          </p:nvPr>
        </p:nvGraphicFramePr>
        <p:xfrm>
          <a:off x="750924" y="894330"/>
          <a:ext cx="7017932" cy="5622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52859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3455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FTP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信用卡部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批次貼標異常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綁定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檢驗是否為本國人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整合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驗證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1144843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快篩機器人推薦機制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安永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短網址開啟對話異常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發送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LINE POINTS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異常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WAF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3/15(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前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營運還沒說生效時間，初步回覆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月底前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測試環境已做調整，待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Fred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確認驗證狀況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，已結案。</a:t>
                      </a:r>
                      <a:endParaRPr lang="zh-TW" sz="1200" b="0" i="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EOS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升級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4/6(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5/4(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indent="-171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aseline="0" dirty="0" err="1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RedHat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8.5 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→ 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8.6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版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225857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61560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匯率到價通知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對測時間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開始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5/1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結束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尚未開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立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業連單給對方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429253935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消金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E-LOAN)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6/29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700579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智能客服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06389623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真人客服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2700518782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帳務異動通知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信用卡繳費通知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445210" y="146079"/>
            <a:ext cx="31232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3/23</a:t>
            </a:r>
            <a:r>
              <a:rPr lang="zh-TW" altLang="en-US" dirty="0">
                <a:solidFill>
                  <a:srgbClr val="FF0000"/>
                </a:solidFill>
              </a:rPr>
              <a:t> 碩網交付單元測試報告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34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Issue(Bug)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03023"/>
              </p:ext>
            </p:extLst>
          </p:nvPr>
        </p:nvGraphicFramePr>
        <p:xfrm>
          <a:off x="750924" y="894330"/>
          <a:ext cx="7017932" cy="5335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48840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7474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使用者管理人員無法正常刪除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(#2502)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4/20(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要完成單元測試報告的交付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3/14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已寄信給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</a:t>
                      </a: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已回報給碩網內部產品組，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    待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release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新產品後導入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需要另排時間處理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AD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驗證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3/23(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4/6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請冠仁重新設定，待碩網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4/7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調整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通知大家嘗試用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AD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登入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(4/12~4/19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新舊登入方式雙軌並行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等待碩網停用鍵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經冠仁正式及測試環境設定好後，不會再出現週期性密碼變更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正式環境 排程管理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_AP1 / AP2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已回報給碩網內部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5/2</a:t>
                      </a:r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例會</a:t>
                      </a:r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Fred </a:t>
                      </a:r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回頭再去問</a:t>
                      </a:r>
                      <a:endParaRPr lang="en-US" altLang="zh-TW" sz="1200" b="0" i="0" kern="12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5/10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開立防火牆單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到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AP1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AP2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快篩機器人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答題延滯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URL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調整好，待測試腳本 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4/13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回報碩網答題延滯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(2~3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分鐘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4/27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碩網仍在確認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log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4/29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外掛精靈調整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後</a:t>
                      </a:r>
                      <a:r>
                        <a:rPr lang="zh-TW" altLang="zh-TW" sz="12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會先檢查是否有分享資料，再進行狀態更新</a:t>
                      </a:r>
                      <a:endParaRPr lang="en-US" altLang="zh-TW" sz="1200" kern="12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baseline="0" dirty="0">
                          <a:effectLst/>
                          <a:latin typeface="+mj-ea"/>
                          <a:ea typeface="+mj-ea"/>
                        </a:rPr>
                        <a:t>5/10</a:t>
                      </a:r>
                      <a:r>
                        <a:rPr lang="zh-TW" altLang="en-US" sz="1200" b="0" baseline="0" dirty="0">
                          <a:effectLst/>
                          <a:latin typeface="+mj-ea"/>
                          <a:ea typeface="+mj-ea"/>
                        </a:rPr>
                        <a:t> 已驗測沒問題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優惠券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顯示異常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初步先請碩網撈取正確的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SQL code</a:t>
                      </a:r>
                    </a:p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5/22 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活動需要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ESP</a:t>
            </a:r>
            <a:r>
              <a:rPr lang="zh-TW" altLang="en-US" dirty="0">
                <a:latin typeface="+mj-ea"/>
              </a:rPr>
              <a:t>即時串流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62480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蕭凱方</a:t>
                      </a: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支持信用卡與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ATM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RTDM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模型。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信用卡情境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event trigger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787225"/>
            <a:chOff x="1904455" y="2677222"/>
            <a:chExt cx="2700000" cy="2641591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7"/>
              <a:ext cx="2700000" cy="2403746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6/27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 第一階段上線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回覆數資商智平台寄送簡訊程式確認上版，待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ESP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確認完成後另行通知開啟寄發簡訊服務。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上線資料檢查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驗證各介接系統資料無誤，排除部分特殊代碼資訊，並調整部分觸發規則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各維護手冊內容確認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Kafka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與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Airflow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設定與功能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研究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python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套件安裝中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(offline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好難裝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高階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VIP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理財顧客待確認是否寄送簡訊通知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待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與消金審查部釐清權責分配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不續約，驗收請款分工待確認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20039" y="126874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22977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專案上線後續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Kafka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維運權責歸屬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(SAS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or 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其他方案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)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Michelle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SMS</a:t>
                      </a:r>
                      <a:r>
                        <a:rPr kumimoji="1" lang="zh-TW" altLang="en-US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介接流程須請主管與數資部門主管協調方案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+mj-ea"/>
              </a:rPr>
              <a:t>MLaaS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1890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建置消金資料庫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提供模型專屬分析資料集</a:t>
              </a:r>
              <a:r>
                <a:rPr kumimoji="1" lang="en-GB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(Analytic Base Table)</a:t>
              </a:r>
              <a:endParaRPr kumimoji="1" lang="zh-TW" altLang="en-US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>
                  <a:latin typeface="+mj-ea"/>
                  <a:cs typeface="Arial" pitchFamily="34" charset="0"/>
                  <a:sym typeface="Wingdings" panose="05000000000000000000" pitchFamily="2" charset="2"/>
                </a:rPr>
                <a:t>MLaaS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至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的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connection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設定調整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設定完成，日期欄位因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driver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因底層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driver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差異導致系統資料型別不同，其餘皆可正常使用</a:t>
              </a:r>
              <a:endParaRPr kumimoji="1" lang="en-US" altLang="zh-TW" sz="1200" kern="0" dirty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>
                  <a:latin typeface="+mj-ea"/>
                  <a:cs typeface="Arial" pitchFamily="34" charset="0"/>
                  <a:sym typeface="Wingdings" panose="05000000000000000000" pitchFamily="2" charset="2"/>
                </a:rPr>
                <a:t>MLaaS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至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的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connection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設定調整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(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盡量與目前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EM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連線至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相似，以利程式移轉順利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協助</a:t>
              </a:r>
              <a:r>
                <a:rPr kumimoji="1" lang="en-US" altLang="zh-TW" sz="1200" kern="0" dirty="0" err="1">
                  <a:latin typeface="+mj-ea"/>
                  <a:cs typeface="Arial" pitchFamily="34" charset="0"/>
                  <a:sym typeface="Wingdings" panose="05000000000000000000" pitchFamily="2" charset="2"/>
                </a:rPr>
                <a:t>dataHub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保留字確認、欄位規格資料確認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已更新待資料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檢驗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議價簽呈送出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+mj-ea"/>
                  <a:cs typeface="Arial" pitchFamily="34" charset="0"/>
                </a:rPr>
                <a:t>配合資料驗證相關事項協助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排除系統資料面相關問題</a:t>
              </a:r>
              <a:endParaRPr kumimoji="1" lang="en-US" altLang="zh-TW" sz="1200" kern="0" dirty="0">
                <a:latin typeface="+mj-ea"/>
                <a:cs typeface="Arial" pitchFamily="34" charset="0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+mj-ea"/>
                  <a:cs typeface="Arial" pitchFamily="34" charset="0"/>
                </a:rPr>
                <a:t>CTM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正式環境排程設定事項協助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正式環境與測試環境同步開發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中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EM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權限調整待分配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議價簽呈結案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待與消金審查部釐清權責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分配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後續由國華與永昌負責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00989" y="1260866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1383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baseline="0" noProof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Antique Olive Compact" panose="020B0904030504030204" pitchFamily="34" charset="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39789</TotalTime>
  <Words>7116</Words>
  <Application>Microsoft Office PowerPoint</Application>
  <PresentationFormat>如螢幕大小 (4:3)</PresentationFormat>
  <Paragraphs>1226</Paragraphs>
  <Slides>33</Slides>
  <Notes>22</Notes>
  <HiddenSlides>10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9" baseType="lpstr">
      <vt:lpstr>Antique Olive Compact</vt:lpstr>
      <vt:lpstr>NotoSansCJKtc-Regular</vt:lpstr>
      <vt:lpstr>Microsoft JhengHei</vt:lpstr>
      <vt:lpstr>Microsoft JhengHei</vt:lpstr>
      <vt:lpstr>新細明體</vt:lpstr>
      <vt:lpstr>Arial</vt:lpstr>
      <vt:lpstr>Calibri</vt:lpstr>
      <vt:lpstr>Consolas</vt:lpstr>
      <vt:lpstr>Georgia</vt:lpstr>
      <vt:lpstr>Helvetica</vt:lpstr>
      <vt:lpstr>Noto Sans</vt:lpstr>
      <vt:lpstr>Times</vt:lpstr>
      <vt:lpstr>Times New Roman</vt:lpstr>
      <vt:lpstr>Wingdings</vt:lpstr>
      <vt:lpstr>Wingdings 2</vt:lpstr>
      <vt:lpstr>2_Office 佈景主題</vt:lpstr>
      <vt:lpstr>PowerPoint 簡報</vt:lpstr>
      <vt:lpstr>AnalyticsOps數據管理平台專案進度說明</vt:lpstr>
      <vt:lpstr>AnalyticsOps數據管理平台專案 Issue</vt:lpstr>
      <vt:lpstr>銀行資料共享專案進度說明</vt:lpstr>
      <vt:lpstr>LINE AC Phase2專案進度說明(行銷)</vt:lpstr>
      <vt:lpstr>LINE AC 需求</vt:lpstr>
      <vt:lpstr>LINE AC Issue(Bug)</vt:lpstr>
      <vt:lpstr>ESP即時串流專案進度說明</vt:lpstr>
      <vt:lpstr>MLaaS專案進度說明</vt:lpstr>
      <vt:lpstr>Privé AI Go</vt:lpstr>
      <vt:lpstr>行內特徵工程與分析專案</vt:lpstr>
      <vt:lpstr>中小企業商機地圖(含不代位清償)</vt:lpstr>
      <vt:lpstr>360貼標專案</vt:lpstr>
      <vt:lpstr>部門專利申請(1/2)</vt:lpstr>
      <vt:lpstr>部門專利申請(2/2)</vt:lpstr>
      <vt:lpstr>部門報獎</vt:lpstr>
      <vt:lpstr>API 市集</vt:lpstr>
      <vt:lpstr>PowerPoint 簡報</vt:lpstr>
      <vt:lpstr>API 市集</vt:lpstr>
      <vt:lpstr>業務數據可視化</vt:lpstr>
      <vt:lpstr>業務數據可視化</vt:lpstr>
      <vt:lpstr>企業戶族譜數據庫</vt:lpstr>
      <vt:lpstr>個人家戶數據庫</vt:lpstr>
      <vt:lpstr>Smart金融成長平台</vt:lpstr>
      <vt:lpstr>顧客經營管理平台</vt:lpstr>
      <vt:lpstr>外匯匯率搶購活動</vt:lpstr>
      <vt:lpstr>外幣博覽匯 - PhaseII</vt:lpstr>
      <vt:lpstr>2024數據決策科重點工作</vt:lpstr>
      <vt:lpstr>下半年各專案的工作項目</vt:lpstr>
      <vt:lpstr>下半年各專案的工作項目</vt:lpstr>
      <vt:lpstr>科內各組重點工作</vt:lpstr>
      <vt:lpstr>PowerPoint 簡報</vt:lpstr>
      <vt:lpstr>不代位清償資料規格說明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數位與數據轉型規劃報告</dc:title>
  <dc:creator>michelle.m.liu@accenture.com</dc:creator>
  <cp:lastModifiedBy>劉彥辰</cp:lastModifiedBy>
  <cp:revision>3250</cp:revision>
  <cp:lastPrinted>2022-06-16T08:16:18Z</cp:lastPrinted>
  <dcterms:created xsi:type="dcterms:W3CDTF">2021-01-28T05:57:15Z</dcterms:created>
  <dcterms:modified xsi:type="dcterms:W3CDTF">2023-12-08T01:50:08Z</dcterms:modified>
</cp:coreProperties>
</file>