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xQwC51DVCQQdjRo0q8mpkrpwJ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855C0F-5F3F-44B9-8485-377612CE6DC2}">
  <a:tblStyle styleId="{7B855C0F-5F3F-44B9-8485-377612CE6DC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1" name="Google Shape;1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和内容">
  <p:cSld name="2_标题和内容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幻灯片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1686560"/>
            <a:ext cx="12192000" cy="3383280"/>
          </a:xfrm>
          <a:prstGeom prst="rect">
            <a:avLst/>
          </a:prstGeom>
          <a:solidFill>
            <a:srgbClr val="A07B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899979" y="2151727"/>
            <a:ext cx="839204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物件導向程式設計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Final Project</a:t>
            </a:r>
            <a:endParaRPr sz="2000" b="1" i="0" u="none" strike="noStrike" cap="none">
              <a:solidFill>
                <a:srgbClr val="FFFBE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873550" y="5584893"/>
            <a:ext cx="24449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2023.03.25</a:t>
            </a:r>
            <a:endParaRPr sz="3200" b="1" i="0" u="none" strike="noStrike" cap="non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320767" y="339860"/>
            <a:ext cx="450061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評分標準(自選題)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50" name="Google Shape;250;p9"/>
          <p:cNvGrpSpPr/>
          <p:nvPr/>
        </p:nvGrpSpPr>
        <p:grpSpPr>
          <a:xfrm>
            <a:off x="7036596" y="1707849"/>
            <a:ext cx="5770483" cy="3323947"/>
            <a:chOff x="970992" y="4955241"/>
            <a:chExt cx="5770483" cy="3323947"/>
          </a:xfrm>
        </p:grpSpPr>
        <p:sp>
          <p:nvSpPr>
            <p:cNvPr id="251" name="Google Shape;251;p9"/>
            <p:cNvSpPr txBox="1"/>
            <p:nvPr/>
          </p:nvSpPr>
          <p:spPr>
            <a:xfrm>
              <a:off x="970992" y="5416906"/>
              <a:ext cx="4419598" cy="2862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有寫完整註解 (6%)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Android APP / GUI (4%)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有打包成執行檔(jar/exe)  (4%)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Package規劃 (4%)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有用資料庫(SQLite也可) (4%)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PPT (5到10頁，不包含標題頁跟結尾頁) (4%)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Report  必交，否則從已得分數中倒扣 10 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970993" y="4955241"/>
              <a:ext cx="577048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其他評分依據(30%)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9"/>
          <p:cNvGrpSpPr/>
          <p:nvPr/>
        </p:nvGrpSpPr>
        <p:grpSpPr>
          <a:xfrm>
            <a:off x="914402" y="1707849"/>
            <a:ext cx="5770483" cy="1169511"/>
            <a:chOff x="991312" y="4955241"/>
            <a:chExt cx="5770483" cy="1169511"/>
          </a:xfrm>
        </p:grpSpPr>
        <p:sp>
          <p:nvSpPr>
            <p:cNvPr id="254" name="Google Shape;254;p9"/>
            <p:cNvSpPr txBox="1"/>
            <p:nvPr/>
          </p:nvSpPr>
          <p:spPr>
            <a:xfrm>
              <a:off x="991312" y="5416906"/>
              <a:ext cx="4582158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只要有demo，分數就由 60 分起跳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依照右方評分依據，最多可拿 80 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 txBox="1"/>
            <p:nvPr/>
          </p:nvSpPr>
          <p:spPr>
            <a:xfrm>
              <a:off x="991313" y="4955241"/>
              <a:ext cx="577048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基本系統功能(80%)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9"/>
          <p:cNvSpPr/>
          <p:nvPr/>
        </p:nvSpPr>
        <p:spPr>
          <a:xfrm>
            <a:off x="624048" y="1824320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6743701" y="1827013"/>
            <a:ext cx="228600" cy="22860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320767" y="339860"/>
            <a:ext cx="450061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916944" y="4631857"/>
            <a:ext cx="577048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助教發問(2分鐘)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10"/>
          <p:cNvGrpSpPr/>
          <p:nvPr/>
        </p:nvGrpSpPr>
        <p:grpSpPr>
          <a:xfrm>
            <a:off x="914402" y="1707849"/>
            <a:ext cx="5770483" cy="1785064"/>
            <a:chOff x="991312" y="4955241"/>
            <a:chExt cx="5770483" cy="1785064"/>
          </a:xfrm>
        </p:grpSpPr>
        <p:sp>
          <p:nvSpPr>
            <p:cNvPr id="266" name="Google Shape;266;p10"/>
            <p:cNvSpPr txBox="1"/>
            <p:nvPr/>
          </p:nvSpPr>
          <p:spPr>
            <a:xfrm>
              <a:off x="991312" y="5416906"/>
              <a:ext cx="4582158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系統架構及使用的技術(e.g. Spring MVC, Android, … etc. 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與別人不同的亮點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分工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"/>
            <p:cNvSpPr txBox="1"/>
            <p:nvPr/>
          </p:nvSpPr>
          <p:spPr>
            <a:xfrm>
              <a:off x="991313" y="4955241"/>
              <a:ext cx="577048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報告 PPT (5分鐘)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10"/>
          <p:cNvSpPr/>
          <p:nvPr/>
        </p:nvSpPr>
        <p:spPr>
          <a:xfrm>
            <a:off x="624048" y="1824320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624048" y="4751021"/>
            <a:ext cx="228600" cy="22860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70" name="Google Shape;270;p10"/>
          <p:cNvGrpSpPr/>
          <p:nvPr/>
        </p:nvGrpSpPr>
        <p:grpSpPr>
          <a:xfrm>
            <a:off x="914401" y="3577340"/>
            <a:ext cx="3735107" cy="861734"/>
            <a:chOff x="970992" y="4955241"/>
            <a:chExt cx="3735107" cy="861734"/>
          </a:xfrm>
        </p:grpSpPr>
        <p:sp>
          <p:nvSpPr>
            <p:cNvPr id="271" name="Google Shape;271;p10"/>
            <p:cNvSpPr txBox="1"/>
            <p:nvPr/>
          </p:nvSpPr>
          <p:spPr>
            <a:xfrm>
              <a:off x="970992" y="5416906"/>
              <a:ext cx="373510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功能實作展示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970993" y="4955241"/>
              <a:ext cx="315975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Demo 程式 (3分鐘)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0"/>
          <p:cNvSpPr/>
          <p:nvPr/>
        </p:nvSpPr>
        <p:spPr>
          <a:xfrm>
            <a:off x="624048" y="3711441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9" name="Google Shape;279;p11"/>
          <p:cNvSpPr txBox="1"/>
          <p:nvPr/>
        </p:nvSpPr>
        <p:spPr>
          <a:xfrm>
            <a:off x="320767" y="339860"/>
            <a:ext cx="450061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繳交文件說明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943249" y="1242719"/>
            <a:ext cx="10305501" cy="548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PPT（指定）、 Report（指定&amp;自選）、個人報告          </a:t>
            </a: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2022/06/13 (Mon) 23:59</a:t>
            </a: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前上傳至 NTU COOL 作業區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請將程式碼上傳至 bitbucket or Github (</a:t>
            </a: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Public</a:t>
            </a: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Repo)，並</a:t>
            </a: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附連結在報告內 </a:t>
            </a:r>
            <a:r>
              <a:rPr lang="zh-TW" sz="1600" b="1" i="0" u="sng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[未附程式碼直接 0 分] </a:t>
            </a: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請將三個檔案壓縮並繳交壓縮檔（.zip），並以組別命名資料夾（e.g. team1.zip），由</a:t>
            </a: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組長</a:t>
            </a: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繳交。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Report 格式請依照 NTU COOL 作業區附檔，由</a:t>
            </a: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組長</a:t>
            </a: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繳交 </a:t>
            </a: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PDF 檔</a:t>
            </a: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指定</a:t>
            </a:r>
            <a:endParaRPr sz="2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若有其他功能沒有於 Demo 展示，可以額外拍攝說明影片，並將影片連結附在報告上。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頁數 </a:t>
            </a:r>
            <a:r>
              <a:rPr lang="zh-TW" sz="1600" b="1" i="0" u="sng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 ~ 10</a:t>
            </a: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頁</a:t>
            </a: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，字大小 12 pt、行距 1.5 倍行高。</a:t>
            </a: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[超過指定頁數會斟酌扣分]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自選</a:t>
            </a:r>
            <a:endParaRPr sz="2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請拍攝說明影片，並將影片連結附在報告上  </a:t>
            </a:r>
            <a:r>
              <a:rPr lang="zh-TW" sz="1600" b="1" i="0" u="sng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[自選題未附影片連結直接 0 分]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頁數 </a:t>
            </a:r>
            <a:r>
              <a:rPr lang="zh-TW" sz="1600" b="0" i="0" u="sng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sz="16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頁</a:t>
            </a:r>
            <a:r>
              <a:rPr lang="zh-TW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，字大小 12 pt、行距 1.5 倍行高。 </a:t>
            </a: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[超過指定頁數會斟酌扣分]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320767" y="339860"/>
            <a:ext cx="450061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繳交文件說明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943249" y="1242719"/>
            <a:ext cx="10305501" cy="548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PPT（指定）、 Report（指定&amp;自選）、個人報告</a:t>
            </a: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</a:t>
            </a: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2022/06/13 (Mon) 23:59</a:t>
            </a: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前上傳至 NTU COOL 作業區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個人報告 </a:t>
            </a:r>
            <a:endParaRPr sz="2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頁數 </a:t>
            </a:r>
            <a:r>
              <a:rPr lang="zh-TW" sz="1600" b="1" i="0" u="sng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16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頁</a:t>
            </a: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，字大小 12 pt、行距 1.5 倍行高。 </a:t>
            </a: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[超過指定頁數會斟酌扣分]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請繳交 PDF 檔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報告請簡要闡述：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52485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對現場 Demo 之其他組表現做排名，並用一句話形容其表現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219169" marR="0" lvl="2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E.g.  1. 第二組 原因: 功能規劃完整   2. 第六組 原因: 報告流暢 … etc.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52485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你在小組內的角色/分工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485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誰貢獻最大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485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分組執行的困擾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485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有甚麼想抱怨的嗎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20767" y="339860"/>
            <a:ext cx="24416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時程規劃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00" name="Google Shape;100;p2"/>
          <p:cNvGraphicFramePr/>
          <p:nvPr/>
        </p:nvGraphicFramePr>
        <p:xfrm>
          <a:off x="1702950" y="2099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{7B855C0F-5F3F-44B9-8485-377612CE6DC2}</a:tableStyleId>
              </a:tblPr>
              <a:tblGrid>
                <a:gridCol w="284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b="1" u="none" strike="noStrike" cap="none"/>
                        <a:t>DATE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D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b="1" u="none" strike="noStrike" cap="none"/>
                        <a:t>TO-DO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D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04/17 (Mon) 23:59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自選題構想草稿(一頁A4) Deadline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06/05 (Mon) 14:20</a:t>
                      </a:r>
                      <a:endParaRPr sz="1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期末考</a:t>
                      </a:r>
                      <a:endParaRPr sz="1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06/12, 19 </a:t>
                      </a:r>
                      <a:r>
                        <a:rPr lang="zh-TW" sz="180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(Mon) </a:t>
                      </a:r>
                      <a:r>
                        <a:rPr lang="zh-TW" sz="18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14:20</a:t>
                      </a:r>
                      <a:endParaRPr sz="1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現場 Demo</a:t>
                      </a:r>
                      <a:endParaRPr sz="1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06/21 (Mon) 23:59</a:t>
                      </a:r>
                      <a:endParaRPr sz="1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上傳 PPT、Code 連結、PDF Report 至 NTU COOL</a:t>
                      </a:r>
                      <a:endParaRPr sz="1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3698240"/>
            <a:ext cx="12192000" cy="3159759"/>
          </a:xfrm>
          <a:prstGeom prst="rect">
            <a:avLst/>
          </a:prstGeom>
          <a:solidFill>
            <a:srgbClr val="A37F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20767" y="339860"/>
            <a:ext cx="24416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專案題目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2717800" y="2790825"/>
            <a:ext cx="6756399" cy="1276350"/>
          </a:xfrm>
          <a:prstGeom prst="rect">
            <a:avLst/>
          </a:prstGeom>
          <a:solidFill>
            <a:srgbClr val="FFDD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電 動 車 租 借 平 台</a:t>
            </a:r>
            <a:endParaRPr sz="4400" b="1" i="0" u="none" strike="noStrike" cap="non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20767" y="339860"/>
            <a:ext cx="24416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角色介紹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761501" y="4739256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租車使用者</a:t>
            </a:r>
            <a:endParaRPr sz="32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138018" y="4739255"/>
            <a:ext cx="18261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維修人員</a:t>
            </a:r>
            <a:endParaRPr sz="32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7" name="Google Shape;117;p4"/>
          <p:cNvGrpSpPr/>
          <p:nvPr/>
        </p:nvGrpSpPr>
        <p:grpSpPr>
          <a:xfrm>
            <a:off x="6907459" y="1962840"/>
            <a:ext cx="2135078" cy="2343355"/>
            <a:chOff x="8682885" y="2020572"/>
            <a:chExt cx="2135078" cy="2343355"/>
          </a:xfrm>
        </p:grpSpPr>
        <p:grpSp>
          <p:nvGrpSpPr>
            <p:cNvPr id="118" name="Google Shape;118;p4"/>
            <p:cNvGrpSpPr/>
            <p:nvPr/>
          </p:nvGrpSpPr>
          <p:grpSpPr>
            <a:xfrm>
              <a:off x="8682885" y="2020572"/>
              <a:ext cx="2135078" cy="2343355"/>
              <a:chOff x="9305185" y="2287272"/>
              <a:chExt cx="2135078" cy="2343355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9305185" y="2495549"/>
                <a:ext cx="2135078" cy="2135078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9488762" y="2287272"/>
                <a:ext cx="721354" cy="721354"/>
              </a:xfrm>
              <a:prstGeom prst="ellipse">
                <a:avLst/>
              </a:prstGeom>
              <a:solidFill>
                <a:srgbClr val="A37F67"/>
              </a:solidFill>
              <a:ln w="63500" cap="flat" cmpd="sng">
                <a:solidFill>
                  <a:srgbClr val="FFFBE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21" name="Google Shape;121;p4"/>
              <p:cNvSpPr txBox="1"/>
              <p:nvPr/>
            </p:nvSpPr>
            <p:spPr>
              <a:xfrm>
                <a:off x="9646499" y="2405388"/>
                <a:ext cx="40588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zh-TW" sz="2800" b="1" i="0" u="none" strike="noStrike" cap="none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2</a:t>
                </a:r>
                <a:endParaRPr sz="2800" b="1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pic>
          <p:nvPicPr>
            <p:cNvPr id="122" name="Google Shape;122;p4" descr="user 5 ic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59393" y="2697469"/>
              <a:ext cx="1224000" cy="12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4"/>
          <p:cNvGrpSpPr/>
          <p:nvPr/>
        </p:nvGrpSpPr>
        <p:grpSpPr>
          <a:xfrm>
            <a:off x="2734465" y="1962840"/>
            <a:ext cx="2162114" cy="2343355"/>
            <a:chOff x="1125282" y="2020572"/>
            <a:chExt cx="2162114" cy="2343355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1125282" y="2020572"/>
              <a:ext cx="2162114" cy="2343355"/>
              <a:chOff x="1163382" y="2287272"/>
              <a:chExt cx="2162114" cy="2343355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1190418" y="2495549"/>
                <a:ext cx="2135078" cy="2135078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163382" y="2287272"/>
                <a:ext cx="721354" cy="721354"/>
              </a:xfrm>
              <a:prstGeom prst="ellipse">
                <a:avLst/>
              </a:prstGeom>
              <a:solidFill>
                <a:srgbClr val="A37F67"/>
              </a:solidFill>
              <a:ln w="63500" cap="flat" cmpd="sng">
                <a:solidFill>
                  <a:srgbClr val="FFFBE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27" name="Google Shape;127;p4"/>
              <p:cNvSpPr txBox="1"/>
              <p:nvPr/>
            </p:nvSpPr>
            <p:spPr>
              <a:xfrm>
                <a:off x="1293448" y="2405388"/>
                <a:ext cx="40588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zh-TW" sz="2800" b="1" i="0" u="none" strike="noStrike" cap="none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1</a:t>
                </a:r>
                <a:endParaRPr sz="2800" b="1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pic>
          <p:nvPicPr>
            <p:cNvPr id="128" name="Google Shape;128;p4" descr="motorcycle icon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45857" y="2522388"/>
              <a:ext cx="1548000" cy="154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320766" y="339860"/>
            <a:ext cx="577523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使用情境-租車使用者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5" name="Google Shape;135;p28"/>
          <p:cNvGrpSpPr/>
          <p:nvPr/>
        </p:nvGrpSpPr>
        <p:grpSpPr>
          <a:xfrm>
            <a:off x="228600" y="1621804"/>
            <a:ext cx="11720351" cy="861734"/>
            <a:chOff x="624048" y="1707319"/>
            <a:chExt cx="11720351" cy="861734"/>
          </a:xfrm>
        </p:grpSpPr>
        <p:grpSp>
          <p:nvGrpSpPr>
            <p:cNvPr id="136" name="Google Shape;136;p28"/>
            <p:cNvGrpSpPr/>
            <p:nvPr/>
          </p:nvGrpSpPr>
          <p:grpSpPr>
            <a:xfrm>
              <a:off x="914400" y="1707319"/>
              <a:ext cx="11429999" cy="861734"/>
              <a:chOff x="970991" y="4955241"/>
              <a:chExt cx="11429999" cy="861734"/>
            </a:xfrm>
          </p:grpSpPr>
          <p:sp>
            <p:nvSpPr>
              <p:cNvPr id="137" name="Google Shape;137;p28"/>
              <p:cNvSpPr txBox="1"/>
              <p:nvPr/>
            </p:nvSpPr>
            <p:spPr>
              <a:xfrm>
                <a:off x="970991" y="5416906"/>
                <a:ext cx="11429999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點選預租車輛 → </a:t>
                </a:r>
                <a:r>
                  <a:rPr lang="zh-TW" sz="2000" b="0" i="0" u="none" strike="noStrike" cap="none" dirty="0">
                    <a:solidFill>
                      <a:schemeClr val="dk1"/>
                    </a:solidFill>
                    <a:highlight>
                      <a:srgbClr val="FFFF00"/>
                    </a:highlight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顯示出目前位置（經緯度）</a:t>
                </a: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→ 確認位置無誤後點選租車 → 顯示租借成功。</a:t>
                </a:r>
                <a:endParaRPr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38" name="Google Shape;138;p28"/>
              <p:cNvSpPr txBox="1"/>
              <p:nvPr/>
            </p:nvSpPr>
            <p:spPr>
              <a:xfrm>
                <a:off x="970993" y="4955241"/>
                <a:ext cx="268223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JhengHei"/>
                  <a:buNone/>
                </a:pPr>
                <a:r>
                  <a:rPr lang="zh-TW" sz="2400" b="1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租車</a:t>
                </a:r>
                <a:endParaRPr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sp>
          <p:nvSpPr>
            <p:cNvPr id="139" name="Google Shape;139;p28"/>
            <p:cNvSpPr/>
            <p:nvPr/>
          </p:nvSpPr>
          <p:spPr>
            <a:xfrm>
              <a:off x="624048" y="1824320"/>
              <a:ext cx="228600" cy="228600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0" name="Google Shape;140;p28"/>
          <p:cNvGrpSpPr/>
          <p:nvPr/>
        </p:nvGrpSpPr>
        <p:grpSpPr>
          <a:xfrm>
            <a:off x="228600" y="4267958"/>
            <a:ext cx="10891153" cy="1169665"/>
            <a:chOff x="624048" y="4001309"/>
            <a:chExt cx="10891153" cy="1169665"/>
          </a:xfrm>
        </p:grpSpPr>
        <p:sp>
          <p:nvSpPr>
            <p:cNvPr id="141" name="Google Shape;141;p28"/>
            <p:cNvSpPr/>
            <p:nvPr/>
          </p:nvSpPr>
          <p:spPr>
            <a:xfrm>
              <a:off x="624048" y="4117841"/>
              <a:ext cx="228600" cy="228600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42" name="Google Shape;142;p28"/>
            <p:cNvGrpSpPr/>
            <p:nvPr/>
          </p:nvGrpSpPr>
          <p:grpSpPr>
            <a:xfrm>
              <a:off x="914401" y="4001309"/>
              <a:ext cx="10600800" cy="1169665"/>
              <a:chOff x="970991" y="4955241"/>
              <a:chExt cx="10600800" cy="1169665"/>
            </a:xfrm>
          </p:grpSpPr>
          <p:sp>
            <p:nvSpPr>
              <p:cNvPr id="143" name="Google Shape;143;p28"/>
              <p:cNvSpPr txBox="1"/>
              <p:nvPr/>
            </p:nvSpPr>
            <p:spPr>
              <a:xfrm>
                <a:off x="970991" y="5416906"/>
                <a:ext cx="106008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查看並顯示附近充電站 → 點選目標充電站 → </a:t>
                </a:r>
                <a:r>
                  <a:rPr lang="zh-TW" sz="2000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目前</a:t>
                </a: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位置會變成該充電</a:t>
                </a:r>
                <a:r>
                  <a:rPr lang="zh-TW" sz="2000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站</a:t>
                </a: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位置 → 點選充電 → </a:t>
                </a:r>
                <a:r>
                  <a:rPr lang="zh-TW" sz="2000" b="0" i="0" u="none" strike="noStrike" cap="none" dirty="0">
                    <a:solidFill>
                      <a:schemeClr val="dk1"/>
                    </a:solidFill>
                    <a:highlight>
                      <a:srgbClr val="FFFF00"/>
                    </a:highlight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顯示充電完畢並取得優惠券</a:t>
                </a: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。（</a:t>
                </a:r>
                <a:r>
                  <a:rPr lang="zh-TW" sz="2000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目前</a:t>
                </a: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位置＆充電站位置之差距需計入使用里程數內）</a:t>
                </a:r>
                <a:endParaRPr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44" name="Google Shape;144;p28"/>
              <p:cNvSpPr txBox="1"/>
              <p:nvPr/>
            </p:nvSpPr>
            <p:spPr>
              <a:xfrm>
                <a:off x="970993" y="4955241"/>
                <a:ext cx="381065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JhengHei"/>
                  <a:buNone/>
                </a:pPr>
                <a:r>
                  <a:rPr lang="zh-TW" sz="2400" b="1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幫車充電</a:t>
                </a:r>
                <a:endParaRPr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</p:grpSp>
      <p:grpSp>
        <p:nvGrpSpPr>
          <p:cNvPr id="145" name="Google Shape;145;p28"/>
          <p:cNvGrpSpPr/>
          <p:nvPr/>
        </p:nvGrpSpPr>
        <p:grpSpPr>
          <a:xfrm>
            <a:off x="228728" y="5571491"/>
            <a:ext cx="11325070" cy="1169665"/>
            <a:chOff x="6743701" y="1738238"/>
            <a:chExt cx="11491700" cy="1169665"/>
          </a:xfrm>
        </p:grpSpPr>
        <p:sp>
          <p:nvSpPr>
            <p:cNvPr id="146" name="Google Shape;146;p28"/>
            <p:cNvSpPr/>
            <p:nvPr/>
          </p:nvSpPr>
          <p:spPr>
            <a:xfrm>
              <a:off x="6743701" y="1827013"/>
              <a:ext cx="228600" cy="228600"/>
            </a:xfrm>
            <a:prstGeom prst="ellipse">
              <a:avLst/>
            </a:prstGeom>
            <a:solidFill>
              <a:srgbClr val="FFDD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47" name="Google Shape;147;p28"/>
            <p:cNvGrpSpPr/>
            <p:nvPr/>
          </p:nvGrpSpPr>
          <p:grpSpPr>
            <a:xfrm>
              <a:off x="7035801" y="1738238"/>
              <a:ext cx="11199600" cy="1169665"/>
              <a:chOff x="970992" y="4955241"/>
              <a:chExt cx="11199600" cy="1169665"/>
            </a:xfrm>
          </p:grpSpPr>
          <p:sp>
            <p:nvSpPr>
              <p:cNvPr id="148" name="Google Shape;148;p28"/>
              <p:cNvSpPr txBox="1"/>
              <p:nvPr/>
            </p:nvSpPr>
            <p:spPr>
              <a:xfrm>
                <a:off x="970992" y="5416906"/>
                <a:ext cx="111996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點選還車 → 顯示</a:t>
                </a:r>
                <a:r>
                  <a:rPr lang="zh-TW" sz="2000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目前</a:t>
                </a: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位置＆實際使用里程數（非起始位置之差） → 顯示計價 → 點選確認付款 → 顯示還車成功。</a:t>
                </a:r>
                <a:endParaRPr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49" name="Google Shape;149;p28"/>
              <p:cNvSpPr txBox="1"/>
              <p:nvPr/>
            </p:nvSpPr>
            <p:spPr>
              <a:xfrm>
                <a:off x="970993" y="4955241"/>
                <a:ext cx="336803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JhengHei"/>
                  <a:buNone/>
                </a:pPr>
                <a:r>
                  <a:rPr lang="zh-TW" sz="2400" b="1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還車</a:t>
                </a:r>
                <a:endParaRPr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</p:grpSp>
      <p:grpSp>
        <p:nvGrpSpPr>
          <p:cNvPr id="150" name="Google Shape;150;p28"/>
          <p:cNvGrpSpPr/>
          <p:nvPr/>
        </p:nvGrpSpPr>
        <p:grpSpPr>
          <a:xfrm>
            <a:off x="228600" y="2822200"/>
            <a:ext cx="11324859" cy="1213231"/>
            <a:chOff x="228600" y="5532654"/>
            <a:chExt cx="11324859" cy="1213231"/>
          </a:xfrm>
        </p:grpSpPr>
        <p:grpSp>
          <p:nvGrpSpPr>
            <p:cNvPr id="151" name="Google Shape;151;p28"/>
            <p:cNvGrpSpPr/>
            <p:nvPr/>
          </p:nvGrpSpPr>
          <p:grpSpPr>
            <a:xfrm>
              <a:off x="228600" y="5532654"/>
              <a:ext cx="2677493" cy="886500"/>
              <a:chOff x="6743701" y="3957690"/>
              <a:chExt cx="2677493" cy="886500"/>
            </a:xfrm>
          </p:grpSpPr>
          <p:sp>
            <p:nvSpPr>
              <p:cNvPr id="152" name="Google Shape;152;p28"/>
              <p:cNvSpPr/>
              <p:nvPr/>
            </p:nvSpPr>
            <p:spPr>
              <a:xfrm>
                <a:off x="6743701" y="4117841"/>
                <a:ext cx="228600" cy="228600"/>
              </a:xfrm>
              <a:prstGeom prst="ellipse">
                <a:avLst/>
              </a:prstGeom>
              <a:solidFill>
                <a:srgbClr val="A37F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icrosoft JhengHe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53" name="Google Shape;153;p28"/>
              <p:cNvSpPr txBox="1"/>
              <p:nvPr/>
            </p:nvSpPr>
            <p:spPr>
              <a:xfrm>
                <a:off x="7048494" y="3957690"/>
                <a:ext cx="2372700" cy="88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zh-TW" sz="2400" b="1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車輛使用中</a:t>
                </a:r>
                <a:endParaRPr sz="2400" b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JhengHei"/>
                  <a:buNone/>
                </a:pPr>
                <a:endParaRPr sz="2400" b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sp>
          <p:nvSpPr>
            <p:cNvPr id="154" name="Google Shape;154;p28"/>
            <p:cNvSpPr txBox="1"/>
            <p:nvPr/>
          </p:nvSpPr>
          <p:spPr>
            <a:xfrm>
              <a:off x="516459" y="6037885"/>
              <a:ext cx="11037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在使用電動車時，會以10秒更新一次隨機位置＆扣除電量</a:t>
              </a:r>
              <a:r>
                <a:rPr lang="zh-TW" sz="200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＆</a:t>
              </a:r>
              <a:r>
                <a:rPr lang="zh-TW" sz="2000" dirty="0">
                  <a:solidFill>
                    <a:schemeClr val="dk1"/>
                  </a:solidFill>
                  <a:highlight>
                    <a:srgbClr val="FFFF00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累積里程數</a:t>
              </a: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，模擬正在騎車的狀態（</a:t>
              </a:r>
              <a:r>
                <a:rPr lang="zh-TW" sz="200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更新位置</a:t>
              </a: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的 </a:t>
              </a:r>
              <a:r>
                <a:rPr lang="zh-TW" sz="200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</a:t>
              </a: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ava method</a:t>
              </a:r>
              <a:r>
                <a:rPr lang="zh-TW" sz="200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會由助教提供）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320766" y="339860"/>
            <a:ext cx="577523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功能簡介-租車使用者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14401" y="1707319"/>
            <a:ext cx="5181598" cy="1477287"/>
            <a:chOff x="970992" y="4955241"/>
            <a:chExt cx="5181598" cy="1477287"/>
          </a:xfrm>
        </p:grpSpPr>
        <p:sp>
          <p:nvSpPr>
            <p:cNvPr id="162" name="Google Shape;162;p5"/>
            <p:cNvSpPr txBox="1"/>
            <p:nvPr/>
          </p:nvSpPr>
          <p:spPr>
            <a:xfrm>
              <a:off x="970992" y="5416906"/>
              <a:ext cx="5181598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可設定帳密、手機號碼、信用卡資訊</a:t>
              </a:r>
              <a:endPara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查看租換車歷史紀錄</a:t>
              </a:r>
              <a:endPara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查看優惠券</a:t>
              </a:r>
              <a:endPara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970993" y="4955241"/>
              <a:ext cx="268223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icrosoft JhengHei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會員註冊/登入</a:t>
              </a:r>
              <a:endPara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4" name="Google Shape;164;p5"/>
          <p:cNvSpPr/>
          <p:nvPr/>
        </p:nvSpPr>
        <p:spPr>
          <a:xfrm>
            <a:off x="624048" y="1824320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24048" y="4117841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>
            <a:off x="914401" y="4001309"/>
            <a:ext cx="5181597" cy="1477287"/>
            <a:chOff x="970991" y="4955241"/>
            <a:chExt cx="5181597" cy="1477287"/>
          </a:xfrm>
        </p:grpSpPr>
        <p:sp>
          <p:nvSpPr>
            <p:cNvPr id="167" name="Google Shape;167;p5"/>
            <p:cNvSpPr txBox="1"/>
            <p:nvPr/>
          </p:nvSpPr>
          <p:spPr>
            <a:xfrm>
              <a:off x="970991" y="5416906"/>
              <a:ext cx="5181597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可設定附近幾公里範圍內</a:t>
              </a:r>
              <a:endPara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壞掉的車不能查詢</a:t>
              </a:r>
              <a:endPara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資訊包含：車牌號碼、車位置、電量</a:t>
              </a:r>
              <a:endPara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970993" y="4955241"/>
              <a:ext cx="3810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icrosoft JhengHei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查詢附近哪裡有車</a:t>
              </a:r>
              <a:endPara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6743701" y="1707319"/>
            <a:ext cx="5448299" cy="1477287"/>
            <a:chOff x="6743701" y="1738238"/>
            <a:chExt cx="5448299" cy="1477287"/>
          </a:xfrm>
        </p:grpSpPr>
        <p:sp>
          <p:nvSpPr>
            <p:cNvPr id="170" name="Google Shape;170;p5"/>
            <p:cNvSpPr/>
            <p:nvPr/>
          </p:nvSpPr>
          <p:spPr>
            <a:xfrm>
              <a:off x="6743701" y="1827013"/>
              <a:ext cx="228600" cy="228600"/>
            </a:xfrm>
            <a:prstGeom prst="ellipse">
              <a:avLst/>
            </a:prstGeom>
            <a:solidFill>
              <a:srgbClr val="FFDD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71" name="Google Shape;171;p5"/>
            <p:cNvGrpSpPr/>
            <p:nvPr/>
          </p:nvGrpSpPr>
          <p:grpSpPr>
            <a:xfrm>
              <a:off x="7035801" y="1738238"/>
              <a:ext cx="5156199" cy="1477287"/>
              <a:chOff x="970992" y="4955241"/>
              <a:chExt cx="5156199" cy="1477287"/>
            </a:xfrm>
          </p:grpSpPr>
          <p:sp>
            <p:nvSpPr>
              <p:cNvPr id="172" name="Google Shape;172;p5"/>
              <p:cNvSpPr txBox="1"/>
              <p:nvPr/>
            </p:nvSpPr>
            <p:spPr>
              <a:xfrm>
                <a:off x="970992" y="5416906"/>
                <a:ext cx="5156199" cy="1015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還的點若太遠，電量不足就無法還車</a:t>
                </a:r>
                <a:endParaRPr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還車付款時可選擇優惠券</a:t>
                </a:r>
                <a:endParaRPr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金額用距離來算</a:t>
                </a:r>
                <a:endParaRPr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73" name="Google Shape;173;p5"/>
              <p:cNvSpPr txBox="1"/>
              <p:nvPr/>
            </p:nvSpPr>
            <p:spPr>
              <a:xfrm>
                <a:off x="970993" y="4955241"/>
                <a:ext cx="336803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JhengHei"/>
                  <a:buNone/>
                </a:pPr>
                <a:r>
                  <a:rPr lang="zh-TW" sz="2400" b="1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隨時隨地租車還車</a:t>
                </a:r>
                <a:endParaRPr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</p:grpSp>
      <p:grpSp>
        <p:nvGrpSpPr>
          <p:cNvPr id="174" name="Google Shape;174;p5"/>
          <p:cNvGrpSpPr/>
          <p:nvPr/>
        </p:nvGrpSpPr>
        <p:grpSpPr>
          <a:xfrm>
            <a:off x="6743701" y="4117841"/>
            <a:ext cx="5448299" cy="1169511"/>
            <a:chOff x="6743701" y="4004519"/>
            <a:chExt cx="5448299" cy="1169511"/>
          </a:xfrm>
        </p:grpSpPr>
        <p:sp>
          <p:nvSpPr>
            <p:cNvPr id="175" name="Google Shape;175;p5"/>
            <p:cNvSpPr/>
            <p:nvPr/>
          </p:nvSpPr>
          <p:spPr>
            <a:xfrm>
              <a:off x="6743701" y="4117841"/>
              <a:ext cx="228600" cy="228600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76" name="Google Shape;176;p5"/>
            <p:cNvGrpSpPr/>
            <p:nvPr/>
          </p:nvGrpSpPr>
          <p:grpSpPr>
            <a:xfrm>
              <a:off x="7123386" y="4004519"/>
              <a:ext cx="5068614" cy="1169511"/>
              <a:chOff x="970992" y="4955241"/>
              <a:chExt cx="5068614" cy="1169511"/>
            </a:xfrm>
          </p:grpSpPr>
          <p:sp>
            <p:nvSpPr>
              <p:cNvPr id="177" name="Google Shape;177;p5"/>
              <p:cNvSpPr txBox="1"/>
              <p:nvPr/>
            </p:nvSpPr>
            <p:spPr>
              <a:xfrm>
                <a:off x="970992" y="5416906"/>
                <a:ext cx="5068614" cy="7078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充電可回饋優惠券（不能當次使用）</a:t>
                </a:r>
                <a:endParaRPr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充電的點若太遠，電量不足就無法充電</a:t>
                </a:r>
                <a:endParaRPr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78" name="Google Shape;178;p5"/>
              <p:cNvSpPr txBox="1"/>
              <p:nvPr/>
            </p:nvSpPr>
            <p:spPr>
              <a:xfrm>
                <a:off x="970993" y="4955241"/>
                <a:ext cx="1415772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JhengHei"/>
                  <a:buNone/>
                </a:pPr>
                <a:r>
                  <a:rPr lang="zh-TW" sz="2400" b="1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幫車充電</a:t>
                </a:r>
                <a:endParaRPr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320767" y="339860"/>
            <a:ext cx="501323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功能簡介-維修人員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85" name="Google Shape;185;p6"/>
          <p:cNvGrpSpPr/>
          <p:nvPr/>
        </p:nvGrpSpPr>
        <p:grpSpPr>
          <a:xfrm>
            <a:off x="624048" y="1707319"/>
            <a:ext cx="9657604" cy="1169665"/>
            <a:chOff x="624048" y="1707319"/>
            <a:chExt cx="9657604" cy="1169665"/>
          </a:xfrm>
        </p:grpSpPr>
        <p:grpSp>
          <p:nvGrpSpPr>
            <p:cNvPr id="186" name="Google Shape;186;p6"/>
            <p:cNvGrpSpPr/>
            <p:nvPr/>
          </p:nvGrpSpPr>
          <p:grpSpPr>
            <a:xfrm>
              <a:off x="914401" y="1707319"/>
              <a:ext cx="9367251" cy="1169665"/>
              <a:chOff x="970992" y="4955241"/>
              <a:chExt cx="3735000" cy="1169665"/>
            </a:xfrm>
          </p:grpSpPr>
          <p:sp>
            <p:nvSpPr>
              <p:cNvPr id="187" name="Google Shape;187;p6"/>
              <p:cNvSpPr txBox="1"/>
              <p:nvPr/>
            </p:nvSpPr>
            <p:spPr>
              <a:xfrm>
                <a:off x="970992" y="5416906"/>
                <a:ext cx="37350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故障車資訊包含：車牌號碼、車位置</a:t>
                </a:r>
                <a:r>
                  <a:rPr lang="zh-TW" sz="20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（經緯度）</a:t>
                </a: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、電量、狀態（故障/維修中/正常）</a:t>
                </a:r>
                <a:endParaRPr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88" name="Google Shape;188;p6"/>
              <p:cNvSpPr txBox="1"/>
              <p:nvPr/>
            </p:nvSpPr>
            <p:spPr>
              <a:xfrm>
                <a:off x="970993" y="4955241"/>
                <a:ext cx="274319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JhengHei"/>
                  <a:buNone/>
                </a:pPr>
                <a:r>
                  <a:rPr lang="zh-TW" sz="2400" b="1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查詢故障車資訊</a:t>
                </a:r>
                <a:endParaRPr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sp>
          <p:nvSpPr>
            <p:cNvPr id="189" name="Google Shape;189;p6"/>
            <p:cNvSpPr/>
            <p:nvPr/>
          </p:nvSpPr>
          <p:spPr>
            <a:xfrm>
              <a:off x="624048" y="1824320"/>
              <a:ext cx="228600" cy="228600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619364" y="3510492"/>
            <a:ext cx="4101014" cy="461665"/>
            <a:chOff x="624048" y="4001309"/>
            <a:chExt cx="4101014" cy="461665"/>
          </a:xfrm>
        </p:grpSpPr>
        <p:sp>
          <p:nvSpPr>
            <p:cNvPr id="191" name="Google Shape;191;p6"/>
            <p:cNvSpPr/>
            <p:nvPr/>
          </p:nvSpPr>
          <p:spPr>
            <a:xfrm>
              <a:off x="624048" y="4117841"/>
              <a:ext cx="228600" cy="228600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914403" y="4001309"/>
              <a:ext cx="3810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icrosoft JhengHei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將故障車狀態調回正常</a:t>
              </a:r>
              <a:endPara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619364" y="5004899"/>
            <a:ext cx="9657872" cy="1169511"/>
            <a:chOff x="624048" y="1707319"/>
            <a:chExt cx="9657872" cy="1169511"/>
          </a:xfrm>
        </p:grpSpPr>
        <p:grpSp>
          <p:nvGrpSpPr>
            <p:cNvPr id="194" name="Google Shape;194;p6"/>
            <p:cNvGrpSpPr/>
            <p:nvPr/>
          </p:nvGrpSpPr>
          <p:grpSpPr>
            <a:xfrm>
              <a:off x="914401" y="1707319"/>
              <a:ext cx="9367519" cy="1169511"/>
              <a:chOff x="970992" y="4955241"/>
              <a:chExt cx="3735107" cy="1169511"/>
            </a:xfrm>
          </p:grpSpPr>
          <p:sp>
            <p:nvSpPr>
              <p:cNvPr id="195" name="Google Shape;195;p6"/>
              <p:cNvSpPr txBox="1"/>
              <p:nvPr/>
            </p:nvSpPr>
            <p:spPr>
              <a:xfrm>
                <a:off x="970992" y="5416906"/>
                <a:ext cx="3735107" cy="7078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幫低於20%的車充滿電</a:t>
                </a:r>
                <a:endParaRPr dirty="0"/>
              </a:p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highlight>
                      <a:srgbClr val="FFFF00"/>
                    </a:highlight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車充完電會被放在隨機位置</a:t>
                </a:r>
                <a:endParaRPr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970993" y="4955241"/>
                <a:ext cx="274319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JhengHei"/>
                  <a:buNone/>
                </a:pPr>
                <a:r>
                  <a:rPr lang="zh-TW" sz="2400" b="1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幫車充電</a:t>
                </a:r>
                <a:endParaRPr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sp>
          <p:nvSpPr>
            <p:cNvPr id="197" name="Google Shape;197;p6"/>
            <p:cNvSpPr/>
            <p:nvPr/>
          </p:nvSpPr>
          <p:spPr>
            <a:xfrm>
              <a:off x="624048" y="1824320"/>
              <a:ext cx="228600" cy="2286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320767" y="339860"/>
            <a:ext cx="450061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規格定義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7"/>
          <p:cNvGrpSpPr/>
          <p:nvPr/>
        </p:nvGrpSpPr>
        <p:grpSpPr>
          <a:xfrm>
            <a:off x="6725922" y="983150"/>
            <a:ext cx="4162663" cy="2446783"/>
            <a:chOff x="6746242" y="1707849"/>
            <a:chExt cx="4162663" cy="2224349"/>
          </a:xfrm>
        </p:grpSpPr>
        <p:sp>
          <p:nvSpPr>
            <p:cNvPr id="205" name="Google Shape;205;p7"/>
            <p:cNvSpPr/>
            <p:nvPr/>
          </p:nvSpPr>
          <p:spPr>
            <a:xfrm>
              <a:off x="6746242" y="1824381"/>
              <a:ext cx="228600" cy="228600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206" name="Google Shape;206;p7"/>
            <p:cNvGrpSpPr/>
            <p:nvPr/>
          </p:nvGrpSpPr>
          <p:grpSpPr>
            <a:xfrm>
              <a:off x="7036596" y="1707849"/>
              <a:ext cx="3872309" cy="2224349"/>
              <a:chOff x="970992" y="4955241"/>
              <a:chExt cx="5770483" cy="2224349"/>
            </a:xfrm>
          </p:grpSpPr>
          <p:sp>
            <p:nvSpPr>
              <p:cNvPr id="207" name="Google Shape;207;p7"/>
              <p:cNvSpPr txBox="1"/>
              <p:nvPr/>
            </p:nvSpPr>
            <p:spPr>
              <a:xfrm>
                <a:off x="970992" y="5416906"/>
                <a:ext cx="4419597" cy="1762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帳號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密碼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電話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email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姓名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AutoNum type="arabicPeriod"/>
                </a:pPr>
                <a:r>
                  <a:rPr lang="zh-TW" sz="2000" b="0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信用卡資訊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"/>
              <p:cNvSpPr txBox="1"/>
              <p:nvPr/>
            </p:nvSpPr>
            <p:spPr>
              <a:xfrm>
                <a:off x="970993" y="4955241"/>
                <a:ext cx="5770482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zh-TW" sz="2400" b="1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會員資訊</a:t>
                </a:r>
                <a:endParaRPr sz="2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</p:grpSp>
      <p:grpSp>
        <p:nvGrpSpPr>
          <p:cNvPr id="209" name="Google Shape;209;p7"/>
          <p:cNvGrpSpPr/>
          <p:nvPr/>
        </p:nvGrpSpPr>
        <p:grpSpPr>
          <a:xfrm>
            <a:off x="914402" y="1707849"/>
            <a:ext cx="5770483" cy="1785265"/>
            <a:chOff x="991312" y="4955241"/>
            <a:chExt cx="5770483" cy="1785265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991312" y="5416906"/>
              <a:ext cx="44196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車牌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highlight>
                    <a:srgbClr val="FFFF00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所在位置</a:t>
              </a:r>
              <a:r>
                <a:rPr lang="zh-TW" sz="2000" dirty="0">
                  <a:solidFill>
                    <a:schemeClr val="dk1"/>
                  </a:solidFill>
                  <a:highlight>
                    <a:srgbClr val="FFFF00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（經緯度）</a:t>
              </a:r>
              <a:endParaRPr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狀態（故障/維修中/正常）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電量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991313" y="4955241"/>
              <a:ext cx="577048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故障車資訊</a:t>
              </a:r>
              <a:endPara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12" name="Google Shape;212;p7"/>
          <p:cNvSpPr/>
          <p:nvPr/>
        </p:nvSpPr>
        <p:spPr>
          <a:xfrm>
            <a:off x="624048" y="1824320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3" name="Google Shape;213;p7"/>
          <p:cNvGrpSpPr/>
          <p:nvPr/>
        </p:nvGrpSpPr>
        <p:grpSpPr>
          <a:xfrm>
            <a:off x="852649" y="3912549"/>
            <a:ext cx="5770482" cy="1477465"/>
            <a:chOff x="991313" y="4955241"/>
            <a:chExt cx="5770482" cy="1477465"/>
          </a:xfrm>
        </p:grpSpPr>
        <p:sp>
          <p:nvSpPr>
            <p:cNvPr id="214" name="Google Shape;214;p7"/>
            <p:cNvSpPr txBox="1"/>
            <p:nvPr/>
          </p:nvSpPr>
          <p:spPr>
            <a:xfrm>
              <a:off x="1011632" y="5416906"/>
              <a:ext cx="4419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車牌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highlight>
                    <a:srgbClr val="FFFF00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所在位置</a:t>
              </a:r>
              <a:r>
                <a:rPr lang="zh-TW" sz="2000" dirty="0">
                  <a:solidFill>
                    <a:schemeClr val="dk1"/>
                  </a:solidFill>
                  <a:highlight>
                    <a:srgbClr val="FFFF00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（經緯度）</a:t>
              </a:r>
              <a:endParaRPr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電量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991313" y="4955241"/>
              <a:ext cx="577048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可租借車資訊</a:t>
              </a:r>
              <a:endPara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16" name="Google Shape;216;p7"/>
          <p:cNvGrpSpPr/>
          <p:nvPr/>
        </p:nvGrpSpPr>
        <p:grpSpPr>
          <a:xfrm>
            <a:off x="914402" y="5636007"/>
            <a:ext cx="3093207" cy="902607"/>
            <a:chOff x="3475913" y="5040853"/>
            <a:chExt cx="6812482" cy="784900"/>
          </a:xfrm>
        </p:grpSpPr>
        <p:sp>
          <p:nvSpPr>
            <p:cNvPr id="217" name="Google Shape;217;p7"/>
            <p:cNvSpPr txBox="1"/>
            <p:nvPr/>
          </p:nvSpPr>
          <p:spPr>
            <a:xfrm>
              <a:off x="3475913" y="5040853"/>
              <a:ext cx="577048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充電站資訊</a:t>
              </a:r>
              <a:endPara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3514395" y="5477753"/>
              <a:ext cx="67740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highlight>
                    <a:srgbClr val="FFFF00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所在位置</a:t>
              </a:r>
              <a:r>
                <a:rPr lang="zh-TW" sz="2000" dirty="0">
                  <a:solidFill>
                    <a:schemeClr val="dk1"/>
                  </a:solidFill>
                  <a:highlight>
                    <a:srgbClr val="FFFF00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（經緯度）</a:t>
              </a:r>
              <a:endParaRPr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19" name="Google Shape;219;p7"/>
          <p:cNvSpPr/>
          <p:nvPr/>
        </p:nvSpPr>
        <p:spPr>
          <a:xfrm>
            <a:off x="580866" y="4057697"/>
            <a:ext cx="228600" cy="22860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611346" y="5774737"/>
            <a:ext cx="228600" cy="228600"/>
          </a:xfrm>
          <a:prstGeom prst="ellipse">
            <a:avLst/>
          </a:prstGeom>
          <a:solidFill>
            <a:srgbClr val="F064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21" name="Google Shape;221;p7"/>
          <p:cNvGrpSpPr/>
          <p:nvPr/>
        </p:nvGrpSpPr>
        <p:grpSpPr>
          <a:xfrm>
            <a:off x="7016276" y="3940161"/>
            <a:ext cx="5770483" cy="2708965"/>
            <a:chOff x="970992" y="4955241"/>
            <a:chExt cx="5770483" cy="2708965"/>
          </a:xfrm>
        </p:grpSpPr>
        <p:sp>
          <p:nvSpPr>
            <p:cNvPr id="222" name="Google Shape;222;p7"/>
            <p:cNvSpPr txBox="1"/>
            <p:nvPr/>
          </p:nvSpPr>
          <p:spPr>
            <a:xfrm>
              <a:off x="970992" y="5416906"/>
              <a:ext cx="4419600" cy="22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日期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總金額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起始＆終點位置</a:t>
              </a:r>
              <a:r>
                <a:rPr lang="zh-TW" sz="200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（經緯度）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距離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借＆還時間、總時間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充電次數</a:t>
              </a:r>
              <a:endParaRPr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icrosoft JhengHei"/>
                <a:buAutoNum type="arabicPeriod"/>
              </a:pPr>
              <a:r>
                <a:rPr lang="zh-TW"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有無使用優惠券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970993" y="4955241"/>
              <a:ext cx="577048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租借車歷史紀錄</a:t>
              </a:r>
              <a:endPara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24" name="Google Shape;224;p7"/>
          <p:cNvSpPr/>
          <p:nvPr/>
        </p:nvSpPr>
        <p:spPr>
          <a:xfrm>
            <a:off x="6727666" y="4067857"/>
            <a:ext cx="228600" cy="2286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/>
          <p:nvPr/>
        </p:nvSpPr>
        <p:spPr>
          <a:xfrm>
            <a:off x="0" y="314325"/>
            <a:ext cx="228600" cy="79497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320767" y="339860"/>
            <a:ext cx="450061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評分標準(指定題)</a:t>
            </a:r>
            <a:endParaRPr sz="4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31" name="Google Shape;231;p8"/>
          <p:cNvGrpSpPr/>
          <p:nvPr/>
        </p:nvGrpSpPr>
        <p:grpSpPr>
          <a:xfrm>
            <a:off x="914402" y="1707849"/>
            <a:ext cx="5770483" cy="1169511"/>
            <a:chOff x="991312" y="4955241"/>
            <a:chExt cx="5770483" cy="1169511"/>
          </a:xfrm>
        </p:grpSpPr>
        <p:sp>
          <p:nvSpPr>
            <p:cNvPr id="232" name="Google Shape;232;p8"/>
            <p:cNvSpPr txBox="1"/>
            <p:nvPr/>
          </p:nvSpPr>
          <p:spPr>
            <a:xfrm>
              <a:off x="991312" y="5416906"/>
              <a:ext cx="4419598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租車使用者 (40%)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維修人員 (20%)</a:t>
              </a:r>
              <a:endPara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991313" y="4955241"/>
              <a:ext cx="577048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基本系統功能 (60%)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8"/>
          <p:cNvSpPr/>
          <p:nvPr/>
        </p:nvSpPr>
        <p:spPr>
          <a:xfrm>
            <a:off x="624048" y="1824320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35" name="Google Shape;235;p8"/>
          <p:cNvGrpSpPr/>
          <p:nvPr/>
        </p:nvGrpSpPr>
        <p:grpSpPr>
          <a:xfrm>
            <a:off x="914401" y="3983740"/>
            <a:ext cx="4155439" cy="861734"/>
            <a:chOff x="970992" y="4955241"/>
            <a:chExt cx="4155439" cy="861734"/>
          </a:xfrm>
        </p:grpSpPr>
        <p:sp>
          <p:nvSpPr>
            <p:cNvPr id="236" name="Google Shape;236;p8"/>
            <p:cNvSpPr txBox="1"/>
            <p:nvPr/>
          </p:nvSpPr>
          <p:spPr>
            <a:xfrm>
              <a:off x="970992" y="5416906"/>
              <a:ext cx="415543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JDBC (10%) </a:t>
              </a:r>
              <a:endParaRPr sz="20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970993" y="4955241"/>
              <a:ext cx="343407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基本技術 (10%)</a:t>
              </a:r>
              <a:endParaRPr sz="2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38" name="Google Shape;238;p8"/>
          <p:cNvSpPr/>
          <p:nvPr/>
        </p:nvSpPr>
        <p:spPr>
          <a:xfrm>
            <a:off x="624048" y="4117841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39" name="Google Shape;239;p8"/>
          <p:cNvGrpSpPr/>
          <p:nvPr/>
        </p:nvGrpSpPr>
        <p:grpSpPr>
          <a:xfrm>
            <a:off x="5214218" y="1707849"/>
            <a:ext cx="6977781" cy="4247276"/>
            <a:chOff x="6743701" y="1707849"/>
            <a:chExt cx="6063378" cy="4247276"/>
          </a:xfrm>
        </p:grpSpPr>
        <p:grpSp>
          <p:nvGrpSpPr>
            <p:cNvPr id="240" name="Google Shape;240;p8"/>
            <p:cNvGrpSpPr/>
            <p:nvPr/>
          </p:nvGrpSpPr>
          <p:grpSpPr>
            <a:xfrm>
              <a:off x="7036596" y="1707849"/>
              <a:ext cx="5770483" cy="4247276"/>
              <a:chOff x="970992" y="4955241"/>
              <a:chExt cx="5770483" cy="4247276"/>
            </a:xfrm>
          </p:grpSpPr>
          <p:sp>
            <p:nvSpPr>
              <p:cNvPr id="241" name="Google Shape;241;p8"/>
              <p:cNvSpPr txBox="1"/>
              <p:nvPr/>
            </p:nvSpPr>
            <p:spPr>
              <a:xfrm>
                <a:off x="970992" y="5416906"/>
                <a:ext cx="5023324" cy="3785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使用地圖API (e.g. Google API, JOSM API…) 做距離計算 (5%) 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呈現地圖畫面 (15%)</a:t>
                </a:r>
                <a:endParaRPr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有寫完整註解 (6%)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Android APP / GUI (4%)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JavaFX (8%)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Design pattern (4%)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Package規劃 (4%)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自訂的例外處理(Exception, try-catch) (4%)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highlight>
                      <a:srgbClr val="FFFF00"/>
                    </a:highlight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資料即時更新 (避免同時借用的錯誤) (10%) </a:t>
                </a:r>
                <a:endParaRPr lang="en-US" altLang="zh-TW" sz="2000" b="0" i="0" u="none" strike="noStrike" cap="none" dirty="0">
                  <a:solidFill>
                    <a:schemeClr val="dk1"/>
                  </a:solidFill>
                  <a:highlight>
                    <a:srgbClr val="FFFF00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en-US">
                    <a:highlight>
                      <a:srgbClr val="FFFF00"/>
                    </a:highlight>
                  </a:rPr>
                  <a:t>ridable</a:t>
                </a:r>
                <a:endParaRPr sz="1400" b="0" i="0" u="none" strike="noStrike" cap="none" dirty="0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zh-TW" sz="2000" b="0" i="0" u="none" strike="noStrike" cap="none" dirty="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Report  必交，否則從已得分數中倒扣 10 分</a:t>
                </a:r>
                <a:endParaRPr sz="2000" b="0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242" name="Google Shape;242;p8"/>
              <p:cNvSpPr txBox="1"/>
              <p:nvPr/>
            </p:nvSpPr>
            <p:spPr>
              <a:xfrm>
                <a:off x="970993" y="4955241"/>
                <a:ext cx="5770482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zh-TW" sz="2400" b="1" i="0" u="none" strike="noStrike" cap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其他評分依據(60%) </a:t>
                </a:r>
                <a:endParaRPr sz="2400" b="1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sp>
          <p:nvSpPr>
            <p:cNvPr id="243" name="Google Shape;243;p8"/>
            <p:cNvSpPr/>
            <p:nvPr/>
          </p:nvSpPr>
          <p:spPr>
            <a:xfrm>
              <a:off x="6743701" y="1827013"/>
              <a:ext cx="228600" cy="228600"/>
            </a:xfrm>
            <a:prstGeom prst="ellipse">
              <a:avLst/>
            </a:prstGeom>
            <a:solidFill>
              <a:srgbClr val="FFDD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1194</Words>
  <Application>Microsoft Office PowerPoint</Application>
  <PresentationFormat>寬螢幕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Yahei</vt:lpstr>
      <vt:lpstr>Microsoft Yahei</vt:lpstr>
      <vt:lpstr>Microsoft JhengHei</vt:lpstr>
      <vt:lpstr>Arial</vt:lpstr>
      <vt:lpstr>Calibri</vt:lpstr>
      <vt:lpstr>Courier New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蔣依倢</cp:lastModifiedBy>
  <cp:revision>4</cp:revision>
  <dcterms:created xsi:type="dcterms:W3CDTF">2014-08-16T07:30:14Z</dcterms:created>
  <dcterms:modified xsi:type="dcterms:W3CDTF">2023-06-17T20:31:12Z</dcterms:modified>
</cp:coreProperties>
</file>