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2"/>
  </p:notes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C40A2AEF-1337-43AA-B68B-B72969C02CBE}">
          <p14:sldIdLst>
            <p14:sldId id="256"/>
          </p14:sldIdLst>
        </p14:section>
        <p14:section name="内容" id="{C8F69844-3052-482E-9D44-21BA9E407ED3}">
          <p14:sldIdLst>
            <p14:sldId id="258"/>
            <p14:sldId id="265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結尾" id="{0B27A4FA-2A37-4FA7-AB71-80E4C2904CE8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1688" autoAdjust="0"/>
  </p:normalViewPr>
  <p:slideViewPr>
    <p:cSldViewPr snapToGrid="0">
      <p:cViewPr varScale="1">
        <p:scale>
          <a:sx n="77" d="100"/>
          <a:sy n="77" d="100"/>
        </p:scale>
        <p:origin x="106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263FB-4819-4E68-AE9B-1B32C16B6041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1F3BC-9040-432C-8E90-847FEA897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85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/>
              <a:t>此份</a:t>
            </a:r>
            <a:r>
              <a:rPr lang="en-US" altLang="zh-CN"/>
              <a:t>dataset</a:t>
            </a:r>
            <a:r>
              <a:rPr lang="zh-CN" altLang="en-US"/>
              <a:t>已經預處理清洗過，所以無異常值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Target</a:t>
            </a:r>
            <a:r>
              <a:rPr lang="zh-CN" altLang="en-US"/>
              <a:t>為</a:t>
            </a:r>
            <a:r>
              <a:rPr lang="en-US" altLang="zh-CN"/>
              <a:t>Current Price</a:t>
            </a:r>
            <a:r>
              <a:rPr lang="zh-CN" altLang="en-US"/>
              <a:t>，目標為找出評價的</a:t>
            </a:r>
            <a:r>
              <a:rPr lang="en-US" altLang="zh-CN"/>
              <a:t>Features</a:t>
            </a:r>
            <a:r>
              <a:rPr lang="zh-CN" altLang="en-US"/>
              <a:t>對應係數來預測二手車價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F3BC-9040-432C-8E90-847FEA897C7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42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i="0">
                <a:solidFill>
                  <a:srgbClr val="7F8C8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評估指標說明：</a:t>
            </a:r>
            <a:br>
              <a:rPr lang="zh-TW" altLang="en-US"/>
            </a:br>
            <a:r>
              <a:rPr lang="en-US" altLang="zh-TW" b="0" i="0">
                <a:solidFill>
                  <a:srgbClr val="7F8C8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• </a:t>
            </a:r>
            <a:r>
              <a:rPr lang="en-US" altLang="zh-TW" b="1" i="0">
                <a:solidFill>
                  <a:srgbClr val="7F8C8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MAE (Mean Absolute Error)</a:t>
            </a:r>
            <a:r>
              <a:rPr lang="en-US" altLang="zh-TW" b="0" i="0">
                <a:solidFill>
                  <a:srgbClr val="7F8C8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TW" altLang="en-US" b="0" i="0">
                <a:solidFill>
                  <a:srgbClr val="7F8C8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平均絕對誤差，數值越小越好</a:t>
            </a:r>
            <a:br>
              <a:rPr lang="zh-TW" altLang="en-US"/>
            </a:br>
            <a:r>
              <a:rPr lang="en-US" altLang="zh-TW" b="0" i="0">
                <a:solidFill>
                  <a:srgbClr val="7F8C8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• </a:t>
            </a:r>
            <a:r>
              <a:rPr lang="en-US" altLang="zh-TW" b="1" i="0">
                <a:solidFill>
                  <a:srgbClr val="7F8C8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RMSE (Root Mean Square Error)</a:t>
            </a:r>
            <a:r>
              <a:rPr lang="en-US" altLang="zh-TW" b="0" i="0">
                <a:solidFill>
                  <a:srgbClr val="7F8C8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TW" altLang="en-US" b="0" i="0">
                <a:solidFill>
                  <a:srgbClr val="7F8C8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均方根誤差，數值越小越好</a:t>
            </a:r>
            <a:br>
              <a:rPr lang="zh-TW" altLang="en-US"/>
            </a:br>
            <a:r>
              <a:rPr lang="en-US" altLang="zh-TW" b="0" i="0">
                <a:solidFill>
                  <a:srgbClr val="7F8C8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• </a:t>
            </a:r>
            <a:r>
              <a:rPr lang="en-US" altLang="zh-TW" b="1" i="0">
                <a:solidFill>
                  <a:srgbClr val="7F8C8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R² (R-squared)</a:t>
            </a:r>
            <a:r>
              <a:rPr lang="en-US" altLang="zh-TW" b="0" i="0">
                <a:solidFill>
                  <a:srgbClr val="7F8C8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TW" altLang="en-US" b="0" i="0">
                <a:solidFill>
                  <a:srgbClr val="7F8C8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決定係數，數值越接近</a:t>
            </a:r>
            <a:r>
              <a:rPr lang="en-US" altLang="zh-TW" b="0" i="0">
                <a:solidFill>
                  <a:srgbClr val="7F8C8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TW" altLang="en-US" b="0" i="0">
                <a:solidFill>
                  <a:srgbClr val="7F8C8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越好</a:t>
            </a:r>
            <a:br>
              <a:rPr lang="zh-TW" altLang="en-US"/>
            </a:br>
            <a:br>
              <a:rPr lang="zh-TW" altLang="en-US"/>
            </a:br>
            <a:r>
              <a:rPr lang="zh-TW" altLang="en-US" b="1" i="0">
                <a:solidFill>
                  <a:srgbClr val="7F8C8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結論：</a:t>
            </a:r>
            <a:r>
              <a:rPr lang="zh-TW" altLang="en-US" b="0" i="0">
                <a:solidFill>
                  <a:srgbClr val="7F8C8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根據所有評估指標</a:t>
            </a:r>
            <a:r>
              <a:rPr lang="zh-CN" altLang="en-US" b="0" i="0">
                <a:solidFill>
                  <a:srgbClr val="7F8C8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結果</a:t>
            </a:r>
            <a:r>
              <a:rPr lang="zh-TW" altLang="en-US" b="0" i="0">
                <a:solidFill>
                  <a:srgbClr val="7F8C8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0" i="0">
                <a:solidFill>
                  <a:srgbClr val="7F8C8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Polynomial</a:t>
            </a:r>
            <a:r>
              <a:rPr lang="zh-TW" altLang="en-US" b="0" i="0">
                <a:solidFill>
                  <a:srgbClr val="7F8C8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表現最佳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F3BC-9040-432C-8E90-847FEA897C7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12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F3BC-9040-432C-8E90-847FEA897C7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485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用 </a:t>
            </a:r>
            <a:r>
              <a:rPr lang="en-US" altLang="zh-TW"/>
              <a:t>poly_linear.coef_ </a:t>
            </a:r>
            <a:r>
              <a:rPr lang="zh-TW" altLang="en-US"/>
              <a:t>和 </a:t>
            </a:r>
            <a:r>
              <a:rPr lang="en-US" altLang="zh-TW"/>
              <a:t>poly_linear.intercept_ </a:t>
            </a:r>
            <a:r>
              <a:rPr lang="zh-TW" altLang="en-US"/>
              <a:t>來取出係數與截距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1F3BC-9040-432C-8E90-847FEA897C7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25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CC-AC49-44A0-BA6E-FEE83D43D814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64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CC-AC49-44A0-BA6E-FEE83D43D814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33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D51CACC-AC49-44A0-BA6E-FEE83D43D814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66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CC-AC49-44A0-BA6E-FEE83D43D814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1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51CACC-AC49-44A0-BA6E-FEE83D43D814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483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CC-AC49-44A0-BA6E-FEE83D43D814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38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CC-AC49-44A0-BA6E-FEE83D43D814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1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CC-AC49-44A0-BA6E-FEE83D43D814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79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CC-AC49-44A0-BA6E-FEE83D43D814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39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CC-AC49-44A0-BA6E-FEE83D43D814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84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CC-AC49-44A0-BA6E-FEE83D43D814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82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D51CACC-AC49-44A0-BA6E-FEE83D43D814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157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60217" y="2073058"/>
            <a:ext cx="11471565" cy="1739347"/>
          </a:xfrm>
        </p:spPr>
        <p:txBody>
          <a:bodyPr anchor="ctr"/>
          <a:lstStyle/>
          <a:p>
            <a:r>
              <a:rPr lang="zh-CN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二手車價格預測</a:t>
            </a:r>
            <a:endParaRPr lang="zh-TW" altLang="en-US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IMLP449</a:t>
            </a:r>
          </a:p>
          <a:p>
            <a:r>
              <a:rPr lang="zh-CN" altLang="en-US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蔣孟哲</a:t>
            </a:r>
            <a:endParaRPr lang="en-US" altLang="zh-CN" sz="28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5969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0" y="2594405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5400" b="1" i="1" dirty="0">
                <a:solidFill>
                  <a:srgbClr val="FFFF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Thank You</a:t>
            </a:r>
            <a:r>
              <a:rPr lang="zh-CN" altLang="en-US" sz="5400" b="1" i="1" dirty="0">
                <a:solidFill>
                  <a:srgbClr val="FFFF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！！</a:t>
            </a:r>
            <a:endParaRPr lang="zh-TW" altLang="en-US" sz="5400" b="1" i="1" dirty="0">
              <a:solidFill>
                <a:srgbClr val="FFFF00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31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專題</a:t>
            </a:r>
            <a:r>
              <a:rPr lang="zh-CN" altLang="en-US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内容</a:t>
            </a:r>
            <a:endParaRPr b="1" cap="none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目標説明</a:t>
            </a:r>
            <a:endParaRPr lang="en-US" altLang="zh-CN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課程學習應用説明</a:t>
            </a:r>
            <a:endParaRPr lang="en-US" altLang="zh-CN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實作流程</a:t>
            </a:r>
            <a:endParaRPr lang="en-US" altLang="zh-CN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成果</a:t>
            </a:r>
            <a:r>
              <a:rPr lang="zh-CN" altLang="en-US" sz="3200" b="1">
                <a:latin typeface="Calibri" panose="020F0502020204030204" pitchFamily="34" charset="0"/>
                <a:ea typeface="微軟正黑體" panose="020B0604030504040204" pitchFamily="34" charset="-120"/>
              </a:rPr>
              <a:t>説明</a:t>
            </a:r>
            <a:endParaRPr lang="en-US" altLang="zh-CN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413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目標説明</a:t>
            </a:r>
            <a:endParaRPr lang="en-US" altLang="zh-CN" b="1" cap="none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我的車值多少？二手車價格預測模型分析</a:t>
            </a:r>
            <a:endParaRPr lang="en-US" altLang="zh-TW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使用</a:t>
            </a:r>
            <a:r>
              <a:rPr lang="en-US" altLang="zh-CN"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Kaggle</a:t>
            </a:r>
            <a:r>
              <a:rPr lang="en-US" altLang="zh-CN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 Used Car</a:t>
            </a: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的</a:t>
            </a:r>
            <a:r>
              <a:rPr lang="en-US" altLang="zh-CN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dataset</a:t>
            </a: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擬合出預測方程式，</a:t>
            </a:r>
            <a:endParaRPr lang="en-US" altLang="zh-CN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可快速的進行二手車估價，</a:t>
            </a:r>
            <a:endParaRPr lang="en-US" altLang="zh-CN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並使用不同的模型比對估價的準確度，</a:t>
            </a:r>
            <a:endParaRPr lang="en-US" altLang="zh-CN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以此作爲此次專題報告的内容</a:t>
            </a:r>
            <a:endParaRPr lang="zh-TW" altLang="en-US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171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課程學習應用説明</a:t>
            </a:r>
            <a:r>
              <a:rPr lang="en-US" altLang="zh-CN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 - </a:t>
            </a:r>
            <a:r>
              <a:rPr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資料集說明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771" y="2011680"/>
            <a:ext cx="11508376" cy="4206240"/>
          </a:xfrm>
        </p:spPr>
        <p:txBody>
          <a:bodyPr>
            <a:normAutofit/>
          </a:bodyPr>
          <a:lstStyle/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使用 </a:t>
            </a:r>
            <a:r>
              <a:rPr 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Kaggle </a:t>
            </a: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上的 </a:t>
            </a:r>
            <a:r>
              <a:rPr 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Second Hand Used Cars Data Set – Linear Regression，</a:t>
            </a: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包含車齡（</a:t>
            </a:r>
            <a:r>
              <a:rPr 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years）、</a:t>
            </a: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行駛里程（</a:t>
            </a:r>
            <a:r>
              <a:rPr 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km）、</a:t>
            </a: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車況、馬力、扭力與油耗等欄位</a:t>
            </a:r>
            <a:r>
              <a:rPr lang="en-US" altLang="zh-TW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.</a:t>
            </a:r>
          </a:p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目標欄位為 </a:t>
            </a:r>
            <a:r>
              <a:rPr 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current price</a:t>
            </a:r>
          </a:p>
        </p:txBody>
      </p:sp>
    </p:spTree>
    <p:extLst>
      <p:ext uri="{BB962C8B-B14F-4D97-AF65-F5344CB8AC3E}">
        <p14:creationId xmlns:p14="http://schemas.microsoft.com/office/powerpoint/2010/main" val="22390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課程學習應用説明</a:t>
            </a:r>
            <a:r>
              <a:rPr lang="en-US" altLang="zh-CN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 - </a:t>
            </a:r>
            <a:r>
              <a:rPr b="1" cap="none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資料前處理</a:t>
            </a:r>
            <a:endParaRPr b="1" cap="none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選用欄位包括：</a:t>
            </a:r>
            <a:r>
              <a:rPr lang="en-US" altLang="zh-CN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years, km, rating, condition, economy, top speed, </a:t>
            </a:r>
            <a:r>
              <a:rPr lang="en-US" altLang="zh-CN"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hp</a:t>
            </a:r>
            <a:r>
              <a:rPr lang="en-US" altLang="zh-CN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, torque</a:t>
            </a: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這些特徵皆</a:t>
            </a: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有</a:t>
            </a: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數值，無需進行編碼轉換，</a:t>
            </a: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可</a:t>
            </a: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直接用於回歸模型</a:t>
            </a:r>
            <a:r>
              <a:rPr lang="en-US" altLang="zh-TW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.</a:t>
            </a:r>
            <a:endParaRPr lang="en-US" altLang="zh-CN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Train Data</a:t>
            </a: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與</a:t>
            </a:r>
            <a:r>
              <a:rPr lang="en-US" altLang="zh-CN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Test Data</a:t>
            </a: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分割</a:t>
            </a:r>
            <a:endParaRPr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046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課程學習應用説明 </a:t>
            </a:r>
            <a:r>
              <a:rPr lang="en-US" altLang="zh-CN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- </a:t>
            </a:r>
            <a:r>
              <a:rPr b="1" cap="none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特徵選擇</a:t>
            </a:r>
            <a:endParaRPr b="1" cap="none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har char="Ø"/>
            </a:pPr>
            <a:r>
              <a:rPr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選擇</a:t>
            </a:r>
            <a:r>
              <a:rPr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 year, </a:t>
            </a:r>
            <a:r>
              <a:rPr 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km</a:t>
            </a:r>
            <a:r>
              <a:rPr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, </a:t>
            </a:r>
            <a:r>
              <a:rPr 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condition, economy</a:t>
            </a:r>
            <a:r>
              <a:rPr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等欄位</a:t>
            </a:r>
            <a:endParaRPr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har char="Ø"/>
            </a:pPr>
            <a:r>
              <a:rPr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分析各欄位與價格的關聯性</a:t>
            </a:r>
            <a:endParaRPr lang="en-US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何為</a:t>
            </a:r>
            <a:r>
              <a:rPr lang="zh-TW" altLang="en-US" sz="3200" b="1">
                <a:latin typeface="Calibri" panose="020F0502020204030204" pitchFamily="34" charset="0"/>
                <a:ea typeface="微軟正黑體" panose="020B0604030504040204" pitchFamily="34" charset="-120"/>
              </a:rPr>
              <a:t>關鍵因素</a:t>
            </a:r>
            <a:endParaRPr lang="zh-TW" altLang="en-US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F33414-3ED2-85C3-00AF-2F9600CB4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079458"/>
              </p:ext>
            </p:extLst>
          </p:nvPr>
        </p:nvGraphicFramePr>
        <p:xfrm>
          <a:off x="7468717" y="2712043"/>
          <a:ext cx="3754604" cy="3988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3278">
                  <a:extLst>
                    <a:ext uri="{9D8B030D-6E8A-4147-A177-3AD203B41FA5}">
                      <a16:colId xmlns:a16="http://schemas.microsoft.com/office/drawing/2014/main" val="4103949853"/>
                    </a:ext>
                  </a:extLst>
                </a:gridCol>
                <a:gridCol w="1841326">
                  <a:extLst>
                    <a:ext uri="{9D8B030D-6E8A-4147-A177-3AD203B41FA5}">
                      <a16:colId xmlns:a16="http://schemas.microsoft.com/office/drawing/2014/main" val="343778693"/>
                    </a:ext>
                  </a:extLst>
                </a:gridCol>
              </a:tblGrid>
              <a:tr h="44312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baseline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與</a:t>
                      </a:r>
                      <a:r>
                        <a:rPr lang="en-US" altLang="zh-TW" b="1" baseline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Current Price</a:t>
                      </a:r>
                      <a:r>
                        <a:rPr lang="zh-TW" altLang="en-US" b="1" baseline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的皮爾森相關係數：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16799"/>
                  </a:ext>
                </a:extLst>
              </a:tr>
              <a:tr h="443120">
                <a:tc>
                  <a:txBody>
                    <a:bodyPr/>
                    <a:lstStyle/>
                    <a:p>
                      <a:r>
                        <a:rPr lang="en-US" altLang="zh-TW" b="1" baseline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condition</a:t>
                      </a:r>
                      <a:endParaRPr lang="zh-TW" altLang="en-US" b="1" baseline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1" baseline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0.110108</a:t>
                      </a:r>
                      <a:endParaRPr lang="zh-TW" altLang="en-US" b="1" baseline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413729"/>
                  </a:ext>
                </a:extLst>
              </a:tr>
              <a:tr h="443120">
                <a:tc>
                  <a:txBody>
                    <a:bodyPr/>
                    <a:lstStyle/>
                    <a:p>
                      <a:r>
                        <a:rPr lang="en-US" altLang="zh-TW" b="1" baseline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Rating</a:t>
                      </a:r>
                      <a:endParaRPr lang="zh-TW" altLang="en-US" b="1" baseline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1" baseline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0.035038</a:t>
                      </a:r>
                      <a:endParaRPr lang="zh-TW" altLang="en-US" b="1" baseline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901581"/>
                  </a:ext>
                </a:extLst>
              </a:tr>
              <a:tr h="443120">
                <a:tc>
                  <a:txBody>
                    <a:bodyPr/>
                    <a:lstStyle/>
                    <a:p>
                      <a:r>
                        <a:rPr lang="en-US" altLang="zh-TW" b="1" baseline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hp</a:t>
                      </a:r>
                      <a:endParaRPr lang="zh-TW" altLang="en-US" b="1" baseline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1" baseline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0.030238</a:t>
                      </a:r>
                      <a:endParaRPr lang="zh-TW" altLang="en-US" b="1" baseline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68017"/>
                  </a:ext>
                </a:extLst>
              </a:tr>
              <a:tr h="443120">
                <a:tc>
                  <a:txBody>
                    <a:bodyPr/>
                    <a:lstStyle/>
                    <a:p>
                      <a:r>
                        <a:rPr lang="en-US" altLang="zh-TW" b="1" baseline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torque</a:t>
                      </a:r>
                      <a:endParaRPr lang="zh-TW" altLang="en-US" b="1" baseline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1" baseline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-0.002290</a:t>
                      </a:r>
                      <a:endParaRPr lang="zh-TW" altLang="en-US" b="1" baseline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364262"/>
                  </a:ext>
                </a:extLst>
              </a:tr>
              <a:tr h="443120">
                <a:tc>
                  <a:txBody>
                    <a:bodyPr/>
                    <a:lstStyle/>
                    <a:p>
                      <a:r>
                        <a:rPr lang="en-US" altLang="zh-TW" b="1" baseline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years</a:t>
                      </a:r>
                      <a:endParaRPr lang="zh-TW" altLang="en-US" b="1" baseline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1" baseline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-0.011854</a:t>
                      </a:r>
                      <a:endParaRPr lang="zh-TW" altLang="en-US" b="1" baseline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61995"/>
                  </a:ext>
                </a:extLst>
              </a:tr>
              <a:tr h="443120">
                <a:tc>
                  <a:txBody>
                    <a:bodyPr/>
                    <a:lstStyle/>
                    <a:p>
                      <a:r>
                        <a:rPr lang="en-US" altLang="zh-TW" b="1" baseline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top speed</a:t>
                      </a:r>
                      <a:endParaRPr lang="zh-TW" altLang="en-US" b="1" baseline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1" baseline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-0.027993</a:t>
                      </a:r>
                      <a:endParaRPr lang="zh-TW" altLang="en-US" b="1" baseline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81367"/>
                  </a:ext>
                </a:extLst>
              </a:tr>
              <a:tr h="443120">
                <a:tc>
                  <a:txBody>
                    <a:bodyPr/>
                    <a:lstStyle/>
                    <a:p>
                      <a:r>
                        <a:rPr lang="en-US" altLang="zh-TW" b="1" baseline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economy</a:t>
                      </a:r>
                      <a:endParaRPr lang="zh-TW" altLang="en-US" b="1" baseline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1" baseline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-0.034711</a:t>
                      </a:r>
                      <a:endParaRPr lang="zh-TW" altLang="en-US" b="1" baseline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8769"/>
                  </a:ext>
                </a:extLst>
              </a:tr>
              <a:tr h="443120">
                <a:tc>
                  <a:txBody>
                    <a:bodyPr/>
                    <a:lstStyle/>
                    <a:p>
                      <a:r>
                        <a:rPr lang="en-US" altLang="zh-TW" b="1" baseline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km</a:t>
                      </a:r>
                      <a:endParaRPr lang="zh-TW" altLang="en-US" b="1" baseline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1" baseline="0"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-0.935924</a:t>
                      </a:r>
                      <a:endParaRPr lang="zh-TW" altLang="en-US" b="1" baseline="0"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2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57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課程學習應用説明 </a:t>
            </a:r>
            <a:r>
              <a:rPr lang="en-US" altLang="zh-CN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- </a:t>
            </a:r>
            <a:r>
              <a:rPr b="1" cap="none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建模與比較</a:t>
            </a:r>
            <a:endParaRPr b="1" cap="none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573" y="2011680"/>
            <a:ext cx="6237961" cy="4206240"/>
          </a:xfrm>
        </p:spPr>
        <p:txBody>
          <a:bodyPr vert="horz" lIns="91440" tIns="45720" rIns="91440" bIns="45720" rtlCol="0">
            <a:normAutofit/>
          </a:bodyPr>
          <a:lstStyle/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har char="Ø"/>
            </a:pPr>
            <a:r>
              <a:rPr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使用</a:t>
            </a:r>
            <a:r>
              <a:rPr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Scikit</a:t>
            </a:r>
            <a:r>
              <a:rPr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-learn </a:t>
            </a:r>
            <a:r>
              <a:rPr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建立</a:t>
            </a: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模型</a:t>
            </a:r>
            <a:endParaRPr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1008000" lvl="1" indent="-504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sz="30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Linear Regression</a:t>
            </a:r>
          </a:p>
          <a:p>
            <a:pPr marL="1008000" lvl="1" indent="-504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sz="30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Polynomial Regression</a:t>
            </a:r>
            <a:endParaRPr sz="30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1008000" lvl="1" indent="-504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sz="30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Lasso</a:t>
            </a:r>
          </a:p>
          <a:p>
            <a:pPr marL="1008000" lvl="1" indent="-504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sz="30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Random Forest</a:t>
            </a:r>
          </a:p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har char="Ø"/>
            </a:pPr>
            <a:r>
              <a:rPr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評估：MAE、RMSE、R²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A1ED5CA-3BE5-55D0-8564-0892DD45A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31514"/>
              </p:ext>
            </p:extLst>
          </p:nvPr>
        </p:nvGraphicFramePr>
        <p:xfrm>
          <a:off x="5760398" y="2490905"/>
          <a:ext cx="6156029" cy="37270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5705">
                  <a:extLst>
                    <a:ext uri="{9D8B030D-6E8A-4147-A177-3AD203B41FA5}">
                      <a16:colId xmlns:a16="http://schemas.microsoft.com/office/drawing/2014/main" val="4032208630"/>
                    </a:ext>
                  </a:extLst>
                </a:gridCol>
                <a:gridCol w="1614488">
                  <a:extLst>
                    <a:ext uri="{9D8B030D-6E8A-4147-A177-3AD203B41FA5}">
                      <a16:colId xmlns:a16="http://schemas.microsoft.com/office/drawing/2014/main" val="3749578047"/>
                    </a:ext>
                  </a:extLst>
                </a:gridCol>
                <a:gridCol w="1432918">
                  <a:extLst>
                    <a:ext uri="{9D8B030D-6E8A-4147-A177-3AD203B41FA5}">
                      <a16:colId xmlns:a16="http://schemas.microsoft.com/office/drawing/2014/main" val="1486200345"/>
                    </a:ext>
                  </a:extLst>
                </a:gridCol>
                <a:gridCol w="1432918">
                  <a:extLst>
                    <a:ext uri="{9D8B030D-6E8A-4147-A177-3AD203B41FA5}">
                      <a16:colId xmlns:a16="http://schemas.microsoft.com/office/drawing/2014/main" val="4098470721"/>
                    </a:ext>
                  </a:extLst>
                </a:gridCol>
              </a:tblGrid>
              <a:tr h="74540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模型名稱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MAE </a:t>
                      </a:r>
                    </a:p>
                    <a:p>
                      <a:pPr algn="ctr"/>
                      <a:r>
                        <a:rPr lang="zh-TW" altLang="en-US" b="1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平均絕對誤差</a:t>
                      </a:r>
                      <a:endParaRPr lang="en-US" altLang="zh-TW" b="1" baseline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RMSE </a:t>
                      </a:r>
                    </a:p>
                    <a:p>
                      <a:pPr algn="ctr"/>
                      <a:r>
                        <a:rPr lang="zh-TW" altLang="en-US" b="1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均方根誤差</a:t>
                      </a:r>
                      <a:endParaRPr lang="en-US" altLang="zh-TW" b="1" baseline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R² </a:t>
                      </a:r>
                    </a:p>
                    <a:p>
                      <a:pPr algn="ctr"/>
                      <a:r>
                        <a:rPr lang="zh-TW" altLang="en-US" b="1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決定係數</a:t>
                      </a:r>
                      <a:endParaRPr lang="en-US" altLang="zh-TW" b="1" baseline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3195757027"/>
                  </a:ext>
                </a:extLst>
              </a:tr>
              <a:tr h="745403">
                <a:tc>
                  <a:txBody>
                    <a:bodyPr/>
                    <a:lstStyle/>
                    <a:p>
                      <a:pPr algn="l"/>
                      <a:r>
                        <a:rPr lang="en-US" b="1" baseline="0">
                          <a:solidFill>
                            <a:srgbClr val="2C3E5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Linear Regression</a:t>
                      </a:r>
                      <a:endParaRPr lang="zh-TW" altLang="en-US" b="1" baseline="0">
                        <a:solidFill>
                          <a:srgbClr val="2C3E5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aseline="0"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7,579.22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aseline="0"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8,998.84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aseline="0"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0.9952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386063956"/>
                  </a:ext>
                </a:extLst>
              </a:tr>
              <a:tr h="745403">
                <a:tc>
                  <a:txBody>
                    <a:bodyPr/>
                    <a:lstStyle/>
                    <a:p>
                      <a:pPr algn="l"/>
                      <a:r>
                        <a:rPr lang="en-US" b="1" baseline="0">
                          <a:solidFill>
                            <a:srgbClr val="2C3E5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Polynomial Regression</a:t>
                      </a:r>
                      <a:endParaRPr lang="zh-TW" altLang="en-US" b="1" baseline="0">
                        <a:solidFill>
                          <a:srgbClr val="2C3E5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1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2,648.08</a:t>
                      </a:r>
                    </a:p>
                  </a:txBody>
                  <a:tcPr marL="95250" marR="95250" marT="76200" marB="762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1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3,135.75</a:t>
                      </a:r>
                    </a:p>
                  </a:txBody>
                  <a:tcPr marL="95250" marR="95250" marT="76200" marB="762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="1" baseline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0.9994</a:t>
                      </a:r>
                    </a:p>
                  </a:txBody>
                  <a:tcPr marL="95250" marR="95250" marT="76200" marB="7620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162075"/>
                  </a:ext>
                </a:extLst>
              </a:tr>
              <a:tr h="745403">
                <a:tc>
                  <a:txBody>
                    <a:bodyPr/>
                    <a:lstStyle/>
                    <a:p>
                      <a:pPr algn="l"/>
                      <a:r>
                        <a:rPr lang="en-US" b="1" baseline="0">
                          <a:solidFill>
                            <a:srgbClr val="2C3E5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Lasso Regression</a:t>
                      </a:r>
                      <a:endParaRPr lang="zh-TW" altLang="en-US" b="1" baseline="0">
                        <a:solidFill>
                          <a:srgbClr val="2C3E5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aseline="0"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7,579.11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aseline="0"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8,998.79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aseline="0"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0.9952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774108984"/>
                  </a:ext>
                </a:extLst>
              </a:tr>
              <a:tr h="745403">
                <a:tc>
                  <a:txBody>
                    <a:bodyPr/>
                    <a:lstStyle/>
                    <a:p>
                      <a:pPr algn="l"/>
                      <a:r>
                        <a:rPr lang="en-US" b="1" baseline="0">
                          <a:solidFill>
                            <a:srgbClr val="2C3E5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Random Forest</a:t>
                      </a:r>
                      <a:endParaRPr lang="zh-TW" altLang="en-US" b="1" baseline="0">
                        <a:solidFill>
                          <a:srgbClr val="2C3E5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aseline="0"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15,026.29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aseline="0"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19,261.87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baseline="0"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</a:rPr>
                        <a:t>0.9779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355322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68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44" y="284176"/>
            <a:ext cx="3528620" cy="1508760"/>
          </a:xfrm>
        </p:spPr>
        <p:txBody>
          <a:bodyPr/>
          <a:lstStyle/>
          <a:p>
            <a:r>
              <a:rPr b="1" cap="none">
                <a:latin typeface="Calibri" panose="020F0502020204030204" pitchFamily="34" charset="0"/>
                <a:ea typeface="微軟正黑體" panose="020B0604030504040204" pitchFamily="34" charset="-120"/>
              </a:rPr>
              <a:t>分析結果</a:t>
            </a:r>
            <a:endParaRPr b="1" cap="none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21" y="2066648"/>
            <a:ext cx="2697709" cy="4206240"/>
          </a:xfrm>
        </p:spPr>
        <p:txBody>
          <a:bodyPr vert="horz" lIns="91440" tIns="45720" rIns="91440" bIns="45720" rtlCol="0">
            <a:normAutofit/>
          </a:bodyPr>
          <a:lstStyle/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har char="Ø"/>
            </a:pPr>
            <a:r>
              <a:rPr lang="en-US" altLang="zh-CN" sz="3200" b="1">
                <a:latin typeface="Calibri" panose="020F0502020204030204" pitchFamily="34" charset="0"/>
                <a:ea typeface="微軟正黑體" panose="020B0604030504040204" pitchFamily="34" charset="-120"/>
              </a:rPr>
              <a:t>Polynomial Regression</a:t>
            </a:r>
            <a:r>
              <a:rPr lang="zh-TW" altLang="en-US" sz="3200" b="1">
                <a:latin typeface="Calibri" panose="020F0502020204030204" pitchFamily="34" charset="0"/>
                <a:ea typeface="微軟正黑體" panose="020B0604030504040204" pitchFamily="34" charset="-120"/>
              </a:rPr>
              <a:t>效果最佳</a:t>
            </a:r>
            <a:endParaRPr lang="en-US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1ACD1B2-A9A6-C59F-BA9E-F246115E2248}"/>
              </a:ext>
            </a:extLst>
          </p:cNvPr>
          <p:cNvGrpSpPr/>
          <p:nvPr/>
        </p:nvGrpSpPr>
        <p:grpSpPr>
          <a:xfrm>
            <a:off x="2991606" y="10464"/>
            <a:ext cx="9200394" cy="6847536"/>
            <a:chOff x="2991606" y="10464"/>
            <a:chExt cx="9200394" cy="684753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62396C-315F-800F-7E1D-A9509311856A}"/>
                </a:ext>
              </a:extLst>
            </p:cNvPr>
            <p:cNvSpPr/>
            <p:nvPr/>
          </p:nvSpPr>
          <p:spPr>
            <a:xfrm>
              <a:off x="2991606" y="10464"/>
              <a:ext cx="9200394" cy="6847536"/>
            </a:xfrm>
            <a:prstGeom prst="rect">
              <a:avLst/>
            </a:prstGeom>
            <a:solidFill>
              <a:srgbClr val="099B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9225FFF-0F38-585E-2186-190225805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4980" y="3584657"/>
              <a:ext cx="4247253" cy="3144824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CD14128-116A-6BA1-9BBD-64491AED9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4981" y="284176"/>
              <a:ext cx="4183427" cy="3144824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D7AE003D-0145-D29F-DD7A-CF1B5AF14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7559" y="3584657"/>
              <a:ext cx="4257518" cy="3144824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24F239DD-1A10-FF1E-83A1-5554BF784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87559" y="284176"/>
              <a:ext cx="4296320" cy="3213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64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成果説明</a:t>
            </a:r>
            <a:r>
              <a:rPr lang="en-US" altLang="zh-CN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 - </a:t>
            </a:r>
            <a:r>
              <a:rPr b="1" cap="none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結論與應用</a:t>
            </a:r>
            <a:endParaRPr b="1" cap="none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4206240"/>
          </a:xfrm>
        </p:spPr>
        <p:txBody>
          <a:bodyPr vert="horz" lIns="91440" tIns="45720" rIns="91440" bIns="45720" rtlCol="0">
            <a:normAutofit/>
          </a:bodyPr>
          <a:lstStyle/>
          <a:p>
            <a:pPr marL="504000" indent="-504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Ø"/>
            </a:pPr>
            <a:r>
              <a:rPr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可作為估價工具或定價參考</a:t>
            </a:r>
            <a:endParaRPr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504000" indent="-504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Ø"/>
            </a:pPr>
            <a:r>
              <a:rPr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可延伸</a:t>
            </a: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加入</a:t>
            </a:r>
            <a:r>
              <a:rPr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地區</a:t>
            </a:r>
            <a:r>
              <a:rPr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、</a:t>
            </a: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品牌</a:t>
            </a:r>
            <a:r>
              <a:rPr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車型等資訊提升預測準確性</a:t>
            </a:r>
            <a:endParaRPr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963AD3-BD3B-8203-30C9-BFC31EA56B82}"/>
              </a:ext>
            </a:extLst>
          </p:cNvPr>
          <p:cNvSpPr txBox="1"/>
          <p:nvPr/>
        </p:nvSpPr>
        <p:spPr>
          <a:xfrm>
            <a:off x="3083102" y="2917627"/>
            <a:ext cx="6023713" cy="3816429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zh-CN" altLang="en-US" sz="2200" b="1">
                <a:latin typeface="Calibri" panose="020F0502020204030204" pitchFamily="34" charset="0"/>
                <a:ea typeface="微軟正黑體" panose="020B0604030504040204" pitchFamily="34" charset="-120"/>
              </a:rPr>
              <a:t>以</a:t>
            </a:r>
            <a:r>
              <a:rPr lang="en-US" altLang="zh-CN" sz="2200" b="1">
                <a:latin typeface="Calibri" panose="020F0502020204030204" pitchFamily="34" charset="0"/>
                <a:ea typeface="微軟正黑體" panose="020B0604030504040204" pitchFamily="34" charset="-120"/>
              </a:rPr>
              <a:t>Linear</a:t>
            </a:r>
            <a:r>
              <a:rPr lang="zh-CN" altLang="en-US" sz="2200" b="1">
                <a:latin typeface="Calibri" panose="020F0502020204030204" pitchFamily="34" charset="0"/>
                <a:ea typeface="微軟正黑體" panose="020B0604030504040204" pitchFamily="34" charset="-120"/>
              </a:rPr>
              <a:t>爲例，計算公式如下：</a:t>
            </a:r>
            <a:endParaRPr lang="en-US" altLang="zh-TW" sz="2200" b="1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en-US" altLang="zh-TW" sz="2200" b="1">
                <a:latin typeface="Calibri" panose="020F0502020204030204" pitchFamily="34" charset="0"/>
                <a:ea typeface="微軟正黑體" panose="020B0604030504040204" pitchFamily="34" charset="-120"/>
              </a:rPr>
              <a:t>Intercept</a:t>
            </a:r>
            <a:r>
              <a:rPr lang="zh-CN" altLang="en-US" sz="2200" b="1">
                <a:latin typeface="Calibri" panose="020F0502020204030204" pitchFamily="34" charset="0"/>
                <a:ea typeface="微軟正黑體" panose="020B0604030504040204" pitchFamily="34" charset="-120"/>
              </a:rPr>
              <a:t>：</a:t>
            </a:r>
            <a:r>
              <a:rPr lang="en-US" altLang="zh-TW" sz="2200" b="1">
                <a:latin typeface="Calibri" panose="020F0502020204030204" pitchFamily="34" charset="0"/>
                <a:ea typeface="微軟正黑體" panose="020B0604030504040204" pitchFamily="34" charset="-120"/>
              </a:rPr>
              <a:t>702,984.36 </a:t>
            </a:r>
            <a:r>
              <a:rPr lang="zh-TW" altLang="en-US" sz="2200" b="1">
                <a:latin typeface="Calibri" panose="020F0502020204030204" pitchFamily="34" charset="0"/>
                <a:ea typeface="微軟正黑體" panose="020B0604030504040204" pitchFamily="34" charset="-120"/>
              </a:rPr>
              <a:t>元 </a:t>
            </a:r>
            <a:r>
              <a:rPr lang="en-US" altLang="zh-TW" sz="2200" b="1">
                <a:latin typeface="Calibri" panose="020F0502020204030204" pitchFamily="34" charset="0"/>
                <a:ea typeface="微軟正黑體" panose="020B0604030504040204" pitchFamily="34" charset="-120"/>
              </a:rPr>
              <a:t>(</a:t>
            </a:r>
            <a:r>
              <a:rPr lang="zh-CN" altLang="en-US" sz="2200" b="1">
                <a:latin typeface="Calibri" panose="020F0502020204030204" pitchFamily="34" charset="0"/>
                <a:ea typeface="微軟正黑體" panose="020B0604030504040204" pitchFamily="34" charset="-120"/>
              </a:rPr>
              <a:t>視爲原價值</a:t>
            </a:r>
            <a:r>
              <a:rPr lang="en-US" altLang="zh-CN" sz="2200" b="1">
                <a:latin typeface="Calibri" panose="020F0502020204030204" pitchFamily="34" charset="0"/>
                <a:ea typeface="微軟正黑體" panose="020B0604030504040204" pitchFamily="34" charset="-120"/>
              </a:rPr>
              <a:t>)</a:t>
            </a:r>
            <a:endParaRPr lang="zh-TW" altLang="en-US" sz="2200" b="1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en-US" altLang="zh-TW" sz="2200" b="1">
                <a:latin typeface="Calibri" panose="020F0502020204030204" pitchFamily="34" charset="0"/>
                <a:ea typeface="微軟正黑體" panose="020B0604030504040204" pitchFamily="34" charset="-120"/>
              </a:rPr>
              <a:t>Coefficients</a:t>
            </a:r>
            <a:r>
              <a:rPr lang="zh-CN" altLang="en-US" sz="2200" b="1">
                <a:latin typeface="Calibri" panose="020F0502020204030204" pitchFamily="34" charset="0"/>
                <a:ea typeface="微軟正黑體" panose="020B0604030504040204" pitchFamily="34" charset="-120"/>
              </a:rPr>
              <a:t>：</a:t>
            </a:r>
            <a:endParaRPr lang="en-US" altLang="zh-TW" sz="2200" b="1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en-US" altLang="zh-TW" sz="2200" b="1">
                <a:latin typeface="Calibri" panose="020F0502020204030204" pitchFamily="34" charset="0"/>
                <a:ea typeface="微軟正黑體" panose="020B0604030504040204" pitchFamily="34" charset="-120"/>
              </a:rPr>
              <a:t>    -1,150.96 (</a:t>
            </a:r>
            <a:r>
              <a:rPr lang="zh-TW" altLang="en-US" sz="2200" b="1">
                <a:latin typeface="Calibri" panose="020F0502020204030204" pitchFamily="34" charset="0"/>
                <a:ea typeface="微軟正黑體" panose="020B0604030504040204" pitchFamily="34" charset="-120"/>
              </a:rPr>
              <a:t>每增加 </a:t>
            </a:r>
            <a:r>
              <a:rPr lang="en-US" altLang="zh-TW" sz="2200" b="1">
                <a:latin typeface="Calibri" panose="020F0502020204030204" pitchFamily="34" charset="0"/>
                <a:ea typeface="微軟正黑體" panose="020B0604030504040204" pitchFamily="34" charset="-120"/>
              </a:rPr>
              <a:t>1 </a:t>
            </a:r>
            <a:r>
              <a:rPr lang="zh-TW" altLang="en-US" sz="2200" b="1">
                <a:latin typeface="Calibri" panose="020F0502020204030204" pitchFamily="34" charset="0"/>
                <a:ea typeface="微軟正黑體" panose="020B0604030504040204" pitchFamily="34" charset="-120"/>
              </a:rPr>
              <a:t>年車齡，預測價格減少</a:t>
            </a:r>
            <a:r>
              <a:rPr lang="en-US" altLang="zh-TW" sz="2200" b="1">
                <a:latin typeface="Calibri" panose="020F0502020204030204" pitchFamily="34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200" b="1">
                <a:latin typeface="Calibri" panose="020F0502020204030204" pitchFamily="34" charset="0"/>
                <a:ea typeface="微軟正黑體" panose="020B0604030504040204" pitchFamily="34" charset="-120"/>
              </a:rPr>
              <a:t>    -4.02   (</a:t>
            </a:r>
            <a:r>
              <a:rPr lang="zh-TW" altLang="en-US" sz="2200" b="1">
                <a:latin typeface="Calibri" panose="020F0502020204030204" pitchFamily="34" charset="0"/>
                <a:ea typeface="微軟正黑體" panose="020B0604030504040204" pitchFamily="34" charset="-120"/>
              </a:rPr>
              <a:t>每增加 </a:t>
            </a:r>
            <a:r>
              <a:rPr lang="en-US" altLang="zh-TW" sz="2200" b="1">
                <a:latin typeface="Calibri" panose="020F0502020204030204" pitchFamily="34" charset="0"/>
                <a:ea typeface="微軟正黑體" panose="020B0604030504040204" pitchFamily="34" charset="-120"/>
              </a:rPr>
              <a:t>1 </a:t>
            </a:r>
            <a:r>
              <a:rPr lang="zh-TW" altLang="en-US" sz="2200" b="1">
                <a:latin typeface="Calibri" panose="020F0502020204030204" pitchFamily="34" charset="0"/>
                <a:ea typeface="微軟正黑體" panose="020B0604030504040204" pitchFamily="34" charset="-120"/>
              </a:rPr>
              <a:t>公里，價格微幅下降</a:t>
            </a:r>
            <a:r>
              <a:rPr lang="en-US" altLang="zh-TW" sz="2200" b="1">
                <a:latin typeface="Calibri" panose="020F0502020204030204" pitchFamily="34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200" b="1">
                <a:latin typeface="Calibri" panose="020F0502020204030204" pitchFamily="34" charset="0"/>
                <a:ea typeface="微軟正黑體" panose="020B0604030504040204" pitchFamily="34" charset="-120"/>
              </a:rPr>
              <a:t>    -320.41   (rating </a:t>
            </a:r>
            <a:r>
              <a:rPr lang="zh-TW" altLang="en-US" sz="2200" b="1">
                <a:latin typeface="Calibri" panose="020F0502020204030204" pitchFamily="34" charset="0"/>
                <a:ea typeface="微軟正黑體" panose="020B0604030504040204" pitchFamily="34" charset="-120"/>
              </a:rPr>
              <a:t>分數下降則價格下降</a:t>
            </a:r>
            <a:r>
              <a:rPr lang="en-US" altLang="zh-TW" sz="2200" b="1">
                <a:latin typeface="Calibri" panose="020F0502020204030204" pitchFamily="34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200" b="1">
                <a:latin typeface="Calibri" panose="020F0502020204030204" pitchFamily="34" charset="0"/>
                <a:ea typeface="微軟正黑體" panose="020B0604030504040204" pitchFamily="34" charset="-120"/>
              </a:rPr>
              <a:t>    +4,501.08  (</a:t>
            </a:r>
            <a:r>
              <a:rPr lang="zh-TW" altLang="en-US" sz="2200" b="1">
                <a:latin typeface="Calibri" panose="020F0502020204030204" pitchFamily="34" charset="0"/>
                <a:ea typeface="微軟正黑體" panose="020B0604030504040204" pitchFamily="34" charset="-120"/>
              </a:rPr>
              <a:t>車況較好者，價格提升</a:t>
            </a:r>
            <a:r>
              <a:rPr lang="en-US" altLang="zh-TW" sz="2200" b="1">
                <a:latin typeface="Calibri" panose="020F0502020204030204" pitchFamily="34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200" b="1">
                <a:latin typeface="Calibri" panose="020F0502020204030204" pitchFamily="34" charset="0"/>
                <a:ea typeface="微軟正黑體" panose="020B0604030504040204" pitchFamily="34" charset="-120"/>
              </a:rPr>
              <a:t>    -340.38    (</a:t>
            </a:r>
            <a:r>
              <a:rPr lang="zh-TW" altLang="en-US" sz="2200" b="1">
                <a:latin typeface="Calibri" panose="020F0502020204030204" pitchFamily="34" charset="0"/>
                <a:ea typeface="微軟正黑體" panose="020B0604030504040204" pitchFamily="34" charset="-120"/>
              </a:rPr>
              <a:t>油耗增加，價格下降</a:t>
            </a:r>
            <a:r>
              <a:rPr lang="en-US" altLang="zh-TW" sz="2200" b="1">
                <a:latin typeface="Calibri" panose="020F0502020204030204" pitchFamily="34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200" b="1">
                <a:latin typeface="Calibri" panose="020F0502020204030204" pitchFamily="34" charset="0"/>
                <a:ea typeface="微軟正黑體" panose="020B0604030504040204" pitchFamily="34" charset="-120"/>
              </a:rPr>
              <a:t>    -108.46    (</a:t>
            </a:r>
            <a:r>
              <a:rPr lang="zh-TW" altLang="en-US" sz="2200" b="1">
                <a:latin typeface="Calibri" panose="020F0502020204030204" pitchFamily="34" charset="0"/>
                <a:ea typeface="微軟正黑體" panose="020B0604030504040204" pitchFamily="34" charset="-120"/>
              </a:rPr>
              <a:t>極速高但略有負面影響</a:t>
            </a:r>
            <a:r>
              <a:rPr lang="en-US" altLang="zh-TW" sz="2200" b="1">
                <a:latin typeface="Calibri" panose="020F0502020204030204" pitchFamily="34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200" b="1">
                <a:latin typeface="Calibri" panose="020F0502020204030204" pitchFamily="34" charset="0"/>
                <a:ea typeface="微軟正黑體" panose="020B0604030504040204" pitchFamily="34" charset="-120"/>
              </a:rPr>
              <a:t>    +11.37   (</a:t>
            </a:r>
            <a:r>
              <a:rPr lang="zh-TW" altLang="en-US" sz="2200" b="1">
                <a:latin typeface="Calibri" panose="020F0502020204030204" pitchFamily="34" charset="0"/>
                <a:ea typeface="微軟正黑體" panose="020B0604030504040204" pitchFamily="34" charset="-120"/>
              </a:rPr>
              <a:t>馬力越大，價格略增</a:t>
            </a:r>
            <a:r>
              <a:rPr lang="en-US" altLang="zh-TW" sz="2200" b="1">
                <a:latin typeface="Calibri" panose="020F0502020204030204" pitchFamily="34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200" b="1">
                <a:latin typeface="Calibri" panose="020F0502020204030204" pitchFamily="34" charset="0"/>
                <a:ea typeface="微軟正黑體" panose="020B0604030504040204" pitchFamily="34" charset="-120"/>
              </a:rPr>
              <a:t>    +93.43   (</a:t>
            </a:r>
            <a:r>
              <a:rPr lang="zh-TW" altLang="en-US" sz="2200" b="1">
                <a:latin typeface="Calibri" panose="020F0502020204030204" pitchFamily="34" charset="0"/>
                <a:ea typeface="微軟正黑體" panose="020B0604030504040204" pitchFamily="34" charset="-120"/>
              </a:rPr>
              <a:t>扭力越大，價格提升</a:t>
            </a:r>
            <a:r>
              <a:rPr lang="en-US" altLang="zh-TW" sz="2200" b="1">
                <a:latin typeface="Calibri" panose="020F0502020204030204" pitchFamily="34" charset="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0251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帶狀">
  <a:themeElements>
    <a:clrScheme name="帶狀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帶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帶狀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310</TotalTime>
  <Words>545</Words>
  <Application>Microsoft Office PowerPoint</Application>
  <PresentationFormat>寬螢幕</PresentationFormat>
  <Paragraphs>96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Microsoft YaHei</vt:lpstr>
      <vt:lpstr>Aptos</vt:lpstr>
      <vt:lpstr>Calibri</vt:lpstr>
      <vt:lpstr>Corbel</vt:lpstr>
      <vt:lpstr>Wingdings</vt:lpstr>
      <vt:lpstr>帶狀</vt:lpstr>
      <vt:lpstr>二手車價格預測</vt:lpstr>
      <vt:lpstr>專題内容</vt:lpstr>
      <vt:lpstr>目標説明</vt:lpstr>
      <vt:lpstr>課程學習應用説明 - 資料集說明</vt:lpstr>
      <vt:lpstr>課程學習應用説明 - 資料前處理</vt:lpstr>
      <vt:lpstr>課程學習應用説明 - 特徵選擇</vt:lpstr>
      <vt:lpstr>課程學習應用説明 - 建模與比較</vt:lpstr>
      <vt:lpstr>分析結果</vt:lpstr>
      <vt:lpstr>成果説明 - 結論與應用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二手車價格預測</dc:title>
  <dc:creator>Steven Chiang 蔣孟哲 (中光電)</dc:creator>
  <cp:lastModifiedBy>Steven Chiang</cp:lastModifiedBy>
  <cp:revision>31</cp:revision>
  <dcterms:created xsi:type="dcterms:W3CDTF">2025-06-14T11:38:02Z</dcterms:created>
  <dcterms:modified xsi:type="dcterms:W3CDTF">2025-06-15T00:04:17Z</dcterms:modified>
</cp:coreProperties>
</file>