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9" r:id="rId3"/>
    <p:sldId id="359" r:id="rId4"/>
    <p:sldId id="386" r:id="rId5"/>
    <p:sldId id="389" r:id="rId6"/>
    <p:sldId id="387" r:id="rId7"/>
    <p:sldId id="370" r:id="rId8"/>
    <p:sldId id="388" r:id="rId9"/>
    <p:sldId id="391" r:id="rId10"/>
    <p:sldId id="395" r:id="rId11"/>
    <p:sldId id="393" r:id="rId12"/>
    <p:sldId id="390" r:id="rId13"/>
    <p:sldId id="394" r:id="rId14"/>
    <p:sldId id="392" r:id="rId15"/>
    <p:sldId id="39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ng, Wen-Hao" initials="CW" lastIdx="1" clrIdx="0">
    <p:extLst>
      <p:ext uri="{19B8F6BF-5375-455C-9EA6-DF929625EA0E}">
        <p15:presenceInfo xmlns:p15="http://schemas.microsoft.com/office/powerpoint/2012/main" userId="Chiang, Wen-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DC9"/>
    <a:srgbClr val="00A249"/>
    <a:srgbClr val="C6B01F"/>
    <a:srgbClr val="FFFF99"/>
    <a:srgbClr val="0033CC"/>
    <a:srgbClr val="EC131B"/>
    <a:srgbClr val="990000"/>
    <a:srgbClr val="7030A0"/>
    <a:srgbClr val="00B0F0"/>
    <a:srgbClr val="7D1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84941" autoAdjust="0"/>
  </p:normalViewPr>
  <p:slideViewPr>
    <p:cSldViewPr>
      <p:cViewPr>
        <p:scale>
          <a:sx n="100" d="100"/>
          <a:sy n="100" d="100"/>
        </p:scale>
        <p:origin x="1590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74CEDC07-88ED-4AD5-B4C5-42C6E6EDB2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7B2D5B64-625F-45C3-8774-2AA26252E3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6" name="Rectangle 1028">
            <a:extLst>
              <a:ext uri="{FF2B5EF4-FFF2-40B4-BE49-F238E27FC236}">
                <a16:creationId xmlns:a16="http://schemas.microsoft.com/office/drawing/2014/main" id="{F1053A9D-DE39-4D19-AE90-B9DDDB5A12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7" name="Rectangle 1029">
            <a:extLst>
              <a:ext uri="{FF2B5EF4-FFF2-40B4-BE49-F238E27FC236}">
                <a16:creationId xmlns:a16="http://schemas.microsoft.com/office/drawing/2014/main" id="{87E9136C-C9ED-4828-B946-16A658B982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257347-E90E-439C-B886-2ACF59B23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3A825A-48D4-43E3-82FE-ABD7A01A68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4A630F-61A8-499B-BBBD-AB88827D36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DA8E1A2-8548-4C6C-9D34-B05FDBEA9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24BE852-6650-49E6-B3E9-A27900E88C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7F99C4B-6712-4989-90BD-220E87F53D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8236643-7621-4BF0-BC2F-F969CDC3B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B1DEFF58-EE6C-46AF-9F5A-D3DB4DEDED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978B44E9-C640-4054-B7B4-B4D4976B7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5E1B7-5E83-46CE-9600-B711D1E8FE8B}" type="slidenum">
              <a:rPr lang="en-US" altLang="en-US" sz="1200" i="0"/>
              <a:pPr/>
              <a:t>1</a:t>
            </a:fld>
            <a:endParaRPr lang="en-US" altLang="en-US" sz="1200" i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2E3ECD3-BCA4-48C3-A47B-083292860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08DBA80-14D2-4732-B80F-1478FEAF5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52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12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2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3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7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EFF58-EE6C-46AF-9F5A-D3DB4DEDED0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83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>
            <a:extLst>
              <a:ext uri="{FF2B5EF4-FFF2-40B4-BE49-F238E27FC236}">
                <a16:creationId xmlns:a16="http://schemas.microsoft.com/office/drawing/2014/main" id="{7FCE1487-BBCC-4A01-B3DF-7512F090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144000" cy="502918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 sz="3600" dirty="0"/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849A0E85-A751-490E-857A-A3464DA5B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5791200" cy="2999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B059190D-0324-4CC6-88B3-B92F62C34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029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7" y="2514600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75404" y="1447800"/>
            <a:ext cx="8993189" cy="776287"/>
          </a:xfrm>
        </p:spPr>
        <p:txBody>
          <a:bodyPr/>
          <a:lstStyle>
            <a:lvl1pPr algn="ctr">
              <a:defRPr sz="5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996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33409716-FF81-45ED-A930-16756423E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D309E-CA8B-49F7-9DDE-D429A75E63EA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28100EB-94C1-4E35-B9A2-3322EAC3C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25582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ACD4ACF-1C58-4701-9A8A-80ACEE0BCC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6AADD-65C2-4753-9070-F9C1EC7E7536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552BAEF-532A-4FB2-A787-0F2041813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7645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22098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 b="1">
                <a:solidFill>
                  <a:schemeClr val="accent1"/>
                </a:solidFill>
              </a:defRPr>
            </a:lvl1pPr>
            <a:lvl2pPr marL="914400" indent="-457200">
              <a:buFont typeface="Wingdings" panose="05000000000000000000" pitchFamily="2" charset="2"/>
              <a:buChar char="n"/>
              <a:defRPr sz="2000">
                <a:solidFill>
                  <a:schemeClr val="accent1"/>
                </a:solidFill>
              </a:defRPr>
            </a:lvl2pPr>
            <a:lvl3pPr marL="1143000" indent="-228600"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</a:defRPr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242AEF-BF88-4037-B710-627ABF8D7A39}"/>
              </a:ext>
            </a:extLst>
          </p:cNvPr>
          <p:cNvSpPr/>
          <p:nvPr userDrawn="1"/>
        </p:nvSpPr>
        <p:spPr bwMode="auto">
          <a:xfrm>
            <a:off x="0" y="0"/>
            <a:ext cx="9143999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73546"/>
            <a:ext cx="8153400" cy="436054"/>
          </a:xfrm>
          <a:noFill/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36CD1BEA-8998-492D-BC38-4E65EB865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" y="5791200"/>
            <a:ext cx="4953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SLIS IUB (Edit via "View" Menu then "Header and Footer...")</a:t>
            </a:r>
            <a:endParaRPr lang="en-US" altLang="en-US" sz="1400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DA716A-8475-42F6-8570-9DBAAC2F1D08}"/>
              </a:ext>
            </a:extLst>
          </p:cNvPr>
          <p:cNvSpPr/>
          <p:nvPr userDrawn="1"/>
        </p:nvSpPr>
        <p:spPr bwMode="auto">
          <a:xfrm>
            <a:off x="228599" y="6206706"/>
            <a:ext cx="2438401" cy="51225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noFill/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7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0242AEF-BF88-4037-B710-627ABF8D7A39}"/>
              </a:ext>
            </a:extLst>
          </p:cNvPr>
          <p:cNvSpPr/>
          <p:nvPr userDrawn="1"/>
        </p:nvSpPr>
        <p:spPr bwMode="auto">
          <a:xfrm>
            <a:off x="0" y="0"/>
            <a:ext cx="9143999" cy="762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D79E3-22A4-46A5-B4AA-59639168A750}"/>
              </a:ext>
            </a:extLst>
          </p:cNvPr>
          <p:cNvSpPr txBox="1"/>
          <p:nvPr userDrawn="1"/>
        </p:nvSpPr>
        <p:spPr>
          <a:xfrm>
            <a:off x="723899" y="6248400"/>
            <a:ext cx="7696200" cy="461665"/>
          </a:xfrm>
          <a:prstGeom prst="rect">
            <a:avLst/>
          </a:prstGeom>
          <a:solidFill>
            <a:srgbClr val="7D110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Indiana University – Purdue University Indianapolis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179BAC-A01E-49B4-8363-98340FB42069}"/>
              </a:ext>
            </a:extLst>
          </p:cNvPr>
          <p:cNvSpPr txBox="1"/>
          <p:nvPr userDrawn="1"/>
        </p:nvSpPr>
        <p:spPr>
          <a:xfrm>
            <a:off x="609600" y="6248400"/>
            <a:ext cx="7696200" cy="461665"/>
          </a:xfrm>
          <a:prstGeom prst="rect">
            <a:avLst/>
          </a:prstGeom>
          <a:solidFill>
            <a:srgbClr val="7D110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Indiana University – Purdue University Indianapolis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BEE129-EFC1-4092-9DC1-1EEFDF14F5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" y="935546"/>
            <a:ext cx="8839200" cy="461665"/>
          </a:xfrm>
        </p:spPr>
        <p:txBody>
          <a:bodyPr/>
          <a:lstStyle>
            <a:lvl1pPr marL="0" indent="0">
              <a:buFont typeface="+mj-lt"/>
              <a:buNone/>
              <a:defRPr sz="1800" b="1">
                <a:solidFill>
                  <a:schemeClr val="bg2">
                    <a:lumMod val="75000"/>
                  </a:schemeClr>
                </a:solidFill>
              </a:defRPr>
            </a:lvl1pPr>
            <a:lvl2pPr marL="914400" indent="-457200">
              <a:buFont typeface="Wingdings" panose="05000000000000000000" pitchFamily="2" charset="2"/>
              <a:buChar char="n"/>
              <a:defRPr sz="2400">
                <a:solidFill>
                  <a:schemeClr val="accent1"/>
                </a:solidFill>
              </a:defRPr>
            </a:lvl2pPr>
            <a:lvl3pPr marL="1143000" indent="-228600"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 dirty="0"/>
              <a:t>[1] Click to edit Master text style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7A44B-D167-4855-82D8-CAEC0405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3546"/>
            <a:ext cx="8153400" cy="436054"/>
          </a:xfrm>
          <a:noFill/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75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ED18B39E-BB5E-4DDB-B745-5FC090CC6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E8DEA-173B-49D6-8D74-93435E1D4596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D2A138E-D427-455C-8B24-4755BC9CE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29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7BF29C6-629C-4760-A7AB-B6B7FD14D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7BBB-C5A6-487B-9DBD-8A3AEC9A0ED2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1ECA7FC-F0E7-434E-B807-035388525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57436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6251002-5951-4C6A-9AF3-6C94737FD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FA41-7126-44F7-BF77-8DDFAC7A9995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F04F1D6F-3731-4BA7-8951-F713EB0E2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3473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2AF6C353-26A0-4924-8178-41745AB05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4E0A0-7A85-44D9-A332-2C1076084950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C0FC5F-D743-47A3-81F9-DD685270E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84097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38D2D60-8636-45E9-86C6-FA2F53F568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4CFA2-C9B4-480B-87B9-8B47F3DDCD52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69DB0E9-3858-438F-A678-AE606D741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13414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01693EC-5B4A-4CDA-A834-8AE98B1E8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E3157-9724-4FD1-A210-B5FCBD5C1B32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BED4D44-D050-4315-B93B-1F6BE32A3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</p:spTree>
    <p:extLst>
      <p:ext uri="{BB962C8B-B14F-4D97-AF65-F5344CB8AC3E}">
        <p14:creationId xmlns:p14="http://schemas.microsoft.com/office/powerpoint/2010/main" val="38917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">
            <a:extLst>
              <a:ext uri="{FF2B5EF4-FFF2-40B4-BE49-F238E27FC236}">
                <a16:creationId xmlns:a16="http://schemas.microsoft.com/office/drawing/2014/main" id="{D42CF800-7236-46D9-8C90-6E27E656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622C5BD-AF7A-480C-A8CA-C48F3F0FD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9146BBD-7793-4E84-BB4F-5DC31CCC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011970E4-653F-49EF-9709-70AB07041B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36F51C1-05E6-4418-915E-686C178277EF}" type="datetime4">
              <a:rPr lang="en-US" altLang="en-US"/>
              <a:pPr>
                <a:defRPr/>
              </a:pPr>
              <a:t>April 18, 2021</a:t>
            </a:fld>
            <a:endParaRPr lang="en-US" altLang="en-US" sz="1400" i="1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C10521B0-D533-4B38-B5D3-7666B83D37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altLang="en-US"/>
              <a:t>SLIS IUB (Edit via "View" Menu then "Header and Footer...")</a:t>
            </a:r>
            <a:endParaRPr lang="en-US" altLang="en-US" sz="1400" i="1"/>
          </a:p>
        </p:txBody>
      </p:sp>
      <p:sp>
        <p:nvSpPr>
          <p:cNvPr id="1031" name="Line 36">
            <a:extLst>
              <a:ext uri="{FF2B5EF4-FFF2-40B4-BE49-F238E27FC236}">
                <a16:creationId xmlns:a16="http://schemas.microsoft.com/office/drawing/2014/main" id="{68B75923-CDC4-42F1-A933-72522ADE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2" name="Line 37">
            <a:extLst>
              <a:ext uri="{FF2B5EF4-FFF2-40B4-BE49-F238E27FC236}">
                <a16:creationId xmlns:a16="http://schemas.microsoft.com/office/drawing/2014/main" id="{CA28A595-8EE7-4C2A-AC69-18F674F1A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033" name="Picture 40" descr="iu_h_wh">
            <a:extLst>
              <a:ext uri="{FF2B5EF4-FFF2-40B4-BE49-F238E27FC236}">
                <a16:creationId xmlns:a16="http://schemas.microsoft.com/office/drawing/2014/main" id="{A5142A91-B525-4770-8E20-8278F1DA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84" r:id="rId3"/>
    <p:sldLayoutId id="2147483674" r:id="rId4"/>
    <p:sldLayoutId id="2147483675" r:id="rId5"/>
    <p:sldLayoutId id="2147483676" r:id="rId6"/>
    <p:sldLayoutId id="2147483677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aros.dtc.umn.edu/gkhome/node/774#:~:text=A%20novel%20Sparse%20LInear%20Method,L2%2Dnorm%20regularized%20optimization%20problem.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nnlm-en-dim128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C23BCA8D-6E6F-419E-AAFF-B497E8438C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4343400"/>
            <a:ext cx="6513443" cy="776287"/>
          </a:xfrm>
        </p:spPr>
        <p:txBody>
          <a:bodyPr/>
          <a:lstStyle/>
          <a:p>
            <a:pPr algn="l" eaLnBrk="1" hangingPunct="1"/>
            <a:r>
              <a:rPr lang="en-US" altLang="zh-TW" sz="2000" dirty="0" err="1"/>
              <a:t>Eluvio</a:t>
            </a:r>
            <a:r>
              <a:rPr lang="en-US" altLang="zh-TW" sz="2000" dirty="0"/>
              <a:t> ML Data Science/ML positions </a:t>
            </a:r>
            <a:endParaRPr lang="en-US" altLang="en-US" sz="2000" i="1" dirty="0"/>
          </a:p>
        </p:txBody>
      </p:sp>
      <p:sp>
        <p:nvSpPr>
          <p:cNvPr id="3075" name="Text Box 7">
            <a:extLst>
              <a:ext uri="{FF2B5EF4-FFF2-40B4-BE49-F238E27FC236}">
                <a16:creationId xmlns:a16="http://schemas.microsoft.com/office/drawing/2014/main" id="{1D2761D6-DC84-43E8-9B58-992A49B59E4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586409" y="1981200"/>
            <a:ext cx="7620000" cy="776287"/>
          </a:xfrm>
        </p:spPr>
        <p:txBody>
          <a:bodyPr/>
          <a:lstStyle/>
          <a:p>
            <a:r>
              <a:rPr lang="en-US" altLang="zh-TW" sz="4000" dirty="0"/>
              <a:t>Data Science Take-home Project </a:t>
            </a:r>
            <a:endParaRPr lang="en-US" altLang="en-US" sz="4000" dirty="0"/>
          </a:p>
        </p:txBody>
      </p:sp>
      <p:sp>
        <p:nvSpPr>
          <p:cNvPr id="3076" name="Text Box 10">
            <a:extLst>
              <a:ext uri="{FF2B5EF4-FFF2-40B4-BE49-F238E27FC236}">
                <a16:creationId xmlns:a16="http://schemas.microsoft.com/office/drawing/2014/main" id="{69DDF839-3547-45AB-9352-4867A2EC2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2133600" cy="80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/>
              <a:t>Wen-Hao </a:t>
            </a:r>
            <a:r>
              <a:rPr lang="en-US" altLang="zh-TW" sz="2000" i="0" dirty="0"/>
              <a:t>Chiang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0" dirty="0"/>
              <a:t>01/15/2021</a:t>
            </a:r>
            <a:endParaRPr lang="en-US" altLang="en-US" i="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69D3272-381C-43D6-A1D9-3F919D4157F1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>
                <a:solidFill>
                  <a:schemeClr val="tx1"/>
                </a:solidFill>
              </a:rPr>
              <a:t>p.1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2948683"/>
          </a:xfrm>
        </p:spPr>
        <p:txBody>
          <a:bodyPr/>
          <a:lstStyle/>
          <a:p>
            <a:r>
              <a:rPr lang="en-US" dirty="0"/>
              <a:t>Balanced Accuracy: 60.8% </a:t>
            </a:r>
          </a:p>
          <a:p>
            <a:r>
              <a:rPr lang="en-US" dirty="0"/>
              <a:t>Recall: 63.1%</a:t>
            </a:r>
          </a:p>
          <a:p>
            <a:r>
              <a:rPr lang="en-US" dirty="0"/>
              <a:t>Precision: 17.9%</a:t>
            </a:r>
          </a:p>
          <a:p>
            <a:r>
              <a:rPr lang="en-US" dirty="0"/>
              <a:t>F1: 27.8%</a:t>
            </a:r>
          </a:p>
          <a:p>
            <a:r>
              <a:rPr lang="en-US" dirty="0"/>
              <a:t>The difficulty of the problem is defined by the labeling scheme. A better labeling scheme is required.</a:t>
            </a:r>
          </a:p>
          <a:p>
            <a:r>
              <a:rPr lang="en-US" dirty="0">
                <a:solidFill>
                  <a:srgbClr val="FF0000"/>
                </a:solidFill>
              </a:rPr>
              <a:t>Next: Clustering qualities based on </a:t>
            </a:r>
            <a:r>
              <a:rPr lang="en-US" dirty="0" err="1">
                <a:solidFill>
                  <a:srgbClr val="FF0000"/>
                </a:solidFill>
              </a:rPr>
              <a:t>Tf-Idf</a:t>
            </a:r>
            <a:r>
              <a:rPr lang="en-US" dirty="0">
                <a:solidFill>
                  <a:srgbClr val="FF0000"/>
                </a:solidFill>
              </a:rPr>
              <a:t> features  </a:t>
            </a:r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sz="1600" dirty="0"/>
          </a:p>
          <a:p>
            <a:pPr lvl="1"/>
            <a:endParaRPr lang="en-US" sz="1600" b="1" dirty="0"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 (2/2)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AF452D-8BAD-4CE6-984B-360B56EA837F}"/>
              </a:ext>
            </a:extLst>
          </p:cNvPr>
          <p:cNvGraphicFramePr>
            <a:graphicFrameLocks noGrp="1"/>
          </p:cNvGraphicFramePr>
          <p:nvPr/>
        </p:nvGraphicFramePr>
        <p:xfrm>
          <a:off x="76200" y="4002214"/>
          <a:ext cx="892841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val="2962987548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35768653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82246955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260548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882740880"/>
                    </a:ext>
                  </a:extLst>
                </a:gridCol>
              </a:tblGrid>
              <a:tr h="2467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4056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SGDlogit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0.584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0.169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0.260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68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SGDlogitPca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0.264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9355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NN_fit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0.592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0.266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91319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NN_fitPca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63724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NN_nnlm_embed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50890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NN_nnlm_pretrain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7614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NN_gnews_pretrain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0.592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6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3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E60EA87-6544-452B-B943-DCA9961F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Clustering into </a:t>
            </a:r>
            <a:r>
              <a:rPr lang="en-US" altLang="zh-TW" sz="2800" dirty="0">
                <a:solidFill>
                  <a:srgbClr val="FF0000"/>
                </a:solidFill>
              </a:rPr>
              <a:t>Topic</a:t>
            </a:r>
            <a:r>
              <a:rPr lang="en-US" altLang="zh-TW" sz="2800" dirty="0"/>
              <a:t> and Evaluation Metrics</a:t>
            </a:r>
            <a:endParaRPr 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77F180-D5EE-4302-99AD-6227536D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20574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0093C43-6560-4B90-9DA1-8EF1F70CF6E4}"/>
              </a:ext>
            </a:extLst>
          </p:cNvPr>
          <p:cNvSpPr/>
          <p:nvPr/>
        </p:nvSpPr>
        <p:spPr bwMode="auto">
          <a:xfrm>
            <a:off x="1066800" y="2209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5D70451-CBF6-4C18-9826-005E66A9F3CE}"/>
              </a:ext>
            </a:extLst>
          </p:cNvPr>
          <p:cNvSpPr/>
          <p:nvPr/>
        </p:nvSpPr>
        <p:spPr bwMode="auto">
          <a:xfrm>
            <a:off x="1527425" y="226973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CAF3E88-4A93-4ABE-B777-FED7BBA2B111}"/>
              </a:ext>
            </a:extLst>
          </p:cNvPr>
          <p:cNvSpPr/>
          <p:nvPr/>
        </p:nvSpPr>
        <p:spPr bwMode="auto">
          <a:xfrm>
            <a:off x="1936679" y="2360488"/>
            <a:ext cx="228600" cy="228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4D403B-A74E-4FB6-9CF8-9D53EA1DD151}"/>
              </a:ext>
            </a:extLst>
          </p:cNvPr>
          <p:cNvSpPr txBox="1"/>
          <p:nvPr/>
        </p:nvSpPr>
        <p:spPr>
          <a:xfrm>
            <a:off x="1641725" y="2938046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elbow method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19A8A1-EF79-4EDE-8D6F-E6ACCFDC8018}"/>
              </a:ext>
            </a:extLst>
          </p:cNvPr>
          <p:cNvCxnSpPr/>
          <p:nvPr/>
        </p:nvCxnSpPr>
        <p:spPr bwMode="auto">
          <a:xfrm flipH="1" flipV="1">
            <a:off x="1181100" y="2474788"/>
            <a:ext cx="570002" cy="497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D87C3A26-100A-41BA-A7C6-33B32352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746267"/>
            <a:ext cx="8915399" cy="699821"/>
          </a:xfrm>
        </p:spPr>
        <p:txBody>
          <a:bodyPr/>
          <a:lstStyle/>
          <a:p>
            <a:r>
              <a:rPr lang="en-US" sz="1600" dirty="0"/>
              <a:t>Clustering qualities and choose the number of clusters</a:t>
            </a:r>
          </a:p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metrics: Silhouette Coefficient,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Calinski-Harabasz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and Dunn index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FE75A0C-55BF-4883-B3E5-2FEE5189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36196"/>
            <a:ext cx="3693299" cy="2356956"/>
          </a:xfrm>
          <a:prstGeom prst="rect">
            <a:avLst/>
          </a:prstGeom>
        </p:spPr>
      </p:pic>
      <p:sp>
        <p:nvSpPr>
          <p:cNvPr id="19" name="內容版面配置區 1">
            <a:extLst>
              <a:ext uri="{FF2B5EF4-FFF2-40B4-BE49-F238E27FC236}">
                <a16:creationId xmlns:a16="http://schemas.microsoft.com/office/drawing/2014/main" id="{0352B694-830F-41F8-BAEC-C2C300BEF1A8}"/>
              </a:ext>
            </a:extLst>
          </p:cNvPr>
          <p:cNvSpPr txBox="1">
            <a:spLocks/>
          </p:cNvSpPr>
          <p:nvPr/>
        </p:nvSpPr>
        <p:spPr bwMode="auto">
          <a:xfrm>
            <a:off x="381001" y="3786454"/>
            <a:ext cx="5181600" cy="24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4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0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i="0" kern="0" dirty="0"/>
              <a:t>TSNE:</a:t>
            </a:r>
            <a:r>
              <a:rPr lang="zh-TW" altLang="en-US" i="0" kern="0" dirty="0"/>
              <a:t> </a:t>
            </a:r>
            <a:r>
              <a:rPr lang="en-US" altLang="zh-TW" i="0" kern="0" dirty="0"/>
              <a:t>Clustering pattern</a:t>
            </a:r>
          </a:p>
          <a:p>
            <a:r>
              <a:rPr lang="en-US" i="0" kern="0" dirty="0"/>
              <a:t>Fig: Top-6 clusters</a:t>
            </a:r>
          </a:p>
          <a:p>
            <a:r>
              <a:rPr lang="en-US" i="0" kern="0" dirty="0"/>
              <a:t>Why clustering?</a:t>
            </a:r>
          </a:p>
          <a:p>
            <a:r>
              <a:rPr lang="en-US" i="0" kern="0" dirty="0"/>
              <a:t>Build </a:t>
            </a:r>
            <a:r>
              <a:rPr lang="en-US" i="0" kern="0" dirty="0">
                <a:solidFill>
                  <a:srgbClr val="FF0000"/>
                </a:solidFill>
              </a:rPr>
              <a:t>topic recommendation</a:t>
            </a:r>
          </a:p>
          <a:p>
            <a:pPr marL="0" indent="0">
              <a:buNone/>
            </a:pPr>
            <a:r>
              <a:rPr lang="en-US" i="0" kern="0" dirty="0"/>
              <a:t>based on common categories</a:t>
            </a:r>
          </a:p>
        </p:txBody>
      </p:sp>
    </p:spTree>
    <p:extLst>
      <p:ext uri="{BB962C8B-B14F-4D97-AF65-F5344CB8AC3E}">
        <p14:creationId xmlns:p14="http://schemas.microsoft.com/office/powerpoint/2010/main" val="300943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2819400"/>
          </a:xfrm>
        </p:spPr>
        <p:txBody>
          <a:bodyPr/>
          <a:lstStyle/>
          <a:p>
            <a:r>
              <a:rPr lang="en-US" altLang="zh-TW" sz="1800" dirty="0"/>
              <a:t>Define Recommendation Problem:</a:t>
            </a:r>
          </a:p>
          <a:p>
            <a:pPr lvl="1"/>
            <a:r>
              <a:rPr lang="en-US" sz="1600" dirty="0"/>
              <a:t>Recommend posts of interest to the authors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Ground Truth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Hold out one post </a:t>
            </a:r>
            <a:r>
              <a:rPr lang="en-US" sz="1600" dirty="0"/>
              <a:t>from its author as a post of interest</a:t>
            </a:r>
          </a:p>
          <a:p>
            <a:pPr marL="914400" lvl="2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to the author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Methodology</a:t>
            </a:r>
            <a:r>
              <a:rPr lang="en-US" sz="2000" dirty="0"/>
              <a:t>:  Clustering posts into different categories (topic of posts)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Recommendation system </a:t>
            </a:r>
            <a:r>
              <a:rPr lang="en-US" sz="2000" dirty="0"/>
              <a:t>model based on </a:t>
            </a:r>
            <a:r>
              <a:rPr lang="en-US" sz="2000" dirty="0">
                <a:solidFill>
                  <a:srgbClr val="FF0000"/>
                </a:solidFill>
              </a:rPr>
              <a:t>authors-topic</a:t>
            </a:r>
            <a:r>
              <a:rPr lang="en-US" sz="2000" dirty="0"/>
              <a:t> matrix</a:t>
            </a:r>
          </a:p>
          <a:p>
            <a:r>
              <a:rPr lang="en-US" sz="2000" dirty="0"/>
              <a:t> Recommend post from the model based on </a:t>
            </a:r>
            <a:r>
              <a:rPr lang="en-US" altLang="zh-TW" sz="2000" dirty="0"/>
              <a:t>K</a:t>
            </a:r>
            <a:r>
              <a:rPr lang="zh-TW" altLang="en-US" sz="2000" dirty="0"/>
              <a:t> </a:t>
            </a:r>
            <a:r>
              <a:rPr lang="en-US" altLang="zh-TW" sz="2000" dirty="0"/>
              <a:t>nearest posts.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3546"/>
            <a:ext cx="9144000" cy="436054"/>
          </a:xfrm>
        </p:spPr>
        <p:txBody>
          <a:bodyPr/>
          <a:lstStyle/>
          <a:p>
            <a:r>
              <a:rPr lang="en-US" altLang="zh-TW" dirty="0"/>
              <a:t>Topic (Clustering) and Post Recommendation</a:t>
            </a:r>
            <a:endParaRPr 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F2DCA15-2301-4660-BFDA-A86A484AB295}"/>
              </a:ext>
            </a:extLst>
          </p:cNvPr>
          <p:cNvSpPr/>
          <p:nvPr/>
        </p:nvSpPr>
        <p:spPr bwMode="auto">
          <a:xfrm>
            <a:off x="557985" y="4517298"/>
            <a:ext cx="1748135" cy="1058303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D5C712-A764-470C-A98D-1F7815E74DEA}"/>
              </a:ext>
            </a:extLst>
          </p:cNvPr>
          <p:cNvSpPr txBox="1"/>
          <p:nvPr/>
        </p:nvSpPr>
        <p:spPr>
          <a:xfrm rot="16200000">
            <a:off x="-201999" y="4815617"/>
            <a:ext cx="1058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7B44D1-1BC3-43F9-8F9E-4AAA06FA501F}"/>
              </a:ext>
            </a:extLst>
          </p:cNvPr>
          <p:cNvSpPr txBox="1"/>
          <p:nvPr/>
        </p:nvSpPr>
        <p:spPr>
          <a:xfrm>
            <a:off x="1014309" y="398607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74E95941-2C03-4412-B0C5-AFC2E7F9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07" y="4415592"/>
            <a:ext cx="2514600" cy="1160009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E5C2C637-5828-4356-B3FA-BFDBE1AA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16" y="4047595"/>
            <a:ext cx="3805237" cy="1896005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353E379E-40A3-4A1D-803A-49FE195C2BAE}"/>
              </a:ext>
            </a:extLst>
          </p:cNvPr>
          <p:cNvSpPr txBox="1"/>
          <p:nvPr/>
        </p:nvSpPr>
        <p:spPr>
          <a:xfrm>
            <a:off x="493281" y="3684813"/>
            <a:ext cx="1802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User-Topic Matrix</a:t>
            </a:r>
            <a:endParaRPr lang="en-US" sz="16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610874E-FC18-4EAB-B694-211C454861DF}"/>
              </a:ext>
            </a:extLst>
          </p:cNvPr>
          <p:cNvSpPr txBox="1"/>
          <p:nvPr/>
        </p:nvSpPr>
        <p:spPr>
          <a:xfrm>
            <a:off x="2770024" y="3684813"/>
            <a:ext cx="2082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Matrix Factorization</a:t>
            </a:r>
            <a:endParaRPr lang="en-US" sz="16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EDF09B0-EE9F-4EC9-9054-B05136840FC8}"/>
              </a:ext>
            </a:extLst>
          </p:cNvPr>
          <p:cNvSpPr txBox="1"/>
          <p:nvPr/>
        </p:nvSpPr>
        <p:spPr>
          <a:xfrm>
            <a:off x="6181505" y="3648739"/>
            <a:ext cx="220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hlinkClick r:id="rId4"/>
              </a:rPr>
              <a:t>Sparse </a:t>
            </a:r>
            <a:r>
              <a:rPr lang="en-US" sz="1600" dirty="0" err="1">
                <a:solidFill>
                  <a:schemeClr val="accent1"/>
                </a:solidFill>
                <a:hlinkClick r:id="rId4"/>
              </a:rPr>
              <a:t>LInear</a:t>
            </a:r>
            <a:r>
              <a:rPr lang="en-US" sz="1600" dirty="0">
                <a:solidFill>
                  <a:schemeClr val="accent1"/>
                </a:solidFill>
                <a:hlinkClick r:id="rId4"/>
              </a:rPr>
              <a:t> Method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908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4572000"/>
          </a:xfrm>
        </p:spPr>
        <p:txBody>
          <a:bodyPr/>
          <a:lstStyle/>
          <a:p>
            <a:r>
              <a:rPr lang="en-US" altLang="zh-TW" sz="1800" dirty="0"/>
              <a:t>Clustering number is decided through the elbow method from silhouette coefficient : n=45</a:t>
            </a:r>
          </a:p>
          <a:p>
            <a:pPr lvl="1"/>
            <a:r>
              <a:rPr lang="en-US" sz="1600" dirty="0"/>
              <a:t>Each cluster is considered as a topic</a:t>
            </a:r>
          </a:p>
          <a:p>
            <a:pPr lvl="1"/>
            <a:r>
              <a:rPr lang="en-US" sz="1600" dirty="0"/>
              <a:t>Retain authors with more than 10 topics to construct a dataset (3,987 authors)</a:t>
            </a:r>
          </a:p>
          <a:p>
            <a:pPr lvl="1"/>
            <a:r>
              <a:rPr lang="en-US" sz="1600" dirty="0"/>
              <a:t>Testing set: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hold out one post </a:t>
            </a:r>
            <a:r>
              <a:rPr lang="en-US" sz="1600" dirty="0"/>
              <a:t>from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each topic </a:t>
            </a:r>
            <a:r>
              <a:rPr lang="en-US" sz="1600" dirty="0"/>
              <a:t>for each author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Top-N Recommendation model: 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SLIM: </a:t>
            </a:r>
            <a:r>
              <a:rPr lang="en-US" sz="1600" dirty="0"/>
              <a:t>Sparse </a:t>
            </a:r>
            <a:r>
              <a:rPr lang="en-US" sz="1600" dirty="0" err="1"/>
              <a:t>LInear</a:t>
            </a:r>
            <a:r>
              <a:rPr lang="en-US" sz="1600" dirty="0"/>
              <a:t> Method</a:t>
            </a:r>
          </a:p>
          <a:p>
            <a:pPr lvl="1"/>
            <a:r>
              <a:rPr lang="en-US" sz="1600" dirty="0"/>
              <a:t>Matrix Factorization</a:t>
            </a:r>
          </a:p>
          <a:p>
            <a:r>
              <a:rPr lang="en-US" altLang="zh-TW" sz="2000" dirty="0"/>
              <a:t>Evaluation: </a:t>
            </a:r>
            <a:r>
              <a:rPr lang="en-US" sz="2000" dirty="0"/>
              <a:t>Hit </a:t>
            </a:r>
            <a:r>
              <a:rPr lang="en-US" sz="2000" dirty="0" err="1"/>
              <a:t>rate@K</a:t>
            </a:r>
            <a:r>
              <a:rPr lang="en-US" sz="2000" dirty="0"/>
              <a:t>, ARHR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3546"/>
            <a:ext cx="9144000" cy="436054"/>
          </a:xfrm>
        </p:spPr>
        <p:txBody>
          <a:bodyPr/>
          <a:lstStyle/>
          <a:p>
            <a:r>
              <a:rPr lang="en-US" altLang="zh-TW" dirty="0"/>
              <a:t>Experimental Setting</a:t>
            </a:r>
            <a:endParaRPr lang="en-US" dirty="0"/>
          </a:p>
        </p:txBody>
      </p:sp>
      <p:pic>
        <p:nvPicPr>
          <p:cNvPr id="1026" name="Picture 2" descr="Evaluating Recommendation Systems — Part 2 | by Rakesh4real | Fnplus Club |  Medium">
            <a:extLst>
              <a:ext uri="{FF2B5EF4-FFF2-40B4-BE49-F238E27FC236}">
                <a16:creationId xmlns:a16="http://schemas.microsoft.com/office/drawing/2014/main" id="{FF3BCB4E-67F7-4294-BF40-FA77164F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3738"/>
            <a:ext cx="60198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2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4876800"/>
          </a:xfrm>
        </p:spPr>
        <p:txBody>
          <a:bodyPr/>
          <a:lstStyle/>
          <a:p>
            <a:r>
              <a:rPr lang="en-US" dirty="0"/>
              <a:t>Hold out category recommendation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Hold out topics from each author’s previous post and do topic recommendation</a:t>
            </a:r>
          </a:p>
          <a:p>
            <a:r>
              <a:rPr lang="en-US" dirty="0"/>
              <a:t>Given previous topic of interest, we can successfully recommend the topics of interest (from hold out posts) for users.</a:t>
            </a:r>
          </a:p>
          <a:p>
            <a:r>
              <a:rPr lang="en-US" dirty="0"/>
              <a:t>SLIM has better results compared to Matric factorization</a:t>
            </a:r>
          </a:p>
          <a:p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Results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24291D3-389C-4FFB-9175-7A74B812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62250"/>
              </p:ext>
            </p:extLst>
          </p:nvPr>
        </p:nvGraphicFramePr>
        <p:xfrm>
          <a:off x="457200" y="1500113"/>
          <a:ext cx="8305801" cy="1375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96298754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576865301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2822469553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92605488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882740880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3075899723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1568976178"/>
                    </a:ext>
                  </a:extLst>
                </a:gridCol>
              </a:tblGrid>
              <a:tr h="4860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HitRate@3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HitRate@5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HitRate@10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ARHR@3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ARHR@5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ARHR@10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4056"/>
                  </a:ext>
                </a:extLst>
              </a:tr>
              <a:tr h="3717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46.75%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57.06%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72.33%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0.3628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0.3864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0.4067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68"/>
                  </a:ext>
                </a:extLst>
              </a:tr>
              <a:tr h="4614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32.02%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44.04%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63.90%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0.2328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0.2863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4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Formulate </a:t>
            </a:r>
            <a:r>
              <a:rPr lang="en-US" dirty="0">
                <a:solidFill>
                  <a:srgbClr val="333DC9"/>
                </a:solidFill>
              </a:rPr>
              <a:t>popular post prediction </a:t>
            </a:r>
            <a:r>
              <a:rPr lang="en-US" dirty="0"/>
              <a:t>problem as a binary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classification performances including </a:t>
            </a:r>
            <a:r>
              <a:rPr lang="en-US" dirty="0">
                <a:solidFill>
                  <a:srgbClr val="333DC9"/>
                </a:solidFill>
              </a:rPr>
              <a:t>pretrained embedding </a:t>
            </a:r>
            <a:r>
              <a:rPr lang="en-US" dirty="0"/>
              <a:t>and </a:t>
            </a:r>
            <a:r>
              <a:rPr lang="en-US" dirty="0" err="1">
                <a:solidFill>
                  <a:srgbClr val="333DC9"/>
                </a:solidFill>
              </a:rPr>
              <a:t>tf</a:t>
            </a:r>
            <a:r>
              <a:rPr lang="en-US" altLang="zh-TW" dirty="0" err="1">
                <a:solidFill>
                  <a:srgbClr val="333DC9"/>
                </a:solidFill>
              </a:rPr>
              <a:t>-</a:t>
            </a:r>
            <a:r>
              <a:rPr lang="en-US" dirty="0" err="1">
                <a:solidFill>
                  <a:srgbClr val="333DC9"/>
                </a:solidFill>
              </a:rPr>
              <a:t>Idf</a:t>
            </a:r>
            <a:endParaRPr lang="en-US" dirty="0">
              <a:solidFill>
                <a:srgbClr val="333DC9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chi-test and PCA for feature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dimensionality reduction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topic </a:t>
            </a:r>
            <a:r>
              <a:rPr lang="en-US" dirty="0">
                <a:solidFill>
                  <a:srgbClr val="333DC9"/>
                </a:solidFill>
              </a:rPr>
              <a:t>clustering qualities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rgbClr val="333DC9"/>
                </a:solidFill>
              </a:rPr>
              <a:t>fit-generator</a:t>
            </a:r>
            <a:r>
              <a:rPr lang="en-US" dirty="0"/>
              <a:t> for Neural Network and </a:t>
            </a:r>
            <a:r>
              <a:rPr lang="en-US" dirty="0">
                <a:solidFill>
                  <a:srgbClr val="333DC9"/>
                </a:solidFill>
              </a:rPr>
              <a:t>SGD</a:t>
            </a:r>
            <a:r>
              <a:rPr lang="en-US" dirty="0"/>
              <a:t> classifier to tackle scalability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</a:t>
            </a:r>
            <a:r>
              <a:rPr lang="en-US" dirty="0">
                <a:solidFill>
                  <a:srgbClr val="333DC9"/>
                </a:solidFill>
              </a:rPr>
              <a:t>topic recommendation models </a:t>
            </a:r>
            <a:r>
              <a:rPr lang="en-US" dirty="0"/>
              <a:t>based on the hold- out posts for each author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performance for </a:t>
            </a:r>
            <a:r>
              <a:rPr lang="en-US" dirty="0">
                <a:solidFill>
                  <a:srgbClr val="FF0000"/>
                </a:solidFill>
              </a:rPr>
              <a:t>classification, clustering, recommendation.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7089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5CD1427-EF90-49A3-9AA6-67EF2B33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4724400"/>
          </a:xfrm>
        </p:spPr>
        <p:txBody>
          <a:bodyPr/>
          <a:lstStyle/>
          <a:p>
            <a:r>
              <a:rPr lang="en-US" dirty="0"/>
              <a:t>Data Statistics</a:t>
            </a:r>
          </a:p>
          <a:p>
            <a:pPr lvl="1"/>
            <a:r>
              <a:rPr lang="en-US" dirty="0">
                <a:solidFill>
                  <a:srgbClr val="333DC9"/>
                </a:solidFill>
              </a:rPr>
              <a:t>Potential informative features </a:t>
            </a:r>
            <a:r>
              <a:rPr lang="en-US" dirty="0"/>
              <a:t>to model with:</a:t>
            </a:r>
          </a:p>
          <a:p>
            <a:pPr lvl="2"/>
            <a:r>
              <a:rPr lang="en-US" dirty="0"/>
              <a:t>Titles, </a:t>
            </a:r>
            <a:r>
              <a:rPr lang="en-US" dirty="0" err="1"/>
              <a:t>time_created</a:t>
            </a:r>
            <a:r>
              <a:rPr lang="en-US" dirty="0"/>
              <a:t>, </a:t>
            </a:r>
            <a:r>
              <a:rPr lang="en-US" dirty="0" err="1"/>
              <a:t>date_created</a:t>
            </a:r>
            <a:r>
              <a:rPr lang="en-US" dirty="0"/>
              <a:t>, </a:t>
            </a:r>
            <a:r>
              <a:rPr lang="en-US" dirty="0" err="1"/>
              <a:t>up_votes</a:t>
            </a:r>
            <a:r>
              <a:rPr lang="en-US" dirty="0"/>
              <a:t>, and author</a:t>
            </a:r>
          </a:p>
          <a:p>
            <a:pPr lvl="3"/>
            <a:r>
              <a:rPr lang="en-US" dirty="0"/>
              <a:t>All </a:t>
            </a:r>
            <a:r>
              <a:rPr lang="en-US" dirty="0" err="1"/>
              <a:t>down_votes</a:t>
            </a:r>
            <a:r>
              <a:rPr lang="en-US" dirty="0"/>
              <a:t> are zero. All belong to ‘</a:t>
            </a:r>
            <a:r>
              <a:rPr lang="en-US" dirty="0" err="1"/>
              <a:t>world_news</a:t>
            </a:r>
            <a:r>
              <a:rPr lang="en-US" dirty="0"/>
              <a:t>’ category. </a:t>
            </a:r>
          </a:p>
          <a:p>
            <a:pPr lvl="3"/>
            <a:r>
              <a:rPr lang="en-US" dirty="0"/>
              <a:t>There are only 320 over_18 out of 509,236. </a:t>
            </a:r>
          </a:p>
          <a:p>
            <a:pPr lvl="3"/>
            <a:endParaRPr lang="en-US" dirty="0"/>
          </a:p>
          <a:p>
            <a:r>
              <a:rPr lang="en-US" dirty="0"/>
              <a:t>Research Problems:</a:t>
            </a:r>
          </a:p>
          <a:p>
            <a:pPr lvl="1"/>
            <a:r>
              <a:rPr lang="en-US" dirty="0"/>
              <a:t>Popularity prediction</a:t>
            </a:r>
          </a:p>
          <a:p>
            <a:pPr lvl="2"/>
            <a:r>
              <a:rPr lang="en-US" dirty="0"/>
              <a:t>We aim to build a model to </a:t>
            </a:r>
            <a:r>
              <a:rPr lang="en-US" dirty="0">
                <a:solidFill>
                  <a:srgbClr val="333DC9"/>
                </a:solidFill>
              </a:rPr>
              <a:t>predict the # of </a:t>
            </a:r>
            <a:r>
              <a:rPr lang="en-US" dirty="0" err="1">
                <a:solidFill>
                  <a:srgbClr val="333DC9"/>
                </a:solidFill>
              </a:rPr>
              <a:t>up</a:t>
            </a:r>
            <a:r>
              <a:rPr lang="en-US" altLang="zh-TW" dirty="0" err="1">
                <a:solidFill>
                  <a:srgbClr val="333DC9"/>
                </a:solidFill>
              </a:rPr>
              <a:t>_votes</a:t>
            </a:r>
            <a:r>
              <a:rPr lang="en-US" altLang="zh-TW" dirty="0">
                <a:solidFill>
                  <a:srgbClr val="333DC9"/>
                </a:solidFill>
              </a:rPr>
              <a:t> </a:t>
            </a:r>
            <a:r>
              <a:rPr lang="en-US" altLang="zh-TW" dirty="0"/>
              <a:t>for each post</a:t>
            </a:r>
          </a:p>
          <a:p>
            <a:pPr lvl="1"/>
            <a:r>
              <a:rPr lang="en-US" altLang="zh-TW" dirty="0"/>
              <a:t>Post clustering</a:t>
            </a:r>
          </a:p>
          <a:p>
            <a:pPr lvl="2"/>
            <a:r>
              <a:rPr lang="en-US" dirty="0"/>
              <a:t>We aim to </a:t>
            </a:r>
            <a:r>
              <a:rPr lang="en-US" dirty="0">
                <a:solidFill>
                  <a:srgbClr val="333DC9"/>
                </a:solidFill>
              </a:rPr>
              <a:t>analyze</a:t>
            </a:r>
            <a:r>
              <a:rPr lang="en-US" dirty="0"/>
              <a:t> the posts based on the </a:t>
            </a:r>
            <a:r>
              <a:rPr lang="en-US" dirty="0">
                <a:solidFill>
                  <a:srgbClr val="333DC9"/>
                </a:solidFill>
              </a:rPr>
              <a:t>clustering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Topic of post recommendation for authors</a:t>
            </a:r>
          </a:p>
          <a:p>
            <a:pPr lvl="2"/>
            <a:r>
              <a:rPr lang="en-US" dirty="0"/>
              <a:t>We aim to </a:t>
            </a:r>
            <a:r>
              <a:rPr lang="en-US" dirty="0">
                <a:solidFill>
                  <a:srgbClr val="333DC9"/>
                </a:solidFill>
              </a:rPr>
              <a:t>recommend</a:t>
            </a:r>
            <a:r>
              <a:rPr lang="en-US" dirty="0"/>
              <a:t> authors </a:t>
            </a:r>
            <a:r>
              <a:rPr lang="en-US" dirty="0">
                <a:solidFill>
                  <a:srgbClr val="333DC9"/>
                </a:solidFill>
              </a:rPr>
              <a:t>post of interest </a:t>
            </a:r>
            <a:r>
              <a:rPr lang="en-US" dirty="0"/>
              <a:t>based their previous post.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23046FC-8671-4C28-A2E8-440C7347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Statistics and Problem statements</a:t>
            </a:r>
          </a:p>
        </p:txBody>
      </p:sp>
      <p:sp>
        <p:nvSpPr>
          <p:cNvPr id="10" name="標題 4">
            <a:extLst>
              <a:ext uri="{FF2B5EF4-FFF2-40B4-BE49-F238E27FC236}">
                <a16:creationId xmlns:a16="http://schemas.microsoft.com/office/drawing/2014/main" id="{7426BB8B-65BA-48FD-8832-2487E9B9C5AB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p.2</a:t>
            </a:r>
          </a:p>
        </p:txBody>
      </p:sp>
    </p:spTree>
    <p:extLst>
      <p:ext uri="{BB962C8B-B14F-4D97-AF65-F5344CB8AC3E}">
        <p14:creationId xmlns:p14="http://schemas.microsoft.com/office/powerpoint/2010/main" val="32237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AF0E14-B279-4A9B-BBCB-3D6537F6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5105400"/>
          </a:xfrm>
        </p:spPr>
        <p:txBody>
          <a:bodyPr/>
          <a:lstStyle/>
          <a:p>
            <a:r>
              <a:rPr lang="en-US" dirty="0">
                <a:solidFill>
                  <a:srgbClr val="333DC9"/>
                </a:solidFill>
              </a:rPr>
              <a:t>Binary classification</a:t>
            </a:r>
            <a:r>
              <a:rPr lang="en-US" dirty="0"/>
              <a:t>: Popular vs.. Non-relevant posts</a:t>
            </a:r>
          </a:p>
          <a:p>
            <a:r>
              <a:rPr lang="en-US" dirty="0"/>
              <a:t>Popular vote </a:t>
            </a:r>
            <a:r>
              <a:rPr lang="en-US" dirty="0">
                <a:solidFill>
                  <a:srgbClr val="333DC9"/>
                </a:solidFill>
              </a:rPr>
              <a:t>labeling</a:t>
            </a:r>
          </a:p>
          <a:p>
            <a:pPr lvl="1"/>
            <a:r>
              <a:rPr lang="en-US" dirty="0"/>
              <a:t># of posts: 509,236 from 2008-01-25 to 2016-11-22</a:t>
            </a:r>
          </a:p>
          <a:p>
            <a:pPr lvl="1"/>
            <a:r>
              <a:rPr lang="en-US" dirty="0"/>
              <a:t>Quick overview for </a:t>
            </a:r>
            <a:r>
              <a:rPr lang="en-US" dirty="0">
                <a:solidFill>
                  <a:srgbClr val="333DC9"/>
                </a:solidFill>
              </a:rPr>
              <a:t># of post per day Skewed.</a:t>
            </a:r>
          </a:p>
          <a:p>
            <a:pPr lvl="1"/>
            <a:endParaRPr lang="en-US" dirty="0">
              <a:solidFill>
                <a:srgbClr val="333DC9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333DC9"/>
              </a:solidFill>
            </a:endParaRPr>
          </a:p>
          <a:p>
            <a:pPr lvl="1"/>
            <a:r>
              <a:rPr lang="en-US" dirty="0">
                <a:solidFill>
                  <a:srgbClr val="333DC9"/>
                </a:solidFill>
              </a:rPr>
              <a:t>Average </a:t>
            </a:r>
            <a:r>
              <a:rPr lang="en-US" dirty="0" err="1">
                <a:solidFill>
                  <a:srgbClr val="333DC9"/>
                </a:solidFill>
              </a:rPr>
              <a:t>up_votes</a:t>
            </a:r>
            <a:r>
              <a:rPr lang="en-US" dirty="0">
                <a:solidFill>
                  <a:srgbClr val="333DC9"/>
                </a:solidFill>
              </a:rPr>
              <a:t> </a:t>
            </a:r>
            <a:r>
              <a:rPr lang="en-US" dirty="0"/>
              <a:t>per day </a:t>
            </a:r>
          </a:p>
          <a:p>
            <a:pPr marL="457200" lvl="1" indent="0">
              <a:buNone/>
            </a:pPr>
            <a:endParaRPr lang="en-US" dirty="0">
              <a:solidFill>
                <a:srgbClr val="333DC9"/>
              </a:solidFill>
            </a:endParaRPr>
          </a:p>
          <a:p>
            <a:pPr lvl="2"/>
            <a:endParaRPr lang="en-US" dirty="0">
              <a:solidFill>
                <a:srgbClr val="333DC9"/>
              </a:solidFill>
            </a:endParaRPr>
          </a:p>
          <a:p>
            <a:pPr lvl="1"/>
            <a:r>
              <a:rPr lang="en-US" dirty="0"/>
              <a:t>Can we use mean as a threshold to determine the popular news?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No. </a:t>
            </a:r>
            <a:r>
              <a:rPr lang="en-US" dirty="0">
                <a:solidFill>
                  <a:schemeClr val="accent1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333DC9"/>
                </a:solidFill>
              </a:rPr>
              <a:t>average </a:t>
            </a:r>
            <a:r>
              <a:rPr lang="en-US" dirty="0" err="1">
                <a:solidFill>
                  <a:srgbClr val="333DC9"/>
                </a:solidFill>
              </a:rPr>
              <a:t>up_votes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per day is</a:t>
            </a:r>
            <a:r>
              <a:rPr lang="en-US" dirty="0">
                <a:solidFill>
                  <a:srgbClr val="FF0000"/>
                </a:solidFill>
              </a:rPr>
              <a:t> skewed.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Different day has different </a:t>
            </a:r>
            <a:r>
              <a:rPr lang="en-US" dirty="0" err="1">
                <a:solidFill>
                  <a:srgbClr val="FF0000"/>
                </a:solidFill>
              </a:rPr>
              <a:t>up_votes</a:t>
            </a:r>
            <a:r>
              <a:rPr lang="en-US" dirty="0">
                <a:solidFill>
                  <a:srgbClr val="FF0000"/>
                </a:solidFill>
              </a:rPr>
              <a:t> range.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Double check ?(next slides)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9066F57-08BE-4E98-BFFA-D214622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i="0" kern="0" dirty="0"/>
              <a:t>Popularity Prediction</a:t>
            </a:r>
          </a:p>
        </p:txBody>
      </p:sp>
      <p:sp>
        <p:nvSpPr>
          <p:cNvPr id="21" name="標題 4">
            <a:extLst>
              <a:ext uri="{FF2B5EF4-FFF2-40B4-BE49-F238E27FC236}">
                <a16:creationId xmlns:a16="http://schemas.microsoft.com/office/drawing/2014/main" id="{B4080B4A-5AB3-465C-BFC5-CF0755D4840A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p.3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F9FB10-77B4-42AA-9223-0BC60BEA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391150" cy="6953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D1B2892-D76C-44B2-8D77-47F472F49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590925"/>
            <a:ext cx="7334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AF0E14-B279-4A9B-BBCB-3D6537F6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4343400"/>
            <a:ext cx="8915399" cy="1676400"/>
          </a:xfrm>
        </p:spPr>
        <p:txBody>
          <a:bodyPr/>
          <a:lstStyle/>
          <a:p>
            <a:r>
              <a:rPr lang="en-US" dirty="0"/>
              <a:t>Threshold can’t be average </a:t>
            </a:r>
            <a:r>
              <a:rPr lang="en-US" dirty="0" err="1"/>
              <a:t>up_votes</a:t>
            </a:r>
            <a:r>
              <a:rPr lang="en-US" dirty="0"/>
              <a:t>.</a:t>
            </a:r>
          </a:p>
          <a:p>
            <a:r>
              <a:rPr lang="en-US" dirty="0"/>
              <a:t>User were </a:t>
            </a:r>
            <a:r>
              <a:rPr lang="en-US" dirty="0">
                <a:solidFill>
                  <a:srgbClr val="FF0000"/>
                </a:solidFill>
              </a:rPr>
              <a:t>growing</a:t>
            </a:r>
            <a:r>
              <a:rPr lang="en-US" dirty="0"/>
              <a:t>. </a:t>
            </a:r>
          </a:p>
          <a:p>
            <a:r>
              <a:rPr lang="en-US" dirty="0"/>
              <a:t>The popularity should </a:t>
            </a:r>
            <a:r>
              <a:rPr lang="en-US" dirty="0">
                <a:solidFill>
                  <a:srgbClr val="FF0000"/>
                </a:solidFill>
              </a:rPr>
              <a:t>reflect the number of users</a:t>
            </a:r>
            <a:r>
              <a:rPr lang="en-US" dirty="0"/>
              <a:t>. </a:t>
            </a:r>
          </a:p>
          <a:p>
            <a:r>
              <a:rPr lang="en-US" dirty="0"/>
              <a:t>How to label relatively popular vote?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9066F57-08BE-4E98-BFFA-D214622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i="0" kern="0" dirty="0"/>
              <a:t>Popular labeling </a:t>
            </a:r>
          </a:p>
        </p:txBody>
      </p:sp>
      <p:sp>
        <p:nvSpPr>
          <p:cNvPr id="21" name="標題 4">
            <a:extLst>
              <a:ext uri="{FF2B5EF4-FFF2-40B4-BE49-F238E27FC236}">
                <a16:creationId xmlns:a16="http://schemas.microsoft.com/office/drawing/2014/main" id="{B4080B4A-5AB3-465C-BFC5-CF0755D4840A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p.3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C3ABF1-A2E1-4CA7-8607-B5EAA303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1214030"/>
            <a:ext cx="8029575" cy="27504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3E45C9-AAC8-4E2B-9B6C-C24193DF0BB7}"/>
              </a:ext>
            </a:extLst>
          </p:cNvPr>
          <p:cNvSpPr txBox="1"/>
          <p:nvPr/>
        </p:nvSpPr>
        <p:spPr>
          <a:xfrm>
            <a:off x="568543" y="835084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posts per day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F90CFB-C771-4F72-BACB-82CEB57D71B8}"/>
              </a:ext>
            </a:extLst>
          </p:cNvPr>
          <p:cNvSpPr txBox="1"/>
          <p:nvPr/>
        </p:nvSpPr>
        <p:spPr>
          <a:xfrm>
            <a:off x="4664293" y="835083"/>
            <a:ext cx="377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up_votes</a:t>
            </a:r>
            <a:r>
              <a:rPr lang="en-US" dirty="0"/>
              <a:t> per day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6D54B71-41E6-4F61-9D5D-DB0B3BD79E91}"/>
              </a:ext>
            </a:extLst>
          </p:cNvPr>
          <p:cNvCxnSpPr/>
          <p:nvPr/>
        </p:nvCxnSpPr>
        <p:spPr bwMode="auto">
          <a:xfrm>
            <a:off x="4724400" y="3124200"/>
            <a:ext cx="35528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247A7C-5170-495A-B664-ABB553250568}"/>
              </a:ext>
            </a:extLst>
          </p:cNvPr>
          <p:cNvSpPr txBox="1"/>
          <p:nvPr/>
        </p:nvSpPr>
        <p:spPr>
          <a:xfrm>
            <a:off x="8229600" y="2985700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Threshold?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7243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9066F57-08BE-4E98-BFFA-D214622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i="0" kern="0" dirty="0"/>
              <a:t>Relative Popularity</a:t>
            </a:r>
          </a:p>
        </p:txBody>
      </p:sp>
      <p:sp>
        <p:nvSpPr>
          <p:cNvPr id="21" name="標題 4">
            <a:extLst>
              <a:ext uri="{FF2B5EF4-FFF2-40B4-BE49-F238E27FC236}">
                <a16:creationId xmlns:a16="http://schemas.microsoft.com/office/drawing/2014/main" id="{B4080B4A-5AB3-465C-BFC5-CF0755D4840A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p.3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922C74-C75F-42A3-B9EA-7439A1C1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915399" cy="4800600"/>
          </a:xfrm>
        </p:spPr>
        <p:txBody>
          <a:bodyPr/>
          <a:lstStyle/>
          <a:p>
            <a:r>
              <a:rPr lang="en-US" dirty="0"/>
              <a:t>A post should be considered popular:</a:t>
            </a:r>
          </a:p>
          <a:p>
            <a:pPr lvl="1"/>
            <a:r>
              <a:rPr lang="en-US" dirty="0"/>
              <a:t>Compared to the </a:t>
            </a:r>
            <a:r>
              <a:rPr lang="en-US" dirty="0">
                <a:solidFill>
                  <a:srgbClr val="333DC9"/>
                </a:solidFill>
              </a:rPr>
              <a:t>previous month </a:t>
            </a:r>
            <a:r>
              <a:rPr lang="en-US" dirty="0"/>
              <a:t>and the </a:t>
            </a:r>
            <a:r>
              <a:rPr lang="en-US" dirty="0">
                <a:solidFill>
                  <a:srgbClr val="333DC9"/>
                </a:solidFill>
              </a:rPr>
              <a:t>day of the week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(remove season and periodical trend effect)</a:t>
            </a:r>
          </a:p>
          <a:p>
            <a:pPr lvl="2"/>
            <a:r>
              <a:rPr lang="en-US" dirty="0">
                <a:solidFill>
                  <a:srgbClr val="333DC9"/>
                </a:solidFill>
              </a:rPr>
              <a:t>Bin the post </a:t>
            </a:r>
            <a:r>
              <a:rPr lang="en-US" dirty="0"/>
              <a:t>and </a:t>
            </a:r>
            <a:r>
              <a:rPr lang="en-US" dirty="0" err="1"/>
              <a:t>up_votes</a:t>
            </a:r>
            <a:r>
              <a:rPr lang="en-US" dirty="0"/>
              <a:t> from previous month and the day of the week</a:t>
            </a:r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popular vote </a:t>
            </a:r>
            <a:r>
              <a:rPr lang="en-US" dirty="0"/>
              <a:t>is a </a:t>
            </a:r>
            <a:r>
              <a:rPr lang="en-US" dirty="0">
                <a:solidFill>
                  <a:srgbClr val="333DC9"/>
                </a:solidFill>
              </a:rPr>
              <a:t>positive outlier inside that bin</a:t>
            </a:r>
          </a:p>
          <a:p>
            <a:pPr lvl="1"/>
            <a:r>
              <a:rPr lang="en-US" dirty="0"/>
              <a:t>Outlier criteria (</a:t>
            </a:r>
            <a:r>
              <a:rPr lang="en-US" dirty="0">
                <a:solidFill>
                  <a:srgbClr val="FF0000"/>
                </a:solidFill>
              </a:rPr>
              <a:t>Popular</a:t>
            </a:r>
            <a:r>
              <a:rPr lang="en-US" dirty="0"/>
              <a:t>): mean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* </a:t>
            </a:r>
            <a:r>
              <a:rPr lang="en-US" i="0" dirty="0">
                <a:solidFill>
                  <a:srgbClr val="333DC9"/>
                </a:solidFill>
                <a:effectLst/>
                <a:latin typeface="Roboto"/>
              </a:rPr>
              <a:t>interquartile range (IQR)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3 </a:t>
            </a:r>
            <a:r>
              <a:rPr lang="en-US" dirty="0"/>
              <a:t>is changeable and </a:t>
            </a:r>
          </a:p>
          <a:p>
            <a:pPr marL="457200" lvl="1" indent="0">
              <a:buNone/>
            </a:pPr>
            <a:r>
              <a:rPr lang="en-US" dirty="0"/>
              <a:t>      the difficulty of the classification </a:t>
            </a:r>
          </a:p>
          <a:p>
            <a:pPr marL="457200" lvl="1" indent="0">
              <a:buNone/>
            </a:pPr>
            <a:r>
              <a:rPr lang="en-US" dirty="0"/>
              <a:t>	problem is defined by the </a:t>
            </a:r>
          </a:p>
          <a:p>
            <a:pPr marL="457200" lvl="1" indent="0">
              <a:buNone/>
            </a:pPr>
            <a:r>
              <a:rPr lang="en-US" dirty="0"/>
              <a:t>	pattern intensity </a:t>
            </a:r>
          </a:p>
          <a:p>
            <a:pPr marL="457200" lvl="1" indent="0">
              <a:buNone/>
            </a:pPr>
            <a:r>
              <a:rPr lang="en-US" dirty="0"/>
              <a:t>      and </a:t>
            </a:r>
            <a:r>
              <a:rPr lang="en-US" dirty="0">
                <a:solidFill>
                  <a:srgbClr val="333DC9"/>
                </a:solidFill>
              </a:rPr>
              <a:t>confidence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i.g.</a:t>
            </a:r>
            <a:r>
              <a:rPr lang="en-US" dirty="0">
                <a:solidFill>
                  <a:schemeClr val="tx1"/>
                </a:solidFill>
              </a:rPr>
              <a:t>, 3 ) in the label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Figure: upvotes and its labels </a:t>
            </a:r>
          </a:p>
          <a:p>
            <a:pPr lvl="1"/>
            <a:r>
              <a:rPr lang="en-US" dirty="0"/>
              <a:t>More reasonable.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897B830-DC05-479F-A803-64FE4876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07" y="3170830"/>
            <a:ext cx="3558068" cy="236319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5CEB4B1-1A2F-4254-A894-EE28BE5DB997}"/>
              </a:ext>
            </a:extLst>
          </p:cNvPr>
          <p:cNvSpPr txBox="1"/>
          <p:nvPr/>
        </p:nvSpPr>
        <p:spPr>
          <a:xfrm rot="16200000">
            <a:off x="4637840" y="419853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up_votes</a:t>
            </a:r>
          </a:p>
        </p:txBody>
      </p:sp>
    </p:spTree>
    <p:extLst>
      <p:ext uri="{BB962C8B-B14F-4D97-AF65-F5344CB8AC3E}">
        <p14:creationId xmlns:p14="http://schemas.microsoft.com/office/powerpoint/2010/main" val="293501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9066F57-08BE-4E98-BFFA-D2146222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i="0" kern="0" dirty="0"/>
              <a:t>Binary Classification Modeling</a:t>
            </a:r>
          </a:p>
        </p:txBody>
      </p:sp>
      <p:sp>
        <p:nvSpPr>
          <p:cNvPr id="21" name="標題 4">
            <a:extLst>
              <a:ext uri="{FF2B5EF4-FFF2-40B4-BE49-F238E27FC236}">
                <a16:creationId xmlns:a16="http://schemas.microsoft.com/office/drawing/2014/main" id="{B4080B4A-5AB3-465C-BFC5-CF0755D4840A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p.3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922C74-C75F-42A3-B9EA-7439A1C1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915399" cy="4800600"/>
          </a:xfrm>
        </p:spPr>
        <p:txBody>
          <a:bodyPr/>
          <a:lstStyle/>
          <a:p>
            <a:r>
              <a:rPr lang="en-US" dirty="0"/>
              <a:t>Approach 1: Bag of words (</a:t>
            </a:r>
            <a:r>
              <a:rPr lang="en-US" dirty="0" err="1"/>
              <a:t>Tf-Idf</a:t>
            </a:r>
            <a:r>
              <a:rPr lang="en-US" dirty="0"/>
              <a:t>)</a:t>
            </a:r>
          </a:p>
          <a:p>
            <a:r>
              <a:rPr lang="en-US" dirty="0"/>
              <a:t>Text Pre-</a:t>
            </a:r>
            <a:r>
              <a:rPr lang="en-US" dirty="0" err="1"/>
              <a:t>procssing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Contractions Mapping </a:t>
            </a:r>
          </a:p>
          <a:p>
            <a:pPr lvl="1"/>
            <a:r>
              <a:rPr lang="en-US" dirty="0"/>
              <a:t>Format words and remove unwanted characters</a:t>
            </a:r>
          </a:p>
          <a:p>
            <a:pPr lvl="1"/>
            <a:r>
              <a:rPr lang="en-US" dirty="0"/>
              <a:t>Remove stop words</a:t>
            </a:r>
          </a:p>
          <a:p>
            <a:pPr lvl="1"/>
            <a:r>
              <a:rPr lang="en-US" dirty="0"/>
              <a:t>Tokenize each word</a:t>
            </a:r>
          </a:p>
          <a:p>
            <a:pPr lvl="1"/>
            <a:r>
              <a:rPr lang="en-US" dirty="0"/>
              <a:t>Lemmatize each token</a:t>
            </a:r>
          </a:p>
          <a:p>
            <a:pPr lvl="1"/>
            <a:r>
              <a:rPr lang="en-US" dirty="0"/>
              <a:t>Stem words: reducing each word to its root or base</a:t>
            </a:r>
          </a:p>
          <a:p>
            <a:pPr lvl="1"/>
            <a:r>
              <a:rPr lang="en-US" dirty="0"/>
              <a:t>We present the examples for titles and bad word in the next slide</a:t>
            </a:r>
          </a:p>
          <a:p>
            <a:r>
              <a:rPr lang="en-US" dirty="0"/>
              <a:t>Other steps:</a:t>
            </a:r>
          </a:p>
          <a:p>
            <a:pPr lvl="1"/>
            <a:r>
              <a:rPr lang="en-US" dirty="0"/>
              <a:t>Key words and subject preserve</a:t>
            </a:r>
          </a:p>
          <a:p>
            <a:pPr lvl="1"/>
            <a:r>
              <a:rPr lang="en-US" dirty="0"/>
              <a:t>Subjects are important to news title and can be target of interests</a:t>
            </a:r>
          </a:p>
        </p:txBody>
      </p:sp>
    </p:spTree>
    <p:extLst>
      <p:ext uri="{BB962C8B-B14F-4D97-AF65-F5344CB8AC3E}">
        <p14:creationId xmlns:p14="http://schemas.microsoft.com/office/powerpoint/2010/main" val="107910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9066F57-08BE-4E98-BFFA-D2146222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-21336"/>
            <a:ext cx="7659624" cy="893254"/>
          </a:xfrm>
        </p:spPr>
        <p:txBody>
          <a:bodyPr/>
          <a:lstStyle/>
          <a:p>
            <a:r>
              <a:rPr lang="en-US" altLang="zh-TW" sz="3200" i="0" kern="0" dirty="0"/>
              <a:t>Example of Bag of words</a:t>
            </a:r>
            <a:endParaRPr lang="en-US" sz="3200" dirty="0"/>
          </a:p>
        </p:txBody>
      </p:sp>
      <p:sp>
        <p:nvSpPr>
          <p:cNvPr id="21" name="標題 4">
            <a:extLst>
              <a:ext uri="{FF2B5EF4-FFF2-40B4-BE49-F238E27FC236}">
                <a16:creationId xmlns:a16="http://schemas.microsoft.com/office/drawing/2014/main" id="{B4080B4A-5AB3-465C-BFC5-CF0755D4840A}"/>
              </a:ext>
            </a:extLst>
          </p:cNvPr>
          <p:cNvSpPr txBox="1">
            <a:spLocks/>
          </p:cNvSpPr>
          <p:nvPr/>
        </p:nvSpPr>
        <p:spPr bwMode="auto">
          <a:xfrm>
            <a:off x="8229600" y="6586130"/>
            <a:ext cx="990601" cy="2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r>
              <a:rPr lang="en-US" sz="1200" i="0" kern="0" dirty="0"/>
              <a:t>p.3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8AD4B0E-1007-43CA-AA1F-999B95BDF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70357"/>
              </p:ext>
            </p:extLst>
          </p:nvPr>
        </p:nvGraphicFramePr>
        <p:xfrm>
          <a:off x="533400" y="1066800"/>
          <a:ext cx="8001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587">
                  <a:extLst>
                    <a:ext uri="{9D8B030D-6E8A-4147-A177-3AD203B41FA5}">
                      <a16:colId xmlns:a16="http://schemas.microsoft.com/office/drawing/2014/main" val="2466532391"/>
                    </a:ext>
                  </a:extLst>
                </a:gridCol>
                <a:gridCol w="4038413">
                  <a:extLst>
                    <a:ext uri="{9D8B030D-6E8A-4147-A177-3AD203B41FA5}">
                      <a16:colId xmlns:a16="http://schemas.microsoft.com/office/drawing/2014/main" val="2462910549"/>
                    </a:ext>
                  </a:extLst>
                </a:gridCol>
              </a:tblGrid>
              <a:tr h="314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Processes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036795"/>
                  </a:ext>
                </a:extLst>
              </a:tr>
              <a:tr h="230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Rightist Gangs Murdering Trade Unionists in 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rightist gang murder trade unionist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6639"/>
                  </a:ext>
                </a:extLst>
              </a:tr>
              <a:tr h="314793">
                <a:tc>
                  <a:txBody>
                    <a:bodyPr/>
                    <a:lstStyle/>
                    <a:p>
                      <a:r>
                        <a:rPr lang="en-US" dirty="0"/>
                        <a:t>Protesters gathered around a mosque in the west of the Afghan capital after Friday prayers chanting death to Denmark , death to the Netherlands, death to America and death to Jews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protest gather around west afghan prayer chant death </a:t>
                      </a:r>
                      <a:r>
                        <a:rPr lang="en-US" dirty="0" err="1"/>
                        <a:t>jew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70089"/>
                  </a:ext>
                </a:extLst>
              </a:tr>
              <a:tr h="314793">
                <a:tc>
                  <a:txBody>
                    <a:bodyPr/>
                    <a:lstStyle/>
                    <a:p>
                      <a:r>
                        <a:rPr lang="en-US" dirty="0"/>
                        <a:t>car bomb exploded Friday outside a police station in Spain s northern Rioja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bomb station northern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33426"/>
                  </a:ext>
                </a:extLst>
              </a:tr>
              <a:tr h="314793">
                <a:tc>
                  <a:txBody>
                    <a:bodyPr/>
                    <a:lstStyle/>
                    <a:p>
                      <a:r>
                        <a:rPr lang="en-US" dirty="0" err="1"/>
                        <a:t>MinnPost</a:t>
                      </a:r>
                      <a:r>
                        <a:rPr lang="en-US" dirty="0"/>
                        <a:t> - Pent-up hatred unleashed in shocking Lhasa riots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 unleash shock riot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57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845CD-11F5-4E85-814F-D578AF5A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Scalability Issues</a:t>
            </a: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C290D0BA-3CC1-4FE9-BA38-7E4B4583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220200" cy="5105400"/>
          </a:xfrm>
        </p:spPr>
        <p:txBody>
          <a:bodyPr/>
          <a:lstStyle/>
          <a:p>
            <a:r>
              <a:rPr lang="en-US" dirty="0"/>
              <a:t>Dataset Imbalance: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Popular</a:t>
            </a:r>
            <a:r>
              <a:rPr lang="en-US" dirty="0"/>
              <a:t> vs Unpopular: </a:t>
            </a:r>
            <a:r>
              <a:rPr lang="en-US" dirty="0">
                <a:solidFill>
                  <a:srgbClr val="FF0000"/>
                </a:solidFill>
              </a:rPr>
              <a:t>63,003</a:t>
            </a:r>
            <a:r>
              <a:rPr lang="en-US" dirty="0"/>
              <a:t> vs 441,714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:7)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Class weight </a:t>
            </a:r>
            <a:r>
              <a:rPr lang="en-US" dirty="0"/>
              <a:t>considered during training</a:t>
            </a:r>
          </a:p>
          <a:p>
            <a:r>
              <a:rPr lang="en-US" dirty="0"/>
              <a:t>In total, there are 11,245 words in vocabulary</a:t>
            </a:r>
          </a:p>
          <a:p>
            <a:r>
              <a:rPr lang="en-US" dirty="0"/>
              <a:t>K-fold </a:t>
            </a:r>
            <a:r>
              <a:rPr lang="en-US" dirty="0">
                <a:solidFill>
                  <a:srgbClr val="FF0000"/>
                </a:solidFill>
              </a:rPr>
              <a:t>cross validation and report the average metrics</a:t>
            </a:r>
          </a:p>
          <a:p>
            <a:r>
              <a:rPr lang="en-US" dirty="0">
                <a:solidFill>
                  <a:srgbClr val="FF0000"/>
                </a:solidFill>
              </a:rPr>
              <a:t>Scalability: Use SGD classifier to train in batch</a:t>
            </a:r>
          </a:p>
          <a:p>
            <a:r>
              <a:rPr lang="en-US" dirty="0"/>
              <a:t>Dimensionality reduction: direct PCA fail due to high complexity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Feature (words) selections by Chi-squared stats </a:t>
            </a:r>
          </a:p>
          <a:p>
            <a:pPr marL="457200" lvl="1" indent="0">
              <a:buNone/>
            </a:pPr>
            <a:r>
              <a:rPr lang="en-US" sz="1400" dirty="0"/>
              <a:t>         Compute chi-squared stats between each non-negative feature and class</a:t>
            </a:r>
          </a:p>
          <a:p>
            <a:pPr lvl="1"/>
            <a:r>
              <a:rPr lang="en-US" sz="1400" dirty="0"/>
              <a:t>Retain ¼ words and plus its PCA results </a:t>
            </a:r>
          </a:p>
          <a:p>
            <a:pPr marL="457200" lvl="1" indent="0">
              <a:buNone/>
            </a:pPr>
            <a:r>
              <a:rPr lang="en-US" sz="1400" dirty="0"/>
              <a:t>	further reduce to 1000 dimensions</a:t>
            </a:r>
          </a:p>
          <a:p>
            <a:pPr lvl="1"/>
            <a:r>
              <a:rPr lang="en-US" sz="1400" dirty="0"/>
              <a:t>Chi-squared stats </a:t>
            </a:r>
            <a:r>
              <a:rPr lang="en-US" sz="1400" dirty="0">
                <a:solidFill>
                  <a:srgbClr val="FF0000"/>
                </a:solidFill>
              </a:rPr>
              <a:t>K best words </a:t>
            </a:r>
            <a:r>
              <a:rPr lang="en-US" sz="1400" dirty="0"/>
              <a:t>based on label and PCA consider the direction with </a:t>
            </a:r>
            <a:r>
              <a:rPr lang="en-US" sz="1400" dirty="0">
                <a:solidFill>
                  <a:srgbClr val="FF0000"/>
                </a:solidFill>
              </a:rPr>
              <a:t>high variance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D25AEB0-6C2B-4E4E-964F-7689FEC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14400"/>
            <a:ext cx="8915399" cy="2948683"/>
          </a:xfrm>
        </p:spPr>
        <p:txBody>
          <a:bodyPr/>
          <a:lstStyle/>
          <a:p>
            <a:r>
              <a:rPr lang="en-US" dirty="0"/>
              <a:t>Scalability: Simple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SGD</a:t>
            </a:r>
            <a:r>
              <a:rPr lang="en-US" dirty="0"/>
              <a:t> Logistic Classifier </a:t>
            </a:r>
          </a:p>
          <a:p>
            <a:pPr lvl="1"/>
            <a:r>
              <a:rPr lang="en-US" sz="1600" b="1" dirty="0">
                <a:cs typeface="+mn-cs"/>
              </a:rPr>
              <a:t>Deep Learning </a:t>
            </a:r>
            <a:r>
              <a:rPr lang="en-US" sz="1600" b="1" dirty="0" err="1">
                <a:solidFill>
                  <a:srgbClr val="FF0000"/>
                </a:solidFill>
                <a:cs typeface="+mn-cs"/>
              </a:rPr>
              <a:t>fit_generator</a:t>
            </a:r>
            <a:r>
              <a:rPr lang="en-US" sz="16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1600" b="1" dirty="0">
                <a:cs typeface="+mn-cs"/>
              </a:rPr>
              <a:t>(Only read each batch from HDD at each iteration)</a:t>
            </a:r>
          </a:p>
          <a:p>
            <a:pPr lvl="1"/>
            <a:r>
              <a:rPr lang="en-US" altLang="zh-TW" sz="1600" dirty="0" err="1"/>
              <a:t>SGDlogit</a:t>
            </a:r>
            <a:r>
              <a:rPr lang="en-US" altLang="zh-TW" sz="1600" dirty="0"/>
              <a:t>: Simple SGD logistic regression</a:t>
            </a:r>
          </a:p>
          <a:p>
            <a:pPr lvl="1"/>
            <a:r>
              <a:rPr lang="en-US" altLang="zh-TW" sz="1600" dirty="0" err="1"/>
              <a:t>SGDlogitPca</a:t>
            </a:r>
            <a:r>
              <a:rPr lang="en-US" altLang="zh-TW" sz="1600" dirty="0"/>
              <a:t>: Simple SGD logistic with PCA and </a:t>
            </a:r>
            <a:r>
              <a:rPr lang="en-US" altLang="zh-TW" sz="1600" dirty="0" err="1"/>
              <a:t>ChiTest</a:t>
            </a:r>
            <a:r>
              <a:rPr lang="en-US" altLang="zh-TW" sz="1600" dirty="0"/>
              <a:t> for feature reduction</a:t>
            </a:r>
          </a:p>
          <a:p>
            <a:pPr lvl="1"/>
            <a:r>
              <a:rPr lang="en-US" sz="1600" dirty="0" err="1"/>
              <a:t>NN_fit</a:t>
            </a:r>
            <a:r>
              <a:rPr lang="en-US" sz="1600" dirty="0"/>
              <a:t>: deep</a:t>
            </a:r>
            <a:r>
              <a:rPr lang="zh-TW" altLang="en-US" sz="1600" dirty="0"/>
              <a:t> </a:t>
            </a:r>
            <a:r>
              <a:rPr lang="en-US" altLang="zh-TW" sz="1600" dirty="0"/>
              <a:t>neural network </a:t>
            </a:r>
          </a:p>
          <a:p>
            <a:pPr lvl="1"/>
            <a:r>
              <a:rPr lang="en-US" sz="1600" dirty="0" err="1"/>
              <a:t>NN_fitPca</a:t>
            </a:r>
            <a:r>
              <a:rPr lang="en-US" sz="1600" dirty="0"/>
              <a:t>: deep</a:t>
            </a:r>
            <a:r>
              <a:rPr lang="zh-TW" altLang="en-US" sz="1600" dirty="0"/>
              <a:t> </a:t>
            </a:r>
            <a:r>
              <a:rPr lang="en-US" altLang="zh-TW" sz="1600" dirty="0"/>
              <a:t>neural network with PCA and </a:t>
            </a:r>
            <a:r>
              <a:rPr lang="en-US" altLang="zh-TW" sz="1600" dirty="0" err="1"/>
              <a:t>ChiTest</a:t>
            </a:r>
            <a:r>
              <a:rPr lang="en-US" altLang="zh-TW" sz="1600" dirty="0"/>
              <a:t> for feature reduction</a:t>
            </a:r>
          </a:p>
          <a:p>
            <a:pPr lvl="1"/>
            <a:r>
              <a:rPr lang="en-US" sz="1600" dirty="0" err="1"/>
              <a:t>NN_nnlm_embed</a:t>
            </a:r>
            <a:r>
              <a:rPr lang="en-US" sz="1600" dirty="0"/>
              <a:t>: </a:t>
            </a:r>
            <a:r>
              <a:rPr lang="en-US" altLang="zh-TW" sz="1600" dirty="0"/>
              <a:t>neural network with </a:t>
            </a:r>
            <a:r>
              <a:rPr lang="en-US" altLang="zh-TW" sz="1600" dirty="0">
                <a:hlinkClick r:id="rId2"/>
              </a:rPr>
              <a:t>sentence embedding layer</a:t>
            </a:r>
            <a:endParaRPr lang="en-US" sz="1600" dirty="0"/>
          </a:p>
          <a:p>
            <a:pPr lvl="1"/>
            <a:r>
              <a:rPr lang="en-US" sz="1600" dirty="0" err="1">
                <a:solidFill>
                  <a:schemeClr val="accent1"/>
                </a:solidFill>
              </a:rPr>
              <a:t>NN_nnlm_pretrain</a:t>
            </a:r>
            <a:r>
              <a:rPr lang="en-US" sz="1600" dirty="0">
                <a:solidFill>
                  <a:schemeClr val="accent1"/>
                </a:solidFill>
              </a:rPr>
              <a:t>: </a:t>
            </a:r>
            <a:r>
              <a:rPr lang="en-US" altLang="zh-TW" sz="1600" dirty="0"/>
              <a:t>neural network with </a:t>
            </a:r>
            <a:r>
              <a:rPr lang="en-US" altLang="zh-TW" sz="1600" dirty="0">
                <a:hlinkClick r:id="rId2"/>
              </a:rPr>
              <a:t>pretrained embedding </a:t>
            </a:r>
            <a:endParaRPr lang="en-US" sz="1600" dirty="0">
              <a:solidFill>
                <a:schemeClr val="accent1"/>
              </a:solidFill>
            </a:endParaRPr>
          </a:p>
          <a:p>
            <a:pPr lvl="1"/>
            <a:r>
              <a:rPr lang="en-US" sz="16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NN_gnews_pretrain</a:t>
            </a: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TW" sz="1600" dirty="0"/>
              <a:t>neural network with google news </a:t>
            </a:r>
            <a:r>
              <a:rPr lang="en-US" altLang="zh-TW" sz="1600" dirty="0">
                <a:hlinkClick r:id="rId2"/>
              </a:rPr>
              <a:t>pretrained embedding 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sz="1600" dirty="0"/>
          </a:p>
          <a:p>
            <a:pPr lvl="1"/>
            <a:endParaRPr lang="en-US" sz="1600" b="1" dirty="0"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293F64-75BB-401A-85E6-17D50F45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 (1/2)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AF452D-8BAD-4CE6-984B-360B56EA8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70142"/>
              </p:ext>
            </p:extLst>
          </p:nvPr>
        </p:nvGraphicFramePr>
        <p:xfrm>
          <a:off x="76200" y="4002214"/>
          <a:ext cx="892841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418">
                  <a:extLst>
                    <a:ext uri="{9D8B030D-6E8A-4147-A177-3AD203B41FA5}">
                      <a16:colId xmlns:a16="http://schemas.microsoft.com/office/drawing/2014/main" val="2962987548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357686530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822469553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2605488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882740880"/>
                    </a:ext>
                  </a:extLst>
                </a:gridCol>
              </a:tblGrid>
              <a:tr h="2467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4056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SGDlogit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0.584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0.169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0.260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68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SGDlogitPca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0.264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99355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dirty="0" err="1"/>
                        <a:t>NN_fit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0.592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0.266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91319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NN_fitPca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63724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NN_nnlm_embed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50890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NN_nnlm_pretrain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7614"/>
                  </a:ext>
                </a:extLst>
              </a:tr>
              <a:tr h="317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NN_gnews_pretrain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0.592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0.172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6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80021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14930</TotalTime>
  <Words>1276</Words>
  <Application>Microsoft Office PowerPoint</Application>
  <PresentationFormat>如螢幕大小 (4:3)</PresentationFormat>
  <Paragraphs>274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Roboto</vt:lpstr>
      <vt:lpstr>Arial</vt:lpstr>
      <vt:lpstr>Wingdings</vt:lpstr>
      <vt:lpstr>Blank Presentation</vt:lpstr>
      <vt:lpstr>Data Science Take-home Project </vt:lpstr>
      <vt:lpstr>Statistics and Problem statements</vt:lpstr>
      <vt:lpstr>Popularity Prediction</vt:lpstr>
      <vt:lpstr>Popular labeling </vt:lpstr>
      <vt:lpstr>Relative Popularity</vt:lpstr>
      <vt:lpstr>Binary Classification Modeling</vt:lpstr>
      <vt:lpstr>Example of Bag of words</vt:lpstr>
      <vt:lpstr>Solve Scalability Issues</vt:lpstr>
      <vt:lpstr>Model Comparison Approaches (1/2)</vt:lpstr>
      <vt:lpstr>Model Comparison Approaches (2/2)</vt:lpstr>
      <vt:lpstr>Clustering into Topic and Evaluation Metrics</vt:lpstr>
      <vt:lpstr>Topic (Clustering) and Post Recommendation</vt:lpstr>
      <vt:lpstr>Experimental Setting</vt:lpstr>
      <vt:lpstr>Recommendation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Examination</dc:title>
  <dc:creator>Chiang, Wen-Hao</dc:creator>
  <cp:lastModifiedBy>Chiang, Wen-Hao</cp:lastModifiedBy>
  <cp:revision>628</cp:revision>
  <dcterms:created xsi:type="dcterms:W3CDTF">2020-11-01T15:14:35Z</dcterms:created>
  <dcterms:modified xsi:type="dcterms:W3CDTF">2021-04-19T13:27:25Z</dcterms:modified>
</cp:coreProperties>
</file>