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er Data" initials="MD" lastIdx="2" clrIdx="0">
    <p:extLst>
      <p:ext uri="{19B8F6BF-5375-455C-9EA6-DF929625EA0E}">
        <p15:presenceInfo xmlns:p15="http://schemas.microsoft.com/office/powerpoint/2012/main" userId="dea3a007adb5a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2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2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63EC-4DF6-4EA9-9DA6-17C514776FB4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E072-8F58-4316-82E9-03209557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1F301C6-8066-4190-834D-99F1A81A3E36}"/>
              </a:ext>
            </a:extLst>
          </p:cNvPr>
          <p:cNvSpPr/>
          <p:nvPr/>
        </p:nvSpPr>
        <p:spPr>
          <a:xfrm>
            <a:off x="4691567" y="2523213"/>
            <a:ext cx="4756362" cy="1547494"/>
          </a:xfrm>
          <a:prstGeom prst="roundRect">
            <a:avLst>
              <a:gd name="adj" fmla="val 135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3A96C4B-8342-4730-A42F-D1D78A11B687}"/>
              </a:ext>
            </a:extLst>
          </p:cNvPr>
          <p:cNvSpPr/>
          <p:nvPr/>
        </p:nvSpPr>
        <p:spPr>
          <a:xfrm>
            <a:off x="2770381" y="170319"/>
            <a:ext cx="1157715" cy="30781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New Survey Data</a:t>
            </a:r>
            <a:endParaRPr lang="zh-CN" alt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8C0AA-3385-4EB2-81F0-423B1C550850}"/>
              </a:ext>
            </a:extLst>
          </p:cNvPr>
          <p:cNvSpPr/>
          <p:nvPr/>
        </p:nvSpPr>
        <p:spPr>
          <a:xfrm>
            <a:off x="5289197" y="1338453"/>
            <a:ext cx="1888908" cy="2008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Assign unique Case ID</a:t>
            </a:r>
            <a:endParaRPr lang="zh-CN" altLang="en-US" sz="10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4AA63B7-6856-4E00-9778-2EEB85AED72E}"/>
              </a:ext>
            </a:extLst>
          </p:cNvPr>
          <p:cNvSpPr/>
          <p:nvPr/>
        </p:nvSpPr>
        <p:spPr>
          <a:xfrm>
            <a:off x="5170079" y="115103"/>
            <a:ext cx="1111786" cy="36108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HR List Data</a:t>
            </a:r>
            <a:endParaRPr lang="zh-CN" altLang="en-US" sz="105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1929AE4-3A41-4796-9711-77D009645432}"/>
              </a:ext>
            </a:extLst>
          </p:cNvPr>
          <p:cNvSpPr/>
          <p:nvPr/>
        </p:nvSpPr>
        <p:spPr>
          <a:xfrm>
            <a:off x="3530755" y="828142"/>
            <a:ext cx="2098785" cy="47648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staff joined survey?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FB1A44F-283D-4172-A3A4-5F945109C77F}"/>
              </a:ext>
            </a:extLst>
          </p:cNvPr>
          <p:cNvSpPr/>
          <p:nvPr/>
        </p:nvSpPr>
        <p:spPr>
          <a:xfrm rot="16200000">
            <a:off x="4404305" y="-558582"/>
            <a:ext cx="294965" cy="2405097"/>
          </a:xfrm>
          <a:prstGeom prst="leftBrace">
            <a:avLst>
              <a:gd name="adj1" fmla="val 35094"/>
              <a:gd name="adj2" fmla="val 50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D515C-2DDE-4686-8007-07055577FD1E}"/>
              </a:ext>
            </a:extLst>
          </p:cNvPr>
          <p:cNvSpPr/>
          <p:nvPr/>
        </p:nvSpPr>
        <p:spPr>
          <a:xfrm>
            <a:off x="1922276" y="1486048"/>
            <a:ext cx="2098785" cy="331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1. Assign unique Case ID</a:t>
            </a:r>
            <a:br>
              <a:rPr lang="en-US" altLang="zh-CN" sz="1000" dirty="0"/>
            </a:br>
            <a:r>
              <a:rPr lang="en-US" altLang="zh-CN" sz="1000" dirty="0"/>
              <a:t>2. </a:t>
            </a:r>
            <a:r>
              <a:rPr lang="en-US" altLang="zh-CN" sz="1000" dirty="0" err="1"/>
              <a:t>Case_type</a:t>
            </a:r>
            <a:r>
              <a:rPr lang="en-US" altLang="zh-CN" sz="1000" dirty="0"/>
              <a:t>=“Non-Respondent” </a:t>
            </a:r>
            <a:endParaRPr lang="zh-CN" altLang="en-US" sz="10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79087D3-5049-4F87-A028-A6D892D997FB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5629540" y="1066383"/>
            <a:ext cx="604111" cy="272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310BEF-9451-4718-89FF-E33D7D2007A9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2971669" y="1066382"/>
            <a:ext cx="559086" cy="41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F1EEB-EBA6-48BF-AF65-76B46D9CC928}"/>
              </a:ext>
            </a:extLst>
          </p:cNvPr>
          <p:cNvSpPr/>
          <p:nvPr/>
        </p:nvSpPr>
        <p:spPr>
          <a:xfrm>
            <a:off x="6184998" y="1031223"/>
            <a:ext cx="555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AFC54F-A113-4D20-9502-68A1AAF9811D}"/>
              </a:ext>
            </a:extLst>
          </p:cNvPr>
          <p:cNvSpPr/>
          <p:nvPr/>
        </p:nvSpPr>
        <p:spPr>
          <a:xfrm>
            <a:off x="3091145" y="1029689"/>
            <a:ext cx="555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BD7676D-ADA3-4C1C-912D-DAFA2DB2CF6E}"/>
              </a:ext>
            </a:extLst>
          </p:cNvPr>
          <p:cNvSpPr/>
          <p:nvPr/>
        </p:nvSpPr>
        <p:spPr>
          <a:xfrm>
            <a:off x="5184258" y="1874521"/>
            <a:ext cx="2098785" cy="4024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Any Risk Reported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A2AA8E-C707-4681-968B-C70795BF9580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>
            <a:off x="6233651" y="1539291"/>
            <a:ext cx="0" cy="33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C0314B-4777-455A-BFF0-69AADC44125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233651" y="2276996"/>
            <a:ext cx="0" cy="27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4BC2F00-F523-42A6-B6E2-C78F38F0E615}"/>
              </a:ext>
            </a:extLst>
          </p:cNvPr>
          <p:cNvSpPr/>
          <p:nvPr/>
        </p:nvSpPr>
        <p:spPr>
          <a:xfrm>
            <a:off x="5972190" y="2267463"/>
            <a:ext cx="555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D8F345-410B-4EB8-9AE8-80C02276A59E}"/>
              </a:ext>
            </a:extLst>
          </p:cNvPr>
          <p:cNvSpPr/>
          <p:nvPr/>
        </p:nvSpPr>
        <p:spPr>
          <a:xfrm>
            <a:off x="4801776" y="2981926"/>
            <a:ext cx="1984871" cy="3562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=“</a:t>
            </a:r>
            <a:r>
              <a:rPr lang="en-US" altLang="zh-CN" sz="900" dirty="0" err="1"/>
              <a:t>Staff_travel</a:t>
            </a:r>
            <a:r>
              <a:rPr lang="en-US" altLang="zh-CN" sz="900" dirty="0"/>
              <a:t>”</a:t>
            </a:r>
          </a:p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=“Close to Risky Location”</a:t>
            </a:r>
            <a:endParaRPr lang="zh-CN" altLang="en-US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B98030-89AA-475B-BDE4-B6AE83E17073}"/>
              </a:ext>
            </a:extLst>
          </p:cNvPr>
          <p:cNvSpPr/>
          <p:nvPr/>
        </p:nvSpPr>
        <p:spPr>
          <a:xfrm>
            <a:off x="7033257" y="2970391"/>
            <a:ext cx="2287525" cy="984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 =“Health Issue”</a:t>
            </a:r>
            <a:br>
              <a:rPr lang="en-US" altLang="zh-CN" sz="900" dirty="0"/>
            </a:br>
            <a:r>
              <a:rPr lang="en-US" altLang="zh-CN" sz="900" dirty="0" err="1"/>
              <a:t>Case_type</a:t>
            </a:r>
            <a:r>
              <a:rPr lang="en-US" altLang="zh-CN" sz="900" dirty="0"/>
              <a:t> =“Close Contact”</a:t>
            </a:r>
            <a:br>
              <a:rPr lang="en-US" altLang="zh-CN" sz="900" dirty="0"/>
            </a:br>
            <a:r>
              <a:rPr lang="en-US" altLang="zh-CN" sz="900" dirty="0" err="1"/>
              <a:t>Case_type</a:t>
            </a:r>
            <a:r>
              <a:rPr lang="en-US" altLang="zh-CN" sz="900" dirty="0"/>
              <a:t> =“Had Contact”</a:t>
            </a:r>
            <a:endParaRPr lang="zh-CN" altLang="en-US" sz="900" dirty="0"/>
          </a:p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 =“Current in Hubei/Wenzhou”</a:t>
            </a:r>
          </a:p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 =“been in Hubei/Wenzhou”</a:t>
            </a:r>
          </a:p>
          <a:p>
            <a:pPr algn="ctr"/>
            <a:r>
              <a:rPr lang="en-US" altLang="zh-CN" sz="900" dirty="0" err="1"/>
              <a:t>Case_type</a:t>
            </a:r>
            <a:r>
              <a:rPr lang="en-US" altLang="zh-CN" sz="900" dirty="0"/>
              <a:t>=“Outside GZ/FS”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FE3DD0-86CA-4827-AFAE-5354FB20A229}"/>
              </a:ext>
            </a:extLst>
          </p:cNvPr>
          <p:cNvSpPr/>
          <p:nvPr/>
        </p:nvSpPr>
        <p:spPr>
          <a:xfrm>
            <a:off x="7296273" y="1862011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CC2FF93-AFEF-4A63-BDCB-388BC0CC09CD}"/>
              </a:ext>
            </a:extLst>
          </p:cNvPr>
          <p:cNvSpPr/>
          <p:nvPr/>
        </p:nvSpPr>
        <p:spPr>
          <a:xfrm>
            <a:off x="7601119" y="1874520"/>
            <a:ext cx="1818010" cy="402475"/>
          </a:xfrm>
          <a:prstGeom prst="roundRect">
            <a:avLst>
              <a:gd name="adj" fmla="val 214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1. </a:t>
            </a:r>
            <a:r>
              <a:rPr lang="en-US" altLang="zh-CN" sz="1000" dirty="0" err="1"/>
              <a:t>Case_Type</a:t>
            </a:r>
            <a:r>
              <a:rPr lang="en-US" altLang="zh-CN" sz="1000" dirty="0"/>
              <a:t>=“No Risk”</a:t>
            </a:r>
            <a:br>
              <a:rPr lang="en-US" altLang="zh-CN" sz="1000" dirty="0"/>
            </a:br>
            <a:r>
              <a:rPr lang="en-US" altLang="zh-CN" sz="1000" dirty="0"/>
              <a:t>2. </a:t>
            </a:r>
            <a:r>
              <a:rPr lang="en-US" altLang="zh-CN" sz="1000" dirty="0" err="1"/>
              <a:t>Case_Status</a:t>
            </a:r>
            <a:r>
              <a:rPr lang="en-US" altLang="zh-CN" sz="1000" dirty="0"/>
              <a:t>=“Auto </a:t>
            </a:r>
            <a:r>
              <a:rPr lang="en-US" altLang="zh-CN" sz="1000"/>
              <a:t>Close”</a:t>
            </a:r>
            <a:endParaRPr lang="zh-CN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2C03A8-F5E5-4978-ADD9-0F67268405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83043" y="2075758"/>
            <a:ext cx="318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CAA18B-0BD6-4BFA-8F94-F1CDD2DAE9C5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>
            <a:off x="8371624" y="4622295"/>
            <a:ext cx="9853" cy="18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DE1FB27A-E1CB-4073-8210-C2A9AB55D4AC}"/>
              </a:ext>
            </a:extLst>
          </p:cNvPr>
          <p:cNvSpPr/>
          <p:nvPr/>
        </p:nvSpPr>
        <p:spPr>
          <a:xfrm>
            <a:off x="9941151" y="1883544"/>
            <a:ext cx="1381040" cy="36108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Case Management Data</a:t>
            </a:r>
            <a:endParaRPr lang="zh-CN" altLang="en-US" sz="105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CCFC4-0AAD-4B86-85AB-64023F060AA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419129" y="2064086"/>
            <a:ext cx="522022" cy="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3E1AA2-82E1-4D79-82E4-70570C405205}"/>
              </a:ext>
            </a:extLst>
          </p:cNvPr>
          <p:cNvSpPr/>
          <p:nvPr/>
        </p:nvSpPr>
        <p:spPr>
          <a:xfrm>
            <a:off x="7584915" y="4802776"/>
            <a:ext cx="1593124" cy="221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/>
              <a:t>Case_Status</a:t>
            </a:r>
            <a:r>
              <a:rPr lang="en-US" altLang="zh-CN" sz="1000" dirty="0"/>
              <a:t>=“Open”</a:t>
            </a:r>
            <a:endParaRPr lang="zh-CN" altLang="en-US" sz="1000" dirty="0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5CC23B13-E806-4B77-9372-22DDF4F6F1D9}"/>
              </a:ext>
            </a:extLst>
          </p:cNvPr>
          <p:cNvSpPr/>
          <p:nvPr/>
        </p:nvSpPr>
        <p:spPr>
          <a:xfrm>
            <a:off x="7205078" y="4219820"/>
            <a:ext cx="2333092" cy="4024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Staff currently Revoked?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B3C1789-AF14-4852-B7F3-1B07BAFDD13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371624" y="3954805"/>
            <a:ext cx="0" cy="2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5A6EC99-64D6-4DD6-8F5F-AF428F9AC69F}"/>
              </a:ext>
            </a:extLst>
          </p:cNvPr>
          <p:cNvSpPr/>
          <p:nvPr/>
        </p:nvSpPr>
        <p:spPr>
          <a:xfrm>
            <a:off x="8145397" y="4548705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E60A33-0DAC-49E7-BEEB-A8F7149A5354}"/>
              </a:ext>
            </a:extLst>
          </p:cNvPr>
          <p:cNvSpPr/>
          <p:nvPr/>
        </p:nvSpPr>
        <p:spPr>
          <a:xfrm>
            <a:off x="9488930" y="4249937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Y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9423AD-87AA-4E9E-BE5C-39D4A7361747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9538170" y="4413345"/>
            <a:ext cx="258830" cy="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8B3DA46-112C-41B0-9BB5-16F638223F7D}"/>
              </a:ext>
            </a:extLst>
          </p:cNvPr>
          <p:cNvSpPr/>
          <p:nvPr/>
        </p:nvSpPr>
        <p:spPr>
          <a:xfrm>
            <a:off x="9788908" y="4278340"/>
            <a:ext cx="1723603" cy="2214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/>
              <a:t>Case_Status</a:t>
            </a:r>
            <a:r>
              <a:rPr lang="en-US" altLang="zh-CN" sz="1000" dirty="0"/>
              <a:t>=“Auto </a:t>
            </a:r>
            <a:r>
              <a:rPr lang="en-US" altLang="zh-CN" sz="1000"/>
              <a:t>Close”</a:t>
            </a:r>
            <a:endParaRPr lang="zh-CN" altLang="en-US" sz="10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17A3A3-1DBA-430F-A81C-1A847EE4A812}"/>
              </a:ext>
            </a:extLst>
          </p:cNvPr>
          <p:cNvCxnSpPr>
            <a:cxnSpLocks/>
            <a:stCxn id="102" idx="0"/>
            <a:endCxn id="77" idx="3"/>
          </p:cNvCxnSpPr>
          <p:nvPr/>
        </p:nvCxnSpPr>
        <p:spPr>
          <a:xfrm flipH="1" flipV="1">
            <a:off x="10631671" y="2244627"/>
            <a:ext cx="19039" cy="203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9E10ED-52EB-4F73-8B08-B7A5D16396D3}"/>
              </a:ext>
            </a:extLst>
          </p:cNvPr>
          <p:cNvSpPr/>
          <p:nvPr/>
        </p:nvSpPr>
        <p:spPr>
          <a:xfrm>
            <a:off x="7400155" y="5291966"/>
            <a:ext cx="2112940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Case Center</a:t>
            </a:r>
            <a:endParaRPr lang="zh-CN" altLang="en-US" sz="10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D4F8491-D76D-4B4A-BC10-971F5781CAF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381477" y="5024233"/>
            <a:ext cx="0" cy="270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57C303-64EE-4EF5-940C-D35074E7DC5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71669" y="1817706"/>
            <a:ext cx="0" cy="24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AF2CA6-0429-4883-A683-4AB4CC619AA2}"/>
              </a:ext>
            </a:extLst>
          </p:cNvPr>
          <p:cNvSpPr/>
          <p:nvPr/>
        </p:nvSpPr>
        <p:spPr>
          <a:xfrm>
            <a:off x="1949501" y="2064085"/>
            <a:ext cx="2031740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Case Center</a:t>
            </a:r>
            <a:endParaRPr lang="zh-CN" altLang="en-US" sz="1000" dirty="0"/>
          </a:p>
        </p:txBody>
      </p:sp>
      <p:sp>
        <p:nvSpPr>
          <p:cNvPr id="131" name="Diamond 130">
            <a:extLst>
              <a:ext uri="{FF2B5EF4-FFF2-40B4-BE49-F238E27FC236}">
                <a16:creationId xmlns:a16="http://schemas.microsoft.com/office/drawing/2014/main" id="{0BFF5B2B-4B78-4A74-81EA-97CCC53E1FAA}"/>
              </a:ext>
            </a:extLst>
          </p:cNvPr>
          <p:cNvSpPr/>
          <p:nvPr/>
        </p:nvSpPr>
        <p:spPr>
          <a:xfrm>
            <a:off x="1797030" y="2567916"/>
            <a:ext cx="2333092" cy="4024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Staff currently Revoked?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59A8734-F078-4BFE-A576-DA68D7398EB5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 flipH="1">
            <a:off x="2963576" y="2306444"/>
            <a:ext cx="179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>
            <a:extLst>
              <a:ext uri="{FF2B5EF4-FFF2-40B4-BE49-F238E27FC236}">
                <a16:creationId xmlns:a16="http://schemas.microsoft.com/office/drawing/2014/main" id="{D3C3D9CF-40B6-4FA4-979B-F9D50DB5B00E}"/>
              </a:ext>
            </a:extLst>
          </p:cNvPr>
          <p:cNvSpPr/>
          <p:nvPr/>
        </p:nvSpPr>
        <p:spPr>
          <a:xfrm>
            <a:off x="1968806" y="3400342"/>
            <a:ext cx="1983996" cy="46953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VP Submit Revoked?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A029067-6532-4484-9D07-F804A0A54015}"/>
              </a:ext>
            </a:extLst>
          </p:cNvPr>
          <p:cNvCxnSpPr>
            <a:cxnSpLocks/>
            <a:stCxn id="131" idx="2"/>
            <a:endCxn id="138" idx="0"/>
          </p:cNvCxnSpPr>
          <p:nvPr/>
        </p:nvCxnSpPr>
        <p:spPr>
          <a:xfrm flipH="1">
            <a:off x="2960804" y="2970391"/>
            <a:ext cx="2772" cy="42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42F4AD-16AD-4B9D-B809-18012D025CD8}"/>
              </a:ext>
            </a:extLst>
          </p:cNvPr>
          <p:cNvSpPr/>
          <p:nvPr/>
        </p:nvSpPr>
        <p:spPr>
          <a:xfrm>
            <a:off x="3516699" y="3044233"/>
            <a:ext cx="894464" cy="360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VP Submit Revoke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C08D32-0A85-4106-B060-73BCA2D8E9E3}"/>
              </a:ext>
            </a:extLst>
          </p:cNvPr>
          <p:cNvSpPr/>
          <p:nvPr/>
        </p:nvSpPr>
        <p:spPr>
          <a:xfrm>
            <a:off x="113139" y="3655414"/>
            <a:ext cx="661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Update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94E0DD2-B832-4506-AB6A-2FFDA349C82A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2960804" y="3869878"/>
            <a:ext cx="0" cy="14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5817275-4BED-4677-AB8F-193C8AE5006C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4130122" y="2769154"/>
            <a:ext cx="199469" cy="25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049E959-C364-4910-A1C5-D972C807C009}"/>
              </a:ext>
            </a:extLst>
          </p:cNvPr>
          <p:cNvSpPr/>
          <p:nvPr/>
        </p:nvSpPr>
        <p:spPr>
          <a:xfrm>
            <a:off x="2928018" y="2945189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AE87DA-F311-452F-8CD3-76AC68A0C394}"/>
              </a:ext>
            </a:extLst>
          </p:cNvPr>
          <p:cNvSpPr/>
          <p:nvPr/>
        </p:nvSpPr>
        <p:spPr>
          <a:xfrm>
            <a:off x="3966829" y="2769153"/>
            <a:ext cx="2386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5AD90AD-59B0-43EA-96BF-27CAE13FCDE7}"/>
              </a:ext>
            </a:extLst>
          </p:cNvPr>
          <p:cNvSpPr/>
          <p:nvPr/>
        </p:nvSpPr>
        <p:spPr>
          <a:xfrm>
            <a:off x="3795341" y="3633529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058A4D22-2725-42E0-B253-DB1A593F7DCE}"/>
              </a:ext>
            </a:extLst>
          </p:cNvPr>
          <p:cNvSpPr/>
          <p:nvPr/>
        </p:nvSpPr>
        <p:spPr>
          <a:xfrm>
            <a:off x="3715764" y="4779434"/>
            <a:ext cx="1723603" cy="2214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/>
              <a:t>Case_Status</a:t>
            </a:r>
            <a:r>
              <a:rPr lang="en-US" altLang="zh-CN" sz="1000" dirty="0"/>
              <a:t>=“Close”</a:t>
            </a:r>
            <a:endParaRPr lang="zh-CN" altLang="en-US" sz="10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3B23904-FE74-4760-8906-68C6B455F646}"/>
              </a:ext>
            </a:extLst>
          </p:cNvPr>
          <p:cNvCxnSpPr>
            <a:cxnSpLocks/>
          </p:cNvCxnSpPr>
          <p:nvPr/>
        </p:nvCxnSpPr>
        <p:spPr>
          <a:xfrm flipH="1">
            <a:off x="4324915" y="3412816"/>
            <a:ext cx="4254" cy="136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2CA624D-2EBD-4A94-B19B-E982C496E401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3952802" y="3635110"/>
            <a:ext cx="117068" cy="1144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225DA3-E6D7-4722-916C-BF85D2702E70}"/>
              </a:ext>
            </a:extLst>
          </p:cNvPr>
          <p:cNvSpPr/>
          <p:nvPr/>
        </p:nvSpPr>
        <p:spPr>
          <a:xfrm>
            <a:off x="2201498" y="5867276"/>
            <a:ext cx="1539601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Action Center</a:t>
            </a:r>
            <a:endParaRPr lang="zh-CN" altLang="en-US" sz="1000" dirty="0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09F9C15C-4D25-41C4-B5DA-1FC90A293014}"/>
              </a:ext>
            </a:extLst>
          </p:cNvPr>
          <p:cNvSpPr/>
          <p:nvPr/>
        </p:nvSpPr>
        <p:spPr>
          <a:xfrm>
            <a:off x="4980192" y="5177765"/>
            <a:ext cx="1983996" cy="46953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VP Submit Revoked?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D14DCB8-67E0-4AD7-A6D8-A62CA342B2DC}"/>
              </a:ext>
            </a:extLst>
          </p:cNvPr>
          <p:cNvCxnSpPr>
            <a:cxnSpLocks/>
            <a:stCxn id="109" idx="1"/>
            <a:endCxn id="180" idx="3"/>
          </p:cNvCxnSpPr>
          <p:nvPr/>
        </p:nvCxnSpPr>
        <p:spPr>
          <a:xfrm flipH="1" flipV="1">
            <a:off x="6964188" y="5412533"/>
            <a:ext cx="435967" cy="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18D4591-F10E-40C0-8427-75DD836B9DF5}"/>
              </a:ext>
            </a:extLst>
          </p:cNvPr>
          <p:cNvCxnSpPr>
            <a:cxnSpLocks/>
            <a:stCxn id="180" idx="1"/>
            <a:endCxn id="191" idx="3"/>
          </p:cNvCxnSpPr>
          <p:nvPr/>
        </p:nvCxnSpPr>
        <p:spPr>
          <a:xfrm flipH="1">
            <a:off x="3940943" y="5412533"/>
            <a:ext cx="1039249" cy="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AC0E3FD-F439-4A4F-AC93-A6C571C9DF23}"/>
              </a:ext>
            </a:extLst>
          </p:cNvPr>
          <p:cNvSpPr/>
          <p:nvPr/>
        </p:nvSpPr>
        <p:spPr>
          <a:xfrm>
            <a:off x="2015827" y="5302416"/>
            <a:ext cx="1925116" cy="221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/>
              <a:t>Case_Status</a:t>
            </a:r>
            <a:r>
              <a:rPr lang="en-US" altLang="zh-CN" sz="1000" dirty="0"/>
              <a:t>=“Under Execution”</a:t>
            </a:r>
            <a:endParaRPr lang="zh-CN" altLang="en-US" sz="1000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748D195-03E5-4401-8C24-596F826B8A30}"/>
              </a:ext>
            </a:extLst>
          </p:cNvPr>
          <p:cNvCxnSpPr>
            <a:cxnSpLocks/>
            <a:stCxn id="191" idx="2"/>
            <a:endCxn id="178" idx="0"/>
          </p:cNvCxnSpPr>
          <p:nvPr/>
        </p:nvCxnSpPr>
        <p:spPr>
          <a:xfrm flipH="1">
            <a:off x="2971299" y="5523873"/>
            <a:ext cx="7086" cy="34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FE7A5FF-6CC0-42E2-B34A-DA184E07F063}"/>
              </a:ext>
            </a:extLst>
          </p:cNvPr>
          <p:cNvSpPr/>
          <p:nvPr/>
        </p:nvSpPr>
        <p:spPr>
          <a:xfrm>
            <a:off x="4741032" y="5215672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Y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AC7C554F-48D9-4EF3-93F9-7AFAB444EFE9}"/>
              </a:ext>
            </a:extLst>
          </p:cNvPr>
          <p:cNvCxnSpPr>
            <a:cxnSpLocks/>
            <a:stCxn id="180" idx="0"/>
            <a:endCxn id="157" idx="3"/>
          </p:cNvCxnSpPr>
          <p:nvPr/>
        </p:nvCxnSpPr>
        <p:spPr>
          <a:xfrm rot="16200000" flipV="1">
            <a:off x="5561978" y="4767552"/>
            <a:ext cx="287602" cy="53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E0101AD-44FB-464A-B8C4-076FCE301C0A}"/>
              </a:ext>
            </a:extLst>
          </p:cNvPr>
          <p:cNvSpPr/>
          <p:nvPr/>
        </p:nvSpPr>
        <p:spPr>
          <a:xfrm>
            <a:off x="5938687" y="4973475"/>
            <a:ext cx="5558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F2FFA8-65DD-4F30-83D8-FF4B0834A746}"/>
              </a:ext>
            </a:extLst>
          </p:cNvPr>
          <p:cNvCxnSpPr>
            <a:cxnSpLocks/>
            <a:stCxn id="178" idx="3"/>
            <a:endCxn id="215" idx="1"/>
          </p:cNvCxnSpPr>
          <p:nvPr/>
        </p:nvCxnSpPr>
        <p:spPr>
          <a:xfrm flipV="1">
            <a:off x="3741099" y="5986849"/>
            <a:ext cx="488757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AF2422D-F0FF-473B-B649-3FBFC6AD56B5}"/>
              </a:ext>
            </a:extLst>
          </p:cNvPr>
          <p:cNvSpPr/>
          <p:nvPr/>
        </p:nvSpPr>
        <p:spPr>
          <a:xfrm>
            <a:off x="4229856" y="5806776"/>
            <a:ext cx="1311744" cy="360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PS  Submit Revoke Complete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4F6005FE-FAC9-47A9-9342-5C9AF958FAE1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4570480" y="5000891"/>
            <a:ext cx="7086" cy="80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5CB1BD9D-B855-4E29-8A1E-C7F7AA792ACA}"/>
              </a:ext>
            </a:extLst>
          </p:cNvPr>
          <p:cNvCxnSpPr>
            <a:cxnSpLocks/>
            <a:stCxn id="157" idx="0"/>
            <a:endCxn id="77" idx="1"/>
          </p:cNvCxnSpPr>
          <p:nvPr/>
        </p:nvCxnSpPr>
        <p:spPr>
          <a:xfrm rot="5400000" flipH="1" flipV="1">
            <a:off x="6156673" y="304437"/>
            <a:ext cx="2895890" cy="6054105"/>
          </a:xfrm>
          <a:prstGeom prst="bentConnector3">
            <a:avLst>
              <a:gd name="adj1" fmla="val 107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D1C4E604-66BB-464D-A59C-B36F469240B8}"/>
              </a:ext>
            </a:extLst>
          </p:cNvPr>
          <p:cNvSpPr txBox="1"/>
          <p:nvPr/>
        </p:nvSpPr>
        <p:spPr>
          <a:xfrm>
            <a:off x="7150686" y="103970"/>
            <a:ext cx="487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Narrow" panose="020B0606020202030204" pitchFamily="34" charset="0"/>
              </a:rPr>
              <a:t>BCP Case Management Process</a:t>
            </a:r>
            <a:endParaRPr lang="zh-CN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51" name="Flowchart: Magnetic Disk 250">
            <a:extLst>
              <a:ext uri="{FF2B5EF4-FFF2-40B4-BE49-F238E27FC236}">
                <a16:creationId xmlns:a16="http://schemas.microsoft.com/office/drawing/2014/main" id="{FE551067-0B80-40A8-86B9-5698C95FB090}"/>
              </a:ext>
            </a:extLst>
          </p:cNvPr>
          <p:cNvSpPr/>
          <p:nvPr/>
        </p:nvSpPr>
        <p:spPr>
          <a:xfrm>
            <a:off x="128822" y="2598637"/>
            <a:ext cx="1189607" cy="36108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Staff Revoke Status Data</a:t>
            </a:r>
            <a:endParaRPr lang="zh-CN" altLang="en-US" sz="105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188A53B-8D6E-4912-B79B-64A9A6DDDF7A}"/>
              </a:ext>
            </a:extLst>
          </p:cNvPr>
          <p:cNvCxnSpPr>
            <a:cxnSpLocks/>
            <a:stCxn id="251" idx="4"/>
            <a:endCxn id="131" idx="1"/>
          </p:cNvCxnSpPr>
          <p:nvPr/>
        </p:nvCxnSpPr>
        <p:spPr>
          <a:xfrm flipV="1">
            <a:off x="1318429" y="2769154"/>
            <a:ext cx="478601" cy="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D32FF8EC-ED7C-4225-AF40-9E4C6D2D6641}"/>
              </a:ext>
            </a:extLst>
          </p:cNvPr>
          <p:cNvCxnSpPr>
            <a:cxnSpLocks/>
            <a:stCxn id="251" idx="3"/>
            <a:endCxn id="86" idx="1"/>
          </p:cNvCxnSpPr>
          <p:nvPr/>
        </p:nvCxnSpPr>
        <p:spPr>
          <a:xfrm rot="16200000" flipH="1">
            <a:off x="3233683" y="449663"/>
            <a:ext cx="1461338" cy="6481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917BE7C-17F3-4DEE-B9E0-A13C31FEE875}"/>
              </a:ext>
            </a:extLst>
          </p:cNvPr>
          <p:cNvSpPr/>
          <p:nvPr/>
        </p:nvSpPr>
        <p:spPr>
          <a:xfrm>
            <a:off x="208318" y="4778926"/>
            <a:ext cx="1925116" cy="221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/>
              <a:t>Staff_Status</a:t>
            </a:r>
            <a:r>
              <a:rPr lang="en-US" altLang="zh-CN" sz="1000" dirty="0"/>
              <a:t>=“Revoked”</a:t>
            </a:r>
            <a:endParaRPr lang="zh-CN" altLang="en-US" sz="10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D24CCED-97F1-4D8B-AF17-A519BE9D0239}"/>
              </a:ext>
            </a:extLst>
          </p:cNvPr>
          <p:cNvCxnSpPr>
            <a:cxnSpLocks/>
            <a:stCxn id="157" idx="1"/>
            <a:endCxn id="262" idx="3"/>
          </p:cNvCxnSpPr>
          <p:nvPr/>
        </p:nvCxnSpPr>
        <p:spPr>
          <a:xfrm flipH="1" flipV="1">
            <a:off x="2133434" y="4889655"/>
            <a:ext cx="1582330" cy="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6791D9-717D-49D4-A539-12A9217EF82A}"/>
              </a:ext>
            </a:extLst>
          </p:cNvPr>
          <p:cNvCxnSpPr>
            <a:cxnSpLocks/>
          </p:cNvCxnSpPr>
          <p:nvPr/>
        </p:nvCxnSpPr>
        <p:spPr>
          <a:xfrm flipV="1">
            <a:off x="435729" y="2950963"/>
            <a:ext cx="1" cy="18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13A7A30-5178-4178-8192-FCC3BE4A7840}"/>
              </a:ext>
            </a:extLst>
          </p:cNvPr>
          <p:cNvSpPr/>
          <p:nvPr/>
        </p:nvSpPr>
        <p:spPr>
          <a:xfrm>
            <a:off x="9996581" y="2286968"/>
            <a:ext cx="8870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Save Data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A040F7B-500C-45E8-8E52-850D23EE25DA}"/>
              </a:ext>
            </a:extLst>
          </p:cNvPr>
          <p:cNvSpPr/>
          <p:nvPr/>
        </p:nvSpPr>
        <p:spPr>
          <a:xfrm>
            <a:off x="9495633" y="1393600"/>
            <a:ext cx="8271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Save Data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94FBFE5-56C6-41DE-8E7F-CEF717E59978}"/>
              </a:ext>
            </a:extLst>
          </p:cNvPr>
          <p:cNvSpPr/>
          <p:nvPr/>
        </p:nvSpPr>
        <p:spPr>
          <a:xfrm>
            <a:off x="9439607" y="1856336"/>
            <a:ext cx="4715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Save Data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ECDAFE-EF10-4C5E-A296-D8492C029E3F}"/>
              </a:ext>
            </a:extLst>
          </p:cNvPr>
          <p:cNvSpPr/>
          <p:nvPr/>
        </p:nvSpPr>
        <p:spPr>
          <a:xfrm>
            <a:off x="208318" y="2299473"/>
            <a:ext cx="1058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00" dirty="0" err="1"/>
              <a:t>Staff_Status</a:t>
            </a:r>
            <a:r>
              <a:rPr lang="en-US" altLang="zh-CN" sz="700" dirty="0"/>
              <a:t>=“Revoked”</a:t>
            </a:r>
            <a:br>
              <a:rPr lang="en-US" altLang="zh-CN" sz="700" dirty="0"/>
            </a:br>
            <a:r>
              <a:rPr lang="en-US" altLang="zh-CN" sz="700" dirty="0" err="1"/>
              <a:t>Staff_Status</a:t>
            </a:r>
            <a:r>
              <a:rPr lang="en-US" altLang="zh-CN" sz="700" dirty="0"/>
              <a:t>=“Active”</a:t>
            </a:r>
            <a:endParaRPr lang="zh-CN" altLang="en-US" sz="700" dirty="0"/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D651483-37C5-476C-AA8E-83D35A934306}"/>
              </a:ext>
            </a:extLst>
          </p:cNvPr>
          <p:cNvCxnSpPr>
            <a:cxnSpLocks/>
            <a:stCxn id="52" idx="2"/>
            <a:endCxn id="102" idx="2"/>
          </p:cNvCxnSpPr>
          <p:nvPr/>
        </p:nvCxnSpPr>
        <p:spPr>
          <a:xfrm rot="16200000" flipH="1">
            <a:off x="7641656" y="1490743"/>
            <a:ext cx="1161610" cy="4856498"/>
          </a:xfrm>
          <a:prstGeom prst="bentConnector3">
            <a:avLst>
              <a:gd name="adj1" fmla="val 119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3B6D7398-188F-44BC-B196-05515866F147}"/>
              </a:ext>
            </a:extLst>
          </p:cNvPr>
          <p:cNvSpPr/>
          <p:nvPr/>
        </p:nvSpPr>
        <p:spPr>
          <a:xfrm>
            <a:off x="9522606" y="1205713"/>
            <a:ext cx="2506946" cy="3595774"/>
          </a:xfrm>
          <a:prstGeom prst="roundRect">
            <a:avLst>
              <a:gd name="adj" fmla="val 10429"/>
            </a:avLst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Arrow: Left 287">
            <a:extLst>
              <a:ext uri="{FF2B5EF4-FFF2-40B4-BE49-F238E27FC236}">
                <a16:creationId xmlns:a16="http://schemas.microsoft.com/office/drawing/2014/main" id="{9F0F8CA8-34EA-4430-ACE5-45E77A10FF5A}"/>
              </a:ext>
            </a:extLst>
          </p:cNvPr>
          <p:cNvSpPr/>
          <p:nvPr/>
        </p:nvSpPr>
        <p:spPr>
          <a:xfrm rot="16200000">
            <a:off x="10366468" y="4188396"/>
            <a:ext cx="845814" cy="2071996"/>
          </a:xfrm>
          <a:prstGeom prst="leftArrow">
            <a:avLst>
              <a:gd name="adj1" fmla="val 53124"/>
              <a:gd name="adj2" fmla="val 42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A69E45E-1A80-4D16-A13E-05D5AEF4F93D}"/>
              </a:ext>
            </a:extLst>
          </p:cNvPr>
          <p:cNvSpPr/>
          <p:nvPr/>
        </p:nvSpPr>
        <p:spPr>
          <a:xfrm>
            <a:off x="10078700" y="5652088"/>
            <a:ext cx="1579054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 Monitoring Center</a:t>
            </a:r>
            <a:endParaRPr lang="zh-CN" altLang="en-US" sz="10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EA269A9-8250-4B66-B489-A7DC65FAB7D1}"/>
              </a:ext>
            </a:extLst>
          </p:cNvPr>
          <p:cNvSpPr/>
          <p:nvPr/>
        </p:nvSpPr>
        <p:spPr>
          <a:xfrm>
            <a:off x="9732268" y="4793885"/>
            <a:ext cx="2165127" cy="477054"/>
          </a:xfrm>
          <a:prstGeom prst="rect">
            <a:avLst/>
          </a:prstGeom>
          <a:solidFill>
            <a:schemeClr val="lt1">
              <a:alpha val="4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data filtered by </a:t>
            </a:r>
            <a:br>
              <a:rPr lang="en-US" altLang="zh-CN" sz="900" dirty="0">
                <a:latin typeface="Arial Narrow" panose="020B0606020202030204" pitchFamily="34" charset="0"/>
              </a:rPr>
            </a:br>
            <a:r>
              <a:rPr lang="en-US" altLang="zh-CN" sz="800" dirty="0">
                <a:latin typeface="Arial Narrow" panose="020B0606020202030204" pitchFamily="34" charset="0"/>
              </a:rPr>
              <a:t>1. case type not in (“Non-Respondent”, “No Risk”)</a:t>
            </a:r>
          </a:p>
          <a:p>
            <a:pPr algn="ctr"/>
            <a:r>
              <a:rPr lang="en-US" altLang="zh-CN" sz="800" dirty="0">
                <a:latin typeface="Arial Narrow" panose="020B0606020202030204" pitchFamily="34" charset="0"/>
              </a:rPr>
              <a:t>2. Case status in (“Auto-close", "close”) 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CDB40BA-191A-4C43-925A-7C097C04EDE2}"/>
              </a:ext>
            </a:extLst>
          </p:cNvPr>
          <p:cNvSpPr/>
          <p:nvPr/>
        </p:nvSpPr>
        <p:spPr>
          <a:xfrm>
            <a:off x="7327519" y="5925249"/>
            <a:ext cx="2258212" cy="5239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GSC /My Team Dashboard</a:t>
            </a:r>
            <a:br>
              <a:rPr lang="en-US" altLang="zh-CN" sz="1000" dirty="0"/>
            </a:br>
            <a:r>
              <a:rPr lang="en-US" altLang="zh-CN" sz="1000" dirty="0"/>
              <a:t>Pending Revoke </a:t>
            </a:r>
            <a:r>
              <a:rPr lang="en-US" altLang="zh-CN" sz="1000" dirty="0" err="1"/>
              <a:t>Barchart</a:t>
            </a:r>
            <a:br>
              <a:rPr lang="en-US" altLang="zh-CN" sz="1000" dirty="0"/>
            </a:br>
            <a:r>
              <a:rPr lang="en-US" altLang="zh-CN" sz="800" dirty="0"/>
              <a:t> (Former Staff under monitoring)</a:t>
            </a:r>
            <a:endParaRPr lang="zh-CN" altLang="en-US" sz="1000" dirty="0"/>
          </a:p>
        </p:txBody>
      </p:sp>
      <p:sp>
        <p:nvSpPr>
          <p:cNvPr id="294" name="Arrow: Left 293">
            <a:extLst>
              <a:ext uri="{FF2B5EF4-FFF2-40B4-BE49-F238E27FC236}">
                <a16:creationId xmlns:a16="http://schemas.microsoft.com/office/drawing/2014/main" id="{7025BD42-6153-4A27-932F-DAF5DC2D156B}"/>
              </a:ext>
            </a:extLst>
          </p:cNvPr>
          <p:cNvSpPr/>
          <p:nvPr/>
        </p:nvSpPr>
        <p:spPr>
          <a:xfrm rot="16200000">
            <a:off x="8239090" y="5286962"/>
            <a:ext cx="367376" cy="891574"/>
          </a:xfrm>
          <a:prstGeom prst="leftArrow">
            <a:avLst>
              <a:gd name="adj1" fmla="val 50000"/>
              <a:gd name="adj2" fmla="val 42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552080D-74F1-458C-AE15-82A992DDF665}"/>
              </a:ext>
            </a:extLst>
          </p:cNvPr>
          <p:cNvSpPr/>
          <p:nvPr/>
        </p:nvSpPr>
        <p:spPr>
          <a:xfrm>
            <a:off x="7873931" y="5594258"/>
            <a:ext cx="10976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Arial Narrow" panose="020B0606020202030204" pitchFamily="34" charset="0"/>
              </a:rPr>
              <a:t>Aggregate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ED4691F-660E-457F-AAA8-A7C8BBB4DA9B}"/>
              </a:ext>
            </a:extLst>
          </p:cNvPr>
          <p:cNvSpPr/>
          <p:nvPr/>
        </p:nvSpPr>
        <p:spPr>
          <a:xfrm>
            <a:off x="9900606" y="5916438"/>
            <a:ext cx="21585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 Narrow" panose="020B0606020202030204" pitchFamily="34" charset="0"/>
              </a:rPr>
              <a:t>My monitoring center reflect the historical investigate records (historical closed cases and new auto-close cases today).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6D9EB41-3839-438E-9601-D366C0255E57}"/>
              </a:ext>
            </a:extLst>
          </p:cNvPr>
          <p:cNvSpPr/>
          <p:nvPr/>
        </p:nvSpPr>
        <p:spPr>
          <a:xfrm>
            <a:off x="7337097" y="6461737"/>
            <a:ext cx="2158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 Narrow" panose="020B0606020202030204" pitchFamily="34" charset="0"/>
              </a:rPr>
              <a:t>Pending revoke </a:t>
            </a:r>
            <a:r>
              <a:rPr lang="en-US" altLang="zh-CN" sz="1000" dirty="0" err="1">
                <a:latin typeface="Arial Narrow" panose="020B0606020202030204" pitchFamily="34" charset="0"/>
              </a:rPr>
              <a:t>barchart</a:t>
            </a:r>
            <a:r>
              <a:rPr lang="en-US" altLang="zh-CN" sz="1000" dirty="0">
                <a:latin typeface="Arial Narrow" panose="020B0606020202030204" pitchFamily="34" charset="0"/>
              </a:rPr>
              <a:t> reflects today’s new cases to be investigated.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1409E96-B047-4103-A3F6-0F07F1A5B932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>
            <a:off x="6250137" y="2529073"/>
            <a:ext cx="1926883" cy="4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947B5060-D94B-49D4-BE94-E4ECEE58010B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5794212" y="2529073"/>
            <a:ext cx="455925" cy="45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8F82940A-ED52-4E23-B729-0CEC0BDEE0C5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9456250" y="2064086"/>
            <a:ext cx="1865941" cy="3213144"/>
          </a:xfrm>
          <a:prstGeom prst="bentConnector4">
            <a:avLst>
              <a:gd name="adj1" fmla="val -12251"/>
              <a:gd name="adj2" fmla="val 52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65ADBDD-9146-4414-B137-3797E6060C2C}"/>
              </a:ext>
            </a:extLst>
          </p:cNvPr>
          <p:cNvSpPr/>
          <p:nvPr/>
        </p:nvSpPr>
        <p:spPr>
          <a:xfrm>
            <a:off x="10845445" y="3482338"/>
            <a:ext cx="1001794" cy="4770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data filtered by </a:t>
            </a:r>
            <a:r>
              <a:rPr lang="en-US" altLang="zh-CN" sz="800" dirty="0">
                <a:latin typeface="Arial Narrow" panose="020B0606020202030204" pitchFamily="34" charset="0"/>
              </a:rPr>
              <a:t>Case status NOT in (“Auto-close", "close”)  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DCBF238E-C15E-4FD8-A543-DB19A70B6B4E}"/>
              </a:ext>
            </a:extLst>
          </p:cNvPr>
          <p:cNvSpPr/>
          <p:nvPr/>
        </p:nvSpPr>
        <p:spPr>
          <a:xfrm>
            <a:off x="11239760" y="2450574"/>
            <a:ext cx="721284" cy="8463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如遇到运维中断一天，恢复后要不要加载历史未完成的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，待议，建议此处后端可灵活配置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26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FD515C-2DDE-4686-8007-07055577FD1E}"/>
              </a:ext>
            </a:extLst>
          </p:cNvPr>
          <p:cNvSpPr/>
          <p:nvPr/>
        </p:nvSpPr>
        <p:spPr>
          <a:xfrm>
            <a:off x="1546905" y="1573040"/>
            <a:ext cx="2098785" cy="331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00" dirty="0"/>
              <a:t>User submit revoke staff Request</a:t>
            </a:r>
            <a:endParaRPr lang="zh-CN" alt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AF2CA6-0429-4883-A683-4AB4CC619AA2}"/>
              </a:ext>
            </a:extLst>
          </p:cNvPr>
          <p:cNvSpPr/>
          <p:nvPr/>
        </p:nvSpPr>
        <p:spPr>
          <a:xfrm>
            <a:off x="1580427" y="1001682"/>
            <a:ext cx="2031740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Revoke Center</a:t>
            </a:r>
            <a:endParaRPr lang="zh-CN" altLang="en-US" sz="1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94E0DD2-B832-4506-AB6A-2FFDA349C82A}"/>
              </a:ext>
            </a:extLst>
          </p:cNvPr>
          <p:cNvCxnSpPr>
            <a:cxnSpLocks/>
            <a:stCxn id="127" idx="2"/>
            <a:endCxn id="11" idx="0"/>
          </p:cNvCxnSpPr>
          <p:nvPr/>
        </p:nvCxnSpPr>
        <p:spPr>
          <a:xfrm>
            <a:off x="2596297" y="1244041"/>
            <a:ext cx="1" cy="32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225DA3-E6D7-4722-916C-BF85D2702E70}"/>
              </a:ext>
            </a:extLst>
          </p:cNvPr>
          <p:cNvSpPr/>
          <p:nvPr/>
        </p:nvSpPr>
        <p:spPr>
          <a:xfrm>
            <a:off x="1826496" y="3087313"/>
            <a:ext cx="1539601" cy="2423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My Review Center</a:t>
            </a:r>
            <a:endParaRPr lang="zh-CN" altLang="en-US" sz="1000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F2FFA8-65DD-4F30-83D8-FF4B0834A746}"/>
              </a:ext>
            </a:extLst>
          </p:cNvPr>
          <p:cNvCxnSpPr>
            <a:cxnSpLocks/>
            <a:stCxn id="97" idx="2"/>
            <a:endCxn id="178" idx="0"/>
          </p:cNvCxnSpPr>
          <p:nvPr/>
        </p:nvCxnSpPr>
        <p:spPr>
          <a:xfrm flipH="1">
            <a:off x="2596297" y="2775153"/>
            <a:ext cx="70" cy="3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D41E60A-A860-43FC-A7AE-8FDB6EEBA44F}"/>
              </a:ext>
            </a:extLst>
          </p:cNvPr>
          <p:cNvSpPr/>
          <p:nvPr/>
        </p:nvSpPr>
        <p:spPr>
          <a:xfrm>
            <a:off x="1546974" y="2207048"/>
            <a:ext cx="2098785" cy="568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eriod"/>
            </a:pPr>
            <a:r>
              <a:rPr lang="en-US" altLang="zh-CN" sz="1000" dirty="0"/>
              <a:t>Assign unique Case ID</a:t>
            </a:r>
          </a:p>
          <a:p>
            <a:pPr marL="228600" indent="-228600">
              <a:buAutoNum type="arabicPeriod"/>
            </a:pPr>
            <a:r>
              <a:rPr lang="en-US" altLang="zh-CN" sz="1000" dirty="0" err="1"/>
              <a:t>Case_type</a:t>
            </a:r>
            <a:r>
              <a:rPr lang="en-US" altLang="zh-CN" sz="1000" dirty="0"/>
              <a:t>=“Revoke Request”</a:t>
            </a:r>
          </a:p>
          <a:p>
            <a:pPr marL="228600" indent="-228600">
              <a:buAutoNum type="arabicPeriod"/>
            </a:pPr>
            <a:r>
              <a:rPr lang="en-US" altLang="zh-CN" sz="1000" dirty="0" err="1"/>
              <a:t>Case_Status</a:t>
            </a:r>
            <a:r>
              <a:rPr lang="en-US" altLang="zh-CN" sz="1000" dirty="0"/>
              <a:t> =“Under Review” </a:t>
            </a:r>
            <a:endParaRPr lang="zh-CN" altLang="en-US" sz="1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CB22A-7679-46D9-8F38-EC65C1C121EE}"/>
              </a:ext>
            </a:extLst>
          </p:cNvPr>
          <p:cNvCxnSpPr>
            <a:cxnSpLocks/>
            <a:stCxn id="11" idx="2"/>
            <a:endCxn id="97" idx="0"/>
          </p:cNvCxnSpPr>
          <p:nvPr/>
        </p:nvCxnSpPr>
        <p:spPr>
          <a:xfrm>
            <a:off x="2596298" y="1904698"/>
            <a:ext cx="69" cy="30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373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Miner Data</dc:creator>
  <cp:lastModifiedBy>Miner Data</cp:lastModifiedBy>
  <cp:revision>38</cp:revision>
  <dcterms:created xsi:type="dcterms:W3CDTF">2020-03-08T07:29:04Z</dcterms:created>
  <dcterms:modified xsi:type="dcterms:W3CDTF">2020-03-09T00:22:02Z</dcterms:modified>
</cp:coreProperties>
</file>