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notesSlides/notesSlide3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6" r:id="rId3"/>
    <p:sldMasterId id="2147483678" r:id="rId4"/>
    <p:sldMasterId id="2147483683" r:id="rId5"/>
  </p:sldMasterIdLst>
  <p:notesMasterIdLst>
    <p:notesMasterId r:id="rId53"/>
  </p:notesMasterIdLst>
  <p:handoutMasterIdLst>
    <p:handoutMasterId r:id="rId54"/>
  </p:handoutMasterIdLst>
  <p:sldIdLst>
    <p:sldId id="2767" r:id="rId6"/>
    <p:sldId id="2924" r:id="rId7"/>
    <p:sldId id="2877" r:id="rId8"/>
    <p:sldId id="2779" r:id="rId9"/>
    <p:sldId id="2840" r:id="rId10"/>
    <p:sldId id="2780" r:id="rId11"/>
    <p:sldId id="2865" r:id="rId12"/>
    <p:sldId id="2881" r:id="rId13"/>
    <p:sldId id="2863" r:id="rId14"/>
    <p:sldId id="2786" r:id="rId15"/>
    <p:sldId id="2898" r:id="rId16"/>
    <p:sldId id="2883" r:id="rId17"/>
    <p:sldId id="2853" r:id="rId18"/>
    <p:sldId id="2899" r:id="rId19"/>
    <p:sldId id="2902" r:id="rId20"/>
    <p:sldId id="2925" r:id="rId21"/>
    <p:sldId id="2932" r:id="rId22"/>
    <p:sldId id="2921" r:id="rId23"/>
    <p:sldId id="2928" r:id="rId24"/>
    <p:sldId id="2880" r:id="rId25"/>
    <p:sldId id="2848" r:id="rId26"/>
    <p:sldId id="2868" r:id="rId27"/>
    <p:sldId id="2907" r:id="rId28"/>
    <p:sldId id="2909" r:id="rId29"/>
    <p:sldId id="2923" r:id="rId30"/>
    <p:sldId id="2922" r:id="rId31"/>
    <p:sldId id="2935" r:id="rId32"/>
    <p:sldId id="2934" r:id="rId33"/>
    <p:sldId id="2926" r:id="rId34"/>
    <p:sldId id="2911" r:id="rId35"/>
    <p:sldId id="2872" r:id="rId36"/>
    <p:sldId id="2869" r:id="rId37"/>
    <p:sldId id="2900" r:id="rId38"/>
    <p:sldId id="2846" r:id="rId39"/>
    <p:sldId id="2927" r:id="rId40"/>
    <p:sldId id="2929" r:id="rId41"/>
    <p:sldId id="2824" r:id="rId42"/>
    <p:sldId id="2901" r:id="rId43"/>
    <p:sldId id="2856" r:id="rId44"/>
    <p:sldId id="2823" r:id="rId45"/>
    <p:sldId id="2819" r:id="rId46"/>
    <p:sldId id="2820" r:id="rId47"/>
    <p:sldId id="2821" r:id="rId48"/>
    <p:sldId id="2832" r:id="rId49"/>
    <p:sldId id="2833" r:id="rId50"/>
    <p:sldId id="2892" r:id="rId51"/>
    <p:sldId id="2893" r:id="rId52"/>
  </p:sldIdLst>
  <p:sldSz cx="12858750" cy="723265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4050">
          <p15:clr>
            <a:srgbClr val="A4A3A4"/>
          </p15:clr>
        </p15:guide>
        <p15:guide id="4" pos="644">
          <p15:clr>
            <a:srgbClr val="A4A3A4"/>
          </p15:clr>
        </p15:guide>
        <p15:guide id="5" pos="7543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953"/>
    <a:srgbClr val="B2D2DE"/>
    <a:srgbClr val="E2E2E2"/>
    <a:srgbClr val="F8F8F8"/>
    <a:srgbClr val="B0B0B0"/>
    <a:srgbClr val="A3FFA3"/>
    <a:srgbClr val="767171"/>
    <a:srgbClr val="FFCC66"/>
    <a:srgbClr val="FFEAC1"/>
    <a:srgbClr val="FFE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CAEE5-B883-1F4D-B7AD-AE99CCA40494}" v="12" dt="2024-06-16T05:39:57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86456" autoAdjust="0"/>
  </p:normalViewPr>
  <p:slideViewPr>
    <p:cSldViewPr>
      <p:cViewPr varScale="1">
        <p:scale>
          <a:sx n="133" d="100"/>
          <a:sy n="133" d="100"/>
        </p:scale>
        <p:origin x="1184" y="216"/>
      </p:cViewPr>
      <p:guideLst>
        <p:guide orient="horz" pos="327"/>
        <p:guide orient="horz" pos="4046"/>
        <p:guide pos="4050"/>
        <p:guide pos="644"/>
        <p:guide pos="7543"/>
        <p:guide pos="6960"/>
      </p:guideLst>
    </p:cSldViewPr>
  </p:slideViewPr>
  <p:outlineViewPr>
    <p:cViewPr>
      <p:scale>
        <a:sx n="100" d="100"/>
        <a:sy n="100" d="100"/>
      </p:scale>
      <p:origin x="762" y="538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Sun" userId="dea3a007adb5a4cd" providerId="LiveId" clId="{A69CAEE5-B883-1F4D-B7AD-AE99CCA40494}"/>
    <pc:docChg chg="custSel modSld">
      <pc:chgData name="Brian Sun" userId="dea3a007adb5a4cd" providerId="LiveId" clId="{A69CAEE5-B883-1F4D-B7AD-AE99CCA40494}" dt="2024-06-16T05:43:33.647" v="342" actId="20577"/>
      <pc:docMkLst>
        <pc:docMk/>
      </pc:docMkLst>
      <pc:sldChg chg="modSp mod">
        <pc:chgData name="Brian Sun" userId="dea3a007adb5a4cd" providerId="LiveId" clId="{A69CAEE5-B883-1F4D-B7AD-AE99CCA40494}" dt="2024-06-15T12:47:24.509" v="55" actId="20577"/>
        <pc:sldMkLst>
          <pc:docMk/>
          <pc:sldMk cId="0" sldId="2767"/>
        </pc:sldMkLst>
        <pc:spChg chg="mod">
          <ac:chgData name="Brian Sun" userId="dea3a007adb5a4cd" providerId="LiveId" clId="{A69CAEE5-B883-1F4D-B7AD-AE99CCA40494}" dt="2024-06-15T12:47:24.509" v="55" actId="20577"/>
          <ac:spMkLst>
            <pc:docMk/>
            <pc:sldMk cId="0" sldId="2767"/>
            <ac:spMk id="11270" creationId="{00000000-0000-0000-0000-000000000000}"/>
          </ac:spMkLst>
        </pc:spChg>
      </pc:sldChg>
      <pc:sldChg chg="modSp mod">
        <pc:chgData name="Brian Sun" userId="dea3a007adb5a4cd" providerId="LiveId" clId="{A69CAEE5-B883-1F4D-B7AD-AE99CCA40494}" dt="2024-06-16T05:39:16.359" v="262" actId="20577"/>
        <pc:sldMkLst>
          <pc:docMk/>
          <pc:sldMk cId="0" sldId="2779"/>
        </pc:sldMkLst>
        <pc:spChg chg="mod">
          <ac:chgData name="Brian Sun" userId="dea3a007adb5a4cd" providerId="LiveId" clId="{A69CAEE5-B883-1F4D-B7AD-AE99CCA40494}" dt="2024-06-16T05:39:08.930" v="247" actId="20577"/>
          <ac:spMkLst>
            <pc:docMk/>
            <pc:sldMk cId="0" sldId="2779"/>
            <ac:spMk id="16388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16.359" v="262" actId="20577"/>
          <ac:spMkLst>
            <pc:docMk/>
            <pc:sldMk cId="0" sldId="2779"/>
            <ac:spMk id="16393" creationId="{00000000-0000-0000-0000-000000000000}"/>
          </ac:spMkLst>
        </pc:spChg>
      </pc:sldChg>
      <pc:sldChg chg="modSp mod">
        <pc:chgData name="Brian Sun" userId="dea3a007adb5a4cd" providerId="LiveId" clId="{A69CAEE5-B883-1F4D-B7AD-AE99CCA40494}" dt="2024-06-16T05:39:02.563" v="240" actId="20577"/>
        <pc:sldMkLst>
          <pc:docMk/>
          <pc:sldMk cId="0" sldId="2840"/>
        </pc:sldMkLst>
        <pc:spChg chg="mod">
          <ac:chgData name="Brian Sun" userId="dea3a007adb5a4cd" providerId="LiveId" clId="{A69CAEE5-B883-1F4D-B7AD-AE99CCA40494}" dt="2024-06-15T13:33:11.763" v="106" actId="313"/>
          <ac:spMkLst>
            <pc:docMk/>
            <pc:sldMk cId="0" sldId="2840"/>
            <ac:spMk id="56" creationId="{00000000-0000-0000-0000-000000000000}"/>
          </ac:spMkLst>
        </pc:spChg>
        <pc:spChg chg="mod">
          <ac:chgData name="Brian Sun" userId="dea3a007adb5a4cd" providerId="LiveId" clId="{A69CAEE5-B883-1F4D-B7AD-AE99CCA40494}" dt="2024-06-15T23:59:11.384" v="127" actId="20577"/>
          <ac:spMkLst>
            <pc:docMk/>
            <pc:sldMk cId="0" sldId="2840"/>
            <ac:spMk id="18446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02.563" v="240" actId="20577"/>
          <ac:spMkLst>
            <pc:docMk/>
            <pc:sldMk cId="0" sldId="2840"/>
            <ac:spMk id="18450" creationId="{00000000-0000-0000-0000-000000000000}"/>
          </ac:spMkLst>
        </pc:spChg>
      </pc:sldChg>
      <pc:sldChg chg="modSp mod">
        <pc:chgData name="Brian Sun" userId="dea3a007adb5a4cd" providerId="LiveId" clId="{A69CAEE5-B883-1F4D-B7AD-AE99CCA40494}" dt="2024-06-16T05:41:41.571" v="296" actId="20577"/>
        <pc:sldMkLst>
          <pc:docMk/>
          <pc:sldMk cId="0" sldId="2848"/>
        </pc:sldMkLst>
        <pc:spChg chg="mod">
          <ac:chgData name="Brian Sun" userId="dea3a007adb5a4cd" providerId="LiveId" clId="{A69CAEE5-B883-1F4D-B7AD-AE99CCA40494}" dt="2024-06-16T05:41:41.571" v="296" actId="20577"/>
          <ac:spMkLst>
            <pc:docMk/>
            <pc:sldMk cId="0" sldId="2848"/>
            <ac:spMk id="92" creationId="{00000000-0000-0000-0000-000000000000}"/>
          </ac:spMkLst>
        </pc:spChg>
      </pc:sldChg>
      <pc:sldChg chg="modSp mod">
        <pc:chgData name="Brian Sun" userId="dea3a007adb5a4cd" providerId="LiveId" clId="{A69CAEE5-B883-1F4D-B7AD-AE99CCA40494}" dt="2024-06-15T13:34:17.352" v="115" actId="20577"/>
        <pc:sldMkLst>
          <pc:docMk/>
          <pc:sldMk cId="0" sldId="2853"/>
        </pc:sldMkLst>
        <pc:spChg chg="mod">
          <ac:chgData name="Brian Sun" userId="dea3a007adb5a4cd" providerId="LiveId" clId="{A69CAEE5-B883-1F4D-B7AD-AE99CCA40494}" dt="2024-06-15T13:34:17.352" v="115" actId="20577"/>
          <ac:spMkLst>
            <pc:docMk/>
            <pc:sldMk cId="0" sldId="2853"/>
            <ac:spMk id="32816" creationId="{00000000-0000-0000-0000-000000000000}"/>
          </ac:spMkLst>
        </pc:spChg>
      </pc:sldChg>
      <pc:sldChg chg="modSp mod">
        <pc:chgData name="Brian Sun" userId="dea3a007adb5a4cd" providerId="LiveId" clId="{A69CAEE5-B883-1F4D-B7AD-AE99CCA40494}" dt="2024-06-16T05:43:33.647" v="342" actId="20577"/>
        <pc:sldMkLst>
          <pc:docMk/>
          <pc:sldMk cId="0" sldId="2880"/>
        </pc:sldMkLst>
        <pc:spChg chg="mod">
          <ac:chgData name="Brian Sun" userId="dea3a007adb5a4cd" providerId="LiveId" clId="{A69CAEE5-B883-1F4D-B7AD-AE99CCA40494}" dt="2024-06-15T13:33:06.933" v="105" actId="313"/>
          <ac:spMkLst>
            <pc:docMk/>
            <pc:sldMk cId="0" sldId="2880"/>
            <ac:spMk id="77" creationId="{00000000-0000-0000-0000-000000000000}"/>
          </ac:spMkLst>
        </pc:spChg>
        <pc:spChg chg="mod">
          <ac:chgData name="Brian Sun" userId="dea3a007adb5a4cd" providerId="LiveId" clId="{A69CAEE5-B883-1F4D-B7AD-AE99CCA40494}" dt="2024-06-16T05:43:33.647" v="342" actId="20577"/>
          <ac:spMkLst>
            <pc:docMk/>
            <pc:sldMk cId="0" sldId="2880"/>
            <ac:spMk id="134" creationId="{00000000-0000-0000-0000-000000000000}"/>
          </ac:spMkLst>
        </pc:spChg>
        <pc:spChg chg="mod">
          <ac:chgData name="Brian Sun" userId="dea3a007adb5a4cd" providerId="LiveId" clId="{A69CAEE5-B883-1F4D-B7AD-AE99CCA40494}" dt="2024-06-16T05:43:01.753" v="316" actId="20577"/>
          <ac:spMkLst>
            <pc:docMk/>
            <pc:sldMk cId="0" sldId="2880"/>
            <ac:spMk id="136" creationId="{00000000-0000-0000-0000-000000000000}"/>
          </ac:spMkLst>
        </pc:spChg>
      </pc:sldChg>
      <pc:sldChg chg="modSp mod">
        <pc:chgData name="Brian Sun" userId="dea3a007adb5a4cd" providerId="LiveId" clId="{A69CAEE5-B883-1F4D-B7AD-AE99CCA40494}" dt="2024-06-15T23:57:54.717" v="119" actId="20577"/>
        <pc:sldMkLst>
          <pc:docMk/>
          <pc:sldMk cId="2755062106" sldId="2883"/>
        </pc:sldMkLst>
        <pc:spChg chg="mod">
          <ac:chgData name="Brian Sun" userId="dea3a007adb5a4cd" providerId="LiveId" clId="{A69CAEE5-B883-1F4D-B7AD-AE99CCA40494}" dt="2024-06-15T23:57:54.717" v="119" actId="20577"/>
          <ac:spMkLst>
            <pc:docMk/>
            <pc:sldMk cId="2755062106" sldId="2883"/>
            <ac:spMk id="93" creationId="{00000000-0000-0000-0000-000000000000}"/>
          </ac:spMkLst>
        </pc:spChg>
      </pc:sldChg>
      <pc:sldChg chg="modSp mod">
        <pc:chgData name="Brian Sun" userId="dea3a007adb5a4cd" providerId="LiveId" clId="{A69CAEE5-B883-1F4D-B7AD-AE99CCA40494}" dt="2024-06-15T13:32:35.034" v="103" actId="20577"/>
        <pc:sldMkLst>
          <pc:docMk/>
          <pc:sldMk cId="1429726421" sldId="2901"/>
        </pc:sldMkLst>
        <pc:spChg chg="mod">
          <ac:chgData name="Brian Sun" userId="dea3a007adb5a4cd" providerId="LiveId" clId="{A69CAEE5-B883-1F4D-B7AD-AE99CCA40494}" dt="2024-06-15T13:32:35.034" v="103" actId="20577"/>
          <ac:spMkLst>
            <pc:docMk/>
            <pc:sldMk cId="1429726421" sldId="2901"/>
            <ac:spMk id="136" creationId="{00000000-0000-0000-0000-000000000000}"/>
          </ac:spMkLst>
        </pc:spChg>
      </pc:sldChg>
      <pc:sldChg chg="delSp modSp mod">
        <pc:chgData name="Brian Sun" userId="dea3a007adb5a4cd" providerId="LiveId" clId="{A69CAEE5-B883-1F4D-B7AD-AE99CCA40494}" dt="2024-06-16T05:39:57.060" v="264" actId="1076"/>
        <pc:sldMkLst>
          <pc:docMk/>
          <pc:sldMk cId="4140514458" sldId="2924"/>
        </pc:sldMkLst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6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0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1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2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3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4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5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6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7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8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69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0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1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2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3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4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5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6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7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8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79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80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2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4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5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6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7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8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9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40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41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42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43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44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45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53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56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31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32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34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35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37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38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39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40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41" creationId="{00000000-0000-0000-0000-000000000000}"/>
          </ac:spMkLst>
        </pc:spChg>
        <pc:spChg chg="mod">
          <ac:chgData name="Brian Sun" userId="dea3a007adb5a4cd" providerId="LiveId" clId="{A69CAEE5-B883-1F4D-B7AD-AE99CCA40494}" dt="2024-06-16T05:39:57.060" v="264" actId="1076"/>
          <ac:spMkLst>
            <pc:docMk/>
            <pc:sldMk cId="4140514458" sldId="2924"/>
            <ac:spMk id="13342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51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52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53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54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55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56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57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59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60" creationId="{00000000-0000-0000-0000-000000000000}"/>
          </ac:spMkLst>
        </pc:spChg>
        <pc:spChg chg="mod topLvl">
          <ac:chgData name="Brian Sun" userId="dea3a007adb5a4cd" providerId="LiveId" clId="{A69CAEE5-B883-1F4D-B7AD-AE99CCA40494}" dt="2024-06-16T05:39:50.269" v="263" actId="165"/>
          <ac:spMkLst>
            <pc:docMk/>
            <pc:sldMk cId="4140514458" sldId="2924"/>
            <ac:spMk id="13361" creationId="{00000000-0000-0000-0000-000000000000}"/>
          </ac:spMkLst>
        </pc:spChg>
        <pc:grpChg chg="mod">
          <ac:chgData name="Brian Sun" userId="dea3a007adb5a4cd" providerId="LiveId" clId="{A69CAEE5-B883-1F4D-B7AD-AE99CCA40494}" dt="2024-06-16T05:39:57.060" v="264" actId="1076"/>
          <ac:grpSpMkLst>
            <pc:docMk/>
            <pc:sldMk cId="4140514458" sldId="2924"/>
            <ac:grpSpMk id="2" creationId="{00000000-0000-0000-0000-000000000000}"/>
          </ac:grpSpMkLst>
        </pc:grpChg>
        <pc:grpChg chg="del mod">
          <ac:chgData name="Brian Sun" userId="dea3a007adb5a4cd" providerId="LiveId" clId="{A69CAEE5-B883-1F4D-B7AD-AE99CCA40494}" dt="2024-06-16T05:39:50.269" v="263" actId="165"/>
          <ac:grpSpMkLst>
            <pc:docMk/>
            <pc:sldMk cId="4140514458" sldId="2924"/>
            <ac:grpSpMk id="13315" creationId="{00000000-0000-0000-0000-000000000000}"/>
          </ac:grpSpMkLst>
        </pc:grpChg>
        <pc:grpChg chg="mod topLvl">
          <ac:chgData name="Brian Sun" userId="dea3a007adb5a4cd" providerId="LiveId" clId="{A69CAEE5-B883-1F4D-B7AD-AE99CCA40494}" dt="2024-06-16T05:39:57.060" v="264" actId="1076"/>
          <ac:grpSpMkLst>
            <pc:docMk/>
            <pc:sldMk cId="4140514458" sldId="2924"/>
            <ac:grpSpMk id="13321" creationId="{00000000-0000-0000-0000-000000000000}"/>
          </ac:grpSpMkLst>
        </pc:grpChg>
        <pc:grpChg chg="mod">
          <ac:chgData name="Brian Sun" userId="dea3a007adb5a4cd" providerId="LiveId" clId="{A69CAEE5-B883-1F4D-B7AD-AE99CCA40494}" dt="2024-06-16T05:39:57.060" v="264" actId="1076"/>
          <ac:grpSpMkLst>
            <pc:docMk/>
            <pc:sldMk cId="4140514458" sldId="2924"/>
            <ac:grpSpMk id="13336" creationId="{00000000-0000-0000-0000-000000000000}"/>
          </ac:grpSpMkLst>
        </pc:grpChg>
        <pc:picChg chg="mod topLvl">
          <ac:chgData name="Brian Sun" userId="dea3a007adb5a4cd" providerId="LiveId" clId="{A69CAEE5-B883-1F4D-B7AD-AE99CCA40494}" dt="2024-06-16T05:39:57.060" v="264" actId="1076"/>
          <ac:picMkLst>
            <pc:docMk/>
            <pc:sldMk cId="4140514458" sldId="2924"/>
            <ac:picMk id="1026" creationId="{00000000-0000-0000-0000-000000000000}"/>
          </ac:picMkLst>
        </pc:picChg>
      </pc:sldChg>
      <pc:sldChg chg="modSp mod">
        <pc:chgData name="Brian Sun" userId="dea3a007adb5a4cd" providerId="LiveId" clId="{A69CAEE5-B883-1F4D-B7AD-AE99CCA40494}" dt="2024-06-15T13:32:23.449" v="92" actId="313"/>
        <pc:sldMkLst>
          <pc:docMk/>
          <pc:sldMk cId="4193645247" sldId="2935"/>
        </pc:sldMkLst>
        <pc:spChg chg="mod">
          <ac:chgData name="Brian Sun" userId="dea3a007adb5a4cd" providerId="LiveId" clId="{A69CAEE5-B883-1F4D-B7AD-AE99CCA40494}" dt="2024-06-15T13:31:01.840" v="88" actId="20577"/>
          <ac:spMkLst>
            <pc:docMk/>
            <pc:sldMk cId="4193645247" sldId="2935"/>
            <ac:spMk id="190" creationId="{00000000-0000-0000-0000-000000000000}"/>
          </ac:spMkLst>
        </pc:spChg>
        <pc:spChg chg="mod">
          <ac:chgData name="Brian Sun" userId="dea3a007adb5a4cd" providerId="LiveId" clId="{A69CAEE5-B883-1F4D-B7AD-AE99CCA40494}" dt="2024-06-15T13:32:20.821" v="89" actId="313"/>
          <ac:spMkLst>
            <pc:docMk/>
            <pc:sldMk cId="4193645247" sldId="2935"/>
            <ac:spMk id="195" creationId="{00000000-0000-0000-0000-000000000000}"/>
          </ac:spMkLst>
        </pc:spChg>
        <pc:spChg chg="mod">
          <ac:chgData name="Brian Sun" userId="dea3a007adb5a4cd" providerId="LiveId" clId="{A69CAEE5-B883-1F4D-B7AD-AE99CCA40494}" dt="2024-06-15T13:32:22.380" v="90" actId="313"/>
          <ac:spMkLst>
            <pc:docMk/>
            <pc:sldMk cId="4193645247" sldId="2935"/>
            <ac:spMk id="196" creationId="{00000000-0000-0000-0000-000000000000}"/>
          </ac:spMkLst>
        </pc:spChg>
        <pc:spChg chg="mod">
          <ac:chgData name="Brian Sun" userId="dea3a007adb5a4cd" providerId="LiveId" clId="{A69CAEE5-B883-1F4D-B7AD-AE99CCA40494}" dt="2024-06-15T13:32:22.887" v="91" actId="313"/>
          <ac:spMkLst>
            <pc:docMk/>
            <pc:sldMk cId="4193645247" sldId="2935"/>
            <ac:spMk id="197" creationId="{00000000-0000-0000-0000-000000000000}"/>
          </ac:spMkLst>
        </pc:spChg>
        <pc:spChg chg="mod">
          <ac:chgData name="Brian Sun" userId="dea3a007adb5a4cd" providerId="LiveId" clId="{A69CAEE5-B883-1F4D-B7AD-AE99CCA40494}" dt="2024-06-15T13:32:23.449" v="92" actId="313"/>
          <ac:spMkLst>
            <pc:docMk/>
            <pc:sldMk cId="4193645247" sldId="2935"/>
            <ac:spMk id="19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54579531951106"/>
          <c:y val="5.9815280615583118E-2"/>
          <c:w val="0.85183058561994907"/>
          <c:h val="0.7355749452846435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Sheet3!$A$9</c:f>
              <c:strCache>
                <c:ptCount val="1"/>
                <c:pt idx="0">
                  <c:v>数据价值建设-行内资源</c:v>
                </c:pt>
              </c:strCache>
            </c:strRef>
          </c:tx>
          <c:spPr>
            <a:solidFill>
              <a:srgbClr val="8DBCCD"/>
            </a:solidFill>
            <a:ln>
              <a:solidFill>
                <a:prstClr val="black"/>
              </a:solidFill>
              <a:prstDash val="sysDash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>
                    <a:latin typeface="Arial Narrow" pitchFamily="34" charset="0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Sheet3!$B$8:$I$8</c:f>
              <c:numCache>
                <c:formatCode>General</c:formatCod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numCache>
            </c:numRef>
          </c:cat>
          <c:val>
            <c:numRef>
              <c:f>Sheet3!$B$9:$I$9</c:f>
              <c:numCache>
                <c:formatCode>General</c:formatCode>
                <c:ptCount val="8"/>
                <c:pt idx="0">
                  <c:v>150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AE-4292-BBFC-0D98394E373C}"/>
            </c:ext>
          </c:extLst>
        </c:ser>
        <c:ser>
          <c:idx val="2"/>
          <c:order val="1"/>
          <c:tx>
            <c:strRef>
              <c:f>Sheet3!$A$10</c:f>
              <c:strCache>
                <c:ptCount val="1"/>
                <c:pt idx="0">
                  <c:v>数据管理建设-行内资源</c:v>
                </c:pt>
              </c:strCache>
            </c:strRef>
          </c:tx>
          <c:spPr>
            <a:solidFill>
              <a:srgbClr val="D8E8EE"/>
            </a:solidFill>
            <a:ln>
              <a:solidFill>
                <a:prstClr val="black"/>
              </a:solidFill>
              <a:prstDash val="sysDash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Arial Narrow" pitchFamily="34" charset="0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Sheet3!$B$8:$I$8</c:f>
              <c:numCache>
                <c:formatCode>General</c:formatCod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numCache>
            </c:numRef>
          </c:cat>
          <c:val>
            <c:numRef>
              <c:f>Sheet3!$B$10:$I$10</c:f>
              <c:numCache>
                <c:formatCode>General</c:formatCode>
                <c:ptCount val="8"/>
                <c:pt idx="0">
                  <c:v>18</c:v>
                </c:pt>
                <c:pt idx="1">
                  <c:v>24</c:v>
                </c:pt>
                <c:pt idx="2">
                  <c:v>24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40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AE-4292-BBFC-0D98394E373C}"/>
            </c:ext>
          </c:extLst>
        </c:ser>
        <c:ser>
          <c:idx val="3"/>
          <c:order val="2"/>
          <c:tx>
            <c:strRef>
              <c:f>Sheet3!$A$11</c:f>
              <c:strCache>
                <c:ptCount val="1"/>
                <c:pt idx="0">
                  <c:v>数据管理建设-外包资源</c:v>
                </c:pt>
              </c:strCache>
            </c:strRef>
          </c:tx>
          <c:spPr>
            <a:noFill/>
            <a:ln cap="flat">
              <a:solidFill>
                <a:prstClr val="black"/>
              </a:solidFill>
              <a:prstDash val="sysDash"/>
              <a:miter lim="800000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Sheet3!$B$8:$I$8</c:f>
              <c:numCache>
                <c:formatCode>General</c:formatCod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numCache>
            </c:numRef>
          </c:cat>
          <c:val>
            <c:numRef>
              <c:f>Sheet3!$B$11:$I$11</c:f>
              <c:numCache>
                <c:formatCode>General</c:formatCode>
                <c:ptCount val="8"/>
                <c:pt idx="1">
                  <c:v>120</c:v>
                </c:pt>
                <c:pt idx="2">
                  <c:v>120</c:v>
                </c:pt>
                <c:pt idx="3">
                  <c:v>240</c:v>
                </c:pt>
                <c:pt idx="4">
                  <c:v>240</c:v>
                </c:pt>
                <c:pt idx="5">
                  <c:v>240</c:v>
                </c:pt>
                <c:pt idx="6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AE-4292-BBFC-0D98394E3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100"/>
        <c:axId val="-2035593424"/>
        <c:axId val="-2035589072"/>
      </c:barChart>
      <c:catAx>
        <c:axId val="-203559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Arial Narrow" pitchFamily="34" charset="0"/>
              </a:defRPr>
            </a:pPr>
            <a:endParaRPr lang="en-CN"/>
          </a:p>
        </c:txPr>
        <c:crossAx val="-2035589072"/>
        <c:crosses val="autoZero"/>
        <c:auto val="1"/>
        <c:lblAlgn val="ctr"/>
        <c:lblOffset val="50"/>
        <c:noMultiLvlLbl val="0"/>
      </c:catAx>
      <c:valAx>
        <c:axId val="-2035589072"/>
        <c:scaling>
          <c:orientation val="minMax"/>
          <c:max val="650"/>
          <c:min val="0"/>
        </c:scaling>
        <c:delete val="0"/>
        <c:axPos val="l"/>
        <c:title>
          <c:tx>
            <c:rich>
              <a:bodyPr rot="0" vert="eaVert"/>
              <a:lstStyle/>
              <a:p>
                <a:pPr>
                  <a:defRPr sz="1200" b="0">
                    <a:latin typeface="微软雅黑" pitchFamily="34" charset="-122"/>
                    <a:ea typeface="微软雅黑" pitchFamily="34" charset="-122"/>
                  </a:defRPr>
                </a:pPr>
                <a:r>
                  <a:rPr lang="zh-CN" altLang="en-US" sz="1200" b="0" dirty="0">
                    <a:latin typeface="微软雅黑" pitchFamily="34" charset="-122"/>
                    <a:ea typeface="微软雅黑" pitchFamily="34" charset="-122"/>
                  </a:rPr>
                  <a:t>计划人月数量</a:t>
                </a:r>
              </a:p>
            </c:rich>
          </c:tx>
          <c:layout>
            <c:manualLayout>
              <c:xMode val="edge"/>
              <c:yMode val="edge"/>
              <c:x val="1.8654441887006962E-2"/>
              <c:y val="0.2301855147776362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 Narrow" pitchFamily="34" charset="0"/>
              </a:defRPr>
            </a:pPr>
            <a:endParaRPr lang="en-CN"/>
          </a:p>
        </c:txPr>
        <c:crossAx val="-2035593424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r"/>
      <c:layout>
        <c:manualLayout>
          <c:xMode val="edge"/>
          <c:yMode val="edge"/>
          <c:x val="0.10935108313938903"/>
          <c:y val="6.2366098117312925E-2"/>
          <c:w val="0.17069268335934321"/>
          <c:h val="0.18175804138268445"/>
        </c:manualLayout>
      </c:layout>
      <c:overlay val="0"/>
      <c:spPr>
        <a:ln>
          <a:solidFill>
            <a:prstClr val="black"/>
          </a:solidFill>
        </a:ln>
      </c:spPr>
      <c:txPr>
        <a:bodyPr/>
        <a:lstStyle/>
        <a:p>
          <a:pPr>
            <a:defRPr sz="800">
              <a:latin typeface="微软雅黑" pitchFamily="34" charset="-122"/>
              <a:ea typeface="微软雅黑" pitchFamily="34" charset="-122"/>
            </a:defRPr>
          </a:pPr>
          <a:endParaRPr lang="en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BEF07-2F39-456C-A19C-AC5F09705B4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4FA4E9-9E9D-48CC-B616-97D2413C4840}">
      <dgm:prSet phldrT="[文本]" custT="1"/>
      <dgm:spPr>
        <a:solidFill>
          <a:srgbClr val="B2D2DE"/>
        </a:solidFill>
      </dgm:spPr>
      <dgm:t>
        <a:bodyPr vert="eaVert"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痛点治理方案</a:t>
          </a:r>
        </a:p>
      </dgm:t>
    </dgm:pt>
    <dgm:pt modelId="{A52932F5-C046-4570-A113-F0C17B53963F}" type="parTrans" cxnId="{BB2E4056-09A2-4665-98A8-413B55D7094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72E83E-CD03-4798-B5BD-4871B0ACC755}" type="sibTrans" cxnId="{BB2E4056-09A2-4665-98A8-413B55D7094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F27908-DA1B-4C3E-ABC6-D19FBFC70DA2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管理建设</a:t>
          </a:r>
        </a:p>
      </dgm:t>
    </dgm:pt>
    <dgm:pt modelId="{AE97807E-BAC4-470B-9BC0-471B6CA292AF}" type="parTrans" cxnId="{BAB9BAE8-973A-43E6-A7FE-6D48C8AA00A9}">
      <dgm:prSet/>
      <dgm:spPr>
        <a:ln w="19050"/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32EDF-A86D-43D0-971B-76630F8E7CC0}" type="sibTrans" cxnId="{BAB9BAE8-973A-43E6-A7FE-6D48C8AA00A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86242-E732-4DC6-885B-FD4A1C4496A7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数据治理组织架构建立</a:t>
          </a:r>
        </a:p>
      </dgm:t>
    </dgm:pt>
    <dgm:pt modelId="{ADF062F2-C145-4A67-8077-4837EDE0AEEC}" type="parTrans" cxnId="{F0905719-8336-413A-981D-247A278F28A9}">
      <dgm:prSet/>
      <dgm:spPr>
        <a:ln w="19050"/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F57B7-AC21-467D-9480-8185EC3FFD1A}" type="sibTrans" cxnId="{F0905719-8336-413A-981D-247A278F28A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5DE9ED-2E43-4009-872C-2DAF82697A6E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数据质量管理制度完善</a:t>
          </a:r>
        </a:p>
      </dgm:t>
    </dgm:pt>
    <dgm:pt modelId="{E3E4DEFF-AE07-4551-AEFC-F0617CCFDB72}" type="parTrans" cxnId="{C6A5E6B6-2253-4C46-8C8A-CF58397876F2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5E0D17-F4A8-42FA-8D27-10B96F439F5B}" type="sibTrans" cxnId="{C6A5E6B6-2253-4C46-8C8A-CF58397876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702711-968F-441F-B2C8-9872C00FC74A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数据质量考核办法完善</a:t>
          </a:r>
        </a:p>
      </dgm:t>
    </dgm:pt>
    <dgm:pt modelId="{D241E113-B90D-4BC4-95A3-D6A43E329378}" type="parTrans" cxnId="{4A1AD287-A503-48DE-A0C0-56D2DEDA2D6F}">
      <dgm:prSet/>
      <dgm:spPr>
        <a:ln w="19050"/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DDEC06-9E9A-4D96-81CB-373F28E13556}" type="sibTrans" cxnId="{4A1AD287-A503-48DE-A0C0-56D2DEDA2D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7E5840-E2AB-43DC-BFFD-0E0B748A6187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方法建设</a:t>
          </a:r>
        </a:p>
      </dgm:t>
    </dgm:pt>
    <dgm:pt modelId="{A3D908E8-BD4B-4909-BEED-1DAD2145D7DC}" type="parTrans" cxnId="{236D7222-65B6-4AD3-BCB2-1F072F08834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F0496-9B0B-4797-A3B1-A9CFC682FAD2}" type="sibTrans" cxnId="{236D7222-65B6-4AD3-BCB2-1F072F0883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7FFCB3-68B3-4088-8804-FD03A3B8B1D5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数据分析技术手段修复</a:t>
          </a:r>
        </a:p>
      </dgm:t>
    </dgm:pt>
    <dgm:pt modelId="{681D111B-1AED-420E-883C-2567DCEF567B}" type="parTrans" cxnId="{01347029-F41D-4090-B375-72ED9BB1D650}">
      <dgm:prSet/>
      <dgm:spPr>
        <a:ln w="19050"/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3611B8-018F-4C59-8E7B-3CA7396B8991}" type="sibTrans" cxnId="{01347029-F41D-4090-B375-72ED9BB1D65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E13B03-CD24-4B66-906F-624FB1DA9222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系统建设</a:t>
          </a:r>
        </a:p>
      </dgm:t>
    </dgm:pt>
    <dgm:pt modelId="{C4C7163C-0360-4189-8F00-C040D84C10C1}" type="parTrans" cxnId="{D560F380-8014-4E58-9A0F-CC06BF9545AF}">
      <dgm:prSet/>
      <dgm:spPr>
        <a:ln w="19050"/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C6E284-F9A5-49FA-9A1C-EB5B2DFD1949}" type="sibTrans" cxnId="{D560F380-8014-4E58-9A0F-CC06BF9545A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B81E3-5EF4-4E78-8DC6-DC323AA2FEDE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数据前端控制页面改造</a:t>
          </a:r>
        </a:p>
      </dgm:t>
    </dgm:pt>
    <dgm:pt modelId="{E20AA427-1DCD-4BE7-BA95-679FEEB9509E}" type="parTrans" cxnId="{05930DFA-CB90-4C22-924B-EF845327CAC2}">
      <dgm:prSet/>
      <dgm:spPr>
        <a:ln w="19050"/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A5995-C758-401B-93A4-2A5A95B9956E}" type="sibTrans" cxnId="{05930DFA-CB90-4C22-924B-EF845327CAC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D2D41-B1AE-4E39-B317-FEABCAD92468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数据质量检核平台开发</a:t>
          </a:r>
        </a:p>
      </dgm:t>
    </dgm:pt>
    <dgm:pt modelId="{0F143F96-B33D-447D-A424-431ABA8C6B2C}" type="parTrans" cxnId="{71A98CA9-8B56-464A-9E2A-2AC7071E3A36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49603E-968C-439B-88FF-4B2553E0AF7A}" type="sibTrans" cxnId="{71A98CA9-8B56-464A-9E2A-2AC7071E3A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5A66AD-51AE-4D76-97EA-28F9532E0C92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数据修复派单系统开发</a:t>
          </a:r>
        </a:p>
      </dgm:t>
    </dgm:pt>
    <dgm:pt modelId="{05745BB0-5DA0-45AE-BD65-CD83CA0496E2}" type="parTrans" cxnId="{AB0D070B-294A-454B-AEA6-2175F3BFC596}">
      <dgm:prSet/>
      <dgm:spPr>
        <a:ln w="19050"/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8643A3-9D39-4326-B142-3015FD093163}" type="sibTrans" cxnId="{AB0D070B-294A-454B-AEA6-2175F3BFC59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7C351-733A-4111-B3E3-8585DE6A59AE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质量监控驾驶舱开发</a:t>
          </a:r>
        </a:p>
      </dgm:t>
    </dgm:pt>
    <dgm:pt modelId="{CED2C80E-918E-43E7-A0FD-3F64F76795C8}" type="parTrans" cxnId="{B7D750DB-9C93-4B17-A051-89085F69492F}">
      <dgm:prSet/>
      <dgm:spPr>
        <a:ln w="19050"/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6CE53F-0DB0-4BE3-B128-F36018915F31}" type="sibTrans" cxnId="{B7D750DB-9C93-4B17-A051-89085F69492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85EFC9-F64E-4D40-8C31-1DAE38B66ADF}">
      <dgm:prSet custT="1"/>
      <dgm:spPr>
        <a:solidFill>
          <a:srgbClr val="B2D2D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数据质量度量体系建立</a:t>
          </a:r>
        </a:p>
      </dgm:t>
    </dgm:pt>
    <dgm:pt modelId="{A470A451-9FDF-4777-AF12-2289C9EA96EB}" type="parTrans" cxnId="{3B3FF488-23F4-4D50-83DC-57D7D5CD856F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7D62ABAF-E352-47ED-ABFB-B9E85A6D0983}" type="sibTrans" cxnId="{3B3FF488-23F4-4D50-83DC-57D7D5CD856F}">
      <dgm:prSet/>
      <dgm:spPr/>
      <dgm:t>
        <a:bodyPr/>
        <a:lstStyle/>
        <a:p>
          <a:endParaRPr lang="zh-CN" altLang="en-US"/>
        </a:p>
      </dgm:t>
    </dgm:pt>
    <dgm:pt modelId="{3B81A30E-A497-49DD-8A90-87D8D11456E6}" type="pres">
      <dgm:prSet presAssocID="{0CEBEF07-2F39-456C-A19C-AC5F09705B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DA371D-64FA-4691-B239-DD37F564A78B}" type="pres">
      <dgm:prSet presAssocID="{2C4FA4E9-9E9D-48CC-B616-97D2413C4840}" presName="hierRoot1" presStyleCnt="0">
        <dgm:presLayoutVars>
          <dgm:hierBranch val="init"/>
        </dgm:presLayoutVars>
      </dgm:prSet>
      <dgm:spPr/>
    </dgm:pt>
    <dgm:pt modelId="{AAC2AF71-8561-44CA-941C-364C2C02301D}" type="pres">
      <dgm:prSet presAssocID="{2C4FA4E9-9E9D-48CC-B616-97D2413C4840}" presName="rootComposite1" presStyleCnt="0"/>
      <dgm:spPr/>
    </dgm:pt>
    <dgm:pt modelId="{0E0E1D5C-02CE-450D-909E-0F8B08BF8E88}" type="pres">
      <dgm:prSet presAssocID="{2C4FA4E9-9E9D-48CC-B616-97D2413C4840}" presName="rootText1" presStyleLbl="node0" presStyleIdx="0" presStyleCnt="1" custScaleX="51620" custScaleY="592363" custLinFactNeighborY="-34356">
        <dgm:presLayoutVars>
          <dgm:chPref val="3"/>
        </dgm:presLayoutVars>
      </dgm:prSet>
      <dgm:spPr/>
    </dgm:pt>
    <dgm:pt modelId="{0E8D5FD2-414C-41B5-9D18-9B08668FF1DC}" type="pres">
      <dgm:prSet presAssocID="{2C4FA4E9-9E9D-48CC-B616-97D2413C4840}" presName="rootConnector1" presStyleLbl="node1" presStyleIdx="0" presStyleCnt="0"/>
      <dgm:spPr/>
    </dgm:pt>
    <dgm:pt modelId="{00ACC53E-9767-4982-9546-7BA245756DD4}" type="pres">
      <dgm:prSet presAssocID="{2C4FA4E9-9E9D-48CC-B616-97D2413C4840}" presName="hierChild2" presStyleCnt="0"/>
      <dgm:spPr/>
    </dgm:pt>
    <dgm:pt modelId="{9ED7A4C2-613F-45E6-97A9-3D1BCE7FC83E}" type="pres">
      <dgm:prSet presAssocID="{AE97807E-BAC4-470B-9BC0-471B6CA292AF}" presName="Name64" presStyleLbl="parChTrans1D2" presStyleIdx="0" presStyleCnt="3"/>
      <dgm:spPr/>
    </dgm:pt>
    <dgm:pt modelId="{E4F9FEFA-D088-4665-8C22-FBB4038401FE}" type="pres">
      <dgm:prSet presAssocID="{BAF27908-DA1B-4C3E-ABC6-D19FBFC70DA2}" presName="hierRoot2" presStyleCnt="0">
        <dgm:presLayoutVars>
          <dgm:hierBranch val="init"/>
        </dgm:presLayoutVars>
      </dgm:prSet>
      <dgm:spPr/>
    </dgm:pt>
    <dgm:pt modelId="{0F594FA6-6088-4EE9-A207-5984693CD9E8}" type="pres">
      <dgm:prSet presAssocID="{BAF27908-DA1B-4C3E-ABC6-D19FBFC70DA2}" presName="rootComposite" presStyleCnt="0"/>
      <dgm:spPr/>
    </dgm:pt>
    <dgm:pt modelId="{AD2F03E1-08A0-4FDE-AC05-52BD2F20F517}" type="pres">
      <dgm:prSet presAssocID="{BAF27908-DA1B-4C3E-ABC6-D19FBFC70DA2}" presName="rootText" presStyleLbl="node2" presStyleIdx="0" presStyleCnt="3" custScaleX="128873" custScaleY="110010">
        <dgm:presLayoutVars>
          <dgm:chPref val="3"/>
        </dgm:presLayoutVars>
      </dgm:prSet>
      <dgm:spPr/>
    </dgm:pt>
    <dgm:pt modelId="{98BCA481-D43A-4B83-A6EF-8D5A0D10EC5B}" type="pres">
      <dgm:prSet presAssocID="{BAF27908-DA1B-4C3E-ABC6-D19FBFC70DA2}" presName="rootConnector" presStyleLbl="node2" presStyleIdx="0" presStyleCnt="3"/>
      <dgm:spPr/>
    </dgm:pt>
    <dgm:pt modelId="{3D546C12-0C42-401A-BFF6-331FF7F05C05}" type="pres">
      <dgm:prSet presAssocID="{BAF27908-DA1B-4C3E-ABC6-D19FBFC70DA2}" presName="hierChild4" presStyleCnt="0"/>
      <dgm:spPr/>
    </dgm:pt>
    <dgm:pt modelId="{3939C982-F034-4B47-B6AC-373037E7F7F7}" type="pres">
      <dgm:prSet presAssocID="{ADF062F2-C145-4A67-8077-4837EDE0AEEC}" presName="Name64" presStyleLbl="parChTrans1D3" presStyleIdx="0" presStyleCnt="9"/>
      <dgm:spPr/>
    </dgm:pt>
    <dgm:pt modelId="{93FD0083-341F-4D13-81A5-D30117C15A0B}" type="pres">
      <dgm:prSet presAssocID="{71A86242-E732-4DC6-885B-FD4A1C4496A7}" presName="hierRoot2" presStyleCnt="0">
        <dgm:presLayoutVars>
          <dgm:hierBranch val="init"/>
        </dgm:presLayoutVars>
      </dgm:prSet>
      <dgm:spPr/>
    </dgm:pt>
    <dgm:pt modelId="{8B97A449-CF5D-4C41-BF2C-A8E8899AF5E2}" type="pres">
      <dgm:prSet presAssocID="{71A86242-E732-4DC6-885B-FD4A1C4496A7}" presName="rootComposite" presStyleCnt="0"/>
      <dgm:spPr/>
    </dgm:pt>
    <dgm:pt modelId="{4ACF34B6-8AA8-4000-806B-D2C7DACE28B3}" type="pres">
      <dgm:prSet presAssocID="{71A86242-E732-4DC6-885B-FD4A1C4496A7}" presName="rootText" presStyleLbl="node3" presStyleIdx="0" presStyleCnt="9" custScaleX="161807">
        <dgm:presLayoutVars>
          <dgm:chPref val="3"/>
        </dgm:presLayoutVars>
      </dgm:prSet>
      <dgm:spPr/>
    </dgm:pt>
    <dgm:pt modelId="{3D062C93-4F7B-4BE1-B8B1-4C4C4E4A6C89}" type="pres">
      <dgm:prSet presAssocID="{71A86242-E732-4DC6-885B-FD4A1C4496A7}" presName="rootConnector" presStyleLbl="node3" presStyleIdx="0" presStyleCnt="9"/>
      <dgm:spPr/>
    </dgm:pt>
    <dgm:pt modelId="{6B40A46F-5648-466C-9CCA-65642F7FF6E1}" type="pres">
      <dgm:prSet presAssocID="{71A86242-E732-4DC6-885B-FD4A1C4496A7}" presName="hierChild4" presStyleCnt="0"/>
      <dgm:spPr/>
    </dgm:pt>
    <dgm:pt modelId="{9A3AA01F-18ED-48BE-B0F3-218A497679D7}" type="pres">
      <dgm:prSet presAssocID="{71A86242-E732-4DC6-885B-FD4A1C4496A7}" presName="hierChild5" presStyleCnt="0"/>
      <dgm:spPr/>
    </dgm:pt>
    <dgm:pt modelId="{528743D2-DE06-4EFD-A230-F4855D5870BD}" type="pres">
      <dgm:prSet presAssocID="{E3E4DEFF-AE07-4551-AEFC-F0617CCFDB72}" presName="Name64" presStyleLbl="parChTrans1D3" presStyleIdx="1" presStyleCnt="9"/>
      <dgm:spPr/>
    </dgm:pt>
    <dgm:pt modelId="{1B1036D4-299E-439F-BE7E-98BFE521BDE0}" type="pres">
      <dgm:prSet presAssocID="{D45DE9ED-2E43-4009-872C-2DAF82697A6E}" presName="hierRoot2" presStyleCnt="0">
        <dgm:presLayoutVars>
          <dgm:hierBranch val="init"/>
        </dgm:presLayoutVars>
      </dgm:prSet>
      <dgm:spPr/>
    </dgm:pt>
    <dgm:pt modelId="{125A9EDA-A35C-4021-8F37-4A79EBCDE822}" type="pres">
      <dgm:prSet presAssocID="{D45DE9ED-2E43-4009-872C-2DAF82697A6E}" presName="rootComposite" presStyleCnt="0"/>
      <dgm:spPr/>
    </dgm:pt>
    <dgm:pt modelId="{0B6B04FF-A088-4A85-8A71-E02E38511E87}" type="pres">
      <dgm:prSet presAssocID="{D45DE9ED-2E43-4009-872C-2DAF82697A6E}" presName="rootText" presStyleLbl="node3" presStyleIdx="1" presStyleCnt="9" custScaleX="161807">
        <dgm:presLayoutVars>
          <dgm:chPref val="3"/>
        </dgm:presLayoutVars>
      </dgm:prSet>
      <dgm:spPr/>
    </dgm:pt>
    <dgm:pt modelId="{5FDEA10F-CE4F-46AE-AE24-54DBE9EE230C}" type="pres">
      <dgm:prSet presAssocID="{D45DE9ED-2E43-4009-872C-2DAF82697A6E}" presName="rootConnector" presStyleLbl="node3" presStyleIdx="1" presStyleCnt="9"/>
      <dgm:spPr/>
    </dgm:pt>
    <dgm:pt modelId="{26229429-C944-4CCB-B965-C6FE578908E7}" type="pres">
      <dgm:prSet presAssocID="{D45DE9ED-2E43-4009-872C-2DAF82697A6E}" presName="hierChild4" presStyleCnt="0"/>
      <dgm:spPr/>
    </dgm:pt>
    <dgm:pt modelId="{C7FA9703-20AC-4C4C-98A7-F86D48C96A9F}" type="pres">
      <dgm:prSet presAssocID="{D45DE9ED-2E43-4009-872C-2DAF82697A6E}" presName="hierChild5" presStyleCnt="0"/>
      <dgm:spPr/>
    </dgm:pt>
    <dgm:pt modelId="{E55A2D99-193E-403D-ABEC-D3270895D919}" type="pres">
      <dgm:prSet presAssocID="{D241E113-B90D-4BC4-95A3-D6A43E329378}" presName="Name64" presStyleLbl="parChTrans1D3" presStyleIdx="2" presStyleCnt="9"/>
      <dgm:spPr/>
    </dgm:pt>
    <dgm:pt modelId="{76AC1D9B-C7C6-4812-B494-E157A81D8D8B}" type="pres">
      <dgm:prSet presAssocID="{C1702711-968F-441F-B2C8-9872C00FC74A}" presName="hierRoot2" presStyleCnt="0">
        <dgm:presLayoutVars>
          <dgm:hierBranch val="init"/>
        </dgm:presLayoutVars>
      </dgm:prSet>
      <dgm:spPr/>
    </dgm:pt>
    <dgm:pt modelId="{4A4CB750-3BF5-4D05-8F12-A75DECCA2042}" type="pres">
      <dgm:prSet presAssocID="{C1702711-968F-441F-B2C8-9872C00FC74A}" presName="rootComposite" presStyleCnt="0"/>
      <dgm:spPr/>
    </dgm:pt>
    <dgm:pt modelId="{8CE6D100-3809-47F7-8E37-895F045337F3}" type="pres">
      <dgm:prSet presAssocID="{C1702711-968F-441F-B2C8-9872C00FC74A}" presName="rootText" presStyleLbl="node3" presStyleIdx="2" presStyleCnt="9" custScaleX="161807">
        <dgm:presLayoutVars>
          <dgm:chPref val="3"/>
        </dgm:presLayoutVars>
      </dgm:prSet>
      <dgm:spPr/>
    </dgm:pt>
    <dgm:pt modelId="{91790260-E97A-47EA-BDB8-41C83B2FE116}" type="pres">
      <dgm:prSet presAssocID="{C1702711-968F-441F-B2C8-9872C00FC74A}" presName="rootConnector" presStyleLbl="node3" presStyleIdx="2" presStyleCnt="9"/>
      <dgm:spPr/>
    </dgm:pt>
    <dgm:pt modelId="{740324B0-CDE2-4B38-BE1A-A3799FBE1CE2}" type="pres">
      <dgm:prSet presAssocID="{C1702711-968F-441F-B2C8-9872C00FC74A}" presName="hierChild4" presStyleCnt="0"/>
      <dgm:spPr/>
    </dgm:pt>
    <dgm:pt modelId="{3C6A28DB-1E04-4BB7-B0F0-6B2B29667385}" type="pres">
      <dgm:prSet presAssocID="{C1702711-968F-441F-B2C8-9872C00FC74A}" presName="hierChild5" presStyleCnt="0"/>
      <dgm:spPr/>
    </dgm:pt>
    <dgm:pt modelId="{53EE2BE3-7027-4869-9D9B-C1582D01729A}" type="pres">
      <dgm:prSet presAssocID="{BAF27908-DA1B-4C3E-ABC6-D19FBFC70DA2}" presName="hierChild5" presStyleCnt="0"/>
      <dgm:spPr/>
    </dgm:pt>
    <dgm:pt modelId="{EC8CE8CA-324D-4759-9945-E8586215C124}" type="pres">
      <dgm:prSet presAssocID="{A3D908E8-BD4B-4909-BEED-1DAD2145D7DC}" presName="Name64" presStyleLbl="parChTrans1D2" presStyleIdx="1" presStyleCnt="3"/>
      <dgm:spPr/>
    </dgm:pt>
    <dgm:pt modelId="{BC0C3945-E609-4198-82A1-2D843AC5F707}" type="pres">
      <dgm:prSet presAssocID="{257E5840-E2AB-43DC-BFFD-0E0B748A6187}" presName="hierRoot2" presStyleCnt="0">
        <dgm:presLayoutVars>
          <dgm:hierBranch val="init"/>
        </dgm:presLayoutVars>
      </dgm:prSet>
      <dgm:spPr/>
    </dgm:pt>
    <dgm:pt modelId="{986FE716-416A-4EBC-99A8-5776E622E0A8}" type="pres">
      <dgm:prSet presAssocID="{257E5840-E2AB-43DC-BFFD-0E0B748A6187}" presName="rootComposite" presStyleCnt="0"/>
      <dgm:spPr/>
    </dgm:pt>
    <dgm:pt modelId="{668E6F5F-2310-497E-ACA7-DDF1209B7E3F}" type="pres">
      <dgm:prSet presAssocID="{257E5840-E2AB-43DC-BFFD-0E0B748A6187}" presName="rootText" presStyleLbl="node2" presStyleIdx="1" presStyleCnt="3" custScaleX="128873" custScaleY="110010">
        <dgm:presLayoutVars>
          <dgm:chPref val="3"/>
        </dgm:presLayoutVars>
      </dgm:prSet>
      <dgm:spPr/>
    </dgm:pt>
    <dgm:pt modelId="{7B36EEF8-21CB-4F41-B884-E031FCA8BE6C}" type="pres">
      <dgm:prSet presAssocID="{257E5840-E2AB-43DC-BFFD-0E0B748A6187}" presName="rootConnector" presStyleLbl="node2" presStyleIdx="1" presStyleCnt="3"/>
      <dgm:spPr/>
    </dgm:pt>
    <dgm:pt modelId="{F7AEE59D-AC3C-47E0-A2DB-97EC99CB04E4}" type="pres">
      <dgm:prSet presAssocID="{257E5840-E2AB-43DC-BFFD-0E0B748A6187}" presName="hierChild4" presStyleCnt="0"/>
      <dgm:spPr/>
    </dgm:pt>
    <dgm:pt modelId="{D6A87F62-4E80-4221-80BF-8A484630FE06}" type="pres">
      <dgm:prSet presAssocID="{A470A451-9FDF-4777-AF12-2289C9EA96EB}" presName="Name64" presStyleLbl="parChTrans1D3" presStyleIdx="3" presStyleCnt="9"/>
      <dgm:spPr/>
    </dgm:pt>
    <dgm:pt modelId="{95C483B5-70C7-43EE-A664-7225DF5BF08D}" type="pres">
      <dgm:prSet presAssocID="{0885EFC9-F64E-4D40-8C31-1DAE38B66ADF}" presName="hierRoot2" presStyleCnt="0">
        <dgm:presLayoutVars>
          <dgm:hierBranch val="init"/>
        </dgm:presLayoutVars>
      </dgm:prSet>
      <dgm:spPr/>
    </dgm:pt>
    <dgm:pt modelId="{D2DB081B-0D3E-4C3B-8449-FEB87A3FC4A4}" type="pres">
      <dgm:prSet presAssocID="{0885EFC9-F64E-4D40-8C31-1DAE38B66ADF}" presName="rootComposite" presStyleCnt="0"/>
      <dgm:spPr/>
    </dgm:pt>
    <dgm:pt modelId="{77930AB6-2554-40D9-9110-54CC3B33D540}" type="pres">
      <dgm:prSet presAssocID="{0885EFC9-F64E-4D40-8C31-1DAE38B66ADF}" presName="rootText" presStyleLbl="node3" presStyleIdx="3" presStyleCnt="9" custScaleX="161807">
        <dgm:presLayoutVars>
          <dgm:chPref val="3"/>
        </dgm:presLayoutVars>
      </dgm:prSet>
      <dgm:spPr/>
    </dgm:pt>
    <dgm:pt modelId="{D280AB95-BB71-4B72-A700-3BF47C0AB9E6}" type="pres">
      <dgm:prSet presAssocID="{0885EFC9-F64E-4D40-8C31-1DAE38B66ADF}" presName="rootConnector" presStyleLbl="node3" presStyleIdx="3" presStyleCnt="9"/>
      <dgm:spPr/>
    </dgm:pt>
    <dgm:pt modelId="{7A2A3510-710A-4070-899D-5642571D8418}" type="pres">
      <dgm:prSet presAssocID="{0885EFC9-F64E-4D40-8C31-1DAE38B66ADF}" presName="hierChild4" presStyleCnt="0"/>
      <dgm:spPr/>
    </dgm:pt>
    <dgm:pt modelId="{F4E08A6B-6764-4AE7-9F01-5F6FD6C2C1CB}" type="pres">
      <dgm:prSet presAssocID="{0885EFC9-F64E-4D40-8C31-1DAE38B66ADF}" presName="hierChild5" presStyleCnt="0"/>
      <dgm:spPr/>
    </dgm:pt>
    <dgm:pt modelId="{FF761508-1248-45B9-8AA3-B48680211237}" type="pres">
      <dgm:prSet presAssocID="{681D111B-1AED-420E-883C-2567DCEF567B}" presName="Name64" presStyleLbl="parChTrans1D3" presStyleIdx="4" presStyleCnt="9"/>
      <dgm:spPr/>
    </dgm:pt>
    <dgm:pt modelId="{2D020A2A-5C20-476B-A501-306FCB24EBB0}" type="pres">
      <dgm:prSet presAssocID="{E67FFCB3-68B3-4088-8804-FD03A3B8B1D5}" presName="hierRoot2" presStyleCnt="0">
        <dgm:presLayoutVars>
          <dgm:hierBranch val="init"/>
        </dgm:presLayoutVars>
      </dgm:prSet>
      <dgm:spPr/>
    </dgm:pt>
    <dgm:pt modelId="{113FC9F9-1C8F-4887-B1D9-BB6F5CD70FBB}" type="pres">
      <dgm:prSet presAssocID="{E67FFCB3-68B3-4088-8804-FD03A3B8B1D5}" presName="rootComposite" presStyleCnt="0"/>
      <dgm:spPr/>
    </dgm:pt>
    <dgm:pt modelId="{B7EB51ED-18EE-46DD-A747-BC1A4542FDD6}" type="pres">
      <dgm:prSet presAssocID="{E67FFCB3-68B3-4088-8804-FD03A3B8B1D5}" presName="rootText" presStyleLbl="node3" presStyleIdx="4" presStyleCnt="9" custScaleX="161807">
        <dgm:presLayoutVars>
          <dgm:chPref val="3"/>
        </dgm:presLayoutVars>
      </dgm:prSet>
      <dgm:spPr/>
    </dgm:pt>
    <dgm:pt modelId="{184869E1-4F8E-4037-8E45-4DC727DB29DD}" type="pres">
      <dgm:prSet presAssocID="{E67FFCB3-68B3-4088-8804-FD03A3B8B1D5}" presName="rootConnector" presStyleLbl="node3" presStyleIdx="4" presStyleCnt="9"/>
      <dgm:spPr/>
    </dgm:pt>
    <dgm:pt modelId="{1FD59528-39A2-41E1-9710-BF2DD0CB15BD}" type="pres">
      <dgm:prSet presAssocID="{E67FFCB3-68B3-4088-8804-FD03A3B8B1D5}" presName="hierChild4" presStyleCnt="0"/>
      <dgm:spPr/>
    </dgm:pt>
    <dgm:pt modelId="{48DD41E4-BC5B-475D-A35A-F8443DFE4755}" type="pres">
      <dgm:prSet presAssocID="{E67FFCB3-68B3-4088-8804-FD03A3B8B1D5}" presName="hierChild5" presStyleCnt="0"/>
      <dgm:spPr/>
    </dgm:pt>
    <dgm:pt modelId="{E7DD6853-98ED-436A-BAB3-9706C59151BF}" type="pres">
      <dgm:prSet presAssocID="{257E5840-E2AB-43DC-BFFD-0E0B748A6187}" presName="hierChild5" presStyleCnt="0"/>
      <dgm:spPr/>
    </dgm:pt>
    <dgm:pt modelId="{493C0D3A-47A3-4D4A-A450-90928E2CC413}" type="pres">
      <dgm:prSet presAssocID="{C4C7163C-0360-4189-8F00-C040D84C10C1}" presName="Name64" presStyleLbl="parChTrans1D2" presStyleIdx="2" presStyleCnt="3"/>
      <dgm:spPr/>
    </dgm:pt>
    <dgm:pt modelId="{EFD227C2-C8D1-4052-993E-743302B71E85}" type="pres">
      <dgm:prSet presAssocID="{1DE13B03-CD24-4B66-906F-624FB1DA9222}" presName="hierRoot2" presStyleCnt="0">
        <dgm:presLayoutVars>
          <dgm:hierBranch val="init"/>
        </dgm:presLayoutVars>
      </dgm:prSet>
      <dgm:spPr/>
    </dgm:pt>
    <dgm:pt modelId="{1D20BF79-2988-4218-99FE-6203658EC82B}" type="pres">
      <dgm:prSet presAssocID="{1DE13B03-CD24-4B66-906F-624FB1DA9222}" presName="rootComposite" presStyleCnt="0"/>
      <dgm:spPr/>
    </dgm:pt>
    <dgm:pt modelId="{EE7C6E11-BA12-4EA1-834C-BE90816DBF49}" type="pres">
      <dgm:prSet presAssocID="{1DE13B03-CD24-4B66-906F-624FB1DA9222}" presName="rootText" presStyleLbl="node2" presStyleIdx="2" presStyleCnt="3" custScaleX="128873" custScaleY="110010">
        <dgm:presLayoutVars>
          <dgm:chPref val="3"/>
        </dgm:presLayoutVars>
      </dgm:prSet>
      <dgm:spPr/>
    </dgm:pt>
    <dgm:pt modelId="{FA688017-DBD0-4A31-8CAC-BDE0D0329225}" type="pres">
      <dgm:prSet presAssocID="{1DE13B03-CD24-4B66-906F-624FB1DA9222}" presName="rootConnector" presStyleLbl="node2" presStyleIdx="2" presStyleCnt="3"/>
      <dgm:spPr/>
    </dgm:pt>
    <dgm:pt modelId="{B4B59835-FFB3-4B70-A87F-4620B39B0C5B}" type="pres">
      <dgm:prSet presAssocID="{1DE13B03-CD24-4B66-906F-624FB1DA9222}" presName="hierChild4" presStyleCnt="0"/>
      <dgm:spPr/>
    </dgm:pt>
    <dgm:pt modelId="{BA458E5B-5B49-4C88-A0E7-DF119DE7AF57}" type="pres">
      <dgm:prSet presAssocID="{E20AA427-1DCD-4BE7-BA95-679FEEB9509E}" presName="Name64" presStyleLbl="parChTrans1D3" presStyleIdx="5" presStyleCnt="9"/>
      <dgm:spPr/>
    </dgm:pt>
    <dgm:pt modelId="{EB73CB3D-03F2-4589-AC67-133098AC562C}" type="pres">
      <dgm:prSet presAssocID="{3F3B81E3-5EF4-4E78-8DC6-DC323AA2FEDE}" presName="hierRoot2" presStyleCnt="0">
        <dgm:presLayoutVars>
          <dgm:hierBranch val="init"/>
        </dgm:presLayoutVars>
      </dgm:prSet>
      <dgm:spPr/>
    </dgm:pt>
    <dgm:pt modelId="{4033B529-8523-4710-B4DB-4B0FEBE137EA}" type="pres">
      <dgm:prSet presAssocID="{3F3B81E3-5EF4-4E78-8DC6-DC323AA2FEDE}" presName="rootComposite" presStyleCnt="0"/>
      <dgm:spPr/>
    </dgm:pt>
    <dgm:pt modelId="{6CAE338F-E0F3-4D06-84B4-46C87E07D8E4}" type="pres">
      <dgm:prSet presAssocID="{3F3B81E3-5EF4-4E78-8DC6-DC323AA2FEDE}" presName="rootText" presStyleLbl="node3" presStyleIdx="5" presStyleCnt="9" custScaleX="161807">
        <dgm:presLayoutVars>
          <dgm:chPref val="3"/>
        </dgm:presLayoutVars>
      </dgm:prSet>
      <dgm:spPr/>
    </dgm:pt>
    <dgm:pt modelId="{426F18D9-7BBC-4295-8D56-5E60DA110A6E}" type="pres">
      <dgm:prSet presAssocID="{3F3B81E3-5EF4-4E78-8DC6-DC323AA2FEDE}" presName="rootConnector" presStyleLbl="node3" presStyleIdx="5" presStyleCnt="9"/>
      <dgm:spPr/>
    </dgm:pt>
    <dgm:pt modelId="{8FCFE012-1780-40CF-86B7-F140B2DE8073}" type="pres">
      <dgm:prSet presAssocID="{3F3B81E3-5EF4-4E78-8DC6-DC323AA2FEDE}" presName="hierChild4" presStyleCnt="0"/>
      <dgm:spPr/>
    </dgm:pt>
    <dgm:pt modelId="{8399D8FE-ECA2-48B8-A1DE-A98DCBC8F0D6}" type="pres">
      <dgm:prSet presAssocID="{3F3B81E3-5EF4-4E78-8DC6-DC323AA2FEDE}" presName="hierChild5" presStyleCnt="0"/>
      <dgm:spPr/>
    </dgm:pt>
    <dgm:pt modelId="{4BCDC728-02C8-45E7-8EF8-F6F0C1B97290}" type="pres">
      <dgm:prSet presAssocID="{0F143F96-B33D-447D-A424-431ABA8C6B2C}" presName="Name64" presStyleLbl="parChTrans1D3" presStyleIdx="6" presStyleCnt="9"/>
      <dgm:spPr/>
    </dgm:pt>
    <dgm:pt modelId="{6D39708E-2D79-46E7-8149-0A44B11FA4E8}" type="pres">
      <dgm:prSet presAssocID="{57CD2D41-B1AE-4E39-B317-FEABCAD92468}" presName="hierRoot2" presStyleCnt="0">
        <dgm:presLayoutVars>
          <dgm:hierBranch val="init"/>
        </dgm:presLayoutVars>
      </dgm:prSet>
      <dgm:spPr/>
    </dgm:pt>
    <dgm:pt modelId="{AFB2EE5E-B5BF-449E-BE10-CE057F0ACC5D}" type="pres">
      <dgm:prSet presAssocID="{57CD2D41-B1AE-4E39-B317-FEABCAD92468}" presName="rootComposite" presStyleCnt="0"/>
      <dgm:spPr/>
    </dgm:pt>
    <dgm:pt modelId="{B37A147A-0544-4C30-A6CB-EF5E42CC3DD8}" type="pres">
      <dgm:prSet presAssocID="{57CD2D41-B1AE-4E39-B317-FEABCAD92468}" presName="rootText" presStyleLbl="node3" presStyleIdx="6" presStyleCnt="9" custScaleX="161807">
        <dgm:presLayoutVars>
          <dgm:chPref val="3"/>
        </dgm:presLayoutVars>
      </dgm:prSet>
      <dgm:spPr/>
    </dgm:pt>
    <dgm:pt modelId="{788DBBC4-B937-43C9-9511-FD89E2DA6FD3}" type="pres">
      <dgm:prSet presAssocID="{57CD2D41-B1AE-4E39-B317-FEABCAD92468}" presName="rootConnector" presStyleLbl="node3" presStyleIdx="6" presStyleCnt="9"/>
      <dgm:spPr/>
    </dgm:pt>
    <dgm:pt modelId="{481D503F-5FEB-41BE-8D23-C5731C188798}" type="pres">
      <dgm:prSet presAssocID="{57CD2D41-B1AE-4E39-B317-FEABCAD92468}" presName="hierChild4" presStyleCnt="0"/>
      <dgm:spPr/>
    </dgm:pt>
    <dgm:pt modelId="{63FAE981-01BA-4F4B-AE8A-A920EB9A43FF}" type="pres">
      <dgm:prSet presAssocID="{57CD2D41-B1AE-4E39-B317-FEABCAD92468}" presName="hierChild5" presStyleCnt="0"/>
      <dgm:spPr/>
    </dgm:pt>
    <dgm:pt modelId="{2DC5D299-C705-49B5-9974-38624BA978B8}" type="pres">
      <dgm:prSet presAssocID="{05745BB0-5DA0-45AE-BD65-CD83CA0496E2}" presName="Name64" presStyleLbl="parChTrans1D3" presStyleIdx="7" presStyleCnt="9"/>
      <dgm:spPr/>
    </dgm:pt>
    <dgm:pt modelId="{4909A34B-73F9-4EEC-BF3D-7EFF05281A72}" type="pres">
      <dgm:prSet presAssocID="{045A66AD-51AE-4D76-97EA-28F9532E0C92}" presName="hierRoot2" presStyleCnt="0">
        <dgm:presLayoutVars>
          <dgm:hierBranch val="init"/>
        </dgm:presLayoutVars>
      </dgm:prSet>
      <dgm:spPr/>
    </dgm:pt>
    <dgm:pt modelId="{64C43132-CD6E-4454-9582-5F161E2E41B0}" type="pres">
      <dgm:prSet presAssocID="{045A66AD-51AE-4D76-97EA-28F9532E0C92}" presName="rootComposite" presStyleCnt="0"/>
      <dgm:spPr/>
    </dgm:pt>
    <dgm:pt modelId="{E872C24D-A538-4A2E-8D07-934458A82DC9}" type="pres">
      <dgm:prSet presAssocID="{045A66AD-51AE-4D76-97EA-28F9532E0C92}" presName="rootText" presStyleLbl="node3" presStyleIdx="7" presStyleCnt="9" custScaleX="161807">
        <dgm:presLayoutVars>
          <dgm:chPref val="3"/>
        </dgm:presLayoutVars>
      </dgm:prSet>
      <dgm:spPr/>
    </dgm:pt>
    <dgm:pt modelId="{D72801C7-D726-4245-BF77-2129134F473E}" type="pres">
      <dgm:prSet presAssocID="{045A66AD-51AE-4D76-97EA-28F9532E0C92}" presName="rootConnector" presStyleLbl="node3" presStyleIdx="7" presStyleCnt="9"/>
      <dgm:spPr/>
    </dgm:pt>
    <dgm:pt modelId="{2F7FC520-D0B6-4D75-AF7F-005D964410B5}" type="pres">
      <dgm:prSet presAssocID="{045A66AD-51AE-4D76-97EA-28F9532E0C92}" presName="hierChild4" presStyleCnt="0"/>
      <dgm:spPr/>
    </dgm:pt>
    <dgm:pt modelId="{51730C31-5196-4B1C-9C72-76DBF2D2E071}" type="pres">
      <dgm:prSet presAssocID="{045A66AD-51AE-4D76-97EA-28F9532E0C92}" presName="hierChild5" presStyleCnt="0"/>
      <dgm:spPr/>
    </dgm:pt>
    <dgm:pt modelId="{390E11DD-7CBB-4DBC-A646-D3115555D37B}" type="pres">
      <dgm:prSet presAssocID="{CED2C80E-918E-43E7-A0FD-3F64F76795C8}" presName="Name64" presStyleLbl="parChTrans1D3" presStyleIdx="8" presStyleCnt="9"/>
      <dgm:spPr/>
    </dgm:pt>
    <dgm:pt modelId="{D761C016-487F-4750-9621-FAA7793387AD}" type="pres">
      <dgm:prSet presAssocID="{4C67C351-733A-4111-B3E3-8585DE6A59AE}" presName="hierRoot2" presStyleCnt="0">
        <dgm:presLayoutVars>
          <dgm:hierBranch val="init"/>
        </dgm:presLayoutVars>
      </dgm:prSet>
      <dgm:spPr/>
    </dgm:pt>
    <dgm:pt modelId="{EF3B1663-D29C-4E5F-ACC6-E71A7D5CCA9C}" type="pres">
      <dgm:prSet presAssocID="{4C67C351-733A-4111-B3E3-8585DE6A59AE}" presName="rootComposite" presStyleCnt="0"/>
      <dgm:spPr/>
    </dgm:pt>
    <dgm:pt modelId="{D48B6C1A-0DB3-4246-B29A-35E778BFBA3B}" type="pres">
      <dgm:prSet presAssocID="{4C67C351-733A-4111-B3E3-8585DE6A59AE}" presName="rootText" presStyleLbl="node3" presStyleIdx="8" presStyleCnt="9" custScaleX="161807">
        <dgm:presLayoutVars>
          <dgm:chPref val="3"/>
        </dgm:presLayoutVars>
      </dgm:prSet>
      <dgm:spPr/>
    </dgm:pt>
    <dgm:pt modelId="{ECA340AE-1337-4B20-ADD1-46D3FCD62BA0}" type="pres">
      <dgm:prSet presAssocID="{4C67C351-733A-4111-B3E3-8585DE6A59AE}" presName="rootConnector" presStyleLbl="node3" presStyleIdx="8" presStyleCnt="9"/>
      <dgm:spPr/>
    </dgm:pt>
    <dgm:pt modelId="{CFD09ABC-B9CF-49FA-82D2-06A3D779CE3E}" type="pres">
      <dgm:prSet presAssocID="{4C67C351-733A-4111-B3E3-8585DE6A59AE}" presName="hierChild4" presStyleCnt="0"/>
      <dgm:spPr/>
    </dgm:pt>
    <dgm:pt modelId="{F387947E-93DE-43E9-9BEB-22FE919A596D}" type="pres">
      <dgm:prSet presAssocID="{4C67C351-733A-4111-B3E3-8585DE6A59AE}" presName="hierChild5" presStyleCnt="0"/>
      <dgm:spPr/>
    </dgm:pt>
    <dgm:pt modelId="{D4D9AAB5-D678-45C8-9B54-C02D3F60239D}" type="pres">
      <dgm:prSet presAssocID="{1DE13B03-CD24-4B66-906F-624FB1DA9222}" presName="hierChild5" presStyleCnt="0"/>
      <dgm:spPr/>
    </dgm:pt>
    <dgm:pt modelId="{F51B4BCA-A9DF-49B5-9FF7-6F673FF2C035}" type="pres">
      <dgm:prSet presAssocID="{2C4FA4E9-9E9D-48CC-B616-97D2413C4840}" presName="hierChild3" presStyleCnt="0"/>
      <dgm:spPr/>
    </dgm:pt>
  </dgm:ptLst>
  <dgm:cxnLst>
    <dgm:cxn modelId="{FAD97102-BC91-434F-82B6-32C3916CCEFE}" type="presOf" srcId="{BAF27908-DA1B-4C3E-ABC6-D19FBFC70DA2}" destId="{98BCA481-D43A-4B83-A6EF-8D5A0D10EC5B}" srcOrd="1" destOrd="0" presId="urn:microsoft.com/office/officeart/2009/3/layout/HorizontalOrganizationChart"/>
    <dgm:cxn modelId="{5F31C402-3D1D-44F9-BA45-D696E9C36C75}" type="presOf" srcId="{E20AA427-1DCD-4BE7-BA95-679FEEB9509E}" destId="{BA458E5B-5B49-4C88-A0E7-DF119DE7AF57}" srcOrd="0" destOrd="0" presId="urn:microsoft.com/office/officeart/2009/3/layout/HorizontalOrganizationChart"/>
    <dgm:cxn modelId="{A986DC04-2B5E-4BB8-8CF8-C44704FD1371}" type="presOf" srcId="{ADF062F2-C145-4A67-8077-4837EDE0AEEC}" destId="{3939C982-F034-4B47-B6AC-373037E7F7F7}" srcOrd="0" destOrd="0" presId="urn:microsoft.com/office/officeart/2009/3/layout/HorizontalOrganizationChart"/>
    <dgm:cxn modelId="{CA445209-CE0D-44BE-8A92-140E46911799}" type="presOf" srcId="{E67FFCB3-68B3-4088-8804-FD03A3B8B1D5}" destId="{184869E1-4F8E-4037-8E45-4DC727DB29DD}" srcOrd="1" destOrd="0" presId="urn:microsoft.com/office/officeart/2009/3/layout/HorizontalOrganizationChart"/>
    <dgm:cxn modelId="{AB0D070B-294A-454B-AEA6-2175F3BFC596}" srcId="{1DE13B03-CD24-4B66-906F-624FB1DA9222}" destId="{045A66AD-51AE-4D76-97EA-28F9532E0C92}" srcOrd="2" destOrd="0" parTransId="{05745BB0-5DA0-45AE-BD65-CD83CA0496E2}" sibTransId="{988643A3-9D39-4326-B142-3015FD093163}"/>
    <dgm:cxn modelId="{44238C0B-4638-4851-913C-2AE4821C19D3}" type="presOf" srcId="{A3D908E8-BD4B-4909-BEED-1DAD2145D7DC}" destId="{EC8CE8CA-324D-4759-9945-E8586215C124}" srcOrd="0" destOrd="0" presId="urn:microsoft.com/office/officeart/2009/3/layout/HorizontalOrganizationChart"/>
    <dgm:cxn modelId="{A2183E0D-CF06-4770-BC8D-D4141803B831}" type="presOf" srcId="{257E5840-E2AB-43DC-BFFD-0E0B748A6187}" destId="{7B36EEF8-21CB-4F41-B884-E031FCA8BE6C}" srcOrd="1" destOrd="0" presId="urn:microsoft.com/office/officeart/2009/3/layout/HorizontalOrganizationChart"/>
    <dgm:cxn modelId="{F6F6D60F-C75F-4F45-8F77-A185EAB3F05C}" type="presOf" srcId="{C1702711-968F-441F-B2C8-9872C00FC74A}" destId="{8CE6D100-3809-47F7-8E37-895F045337F3}" srcOrd="0" destOrd="0" presId="urn:microsoft.com/office/officeart/2009/3/layout/HorizontalOrganizationChart"/>
    <dgm:cxn modelId="{F0905719-8336-413A-981D-247A278F28A9}" srcId="{BAF27908-DA1B-4C3E-ABC6-D19FBFC70DA2}" destId="{71A86242-E732-4DC6-885B-FD4A1C4496A7}" srcOrd="0" destOrd="0" parTransId="{ADF062F2-C145-4A67-8077-4837EDE0AEEC}" sibTransId="{8D6F57B7-AC21-467D-9480-8185EC3FFD1A}"/>
    <dgm:cxn modelId="{698A761B-94A5-4613-9748-879243890A06}" type="presOf" srcId="{2C4FA4E9-9E9D-48CC-B616-97D2413C4840}" destId="{0E8D5FD2-414C-41B5-9D18-9B08668FF1DC}" srcOrd="1" destOrd="0" presId="urn:microsoft.com/office/officeart/2009/3/layout/HorizontalOrganizationChart"/>
    <dgm:cxn modelId="{F41F1820-4E19-4264-A310-8E4BC97680A1}" type="presOf" srcId="{0885EFC9-F64E-4D40-8C31-1DAE38B66ADF}" destId="{77930AB6-2554-40D9-9110-54CC3B33D540}" srcOrd="0" destOrd="0" presId="urn:microsoft.com/office/officeart/2009/3/layout/HorizontalOrganizationChart"/>
    <dgm:cxn modelId="{236D7222-65B6-4AD3-BCB2-1F072F08834A}" srcId="{2C4FA4E9-9E9D-48CC-B616-97D2413C4840}" destId="{257E5840-E2AB-43DC-BFFD-0E0B748A6187}" srcOrd="1" destOrd="0" parTransId="{A3D908E8-BD4B-4909-BEED-1DAD2145D7DC}" sibTransId="{0B7F0496-9B0B-4797-A3B1-A9CFC682FAD2}"/>
    <dgm:cxn modelId="{12FD6E25-33F5-42EF-969C-BDF85E1F9D20}" type="presOf" srcId="{E3E4DEFF-AE07-4551-AEFC-F0617CCFDB72}" destId="{528743D2-DE06-4EFD-A230-F4855D5870BD}" srcOrd="0" destOrd="0" presId="urn:microsoft.com/office/officeart/2009/3/layout/HorizontalOrganizationChart"/>
    <dgm:cxn modelId="{01347029-F41D-4090-B375-72ED9BB1D650}" srcId="{257E5840-E2AB-43DC-BFFD-0E0B748A6187}" destId="{E67FFCB3-68B3-4088-8804-FD03A3B8B1D5}" srcOrd="1" destOrd="0" parTransId="{681D111B-1AED-420E-883C-2567DCEF567B}" sibTransId="{9F3611B8-018F-4C59-8E7B-3CA7396B8991}"/>
    <dgm:cxn modelId="{65EC6C2C-491D-4DC1-9FEE-D166EEE28F45}" type="presOf" srcId="{D45DE9ED-2E43-4009-872C-2DAF82697A6E}" destId="{5FDEA10F-CE4F-46AE-AE24-54DBE9EE230C}" srcOrd="1" destOrd="0" presId="urn:microsoft.com/office/officeart/2009/3/layout/HorizontalOrganizationChart"/>
    <dgm:cxn modelId="{3730E151-E4D9-4CAB-AF59-35A24439C33A}" type="presOf" srcId="{AE97807E-BAC4-470B-9BC0-471B6CA292AF}" destId="{9ED7A4C2-613F-45E6-97A9-3D1BCE7FC83E}" srcOrd="0" destOrd="0" presId="urn:microsoft.com/office/officeart/2009/3/layout/HorizontalOrganizationChart"/>
    <dgm:cxn modelId="{BB2E4056-09A2-4665-98A8-413B55D7094E}" srcId="{0CEBEF07-2F39-456C-A19C-AC5F09705B4F}" destId="{2C4FA4E9-9E9D-48CC-B616-97D2413C4840}" srcOrd="0" destOrd="0" parTransId="{A52932F5-C046-4570-A113-F0C17B53963F}" sibTransId="{6072E83E-CD03-4798-B5BD-4871B0ACC755}"/>
    <dgm:cxn modelId="{C3417657-F023-477E-8516-8A8643A9F1FD}" type="presOf" srcId="{257E5840-E2AB-43DC-BFFD-0E0B748A6187}" destId="{668E6F5F-2310-497E-ACA7-DDF1209B7E3F}" srcOrd="0" destOrd="0" presId="urn:microsoft.com/office/officeart/2009/3/layout/HorizontalOrganizationChart"/>
    <dgm:cxn modelId="{D549A55C-A714-46B5-B3EC-B2E062D55FC3}" type="presOf" srcId="{CED2C80E-918E-43E7-A0FD-3F64F76795C8}" destId="{390E11DD-7CBB-4DBC-A646-D3115555D37B}" srcOrd="0" destOrd="0" presId="urn:microsoft.com/office/officeart/2009/3/layout/HorizontalOrganizationChart"/>
    <dgm:cxn modelId="{199DFF63-C820-4E4B-A9C6-A118230D1603}" type="presOf" srcId="{BAF27908-DA1B-4C3E-ABC6-D19FBFC70DA2}" destId="{AD2F03E1-08A0-4FDE-AC05-52BD2F20F517}" srcOrd="0" destOrd="0" presId="urn:microsoft.com/office/officeart/2009/3/layout/HorizontalOrganizationChart"/>
    <dgm:cxn modelId="{98E56F69-DD60-4559-9166-C7C5CB700850}" type="presOf" srcId="{681D111B-1AED-420E-883C-2567DCEF567B}" destId="{FF761508-1248-45B9-8AA3-B48680211237}" srcOrd="0" destOrd="0" presId="urn:microsoft.com/office/officeart/2009/3/layout/HorizontalOrganizationChart"/>
    <dgm:cxn modelId="{E79C2F6A-3F8C-4054-AE0D-2C584407710E}" type="presOf" srcId="{A470A451-9FDF-4777-AF12-2289C9EA96EB}" destId="{D6A87F62-4E80-4221-80BF-8A484630FE06}" srcOrd="0" destOrd="0" presId="urn:microsoft.com/office/officeart/2009/3/layout/HorizontalOrganizationChart"/>
    <dgm:cxn modelId="{D105C56A-4467-4EB7-A0E1-0F328129E8A8}" type="presOf" srcId="{C4C7163C-0360-4189-8F00-C040D84C10C1}" destId="{493C0D3A-47A3-4D4A-A450-90928E2CC413}" srcOrd="0" destOrd="0" presId="urn:microsoft.com/office/officeart/2009/3/layout/HorizontalOrganizationChart"/>
    <dgm:cxn modelId="{DA695E6D-B5A3-460D-98F8-5254838D3FBA}" type="presOf" srcId="{2C4FA4E9-9E9D-48CC-B616-97D2413C4840}" destId="{0E0E1D5C-02CE-450D-909E-0F8B08BF8E88}" srcOrd="0" destOrd="0" presId="urn:microsoft.com/office/officeart/2009/3/layout/HorizontalOrganizationChart"/>
    <dgm:cxn modelId="{E5E1D76E-0967-449D-AD10-F5A68867435D}" type="presOf" srcId="{4C67C351-733A-4111-B3E3-8585DE6A59AE}" destId="{D48B6C1A-0DB3-4246-B29A-35E778BFBA3B}" srcOrd="0" destOrd="0" presId="urn:microsoft.com/office/officeart/2009/3/layout/HorizontalOrganizationChart"/>
    <dgm:cxn modelId="{3F460D73-A3C7-4F0E-A763-723017C672BF}" type="presOf" srcId="{57CD2D41-B1AE-4E39-B317-FEABCAD92468}" destId="{788DBBC4-B937-43C9-9511-FD89E2DA6FD3}" srcOrd="1" destOrd="0" presId="urn:microsoft.com/office/officeart/2009/3/layout/HorizontalOrganizationChart"/>
    <dgm:cxn modelId="{7B6D717B-0837-4EB3-9377-FDEE09BAE8C0}" type="presOf" srcId="{3F3B81E3-5EF4-4E78-8DC6-DC323AA2FEDE}" destId="{426F18D9-7BBC-4295-8D56-5E60DA110A6E}" srcOrd="1" destOrd="0" presId="urn:microsoft.com/office/officeart/2009/3/layout/HorizontalOrganizationChart"/>
    <dgm:cxn modelId="{D560F380-8014-4E58-9A0F-CC06BF9545AF}" srcId="{2C4FA4E9-9E9D-48CC-B616-97D2413C4840}" destId="{1DE13B03-CD24-4B66-906F-624FB1DA9222}" srcOrd="2" destOrd="0" parTransId="{C4C7163C-0360-4189-8F00-C040D84C10C1}" sibTransId="{A4C6E284-F9A5-49FA-9A1C-EB5B2DFD1949}"/>
    <dgm:cxn modelId="{1FED1883-8AE1-4C52-9116-E6912D2D8381}" type="presOf" srcId="{0885EFC9-F64E-4D40-8C31-1DAE38B66ADF}" destId="{D280AB95-BB71-4B72-A700-3BF47C0AB9E6}" srcOrd="1" destOrd="0" presId="urn:microsoft.com/office/officeart/2009/3/layout/HorizontalOrganizationChart"/>
    <dgm:cxn modelId="{4A1AD287-A503-48DE-A0C0-56D2DEDA2D6F}" srcId="{BAF27908-DA1B-4C3E-ABC6-D19FBFC70DA2}" destId="{C1702711-968F-441F-B2C8-9872C00FC74A}" srcOrd="2" destOrd="0" parTransId="{D241E113-B90D-4BC4-95A3-D6A43E329378}" sibTransId="{45DDEC06-9E9A-4D96-81CB-373F28E13556}"/>
    <dgm:cxn modelId="{3B3FF488-23F4-4D50-83DC-57D7D5CD856F}" srcId="{257E5840-E2AB-43DC-BFFD-0E0B748A6187}" destId="{0885EFC9-F64E-4D40-8C31-1DAE38B66ADF}" srcOrd="0" destOrd="0" parTransId="{A470A451-9FDF-4777-AF12-2289C9EA96EB}" sibTransId="{7D62ABAF-E352-47ED-ABFB-B9E85A6D0983}"/>
    <dgm:cxn modelId="{96834889-8822-4697-A62D-084D65D8E7F9}" type="presOf" srcId="{05745BB0-5DA0-45AE-BD65-CD83CA0496E2}" destId="{2DC5D299-C705-49B5-9974-38624BA978B8}" srcOrd="0" destOrd="0" presId="urn:microsoft.com/office/officeart/2009/3/layout/HorizontalOrganizationChart"/>
    <dgm:cxn modelId="{9AE14591-CBB9-4F3E-A78A-B8B11E6DBF01}" type="presOf" srcId="{C1702711-968F-441F-B2C8-9872C00FC74A}" destId="{91790260-E97A-47EA-BDB8-41C83B2FE116}" srcOrd="1" destOrd="0" presId="urn:microsoft.com/office/officeart/2009/3/layout/HorizontalOrganizationChart"/>
    <dgm:cxn modelId="{EC5808A1-5AB6-48B3-AE0B-ADAAA54A42CF}" type="presOf" srcId="{1DE13B03-CD24-4B66-906F-624FB1DA9222}" destId="{FA688017-DBD0-4A31-8CAC-BDE0D0329225}" srcOrd="1" destOrd="0" presId="urn:microsoft.com/office/officeart/2009/3/layout/HorizontalOrganizationChart"/>
    <dgm:cxn modelId="{34D98EA5-8D31-416C-A676-8D5301D967F6}" type="presOf" srcId="{0F143F96-B33D-447D-A424-431ABA8C6B2C}" destId="{4BCDC728-02C8-45E7-8EF8-F6F0C1B97290}" srcOrd="0" destOrd="0" presId="urn:microsoft.com/office/officeart/2009/3/layout/HorizontalOrganizationChart"/>
    <dgm:cxn modelId="{263CEBA7-A78E-46AE-840E-3448CC8ED022}" type="presOf" srcId="{1DE13B03-CD24-4B66-906F-624FB1DA9222}" destId="{EE7C6E11-BA12-4EA1-834C-BE90816DBF49}" srcOrd="0" destOrd="0" presId="urn:microsoft.com/office/officeart/2009/3/layout/HorizontalOrganizationChart"/>
    <dgm:cxn modelId="{3F1AD4A8-37D1-4B2C-B003-6130D8FF6B95}" type="presOf" srcId="{D241E113-B90D-4BC4-95A3-D6A43E329378}" destId="{E55A2D99-193E-403D-ABEC-D3270895D919}" srcOrd="0" destOrd="0" presId="urn:microsoft.com/office/officeart/2009/3/layout/HorizontalOrganizationChart"/>
    <dgm:cxn modelId="{71A98CA9-8B56-464A-9E2A-2AC7071E3A36}" srcId="{1DE13B03-CD24-4B66-906F-624FB1DA9222}" destId="{57CD2D41-B1AE-4E39-B317-FEABCAD92468}" srcOrd="1" destOrd="0" parTransId="{0F143F96-B33D-447D-A424-431ABA8C6B2C}" sibTransId="{C649603E-968C-439B-88FF-4B2553E0AF7A}"/>
    <dgm:cxn modelId="{905213AB-454C-4641-92AC-B69496C65A87}" type="presOf" srcId="{57CD2D41-B1AE-4E39-B317-FEABCAD92468}" destId="{B37A147A-0544-4C30-A6CB-EF5E42CC3DD8}" srcOrd="0" destOrd="0" presId="urn:microsoft.com/office/officeart/2009/3/layout/HorizontalOrganizationChart"/>
    <dgm:cxn modelId="{D72935B2-78B8-43E5-8A38-398E96F81AED}" type="presOf" srcId="{71A86242-E732-4DC6-885B-FD4A1C4496A7}" destId="{4ACF34B6-8AA8-4000-806B-D2C7DACE28B3}" srcOrd="0" destOrd="0" presId="urn:microsoft.com/office/officeart/2009/3/layout/HorizontalOrganizationChart"/>
    <dgm:cxn modelId="{C6A5E6B6-2253-4C46-8C8A-CF58397876F2}" srcId="{BAF27908-DA1B-4C3E-ABC6-D19FBFC70DA2}" destId="{D45DE9ED-2E43-4009-872C-2DAF82697A6E}" srcOrd="1" destOrd="0" parTransId="{E3E4DEFF-AE07-4551-AEFC-F0617CCFDB72}" sibTransId="{B15E0D17-F4A8-42FA-8D27-10B96F439F5B}"/>
    <dgm:cxn modelId="{22A063BE-BCA2-4BD9-B5A3-E690E159183C}" type="presOf" srcId="{4C67C351-733A-4111-B3E3-8585DE6A59AE}" destId="{ECA340AE-1337-4B20-ADD1-46D3FCD62BA0}" srcOrd="1" destOrd="0" presId="urn:microsoft.com/office/officeart/2009/3/layout/HorizontalOrganizationChart"/>
    <dgm:cxn modelId="{F10BDFC0-7BE6-45CC-A3A3-650877558122}" type="presOf" srcId="{D45DE9ED-2E43-4009-872C-2DAF82697A6E}" destId="{0B6B04FF-A088-4A85-8A71-E02E38511E87}" srcOrd="0" destOrd="0" presId="urn:microsoft.com/office/officeart/2009/3/layout/HorizontalOrganizationChart"/>
    <dgm:cxn modelId="{B844A7C1-7E5B-4F27-B66B-AA0C4137C65B}" type="presOf" srcId="{71A86242-E732-4DC6-885B-FD4A1C4496A7}" destId="{3D062C93-4F7B-4BE1-B8B1-4C4C4E4A6C89}" srcOrd="1" destOrd="0" presId="urn:microsoft.com/office/officeart/2009/3/layout/HorizontalOrganizationChart"/>
    <dgm:cxn modelId="{134A19C5-916C-42D5-9D9D-14BCECD18851}" type="presOf" srcId="{0CEBEF07-2F39-456C-A19C-AC5F09705B4F}" destId="{3B81A30E-A497-49DD-8A90-87D8D11456E6}" srcOrd="0" destOrd="0" presId="urn:microsoft.com/office/officeart/2009/3/layout/HorizontalOrganizationChart"/>
    <dgm:cxn modelId="{CCA39EC7-8EC7-4B50-833C-2A8745CAD801}" type="presOf" srcId="{3F3B81E3-5EF4-4E78-8DC6-DC323AA2FEDE}" destId="{6CAE338F-E0F3-4D06-84B4-46C87E07D8E4}" srcOrd="0" destOrd="0" presId="urn:microsoft.com/office/officeart/2009/3/layout/HorizontalOrganizationChart"/>
    <dgm:cxn modelId="{B7D750DB-9C93-4B17-A051-89085F69492F}" srcId="{1DE13B03-CD24-4B66-906F-624FB1DA9222}" destId="{4C67C351-733A-4111-B3E3-8585DE6A59AE}" srcOrd="3" destOrd="0" parTransId="{CED2C80E-918E-43E7-A0FD-3F64F76795C8}" sibTransId="{306CE53F-0DB0-4BE3-B128-F36018915F31}"/>
    <dgm:cxn modelId="{87F548DE-BA83-414E-956E-52038CE1183B}" type="presOf" srcId="{045A66AD-51AE-4D76-97EA-28F9532E0C92}" destId="{E872C24D-A538-4A2E-8D07-934458A82DC9}" srcOrd="0" destOrd="0" presId="urn:microsoft.com/office/officeart/2009/3/layout/HorizontalOrganizationChart"/>
    <dgm:cxn modelId="{BAB9BAE8-973A-43E6-A7FE-6D48C8AA00A9}" srcId="{2C4FA4E9-9E9D-48CC-B616-97D2413C4840}" destId="{BAF27908-DA1B-4C3E-ABC6-D19FBFC70DA2}" srcOrd="0" destOrd="0" parTransId="{AE97807E-BAC4-470B-9BC0-471B6CA292AF}" sibTransId="{61932EDF-A86D-43D0-971B-76630F8E7CC0}"/>
    <dgm:cxn modelId="{940382F3-0EBD-49EF-82A5-C7401008EA05}" type="presOf" srcId="{E67FFCB3-68B3-4088-8804-FD03A3B8B1D5}" destId="{B7EB51ED-18EE-46DD-A747-BC1A4542FDD6}" srcOrd="0" destOrd="0" presId="urn:microsoft.com/office/officeart/2009/3/layout/HorizontalOrganizationChart"/>
    <dgm:cxn modelId="{05930DFA-CB90-4C22-924B-EF845327CAC2}" srcId="{1DE13B03-CD24-4B66-906F-624FB1DA9222}" destId="{3F3B81E3-5EF4-4E78-8DC6-DC323AA2FEDE}" srcOrd="0" destOrd="0" parTransId="{E20AA427-1DCD-4BE7-BA95-679FEEB9509E}" sibTransId="{B18A5995-C758-401B-93A4-2A5A95B9956E}"/>
    <dgm:cxn modelId="{8F8306FD-E9D1-412F-B83B-4F095B40FE4F}" type="presOf" srcId="{045A66AD-51AE-4D76-97EA-28F9532E0C92}" destId="{D72801C7-D726-4245-BF77-2129134F473E}" srcOrd="1" destOrd="0" presId="urn:microsoft.com/office/officeart/2009/3/layout/HorizontalOrganizationChart"/>
    <dgm:cxn modelId="{5D31D46D-20A9-4C2C-A336-9CE599C760DB}" type="presParOf" srcId="{3B81A30E-A497-49DD-8A90-87D8D11456E6}" destId="{20DA371D-64FA-4691-B239-DD37F564A78B}" srcOrd="0" destOrd="0" presId="urn:microsoft.com/office/officeart/2009/3/layout/HorizontalOrganizationChart"/>
    <dgm:cxn modelId="{DAF2CFA1-373A-4121-B459-36F81626B743}" type="presParOf" srcId="{20DA371D-64FA-4691-B239-DD37F564A78B}" destId="{AAC2AF71-8561-44CA-941C-364C2C02301D}" srcOrd="0" destOrd="0" presId="urn:microsoft.com/office/officeart/2009/3/layout/HorizontalOrganizationChart"/>
    <dgm:cxn modelId="{AC66D309-C2E2-4C5D-8169-B7538EE6C92E}" type="presParOf" srcId="{AAC2AF71-8561-44CA-941C-364C2C02301D}" destId="{0E0E1D5C-02CE-450D-909E-0F8B08BF8E88}" srcOrd="0" destOrd="0" presId="urn:microsoft.com/office/officeart/2009/3/layout/HorizontalOrganizationChart"/>
    <dgm:cxn modelId="{E8195A87-4962-4CA4-9A34-573DDBCA9A4C}" type="presParOf" srcId="{AAC2AF71-8561-44CA-941C-364C2C02301D}" destId="{0E8D5FD2-414C-41B5-9D18-9B08668FF1DC}" srcOrd="1" destOrd="0" presId="urn:microsoft.com/office/officeart/2009/3/layout/HorizontalOrganizationChart"/>
    <dgm:cxn modelId="{CE590D7F-09AB-42BA-92B5-4D4BF0C45B90}" type="presParOf" srcId="{20DA371D-64FA-4691-B239-DD37F564A78B}" destId="{00ACC53E-9767-4982-9546-7BA245756DD4}" srcOrd="1" destOrd="0" presId="urn:microsoft.com/office/officeart/2009/3/layout/HorizontalOrganizationChart"/>
    <dgm:cxn modelId="{018CE221-98CB-44A7-ABA8-7430B7312A0F}" type="presParOf" srcId="{00ACC53E-9767-4982-9546-7BA245756DD4}" destId="{9ED7A4C2-613F-45E6-97A9-3D1BCE7FC83E}" srcOrd="0" destOrd="0" presId="urn:microsoft.com/office/officeart/2009/3/layout/HorizontalOrganizationChart"/>
    <dgm:cxn modelId="{2F685F59-A68F-4F41-B4AC-7DE6928C8157}" type="presParOf" srcId="{00ACC53E-9767-4982-9546-7BA245756DD4}" destId="{E4F9FEFA-D088-4665-8C22-FBB4038401FE}" srcOrd="1" destOrd="0" presId="urn:microsoft.com/office/officeart/2009/3/layout/HorizontalOrganizationChart"/>
    <dgm:cxn modelId="{F7C1A066-7467-4C42-A180-8C46108FBC93}" type="presParOf" srcId="{E4F9FEFA-D088-4665-8C22-FBB4038401FE}" destId="{0F594FA6-6088-4EE9-A207-5984693CD9E8}" srcOrd="0" destOrd="0" presId="urn:microsoft.com/office/officeart/2009/3/layout/HorizontalOrganizationChart"/>
    <dgm:cxn modelId="{792FCFE1-8CAC-4675-957B-BA831FFA0765}" type="presParOf" srcId="{0F594FA6-6088-4EE9-A207-5984693CD9E8}" destId="{AD2F03E1-08A0-4FDE-AC05-52BD2F20F517}" srcOrd="0" destOrd="0" presId="urn:microsoft.com/office/officeart/2009/3/layout/HorizontalOrganizationChart"/>
    <dgm:cxn modelId="{82C4AE97-2F96-4E80-B576-B9EC43B9FFD4}" type="presParOf" srcId="{0F594FA6-6088-4EE9-A207-5984693CD9E8}" destId="{98BCA481-D43A-4B83-A6EF-8D5A0D10EC5B}" srcOrd="1" destOrd="0" presId="urn:microsoft.com/office/officeart/2009/3/layout/HorizontalOrganizationChart"/>
    <dgm:cxn modelId="{E0B63A37-825E-46D2-858B-84DC1BA34FFF}" type="presParOf" srcId="{E4F9FEFA-D088-4665-8C22-FBB4038401FE}" destId="{3D546C12-0C42-401A-BFF6-331FF7F05C05}" srcOrd="1" destOrd="0" presId="urn:microsoft.com/office/officeart/2009/3/layout/HorizontalOrganizationChart"/>
    <dgm:cxn modelId="{AB895D89-2B42-43C0-B7E5-01794A9A8DF5}" type="presParOf" srcId="{3D546C12-0C42-401A-BFF6-331FF7F05C05}" destId="{3939C982-F034-4B47-B6AC-373037E7F7F7}" srcOrd="0" destOrd="0" presId="urn:microsoft.com/office/officeart/2009/3/layout/HorizontalOrganizationChart"/>
    <dgm:cxn modelId="{46223F0F-35A6-4C08-9E38-B3F15153E856}" type="presParOf" srcId="{3D546C12-0C42-401A-BFF6-331FF7F05C05}" destId="{93FD0083-341F-4D13-81A5-D30117C15A0B}" srcOrd="1" destOrd="0" presId="urn:microsoft.com/office/officeart/2009/3/layout/HorizontalOrganizationChart"/>
    <dgm:cxn modelId="{53A96414-6817-4A8D-B20A-972BF3674D47}" type="presParOf" srcId="{93FD0083-341F-4D13-81A5-D30117C15A0B}" destId="{8B97A449-CF5D-4C41-BF2C-A8E8899AF5E2}" srcOrd="0" destOrd="0" presId="urn:microsoft.com/office/officeart/2009/3/layout/HorizontalOrganizationChart"/>
    <dgm:cxn modelId="{DD62A12F-3D6A-4A13-B2C2-92617FDE34C2}" type="presParOf" srcId="{8B97A449-CF5D-4C41-BF2C-A8E8899AF5E2}" destId="{4ACF34B6-8AA8-4000-806B-D2C7DACE28B3}" srcOrd="0" destOrd="0" presId="urn:microsoft.com/office/officeart/2009/3/layout/HorizontalOrganizationChart"/>
    <dgm:cxn modelId="{99255F01-6B47-4ACF-9F95-62D8B25F1361}" type="presParOf" srcId="{8B97A449-CF5D-4C41-BF2C-A8E8899AF5E2}" destId="{3D062C93-4F7B-4BE1-B8B1-4C4C4E4A6C89}" srcOrd="1" destOrd="0" presId="urn:microsoft.com/office/officeart/2009/3/layout/HorizontalOrganizationChart"/>
    <dgm:cxn modelId="{73266C49-9122-43CB-880D-2DEDDB4FFCF8}" type="presParOf" srcId="{93FD0083-341F-4D13-81A5-D30117C15A0B}" destId="{6B40A46F-5648-466C-9CCA-65642F7FF6E1}" srcOrd="1" destOrd="0" presId="urn:microsoft.com/office/officeart/2009/3/layout/HorizontalOrganizationChart"/>
    <dgm:cxn modelId="{3F2B31C0-393B-4010-8413-1EF4EC605E2C}" type="presParOf" srcId="{93FD0083-341F-4D13-81A5-D30117C15A0B}" destId="{9A3AA01F-18ED-48BE-B0F3-218A497679D7}" srcOrd="2" destOrd="0" presId="urn:microsoft.com/office/officeart/2009/3/layout/HorizontalOrganizationChart"/>
    <dgm:cxn modelId="{4F53EA14-5716-4139-AAAF-8ACA9A3B7ED3}" type="presParOf" srcId="{3D546C12-0C42-401A-BFF6-331FF7F05C05}" destId="{528743D2-DE06-4EFD-A230-F4855D5870BD}" srcOrd="2" destOrd="0" presId="urn:microsoft.com/office/officeart/2009/3/layout/HorizontalOrganizationChart"/>
    <dgm:cxn modelId="{BF2915A4-2A77-4A4E-8CDE-CD270C2623C6}" type="presParOf" srcId="{3D546C12-0C42-401A-BFF6-331FF7F05C05}" destId="{1B1036D4-299E-439F-BE7E-98BFE521BDE0}" srcOrd="3" destOrd="0" presId="urn:microsoft.com/office/officeart/2009/3/layout/HorizontalOrganizationChart"/>
    <dgm:cxn modelId="{A10DAAB8-E01C-43C1-8F17-8509B5A48846}" type="presParOf" srcId="{1B1036D4-299E-439F-BE7E-98BFE521BDE0}" destId="{125A9EDA-A35C-4021-8F37-4A79EBCDE822}" srcOrd="0" destOrd="0" presId="urn:microsoft.com/office/officeart/2009/3/layout/HorizontalOrganizationChart"/>
    <dgm:cxn modelId="{FB62CFA1-C6A3-4719-B467-25B3947F6BA1}" type="presParOf" srcId="{125A9EDA-A35C-4021-8F37-4A79EBCDE822}" destId="{0B6B04FF-A088-4A85-8A71-E02E38511E87}" srcOrd="0" destOrd="0" presId="urn:microsoft.com/office/officeart/2009/3/layout/HorizontalOrganizationChart"/>
    <dgm:cxn modelId="{83EE187E-A638-4FE8-AB91-F660BC6558A8}" type="presParOf" srcId="{125A9EDA-A35C-4021-8F37-4A79EBCDE822}" destId="{5FDEA10F-CE4F-46AE-AE24-54DBE9EE230C}" srcOrd="1" destOrd="0" presId="urn:microsoft.com/office/officeart/2009/3/layout/HorizontalOrganizationChart"/>
    <dgm:cxn modelId="{860847F5-EDA9-4AED-96C2-CD223D49B83D}" type="presParOf" srcId="{1B1036D4-299E-439F-BE7E-98BFE521BDE0}" destId="{26229429-C944-4CCB-B965-C6FE578908E7}" srcOrd="1" destOrd="0" presId="urn:microsoft.com/office/officeart/2009/3/layout/HorizontalOrganizationChart"/>
    <dgm:cxn modelId="{016BD042-0600-45E9-95DD-2A1E8D7AAB07}" type="presParOf" srcId="{1B1036D4-299E-439F-BE7E-98BFE521BDE0}" destId="{C7FA9703-20AC-4C4C-98A7-F86D48C96A9F}" srcOrd="2" destOrd="0" presId="urn:microsoft.com/office/officeart/2009/3/layout/HorizontalOrganizationChart"/>
    <dgm:cxn modelId="{54690322-1D47-4C54-AAC1-E999A8B932D6}" type="presParOf" srcId="{3D546C12-0C42-401A-BFF6-331FF7F05C05}" destId="{E55A2D99-193E-403D-ABEC-D3270895D919}" srcOrd="4" destOrd="0" presId="urn:microsoft.com/office/officeart/2009/3/layout/HorizontalOrganizationChart"/>
    <dgm:cxn modelId="{7BE18A42-5CD2-4A59-9D90-912472DBC791}" type="presParOf" srcId="{3D546C12-0C42-401A-BFF6-331FF7F05C05}" destId="{76AC1D9B-C7C6-4812-B494-E157A81D8D8B}" srcOrd="5" destOrd="0" presId="urn:microsoft.com/office/officeart/2009/3/layout/HorizontalOrganizationChart"/>
    <dgm:cxn modelId="{016EE0B0-FD63-40A3-A96F-1C025EF60742}" type="presParOf" srcId="{76AC1D9B-C7C6-4812-B494-E157A81D8D8B}" destId="{4A4CB750-3BF5-4D05-8F12-A75DECCA2042}" srcOrd="0" destOrd="0" presId="urn:microsoft.com/office/officeart/2009/3/layout/HorizontalOrganizationChart"/>
    <dgm:cxn modelId="{9A584C1A-DDEE-4D2E-92D7-9E5D30F14558}" type="presParOf" srcId="{4A4CB750-3BF5-4D05-8F12-A75DECCA2042}" destId="{8CE6D100-3809-47F7-8E37-895F045337F3}" srcOrd="0" destOrd="0" presId="urn:microsoft.com/office/officeart/2009/3/layout/HorizontalOrganizationChart"/>
    <dgm:cxn modelId="{93632039-6605-4B2E-8F34-92740BBCCA34}" type="presParOf" srcId="{4A4CB750-3BF5-4D05-8F12-A75DECCA2042}" destId="{91790260-E97A-47EA-BDB8-41C83B2FE116}" srcOrd="1" destOrd="0" presId="urn:microsoft.com/office/officeart/2009/3/layout/HorizontalOrganizationChart"/>
    <dgm:cxn modelId="{96472D25-5600-47E5-A499-AEC66D83C013}" type="presParOf" srcId="{76AC1D9B-C7C6-4812-B494-E157A81D8D8B}" destId="{740324B0-CDE2-4B38-BE1A-A3799FBE1CE2}" srcOrd="1" destOrd="0" presId="urn:microsoft.com/office/officeart/2009/3/layout/HorizontalOrganizationChart"/>
    <dgm:cxn modelId="{B4F5CF6E-4F8F-4A6E-A1B1-A67688F5DCFD}" type="presParOf" srcId="{76AC1D9B-C7C6-4812-B494-E157A81D8D8B}" destId="{3C6A28DB-1E04-4BB7-B0F0-6B2B29667385}" srcOrd="2" destOrd="0" presId="urn:microsoft.com/office/officeart/2009/3/layout/HorizontalOrganizationChart"/>
    <dgm:cxn modelId="{512BEA13-FBA7-4585-A2E5-061ACD2F5E59}" type="presParOf" srcId="{E4F9FEFA-D088-4665-8C22-FBB4038401FE}" destId="{53EE2BE3-7027-4869-9D9B-C1582D01729A}" srcOrd="2" destOrd="0" presId="urn:microsoft.com/office/officeart/2009/3/layout/HorizontalOrganizationChart"/>
    <dgm:cxn modelId="{4B73D877-E490-49D6-8BC9-E9629FCD6F4F}" type="presParOf" srcId="{00ACC53E-9767-4982-9546-7BA245756DD4}" destId="{EC8CE8CA-324D-4759-9945-E8586215C124}" srcOrd="2" destOrd="0" presId="urn:microsoft.com/office/officeart/2009/3/layout/HorizontalOrganizationChart"/>
    <dgm:cxn modelId="{37B76D93-F9FB-4DDC-9E22-FE6DD9D7E825}" type="presParOf" srcId="{00ACC53E-9767-4982-9546-7BA245756DD4}" destId="{BC0C3945-E609-4198-82A1-2D843AC5F707}" srcOrd="3" destOrd="0" presId="urn:microsoft.com/office/officeart/2009/3/layout/HorizontalOrganizationChart"/>
    <dgm:cxn modelId="{CF560AF6-5711-48CE-874D-77F52C226701}" type="presParOf" srcId="{BC0C3945-E609-4198-82A1-2D843AC5F707}" destId="{986FE716-416A-4EBC-99A8-5776E622E0A8}" srcOrd="0" destOrd="0" presId="urn:microsoft.com/office/officeart/2009/3/layout/HorizontalOrganizationChart"/>
    <dgm:cxn modelId="{B71279B5-F8F4-42F0-9023-9442B1E28D79}" type="presParOf" srcId="{986FE716-416A-4EBC-99A8-5776E622E0A8}" destId="{668E6F5F-2310-497E-ACA7-DDF1209B7E3F}" srcOrd="0" destOrd="0" presId="urn:microsoft.com/office/officeart/2009/3/layout/HorizontalOrganizationChart"/>
    <dgm:cxn modelId="{30A48E2A-0805-455D-9E17-16AC297C956F}" type="presParOf" srcId="{986FE716-416A-4EBC-99A8-5776E622E0A8}" destId="{7B36EEF8-21CB-4F41-B884-E031FCA8BE6C}" srcOrd="1" destOrd="0" presId="urn:microsoft.com/office/officeart/2009/3/layout/HorizontalOrganizationChart"/>
    <dgm:cxn modelId="{C5EFBBB9-E2EC-4B53-B4E0-EA6F12A52C32}" type="presParOf" srcId="{BC0C3945-E609-4198-82A1-2D843AC5F707}" destId="{F7AEE59D-AC3C-47E0-A2DB-97EC99CB04E4}" srcOrd="1" destOrd="0" presId="urn:microsoft.com/office/officeart/2009/3/layout/HorizontalOrganizationChart"/>
    <dgm:cxn modelId="{3EAFE0ED-F2AD-4D1A-A5F1-77E530192EF7}" type="presParOf" srcId="{F7AEE59D-AC3C-47E0-A2DB-97EC99CB04E4}" destId="{D6A87F62-4E80-4221-80BF-8A484630FE06}" srcOrd="0" destOrd="0" presId="urn:microsoft.com/office/officeart/2009/3/layout/HorizontalOrganizationChart"/>
    <dgm:cxn modelId="{C04FA6B7-F42C-435D-AED1-F964572D415E}" type="presParOf" srcId="{F7AEE59D-AC3C-47E0-A2DB-97EC99CB04E4}" destId="{95C483B5-70C7-43EE-A664-7225DF5BF08D}" srcOrd="1" destOrd="0" presId="urn:microsoft.com/office/officeart/2009/3/layout/HorizontalOrganizationChart"/>
    <dgm:cxn modelId="{D1383816-041F-4A3E-A3A2-8EC215CBBD6D}" type="presParOf" srcId="{95C483B5-70C7-43EE-A664-7225DF5BF08D}" destId="{D2DB081B-0D3E-4C3B-8449-FEB87A3FC4A4}" srcOrd="0" destOrd="0" presId="urn:microsoft.com/office/officeart/2009/3/layout/HorizontalOrganizationChart"/>
    <dgm:cxn modelId="{50AF6293-81D9-48F4-B8C3-90735FC35D2B}" type="presParOf" srcId="{D2DB081B-0D3E-4C3B-8449-FEB87A3FC4A4}" destId="{77930AB6-2554-40D9-9110-54CC3B33D540}" srcOrd="0" destOrd="0" presId="urn:microsoft.com/office/officeart/2009/3/layout/HorizontalOrganizationChart"/>
    <dgm:cxn modelId="{8E851350-C89F-4D01-943F-4DFBC087DF81}" type="presParOf" srcId="{D2DB081B-0D3E-4C3B-8449-FEB87A3FC4A4}" destId="{D280AB95-BB71-4B72-A700-3BF47C0AB9E6}" srcOrd="1" destOrd="0" presId="urn:microsoft.com/office/officeart/2009/3/layout/HorizontalOrganizationChart"/>
    <dgm:cxn modelId="{614CCC94-54F3-40A7-A4F8-4890449820E0}" type="presParOf" srcId="{95C483B5-70C7-43EE-A664-7225DF5BF08D}" destId="{7A2A3510-710A-4070-899D-5642571D8418}" srcOrd="1" destOrd="0" presId="urn:microsoft.com/office/officeart/2009/3/layout/HorizontalOrganizationChart"/>
    <dgm:cxn modelId="{96F6D869-8D9B-4DE5-AA15-B4DCF4D97120}" type="presParOf" srcId="{95C483B5-70C7-43EE-A664-7225DF5BF08D}" destId="{F4E08A6B-6764-4AE7-9F01-5F6FD6C2C1CB}" srcOrd="2" destOrd="0" presId="urn:microsoft.com/office/officeart/2009/3/layout/HorizontalOrganizationChart"/>
    <dgm:cxn modelId="{7326AB19-4541-4369-9F85-554CE67F4223}" type="presParOf" srcId="{F7AEE59D-AC3C-47E0-A2DB-97EC99CB04E4}" destId="{FF761508-1248-45B9-8AA3-B48680211237}" srcOrd="2" destOrd="0" presId="urn:microsoft.com/office/officeart/2009/3/layout/HorizontalOrganizationChart"/>
    <dgm:cxn modelId="{0D835317-73B6-469B-9989-411DF0524071}" type="presParOf" srcId="{F7AEE59D-AC3C-47E0-A2DB-97EC99CB04E4}" destId="{2D020A2A-5C20-476B-A501-306FCB24EBB0}" srcOrd="3" destOrd="0" presId="urn:microsoft.com/office/officeart/2009/3/layout/HorizontalOrganizationChart"/>
    <dgm:cxn modelId="{7CE011B9-0946-4BCE-8320-B8157A536B0C}" type="presParOf" srcId="{2D020A2A-5C20-476B-A501-306FCB24EBB0}" destId="{113FC9F9-1C8F-4887-B1D9-BB6F5CD70FBB}" srcOrd="0" destOrd="0" presId="urn:microsoft.com/office/officeart/2009/3/layout/HorizontalOrganizationChart"/>
    <dgm:cxn modelId="{21F019A7-5ADB-4D7F-A23A-B954E2F8F061}" type="presParOf" srcId="{113FC9F9-1C8F-4887-B1D9-BB6F5CD70FBB}" destId="{B7EB51ED-18EE-46DD-A747-BC1A4542FDD6}" srcOrd="0" destOrd="0" presId="urn:microsoft.com/office/officeart/2009/3/layout/HorizontalOrganizationChart"/>
    <dgm:cxn modelId="{207FA316-5765-409F-9599-276539B1A33E}" type="presParOf" srcId="{113FC9F9-1C8F-4887-B1D9-BB6F5CD70FBB}" destId="{184869E1-4F8E-4037-8E45-4DC727DB29DD}" srcOrd="1" destOrd="0" presId="urn:microsoft.com/office/officeart/2009/3/layout/HorizontalOrganizationChart"/>
    <dgm:cxn modelId="{392FEFC2-611D-4B55-9494-409C875E5FFE}" type="presParOf" srcId="{2D020A2A-5C20-476B-A501-306FCB24EBB0}" destId="{1FD59528-39A2-41E1-9710-BF2DD0CB15BD}" srcOrd="1" destOrd="0" presId="urn:microsoft.com/office/officeart/2009/3/layout/HorizontalOrganizationChart"/>
    <dgm:cxn modelId="{FE7E63B7-B1B8-474E-A54B-A3AAEFB51E38}" type="presParOf" srcId="{2D020A2A-5C20-476B-A501-306FCB24EBB0}" destId="{48DD41E4-BC5B-475D-A35A-F8443DFE4755}" srcOrd="2" destOrd="0" presId="urn:microsoft.com/office/officeart/2009/3/layout/HorizontalOrganizationChart"/>
    <dgm:cxn modelId="{E22C3E19-6E19-46BD-9940-5F748A85094A}" type="presParOf" srcId="{BC0C3945-E609-4198-82A1-2D843AC5F707}" destId="{E7DD6853-98ED-436A-BAB3-9706C59151BF}" srcOrd="2" destOrd="0" presId="urn:microsoft.com/office/officeart/2009/3/layout/HorizontalOrganizationChart"/>
    <dgm:cxn modelId="{FB44828E-BB09-479B-B0FE-8E23ED4392B9}" type="presParOf" srcId="{00ACC53E-9767-4982-9546-7BA245756DD4}" destId="{493C0D3A-47A3-4D4A-A450-90928E2CC413}" srcOrd="4" destOrd="0" presId="urn:microsoft.com/office/officeart/2009/3/layout/HorizontalOrganizationChart"/>
    <dgm:cxn modelId="{DF5B382F-C464-41C4-AFE5-54B12C54F132}" type="presParOf" srcId="{00ACC53E-9767-4982-9546-7BA245756DD4}" destId="{EFD227C2-C8D1-4052-993E-743302B71E85}" srcOrd="5" destOrd="0" presId="urn:microsoft.com/office/officeart/2009/3/layout/HorizontalOrganizationChart"/>
    <dgm:cxn modelId="{233E62E4-3DE8-44D3-ACF2-52884CDC2DA8}" type="presParOf" srcId="{EFD227C2-C8D1-4052-993E-743302B71E85}" destId="{1D20BF79-2988-4218-99FE-6203658EC82B}" srcOrd="0" destOrd="0" presId="urn:microsoft.com/office/officeart/2009/3/layout/HorizontalOrganizationChart"/>
    <dgm:cxn modelId="{9AF80B79-4937-4B4F-89A1-61F320C82476}" type="presParOf" srcId="{1D20BF79-2988-4218-99FE-6203658EC82B}" destId="{EE7C6E11-BA12-4EA1-834C-BE90816DBF49}" srcOrd="0" destOrd="0" presId="urn:microsoft.com/office/officeart/2009/3/layout/HorizontalOrganizationChart"/>
    <dgm:cxn modelId="{6A8C251F-935D-4344-8D01-C2DE05312332}" type="presParOf" srcId="{1D20BF79-2988-4218-99FE-6203658EC82B}" destId="{FA688017-DBD0-4A31-8CAC-BDE0D0329225}" srcOrd="1" destOrd="0" presId="urn:microsoft.com/office/officeart/2009/3/layout/HorizontalOrganizationChart"/>
    <dgm:cxn modelId="{E8EABD4F-047A-4F6F-ACFA-D46AA2442B27}" type="presParOf" srcId="{EFD227C2-C8D1-4052-993E-743302B71E85}" destId="{B4B59835-FFB3-4B70-A87F-4620B39B0C5B}" srcOrd="1" destOrd="0" presId="urn:microsoft.com/office/officeart/2009/3/layout/HorizontalOrganizationChart"/>
    <dgm:cxn modelId="{92FAEF11-748C-49E4-ACBA-480CE56598D5}" type="presParOf" srcId="{B4B59835-FFB3-4B70-A87F-4620B39B0C5B}" destId="{BA458E5B-5B49-4C88-A0E7-DF119DE7AF57}" srcOrd="0" destOrd="0" presId="urn:microsoft.com/office/officeart/2009/3/layout/HorizontalOrganizationChart"/>
    <dgm:cxn modelId="{3F3A7477-A12E-45F3-BBD4-23F2A2EE4AEF}" type="presParOf" srcId="{B4B59835-FFB3-4B70-A87F-4620B39B0C5B}" destId="{EB73CB3D-03F2-4589-AC67-133098AC562C}" srcOrd="1" destOrd="0" presId="urn:microsoft.com/office/officeart/2009/3/layout/HorizontalOrganizationChart"/>
    <dgm:cxn modelId="{F8C08813-A153-44AA-A7BD-E4CDA2F36D7B}" type="presParOf" srcId="{EB73CB3D-03F2-4589-AC67-133098AC562C}" destId="{4033B529-8523-4710-B4DB-4B0FEBE137EA}" srcOrd="0" destOrd="0" presId="urn:microsoft.com/office/officeart/2009/3/layout/HorizontalOrganizationChart"/>
    <dgm:cxn modelId="{FA5F1BAD-50F4-4769-B1BE-960CF16786B5}" type="presParOf" srcId="{4033B529-8523-4710-B4DB-4B0FEBE137EA}" destId="{6CAE338F-E0F3-4D06-84B4-46C87E07D8E4}" srcOrd="0" destOrd="0" presId="urn:microsoft.com/office/officeart/2009/3/layout/HorizontalOrganizationChart"/>
    <dgm:cxn modelId="{01C74B53-BD57-45E5-A88D-CA517AC32A56}" type="presParOf" srcId="{4033B529-8523-4710-B4DB-4B0FEBE137EA}" destId="{426F18D9-7BBC-4295-8D56-5E60DA110A6E}" srcOrd="1" destOrd="0" presId="urn:microsoft.com/office/officeart/2009/3/layout/HorizontalOrganizationChart"/>
    <dgm:cxn modelId="{122A7917-5D63-4102-BCDD-CD9DD00AE45A}" type="presParOf" srcId="{EB73CB3D-03F2-4589-AC67-133098AC562C}" destId="{8FCFE012-1780-40CF-86B7-F140B2DE8073}" srcOrd="1" destOrd="0" presId="urn:microsoft.com/office/officeart/2009/3/layout/HorizontalOrganizationChart"/>
    <dgm:cxn modelId="{52174CDB-0E8E-4394-923F-5B71B0878025}" type="presParOf" srcId="{EB73CB3D-03F2-4589-AC67-133098AC562C}" destId="{8399D8FE-ECA2-48B8-A1DE-A98DCBC8F0D6}" srcOrd="2" destOrd="0" presId="urn:microsoft.com/office/officeart/2009/3/layout/HorizontalOrganizationChart"/>
    <dgm:cxn modelId="{FAD49417-32E0-4CE4-8555-8847F8C78FC6}" type="presParOf" srcId="{B4B59835-FFB3-4B70-A87F-4620B39B0C5B}" destId="{4BCDC728-02C8-45E7-8EF8-F6F0C1B97290}" srcOrd="2" destOrd="0" presId="urn:microsoft.com/office/officeart/2009/3/layout/HorizontalOrganizationChart"/>
    <dgm:cxn modelId="{93FCF84B-7C14-4C89-8AA8-A2B4C5697A13}" type="presParOf" srcId="{B4B59835-FFB3-4B70-A87F-4620B39B0C5B}" destId="{6D39708E-2D79-46E7-8149-0A44B11FA4E8}" srcOrd="3" destOrd="0" presId="urn:microsoft.com/office/officeart/2009/3/layout/HorizontalOrganizationChart"/>
    <dgm:cxn modelId="{03C60222-5132-41D3-A9FF-2143D1FC9D31}" type="presParOf" srcId="{6D39708E-2D79-46E7-8149-0A44B11FA4E8}" destId="{AFB2EE5E-B5BF-449E-BE10-CE057F0ACC5D}" srcOrd="0" destOrd="0" presId="urn:microsoft.com/office/officeart/2009/3/layout/HorizontalOrganizationChart"/>
    <dgm:cxn modelId="{58D3AEE6-C726-4D9E-B8B0-C5CA0E10171E}" type="presParOf" srcId="{AFB2EE5E-B5BF-449E-BE10-CE057F0ACC5D}" destId="{B37A147A-0544-4C30-A6CB-EF5E42CC3DD8}" srcOrd="0" destOrd="0" presId="urn:microsoft.com/office/officeart/2009/3/layout/HorizontalOrganizationChart"/>
    <dgm:cxn modelId="{D47C1DC1-FDCA-4391-999E-86CE8F3174D0}" type="presParOf" srcId="{AFB2EE5E-B5BF-449E-BE10-CE057F0ACC5D}" destId="{788DBBC4-B937-43C9-9511-FD89E2DA6FD3}" srcOrd="1" destOrd="0" presId="urn:microsoft.com/office/officeart/2009/3/layout/HorizontalOrganizationChart"/>
    <dgm:cxn modelId="{61FF01FF-F0E1-4827-8313-20CAFFC5FA36}" type="presParOf" srcId="{6D39708E-2D79-46E7-8149-0A44B11FA4E8}" destId="{481D503F-5FEB-41BE-8D23-C5731C188798}" srcOrd="1" destOrd="0" presId="urn:microsoft.com/office/officeart/2009/3/layout/HorizontalOrganizationChart"/>
    <dgm:cxn modelId="{3CCAE1E2-ACAD-4117-A744-555025928D8F}" type="presParOf" srcId="{6D39708E-2D79-46E7-8149-0A44B11FA4E8}" destId="{63FAE981-01BA-4F4B-AE8A-A920EB9A43FF}" srcOrd="2" destOrd="0" presId="urn:microsoft.com/office/officeart/2009/3/layout/HorizontalOrganizationChart"/>
    <dgm:cxn modelId="{15B8DFE7-A8E6-4B3D-B42D-D65F9FDCC66A}" type="presParOf" srcId="{B4B59835-FFB3-4B70-A87F-4620B39B0C5B}" destId="{2DC5D299-C705-49B5-9974-38624BA978B8}" srcOrd="4" destOrd="0" presId="urn:microsoft.com/office/officeart/2009/3/layout/HorizontalOrganizationChart"/>
    <dgm:cxn modelId="{87CAE1BC-3077-44DD-BF4E-A41CCA751536}" type="presParOf" srcId="{B4B59835-FFB3-4B70-A87F-4620B39B0C5B}" destId="{4909A34B-73F9-4EEC-BF3D-7EFF05281A72}" srcOrd="5" destOrd="0" presId="urn:microsoft.com/office/officeart/2009/3/layout/HorizontalOrganizationChart"/>
    <dgm:cxn modelId="{2B3CD0CE-74A6-4C06-BDAD-03F73E6A4F2C}" type="presParOf" srcId="{4909A34B-73F9-4EEC-BF3D-7EFF05281A72}" destId="{64C43132-CD6E-4454-9582-5F161E2E41B0}" srcOrd="0" destOrd="0" presId="urn:microsoft.com/office/officeart/2009/3/layout/HorizontalOrganizationChart"/>
    <dgm:cxn modelId="{023BECCD-A08F-4248-A299-B3E180BA945A}" type="presParOf" srcId="{64C43132-CD6E-4454-9582-5F161E2E41B0}" destId="{E872C24D-A538-4A2E-8D07-934458A82DC9}" srcOrd="0" destOrd="0" presId="urn:microsoft.com/office/officeart/2009/3/layout/HorizontalOrganizationChart"/>
    <dgm:cxn modelId="{1955692F-C23C-4A9A-B00D-F8F5D3B2C5BD}" type="presParOf" srcId="{64C43132-CD6E-4454-9582-5F161E2E41B0}" destId="{D72801C7-D726-4245-BF77-2129134F473E}" srcOrd="1" destOrd="0" presId="urn:microsoft.com/office/officeart/2009/3/layout/HorizontalOrganizationChart"/>
    <dgm:cxn modelId="{A7E7EA7F-5DF4-4AA5-AD30-0585D7A783DD}" type="presParOf" srcId="{4909A34B-73F9-4EEC-BF3D-7EFF05281A72}" destId="{2F7FC520-D0B6-4D75-AF7F-005D964410B5}" srcOrd="1" destOrd="0" presId="urn:microsoft.com/office/officeart/2009/3/layout/HorizontalOrganizationChart"/>
    <dgm:cxn modelId="{5C4B777A-6550-471A-B3F0-0231681F7D84}" type="presParOf" srcId="{4909A34B-73F9-4EEC-BF3D-7EFF05281A72}" destId="{51730C31-5196-4B1C-9C72-76DBF2D2E071}" srcOrd="2" destOrd="0" presId="urn:microsoft.com/office/officeart/2009/3/layout/HorizontalOrganizationChart"/>
    <dgm:cxn modelId="{0BAE9AB0-1142-4B2C-B798-07B40028FF3D}" type="presParOf" srcId="{B4B59835-FFB3-4B70-A87F-4620B39B0C5B}" destId="{390E11DD-7CBB-4DBC-A646-D3115555D37B}" srcOrd="6" destOrd="0" presId="urn:microsoft.com/office/officeart/2009/3/layout/HorizontalOrganizationChart"/>
    <dgm:cxn modelId="{5A6098C9-1B9F-415F-8BED-427DDE3CD517}" type="presParOf" srcId="{B4B59835-FFB3-4B70-A87F-4620B39B0C5B}" destId="{D761C016-487F-4750-9621-FAA7793387AD}" srcOrd="7" destOrd="0" presId="urn:microsoft.com/office/officeart/2009/3/layout/HorizontalOrganizationChart"/>
    <dgm:cxn modelId="{72521E60-6F9E-4036-833A-3ACB56651DD4}" type="presParOf" srcId="{D761C016-487F-4750-9621-FAA7793387AD}" destId="{EF3B1663-D29C-4E5F-ACC6-E71A7D5CCA9C}" srcOrd="0" destOrd="0" presId="urn:microsoft.com/office/officeart/2009/3/layout/HorizontalOrganizationChart"/>
    <dgm:cxn modelId="{7083DAFD-DC5B-4241-A942-AA4ABBFF7306}" type="presParOf" srcId="{EF3B1663-D29C-4E5F-ACC6-E71A7D5CCA9C}" destId="{D48B6C1A-0DB3-4246-B29A-35E778BFBA3B}" srcOrd="0" destOrd="0" presId="urn:microsoft.com/office/officeart/2009/3/layout/HorizontalOrganizationChart"/>
    <dgm:cxn modelId="{6A6B2360-2CF1-46D3-9801-97724D8BE01F}" type="presParOf" srcId="{EF3B1663-D29C-4E5F-ACC6-E71A7D5CCA9C}" destId="{ECA340AE-1337-4B20-ADD1-46D3FCD62BA0}" srcOrd="1" destOrd="0" presId="urn:microsoft.com/office/officeart/2009/3/layout/HorizontalOrganizationChart"/>
    <dgm:cxn modelId="{1580E083-1163-4E22-A6B4-ED77500AB8D1}" type="presParOf" srcId="{D761C016-487F-4750-9621-FAA7793387AD}" destId="{CFD09ABC-B9CF-49FA-82D2-06A3D779CE3E}" srcOrd="1" destOrd="0" presId="urn:microsoft.com/office/officeart/2009/3/layout/HorizontalOrganizationChart"/>
    <dgm:cxn modelId="{CB2D551E-B748-4F7B-9E88-3E6FB736B442}" type="presParOf" srcId="{D761C016-487F-4750-9621-FAA7793387AD}" destId="{F387947E-93DE-43E9-9BEB-22FE919A596D}" srcOrd="2" destOrd="0" presId="urn:microsoft.com/office/officeart/2009/3/layout/HorizontalOrganizationChart"/>
    <dgm:cxn modelId="{6CDE95A4-E2E1-4579-AFF2-7278414F29E7}" type="presParOf" srcId="{EFD227C2-C8D1-4052-993E-743302B71E85}" destId="{D4D9AAB5-D678-45C8-9B54-C02D3F60239D}" srcOrd="2" destOrd="0" presId="urn:microsoft.com/office/officeart/2009/3/layout/HorizontalOrganizationChart"/>
    <dgm:cxn modelId="{6ABE1C8F-1AA1-4456-9B9D-5684F0FD7236}" type="presParOf" srcId="{20DA371D-64FA-4691-B239-DD37F564A78B}" destId="{F51B4BCA-A9DF-49B5-9FF7-6F673FF2C03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D06A55-8619-42D4-88D2-976BFC4D75D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382CEB-47E4-4A6A-A929-3A937E8575E0}">
      <dgm:prSet phldrT="[文本]" custT="1"/>
      <dgm:spPr>
        <a:solidFill>
          <a:srgbClr val="B2D2DE"/>
        </a:solidFill>
      </dgm:spPr>
      <dgm:t>
        <a:bodyPr/>
        <a:lstStyle/>
        <a:p>
          <a:r>
            <a: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发现问题</a:t>
          </a:r>
        </a:p>
      </dgm:t>
    </dgm:pt>
    <dgm:pt modelId="{CEDF32B8-4253-41A5-A5E5-DBDFF80CC269}" type="parTrans" cxnId="{9EA71B0E-5798-45FB-AC45-3219006663A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742AF6C-E5F4-44AA-B484-69C370B06EF5}" type="sibTrans" cxnId="{9EA71B0E-5798-45FB-AC45-3219006663A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2BE2481-07B0-4866-8463-D3F11098F4B9}">
      <dgm:prSet phldrT="[文本]" custT="1"/>
      <dgm:spPr>
        <a:solidFill>
          <a:srgbClr val="B2D2DE"/>
        </a:solidFill>
      </dgm:spPr>
      <dgm:t>
        <a:bodyPr/>
        <a:lstStyle/>
        <a:p>
          <a:r>
            <a: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分析问题</a:t>
          </a:r>
        </a:p>
      </dgm:t>
    </dgm:pt>
    <dgm:pt modelId="{C7B121C0-34D4-442C-AA95-4B651984723A}" type="parTrans" cxnId="{039B9780-7FF2-428D-AA37-2BC08C5F08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CC8891-741F-4BB6-B325-5A1629726094}" type="sibTrans" cxnId="{039B9780-7FF2-428D-AA37-2BC08C5F08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BC6C53C-374E-4CBB-B865-A84DA45D7D77}">
      <dgm:prSet phldrT="[文本]" custT="1"/>
      <dgm:spPr>
        <a:solidFill>
          <a:srgbClr val="B2D2DE"/>
        </a:solidFill>
      </dgm:spPr>
      <dgm:t>
        <a:bodyPr/>
        <a:lstStyle/>
        <a:p>
          <a:r>
            <a: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解决问题</a:t>
          </a:r>
        </a:p>
      </dgm:t>
    </dgm:pt>
    <dgm:pt modelId="{0F42EB7E-6FAB-43A6-82BE-61A0C4F8B39F}" type="parTrans" cxnId="{DAEE0461-BAF2-47B6-9102-9D6A0A7D8C7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2C5D433-F783-4A14-96D7-E64E245E5B92}" type="sibTrans" cxnId="{DAEE0461-BAF2-47B6-9102-9D6A0A7D8C7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0F08ECD-716B-46A0-AF91-B5CE2AF6DFD3}">
      <dgm:prSet phldrT="[文本]" custT="1"/>
      <dgm:spPr>
        <a:solidFill>
          <a:srgbClr val="B2D2DE"/>
        </a:solidFill>
      </dgm:spPr>
      <dgm:t>
        <a:bodyPr/>
        <a:lstStyle/>
        <a:p>
          <a:r>
            <a: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监控问题</a:t>
          </a:r>
        </a:p>
      </dgm:t>
    </dgm:pt>
    <dgm:pt modelId="{6C0CD122-2C9A-473E-B0DF-164F4CBFB4B1}" type="parTrans" cxnId="{E73C6FCC-77FA-49FD-8F79-BC2D637BC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A050CCB-0D9E-4588-A05B-6E5D24F7F879}" type="sibTrans" cxnId="{E73C6FCC-77FA-49FD-8F79-BC2D637BC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AD3E57C-9694-4829-8F7E-42A75728C3B8}">
      <dgm:prSet phldrT="[文本]" custT="1"/>
      <dgm:spPr>
        <a:solidFill>
          <a:srgbClr val="B2D2DE"/>
        </a:solidFill>
      </dgm:spPr>
      <dgm:t>
        <a:bodyPr/>
        <a:lstStyle/>
        <a:p>
          <a:r>
            <a: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预防问题</a:t>
          </a:r>
        </a:p>
      </dgm:t>
    </dgm:pt>
    <dgm:pt modelId="{0713F773-F1A9-4502-9631-D5871C8D8363}" type="parTrans" cxnId="{9DC8D53F-3456-4D19-B201-A3E44105072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26F86B2-DB14-43A8-BAAC-F7B6208DA755}" type="sibTrans" cxnId="{9DC8D53F-3456-4D19-B201-A3E44105072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4B34C-11FC-498E-A82A-FA9FD3200414}" type="pres">
      <dgm:prSet presAssocID="{ADD06A55-8619-42D4-88D2-976BFC4D75D4}" presName="Name0" presStyleCnt="0">
        <dgm:presLayoutVars>
          <dgm:dir/>
          <dgm:resizeHandles val="exact"/>
        </dgm:presLayoutVars>
      </dgm:prSet>
      <dgm:spPr/>
    </dgm:pt>
    <dgm:pt modelId="{5BE25C1E-CDFF-4425-9018-294FB6694766}" type="pres">
      <dgm:prSet presAssocID="{ADD06A55-8619-42D4-88D2-976BFC4D75D4}" presName="cycle" presStyleCnt="0"/>
      <dgm:spPr/>
    </dgm:pt>
    <dgm:pt modelId="{E3DBED84-6836-4CEF-B716-82CB2C7D976E}" type="pres">
      <dgm:prSet presAssocID="{08382CEB-47E4-4A6A-A929-3A937E8575E0}" presName="nodeFirstNode" presStyleLbl="node1" presStyleIdx="0" presStyleCnt="5">
        <dgm:presLayoutVars>
          <dgm:bulletEnabled val="1"/>
        </dgm:presLayoutVars>
      </dgm:prSet>
      <dgm:spPr/>
    </dgm:pt>
    <dgm:pt modelId="{1E550AE9-BAD8-4701-944A-E76E6574B713}" type="pres">
      <dgm:prSet presAssocID="{7742AF6C-E5F4-44AA-B484-69C370B06EF5}" presName="sibTransFirstNode" presStyleLbl="bgShp" presStyleIdx="0" presStyleCnt="1"/>
      <dgm:spPr/>
    </dgm:pt>
    <dgm:pt modelId="{0D74FACD-5859-4EAC-871A-705166551E11}" type="pres">
      <dgm:prSet presAssocID="{B2BE2481-07B0-4866-8463-D3F11098F4B9}" presName="nodeFollowingNodes" presStyleLbl="node1" presStyleIdx="1" presStyleCnt="5">
        <dgm:presLayoutVars>
          <dgm:bulletEnabled val="1"/>
        </dgm:presLayoutVars>
      </dgm:prSet>
      <dgm:spPr/>
    </dgm:pt>
    <dgm:pt modelId="{EC1D5B5C-D38D-4321-B249-243CE65CE0A2}" type="pres">
      <dgm:prSet presAssocID="{CBC6C53C-374E-4CBB-B865-A84DA45D7D77}" presName="nodeFollowingNodes" presStyleLbl="node1" presStyleIdx="2" presStyleCnt="5">
        <dgm:presLayoutVars>
          <dgm:bulletEnabled val="1"/>
        </dgm:presLayoutVars>
      </dgm:prSet>
      <dgm:spPr/>
    </dgm:pt>
    <dgm:pt modelId="{EE106F1D-548A-4545-83E8-EBB04E1206DE}" type="pres">
      <dgm:prSet presAssocID="{20F08ECD-716B-46A0-AF91-B5CE2AF6DFD3}" presName="nodeFollowingNodes" presStyleLbl="node1" presStyleIdx="3" presStyleCnt="5">
        <dgm:presLayoutVars>
          <dgm:bulletEnabled val="1"/>
        </dgm:presLayoutVars>
      </dgm:prSet>
      <dgm:spPr/>
    </dgm:pt>
    <dgm:pt modelId="{C03F0A3D-4256-48BD-8117-11438722C855}" type="pres">
      <dgm:prSet presAssocID="{CAD3E57C-9694-4829-8F7E-42A75728C3B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E1EFC0C-1BA8-48A2-A2BD-C014B28FC9AD}" type="presOf" srcId="{CAD3E57C-9694-4829-8F7E-42A75728C3B8}" destId="{C03F0A3D-4256-48BD-8117-11438722C855}" srcOrd="0" destOrd="0" presId="urn:microsoft.com/office/officeart/2005/8/layout/cycle3"/>
    <dgm:cxn modelId="{9EA71B0E-5798-45FB-AC45-3219006663AF}" srcId="{ADD06A55-8619-42D4-88D2-976BFC4D75D4}" destId="{08382CEB-47E4-4A6A-A929-3A937E8575E0}" srcOrd="0" destOrd="0" parTransId="{CEDF32B8-4253-41A5-A5E5-DBDFF80CC269}" sibTransId="{7742AF6C-E5F4-44AA-B484-69C370B06EF5}"/>
    <dgm:cxn modelId="{2019A41B-7602-4FEC-B1C7-24E0256EF5B2}" type="presOf" srcId="{ADD06A55-8619-42D4-88D2-976BFC4D75D4}" destId="{6A14B34C-11FC-498E-A82A-FA9FD3200414}" srcOrd="0" destOrd="0" presId="urn:microsoft.com/office/officeart/2005/8/layout/cycle3"/>
    <dgm:cxn modelId="{D3EF8523-ED4A-4BC3-AFD7-8DB556AF118C}" type="presOf" srcId="{7742AF6C-E5F4-44AA-B484-69C370B06EF5}" destId="{1E550AE9-BAD8-4701-944A-E76E6574B713}" srcOrd="0" destOrd="0" presId="urn:microsoft.com/office/officeart/2005/8/layout/cycle3"/>
    <dgm:cxn modelId="{CA11C027-82E4-403F-910C-EDE935C2BA08}" type="presOf" srcId="{CBC6C53C-374E-4CBB-B865-A84DA45D7D77}" destId="{EC1D5B5C-D38D-4321-B249-243CE65CE0A2}" srcOrd="0" destOrd="0" presId="urn:microsoft.com/office/officeart/2005/8/layout/cycle3"/>
    <dgm:cxn modelId="{8B7C5D3F-1D2C-4E75-A411-71E09B9E4A82}" type="presOf" srcId="{20F08ECD-716B-46A0-AF91-B5CE2AF6DFD3}" destId="{EE106F1D-548A-4545-83E8-EBB04E1206DE}" srcOrd="0" destOrd="0" presId="urn:microsoft.com/office/officeart/2005/8/layout/cycle3"/>
    <dgm:cxn modelId="{9DC8D53F-3456-4D19-B201-A3E441050725}" srcId="{ADD06A55-8619-42D4-88D2-976BFC4D75D4}" destId="{CAD3E57C-9694-4829-8F7E-42A75728C3B8}" srcOrd="4" destOrd="0" parTransId="{0713F773-F1A9-4502-9631-D5871C8D8363}" sibTransId="{B26F86B2-DB14-43A8-BAAC-F7B6208DA755}"/>
    <dgm:cxn modelId="{5852DC5B-46B1-4EBD-8BD5-AA53015426BB}" type="presOf" srcId="{B2BE2481-07B0-4866-8463-D3F11098F4B9}" destId="{0D74FACD-5859-4EAC-871A-705166551E11}" srcOrd="0" destOrd="0" presId="urn:microsoft.com/office/officeart/2005/8/layout/cycle3"/>
    <dgm:cxn modelId="{DAEE0461-BAF2-47B6-9102-9D6A0A7D8C7E}" srcId="{ADD06A55-8619-42D4-88D2-976BFC4D75D4}" destId="{CBC6C53C-374E-4CBB-B865-A84DA45D7D77}" srcOrd="2" destOrd="0" parTransId="{0F42EB7E-6FAB-43A6-82BE-61A0C4F8B39F}" sibTransId="{A2C5D433-F783-4A14-96D7-E64E245E5B92}"/>
    <dgm:cxn modelId="{039B9780-7FF2-428D-AA37-2BC08C5F08FB}" srcId="{ADD06A55-8619-42D4-88D2-976BFC4D75D4}" destId="{B2BE2481-07B0-4866-8463-D3F11098F4B9}" srcOrd="1" destOrd="0" parTransId="{C7B121C0-34D4-442C-AA95-4B651984723A}" sibTransId="{4ACC8891-741F-4BB6-B325-5A1629726094}"/>
    <dgm:cxn modelId="{E73C6FCC-77FA-49FD-8F79-BC2D637BC26F}" srcId="{ADD06A55-8619-42D4-88D2-976BFC4D75D4}" destId="{20F08ECD-716B-46A0-AF91-B5CE2AF6DFD3}" srcOrd="3" destOrd="0" parTransId="{6C0CD122-2C9A-473E-B0DF-164F4CBFB4B1}" sibTransId="{3A050CCB-0D9E-4588-A05B-6E5D24F7F879}"/>
    <dgm:cxn modelId="{ED7E05CD-9C9C-4F69-B70D-9FDB179E1767}" type="presOf" srcId="{08382CEB-47E4-4A6A-A929-3A937E8575E0}" destId="{E3DBED84-6836-4CEF-B716-82CB2C7D976E}" srcOrd="0" destOrd="0" presId="urn:microsoft.com/office/officeart/2005/8/layout/cycle3"/>
    <dgm:cxn modelId="{D0E7A9CB-6B76-4E50-AEBB-CA1A83772809}" type="presParOf" srcId="{6A14B34C-11FC-498E-A82A-FA9FD3200414}" destId="{5BE25C1E-CDFF-4425-9018-294FB6694766}" srcOrd="0" destOrd="0" presId="urn:microsoft.com/office/officeart/2005/8/layout/cycle3"/>
    <dgm:cxn modelId="{529E608A-1128-4297-B23D-9D131CB552D9}" type="presParOf" srcId="{5BE25C1E-CDFF-4425-9018-294FB6694766}" destId="{E3DBED84-6836-4CEF-B716-82CB2C7D976E}" srcOrd="0" destOrd="0" presId="urn:microsoft.com/office/officeart/2005/8/layout/cycle3"/>
    <dgm:cxn modelId="{F0B0A3F0-9846-4DD1-99E9-6D3DE52CA33F}" type="presParOf" srcId="{5BE25C1E-CDFF-4425-9018-294FB6694766}" destId="{1E550AE9-BAD8-4701-944A-E76E6574B713}" srcOrd="1" destOrd="0" presId="urn:microsoft.com/office/officeart/2005/8/layout/cycle3"/>
    <dgm:cxn modelId="{06496A74-05A6-4B61-832B-7CFFF18C338F}" type="presParOf" srcId="{5BE25C1E-CDFF-4425-9018-294FB6694766}" destId="{0D74FACD-5859-4EAC-871A-705166551E11}" srcOrd="2" destOrd="0" presId="urn:microsoft.com/office/officeart/2005/8/layout/cycle3"/>
    <dgm:cxn modelId="{65558AD5-8342-4AEF-88D9-6B3C228EAC23}" type="presParOf" srcId="{5BE25C1E-CDFF-4425-9018-294FB6694766}" destId="{EC1D5B5C-D38D-4321-B249-243CE65CE0A2}" srcOrd="3" destOrd="0" presId="urn:microsoft.com/office/officeart/2005/8/layout/cycle3"/>
    <dgm:cxn modelId="{2A09DD65-09F8-449A-8229-31189426E938}" type="presParOf" srcId="{5BE25C1E-CDFF-4425-9018-294FB6694766}" destId="{EE106F1D-548A-4545-83E8-EBB04E1206DE}" srcOrd="4" destOrd="0" presId="urn:microsoft.com/office/officeart/2005/8/layout/cycle3"/>
    <dgm:cxn modelId="{F61A9E1D-77DE-45F9-AAD4-5348222B1142}" type="presParOf" srcId="{5BE25C1E-CDFF-4425-9018-294FB6694766}" destId="{C03F0A3D-4256-48BD-8117-11438722C85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3F8F2E-6B16-4C83-BE35-8922FF1FDBBB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BCEEFCF-A4D2-49BD-B8B5-F50CF24B71DF}">
      <dgm:prSet phldrT="[文本]" custT="1"/>
      <dgm:spPr>
        <a:solidFill>
          <a:srgbClr val="B2D2DE"/>
        </a:solidFill>
      </dgm:spPr>
      <dgm:t>
        <a:bodyPr/>
        <a:lstStyle/>
        <a:p>
          <a:endParaRPr lang="zh-CN" altLang="en-US" sz="2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13E04-6079-4261-96FC-2EA47D36C091}" type="parTrans" cxnId="{B6B9D934-6C38-43AE-9B75-C327C8E18A17}">
      <dgm:prSet/>
      <dgm:spPr/>
      <dgm:t>
        <a:bodyPr/>
        <a:lstStyle/>
        <a:p>
          <a:endParaRPr lang="zh-CN" altLang="en-US"/>
        </a:p>
      </dgm:t>
    </dgm:pt>
    <dgm:pt modelId="{6D5CB0EB-02EA-4A8A-BA13-D6D7D6056B54}" type="sibTrans" cxnId="{B6B9D934-6C38-43AE-9B75-C327C8E18A17}">
      <dgm:prSet/>
      <dgm:spPr/>
      <dgm:t>
        <a:bodyPr/>
        <a:lstStyle/>
        <a:p>
          <a:endParaRPr lang="zh-CN" altLang="en-US"/>
        </a:p>
      </dgm:t>
    </dgm:pt>
    <dgm:pt modelId="{DBDA2349-A940-480B-861E-A7C46E664349}">
      <dgm:prSet phldrT="[文本]" custT="1"/>
      <dgm:spPr>
        <a:solidFill>
          <a:srgbClr val="B2D2DE"/>
        </a:solidFill>
      </dgm:spPr>
      <dgm:t>
        <a:bodyPr/>
        <a:lstStyle/>
        <a:p>
          <a:endParaRPr lang="zh-CN" altLang="en-US" sz="195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7D641-6918-400F-AA06-0193EDA7F8E2}" type="parTrans" cxnId="{52C9146C-F491-471F-A64D-75D5CEA2B55F}">
      <dgm:prSet/>
      <dgm:spPr/>
      <dgm:t>
        <a:bodyPr/>
        <a:lstStyle/>
        <a:p>
          <a:endParaRPr lang="zh-CN" altLang="en-US"/>
        </a:p>
      </dgm:t>
    </dgm:pt>
    <dgm:pt modelId="{DAB3709F-C26A-40A3-B91D-F340F078B532}" type="sibTrans" cxnId="{52C9146C-F491-471F-A64D-75D5CEA2B55F}">
      <dgm:prSet/>
      <dgm:spPr/>
      <dgm:t>
        <a:bodyPr/>
        <a:lstStyle/>
        <a:p>
          <a:endParaRPr lang="zh-CN" altLang="en-US"/>
        </a:p>
      </dgm:t>
    </dgm:pt>
    <dgm:pt modelId="{D4291919-F9A2-4F91-A5FC-34FF07708709}">
      <dgm:prSet phldrT="[文本]" custT="1"/>
      <dgm:spPr>
        <a:solidFill>
          <a:srgbClr val="B2D2DE"/>
        </a:solidFill>
      </dgm:spPr>
      <dgm:t>
        <a:bodyPr/>
        <a:lstStyle/>
        <a:p>
          <a:endParaRPr lang="zh-CN" altLang="en-US" sz="195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0A15E9-7515-454B-A771-28EE732263E5}" type="sibTrans" cxnId="{52A00720-5072-4236-A2A0-5A5766ECE24F}">
      <dgm:prSet/>
      <dgm:spPr/>
      <dgm:t>
        <a:bodyPr/>
        <a:lstStyle/>
        <a:p>
          <a:endParaRPr lang="zh-CN" altLang="en-US"/>
        </a:p>
      </dgm:t>
    </dgm:pt>
    <dgm:pt modelId="{A0C1BAC2-6018-47B3-8B8F-9B116ED27FB1}" type="parTrans" cxnId="{52A00720-5072-4236-A2A0-5A5766ECE24F}">
      <dgm:prSet/>
      <dgm:spPr/>
      <dgm:t>
        <a:bodyPr/>
        <a:lstStyle/>
        <a:p>
          <a:endParaRPr lang="zh-CN" altLang="en-US"/>
        </a:p>
      </dgm:t>
    </dgm:pt>
    <dgm:pt modelId="{A05FD5BC-565E-41E6-81B4-B0EF0AE0321B}" type="pres">
      <dgm:prSet presAssocID="{DB3F8F2E-6B16-4C83-BE35-8922FF1FDBB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F11EB88-55C7-40ED-8AFD-1B431E5DB296}" type="pres">
      <dgm:prSet presAssocID="{8BCEEFCF-A4D2-49BD-B8B5-F50CF24B71DF}" presName="gear1" presStyleLbl="node1" presStyleIdx="0" presStyleCnt="3">
        <dgm:presLayoutVars>
          <dgm:chMax val="1"/>
          <dgm:bulletEnabled val="1"/>
        </dgm:presLayoutVars>
      </dgm:prSet>
      <dgm:spPr/>
    </dgm:pt>
    <dgm:pt modelId="{F8C019C2-15B5-440E-B494-801E7D7BB917}" type="pres">
      <dgm:prSet presAssocID="{8BCEEFCF-A4D2-49BD-B8B5-F50CF24B71DF}" presName="gear1srcNode" presStyleLbl="node1" presStyleIdx="0" presStyleCnt="3"/>
      <dgm:spPr/>
    </dgm:pt>
    <dgm:pt modelId="{93917241-FA9F-4BC3-B9C5-219CE24A1F5E}" type="pres">
      <dgm:prSet presAssocID="{8BCEEFCF-A4D2-49BD-B8B5-F50CF24B71DF}" presName="gear1dstNode" presStyleLbl="node1" presStyleIdx="0" presStyleCnt="3"/>
      <dgm:spPr/>
    </dgm:pt>
    <dgm:pt modelId="{6AB97A1D-9F1C-4CC7-A794-5457E6C0C21F}" type="pres">
      <dgm:prSet presAssocID="{D4291919-F9A2-4F91-A5FC-34FF07708709}" presName="gear2" presStyleLbl="node1" presStyleIdx="1" presStyleCnt="3">
        <dgm:presLayoutVars>
          <dgm:chMax val="1"/>
          <dgm:bulletEnabled val="1"/>
        </dgm:presLayoutVars>
      </dgm:prSet>
      <dgm:spPr/>
    </dgm:pt>
    <dgm:pt modelId="{D05C3ED6-6415-4685-9E24-7B69C73FFA22}" type="pres">
      <dgm:prSet presAssocID="{D4291919-F9A2-4F91-A5FC-34FF07708709}" presName="gear2srcNode" presStyleLbl="node1" presStyleIdx="1" presStyleCnt="3"/>
      <dgm:spPr/>
    </dgm:pt>
    <dgm:pt modelId="{19FB07DC-B51C-46D2-A870-5B27E99D32CE}" type="pres">
      <dgm:prSet presAssocID="{D4291919-F9A2-4F91-A5FC-34FF07708709}" presName="gear2dstNode" presStyleLbl="node1" presStyleIdx="1" presStyleCnt="3"/>
      <dgm:spPr/>
    </dgm:pt>
    <dgm:pt modelId="{9A6F5A9A-9130-48FF-848A-23BFBD4E2A1F}" type="pres">
      <dgm:prSet presAssocID="{DBDA2349-A940-480B-861E-A7C46E664349}" presName="gear3" presStyleLbl="node1" presStyleIdx="2" presStyleCnt="3"/>
      <dgm:spPr/>
    </dgm:pt>
    <dgm:pt modelId="{674D1A5A-0DFE-4FCD-97A6-1B571A719797}" type="pres">
      <dgm:prSet presAssocID="{DBDA2349-A940-480B-861E-A7C46E66434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E682542-A8F3-4D34-BBC9-7D5E85DC3CC5}" type="pres">
      <dgm:prSet presAssocID="{DBDA2349-A940-480B-861E-A7C46E664349}" presName="gear3srcNode" presStyleLbl="node1" presStyleIdx="2" presStyleCnt="3"/>
      <dgm:spPr/>
    </dgm:pt>
    <dgm:pt modelId="{E2E0466E-AD00-4349-ACF1-D108E5E4E141}" type="pres">
      <dgm:prSet presAssocID="{DBDA2349-A940-480B-861E-A7C46E664349}" presName="gear3dstNode" presStyleLbl="node1" presStyleIdx="2" presStyleCnt="3"/>
      <dgm:spPr/>
    </dgm:pt>
    <dgm:pt modelId="{7F859474-9B75-4832-84BE-40AA54AF8871}" type="pres">
      <dgm:prSet presAssocID="{6D5CB0EB-02EA-4A8A-BA13-D6D7D6056B54}" presName="connector1" presStyleLbl="sibTrans2D1" presStyleIdx="0" presStyleCnt="3"/>
      <dgm:spPr/>
    </dgm:pt>
    <dgm:pt modelId="{33598417-D22D-48B0-A232-15E89C4DC753}" type="pres">
      <dgm:prSet presAssocID="{8A0A15E9-7515-454B-A771-28EE732263E5}" presName="connector2" presStyleLbl="sibTrans2D1" presStyleIdx="1" presStyleCnt="3"/>
      <dgm:spPr/>
    </dgm:pt>
    <dgm:pt modelId="{BED956A2-8A7D-45C4-9BCC-0241EEBC3244}" type="pres">
      <dgm:prSet presAssocID="{DAB3709F-C26A-40A3-B91D-F340F078B532}" presName="connector3" presStyleLbl="sibTrans2D1" presStyleIdx="2" presStyleCnt="3"/>
      <dgm:spPr/>
    </dgm:pt>
  </dgm:ptLst>
  <dgm:cxnLst>
    <dgm:cxn modelId="{5774F802-9A5A-427A-B9F5-EEC344E56E3D}" type="presOf" srcId="{DBDA2349-A940-480B-861E-A7C46E664349}" destId="{8E682542-A8F3-4D34-BBC9-7D5E85DC3CC5}" srcOrd="2" destOrd="0" presId="urn:microsoft.com/office/officeart/2005/8/layout/gear1"/>
    <dgm:cxn modelId="{2810520D-1CA1-4B16-AE0F-BDAD2BDF8B8A}" type="presOf" srcId="{D4291919-F9A2-4F91-A5FC-34FF07708709}" destId="{19FB07DC-B51C-46D2-A870-5B27E99D32CE}" srcOrd="2" destOrd="0" presId="urn:microsoft.com/office/officeart/2005/8/layout/gear1"/>
    <dgm:cxn modelId="{53183A1E-CAF3-4DEF-995F-05FE8C59F409}" type="presOf" srcId="{8BCEEFCF-A4D2-49BD-B8B5-F50CF24B71DF}" destId="{FF11EB88-55C7-40ED-8AFD-1B431E5DB296}" srcOrd="0" destOrd="0" presId="urn:microsoft.com/office/officeart/2005/8/layout/gear1"/>
    <dgm:cxn modelId="{52A00720-5072-4236-A2A0-5A5766ECE24F}" srcId="{DB3F8F2E-6B16-4C83-BE35-8922FF1FDBBB}" destId="{D4291919-F9A2-4F91-A5FC-34FF07708709}" srcOrd="1" destOrd="0" parTransId="{A0C1BAC2-6018-47B3-8B8F-9B116ED27FB1}" sibTransId="{8A0A15E9-7515-454B-A771-28EE732263E5}"/>
    <dgm:cxn modelId="{BCA4A933-B715-44C7-9D6C-49F012D37E71}" type="presOf" srcId="{8A0A15E9-7515-454B-A771-28EE732263E5}" destId="{33598417-D22D-48B0-A232-15E89C4DC753}" srcOrd="0" destOrd="0" presId="urn:microsoft.com/office/officeart/2005/8/layout/gear1"/>
    <dgm:cxn modelId="{B6B9D934-6C38-43AE-9B75-C327C8E18A17}" srcId="{DB3F8F2E-6B16-4C83-BE35-8922FF1FDBBB}" destId="{8BCEEFCF-A4D2-49BD-B8B5-F50CF24B71DF}" srcOrd="0" destOrd="0" parTransId="{ADA13E04-6079-4261-96FC-2EA47D36C091}" sibTransId="{6D5CB0EB-02EA-4A8A-BA13-D6D7D6056B54}"/>
    <dgm:cxn modelId="{EFCAE43A-3BAA-4BAE-AF20-9590BDA3B87D}" type="presOf" srcId="{DB3F8F2E-6B16-4C83-BE35-8922FF1FDBBB}" destId="{A05FD5BC-565E-41E6-81B4-B0EF0AE0321B}" srcOrd="0" destOrd="0" presId="urn:microsoft.com/office/officeart/2005/8/layout/gear1"/>
    <dgm:cxn modelId="{E3F52952-5809-40FC-A43F-264CE69A6095}" type="presOf" srcId="{8BCEEFCF-A4D2-49BD-B8B5-F50CF24B71DF}" destId="{F8C019C2-15B5-440E-B494-801E7D7BB917}" srcOrd="1" destOrd="0" presId="urn:microsoft.com/office/officeart/2005/8/layout/gear1"/>
    <dgm:cxn modelId="{190A995B-A833-4A57-A317-ACE0906BB47D}" type="presOf" srcId="{DBDA2349-A940-480B-861E-A7C46E664349}" destId="{E2E0466E-AD00-4349-ACF1-D108E5E4E141}" srcOrd="3" destOrd="0" presId="urn:microsoft.com/office/officeart/2005/8/layout/gear1"/>
    <dgm:cxn modelId="{52C9146C-F491-471F-A64D-75D5CEA2B55F}" srcId="{DB3F8F2E-6B16-4C83-BE35-8922FF1FDBBB}" destId="{DBDA2349-A940-480B-861E-A7C46E664349}" srcOrd="2" destOrd="0" parTransId="{0F47D641-6918-400F-AA06-0193EDA7F8E2}" sibTransId="{DAB3709F-C26A-40A3-B91D-F340F078B532}"/>
    <dgm:cxn modelId="{F456F587-04E0-4278-80EA-8DDBC7D9B45C}" type="presOf" srcId="{D4291919-F9A2-4F91-A5FC-34FF07708709}" destId="{D05C3ED6-6415-4685-9E24-7B69C73FFA22}" srcOrd="1" destOrd="0" presId="urn:microsoft.com/office/officeart/2005/8/layout/gear1"/>
    <dgm:cxn modelId="{EFDDAC8C-B1C0-4CF9-A92A-E810AE4DB3BB}" type="presOf" srcId="{DBDA2349-A940-480B-861E-A7C46E664349}" destId="{674D1A5A-0DFE-4FCD-97A6-1B571A719797}" srcOrd="1" destOrd="0" presId="urn:microsoft.com/office/officeart/2005/8/layout/gear1"/>
    <dgm:cxn modelId="{3D98FD8F-DD41-49C2-AA92-A005D78E6C6E}" type="presOf" srcId="{DBDA2349-A940-480B-861E-A7C46E664349}" destId="{9A6F5A9A-9130-48FF-848A-23BFBD4E2A1F}" srcOrd="0" destOrd="0" presId="urn:microsoft.com/office/officeart/2005/8/layout/gear1"/>
    <dgm:cxn modelId="{F9BE78D2-C765-4EB2-B6D9-3D1BA04E0F1D}" type="presOf" srcId="{8BCEEFCF-A4D2-49BD-B8B5-F50CF24B71DF}" destId="{93917241-FA9F-4BC3-B9C5-219CE24A1F5E}" srcOrd="2" destOrd="0" presId="urn:microsoft.com/office/officeart/2005/8/layout/gear1"/>
    <dgm:cxn modelId="{F56CAEEF-E1CD-4DF1-BB82-B97928AD1522}" type="presOf" srcId="{6D5CB0EB-02EA-4A8A-BA13-D6D7D6056B54}" destId="{7F859474-9B75-4832-84BE-40AA54AF8871}" srcOrd="0" destOrd="0" presId="urn:microsoft.com/office/officeart/2005/8/layout/gear1"/>
    <dgm:cxn modelId="{F25AB2FB-5DB2-4261-8F85-725661DE1965}" type="presOf" srcId="{DAB3709F-C26A-40A3-B91D-F340F078B532}" destId="{BED956A2-8A7D-45C4-9BCC-0241EEBC3244}" srcOrd="0" destOrd="0" presId="urn:microsoft.com/office/officeart/2005/8/layout/gear1"/>
    <dgm:cxn modelId="{D53AB0FF-F43D-4782-A0A9-5BDCFAB28BB4}" type="presOf" srcId="{D4291919-F9A2-4F91-A5FC-34FF07708709}" destId="{6AB97A1D-9F1C-4CC7-A794-5457E6C0C21F}" srcOrd="0" destOrd="0" presId="urn:microsoft.com/office/officeart/2005/8/layout/gear1"/>
    <dgm:cxn modelId="{A01B8EF7-6A19-4F3A-B98D-D91440567DEA}" type="presParOf" srcId="{A05FD5BC-565E-41E6-81B4-B0EF0AE0321B}" destId="{FF11EB88-55C7-40ED-8AFD-1B431E5DB296}" srcOrd="0" destOrd="0" presId="urn:microsoft.com/office/officeart/2005/8/layout/gear1"/>
    <dgm:cxn modelId="{5BE14BAE-5538-485E-856C-15F4A8F2013B}" type="presParOf" srcId="{A05FD5BC-565E-41E6-81B4-B0EF0AE0321B}" destId="{F8C019C2-15B5-440E-B494-801E7D7BB917}" srcOrd="1" destOrd="0" presId="urn:microsoft.com/office/officeart/2005/8/layout/gear1"/>
    <dgm:cxn modelId="{35C52798-D5BB-494A-BEAC-E596205927F4}" type="presParOf" srcId="{A05FD5BC-565E-41E6-81B4-B0EF0AE0321B}" destId="{93917241-FA9F-4BC3-B9C5-219CE24A1F5E}" srcOrd="2" destOrd="0" presId="urn:microsoft.com/office/officeart/2005/8/layout/gear1"/>
    <dgm:cxn modelId="{2863A137-B061-4B95-884F-2528B4BD7963}" type="presParOf" srcId="{A05FD5BC-565E-41E6-81B4-B0EF0AE0321B}" destId="{6AB97A1D-9F1C-4CC7-A794-5457E6C0C21F}" srcOrd="3" destOrd="0" presId="urn:microsoft.com/office/officeart/2005/8/layout/gear1"/>
    <dgm:cxn modelId="{37FE4E9C-2943-43C4-95DF-7BAD48139FD4}" type="presParOf" srcId="{A05FD5BC-565E-41E6-81B4-B0EF0AE0321B}" destId="{D05C3ED6-6415-4685-9E24-7B69C73FFA22}" srcOrd="4" destOrd="0" presId="urn:microsoft.com/office/officeart/2005/8/layout/gear1"/>
    <dgm:cxn modelId="{78F07AB9-3C9C-4FA9-81BA-DB2C759899B5}" type="presParOf" srcId="{A05FD5BC-565E-41E6-81B4-B0EF0AE0321B}" destId="{19FB07DC-B51C-46D2-A870-5B27E99D32CE}" srcOrd="5" destOrd="0" presId="urn:microsoft.com/office/officeart/2005/8/layout/gear1"/>
    <dgm:cxn modelId="{26222C12-7FE7-41F9-867F-428CE85E004B}" type="presParOf" srcId="{A05FD5BC-565E-41E6-81B4-B0EF0AE0321B}" destId="{9A6F5A9A-9130-48FF-848A-23BFBD4E2A1F}" srcOrd="6" destOrd="0" presId="urn:microsoft.com/office/officeart/2005/8/layout/gear1"/>
    <dgm:cxn modelId="{E4431843-441D-4AC1-97C6-C62DDBDF97E7}" type="presParOf" srcId="{A05FD5BC-565E-41E6-81B4-B0EF0AE0321B}" destId="{674D1A5A-0DFE-4FCD-97A6-1B571A719797}" srcOrd="7" destOrd="0" presId="urn:microsoft.com/office/officeart/2005/8/layout/gear1"/>
    <dgm:cxn modelId="{7C933A25-98E3-471D-B90E-537E3DE6AA22}" type="presParOf" srcId="{A05FD5BC-565E-41E6-81B4-B0EF0AE0321B}" destId="{8E682542-A8F3-4D34-BBC9-7D5E85DC3CC5}" srcOrd="8" destOrd="0" presId="urn:microsoft.com/office/officeart/2005/8/layout/gear1"/>
    <dgm:cxn modelId="{68A0E33F-67CB-4A54-B235-56CB3FF516C0}" type="presParOf" srcId="{A05FD5BC-565E-41E6-81B4-B0EF0AE0321B}" destId="{E2E0466E-AD00-4349-ACF1-D108E5E4E141}" srcOrd="9" destOrd="0" presId="urn:microsoft.com/office/officeart/2005/8/layout/gear1"/>
    <dgm:cxn modelId="{CC1A0637-97B1-447D-8E3A-7A28DAF79777}" type="presParOf" srcId="{A05FD5BC-565E-41E6-81B4-B0EF0AE0321B}" destId="{7F859474-9B75-4832-84BE-40AA54AF8871}" srcOrd="10" destOrd="0" presId="urn:microsoft.com/office/officeart/2005/8/layout/gear1"/>
    <dgm:cxn modelId="{69755E78-8793-444C-A110-EBDF9030E765}" type="presParOf" srcId="{A05FD5BC-565E-41E6-81B4-B0EF0AE0321B}" destId="{33598417-D22D-48B0-A232-15E89C4DC753}" srcOrd="11" destOrd="0" presId="urn:microsoft.com/office/officeart/2005/8/layout/gear1"/>
    <dgm:cxn modelId="{BBD77863-366D-4813-BC21-49558F23735A}" type="presParOf" srcId="{A05FD5BC-565E-41E6-81B4-B0EF0AE0321B}" destId="{BED956A2-8A7D-45C4-9BCC-0241EEBC324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E11DD-7CBB-4DBC-A646-D3115555D37B}">
      <dsp:nvSpPr>
        <dsp:cNvPr id="0" name=""/>
        <dsp:cNvSpPr/>
      </dsp:nvSpPr>
      <dsp:spPr>
        <a:xfrm>
          <a:off x="4377213" y="4587810"/>
          <a:ext cx="310989" cy="1002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494" y="0"/>
              </a:lnTo>
              <a:lnTo>
                <a:pt x="155494" y="1002940"/>
              </a:lnTo>
              <a:lnTo>
                <a:pt x="310989" y="100294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5D299-C705-49B5-9974-38624BA978B8}">
      <dsp:nvSpPr>
        <dsp:cNvPr id="0" name=""/>
        <dsp:cNvSpPr/>
      </dsp:nvSpPr>
      <dsp:spPr>
        <a:xfrm>
          <a:off x="4377213" y="4587810"/>
          <a:ext cx="310989" cy="334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494" y="0"/>
              </a:lnTo>
              <a:lnTo>
                <a:pt x="155494" y="334313"/>
              </a:lnTo>
              <a:lnTo>
                <a:pt x="310989" y="33431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C728-02C8-45E7-8EF8-F6F0C1B97290}">
      <dsp:nvSpPr>
        <dsp:cNvPr id="0" name=""/>
        <dsp:cNvSpPr/>
      </dsp:nvSpPr>
      <dsp:spPr>
        <a:xfrm>
          <a:off x="4377213" y="4253497"/>
          <a:ext cx="310989" cy="334313"/>
        </a:xfrm>
        <a:custGeom>
          <a:avLst/>
          <a:gdLst/>
          <a:ahLst/>
          <a:cxnLst/>
          <a:rect l="0" t="0" r="0" b="0"/>
          <a:pathLst>
            <a:path>
              <a:moveTo>
                <a:pt x="0" y="334313"/>
              </a:moveTo>
              <a:lnTo>
                <a:pt x="155494" y="334313"/>
              </a:lnTo>
              <a:lnTo>
                <a:pt x="155494" y="0"/>
              </a:lnTo>
              <a:lnTo>
                <a:pt x="310989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58E5B-5B49-4C88-A0E7-DF119DE7AF57}">
      <dsp:nvSpPr>
        <dsp:cNvPr id="0" name=""/>
        <dsp:cNvSpPr/>
      </dsp:nvSpPr>
      <dsp:spPr>
        <a:xfrm>
          <a:off x="4377213" y="3584870"/>
          <a:ext cx="310989" cy="1002940"/>
        </a:xfrm>
        <a:custGeom>
          <a:avLst/>
          <a:gdLst/>
          <a:ahLst/>
          <a:cxnLst/>
          <a:rect l="0" t="0" r="0" b="0"/>
          <a:pathLst>
            <a:path>
              <a:moveTo>
                <a:pt x="0" y="1002940"/>
              </a:moveTo>
              <a:lnTo>
                <a:pt x="155494" y="1002940"/>
              </a:lnTo>
              <a:lnTo>
                <a:pt x="155494" y="0"/>
              </a:lnTo>
              <a:lnTo>
                <a:pt x="310989" y="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C0D3A-47A3-4D4A-A450-90928E2CC413}">
      <dsp:nvSpPr>
        <dsp:cNvPr id="0" name=""/>
        <dsp:cNvSpPr/>
      </dsp:nvSpPr>
      <dsp:spPr>
        <a:xfrm>
          <a:off x="2062317" y="2586149"/>
          <a:ext cx="310989" cy="2001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494" y="0"/>
              </a:lnTo>
              <a:lnTo>
                <a:pt x="155494" y="2001660"/>
              </a:lnTo>
              <a:lnTo>
                <a:pt x="310989" y="200166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61508-1248-45B9-8AA3-B48680211237}">
      <dsp:nvSpPr>
        <dsp:cNvPr id="0" name=""/>
        <dsp:cNvSpPr/>
      </dsp:nvSpPr>
      <dsp:spPr>
        <a:xfrm>
          <a:off x="4377213" y="2581929"/>
          <a:ext cx="310989" cy="334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494" y="0"/>
              </a:lnTo>
              <a:lnTo>
                <a:pt x="155494" y="334313"/>
              </a:lnTo>
              <a:lnTo>
                <a:pt x="310989" y="33431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87F62-4E80-4221-80BF-8A484630FE06}">
      <dsp:nvSpPr>
        <dsp:cNvPr id="0" name=""/>
        <dsp:cNvSpPr/>
      </dsp:nvSpPr>
      <dsp:spPr>
        <a:xfrm>
          <a:off x="4377213" y="2247615"/>
          <a:ext cx="310989" cy="334313"/>
        </a:xfrm>
        <a:custGeom>
          <a:avLst/>
          <a:gdLst/>
          <a:ahLst/>
          <a:cxnLst/>
          <a:rect l="0" t="0" r="0" b="0"/>
          <a:pathLst>
            <a:path>
              <a:moveTo>
                <a:pt x="0" y="334313"/>
              </a:moveTo>
              <a:lnTo>
                <a:pt x="155494" y="334313"/>
              </a:lnTo>
              <a:lnTo>
                <a:pt x="155494" y="0"/>
              </a:lnTo>
              <a:lnTo>
                <a:pt x="310989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CE8CA-324D-4759-9945-E8586215C124}">
      <dsp:nvSpPr>
        <dsp:cNvPr id="0" name=""/>
        <dsp:cNvSpPr/>
      </dsp:nvSpPr>
      <dsp:spPr>
        <a:xfrm>
          <a:off x="2062317" y="2536209"/>
          <a:ext cx="3109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940"/>
              </a:moveTo>
              <a:lnTo>
                <a:pt x="155494" y="49940"/>
              </a:lnTo>
              <a:lnTo>
                <a:pt x="155494" y="45720"/>
              </a:lnTo>
              <a:lnTo>
                <a:pt x="310989" y="4572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A2D99-193E-403D-ABEC-D3270895D919}">
      <dsp:nvSpPr>
        <dsp:cNvPr id="0" name=""/>
        <dsp:cNvSpPr/>
      </dsp:nvSpPr>
      <dsp:spPr>
        <a:xfrm>
          <a:off x="4377213" y="910361"/>
          <a:ext cx="310989" cy="668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494" y="0"/>
              </a:lnTo>
              <a:lnTo>
                <a:pt x="155494" y="668627"/>
              </a:lnTo>
              <a:lnTo>
                <a:pt x="310989" y="668627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743D2-DE06-4EFD-A230-F4855D5870BD}">
      <dsp:nvSpPr>
        <dsp:cNvPr id="0" name=""/>
        <dsp:cNvSpPr/>
      </dsp:nvSpPr>
      <dsp:spPr>
        <a:xfrm>
          <a:off x="4377213" y="864641"/>
          <a:ext cx="3109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989" y="4572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9C982-F034-4B47-B6AC-373037E7F7F7}">
      <dsp:nvSpPr>
        <dsp:cNvPr id="0" name=""/>
        <dsp:cNvSpPr/>
      </dsp:nvSpPr>
      <dsp:spPr>
        <a:xfrm>
          <a:off x="4377213" y="241734"/>
          <a:ext cx="310989" cy="668627"/>
        </a:xfrm>
        <a:custGeom>
          <a:avLst/>
          <a:gdLst/>
          <a:ahLst/>
          <a:cxnLst/>
          <a:rect l="0" t="0" r="0" b="0"/>
          <a:pathLst>
            <a:path>
              <a:moveTo>
                <a:pt x="0" y="668627"/>
              </a:moveTo>
              <a:lnTo>
                <a:pt x="155494" y="668627"/>
              </a:lnTo>
              <a:lnTo>
                <a:pt x="155494" y="0"/>
              </a:lnTo>
              <a:lnTo>
                <a:pt x="310989" y="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7A4C2-613F-45E6-97A9-3D1BCE7FC83E}">
      <dsp:nvSpPr>
        <dsp:cNvPr id="0" name=""/>
        <dsp:cNvSpPr/>
      </dsp:nvSpPr>
      <dsp:spPr>
        <a:xfrm>
          <a:off x="2062317" y="910361"/>
          <a:ext cx="310989" cy="1675788"/>
        </a:xfrm>
        <a:custGeom>
          <a:avLst/>
          <a:gdLst/>
          <a:ahLst/>
          <a:cxnLst/>
          <a:rect l="0" t="0" r="0" b="0"/>
          <a:pathLst>
            <a:path>
              <a:moveTo>
                <a:pt x="0" y="1675788"/>
              </a:moveTo>
              <a:lnTo>
                <a:pt x="155494" y="1675788"/>
              </a:lnTo>
              <a:lnTo>
                <a:pt x="155494" y="0"/>
              </a:lnTo>
              <a:lnTo>
                <a:pt x="310989" y="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E1D5C-02CE-450D-909E-0F8B08BF8E88}">
      <dsp:nvSpPr>
        <dsp:cNvPr id="0" name=""/>
        <dsp:cNvSpPr/>
      </dsp:nvSpPr>
      <dsp:spPr>
        <a:xfrm>
          <a:off x="1259654" y="1181483"/>
          <a:ext cx="802663" cy="2809333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痛点治理方案</a:t>
          </a:r>
        </a:p>
      </dsp:txBody>
      <dsp:txXfrm>
        <a:off x="1259654" y="1181483"/>
        <a:ext cx="802663" cy="2809333"/>
      </dsp:txXfrm>
    </dsp:sp>
    <dsp:sp modelId="{AD2F03E1-08A0-4FDE-AC05-52BD2F20F517}">
      <dsp:nvSpPr>
        <dsp:cNvPr id="0" name=""/>
        <dsp:cNvSpPr/>
      </dsp:nvSpPr>
      <dsp:spPr>
        <a:xfrm>
          <a:off x="2373306" y="649495"/>
          <a:ext cx="2003906" cy="521732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管理建设</a:t>
          </a:r>
        </a:p>
      </dsp:txBody>
      <dsp:txXfrm>
        <a:off x="2373306" y="649495"/>
        <a:ext cx="2003906" cy="521732"/>
      </dsp:txXfrm>
    </dsp:sp>
    <dsp:sp modelId="{4ACF34B6-8AA8-4000-806B-D2C7DACE28B3}">
      <dsp:nvSpPr>
        <dsp:cNvPr id="0" name=""/>
        <dsp:cNvSpPr/>
      </dsp:nvSpPr>
      <dsp:spPr>
        <a:xfrm>
          <a:off x="4688202" y="4605"/>
          <a:ext cx="2516012" cy="474258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数据治理组织架构建立</a:t>
          </a:r>
        </a:p>
      </dsp:txBody>
      <dsp:txXfrm>
        <a:off x="4688202" y="4605"/>
        <a:ext cx="2516012" cy="474258"/>
      </dsp:txXfrm>
    </dsp:sp>
    <dsp:sp modelId="{0B6B04FF-A088-4A85-8A71-E02E38511E87}">
      <dsp:nvSpPr>
        <dsp:cNvPr id="0" name=""/>
        <dsp:cNvSpPr/>
      </dsp:nvSpPr>
      <dsp:spPr>
        <a:xfrm>
          <a:off x="4688202" y="673232"/>
          <a:ext cx="2516012" cy="474258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数据质量管理制度完善</a:t>
          </a:r>
        </a:p>
      </dsp:txBody>
      <dsp:txXfrm>
        <a:off x="4688202" y="673232"/>
        <a:ext cx="2516012" cy="474258"/>
      </dsp:txXfrm>
    </dsp:sp>
    <dsp:sp modelId="{8CE6D100-3809-47F7-8E37-895F045337F3}">
      <dsp:nvSpPr>
        <dsp:cNvPr id="0" name=""/>
        <dsp:cNvSpPr/>
      </dsp:nvSpPr>
      <dsp:spPr>
        <a:xfrm>
          <a:off x="4688202" y="1341859"/>
          <a:ext cx="2516012" cy="474258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数据质量考核办法完善</a:t>
          </a:r>
        </a:p>
      </dsp:txBody>
      <dsp:txXfrm>
        <a:off x="4688202" y="1341859"/>
        <a:ext cx="2516012" cy="474258"/>
      </dsp:txXfrm>
    </dsp:sp>
    <dsp:sp modelId="{668E6F5F-2310-497E-ACA7-DDF1209B7E3F}">
      <dsp:nvSpPr>
        <dsp:cNvPr id="0" name=""/>
        <dsp:cNvSpPr/>
      </dsp:nvSpPr>
      <dsp:spPr>
        <a:xfrm>
          <a:off x="2373306" y="2321063"/>
          <a:ext cx="2003906" cy="521732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方法建设</a:t>
          </a:r>
        </a:p>
      </dsp:txBody>
      <dsp:txXfrm>
        <a:off x="2373306" y="2321063"/>
        <a:ext cx="2003906" cy="521732"/>
      </dsp:txXfrm>
    </dsp:sp>
    <dsp:sp modelId="{77930AB6-2554-40D9-9110-54CC3B33D540}">
      <dsp:nvSpPr>
        <dsp:cNvPr id="0" name=""/>
        <dsp:cNvSpPr/>
      </dsp:nvSpPr>
      <dsp:spPr>
        <a:xfrm>
          <a:off x="4688202" y="2010486"/>
          <a:ext cx="2516012" cy="474258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数据质量度量体系建立</a:t>
          </a:r>
        </a:p>
      </dsp:txBody>
      <dsp:txXfrm>
        <a:off x="4688202" y="2010486"/>
        <a:ext cx="2516012" cy="474258"/>
      </dsp:txXfrm>
    </dsp:sp>
    <dsp:sp modelId="{B7EB51ED-18EE-46DD-A747-BC1A4542FDD6}">
      <dsp:nvSpPr>
        <dsp:cNvPr id="0" name=""/>
        <dsp:cNvSpPr/>
      </dsp:nvSpPr>
      <dsp:spPr>
        <a:xfrm>
          <a:off x="4688202" y="2679113"/>
          <a:ext cx="2516012" cy="474258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数据分析技术手段修复</a:t>
          </a:r>
        </a:p>
      </dsp:txBody>
      <dsp:txXfrm>
        <a:off x="4688202" y="2679113"/>
        <a:ext cx="2516012" cy="474258"/>
      </dsp:txXfrm>
    </dsp:sp>
    <dsp:sp modelId="{EE7C6E11-BA12-4EA1-834C-BE90816DBF49}">
      <dsp:nvSpPr>
        <dsp:cNvPr id="0" name=""/>
        <dsp:cNvSpPr/>
      </dsp:nvSpPr>
      <dsp:spPr>
        <a:xfrm>
          <a:off x="2373306" y="4326944"/>
          <a:ext cx="2003906" cy="521732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系统建设</a:t>
          </a:r>
        </a:p>
      </dsp:txBody>
      <dsp:txXfrm>
        <a:off x="2373306" y="4326944"/>
        <a:ext cx="2003906" cy="521732"/>
      </dsp:txXfrm>
    </dsp:sp>
    <dsp:sp modelId="{6CAE338F-E0F3-4D06-84B4-46C87E07D8E4}">
      <dsp:nvSpPr>
        <dsp:cNvPr id="0" name=""/>
        <dsp:cNvSpPr/>
      </dsp:nvSpPr>
      <dsp:spPr>
        <a:xfrm>
          <a:off x="4688202" y="3347740"/>
          <a:ext cx="2516012" cy="474258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数据前端控制页面改造</a:t>
          </a:r>
        </a:p>
      </dsp:txBody>
      <dsp:txXfrm>
        <a:off x="4688202" y="3347740"/>
        <a:ext cx="2516012" cy="474258"/>
      </dsp:txXfrm>
    </dsp:sp>
    <dsp:sp modelId="{B37A147A-0544-4C30-A6CB-EF5E42CC3DD8}">
      <dsp:nvSpPr>
        <dsp:cNvPr id="0" name=""/>
        <dsp:cNvSpPr/>
      </dsp:nvSpPr>
      <dsp:spPr>
        <a:xfrm>
          <a:off x="4688202" y="4016367"/>
          <a:ext cx="2516012" cy="474258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数据质量检核平台开发</a:t>
          </a:r>
        </a:p>
      </dsp:txBody>
      <dsp:txXfrm>
        <a:off x="4688202" y="4016367"/>
        <a:ext cx="2516012" cy="474258"/>
      </dsp:txXfrm>
    </dsp:sp>
    <dsp:sp modelId="{E872C24D-A538-4A2E-8D07-934458A82DC9}">
      <dsp:nvSpPr>
        <dsp:cNvPr id="0" name=""/>
        <dsp:cNvSpPr/>
      </dsp:nvSpPr>
      <dsp:spPr>
        <a:xfrm>
          <a:off x="4688202" y="4684994"/>
          <a:ext cx="2516012" cy="474258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数据修复派单系统开发</a:t>
          </a:r>
        </a:p>
      </dsp:txBody>
      <dsp:txXfrm>
        <a:off x="4688202" y="4684994"/>
        <a:ext cx="2516012" cy="474258"/>
      </dsp:txXfrm>
    </dsp:sp>
    <dsp:sp modelId="{D48B6C1A-0DB3-4246-B29A-35E778BFBA3B}">
      <dsp:nvSpPr>
        <dsp:cNvPr id="0" name=""/>
        <dsp:cNvSpPr/>
      </dsp:nvSpPr>
      <dsp:spPr>
        <a:xfrm>
          <a:off x="4688202" y="5353621"/>
          <a:ext cx="2516012" cy="474258"/>
        </a:xfrm>
        <a:prstGeom prst="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质量监控驾驶舱开发</a:t>
          </a:r>
        </a:p>
      </dsp:txBody>
      <dsp:txXfrm>
        <a:off x="4688202" y="5353621"/>
        <a:ext cx="2516012" cy="47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50AE9-BAD8-4701-944A-E76E6574B713}">
      <dsp:nvSpPr>
        <dsp:cNvPr id="0" name=""/>
        <dsp:cNvSpPr/>
      </dsp:nvSpPr>
      <dsp:spPr>
        <a:xfrm>
          <a:off x="1026999" y="-22218"/>
          <a:ext cx="4079440" cy="4079440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BED84-6836-4CEF-B716-82CB2C7D976E}">
      <dsp:nvSpPr>
        <dsp:cNvPr id="0" name=""/>
        <dsp:cNvSpPr/>
      </dsp:nvSpPr>
      <dsp:spPr>
        <a:xfrm>
          <a:off x="2127836" y="1524"/>
          <a:ext cx="1877766" cy="938883"/>
        </a:xfrm>
        <a:prstGeom prst="round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发现问题</a:t>
          </a:r>
        </a:p>
      </dsp:txBody>
      <dsp:txXfrm>
        <a:off x="2173668" y="47356"/>
        <a:ext cx="1786102" cy="847219"/>
      </dsp:txXfrm>
    </dsp:sp>
    <dsp:sp modelId="{0D74FACD-5859-4EAC-871A-705166551E11}">
      <dsp:nvSpPr>
        <dsp:cNvPr id="0" name=""/>
        <dsp:cNvSpPr/>
      </dsp:nvSpPr>
      <dsp:spPr>
        <a:xfrm>
          <a:off x="3782325" y="1203581"/>
          <a:ext cx="1877766" cy="938883"/>
        </a:xfrm>
        <a:prstGeom prst="round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分析问题</a:t>
          </a:r>
        </a:p>
      </dsp:txBody>
      <dsp:txXfrm>
        <a:off x="3828157" y="1249413"/>
        <a:ext cx="1786102" cy="847219"/>
      </dsp:txXfrm>
    </dsp:sp>
    <dsp:sp modelId="{EC1D5B5C-D38D-4321-B249-243CE65CE0A2}">
      <dsp:nvSpPr>
        <dsp:cNvPr id="0" name=""/>
        <dsp:cNvSpPr/>
      </dsp:nvSpPr>
      <dsp:spPr>
        <a:xfrm>
          <a:off x="3150367" y="3148551"/>
          <a:ext cx="1877766" cy="938883"/>
        </a:xfrm>
        <a:prstGeom prst="round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解决问题</a:t>
          </a:r>
        </a:p>
      </dsp:txBody>
      <dsp:txXfrm>
        <a:off x="3196199" y="3194383"/>
        <a:ext cx="1786102" cy="847219"/>
      </dsp:txXfrm>
    </dsp:sp>
    <dsp:sp modelId="{EE106F1D-548A-4545-83E8-EBB04E1206DE}">
      <dsp:nvSpPr>
        <dsp:cNvPr id="0" name=""/>
        <dsp:cNvSpPr/>
      </dsp:nvSpPr>
      <dsp:spPr>
        <a:xfrm>
          <a:off x="1105305" y="3148551"/>
          <a:ext cx="1877766" cy="938883"/>
        </a:xfrm>
        <a:prstGeom prst="round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监控问题</a:t>
          </a:r>
        </a:p>
      </dsp:txBody>
      <dsp:txXfrm>
        <a:off x="1151137" y="3194383"/>
        <a:ext cx="1786102" cy="847219"/>
      </dsp:txXfrm>
    </dsp:sp>
    <dsp:sp modelId="{C03F0A3D-4256-48BD-8117-11438722C855}">
      <dsp:nvSpPr>
        <dsp:cNvPr id="0" name=""/>
        <dsp:cNvSpPr/>
      </dsp:nvSpPr>
      <dsp:spPr>
        <a:xfrm>
          <a:off x="473346" y="1203581"/>
          <a:ext cx="1877766" cy="938883"/>
        </a:xfrm>
        <a:prstGeom prst="roundRect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预防问题</a:t>
          </a:r>
        </a:p>
      </dsp:txBody>
      <dsp:txXfrm>
        <a:off x="519178" y="1249413"/>
        <a:ext cx="1786102" cy="847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1EB88-55C7-40ED-8AFD-1B431E5DB296}">
      <dsp:nvSpPr>
        <dsp:cNvPr id="0" name=""/>
        <dsp:cNvSpPr/>
      </dsp:nvSpPr>
      <dsp:spPr>
        <a:xfrm>
          <a:off x="3420257" y="2198736"/>
          <a:ext cx="2687345" cy="2687345"/>
        </a:xfrm>
        <a:prstGeom prst="gear9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0533" y="2828234"/>
        <a:ext cx="1606793" cy="1381351"/>
      </dsp:txXfrm>
    </dsp:sp>
    <dsp:sp modelId="{6AB97A1D-9F1C-4CC7-A794-5457E6C0C21F}">
      <dsp:nvSpPr>
        <dsp:cNvPr id="0" name=""/>
        <dsp:cNvSpPr/>
      </dsp:nvSpPr>
      <dsp:spPr>
        <a:xfrm>
          <a:off x="1856711" y="1563546"/>
          <a:ext cx="1954432" cy="1954432"/>
        </a:xfrm>
        <a:prstGeom prst="gear6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5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48745" y="2058554"/>
        <a:ext cx="970364" cy="964416"/>
      </dsp:txXfrm>
    </dsp:sp>
    <dsp:sp modelId="{9A6F5A9A-9130-48FF-848A-23BFBD4E2A1F}">
      <dsp:nvSpPr>
        <dsp:cNvPr id="0" name=""/>
        <dsp:cNvSpPr/>
      </dsp:nvSpPr>
      <dsp:spPr>
        <a:xfrm rot="20700000">
          <a:off x="2951392" y="215187"/>
          <a:ext cx="1914945" cy="1914945"/>
        </a:xfrm>
        <a:prstGeom prst="gear6">
          <a:avLst/>
        </a:prstGeom>
        <a:solidFill>
          <a:srgbClr val="B2D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5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3371396" y="635190"/>
        <a:ext cx="1074938" cy="1074938"/>
      </dsp:txXfrm>
    </dsp:sp>
    <dsp:sp modelId="{7F859474-9B75-4832-84BE-40AA54AF8871}">
      <dsp:nvSpPr>
        <dsp:cNvPr id="0" name=""/>
        <dsp:cNvSpPr/>
      </dsp:nvSpPr>
      <dsp:spPr>
        <a:xfrm>
          <a:off x="3221286" y="1788846"/>
          <a:ext cx="3439801" cy="3439801"/>
        </a:xfrm>
        <a:prstGeom prst="circularArrow">
          <a:avLst>
            <a:gd name="adj1" fmla="val 4688"/>
            <a:gd name="adj2" fmla="val 299029"/>
            <a:gd name="adj3" fmla="val 2530529"/>
            <a:gd name="adj4" fmla="val 1583067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98417-D22D-48B0-A232-15E89C4DC753}">
      <dsp:nvSpPr>
        <dsp:cNvPr id="0" name=""/>
        <dsp:cNvSpPr/>
      </dsp:nvSpPr>
      <dsp:spPr>
        <a:xfrm>
          <a:off x="1510584" y="1128135"/>
          <a:ext cx="2499230" cy="24992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956A2-8A7D-45C4-9BCC-0241EEBC3244}">
      <dsp:nvSpPr>
        <dsp:cNvPr id="0" name=""/>
        <dsp:cNvSpPr/>
      </dsp:nvSpPr>
      <dsp:spPr>
        <a:xfrm>
          <a:off x="2508446" y="-207226"/>
          <a:ext cx="2694674" cy="26946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E9630DBF-D010-4114-9DE3-41E342A27C18}" type="datetimeFigureOut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2DF04C2-6332-40D2-AC8D-98741E294D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28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2024/6/15</a:t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2C817B0-2000-4F61-838B-6170C4CA6A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84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C42E1FA-49BB-462A-9ED4-2BE5CF2A2198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6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1746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数据人工录入质量差：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由于我行历史原因，对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数据的输入控制不够严格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，系统设计只关注实际业务，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忽略了管理统计需求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，加之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系统改造、流转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而导致的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数据丢失，格式不统一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，导致现行的数据质量不达预期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我行发起过多次的数据质量改善工程，在落地执行层面均表现为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推动困难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，科技人员反馈到业务线或分支行，得到的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支持不足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，业务人员反馈给科技部时，反馈的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速度和效果也有待提高</a:t>
            </a:r>
          </a:p>
          <a:p>
            <a:endParaRPr lang="id-ID" altLang="zh-CN" dirty="0"/>
          </a:p>
        </p:txBody>
      </p:sp>
      <p:sp>
        <p:nvSpPr>
          <p:cNvPr id="31747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443164-A2B8-4CFB-8E9E-32E3B82BEFF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10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1746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1747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B443164-A2B8-4CFB-8E9E-32E3B82BEFF9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60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3794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3795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17A293B-7FC3-45CE-B5ED-907930A3FFA4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3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6B5AF36-E8EF-4530-8C34-C63AD92B1247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97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993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993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1060616-891F-47D6-9D81-009C8AA7741A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37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6B5AF36-E8EF-4530-8C34-C63AD92B1247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80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993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993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1060616-891F-47D6-9D81-009C8AA7741A}" type="slidenum">
              <a:rPr lang="en-US" altLang="zh-CN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548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993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993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1060616-891F-47D6-9D81-009C8AA7741A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2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993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993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1060616-891F-47D6-9D81-009C8AA7741A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124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993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993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1060616-891F-47D6-9D81-009C8AA7741A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23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A9AF386-69D4-47DC-9F0B-49C6E85D8D07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23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41986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41987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60B9149-DAB1-464D-9E90-0124770F1CB8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933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1746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1747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B443164-A2B8-4CFB-8E9E-32E3B82BEFF9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391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1746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1747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B443164-A2B8-4CFB-8E9E-32E3B82BEFF9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048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1746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1747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B443164-A2B8-4CFB-8E9E-32E3B82BEFF9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60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993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993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1060616-891F-47D6-9D81-009C8AA7741A}" type="slidenum">
              <a:rPr lang="en-US" altLang="zh-CN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06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41986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41987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60B9149-DAB1-464D-9E90-0124770F1CB8}" type="slidenum">
              <a:rPr lang="en-US" altLang="zh-CN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824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6B5AF36-E8EF-4530-8C34-C63AD92B1247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11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3993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3993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1060616-891F-47D6-9D81-009C8AA7741A}" type="slidenum">
              <a:rPr lang="en-US" altLang="zh-CN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685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44034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44035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5850780-9B93-44B2-AFCD-9505894123DB}" type="slidenum">
              <a:rPr lang="en-US" altLang="zh-CN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618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46082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4608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D6126A1-4682-4CE4-BB50-3C60B8A38F21}" type="slidenum">
              <a:rPr lang="en-US" altLang="zh-CN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28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AB3CFA6-4A45-4C17-ADDF-867F6DB632B9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91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63491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6349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760E63-39F9-48BC-B0B6-9279025EDA96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746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5017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5017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6D5A8F2-60CA-418E-9A93-66D88846A2AA}" type="slidenum">
              <a:rPr lang="en-US" altLang="zh-CN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294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6B5AF36-E8EF-4530-8C34-C63AD92B1247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52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5017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5017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6D5A8F2-60CA-418E-9A93-66D88846A2AA}" type="slidenum">
              <a:rPr lang="en-US" altLang="zh-CN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052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222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7213EEB-28AA-4AD9-ABB2-C51C5E74C101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12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54274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54275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895DFD8-0A36-4B88-A44B-BDD708C1D3F7}" type="slidenum">
              <a:rPr lang="en-US" altLang="zh-CN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57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61442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6144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F33EA92-E914-4D20-BF09-618DBC1355BE}" type="slidenum">
              <a:rPr lang="en-US" altLang="zh-CN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90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65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5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B84CAB2-5DF6-49DC-BAA2-173EC7838D75}" type="slidenum">
              <a:rPr lang="zh-CN" altLang="en-US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263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86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D1A9F81-7181-4BDB-8601-887BA6F2E521}" type="slidenum">
              <a:rPr lang="en-US" altLang="zh-CN">
                <a:latin typeface="Arial" panose="020B0604020202020204" pitchFamily="34" charset="0"/>
              </a:rPr>
              <a:pPr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475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06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3F48630-4A92-4BF1-96D3-DD8287514A8C}" type="slidenum">
              <a:rPr lang="en-US" altLang="zh-CN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8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19458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1945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EA58B90-3B2C-4E2A-B612-42922A94A863}" type="slidenum">
              <a:rPr lang="en-US" altLang="zh-CN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979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27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6E9C9CE-BA94-4506-A942-DECB5175B0AB}" type="slidenum">
              <a:rPr lang="en-US" altLang="zh-CN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65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74754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74755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0A08233-5703-47D1-9C96-613D5DD5535A}" type="slidenum">
              <a:rPr lang="en-US" altLang="zh-CN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666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76802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768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58D1E35-007B-4450-A659-8C82BE7A9679}" type="slidenum">
              <a:rPr lang="en-US" altLang="zh-CN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0264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76802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768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58D1E35-007B-4450-A659-8C82BE7A9679}" type="slidenum">
              <a:rPr lang="en-US" altLang="zh-CN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0307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76802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768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58D1E35-007B-4450-A659-8C82BE7A9679}" type="slidenum">
              <a:rPr lang="en-US" altLang="zh-CN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25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1E1B789-B17D-4978-88A2-C9AE750DDF98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23554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23555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E1D6D14-AA90-4C34-870A-670E6AFEA598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0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13093EA-2F31-4A2C-ADD8-460D27215BB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9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22275" y="1241425"/>
            <a:ext cx="5953125" cy="3349625"/>
          </a:xfrm>
          <a:ln>
            <a:miter lim="800000"/>
          </a:ln>
        </p:spPr>
      </p:sp>
      <p:sp>
        <p:nvSpPr>
          <p:cNvPr id="27650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id-ID" altLang="zh-CN"/>
          </a:p>
        </p:txBody>
      </p:sp>
      <p:sp>
        <p:nvSpPr>
          <p:cNvPr id="27651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2DDA47B-1EF5-4E4A-B874-1C3DD2C4F32F}" type="slidenum">
              <a:rPr lang="en-US" altLang="zh-CN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80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6C7D673-42C9-45FB-97A8-014A7DFFBE8F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014F3E-C4AC-48B4-AB05-CC8E6B85F4E6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48A8-03A9-4988-87FB-AA49D75AD7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40" indent="0">
              <a:buNone/>
              <a:defRPr sz="2500" b="1"/>
            </a:lvl2pPr>
            <a:lvl3pPr marL="1148080" indent="0">
              <a:buNone/>
              <a:defRPr sz="2300" b="1"/>
            </a:lvl3pPr>
            <a:lvl4pPr marL="1722120" indent="0">
              <a:buNone/>
              <a:defRPr sz="2000" b="1"/>
            </a:lvl4pPr>
            <a:lvl5pPr marL="2296160" indent="0">
              <a:buNone/>
              <a:defRPr sz="2000" b="1"/>
            </a:lvl5pPr>
            <a:lvl6pPr marL="2870200" indent="0">
              <a:buNone/>
              <a:defRPr sz="2000" b="1"/>
            </a:lvl6pPr>
            <a:lvl7pPr marL="3444240" indent="0">
              <a:buNone/>
              <a:defRPr sz="2000" b="1"/>
            </a:lvl7pPr>
            <a:lvl8pPr marL="4018280" indent="0">
              <a:buNone/>
              <a:defRPr sz="2000" b="1"/>
            </a:lvl8pPr>
            <a:lvl9pPr marL="4592320" indent="0">
              <a:buNone/>
              <a:defRPr sz="20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40" indent="0">
              <a:buNone/>
              <a:defRPr sz="2500" b="1"/>
            </a:lvl2pPr>
            <a:lvl3pPr marL="1148080" indent="0">
              <a:buNone/>
              <a:defRPr sz="2300" b="1"/>
            </a:lvl3pPr>
            <a:lvl4pPr marL="1722120" indent="0">
              <a:buNone/>
              <a:defRPr sz="2000" b="1"/>
            </a:lvl4pPr>
            <a:lvl5pPr marL="2296160" indent="0">
              <a:buNone/>
              <a:defRPr sz="2000" b="1"/>
            </a:lvl5pPr>
            <a:lvl6pPr marL="2870200" indent="0">
              <a:buNone/>
              <a:defRPr sz="2000" b="1"/>
            </a:lvl6pPr>
            <a:lvl7pPr marL="3444240" indent="0">
              <a:buNone/>
              <a:defRPr sz="2000" b="1"/>
            </a:lvl7pPr>
            <a:lvl8pPr marL="4018280" indent="0">
              <a:buNone/>
              <a:defRPr sz="2000" b="1"/>
            </a:lvl8pPr>
            <a:lvl9pPr marL="4592320" indent="0">
              <a:buNone/>
              <a:defRPr sz="20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/>
          <a:lstStyle>
            <a:lvl1pPr algn="l">
              <a:defRPr sz="25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40" indent="0">
              <a:buNone/>
              <a:defRPr sz="1500"/>
            </a:lvl2pPr>
            <a:lvl3pPr marL="1148080" indent="0">
              <a:buNone/>
              <a:defRPr sz="1300"/>
            </a:lvl3pPr>
            <a:lvl4pPr marL="1722120" indent="0">
              <a:buNone/>
              <a:defRPr sz="1100"/>
            </a:lvl4pPr>
            <a:lvl5pPr marL="2296160" indent="0">
              <a:buNone/>
              <a:defRPr sz="1100"/>
            </a:lvl5pPr>
            <a:lvl6pPr marL="2870200" indent="0">
              <a:buNone/>
              <a:defRPr sz="1100"/>
            </a:lvl6pPr>
            <a:lvl7pPr marL="3444240" indent="0">
              <a:buNone/>
              <a:defRPr sz="1100"/>
            </a:lvl7pPr>
            <a:lvl8pPr marL="4018280" indent="0">
              <a:buNone/>
              <a:defRPr sz="1100"/>
            </a:lvl8pPr>
            <a:lvl9pPr marL="4592320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/>
          <a:lstStyle>
            <a:lvl1pPr algn="l">
              <a:defRPr sz="25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40" indent="0">
              <a:buNone/>
              <a:defRPr sz="3500"/>
            </a:lvl2pPr>
            <a:lvl3pPr marL="1148080" indent="0">
              <a:buNone/>
              <a:defRPr sz="3000"/>
            </a:lvl3pPr>
            <a:lvl4pPr marL="1722120" indent="0">
              <a:buNone/>
              <a:defRPr sz="2500"/>
            </a:lvl4pPr>
            <a:lvl5pPr marL="2296160" indent="0">
              <a:buNone/>
              <a:defRPr sz="2500"/>
            </a:lvl5pPr>
            <a:lvl6pPr marL="2870200" indent="0">
              <a:buNone/>
              <a:defRPr sz="2500"/>
            </a:lvl6pPr>
            <a:lvl7pPr marL="3444240" indent="0">
              <a:buNone/>
              <a:defRPr sz="2500"/>
            </a:lvl7pPr>
            <a:lvl8pPr marL="4018280" indent="0">
              <a:buNone/>
              <a:defRPr sz="2500"/>
            </a:lvl8pPr>
            <a:lvl9pPr marL="4592320" indent="0">
              <a:buNone/>
              <a:defRPr sz="2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40" indent="0">
              <a:buNone/>
              <a:defRPr sz="1500"/>
            </a:lvl2pPr>
            <a:lvl3pPr marL="1148080" indent="0">
              <a:buNone/>
              <a:defRPr sz="1300"/>
            </a:lvl3pPr>
            <a:lvl4pPr marL="1722120" indent="0">
              <a:buNone/>
              <a:defRPr sz="1100"/>
            </a:lvl4pPr>
            <a:lvl5pPr marL="2296160" indent="0">
              <a:buNone/>
              <a:defRPr sz="1100"/>
            </a:lvl5pPr>
            <a:lvl6pPr marL="2870200" indent="0">
              <a:buNone/>
              <a:defRPr sz="1100"/>
            </a:lvl6pPr>
            <a:lvl7pPr marL="3444240" indent="0">
              <a:buNone/>
              <a:defRPr sz="1100"/>
            </a:lvl7pPr>
            <a:lvl8pPr marL="4018280" indent="0">
              <a:buNone/>
              <a:defRPr sz="1100"/>
            </a:lvl8pPr>
            <a:lvl9pPr marL="4592320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642902"/>
            <a:ext cx="2893219" cy="602720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642902"/>
            <a:ext cx="8465344" cy="602720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642902"/>
            <a:ext cx="11572875" cy="64290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2938" y="1526893"/>
            <a:ext cx="11572875" cy="514321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  <a:prstGeom prst="rect">
            <a:avLst/>
          </a:prstGeom>
        </p:spPr>
        <p:txBody>
          <a:bodyPr lIns="96433" tIns="48216" rIns="96433" bIns="48216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  <a:prstGeom prst="rect">
            <a:avLst/>
          </a:prstGeom>
        </p:spPr>
        <p:txBody>
          <a:bodyPr lIns="96433" tIns="48216" rIns="96433" bIns="48216"/>
          <a:lstStyle>
            <a:lvl1pPr marL="0" indent="0" algn="ctr">
              <a:buNone/>
              <a:defRPr/>
            </a:lvl1pPr>
            <a:lvl2pPr marL="481965" indent="0" algn="ctr">
              <a:buNone/>
              <a:defRPr/>
            </a:lvl2pPr>
            <a:lvl3pPr marL="964565" indent="0" algn="ctr">
              <a:buNone/>
              <a:defRPr/>
            </a:lvl3pPr>
            <a:lvl4pPr marL="1446530" indent="0" algn="ctr">
              <a:buNone/>
              <a:defRPr/>
            </a:lvl4pPr>
            <a:lvl5pPr marL="1928495" indent="0" algn="ctr">
              <a:buNone/>
              <a:defRPr/>
            </a:lvl5pPr>
            <a:lvl6pPr marL="2411095" indent="0" algn="ctr">
              <a:buNone/>
              <a:defRPr/>
            </a:lvl6pPr>
            <a:lvl7pPr marL="2893060" indent="0" algn="ctr">
              <a:buNone/>
              <a:defRPr/>
            </a:lvl7pPr>
            <a:lvl8pPr marL="3375025" indent="0" algn="ctr">
              <a:buNone/>
              <a:defRPr/>
            </a:lvl8pPr>
            <a:lvl9pPr marL="385699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96433" tIns="48216" rIns="96433" bIns="48216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lIns="96433" tIns="48216" rIns="96433" bIns="48216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014F3E-C4AC-48B4-AB05-CC8E6B85F4E6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4635A-8222-47CE-9CFB-CFD793F0A7A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310" y="4647648"/>
            <a:ext cx="10929938" cy="1436485"/>
          </a:xfrm>
          <a:prstGeom prst="rect">
            <a:avLst/>
          </a:prstGeom>
        </p:spPr>
        <p:txBody>
          <a:bodyPr lIns="96433" tIns="48216" rIns="96433" bIns="48216" anchor="t"/>
          <a:lstStyle>
            <a:lvl1pPr algn="l">
              <a:defRPr sz="42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6310" y="3065506"/>
            <a:ext cx="10929938" cy="1582142"/>
          </a:xfrm>
          <a:prstGeom prst="rect">
            <a:avLst/>
          </a:prstGeom>
        </p:spPr>
        <p:txBody>
          <a:bodyPr lIns="96433" tIns="48216" rIns="96433" bIns="48216" anchor="b"/>
          <a:lstStyle>
            <a:lvl1pPr marL="0" indent="0">
              <a:buNone/>
              <a:defRPr sz="2100"/>
            </a:lvl1pPr>
            <a:lvl2pPr marL="481965" indent="0">
              <a:buNone/>
              <a:defRPr sz="1900"/>
            </a:lvl2pPr>
            <a:lvl3pPr marL="964565" indent="0">
              <a:buNone/>
              <a:defRPr sz="1700"/>
            </a:lvl3pPr>
            <a:lvl4pPr marL="1446530" indent="0">
              <a:buNone/>
              <a:defRPr sz="1500"/>
            </a:lvl4pPr>
            <a:lvl5pPr marL="1928495" indent="0">
              <a:buNone/>
              <a:defRPr sz="1500"/>
            </a:lvl5pPr>
            <a:lvl6pPr marL="2411095" indent="0">
              <a:buNone/>
              <a:defRPr sz="1500"/>
            </a:lvl6pPr>
            <a:lvl7pPr marL="2893060" indent="0">
              <a:buNone/>
              <a:defRPr sz="1500"/>
            </a:lvl7pPr>
            <a:lvl8pPr marL="3375025" indent="0">
              <a:buNone/>
              <a:defRPr sz="1500"/>
            </a:lvl8pPr>
            <a:lvl9pPr marL="3856990" indent="0">
              <a:buNone/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96433" tIns="48216" rIns="96433" bIns="48216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706070" cy="4773215"/>
          </a:xfrm>
          <a:prstGeom prst="rect">
            <a:avLst/>
          </a:prstGeom>
        </p:spPr>
        <p:txBody>
          <a:bodyPr lIns="96433" tIns="48216" rIns="96433" bIns="48216"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9742" y="1687619"/>
            <a:ext cx="5706070" cy="4773215"/>
          </a:xfrm>
          <a:prstGeom prst="rect">
            <a:avLst/>
          </a:prstGeom>
        </p:spPr>
        <p:txBody>
          <a:bodyPr lIns="96433" tIns="48216" rIns="96433" bIns="48216"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96433" tIns="48216" rIns="96433" bIns="48216"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0956" cy="674712"/>
          </a:xfrm>
          <a:prstGeom prst="rect">
            <a:avLst/>
          </a:prstGeom>
        </p:spPr>
        <p:txBody>
          <a:bodyPr lIns="96433" tIns="48216" rIns="96433" bIns="48216" anchor="b"/>
          <a:lstStyle>
            <a:lvl1pPr marL="0" indent="0">
              <a:buNone/>
              <a:defRPr sz="2500" b="1"/>
            </a:lvl1pPr>
            <a:lvl2pPr marL="481965" indent="0">
              <a:buNone/>
              <a:defRPr sz="210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700" b="1"/>
            </a:lvl4pPr>
            <a:lvl5pPr marL="1928495" indent="0">
              <a:buNone/>
              <a:defRPr sz="1700" b="1"/>
            </a:lvl5pPr>
            <a:lvl6pPr marL="2411095" indent="0">
              <a:buNone/>
              <a:defRPr sz="1700" b="1"/>
            </a:lvl6pPr>
            <a:lvl7pPr marL="2893060" indent="0">
              <a:buNone/>
              <a:defRPr sz="1700" b="1"/>
            </a:lvl7pPr>
            <a:lvl8pPr marL="3375025" indent="0">
              <a:buNone/>
              <a:defRPr sz="1700" b="1"/>
            </a:lvl8pPr>
            <a:lvl9pPr marL="3856990" indent="0">
              <a:buNone/>
              <a:defRPr sz="17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0956" cy="4167145"/>
          </a:xfrm>
          <a:prstGeom prst="rect">
            <a:avLst/>
          </a:prstGeom>
        </p:spPr>
        <p:txBody>
          <a:bodyPr lIns="96433" tIns="48216" rIns="96433" bIns="48216"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1509" y="1618976"/>
            <a:ext cx="5684304" cy="674712"/>
          </a:xfrm>
          <a:prstGeom prst="rect">
            <a:avLst/>
          </a:prstGeom>
        </p:spPr>
        <p:txBody>
          <a:bodyPr lIns="96433" tIns="48216" rIns="96433" bIns="48216" anchor="b"/>
          <a:lstStyle>
            <a:lvl1pPr marL="0" indent="0">
              <a:buNone/>
              <a:defRPr sz="2500" b="1"/>
            </a:lvl1pPr>
            <a:lvl2pPr marL="481965" indent="0">
              <a:buNone/>
              <a:defRPr sz="210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700" b="1"/>
            </a:lvl4pPr>
            <a:lvl5pPr marL="1928495" indent="0">
              <a:buNone/>
              <a:defRPr sz="1700" b="1"/>
            </a:lvl5pPr>
            <a:lvl6pPr marL="2411095" indent="0">
              <a:buNone/>
              <a:defRPr sz="1700" b="1"/>
            </a:lvl6pPr>
            <a:lvl7pPr marL="2893060" indent="0">
              <a:buNone/>
              <a:defRPr sz="1700" b="1"/>
            </a:lvl7pPr>
            <a:lvl8pPr marL="3375025" indent="0">
              <a:buNone/>
              <a:defRPr sz="1700" b="1"/>
            </a:lvl8pPr>
            <a:lvl9pPr marL="3856990" indent="0">
              <a:buNone/>
              <a:defRPr sz="17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1509" y="2293688"/>
            <a:ext cx="5684304" cy="4167145"/>
          </a:xfrm>
          <a:prstGeom prst="rect">
            <a:avLst/>
          </a:prstGeom>
        </p:spPr>
        <p:txBody>
          <a:bodyPr lIns="96433" tIns="48216" rIns="96433" bIns="48216"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96433" tIns="48216" rIns="96433" bIns="48216"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998" cy="1225532"/>
          </a:xfrm>
          <a:prstGeom prst="rect">
            <a:avLst/>
          </a:prstGeom>
        </p:spPr>
        <p:txBody>
          <a:bodyPr lIns="96433" tIns="48216" rIns="96433" bIns="48216" anchor="b"/>
          <a:lstStyle>
            <a:lvl1pPr algn="l">
              <a:defRPr sz="21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973" y="287967"/>
            <a:ext cx="7187840" cy="6172866"/>
          </a:xfrm>
          <a:prstGeom prst="rect">
            <a:avLst/>
          </a:prstGeom>
        </p:spPr>
        <p:txBody>
          <a:bodyPr lIns="96433" tIns="48216" rIns="96433" bIns="48216"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998" cy="4947334"/>
          </a:xfrm>
          <a:prstGeom prst="rect">
            <a:avLst/>
          </a:prstGeom>
        </p:spPr>
        <p:txBody>
          <a:bodyPr lIns="96433" tIns="48216" rIns="96433" bIns="48216"/>
          <a:lstStyle>
            <a:lvl1pPr marL="0" indent="0">
              <a:buNone/>
              <a:defRPr sz="1500"/>
            </a:lvl1pPr>
            <a:lvl2pPr marL="481965" indent="0">
              <a:buNone/>
              <a:defRPr sz="1300"/>
            </a:lvl2pPr>
            <a:lvl3pPr marL="964565" indent="0">
              <a:buNone/>
              <a:defRPr sz="1100"/>
            </a:lvl3pPr>
            <a:lvl4pPr marL="1446530" indent="0">
              <a:buNone/>
              <a:defRPr sz="900"/>
            </a:lvl4pPr>
            <a:lvl5pPr marL="1928495" indent="0">
              <a:buNone/>
              <a:defRPr sz="900"/>
            </a:lvl5pPr>
            <a:lvl6pPr marL="2411095" indent="0">
              <a:buNone/>
              <a:defRPr sz="900"/>
            </a:lvl6pPr>
            <a:lvl7pPr marL="2893060" indent="0">
              <a:buNone/>
              <a:defRPr sz="900"/>
            </a:lvl7pPr>
            <a:lvl8pPr marL="3375025" indent="0">
              <a:buNone/>
              <a:defRPr sz="900"/>
            </a:lvl8pPr>
            <a:lvl9pPr marL="385699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9847" y="5062855"/>
            <a:ext cx="7715250" cy="597699"/>
          </a:xfrm>
          <a:prstGeom prst="rect">
            <a:avLst/>
          </a:prstGeom>
        </p:spPr>
        <p:txBody>
          <a:bodyPr lIns="96433" tIns="48216" rIns="96433" bIns="48216" anchor="b"/>
          <a:lstStyle>
            <a:lvl1pPr algn="l">
              <a:defRPr sz="21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19847" y="646251"/>
            <a:ext cx="7715250" cy="4339590"/>
          </a:xfrm>
          <a:prstGeom prst="rect">
            <a:avLst/>
          </a:prstGeom>
        </p:spPr>
        <p:txBody>
          <a:bodyPr lIns="96433" tIns="48216" rIns="96433" bIns="48216"/>
          <a:lstStyle>
            <a:lvl1pPr marL="0" indent="0">
              <a:buNone/>
              <a:defRPr sz="3400"/>
            </a:lvl1pPr>
            <a:lvl2pPr marL="481965" indent="0">
              <a:buNone/>
              <a:defRPr sz="3000"/>
            </a:lvl2pPr>
            <a:lvl3pPr marL="964565" indent="0">
              <a:buNone/>
              <a:defRPr sz="2500"/>
            </a:lvl3pPr>
            <a:lvl4pPr marL="1446530" indent="0">
              <a:buNone/>
              <a:defRPr sz="2100"/>
            </a:lvl4pPr>
            <a:lvl5pPr marL="1928495" indent="0">
              <a:buNone/>
              <a:defRPr sz="2100"/>
            </a:lvl5pPr>
            <a:lvl6pPr marL="2411095" indent="0">
              <a:buNone/>
              <a:defRPr sz="2100"/>
            </a:lvl6pPr>
            <a:lvl7pPr marL="2893060" indent="0">
              <a:buNone/>
              <a:defRPr sz="2100"/>
            </a:lvl7pPr>
            <a:lvl8pPr marL="3375025" indent="0">
              <a:buNone/>
              <a:defRPr sz="2100"/>
            </a:lvl8pPr>
            <a:lvl9pPr marL="3856990" indent="0">
              <a:buNone/>
              <a:defRPr sz="21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9847" y="5660554"/>
            <a:ext cx="7715250" cy="848831"/>
          </a:xfrm>
          <a:prstGeom prst="rect">
            <a:avLst/>
          </a:prstGeom>
        </p:spPr>
        <p:txBody>
          <a:bodyPr lIns="96433" tIns="48216" rIns="96433" bIns="48216"/>
          <a:lstStyle>
            <a:lvl1pPr marL="0" indent="0">
              <a:buNone/>
              <a:defRPr sz="1500"/>
            </a:lvl1pPr>
            <a:lvl2pPr marL="481965" indent="0">
              <a:buNone/>
              <a:defRPr sz="1300"/>
            </a:lvl2pPr>
            <a:lvl3pPr marL="964565" indent="0">
              <a:buNone/>
              <a:defRPr sz="1100"/>
            </a:lvl3pPr>
            <a:lvl4pPr marL="1446530" indent="0">
              <a:buNone/>
              <a:defRPr sz="900"/>
            </a:lvl4pPr>
            <a:lvl5pPr marL="1928495" indent="0">
              <a:buNone/>
              <a:defRPr sz="900"/>
            </a:lvl5pPr>
            <a:lvl6pPr marL="2411095" indent="0">
              <a:buNone/>
              <a:defRPr sz="900"/>
            </a:lvl6pPr>
            <a:lvl7pPr marL="2893060" indent="0">
              <a:buNone/>
              <a:defRPr sz="900"/>
            </a:lvl7pPr>
            <a:lvl8pPr marL="3375025" indent="0">
              <a:buNone/>
              <a:defRPr sz="900"/>
            </a:lvl8pPr>
            <a:lvl9pPr marL="385699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96433" tIns="48216" rIns="96433" bIns="48216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96433" tIns="48216" rIns="96433" bIns="48216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96433" tIns="48216" rIns="96433" bIns="48216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518922" cy="6171192"/>
          </a:xfrm>
          <a:prstGeom prst="rect">
            <a:avLst/>
          </a:prstGeom>
        </p:spPr>
        <p:txBody>
          <a:bodyPr vert="eaVert" lIns="96433" tIns="48216" rIns="96433" bIns="48216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2825C-CF30-4A68-B6F8-971900FF76F9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DD96F-1CFA-4A14-8111-172246F0E1F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lIns="104024" tIns="52011" rIns="104024" bIns="52011" rtlCol="0">
            <a:no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noProof="1"/>
              <a:t>单击此处添加标题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73075" y="6969125"/>
            <a:ext cx="3729038" cy="2635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E65B4F0-7F1F-4055-9004-0D12A4C93337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743575" y="6959600"/>
            <a:ext cx="1971675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AAACD-F9CB-4622-BB86-3F841416391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2825C-CF30-4A68-B6F8-971900FF76F9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254B7-96CF-493C-B704-E8E076DDAE7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2825C-CF30-4A68-B6F8-971900FF76F9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198F9-CDAB-44BD-A267-E85770DB5C0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lIns="104024" tIns="52011" rIns="104024" bIns="52011" rtlCol="0">
            <a:no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noProof="1"/>
              <a:t>单击此处添加标题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73075" y="6969125"/>
            <a:ext cx="3729038" cy="2635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4694231-60E8-4737-87A3-A769E14D5768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743575" y="6959600"/>
            <a:ext cx="1971675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7EB9F9-0F6C-4B4C-8F4B-34F760B1EA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C8914F-C2E7-45B2-9A4F-A4D7572F6FDB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C4CA0-5A09-49FE-845A-DE39089E4D7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C8914F-C2E7-45B2-9A4F-A4D7572F6FDB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B9998-68F9-478B-88F8-04371164B4A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lIns="104024" tIns="52011" rIns="104024" bIns="52011" rtlCol="0">
            <a:no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noProof="1"/>
              <a:t>单击此处添加标题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73075" y="6969125"/>
            <a:ext cx="3729038" cy="263525"/>
          </a:xfrm>
        </p:spPr>
        <p:txBody>
          <a:bodyPr/>
          <a:lstStyle>
            <a:lvl1pPr>
              <a:defRPr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DFC2251-F1E8-4098-898B-33634657E843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743575" y="6959600"/>
            <a:ext cx="1971675" cy="304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E6B3E7-965D-4F99-B745-07055DE1A8B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C8914F-C2E7-45B2-9A4F-A4D7572F6FDB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6D24D-7789-4E19-AAF6-70451378358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014F3E-C4AC-48B4-AB05-CC8E6B85F4E6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3E10F-FF2B-4ED8-90DC-7ECC22D6381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4F3E-C4AC-48B4-AB05-CC8E6B85F4E6}" type="datetime1">
              <a:rPr lang="zh-CN" altLang="en-US" smtClean="0"/>
              <a:pPr/>
              <a:t>2024/6/15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84D2-4828-4924-B2BC-F525DFE301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7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/>
            </a:lvl1pPr>
            <a:lvl2pPr marL="574040" indent="0" algn="ctr">
              <a:buNone/>
              <a:defRPr/>
            </a:lvl2pPr>
            <a:lvl3pPr marL="1148080" indent="0" algn="ctr">
              <a:buNone/>
              <a:defRPr/>
            </a:lvl3pPr>
            <a:lvl4pPr marL="1722120" indent="0" algn="ctr">
              <a:buNone/>
              <a:defRPr/>
            </a:lvl4pPr>
            <a:lvl5pPr marL="2296160" indent="0" algn="ctr">
              <a:buNone/>
              <a:defRPr/>
            </a:lvl5pPr>
            <a:lvl6pPr marL="2870200" indent="0" algn="ctr">
              <a:buNone/>
              <a:defRPr/>
            </a:lvl6pPr>
            <a:lvl7pPr marL="3444240" indent="0" algn="ctr">
              <a:buNone/>
              <a:defRPr/>
            </a:lvl7pPr>
            <a:lvl8pPr marL="4018280" indent="0" algn="ctr">
              <a:buNone/>
              <a:defRPr/>
            </a:lvl8pPr>
            <a:lvl9pPr marL="459232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/>
            </a:lvl1pPr>
            <a:lvl2pPr marL="574040" indent="0">
              <a:buNone/>
              <a:defRPr sz="2300"/>
            </a:lvl2pPr>
            <a:lvl3pPr marL="1148080" indent="0">
              <a:buNone/>
              <a:defRPr sz="2000"/>
            </a:lvl3pPr>
            <a:lvl4pPr marL="1722120" indent="0">
              <a:buNone/>
              <a:defRPr sz="1800"/>
            </a:lvl4pPr>
            <a:lvl5pPr marL="2296160" indent="0">
              <a:buNone/>
              <a:defRPr sz="1800"/>
            </a:lvl5pPr>
            <a:lvl6pPr marL="2870200" indent="0">
              <a:buNone/>
              <a:defRPr sz="1800"/>
            </a:lvl6pPr>
            <a:lvl7pPr marL="3444240" indent="0">
              <a:buNone/>
              <a:defRPr sz="1800"/>
            </a:lvl7pPr>
            <a:lvl8pPr marL="4018280" indent="0">
              <a:buNone/>
              <a:defRPr sz="1800"/>
            </a:lvl8pPr>
            <a:lvl9pPr marL="459232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526893"/>
            <a:ext cx="5679281" cy="514321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526893"/>
            <a:ext cx="5679281" cy="514321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84238" y="385763"/>
            <a:ext cx="11090275" cy="1397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84238" y="1925638"/>
            <a:ext cx="11090275" cy="4589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4F3E-C4AC-48B4-AB05-CC8E6B85F4E6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8F584D2-4828-4924-B2BC-F525DFE301C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8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 b="94400"/>
          <a:stretch>
            <a:fillRect/>
          </a:stretch>
        </p:blipFill>
        <p:spPr bwMode="auto">
          <a:xfrm>
            <a:off x="0" y="0"/>
            <a:ext cx="12858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2938" y="642938"/>
            <a:ext cx="11572875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57401" rIns="0" bIns="57401" numCol="1" anchor="b" anchorCtr="0" compatLnSpc="1"/>
          <a:lstStyle/>
          <a:p>
            <a:pPr lvl="0"/>
            <a:r>
              <a:rPr lang="en-US" altLang="zh-CN"/>
              <a:t>Header text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9"/>
          </p:nvPr>
        </p:nvSpPr>
        <p:spPr bwMode="auto">
          <a:xfrm>
            <a:off x="642938" y="1527175"/>
            <a:ext cx="11572875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57401" tIns="57401" rIns="57401" bIns="57401" numCol="1" anchor="t" anchorCtr="0" compatLnSpc="1"/>
          <a:lstStyle/>
          <a:p>
            <a:pPr lvl="0"/>
            <a:r>
              <a:rPr lang="en-US" altLang="zh-CN"/>
              <a:t>Level One Text</a:t>
            </a:r>
          </a:p>
          <a:p>
            <a:pPr lvl="1"/>
            <a:r>
              <a:rPr lang="en-US" altLang="zh-CN"/>
              <a:t>Level Two Text</a:t>
            </a:r>
          </a:p>
          <a:p>
            <a:pPr lvl="2"/>
            <a:r>
              <a:rPr lang="en-US" altLang="zh-CN"/>
              <a:t>Level Three Text</a:t>
            </a:r>
          </a:p>
          <a:p>
            <a:pPr lvl="3"/>
            <a:r>
              <a:rPr lang="en-US" altLang="zh-CN"/>
              <a:t>Level Four Text</a:t>
            </a:r>
          </a:p>
          <a:p>
            <a:pPr lvl="4"/>
            <a:r>
              <a:rPr lang="en-US" altLang="zh-CN"/>
              <a:t>Level Five Text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401638"/>
            <a:ext cx="1285875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</a:ln>
        </p:spPr>
        <p:txBody>
          <a:bodyPr wrap="none" lIns="114803" tIns="57401" rIns="114803" bIns="57401"/>
          <a:lstStyle/>
          <a:p>
            <a:endParaRPr lang="zh-CN" alt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642938" y="1366838"/>
            <a:ext cx="115728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lIns="114803" tIns="57401" rIns="114803" bIns="57401"/>
          <a:lstStyle/>
          <a:p>
            <a:endParaRPr lang="zh-CN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 cstate="print"/>
          <a:srcRect t="93333"/>
          <a:stretch>
            <a:fillRect/>
          </a:stretch>
        </p:blipFill>
        <p:spPr bwMode="auto">
          <a:xfrm>
            <a:off x="0" y="6873875"/>
            <a:ext cx="128539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35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08138" y="6911975"/>
            <a:ext cx="7715250" cy="200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14803" tIns="0" rIns="114803" bIns="0" numCol="1" anchor="ctr" anchorCtr="0" compatLnSpc="1">
            <a:spAutoFit/>
          </a:bodyPr>
          <a:lstStyle>
            <a:lvl1pPr eaLnBrk="1" hangingPunct="1">
              <a:lnSpc>
                <a:spcPct val="100000"/>
              </a:lnSpc>
              <a:buClrTx/>
              <a:buFontTx/>
              <a:buNone/>
              <a:defRPr sz="1300" b="0" noProof="1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V="1">
            <a:off x="1500188" y="6862763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 lIns="114803" tIns="57401" rIns="114803" bIns="57401"/>
          <a:lstStyle/>
          <a:p>
            <a:endParaRPr lang="zh-CN" alt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28625" y="6911975"/>
            <a:ext cx="857250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4803" tIns="57401" rIns="114803" bIns="57401">
            <a:spAutoFit/>
          </a:bodyPr>
          <a:lstStyle/>
          <a:p>
            <a:pPr>
              <a:spcBef>
                <a:spcPct val="50000"/>
              </a:spcBef>
            </a:pPr>
            <a:fld id="{7098C016-B5FE-44F3-BF5F-9784B107076B}" type="slidenum">
              <a:rPr lang="en-US" altLang="zh-CN" sz="1500">
                <a:solidFill>
                  <a:schemeClr val="bg1"/>
                </a:solidFill>
                <a:latin typeface="Verdana" panose="020B0604030504040204" pitchFamily="34" charset="0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5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9323388" y="6911975"/>
            <a:ext cx="3429000" cy="230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4803" tIns="0" rIns="114803" bIns="0" anchor="ctr">
            <a:spAutoFit/>
          </a:bodyPr>
          <a:lstStyle/>
          <a:p>
            <a:pPr algn="ctr"/>
            <a:r>
              <a:rPr lang="en-US" altLang="zh-CN" sz="1500" b="1">
                <a:solidFill>
                  <a:schemeClr val="bg1"/>
                </a:solidFill>
                <a:latin typeface="Verdana" panose="020B0604030504040204" pitchFamily="34" charset="0"/>
              </a:rPr>
              <a:t>©2010 IBM</a:t>
            </a:r>
            <a:r>
              <a:rPr lang="zh-CN" altLang="en-US" sz="1500" b="1">
                <a:solidFill>
                  <a:schemeClr val="bg1"/>
                </a:solidFill>
                <a:latin typeface="Verdana" panose="020B0604030504040204" pitchFamily="34" charset="0"/>
              </a:rPr>
              <a:t>公司版权所有</a:t>
            </a:r>
          </a:p>
        </p:txBody>
      </p:sp>
      <p:pic>
        <p:nvPicPr>
          <p:cNvPr id="2060" name="Picture 16" descr="ibm_light_gray_logo_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</a:blip>
          <a:srcRect r="6667"/>
          <a:stretch>
            <a:fillRect/>
          </a:stretch>
        </p:blipFill>
        <p:spPr bwMode="auto">
          <a:xfrm>
            <a:off x="11739563" y="80963"/>
            <a:ext cx="876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57404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114808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72212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229616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241300" indent="-241300" algn="l" rtl="0" eaLnBrk="0" fontAlgn="base" hangingPunct="0">
        <a:lnSpc>
          <a:spcPct val="104000"/>
        </a:lnSpc>
        <a:spcBef>
          <a:spcPct val="5000"/>
        </a:spcBef>
        <a:spcAft>
          <a:spcPct val="15000"/>
        </a:spcAft>
        <a:buClr>
          <a:schemeClr val="accent1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233680" algn="l" rtl="0" eaLnBrk="0" fontAlgn="base" hangingPunct="0">
        <a:lnSpc>
          <a:spcPct val="104000"/>
        </a:lnSpc>
        <a:spcBef>
          <a:spcPct val="5000"/>
        </a:spcBef>
        <a:spcAft>
          <a:spcPct val="15000"/>
        </a:spcAft>
        <a:buClr>
          <a:schemeClr val="accent1"/>
        </a:buClr>
        <a:buSzPct val="70000"/>
        <a:buFont typeface="宋体" panose="02010600030101010101" pitchFamily="2" charset="-122"/>
        <a:buChar char="-"/>
        <a:defRPr sz="2000">
          <a:solidFill>
            <a:schemeClr val="tx1"/>
          </a:solidFill>
          <a:latin typeface="+mn-lt"/>
          <a:ea typeface="+mn-ea"/>
        </a:defRPr>
      </a:lvl2pPr>
      <a:lvl3pPr marL="965200" indent="-244475" algn="l" rtl="0" eaLnBrk="0" fontAlgn="base" hangingPunct="0">
        <a:lnSpc>
          <a:spcPct val="104000"/>
        </a:lnSpc>
        <a:spcBef>
          <a:spcPct val="5000"/>
        </a:spcBef>
        <a:spcAft>
          <a:spcPct val="15000"/>
        </a:spcAft>
        <a:buClr>
          <a:schemeClr val="accent1"/>
        </a:buClr>
        <a:buFont typeface="Wingdings" panose="05000000000000000000" pitchFamily="2" charset="2"/>
        <a:buChar char="§"/>
        <a:defRPr sz="1900">
          <a:solidFill>
            <a:schemeClr val="tx1"/>
          </a:solidFill>
          <a:latin typeface="+mn-lt"/>
          <a:ea typeface="+mn-ea"/>
        </a:defRPr>
      </a:lvl3pPr>
      <a:lvl4pPr marL="1320800" indent="-227330" algn="l" rtl="0" eaLnBrk="0" fontAlgn="base" hangingPunct="0">
        <a:lnSpc>
          <a:spcPct val="104000"/>
        </a:lnSpc>
        <a:spcBef>
          <a:spcPct val="5000"/>
        </a:spcBef>
        <a:spcAft>
          <a:spcPct val="15000"/>
        </a:spcAft>
        <a:buClr>
          <a:schemeClr val="accent1"/>
        </a:buClr>
        <a:buFont typeface="宋体" panose="02010600030101010101" pitchFamily="2" charset="-122"/>
        <a:buChar char="-"/>
        <a:defRPr>
          <a:solidFill>
            <a:schemeClr val="tx1"/>
          </a:solidFill>
          <a:latin typeface="+mn-lt"/>
          <a:ea typeface="+mn-ea"/>
        </a:defRPr>
      </a:lvl4pPr>
      <a:lvl5pPr marL="1733550" indent="-182880" algn="l" rtl="0" eaLnBrk="0" fontAlgn="base" hangingPunct="0">
        <a:lnSpc>
          <a:spcPct val="104000"/>
        </a:lnSpc>
        <a:spcBef>
          <a:spcPct val="5000"/>
        </a:spcBef>
        <a:spcAft>
          <a:spcPct val="15000"/>
        </a:spcAft>
        <a:buClr>
          <a:schemeClr val="accent1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2308225" indent="-183515" algn="l" rtl="0" fontAlgn="base">
        <a:lnSpc>
          <a:spcPct val="104000"/>
        </a:lnSpc>
        <a:spcBef>
          <a:spcPct val="5000"/>
        </a:spcBef>
        <a:spcAft>
          <a:spcPct val="15000"/>
        </a:spcAft>
        <a:buClr>
          <a:schemeClr val="accent1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2882265" indent="-183515" algn="l" rtl="0" fontAlgn="base">
        <a:lnSpc>
          <a:spcPct val="104000"/>
        </a:lnSpc>
        <a:spcBef>
          <a:spcPct val="5000"/>
        </a:spcBef>
        <a:spcAft>
          <a:spcPct val="15000"/>
        </a:spcAft>
        <a:buClr>
          <a:schemeClr val="accent1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3456305" indent="-183515" algn="l" rtl="0" fontAlgn="base">
        <a:lnSpc>
          <a:spcPct val="104000"/>
        </a:lnSpc>
        <a:spcBef>
          <a:spcPct val="5000"/>
        </a:spcBef>
        <a:spcAft>
          <a:spcPct val="15000"/>
        </a:spcAft>
        <a:buClr>
          <a:schemeClr val="accent1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4030345" indent="-183515" algn="l" rtl="0" fontAlgn="base">
        <a:lnSpc>
          <a:spcPct val="104000"/>
        </a:lnSpc>
        <a:spcBef>
          <a:spcPct val="5000"/>
        </a:spcBef>
        <a:spcAft>
          <a:spcPct val="15000"/>
        </a:spcAft>
        <a:buClr>
          <a:schemeClr val="accent1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4744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40" algn="l" defTabSz="114744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80" algn="l" defTabSz="114744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120" algn="l" defTabSz="114744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160" algn="l" defTabSz="114744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200" algn="l" defTabSz="114744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240" algn="l" defTabSz="114744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280" algn="l" defTabSz="114744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20" algn="l" defTabSz="114744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 spd="slow">
    <p:push dir="u"/>
  </p:transition>
  <p:hf hdr="0" ftr="0" dt="0"/>
  <p:txStyles>
    <p:titleStyle>
      <a:lvl1pPr algn="l" defTabSz="9620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</a:defRPr>
      </a:lvl1pPr>
      <a:lvl2pPr algn="l" defTabSz="9620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620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620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620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81965" algn="l" defTabSz="9620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64565" algn="l" defTabSz="9620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446530" algn="l" defTabSz="9620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928495" algn="l" defTabSz="9620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40030" indent="-240030" algn="l" defTabSz="962025" rtl="0" eaLnBrk="0" fontAlgn="base" hangingPunct="0">
        <a:lnSpc>
          <a:spcPct val="90000"/>
        </a:lnSpc>
        <a:spcBef>
          <a:spcPts val="1050"/>
        </a:spcBef>
        <a:spcAft>
          <a:spcPct val="0"/>
        </a:spcAft>
        <a:buFont typeface="Arial" panose="020B0604020202020204" pitchFamily="34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238125" algn="l" defTabSz="962025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2pPr>
      <a:lvl3pPr marL="1203325" indent="-238125" algn="l" defTabSz="962025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85925" indent="-240030" algn="l" defTabSz="962025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</a:defRPr>
      </a:lvl4pPr>
      <a:lvl5pPr marL="2168525" indent="-240030" algn="l" defTabSz="962025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</a:defRPr>
      </a:lvl5pPr>
      <a:lvl6pPr marL="2650490" indent="-240030" algn="l" defTabSz="962025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3132455" indent="-240030" algn="l" defTabSz="962025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615055" indent="-240030" algn="l" defTabSz="962025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4097020" indent="-240030" algn="l" defTabSz="962025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84238" y="385763"/>
            <a:ext cx="11090275" cy="1397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84238" y="1925638"/>
            <a:ext cx="11090275" cy="4589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825C-CF30-4A68-B6F8-971900FF76F9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A8CA17A-0AB8-4C21-8EBB-C1C6254F9729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84238" y="385763"/>
            <a:ext cx="11090275" cy="1397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84238" y="1925638"/>
            <a:ext cx="11090275" cy="4589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noProof="1" smtClean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fld id="{3EC8914F-C2E7-45B2-9A4F-A4D7572F6FDB}" type="datetime1">
              <a:rPr lang="zh-CN" altLang="en-US"/>
              <a:pPr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noProof="1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9203A73-5D9D-4D3E-98A2-DE7C22A6142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9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 bwMode="auto">
          <a:xfrm>
            <a:off x="5914245" y="697982"/>
            <a:ext cx="2244978" cy="1977721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752" r="-37862"/>
            </a:stretch>
          </a:blipFill>
          <a:ln w="0">
            <a:noFill/>
            <a:prstDash val="solid"/>
            <a:round/>
          </a:ln>
        </p:spPr>
        <p:txBody>
          <a:bodyPr lIns="128580" tIns="64290" rIns="128580" bIns="64290"/>
          <a:lstStyle/>
          <a:p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Freeform 9"/>
          <p:cNvSpPr>
            <a:spLocks noChangeArrowheads="1"/>
          </p:cNvSpPr>
          <p:nvPr/>
        </p:nvSpPr>
        <p:spPr bwMode="auto">
          <a:xfrm>
            <a:off x="8650288" y="698500"/>
            <a:ext cx="4202112" cy="1976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68" y="0"/>
              </a:cxn>
              <a:cxn ang="0">
                <a:pos x="1868" y="861"/>
              </a:cxn>
              <a:cxn ang="0">
                <a:pos x="494" y="861"/>
              </a:cxn>
              <a:cxn ang="0">
                <a:pos x="0" y="0"/>
              </a:cxn>
            </a:cxnLst>
            <a:rect l="0" t="0" r="r" b="b"/>
            <a:pathLst>
              <a:path w="1868" h="861">
                <a:moveTo>
                  <a:pt x="0" y="0"/>
                </a:moveTo>
                <a:lnTo>
                  <a:pt x="1868" y="0"/>
                </a:lnTo>
                <a:lnTo>
                  <a:pt x="1868" y="861"/>
                </a:lnTo>
                <a:lnTo>
                  <a:pt x="494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任意多边形 20"/>
          <p:cNvSpPr>
            <a:spLocks noChangeArrowheads="1"/>
          </p:cNvSpPr>
          <p:nvPr/>
        </p:nvSpPr>
        <p:spPr bwMode="auto">
          <a:xfrm>
            <a:off x="-1588" y="4554538"/>
            <a:ext cx="9137651" cy="1979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31480" y="0"/>
              </a:cxn>
              <a:cxn ang="0">
                <a:pos x="9138223" y="1980017"/>
              </a:cxn>
              <a:cxn ang="0">
                <a:pos x="0" y="1980017"/>
              </a:cxn>
              <a:cxn ang="0">
                <a:pos x="0" y="0"/>
              </a:cxn>
            </a:cxnLst>
            <a:rect l="0" t="0" r="r" b="b"/>
            <a:pathLst>
              <a:path w="9138223" h="1980017">
                <a:moveTo>
                  <a:pt x="0" y="0"/>
                </a:moveTo>
                <a:lnTo>
                  <a:pt x="8031480" y="0"/>
                </a:lnTo>
                <a:lnTo>
                  <a:pt x="9138223" y="1980017"/>
                </a:lnTo>
                <a:lnTo>
                  <a:pt x="0" y="1980017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Freeform 11"/>
          <p:cNvSpPr>
            <a:spLocks noChangeArrowheads="1"/>
          </p:cNvSpPr>
          <p:nvPr/>
        </p:nvSpPr>
        <p:spPr bwMode="auto">
          <a:xfrm>
            <a:off x="6240463" y="698500"/>
            <a:ext cx="4265612" cy="3711575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solidFill>
            <a:srgbClr val="A6CCDA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矩形 259"/>
          <p:cNvSpPr>
            <a:spLocks noChangeArrowheads="1"/>
          </p:cNvSpPr>
          <p:nvPr/>
        </p:nvSpPr>
        <p:spPr bwMode="auto">
          <a:xfrm>
            <a:off x="668338" y="1312863"/>
            <a:ext cx="5116512" cy="237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重庆农村商业银行</a:t>
            </a:r>
            <a:endParaRPr lang="en-US" altLang="zh-CN" sz="4400" b="1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全行数据治理</a:t>
            </a:r>
            <a:endParaRPr lang="en-US" altLang="zh-CN" sz="4400" b="1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整体解决方案设计</a:t>
            </a:r>
          </a:p>
        </p:txBody>
      </p:sp>
      <p:sp>
        <p:nvSpPr>
          <p:cNvPr id="11270" name="矩形 259"/>
          <p:cNvSpPr>
            <a:spLocks noChangeArrowheads="1"/>
          </p:cNvSpPr>
          <p:nvPr/>
        </p:nvSpPr>
        <p:spPr bwMode="auto">
          <a:xfrm>
            <a:off x="674688" y="4895850"/>
            <a:ext cx="4814887" cy="1193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总行大数据中心 孙光辉                                    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2018.07.21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8258200" y="4554651"/>
            <a:ext cx="2247228" cy="1980017"/>
          </a:xfrm>
          <a:custGeom>
            <a:avLst/>
            <a:gdLst>
              <a:gd name="T0" fmla="*/ 0 w 999"/>
              <a:gd name="T1" fmla="*/ 0 h 862"/>
              <a:gd name="T2" fmla="*/ 999 w 999"/>
              <a:gd name="T3" fmla="*/ 0 h 862"/>
              <a:gd name="T4" fmla="*/ 492 w 999"/>
              <a:gd name="T5" fmla="*/ 862 h 862"/>
              <a:gd name="T6" fmla="*/ 0 w 999"/>
              <a:gd name="T7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9" h="862">
                <a:moveTo>
                  <a:pt x="0" y="0"/>
                </a:moveTo>
                <a:lnTo>
                  <a:pt x="999" y="0"/>
                </a:lnTo>
                <a:lnTo>
                  <a:pt x="492" y="86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51" t="-7308" r="-24951" b="-7308"/>
            </a:stretch>
          </a:blipFill>
          <a:ln w="0">
            <a:noFill/>
            <a:prstDash val="solid"/>
            <a:round/>
          </a:ln>
        </p:spPr>
        <p:txBody>
          <a:bodyPr lIns="128580" tIns="64290" rIns="128580" bIns="64290"/>
          <a:lstStyle/>
          <a:p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/>
          <a:srcRect l="5157" r="5460" b="3828"/>
          <a:stretch>
            <a:fillRect/>
          </a:stretch>
        </p:blipFill>
        <p:spPr>
          <a:xfrm>
            <a:off x="7487880" y="2392189"/>
            <a:ext cx="1770087" cy="180897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C53-746D-4A0A-8C27-D618CCBD93D9}" type="slidenum">
              <a:rPr lang="zh-CN" altLang="en-US" sz="1600"/>
              <a:pPr/>
              <a:t>1</a:t>
            </a:fld>
            <a:endParaRPr lang="zh-CN" altLang="en-US" sz="1600"/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Freeform 11"/>
          <p:cNvSpPr>
            <a:spLocks noChangeArrowheads="1"/>
          </p:cNvSpPr>
          <p:nvPr/>
        </p:nvSpPr>
        <p:spPr bwMode="auto">
          <a:xfrm>
            <a:off x="1647825" y="1422400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750" y="2449513"/>
            <a:ext cx="169545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0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0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354516" y="2972561"/>
            <a:ext cx="4143375" cy="0"/>
          </a:xfrm>
          <a:prstGeom prst="line">
            <a:avLst/>
          </a:prstGeom>
          <a:ln w="12700">
            <a:solidFill>
              <a:srgbClr val="366B7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7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925" y="3868738"/>
            <a:ext cx="3467100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章节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78" name="矩形 7"/>
          <p:cNvSpPr>
            <a:spLocks noChangeArrowheads="1"/>
          </p:cNvSpPr>
          <p:nvPr/>
        </p:nvSpPr>
        <p:spPr bwMode="auto">
          <a:xfrm>
            <a:off x="6354516" y="2104199"/>
            <a:ext cx="446722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sz="60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现状分析</a:t>
            </a: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6354516" y="3051936"/>
            <a:ext cx="3435556" cy="21236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数据治理历史回顾</a:t>
            </a: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数据治理调研成果</a:t>
            </a: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数据治理现状差距分析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F836-8509-4CA5-B2F8-5509375CACDF}" type="slidenum">
              <a:rPr lang="zh-CN" altLang="en-US" sz="1600"/>
              <a:pPr/>
              <a:t>10</a:t>
            </a:fld>
            <a:endParaRPr lang="zh-CN" altLang="en-US" sz="1600"/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utoShape 16"/>
          <p:cNvSpPr>
            <a:spLocks noChangeArrowheads="1"/>
          </p:cNvSpPr>
          <p:nvPr/>
        </p:nvSpPr>
        <p:spPr bwMode="auto">
          <a:xfrm rot="10800000">
            <a:off x="4917330" y="2818321"/>
            <a:ext cx="3418711" cy="299411"/>
          </a:xfrm>
          <a:prstGeom prst="triangle">
            <a:avLst>
              <a:gd name="adj" fmla="val 50606"/>
            </a:avLst>
          </a:prstGeom>
          <a:solidFill>
            <a:srgbClr val="B2D2DE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9995" tIns="46797" rIns="89995" bIns="46797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278" eaLnBrk="0" hangingPunct="0"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1" name="TextBox 8"/>
          <p:cNvSpPr txBox="1">
            <a:spLocks noChangeArrowheads="1"/>
          </p:cNvSpPr>
          <p:nvPr/>
        </p:nvSpPr>
        <p:spPr bwMode="auto">
          <a:xfrm>
            <a:off x="-306018" y="185578"/>
            <a:ext cx="558293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defTabSz="914278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521" y="687549"/>
            <a:ext cx="11961156" cy="380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3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919" y="-144256"/>
            <a:ext cx="304784" cy="3047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278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>
          <a:xfrm>
            <a:off x="11181511" y="6684136"/>
            <a:ext cx="732205" cy="384154"/>
          </a:xfrm>
        </p:spPr>
        <p:txBody>
          <a:bodyPr/>
          <a:lstStyle/>
          <a:p>
            <a:pPr defTabSz="914278"/>
            <a:fld id="{42AADB57-D9F0-4421-95D3-43FE29C105E4}" type="slidenum">
              <a:rPr lang="zh-CN" altLang="en-US" sz="1600"/>
              <a:pPr defTabSz="914278"/>
              <a:t>11</a:t>
            </a:fld>
            <a:endParaRPr lang="zh-CN" altLang="en-US" sz="1600"/>
          </a:p>
        </p:txBody>
      </p:sp>
      <p:sp>
        <p:nvSpPr>
          <p:cNvPr id="30765" name="TextBox 8"/>
          <p:cNvSpPr txBox="1">
            <a:spLocks noChangeArrowheads="1"/>
          </p:cNvSpPr>
          <p:nvPr/>
        </p:nvSpPr>
        <p:spPr bwMode="auto">
          <a:xfrm>
            <a:off x="668654" y="232406"/>
            <a:ext cx="751005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defTabSz="914278"/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我行数据治理历史回顾</a:t>
            </a:r>
          </a:p>
        </p:txBody>
      </p:sp>
      <p:grpSp>
        <p:nvGrpSpPr>
          <p:cNvPr id="175" name="Group 6"/>
          <p:cNvGrpSpPr>
            <a:grpSpLocks/>
          </p:cNvGrpSpPr>
          <p:nvPr/>
        </p:nvGrpSpPr>
        <p:grpSpPr bwMode="auto">
          <a:xfrm>
            <a:off x="668655" y="1263951"/>
            <a:ext cx="5840553" cy="361289"/>
            <a:chOff x="398" y="844"/>
            <a:chExt cx="2432" cy="344"/>
          </a:xfrm>
          <a:effectLst/>
        </p:grpSpPr>
        <p:sp>
          <p:nvSpPr>
            <p:cNvPr id="176" name="Rectangle 7"/>
            <p:cNvSpPr>
              <a:spLocks noChangeArrowheads="1"/>
            </p:cNvSpPr>
            <p:nvPr/>
          </p:nvSpPr>
          <p:spPr bwMode="auto">
            <a:xfrm>
              <a:off x="398" y="844"/>
              <a:ext cx="2432" cy="328"/>
            </a:xfrm>
            <a:prstGeom prst="rect">
              <a:avLst/>
            </a:prstGeom>
            <a:solidFill>
              <a:srgbClr val="B2D2D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278" eaLnBrk="0" hangingPunct="0">
                <a:defRPr/>
              </a:pPr>
              <a:endPara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Rectangle 8"/>
            <p:cNvSpPr>
              <a:spLocks noChangeArrowheads="1"/>
            </p:cNvSpPr>
            <p:nvPr/>
          </p:nvSpPr>
          <p:spPr bwMode="auto">
            <a:xfrm>
              <a:off x="461" y="863"/>
              <a:ext cx="230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761898" eaLnBrk="0" hangingPunct="0">
                <a:lnSpc>
                  <a:spcPct val="90000"/>
                </a:lnSpc>
                <a:defRPr/>
              </a:pPr>
              <a:r>
                <a:rPr lang="zh-CN" altLang="en-US" sz="1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“运动式”治理</a:t>
              </a:r>
              <a:endPara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8" name="Group 9"/>
          <p:cNvGrpSpPr>
            <a:grpSpLocks/>
          </p:cNvGrpSpPr>
          <p:nvPr/>
        </p:nvGrpSpPr>
        <p:grpSpPr bwMode="auto">
          <a:xfrm>
            <a:off x="6742295" y="1261851"/>
            <a:ext cx="5789495" cy="363390"/>
            <a:chOff x="3406" y="842"/>
            <a:chExt cx="2432" cy="346"/>
          </a:xfrm>
          <a:effectLst/>
        </p:grpSpPr>
        <p:sp>
          <p:nvSpPr>
            <p:cNvPr id="179" name="Rectangle 10"/>
            <p:cNvSpPr>
              <a:spLocks noChangeArrowheads="1"/>
            </p:cNvSpPr>
            <p:nvPr/>
          </p:nvSpPr>
          <p:spPr bwMode="auto">
            <a:xfrm>
              <a:off x="3406" y="842"/>
              <a:ext cx="2432" cy="330"/>
            </a:xfrm>
            <a:prstGeom prst="rect">
              <a:avLst/>
            </a:prstGeom>
            <a:solidFill>
              <a:srgbClr val="B2D2D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278" eaLnBrk="0" hangingPunct="0">
                <a:defRPr/>
              </a:pPr>
              <a:endPara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Rectangle 11"/>
            <p:cNvSpPr>
              <a:spLocks noChangeArrowheads="1"/>
            </p:cNvSpPr>
            <p:nvPr/>
          </p:nvSpPr>
          <p:spPr bwMode="auto">
            <a:xfrm>
              <a:off x="3469" y="863"/>
              <a:ext cx="230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761898" eaLnBrk="0" hangingPunct="0">
                <a:lnSpc>
                  <a:spcPct val="90000"/>
                </a:lnSpc>
                <a:defRPr/>
              </a:pPr>
              <a:r>
                <a:rPr lang="zh-CN" altLang="en-US" sz="1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“教课书式”治理</a:t>
              </a:r>
              <a:endPara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1" name="Rectangle 12"/>
          <p:cNvSpPr>
            <a:spLocks noChangeArrowheads="1"/>
          </p:cNvSpPr>
          <p:nvPr/>
        </p:nvSpPr>
        <p:spPr bwMode="auto">
          <a:xfrm>
            <a:off x="668655" y="1597927"/>
            <a:ext cx="5840553" cy="12203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278" eaLnBrk="0" hangingPunct="0"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Rectangle 13"/>
          <p:cNvSpPr>
            <a:spLocks noChangeArrowheads="1"/>
          </p:cNvSpPr>
          <p:nvPr/>
        </p:nvSpPr>
        <p:spPr bwMode="auto">
          <a:xfrm>
            <a:off x="6742295" y="1597929"/>
            <a:ext cx="5789495" cy="12203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278" eaLnBrk="0" hangingPunct="0"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Text Box 14"/>
          <p:cNvSpPr txBox="1">
            <a:spLocks noChangeArrowheads="1"/>
          </p:cNvSpPr>
          <p:nvPr/>
        </p:nvSpPr>
        <p:spPr bwMode="auto">
          <a:xfrm>
            <a:off x="1912320" y="1720264"/>
            <a:ext cx="4339377" cy="9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4650" indent="-184150"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63575" indent="-98425"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898" eaLnBrk="0" hangingPunct="0">
              <a:spcBef>
                <a:spcPct val="30000"/>
              </a:spcBef>
              <a:defRPr/>
            </a:pPr>
            <a:r>
              <a:rPr lang="zh-CN" altLang="en-US" sz="1399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我行历史上发起过多次以数据补录为主的“运动式”的数据治理，以专项行动为发起方式，协调多个部门公共参与，但最后因</a:t>
            </a:r>
            <a:r>
              <a:rPr lang="zh-CN" altLang="en-US" sz="1399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历史数据问题难以人工修复</a:t>
            </a:r>
            <a:r>
              <a:rPr lang="zh-CN" altLang="en-US" sz="1399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等问题，</a:t>
            </a:r>
            <a:r>
              <a:rPr lang="zh-CN" altLang="en-US" sz="1399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成效不达预期</a:t>
            </a:r>
            <a:r>
              <a:rPr lang="zh-CN" altLang="en-US" sz="1399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而结束</a:t>
            </a:r>
            <a:endParaRPr lang="en-US" altLang="zh-CN" sz="1399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2" name="Group 3"/>
          <p:cNvGrpSpPr>
            <a:grpSpLocks/>
          </p:cNvGrpSpPr>
          <p:nvPr/>
        </p:nvGrpSpPr>
        <p:grpSpPr bwMode="auto">
          <a:xfrm>
            <a:off x="668655" y="3123491"/>
            <a:ext cx="11880895" cy="471471"/>
            <a:chOff x="398" y="2829"/>
            <a:chExt cx="5443" cy="279"/>
          </a:xfrm>
          <a:effectLst/>
        </p:grpSpPr>
        <p:sp>
          <p:nvSpPr>
            <p:cNvPr id="173" name="Rectangle 4"/>
            <p:cNvSpPr>
              <a:spLocks noChangeArrowheads="1"/>
            </p:cNvSpPr>
            <p:nvPr/>
          </p:nvSpPr>
          <p:spPr bwMode="auto">
            <a:xfrm>
              <a:off x="398" y="2829"/>
              <a:ext cx="5443" cy="279"/>
            </a:xfrm>
            <a:prstGeom prst="rect">
              <a:avLst/>
            </a:prstGeom>
            <a:solidFill>
              <a:srgbClr val="B2D2D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278" eaLnBrk="0" hangingPunct="0">
                <a:defRPr/>
              </a:pP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Rectangle 5"/>
            <p:cNvSpPr>
              <a:spLocks noChangeArrowheads="1"/>
            </p:cNvSpPr>
            <p:nvPr/>
          </p:nvSpPr>
          <p:spPr bwMode="auto">
            <a:xfrm>
              <a:off x="538" y="2846"/>
              <a:ext cx="515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>
              <a:lvl1pPr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761898" eaLnBrk="0" hangingPunct="0">
                <a:lnSpc>
                  <a:spcPct val="90000"/>
                </a:lnSpc>
                <a:defRPr/>
              </a:pPr>
              <a:r>
                <a:rPr lang="zh-CN" altLang="en-US" sz="1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数据治理主要痛点及原因分析（四大痛点九大缺失）</a:t>
              </a:r>
              <a:endPara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6" name="Rectangle 17"/>
          <p:cNvSpPr>
            <a:spLocks noChangeArrowheads="1"/>
          </p:cNvSpPr>
          <p:nvPr/>
        </p:nvSpPr>
        <p:spPr bwMode="auto">
          <a:xfrm>
            <a:off x="668655" y="3585511"/>
            <a:ext cx="11880895" cy="31209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278" eaLnBrk="0" hangingPunct="0">
              <a:defRPr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2" name="组合 481"/>
          <p:cNvGrpSpPr/>
          <p:nvPr/>
        </p:nvGrpSpPr>
        <p:grpSpPr>
          <a:xfrm>
            <a:off x="7137051" y="1693198"/>
            <a:ext cx="693758" cy="977265"/>
            <a:chOff x="6091238" y="4471987"/>
            <a:chExt cx="660400" cy="930276"/>
          </a:xfrm>
        </p:grpSpPr>
        <p:sp>
          <p:nvSpPr>
            <p:cNvPr id="483" name="Freeform 71"/>
            <p:cNvSpPr>
              <a:spLocks/>
            </p:cNvSpPr>
            <p:nvPr/>
          </p:nvSpPr>
          <p:spPr bwMode="auto">
            <a:xfrm>
              <a:off x="6091238" y="4718050"/>
              <a:ext cx="660400" cy="684213"/>
            </a:xfrm>
            <a:custGeom>
              <a:avLst/>
              <a:gdLst>
                <a:gd name="T0" fmla="*/ 217 w 217"/>
                <a:gd name="T1" fmla="*/ 101 h 225"/>
                <a:gd name="T2" fmla="*/ 217 w 217"/>
                <a:gd name="T3" fmla="*/ 68 h 225"/>
                <a:gd name="T4" fmla="*/ 202 w 217"/>
                <a:gd name="T5" fmla="*/ 68 h 225"/>
                <a:gd name="T6" fmla="*/ 195 w 217"/>
                <a:gd name="T7" fmla="*/ 68 h 225"/>
                <a:gd name="T8" fmla="*/ 195 w 217"/>
                <a:gd name="T9" fmla="*/ 38 h 225"/>
                <a:gd name="T10" fmla="*/ 180 w 217"/>
                <a:gd name="T11" fmla="*/ 22 h 225"/>
                <a:gd name="T12" fmla="*/ 180 w 217"/>
                <a:gd name="T13" fmla="*/ 12 h 225"/>
                <a:gd name="T14" fmla="*/ 167 w 217"/>
                <a:gd name="T15" fmla="*/ 3 h 225"/>
                <a:gd name="T16" fmla="*/ 153 w 217"/>
                <a:gd name="T17" fmla="*/ 8 h 225"/>
                <a:gd name="T18" fmla="*/ 151 w 217"/>
                <a:gd name="T19" fmla="*/ 23 h 225"/>
                <a:gd name="T20" fmla="*/ 163 w 217"/>
                <a:gd name="T21" fmla="*/ 33 h 225"/>
                <a:gd name="T22" fmla="*/ 172 w 217"/>
                <a:gd name="T23" fmla="*/ 32 h 225"/>
                <a:gd name="T24" fmla="*/ 183 w 217"/>
                <a:gd name="T25" fmla="*/ 43 h 225"/>
                <a:gd name="T26" fmla="*/ 183 w 217"/>
                <a:gd name="T27" fmla="*/ 68 h 225"/>
                <a:gd name="T28" fmla="*/ 16 w 217"/>
                <a:gd name="T29" fmla="*/ 68 h 225"/>
                <a:gd name="T30" fmla="*/ 0 w 217"/>
                <a:gd name="T31" fmla="*/ 68 h 225"/>
                <a:gd name="T32" fmla="*/ 0 w 217"/>
                <a:gd name="T33" fmla="*/ 101 h 225"/>
                <a:gd name="T34" fmla="*/ 16 w 217"/>
                <a:gd name="T35" fmla="*/ 101 h 225"/>
                <a:gd name="T36" fmla="*/ 16 w 217"/>
                <a:gd name="T37" fmla="*/ 192 h 225"/>
                <a:gd name="T38" fmla="*/ 0 w 217"/>
                <a:gd name="T39" fmla="*/ 192 h 225"/>
                <a:gd name="T40" fmla="*/ 0 w 217"/>
                <a:gd name="T41" fmla="*/ 225 h 225"/>
                <a:gd name="T42" fmla="*/ 217 w 217"/>
                <a:gd name="T43" fmla="*/ 225 h 225"/>
                <a:gd name="T44" fmla="*/ 217 w 217"/>
                <a:gd name="T45" fmla="*/ 192 h 225"/>
                <a:gd name="T46" fmla="*/ 202 w 217"/>
                <a:gd name="T47" fmla="*/ 192 h 225"/>
                <a:gd name="T48" fmla="*/ 202 w 217"/>
                <a:gd name="T49" fmla="*/ 101 h 225"/>
                <a:gd name="T50" fmla="*/ 217 w 217"/>
                <a:gd name="T51" fmla="*/ 10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7" h="225">
                  <a:moveTo>
                    <a:pt x="217" y="101"/>
                  </a:moveTo>
                  <a:cubicBezTo>
                    <a:pt x="217" y="68"/>
                    <a:pt x="217" y="68"/>
                    <a:pt x="217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5" y="38"/>
                    <a:pt x="195" y="38"/>
                    <a:pt x="195" y="38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2" y="18"/>
                    <a:pt x="182" y="14"/>
                    <a:pt x="180" y="12"/>
                  </a:cubicBezTo>
                  <a:cubicBezTo>
                    <a:pt x="167" y="3"/>
                    <a:pt x="167" y="3"/>
                    <a:pt x="167" y="3"/>
                  </a:cubicBezTo>
                  <a:cubicBezTo>
                    <a:pt x="164" y="0"/>
                    <a:pt x="158" y="3"/>
                    <a:pt x="153" y="8"/>
                  </a:cubicBezTo>
                  <a:cubicBezTo>
                    <a:pt x="149" y="14"/>
                    <a:pt x="148" y="21"/>
                    <a:pt x="151" y="2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5" y="35"/>
                    <a:pt x="169" y="34"/>
                    <a:pt x="172" y="32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68"/>
                    <a:pt x="183" y="68"/>
                    <a:pt x="183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92"/>
                    <a:pt x="16" y="192"/>
                    <a:pt x="16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17" y="225"/>
                    <a:pt x="217" y="225"/>
                    <a:pt x="217" y="225"/>
                  </a:cubicBezTo>
                  <a:cubicBezTo>
                    <a:pt x="217" y="192"/>
                    <a:pt x="217" y="192"/>
                    <a:pt x="217" y="192"/>
                  </a:cubicBezTo>
                  <a:cubicBezTo>
                    <a:pt x="202" y="192"/>
                    <a:pt x="202" y="192"/>
                    <a:pt x="202" y="192"/>
                  </a:cubicBezTo>
                  <a:cubicBezTo>
                    <a:pt x="202" y="101"/>
                    <a:pt x="202" y="101"/>
                    <a:pt x="202" y="101"/>
                  </a:cubicBezTo>
                  <a:lnTo>
                    <a:pt x="217" y="10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 defTabSz="914278"/>
              <a:endParaRPr 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4" name="Freeform 72"/>
            <p:cNvSpPr>
              <a:spLocks noEditPoints="1"/>
            </p:cNvSpPr>
            <p:nvPr/>
          </p:nvSpPr>
          <p:spPr bwMode="auto">
            <a:xfrm>
              <a:off x="6142038" y="4471987"/>
              <a:ext cx="374650" cy="419100"/>
            </a:xfrm>
            <a:custGeom>
              <a:avLst/>
              <a:gdLst>
                <a:gd name="T0" fmla="*/ 120 w 123"/>
                <a:gd name="T1" fmla="*/ 81 h 138"/>
                <a:gd name="T2" fmla="*/ 104 w 123"/>
                <a:gd name="T3" fmla="*/ 60 h 138"/>
                <a:gd name="T4" fmla="*/ 79 w 123"/>
                <a:gd name="T5" fmla="*/ 55 h 138"/>
                <a:gd name="T6" fmla="*/ 92 w 123"/>
                <a:gd name="T7" fmla="*/ 30 h 138"/>
                <a:gd name="T8" fmla="*/ 62 w 123"/>
                <a:gd name="T9" fmla="*/ 0 h 138"/>
                <a:gd name="T10" fmla="*/ 32 w 123"/>
                <a:gd name="T11" fmla="*/ 30 h 138"/>
                <a:gd name="T12" fmla="*/ 44 w 123"/>
                <a:gd name="T13" fmla="*/ 55 h 138"/>
                <a:gd name="T14" fmla="*/ 19 w 123"/>
                <a:gd name="T15" fmla="*/ 60 h 138"/>
                <a:gd name="T16" fmla="*/ 3 w 123"/>
                <a:gd name="T17" fmla="*/ 81 h 138"/>
                <a:gd name="T18" fmla="*/ 0 w 123"/>
                <a:gd name="T19" fmla="*/ 138 h 138"/>
                <a:gd name="T20" fmla="*/ 123 w 123"/>
                <a:gd name="T21" fmla="*/ 138 h 138"/>
                <a:gd name="T22" fmla="*/ 120 w 123"/>
                <a:gd name="T23" fmla="*/ 81 h 138"/>
                <a:gd name="T24" fmla="*/ 62 w 123"/>
                <a:gd name="T25" fmla="*/ 128 h 138"/>
                <a:gd name="T26" fmla="*/ 52 w 123"/>
                <a:gd name="T27" fmla="*/ 107 h 138"/>
                <a:gd name="T28" fmla="*/ 56 w 123"/>
                <a:gd name="T29" fmla="*/ 74 h 138"/>
                <a:gd name="T30" fmla="*/ 68 w 123"/>
                <a:gd name="T31" fmla="*/ 74 h 138"/>
                <a:gd name="T32" fmla="*/ 71 w 123"/>
                <a:gd name="T33" fmla="*/ 107 h 138"/>
                <a:gd name="T34" fmla="*/ 62 w 123"/>
                <a:gd name="T35" fmla="*/ 128 h 138"/>
                <a:gd name="T36" fmla="*/ 68 w 123"/>
                <a:gd name="T37" fmla="*/ 72 h 138"/>
                <a:gd name="T38" fmla="*/ 55 w 123"/>
                <a:gd name="T39" fmla="*/ 72 h 138"/>
                <a:gd name="T40" fmla="*/ 51 w 123"/>
                <a:gd name="T41" fmla="*/ 60 h 138"/>
                <a:gd name="T42" fmla="*/ 52 w 123"/>
                <a:gd name="T43" fmla="*/ 59 h 138"/>
                <a:gd name="T44" fmla="*/ 56 w 123"/>
                <a:gd name="T45" fmla="*/ 60 h 138"/>
                <a:gd name="T46" fmla="*/ 57 w 123"/>
                <a:gd name="T47" fmla="*/ 60 h 138"/>
                <a:gd name="T48" fmla="*/ 62 w 123"/>
                <a:gd name="T49" fmla="*/ 60 h 138"/>
                <a:gd name="T50" fmla="*/ 66 w 123"/>
                <a:gd name="T51" fmla="*/ 60 h 138"/>
                <a:gd name="T52" fmla="*/ 67 w 123"/>
                <a:gd name="T53" fmla="*/ 60 h 138"/>
                <a:gd name="T54" fmla="*/ 71 w 123"/>
                <a:gd name="T55" fmla="*/ 59 h 138"/>
                <a:gd name="T56" fmla="*/ 72 w 123"/>
                <a:gd name="T57" fmla="*/ 60 h 138"/>
                <a:gd name="T58" fmla="*/ 68 w 123"/>
                <a:gd name="T59" fmla="*/ 72 h 138"/>
                <a:gd name="T60" fmla="*/ 107 w 123"/>
                <a:gd name="T61" fmla="*/ 90 h 138"/>
                <a:gd name="T62" fmla="*/ 81 w 123"/>
                <a:gd name="T63" fmla="*/ 90 h 138"/>
                <a:gd name="T64" fmla="*/ 81 w 123"/>
                <a:gd name="T65" fmla="*/ 84 h 138"/>
                <a:gd name="T66" fmla="*/ 107 w 123"/>
                <a:gd name="T67" fmla="*/ 84 h 138"/>
                <a:gd name="T68" fmla="*/ 107 w 123"/>
                <a:gd name="T69" fmla="*/ 9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8">
                  <a:moveTo>
                    <a:pt x="120" y="81"/>
                  </a:moveTo>
                  <a:cubicBezTo>
                    <a:pt x="119" y="72"/>
                    <a:pt x="112" y="62"/>
                    <a:pt x="104" y="60"/>
                  </a:cubicBezTo>
                  <a:cubicBezTo>
                    <a:pt x="96" y="57"/>
                    <a:pt x="88" y="56"/>
                    <a:pt x="79" y="55"/>
                  </a:cubicBezTo>
                  <a:cubicBezTo>
                    <a:pt x="87" y="49"/>
                    <a:pt x="92" y="40"/>
                    <a:pt x="92" y="30"/>
                  </a:cubicBezTo>
                  <a:cubicBezTo>
                    <a:pt x="92" y="14"/>
                    <a:pt x="78" y="0"/>
                    <a:pt x="62" y="0"/>
                  </a:cubicBezTo>
                  <a:cubicBezTo>
                    <a:pt x="45" y="0"/>
                    <a:pt x="32" y="14"/>
                    <a:pt x="32" y="30"/>
                  </a:cubicBezTo>
                  <a:cubicBezTo>
                    <a:pt x="32" y="40"/>
                    <a:pt x="36" y="49"/>
                    <a:pt x="44" y="55"/>
                  </a:cubicBezTo>
                  <a:cubicBezTo>
                    <a:pt x="35" y="56"/>
                    <a:pt x="27" y="57"/>
                    <a:pt x="19" y="60"/>
                  </a:cubicBezTo>
                  <a:cubicBezTo>
                    <a:pt x="11" y="62"/>
                    <a:pt x="4" y="72"/>
                    <a:pt x="3" y="81"/>
                  </a:cubicBezTo>
                  <a:cubicBezTo>
                    <a:pt x="2" y="100"/>
                    <a:pt x="1" y="119"/>
                    <a:pt x="0" y="138"/>
                  </a:cubicBezTo>
                  <a:cubicBezTo>
                    <a:pt x="123" y="138"/>
                    <a:pt x="123" y="138"/>
                    <a:pt x="123" y="138"/>
                  </a:cubicBezTo>
                  <a:cubicBezTo>
                    <a:pt x="122" y="119"/>
                    <a:pt x="121" y="100"/>
                    <a:pt x="120" y="81"/>
                  </a:cubicBezTo>
                  <a:close/>
                  <a:moveTo>
                    <a:pt x="62" y="128"/>
                  </a:moveTo>
                  <a:cubicBezTo>
                    <a:pt x="52" y="107"/>
                    <a:pt x="52" y="107"/>
                    <a:pt x="52" y="107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62" y="128"/>
                  </a:lnTo>
                  <a:close/>
                  <a:moveTo>
                    <a:pt x="68" y="72"/>
                  </a:moveTo>
                  <a:cubicBezTo>
                    <a:pt x="55" y="72"/>
                    <a:pt x="55" y="72"/>
                    <a:pt x="55" y="7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3" y="59"/>
                    <a:pt x="55" y="60"/>
                    <a:pt x="56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9" y="60"/>
                    <a:pt x="60" y="60"/>
                    <a:pt x="62" y="60"/>
                  </a:cubicBezTo>
                  <a:cubicBezTo>
                    <a:pt x="63" y="60"/>
                    <a:pt x="65" y="60"/>
                    <a:pt x="66" y="60"/>
                  </a:cubicBezTo>
                  <a:cubicBezTo>
                    <a:pt x="66" y="60"/>
                    <a:pt x="67" y="60"/>
                    <a:pt x="67" y="60"/>
                  </a:cubicBezTo>
                  <a:cubicBezTo>
                    <a:pt x="68" y="60"/>
                    <a:pt x="70" y="59"/>
                    <a:pt x="71" y="59"/>
                  </a:cubicBezTo>
                  <a:cubicBezTo>
                    <a:pt x="72" y="60"/>
                    <a:pt x="72" y="60"/>
                    <a:pt x="72" y="60"/>
                  </a:cubicBezTo>
                  <a:lnTo>
                    <a:pt x="68" y="72"/>
                  </a:lnTo>
                  <a:close/>
                  <a:moveTo>
                    <a:pt x="107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107" y="84"/>
                    <a:pt x="107" y="84"/>
                    <a:pt x="107" y="84"/>
                  </a:cubicBezTo>
                  <a:lnTo>
                    <a:pt x="107" y="9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 defTabSz="914278"/>
              <a:endParaRPr 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85" name="Picture 5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13217" y="1738292"/>
            <a:ext cx="954542" cy="87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" name="Text Box 14"/>
          <p:cNvSpPr txBox="1">
            <a:spLocks noChangeArrowheads="1"/>
          </p:cNvSpPr>
          <p:nvPr/>
        </p:nvSpPr>
        <p:spPr bwMode="auto">
          <a:xfrm>
            <a:off x="8107828" y="1734660"/>
            <a:ext cx="4339377" cy="9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4650" indent="-184150"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63575" indent="-98425"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898" eaLnBrk="0" hangingPunct="0">
              <a:spcBef>
                <a:spcPct val="30000"/>
              </a:spcBef>
              <a:defRPr/>
            </a:pPr>
            <a:r>
              <a:rPr lang="en-US" altLang="zh-CN" sz="1399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399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年我行引入了国际知名的咨询公司</a:t>
            </a:r>
            <a:r>
              <a:rPr lang="zh-CN" altLang="en-US" sz="1399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普华永道</a:t>
            </a:r>
            <a:r>
              <a:rPr lang="zh-CN" altLang="en-US" sz="1399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，站在全行的高度，代表行业领先水平发起数据治理，建立了数据治理的相关规划和制度，最后因</a:t>
            </a:r>
            <a:r>
              <a:rPr lang="zh-CN" altLang="en-US" sz="1399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难以落地和推动等</a:t>
            </a:r>
            <a:r>
              <a:rPr lang="zh-CN" altLang="en-US" sz="1399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</a:t>
            </a:r>
            <a:r>
              <a:rPr lang="zh-CN" altLang="en-US" sz="1399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效果不达预期</a:t>
            </a:r>
            <a:r>
              <a:rPr lang="zh-CN" altLang="en-US" sz="1399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而结束</a:t>
            </a:r>
            <a:endParaRPr lang="en-US" altLang="zh-CN" sz="1399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142924" y="6032220"/>
            <a:ext cx="139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8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</a:t>
            </a:r>
            <a:b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推动协调难</a:t>
            </a:r>
          </a:p>
        </p:txBody>
      </p:sp>
      <p:sp>
        <p:nvSpPr>
          <p:cNvPr id="84" name="man-with-laptop_87244"/>
          <p:cNvSpPr>
            <a:spLocks noChangeAspect="1"/>
          </p:cNvSpPr>
          <p:nvPr/>
        </p:nvSpPr>
        <p:spPr bwMode="auto">
          <a:xfrm>
            <a:off x="1368992" y="3688328"/>
            <a:ext cx="1060290" cy="859719"/>
          </a:xfrm>
          <a:custGeom>
            <a:avLst/>
            <a:gdLst>
              <a:gd name="connsiteX0" fmla="*/ 301723 w 609652"/>
              <a:gd name="connsiteY0" fmla="*/ 440097 h 494328"/>
              <a:gd name="connsiteX1" fmla="*/ 594166 w 609652"/>
              <a:gd name="connsiteY1" fmla="*/ 440500 h 494328"/>
              <a:gd name="connsiteX2" fmla="*/ 602017 w 609652"/>
              <a:gd name="connsiteY2" fmla="*/ 443617 h 494328"/>
              <a:gd name="connsiteX3" fmla="*/ 609545 w 609652"/>
              <a:gd name="connsiteY3" fmla="*/ 453290 h 494328"/>
              <a:gd name="connsiteX4" fmla="*/ 609652 w 609652"/>
              <a:gd name="connsiteY4" fmla="*/ 476291 h 494328"/>
              <a:gd name="connsiteX5" fmla="*/ 598683 w 609652"/>
              <a:gd name="connsiteY5" fmla="*/ 487254 h 494328"/>
              <a:gd name="connsiteX6" fmla="*/ 10005 w 609652"/>
              <a:gd name="connsiteY6" fmla="*/ 486717 h 494328"/>
              <a:gd name="connsiteX7" fmla="*/ 541 w 609652"/>
              <a:gd name="connsiteY7" fmla="*/ 477151 h 494328"/>
              <a:gd name="connsiteX8" fmla="*/ 4 w 609652"/>
              <a:gd name="connsiteY8" fmla="*/ 453505 h 494328"/>
              <a:gd name="connsiteX9" fmla="*/ 5703 w 609652"/>
              <a:gd name="connsiteY9" fmla="*/ 447056 h 494328"/>
              <a:gd name="connsiteX10" fmla="*/ 9682 w 609652"/>
              <a:gd name="connsiteY10" fmla="*/ 445659 h 494328"/>
              <a:gd name="connsiteX11" fmla="*/ 301723 w 609652"/>
              <a:gd name="connsiteY11" fmla="*/ 440097 h 494328"/>
              <a:gd name="connsiteX12" fmla="*/ 322560 w 609652"/>
              <a:gd name="connsiteY12" fmla="*/ 290718 h 494328"/>
              <a:gd name="connsiteX13" fmla="*/ 431324 w 609652"/>
              <a:gd name="connsiteY13" fmla="*/ 295671 h 494328"/>
              <a:gd name="connsiteX14" fmla="*/ 436809 w 609652"/>
              <a:gd name="connsiteY14" fmla="*/ 307590 h 494328"/>
              <a:gd name="connsiteX15" fmla="*/ 439498 w 609652"/>
              <a:gd name="connsiteY15" fmla="*/ 348929 h 494328"/>
              <a:gd name="connsiteX16" fmla="*/ 437239 w 609652"/>
              <a:gd name="connsiteY16" fmla="*/ 389195 h 494328"/>
              <a:gd name="connsiteX17" fmla="*/ 436594 w 609652"/>
              <a:gd name="connsiteY17" fmla="*/ 407342 h 494328"/>
              <a:gd name="connsiteX18" fmla="*/ 436917 w 609652"/>
              <a:gd name="connsiteY18" fmla="*/ 408631 h 494328"/>
              <a:gd name="connsiteX19" fmla="*/ 437885 w 609652"/>
              <a:gd name="connsiteY19" fmla="*/ 426025 h 494328"/>
              <a:gd name="connsiteX20" fmla="*/ 437239 w 609652"/>
              <a:gd name="connsiteY20" fmla="*/ 427743 h 494328"/>
              <a:gd name="connsiteX21" fmla="*/ 437239 w 609652"/>
              <a:gd name="connsiteY21" fmla="*/ 427851 h 494328"/>
              <a:gd name="connsiteX22" fmla="*/ 430356 w 609652"/>
              <a:gd name="connsiteY22" fmla="*/ 434723 h 494328"/>
              <a:gd name="connsiteX23" fmla="*/ 428850 w 609652"/>
              <a:gd name="connsiteY23" fmla="*/ 434938 h 494328"/>
              <a:gd name="connsiteX24" fmla="*/ 427129 w 609652"/>
              <a:gd name="connsiteY24" fmla="*/ 434723 h 494328"/>
              <a:gd name="connsiteX25" fmla="*/ 210946 w 609652"/>
              <a:gd name="connsiteY25" fmla="*/ 430750 h 494328"/>
              <a:gd name="connsiteX26" fmla="*/ 209655 w 609652"/>
              <a:gd name="connsiteY26" fmla="*/ 424307 h 494328"/>
              <a:gd name="connsiteX27" fmla="*/ 207181 w 609652"/>
              <a:gd name="connsiteY27" fmla="*/ 378887 h 494328"/>
              <a:gd name="connsiteX28" fmla="*/ 207504 w 609652"/>
              <a:gd name="connsiteY28" fmla="*/ 302650 h 494328"/>
              <a:gd name="connsiteX29" fmla="*/ 212667 w 609652"/>
              <a:gd name="connsiteY29" fmla="*/ 296101 h 494328"/>
              <a:gd name="connsiteX30" fmla="*/ 214280 w 609652"/>
              <a:gd name="connsiteY30" fmla="*/ 295027 h 494328"/>
              <a:gd name="connsiteX31" fmla="*/ 322560 w 609652"/>
              <a:gd name="connsiteY31" fmla="*/ 290718 h 494328"/>
              <a:gd name="connsiteX32" fmla="*/ 248606 w 609652"/>
              <a:gd name="connsiteY32" fmla="*/ 220922 h 494328"/>
              <a:gd name="connsiteX33" fmla="*/ 253768 w 609652"/>
              <a:gd name="connsiteY33" fmla="*/ 222640 h 494328"/>
              <a:gd name="connsiteX34" fmla="*/ 258931 w 609652"/>
              <a:gd name="connsiteY34" fmla="*/ 224144 h 494328"/>
              <a:gd name="connsiteX35" fmla="*/ 385627 w 609652"/>
              <a:gd name="connsiteY35" fmla="*/ 222425 h 494328"/>
              <a:gd name="connsiteX36" fmla="*/ 396382 w 609652"/>
              <a:gd name="connsiteY36" fmla="*/ 222318 h 494328"/>
              <a:gd name="connsiteX37" fmla="*/ 489306 w 609652"/>
              <a:gd name="connsiteY37" fmla="*/ 285892 h 494328"/>
              <a:gd name="connsiteX38" fmla="*/ 538780 w 609652"/>
              <a:gd name="connsiteY38" fmla="*/ 421203 h 494328"/>
              <a:gd name="connsiteX39" fmla="*/ 536306 w 609652"/>
              <a:gd name="connsiteY39" fmla="*/ 423888 h 494328"/>
              <a:gd name="connsiteX40" fmla="*/ 532650 w 609652"/>
              <a:gd name="connsiteY40" fmla="*/ 427324 h 494328"/>
              <a:gd name="connsiteX41" fmla="*/ 494791 w 609652"/>
              <a:gd name="connsiteY41" fmla="*/ 428720 h 494328"/>
              <a:gd name="connsiteX42" fmla="*/ 458977 w 609652"/>
              <a:gd name="connsiteY42" fmla="*/ 428720 h 494328"/>
              <a:gd name="connsiteX43" fmla="*/ 450158 w 609652"/>
              <a:gd name="connsiteY43" fmla="*/ 423029 h 494328"/>
              <a:gd name="connsiteX44" fmla="*/ 451556 w 609652"/>
              <a:gd name="connsiteY44" fmla="*/ 353977 h 494328"/>
              <a:gd name="connsiteX45" fmla="*/ 434778 w 609652"/>
              <a:gd name="connsiteY45" fmla="*/ 280630 h 494328"/>
              <a:gd name="connsiteX46" fmla="*/ 321741 w 609652"/>
              <a:gd name="connsiteY46" fmla="*/ 278805 h 494328"/>
              <a:gd name="connsiteX47" fmla="*/ 195476 w 609652"/>
              <a:gd name="connsiteY47" fmla="*/ 286966 h 494328"/>
              <a:gd name="connsiteX48" fmla="*/ 191173 w 609652"/>
              <a:gd name="connsiteY48" fmla="*/ 352903 h 494328"/>
              <a:gd name="connsiteX49" fmla="*/ 190743 w 609652"/>
              <a:gd name="connsiteY49" fmla="*/ 426895 h 494328"/>
              <a:gd name="connsiteX50" fmla="*/ 189668 w 609652"/>
              <a:gd name="connsiteY50" fmla="*/ 428935 h 494328"/>
              <a:gd name="connsiteX51" fmla="*/ 181494 w 609652"/>
              <a:gd name="connsiteY51" fmla="*/ 434627 h 494328"/>
              <a:gd name="connsiteX52" fmla="*/ 156004 w 609652"/>
              <a:gd name="connsiteY52" fmla="*/ 434734 h 494328"/>
              <a:gd name="connsiteX53" fmla="*/ 128686 w 609652"/>
              <a:gd name="connsiteY53" fmla="*/ 433982 h 494328"/>
              <a:gd name="connsiteX54" fmla="*/ 128686 w 609652"/>
              <a:gd name="connsiteY54" fmla="*/ 433875 h 494328"/>
              <a:gd name="connsiteX55" fmla="*/ 119544 w 609652"/>
              <a:gd name="connsiteY55" fmla="*/ 428828 h 494328"/>
              <a:gd name="connsiteX56" fmla="*/ 111693 w 609652"/>
              <a:gd name="connsiteY56" fmla="*/ 412719 h 494328"/>
              <a:gd name="connsiteX57" fmla="*/ 83514 w 609652"/>
              <a:gd name="connsiteY57" fmla="*/ 408316 h 494328"/>
              <a:gd name="connsiteX58" fmla="*/ 67704 w 609652"/>
              <a:gd name="connsiteY58" fmla="*/ 425928 h 494328"/>
              <a:gd name="connsiteX59" fmla="*/ 59853 w 609652"/>
              <a:gd name="connsiteY59" fmla="*/ 429042 h 494328"/>
              <a:gd name="connsiteX60" fmla="*/ 55659 w 609652"/>
              <a:gd name="connsiteY60" fmla="*/ 428720 h 494328"/>
              <a:gd name="connsiteX61" fmla="*/ 52647 w 609652"/>
              <a:gd name="connsiteY61" fmla="*/ 386087 h 494328"/>
              <a:gd name="connsiteX62" fmla="*/ 69855 w 609652"/>
              <a:gd name="connsiteY62" fmla="*/ 370837 h 494328"/>
              <a:gd name="connsiteX63" fmla="*/ 106100 w 609652"/>
              <a:gd name="connsiteY63" fmla="*/ 356447 h 494328"/>
              <a:gd name="connsiteX64" fmla="*/ 125675 w 609652"/>
              <a:gd name="connsiteY64" fmla="*/ 332714 h 494328"/>
              <a:gd name="connsiteX65" fmla="*/ 248606 w 609652"/>
              <a:gd name="connsiteY65" fmla="*/ 220922 h 494328"/>
              <a:gd name="connsiteX66" fmla="*/ 327555 w 609652"/>
              <a:gd name="connsiteY66" fmla="*/ 0 h 494328"/>
              <a:gd name="connsiteX67" fmla="*/ 306046 w 609652"/>
              <a:gd name="connsiteY67" fmla="*/ 221019 h 494328"/>
              <a:gd name="connsiteX68" fmla="*/ 302282 w 609652"/>
              <a:gd name="connsiteY68" fmla="*/ 219193 h 494328"/>
              <a:gd name="connsiteX69" fmla="*/ 327555 w 609652"/>
              <a:gd name="connsiteY69" fmla="*/ 0 h 49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9652" h="494328">
                <a:moveTo>
                  <a:pt x="301723" y="440097"/>
                </a:moveTo>
                <a:cubicBezTo>
                  <a:pt x="399383" y="440822"/>
                  <a:pt x="497111" y="442542"/>
                  <a:pt x="594166" y="440500"/>
                </a:cubicBezTo>
                <a:cubicBezTo>
                  <a:pt x="597715" y="440392"/>
                  <a:pt x="600296" y="441682"/>
                  <a:pt x="602017" y="443617"/>
                </a:cubicBezTo>
                <a:cubicBezTo>
                  <a:pt x="606103" y="444692"/>
                  <a:pt x="609437" y="447916"/>
                  <a:pt x="609545" y="453290"/>
                </a:cubicBezTo>
                <a:cubicBezTo>
                  <a:pt x="609545" y="461029"/>
                  <a:pt x="609545" y="468660"/>
                  <a:pt x="609652" y="476291"/>
                </a:cubicBezTo>
                <a:cubicBezTo>
                  <a:pt x="609652" y="482633"/>
                  <a:pt x="604598" y="486824"/>
                  <a:pt x="598683" y="487254"/>
                </a:cubicBezTo>
                <a:cubicBezTo>
                  <a:pt x="402851" y="503269"/>
                  <a:pt x="206267" y="487147"/>
                  <a:pt x="10005" y="486717"/>
                </a:cubicBezTo>
                <a:cubicBezTo>
                  <a:pt x="4736" y="486717"/>
                  <a:pt x="649" y="482310"/>
                  <a:pt x="541" y="477151"/>
                </a:cubicBezTo>
                <a:lnTo>
                  <a:pt x="4" y="453505"/>
                </a:lnTo>
                <a:cubicBezTo>
                  <a:pt x="-104" y="449743"/>
                  <a:pt x="2692" y="447486"/>
                  <a:pt x="5703" y="447056"/>
                </a:cubicBezTo>
                <a:cubicBezTo>
                  <a:pt x="6779" y="446304"/>
                  <a:pt x="8069" y="445766"/>
                  <a:pt x="9682" y="445659"/>
                </a:cubicBezTo>
                <a:cubicBezTo>
                  <a:pt x="106469" y="439640"/>
                  <a:pt x="204062" y="439371"/>
                  <a:pt x="301723" y="440097"/>
                </a:cubicBezTo>
                <a:close/>
                <a:moveTo>
                  <a:pt x="322560" y="290718"/>
                </a:moveTo>
                <a:cubicBezTo>
                  <a:pt x="359290" y="291752"/>
                  <a:pt x="396100" y="294329"/>
                  <a:pt x="431324" y="295671"/>
                </a:cubicBezTo>
                <a:cubicBezTo>
                  <a:pt x="438100" y="295993"/>
                  <a:pt x="439928" y="303509"/>
                  <a:pt x="436809" y="307590"/>
                </a:cubicBezTo>
                <a:cubicBezTo>
                  <a:pt x="443047" y="319938"/>
                  <a:pt x="440251" y="334971"/>
                  <a:pt x="439498" y="348929"/>
                </a:cubicBezTo>
                <a:cubicBezTo>
                  <a:pt x="438745" y="362351"/>
                  <a:pt x="437992" y="375773"/>
                  <a:pt x="437239" y="389195"/>
                </a:cubicBezTo>
                <a:cubicBezTo>
                  <a:pt x="436917" y="395638"/>
                  <a:pt x="437454" y="401866"/>
                  <a:pt x="436594" y="407342"/>
                </a:cubicBezTo>
                <a:cubicBezTo>
                  <a:pt x="436702" y="407772"/>
                  <a:pt x="436917" y="408094"/>
                  <a:pt x="436917" y="408631"/>
                </a:cubicBezTo>
                <a:cubicBezTo>
                  <a:pt x="437239" y="414429"/>
                  <a:pt x="437777" y="420227"/>
                  <a:pt x="437885" y="426025"/>
                </a:cubicBezTo>
                <a:cubicBezTo>
                  <a:pt x="437885" y="426777"/>
                  <a:pt x="437454" y="427099"/>
                  <a:pt x="437239" y="427743"/>
                </a:cubicBezTo>
                <a:lnTo>
                  <a:pt x="437239" y="427851"/>
                </a:lnTo>
                <a:cubicBezTo>
                  <a:pt x="437777" y="431931"/>
                  <a:pt x="433690" y="434294"/>
                  <a:pt x="430356" y="434723"/>
                </a:cubicBezTo>
                <a:cubicBezTo>
                  <a:pt x="429818" y="434830"/>
                  <a:pt x="429388" y="434830"/>
                  <a:pt x="428850" y="434938"/>
                </a:cubicBezTo>
                <a:cubicBezTo>
                  <a:pt x="428312" y="435045"/>
                  <a:pt x="427667" y="434830"/>
                  <a:pt x="427129" y="434723"/>
                </a:cubicBezTo>
                <a:cubicBezTo>
                  <a:pt x="357004" y="436763"/>
                  <a:pt x="280210" y="441595"/>
                  <a:pt x="210946" y="430750"/>
                </a:cubicBezTo>
                <a:cubicBezTo>
                  <a:pt x="207934" y="430320"/>
                  <a:pt x="207504" y="425918"/>
                  <a:pt x="209655" y="424307"/>
                </a:cubicBezTo>
                <a:cubicBezTo>
                  <a:pt x="205030" y="410026"/>
                  <a:pt x="207181" y="393598"/>
                  <a:pt x="207181" y="378887"/>
                </a:cubicBezTo>
                <a:cubicBezTo>
                  <a:pt x="207289" y="353439"/>
                  <a:pt x="207504" y="327991"/>
                  <a:pt x="207504" y="302650"/>
                </a:cubicBezTo>
                <a:cubicBezTo>
                  <a:pt x="207504" y="298892"/>
                  <a:pt x="209870" y="296745"/>
                  <a:pt x="212667" y="296101"/>
                </a:cubicBezTo>
                <a:cubicBezTo>
                  <a:pt x="213097" y="295671"/>
                  <a:pt x="213527" y="295134"/>
                  <a:pt x="214280" y="295027"/>
                </a:cubicBezTo>
                <a:cubicBezTo>
                  <a:pt x="249181" y="290195"/>
                  <a:pt x="285830" y="289685"/>
                  <a:pt x="322560" y="290718"/>
                </a:cubicBezTo>
                <a:close/>
                <a:moveTo>
                  <a:pt x="248606" y="220922"/>
                </a:moveTo>
                <a:cubicBezTo>
                  <a:pt x="250757" y="220707"/>
                  <a:pt x="252478" y="221459"/>
                  <a:pt x="253768" y="222640"/>
                </a:cubicBezTo>
                <a:cubicBezTo>
                  <a:pt x="255597" y="222533"/>
                  <a:pt x="257425" y="222855"/>
                  <a:pt x="258931" y="224144"/>
                </a:cubicBezTo>
                <a:cubicBezTo>
                  <a:pt x="300123" y="257971"/>
                  <a:pt x="344757" y="259582"/>
                  <a:pt x="385627" y="222425"/>
                </a:cubicBezTo>
                <a:cubicBezTo>
                  <a:pt x="389176" y="219204"/>
                  <a:pt x="393478" y="219955"/>
                  <a:pt x="396382" y="222318"/>
                </a:cubicBezTo>
                <a:cubicBezTo>
                  <a:pt x="432519" y="209646"/>
                  <a:pt x="471560" y="260334"/>
                  <a:pt x="489306" y="285892"/>
                </a:cubicBezTo>
                <a:cubicBezTo>
                  <a:pt x="508020" y="312847"/>
                  <a:pt x="558139" y="387053"/>
                  <a:pt x="538780" y="421203"/>
                </a:cubicBezTo>
                <a:cubicBezTo>
                  <a:pt x="538135" y="422384"/>
                  <a:pt x="537167" y="423243"/>
                  <a:pt x="536306" y="423888"/>
                </a:cubicBezTo>
                <a:cubicBezTo>
                  <a:pt x="535769" y="425499"/>
                  <a:pt x="534801" y="426895"/>
                  <a:pt x="532650" y="427324"/>
                </a:cubicBezTo>
                <a:cubicBezTo>
                  <a:pt x="520496" y="430116"/>
                  <a:pt x="507267" y="428291"/>
                  <a:pt x="494791" y="428720"/>
                </a:cubicBezTo>
                <a:cubicBezTo>
                  <a:pt x="482853" y="429150"/>
                  <a:pt x="470700" y="430761"/>
                  <a:pt x="458977" y="428720"/>
                </a:cubicBezTo>
                <a:cubicBezTo>
                  <a:pt x="455212" y="430224"/>
                  <a:pt x="450050" y="428398"/>
                  <a:pt x="450158" y="423029"/>
                </a:cubicBezTo>
                <a:cubicBezTo>
                  <a:pt x="450265" y="399940"/>
                  <a:pt x="451018" y="376959"/>
                  <a:pt x="451556" y="353977"/>
                </a:cubicBezTo>
                <a:cubicBezTo>
                  <a:pt x="452093" y="329385"/>
                  <a:pt x="457471" y="296953"/>
                  <a:pt x="434778" y="280630"/>
                </a:cubicBezTo>
                <a:cubicBezTo>
                  <a:pt x="397135" y="280416"/>
                  <a:pt x="359492" y="279556"/>
                  <a:pt x="321741" y="278805"/>
                </a:cubicBezTo>
                <a:cubicBezTo>
                  <a:pt x="292487" y="278375"/>
                  <a:pt x="221933" y="265059"/>
                  <a:pt x="195476" y="286966"/>
                </a:cubicBezTo>
                <a:cubicBezTo>
                  <a:pt x="194292" y="308981"/>
                  <a:pt x="190851" y="330674"/>
                  <a:pt x="191173" y="352903"/>
                </a:cubicBezTo>
                <a:cubicBezTo>
                  <a:pt x="191389" y="377603"/>
                  <a:pt x="193755" y="402302"/>
                  <a:pt x="190743" y="426895"/>
                </a:cubicBezTo>
                <a:cubicBezTo>
                  <a:pt x="190636" y="427754"/>
                  <a:pt x="190098" y="428291"/>
                  <a:pt x="189668" y="428935"/>
                </a:cubicBezTo>
                <a:cubicBezTo>
                  <a:pt x="189130" y="432586"/>
                  <a:pt x="186119" y="435808"/>
                  <a:pt x="181494" y="434627"/>
                </a:cubicBezTo>
                <a:cubicBezTo>
                  <a:pt x="173212" y="432479"/>
                  <a:pt x="164501" y="434197"/>
                  <a:pt x="156004" y="434734"/>
                </a:cubicBezTo>
                <a:cubicBezTo>
                  <a:pt x="146755" y="435271"/>
                  <a:pt x="137935" y="435164"/>
                  <a:pt x="128686" y="433982"/>
                </a:cubicBezTo>
                <a:cubicBezTo>
                  <a:pt x="128686" y="433982"/>
                  <a:pt x="128686" y="433875"/>
                  <a:pt x="128686" y="433875"/>
                </a:cubicBezTo>
                <a:cubicBezTo>
                  <a:pt x="124814" y="435271"/>
                  <a:pt x="120405" y="434090"/>
                  <a:pt x="119544" y="428828"/>
                </a:cubicBezTo>
                <a:cubicBezTo>
                  <a:pt x="118469" y="421740"/>
                  <a:pt x="115457" y="416478"/>
                  <a:pt x="111693" y="412719"/>
                </a:cubicBezTo>
                <a:lnTo>
                  <a:pt x="83514" y="408316"/>
                </a:lnTo>
                <a:cubicBezTo>
                  <a:pt x="76739" y="411431"/>
                  <a:pt x="70823" y="417122"/>
                  <a:pt x="67704" y="425928"/>
                </a:cubicBezTo>
                <a:cubicBezTo>
                  <a:pt x="66521" y="429365"/>
                  <a:pt x="62649" y="430224"/>
                  <a:pt x="59853" y="429042"/>
                </a:cubicBezTo>
                <a:cubicBezTo>
                  <a:pt x="58670" y="430009"/>
                  <a:pt x="56949" y="430224"/>
                  <a:pt x="55659" y="428720"/>
                </a:cubicBezTo>
                <a:cubicBezTo>
                  <a:pt x="45226" y="415941"/>
                  <a:pt x="43505" y="400799"/>
                  <a:pt x="52647" y="386087"/>
                </a:cubicBezTo>
                <a:cubicBezTo>
                  <a:pt x="57057" y="379106"/>
                  <a:pt x="62649" y="374489"/>
                  <a:pt x="69855" y="370837"/>
                </a:cubicBezTo>
                <a:cubicBezTo>
                  <a:pt x="84267" y="363642"/>
                  <a:pt x="92334" y="366434"/>
                  <a:pt x="106100" y="356447"/>
                </a:cubicBezTo>
                <a:cubicBezTo>
                  <a:pt x="117286" y="348286"/>
                  <a:pt x="119759" y="344312"/>
                  <a:pt x="125675" y="332714"/>
                </a:cubicBezTo>
                <a:cubicBezTo>
                  <a:pt x="153638" y="277623"/>
                  <a:pt x="181171" y="227580"/>
                  <a:pt x="248606" y="220922"/>
                </a:cubicBezTo>
                <a:close/>
                <a:moveTo>
                  <a:pt x="327555" y="0"/>
                </a:moveTo>
                <a:cubicBezTo>
                  <a:pt x="453279" y="215"/>
                  <a:pt x="435856" y="249586"/>
                  <a:pt x="306046" y="221019"/>
                </a:cubicBezTo>
                <a:cubicBezTo>
                  <a:pt x="304433" y="220589"/>
                  <a:pt x="303250" y="219945"/>
                  <a:pt x="302282" y="219193"/>
                </a:cubicBezTo>
                <a:cubicBezTo>
                  <a:pt x="237215" y="194600"/>
                  <a:pt x="198820" y="-215"/>
                  <a:pt x="327555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/>
          <a:lstStyle/>
          <a:p>
            <a:endParaRPr lang="en-CN"/>
          </a:p>
        </p:txBody>
      </p:sp>
      <p:sp>
        <p:nvSpPr>
          <p:cNvPr id="6" name="矩形 5"/>
          <p:cNvSpPr/>
          <p:nvPr/>
        </p:nvSpPr>
        <p:spPr>
          <a:xfrm>
            <a:off x="1098897" y="4592553"/>
            <a:ext cx="1621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78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人工数据录入质量差</a:t>
            </a:r>
          </a:p>
        </p:txBody>
      </p:sp>
      <p:sp>
        <p:nvSpPr>
          <p:cNvPr id="97" name="innocent_365836"/>
          <p:cNvSpPr>
            <a:spLocks noChangeAspect="1"/>
          </p:cNvSpPr>
          <p:nvPr/>
        </p:nvSpPr>
        <p:spPr bwMode="auto">
          <a:xfrm>
            <a:off x="1332507" y="5360293"/>
            <a:ext cx="944073" cy="671926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52202" h="393019">
                <a:moveTo>
                  <a:pt x="41330" y="343990"/>
                </a:moveTo>
                <a:cubicBezTo>
                  <a:pt x="46501" y="342695"/>
                  <a:pt x="51673" y="345284"/>
                  <a:pt x="52966" y="350461"/>
                </a:cubicBezTo>
                <a:cubicBezTo>
                  <a:pt x="54259" y="355639"/>
                  <a:pt x="50380" y="360816"/>
                  <a:pt x="46501" y="362110"/>
                </a:cubicBezTo>
                <a:lnTo>
                  <a:pt x="19349" y="368582"/>
                </a:lnTo>
                <a:cubicBezTo>
                  <a:pt x="18057" y="368582"/>
                  <a:pt x="18057" y="368582"/>
                  <a:pt x="16764" y="368582"/>
                </a:cubicBezTo>
                <a:cubicBezTo>
                  <a:pt x="12885" y="368582"/>
                  <a:pt x="9006" y="365994"/>
                  <a:pt x="7713" y="362110"/>
                </a:cubicBezTo>
                <a:cubicBezTo>
                  <a:pt x="6420" y="356933"/>
                  <a:pt x="10299" y="351756"/>
                  <a:pt x="14178" y="350461"/>
                </a:cubicBezTo>
                <a:close/>
                <a:moveTo>
                  <a:pt x="117537" y="323283"/>
                </a:moveTo>
                <a:cubicBezTo>
                  <a:pt x="122710" y="321986"/>
                  <a:pt x="127883" y="325876"/>
                  <a:pt x="129176" y="329766"/>
                </a:cubicBezTo>
                <a:cubicBezTo>
                  <a:pt x="130469" y="334952"/>
                  <a:pt x="127883" y="340139"/>
                  <a:pt x="122710" y="341435"/>
                </a:cubicBezTo>
                <a:lnTo>
                  <a:pt x="83915" y="351808"/>
                </a:lnTo>
                <a:cubicBezTo>
                  <a:pt x="83915" y="351808"/>
                  <a:pt x="82621" y="351808"/>
                  <a:pt x="82621" y="351808"/>
                </a:cubicBezTo>
                <a:cubicBezTo>
                  <a:pt x="77449" y="351808"/>
                  <a:pt x="73569" y="349215"/>
                  <a:pt x="73569" y="345325"/>
                </a:cubicBezTo>
                <a:cubicBezTo>
                  <a:pt x="72276" y="340139"/>
                  <a:pt x="74862" y="334952"/>
                  <a:pt x="80035" y="333656"/>
                </a:cubicBezTo>
                <a:close/>
                <a:moveTo>
                  <a:pt x="183434" y="306506"/>
                </a:moveTo>
                <a:cubicBezTo>
                  <a:pt x="186023" y="305211"/>
                  <a:pt x="189906" y="306506"/>
                  <a:pt x="192494" y="309094"/>
                </a:cubicBezTo>
                <a:cubicBezTo>
                  <a:pt x="192494" y="310389"/>
                  <a:pt x="193789" y="311683"/>
                  <a:pt x="193789" y="312977"/>
                </a:cubicBezTo>
                <a:cubicBezTo>
                  <a:pt x="195083" y="318155"/>
                  <a:pt x="192494" y="323332"/>
                  <a:pt x="187317" y="324626"/>
                </a:cubicBezTo>
                <a:lnTo>
                  <a:pt x="161430" y="331098"/>
                </a:lnTo>
                <a:cubicBezTo>
                  <a:pt x="160136" y="331098"/>
                  <a:pt x="158842" y="331098"/>
                  <a:pt x="158842" y="331098"/>
                </a:cubicBezTo>
                <a:cubicBezTo>
                  <a:pt x="154959" y="331098"/>
                  <a:pt x="151076" y="328510"/>
                  <a:pt x="149781" y="324626"/>
                </a:cubicBezTo>
                <a:cubicBezTo>
                  <a:pt x="148487" y="319449"/>
                  <a:pt x="151076" y="314272"/>
                  <a:pt x="156253" y="312977"/>
                </a:cubicBezTo>
                <a:lnTo>
                  <a:pt x="179551" y="307800"/>
                </a:lnTo>
                <a:close/>
                <a:moveTo>
                  <a:pt x="118814" y="276839"/>
                </a:moveTo>
                <a:lnTo>
                  <a:pt x="145976" y="276839"/>
                </a:lnTo>
                <a:lnTo>
                  <a:pt x="174432" y="276839"/>
                </a:lnTo>
                <a:cubicBezTo>
                  <a:pt x="179606" y="276839"/>
                  <a:pt x="183486" y="280700"/>
                  <a:pt x="183486" y="285848"/>
                </a:cubicBezTo>
                <a:cubicBezTo>
                  <a:pt x="183486" y="290995"/>
                  <a:pt x="179606" y="294856"/>
                  <a:pt x="174432" y="294856"/>
                </a:cubicBezTo>
                <a:lnTo>
                  <a:pt x="152443" y="294856"/>
                </a:lnTo>
                <a:lnTo>
                  <a:pt x="118814" y="294856"/>
                </a:lnTo>
                <a:cubicBezTo>
                  <a:pt x="113640" y="294856"/>
                  <a:pt x="109760" y="290995"/>
                  <a:pt x="109760" y="285848"/>
                </a:cubicBezTo>
                <a:cubicBezTo>
                  <a:pt x="109760" y="280700"/>
                  <a:pt x="113640" y="276839"/>
                  <a:pt x="118814" y="276839"/>
                </a:cubicBezTo>
                <a:close/>
                <a:moveTo>
                  <a:pt x="9054" y="276839"/>
                </a:moveTo>
                <a:lnTo>
                  <a:pt x="64672" y="276839"/>
                </a:lnTo>
                <a:cubicBezTo>
                  <a:pt x="69846" y="276839"/>
                  <a:pt x="73726" y="280700"/>
                  <a:pt x="73726" y="285848"/>
                </a:cubicBezTo>
                <a:cubicBezTo>
                  <a:pt x="73726" y="290995"/>
                  <a:pt x="69846" y="294856"/>
                  <a:pt x="64672" y="294856"/>
                </a:cubicBezTo>
                <a:lnTo>
                  <a:pt x="9054" y="294856"/>
                </a:lnTo>
                <a:cubicBezTo>
                  <a:pt x="3880" y="294856"/>
                  <a:pt x="0" y="290995"/>
                  <a:pt x="0" y="285848"/>
                </a:cubicBezTo>
                <a:cubicBezTo>
                  <a:pt x="0" y="280700"/>
                  <a:pt x="3880" y="276839"/>
                  <a:pt x="9054" y="276839"/>
                </a:cubicBezTo>
                <a:close/>
                <a:moveTo>
                  <a:pt x="161430" y="240846"/>
                </a:moveTo>
                <a:lnTo>
                  <a:pt x="187317" y="247266"/>
                </a:lnTo>
                <a:cubicBezTo>
                  <a:pt x="189906" y="248550"/>
                  <a:pt x="191200" y="249834"/>
                  <a:pt x="192494" y="251118"/>
                </a:cubicBezTo>
                <a:cubicBezTo>
                  <a:pt x="193789" y="253686"/>
                  <a:pt x="195083" y="256254"/>
                  <a:pt x="193789" y="258822"/>
                </a:cubicBezTo>
                <a:cubicBezTo>
                  <a:pt x="192494" y="262674"/>
                  <a:pt x="189906" y="265242"/>
                  <a:pt x="184728" y="265242"/>
                </a:cubicBezTo>
                <a:cubicBezTo>
                  <a:pt x="184728" y="265242"/>
                  <a:pt x="183434" y="265242"/>
                  <a:pt x="183434" y="265242"/>
                </a:cubicBezTo>
                <a:lnTo>
                  <a:pt x="161430" y="260106"/>
                </a:lnTo>
                <a:lnTo>
                  <a:pt x="156253" y="258822"/>
                </a:lnTo>
                <a:cubicBezTo>
                  <a:pt x="151076" y="257538"/>
                  <a:pt x="148487" y="252402"/>
                  <a:pt x="149781" y="247266"/>
                </a:cubicBezTo>
                <a:cubicBezTo>
                  <a:pt x="151076" y="242130"/>
                  <a:pt x="156253" y="239562"/>
                  <a:pt x="161430" y="240846"/>
                </a:cubicBezTo>
                <a:close/>
                <a:moveTo>
                  <a:pt x="83915" y="221428"/>
                </a:moveTo>
                <a:lnTo>
                  <a:pt x="122710" y="230441"/>
                </a:lnTo>
                <a:cubicBezTo>
                  <a:pt x="127883" y="231728"/>
                  <a:pt x="130469" y="236879"/>
                  <a:pt x="129176" y="242029"/>
                </a:cubicBezTo>
                <a:cubicBezTo>
                  <a:pt x="127883" y="245892"/>
                  <a:pt x="124003" y="248467"/>
                  <a:pt x="120124" y="248467"/>
                </a:cubicBezTo>
                <a:cubicBezTo>
                  <a:pt x="120124" y="248467"/>
                  <a:pt x="118830" y="248467"/>
                  <a:pt x="117537" y="248467"/>
                </a:cubicBezTo>
                <a:lnTo>
                  <a:pt x="80035" y="238166"/>
                </a:lnTo>
                <a:cubicBezTo>
                  <a:pt x="74862" y="236879"/>
                  <a:pt x="72276" y="231728"/>
                  <a:pt x="73569" y="227866"/>
                </a:cubicBezTo>
                <a:cubicBezTo>
                  <a:pt x="74862" y="222715"/>
                  <a:pt x="80035" y="218853"/>
                  <a:pt x="83915" y="221428"/>
                </a:cubicBezTo>
                <a:close/>
                <a:moveTo>
                  <a:pt x="19349" y="203370"/>
                </a:moveTo>
                <a:lnTo>
                  <a:pt x="46501" y="211121"/>
                </a:lnTo>
                <a:cubicBezTo>
                  <a:pt x="50380" y="212413"/>
                  <a:pt x="54259" y="217580"/>
                  <a:pt x="52966" y="221456"/>
                </a:cubicBezTo>
                <a:cubicBezTo>
                  <a:pt x="51673" y="226623"/>
                  <a:pt x="47794" y="229207"/>
                  <a:pt x="43915" y="229207"/>
                </a:cubicBezTo>
                <a:cubicBezTo>
                  <a:pt x="42622" y="229207"/>
                  <a:pt x="42622" y="229207"/>
                  <a:pt x="41330" y="227915"/>
                </a:cubicBezTo>
                <a:lnTo>
                  <a:pt x="14178" y="221456"/>
                </a:lnTo>
                <a:cubicBezTo>
                  <a:pt x="10299" y="220164"/>
                  <a:pt x="6420" y="214996"/>
                  <a:pt x="7713" y="209829"/>
                </a:cubicBezTo>
                <a:cubicBezTo>
                  <a:pt x="9006" y="205953"/>
                  <a:pt x="14178" y="202078"/>
                  <a:pt x="19349" y="203370"/>
                </a:cubicBezTo>
                <a:close/>
                <a:moveTo>
                  <a:pt x="395618" y="2"/>
                </a:moveTo>
                <a:cubicBezTo>
                  <a:pt x="450601" y="244"/>
                  <a:pt x="503403" y="21527"/>
                  <a:pt x="525686" y="48615"/>
                </a:cubicBezTo>
                <a:cubicBezTo>
                  <a:pt x="567024" y="97631"/>
                  <a:pt x="557981" y="203403"/>
                  <a:pt x="512768" y="245970"/>
                </a:cubicBezTo>
                <a:lnTo>
                  <a:pt x="523103" y="291117"/>
                </a:lnTo>
                <a:cubicBezTo>
                  <a:pt x="505017" y="318205"/>
                  <a:pt x="475306" y="336264"/>
                  <a:pt x="448178" y="353032"/>
                </a:cubicBezTo>
                <a:cubicBezTo>
                  <a:pt x="417175" y="369801"/>
                  <a:pt x="383588" y="382700"/>
                  <a:pt x="350001" y="393019"/>
                </a:cubicBezTo>
                <a:lnTo>
                  <a:pt x="335791" y="333684"/>
                </a:lnTo>
                <a:cubicBezTo>
                  <a:pt x="326748" y="336264"/>
                  <a:pt x="315122" y="337553"/>
                  <a:pt x="302204" y="337553"/>
                </a:cubicBezTo>
                <a:cubicBezTo>
                  <a:pt x="253116" y="337553"/>
                  <a:pt x="232447" y="331104"/>
                  <a:pt x="225988" y="306596"/>
                </a:cubicBezTo>
                <a:cubicBezTo>
                  <a:pt x="242781" y="301436"/>
                  <a:pt x="254407" y="291117"/>
                  <a:pt x="254407" y="280798"/>
                </a:cubicBezTo>
                <a:cubicBezTo>
                  <a:pt x="254407" y="267898"/>
                  <a:pt x="241489" y="257579"/>
                  <a:pt x="222112" y="253709"/>
                </a:cubicBezTo>
                <a:cubicBezTo>
                  <a:pt x="222112" y="248550"/>
                  <a:pt x="222112" y="242100"/>
                  <a:pt x="222112" y="235651"/>
                </a:cubicBezTo>
                <a:lnTo>
                  <a:pt x="205319" y="230491"/>
                </a:lnTo>
                <a:cubicBezTo>
                  <a:pt x="202735" y="229201"/>
                  <a:pt x="200152" y="226621"/>
                  <a:pt x="198860" y="224042"/>
                </a:cubicBezTo>
                <a:cubicBezTo>
                  <a:pt x="197568" y="221462"/>
                  <a:pt x="197568" y="218882"/>
                  <a:pt x="198860" y="216302"/>
                </a:cubicBezTo>
                <a:lnTo>
                  <a:pt x="223404" y="167286"/>
                </a:lnTo>
                <a:cubicBezTo>
                  <a:pt x="225988" y="78283"/>
                  <a:pt x="263450" y="29267"/>
                  <a:pt x="340958" y="7338"/>
                </a:cubicBezTo>
                <a:cubicBezTo>
                  <a:pt x="358721" y="2179"/>
                  <a:pt x="377290" y="-79"/>
                  <a:pt x="395618" y="2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/>
          <a:lstStyle/>
          <a:p>
            <a:pPr defTabSz="914278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816431" y="4592553"/>
            <a:ext cx="1694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78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历史遗留问题包袱大</a:t>
            </a:r>
          </a:p>
        </p:txBody>
      </p:sp>
      <p:sp>
        <p:nvSpPr>
          <p:cNvPr id="99" name="矩形 98"/>
          <p:cNvSpPr/>
          <p:nvPr/>
        </p:nvSpPr>
        <p:spPr>
          <a:xfrm>
            <a:off x="7855665" y="5697041"/>
            <a:ext cx="4437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系统前端校验预防机制不足</a:t>
            </a:r>
            <a:r>
              <a:rPr lang="zh-CN" altLang="en-US" sz="1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（技术预防不足）</a:t>
            </a:r>
          </a:p>
        </p:txBody>
      </p:sp>
      <p:sp>
        <p:nvSpPr>
          <p:cNvPr id="102" name="矩形 101"/>
          <p:cNvSpPr/>
          <p:nvPr/>
        </p:nvSpPr>
        <p:spPr>
          <a:xfrm>
            <a:off x="7855665" y="6007219"/>
            <a:ext cx="4248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数据校验业务逻辑缺失</a:t>
            </a:r>
            <a:r>
              <a:rPr lang="zh-CN" altLang="en-US" sz="1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（质量校验不到位）</a:t>
            </a:r>
          </a:p>
          <a:p>
            <a:pPr defTabSz="914278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49042" y="3984120"/>
            <a:ext cx="4023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数据补录无事后总结提高</a:t>
            </a:r>
            <a:r>
              <a:rPr lang="zh-CN" altLang="en-US" sz="1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（反复无成效）</a:t>
            </a:r>
          </a:p>
        </p:txBody>
      </p:sp>
      <p:sp>
        <p:nvSpPr>
          <p:cNvPr id="104" name="矩形 103"/>
          <p:cNvSpPr/>
          <p:nvPr/>
        </p:nvSpPr>
        <p:spPr>
          <a:xfrm>
            <a:off x="7849043" y="4306475"/>
            <a:ext cx="3760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分支行无专人专岗</a:t>
            </a:r>
            <a:r>
              <a:rPr lang="zh-CN" altLang="en-US" sz="1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（协调沟通困难）</a:t>
            </a:r>
          </a:p>
        </p:txBody>
      </p:sp>
      <p:sp>
        <p:nvSpPr>
          <p:cNvPr id="105" name="矩形 104"/>
          <p:cNvSpPr/>
          <p:nvPr/>
        </p:nvSpPr>
        <p:spPr>
          <a:xfrm>
            <a:off x="7849042" y="3661765"/>
            <a:ext cx="447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人工数据录入质量无管理</a:t>
            </a:r>
            <a:r>
              <a:rPr lang="zh-CN" altLang="en-US" sz="1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（数据补录是亡羊补牢）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855665" y="5076685"/>
            <a:ext cx="4017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数据质量无度量标准</a:t>
            </a:r>
            <a:r>
              <a:rPr lang="zh-CN" altLang="en-US" sz="1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（管理无抓手）</a:t>
            </a:r>
          </a:p>
        </p:txBody>
      </p:sp>
      <p:sp>
        <p:nvSpPr>
          <p:cNvPr id="107" name="矩形 106"/>
          <p:cNvSpPr/>
          <p:nvPr/>
        </p:nvSpPr>
        <p:spPr>
          <a:xfrm>
            <a:off x="7849043" y="4628832"/>
            <a:ext cx="3282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奖惩机制缺乏</a:t>
            </a:r>
            <a:r>
              <a:rPr lang="zh-CN" altLang="en-US" sz="1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（基层没有动力）</a:t>
            </a:r>
          </a:p>
        </p:txBody>
      </p:sp>
      <p:sp>
        <p:nvSpPr>
          <p:cNvPr id="108" name="loaded-trolly_72474"/>
          <p:cNvSpPr>
            <a:spLocks noChangeAspect="1"/>
          </p:cNvSpPr>
          <p:nvPr/>
        </p:nvSpPr>
        <p:spPr bwMode="auto">
          <a:xfrm>
            <a:off x="3174221" y="3694779"/>
            <a:ext cx="968245" cy="853268"/>
          </a:xfrm>
          <a:custGeom>
            <a:avLst/>
            <a:gdLst>
              <a:gd name="connsiteX0" fmla="*/ 196796 w 608722"/>
              <a:gd name="connsiteY0" fmla="*/ 406382 h 536438"/>
              <a:gd name="connsiteX1" fmla="*/ 188366 w 608722"/>
              <a:gd name="connsiteY1" fmla="*/ 460683 h 536438"/>
              <a:gd name="connsiteX2" fmla="*/ 205971 w 608722"/>
              <a:gd name="connsiteY2" fmla="*/ 460683 h 536438"/>
              <a:gd name="connsiteX3" fmla="*/ 244240 w 608722"/>
              <a:gd name="connsiteY3" fmla="*/ 408318 h 536438"/>
              <a:gd name="connsiteX4" fmla="*/ 244240 w 608722"/>
              <a:gd name="connsiteY4" fmla="*/ 406382 h 536438"/>
              <a:gd name="connsiteX5" fmla="*/ 377023 w 608722"/>
              <a:gd name="connsiteY5" fmla="*/ 337480 h 536438"/>
              <a:gd name="connsiteX6" fmla="*/ 310557 w 608722"/>
              <a:gd name="connsiteY6" fmla="*/ 403775 h 536438"/>
              <a:gd name="connsiteX7" fmla="*/ 377023 w 608722"/>
              <a:gd name="connsiteY7" fmla="*/ 470143 h 536438"/>
              <a:gd name="connsiteX8" fmla="*/ 443489 w 608722"/>
              <a:gd name="connsiteY8" fmla="*/ 403775 h 536438"/>
              <a:gd name="connsiteX9" fmla="*/ 377023 w 608722"/>
              <a:gd name="connsiteY9" fmla="*/ 337480 h 536438"/>
              <a:gd name="connsiteX10" fmla="*/ 42007 w 608722"/>
              <a:gd name="connsiteY10" fmla="*/ 78187 h 536438"/>
              <a:gd name="connsiteX11" fmla="*/ 104295 w 608722"/>
              <a:gd name="connsiteY11" fmla="*/ 86231 h 536438"/>
              <a:gd name="connsiteX12" fmla="*/ 123467 w 608722"/>
              <a:gd name="connsiteY12" fmla="*/ 94723 h 536438"/>
              <a:gd name="connsiteX13" fmla="*/ 214848 w 608722"/>
              <a:gd name="connsiteY13" fmla="*/ 171818 h 536438"/>
              <a:gd name="connsiteX14" fmla="*/ 571573 w 608722"/>
              <a:gd name="connsiteY14" fmla="*/ 171818 h 536438"/>
              <a:gd name="connsiteX15" fmla="*/ 608722 w 608722"/>
              <a:gd name="connsiteY15" fmla="*/ 208913 h 536438"/>
              <a:gd name="connsiteX16" fmla="*/ 576794 w 608722"/>
              <a:gd name="connsiteY16" fmla="*/ 245636 h 536438"/>
              <a:gd name="connsiteX17" fmla="*/ 542778 w 608722"/>
              <a:gd name="connsiteY17" fmla="*/ 399082 h 536438"/>
              <a:gd name="connsiteX18" fmla="*/ 533677 w 608722"/>
              <a:gd name="connsiteY18" fmla="*/ 406382 h 536438"/>
              <a:gd name="connsiteX19" fmla="*/ 509806 w 608722"/>
              <a:gd name="connsiteY19" fmla="*/ 406382 h 536438"/>
              <a:gd name="connsiteX20" fmla="*/ 377023 w 608722"/>
              <a:gd name="connsiteY20" fmla="*/ 536438 h 536438"/>
              <a:gd name="connsiteX21" fmla="*/ 261696 w 608722"/>
              <a:gd name="connsiteY21" fmla="*/ 469473 h 536438"/>
              <a:gd name="connsiteX22" fmla="*/ 238943 w 608722"/>
              <a:gd name="connsiteY22" fmla="*/ 500535 h 536438"/>
              <a:gd name="connsiteX23" fmla="*/ 218728 w 608722"/>
              <a:gd name="connsiteY23" fmla="*/ 510814 h 536438"/>
              <a:gd name="connsiteX24" fmla="*/ 159124 w 608722"/>
              <a:gd name="connsiteY24" fmla="*/ 510814 h 536438"/>
              <a:gd name="connsiteX25" fmla="*/ 140102 w 608722"/>
              <a:gd name="connsiteY25" fmla="*/ 502024 h 536438"/>
              <a:gd name="connsiteX26" fmla="*/ 134358 w 608722"/>
              <a:gd name="connsiteY26" fmla="*/ 481913 h 536438"/>
              <a:gd name="connsiteX27" fmla="*/ 149874 w 608722"/>
              <a:gd name="connsiteY27" fmla="*/ 381726 h 536438"/>
              <a:gd name="connsiteX28" fmla="*/ 149874 w 608722"/>
              <a:gd name="connsiteY28" fmla="*/ 214128 h 536438"/>
              <a:gd name="connsiteX29" fmla="*/ 83856 w 608722"/>
              <a:gd name="connsiteY29" fmla="*/ 158485 h 536438"/>
              <a:gd name="connsiteX30" fmla="*/ 32384 w 608722"/>
              <a:gd name="connsiteY30" fmla="*/ 151781 h 536438"/>
              <a:gd name="connsiteX31" fmla="*/ 307 w 608722"/>
              <a:gd name="connsiteY31" fmla="*/ 110142 h 536438"/>
              <a:gd name="connsiteX32" fmla="*/ 42007 w 608722"/>
              <a:gd name="connsiteY32" fmla="*/ 78187 h 536438"/>
              <a:gd name="connsiteX33" fmla="*/ 400836 w 608722"/>
              <a:gd name="connsiteY33" fmla="*/ 0 h 536438"/>
              <a:gd name="connsiteX34" fmla="*/ 546836 w 608722"/>
              <a:gd name="connsiteY34" fmla="*/ 148328 h 536438"/>
              <a:gd name="connsiteX35" fmla="*/ 254836 w 608722"/>
              <a:gd name="connsiteY35" fmla="*/ 148328 h 536438"/>
              <a:gd name="connsiteX36" fmla="*/ 400836 w 608722"/>
              <a:gd name="connsiteY36" fmla="*/ 0 h 53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722" h="536438">
                <a:moveTo>
                  <a:pt x="196796" y="406382"/>
                </a:moveTo>
                <a:lnTo>
                  <a:pt x="188366" y="460683"/>
                </a:lnTo>
                <a:lnTo>
                  <a:pt x="205971" y="460683"/>
                </a:lnTo>
                <a:lnTo>
                  <a:pt x="244240" y="408318"/>
                </a:lnTo>
                <a:cubicBezTo>
                  <a:pt x="244240" y="407648"/>
                  <a:pt x="244240" y="407052"/>
                  <a:pt x="244240" y="406382"/>
                </a:cubicBezTo>
                <a:close/>
                <a:moveTo>
                  <a:pt x="377023" y="337480"/>
                </a:moveTo>
                <a:cubicBezTo>
                  <a:pt x="340396" y="337480"/>
                  <a:pt x="310557" y="367201"/>
                  <a:pt x="310557" y="403775"/>
                </a:cubicBezTo>
                <a:cubicBezTo>
                  <a:pt x="310557" y="440348"/>
                  <a:pt x="340396" y="470143"/>
                  <a:pt x="377023" y="470143"/>
                </a:cubicBezTo>
                <a:cubicBezTo>
                  <a:pt x="413650" y="470143"/>
                  <a:pt x="443489" y="440348"/>
                  <a:pt x="443489" y="403775"/>
                </a:cubicBezTo>
                <a:cubicBezTo>
                  <a:pt x="443489" y="367201"/>
                  <a:pt x="413650" y="337480"/>
                  <a:pt x="377023" y="337480"/>
                </a:cubicBezTo>
                <a:close/>
                <a:moveTo>
                  <a:pt x="42007" y="78187"/>
                </a:moveTo>
                <a:lnTo>
                  <a:pt x="104295" y="86231"/>
                </a:lnTo>
                <a:cubicBezTo>
                  <a:pt x="111382" y="87200"/>
                  <a:pt x="118021" y="90105"/>
                  <a:pt x="123467" y="94723"/>
                </a:cubicBezTo>
                <a:lnTo>
                  <a:pt x="214848" y="171818"/>
                </a:lnTo>
                <a:lnTo>
                  <a:pt x="571573" y="171818"/>
                </a:lnTo>
                <a:cubicBezTo>
                  <a:pt x="592087" y="171818"/>
                  <a:pt x="608722" y="188429"/>
                  <a:pt x="608722" y="208913"/>
                </a:cubicBezTo>
                <a:cubicBezTo>
                  <a:pt x="608722" y="227610"/>
                  <a:pt x="594847" y="243029"/>
                  <a:pt x="576794" y="245636"/>
                </a:cubicBezTo>
                <a:lnTo>
                  <a:pt x="542778" y="399082"/>
                </a:lnTo>
                <a:cubicBezTo>
                  <a:pt x="541808" y="403328"/>
                  <a:pt x="538079" y="406382"/>
                  <a:pt x="533677" y="406382"/>
                </a:cubicBezTo>
                <a:lnTo>
                  <a:pt x="509806" y="406382"/>
                </a:lnTo>
                <a:cubicBezTo>
                  <a:pt x="508463" y="478337"/>
                  <a:pt x="449457" y="536438"/>
                  <a:pt x="377023" y="536438"/>
                </a:cubicBezTo>
                <a:cubicBezTo>
                  <a:pt x="327714" y="536438"/>
                  <a:pt x="284597" y="509473"/>
                  <a:pt x="261696" y="469473"/>
                </a:cubicBezTo>
                <a:lnTo>
                  <a:pt x="238943" y="500535"/>
                </a:lnTo>
                <a:cubicBezTo>
                  <a:pt x="234244" y="506941"/>
                  <a:pt x="226709" y="510814"/>
                  <a:pt x="218728" y="510814"/>
                </a:cubicBezTo>
                <a:lnTo>
                  <a:pt x="159124" y="510814"/>
                </a:lnTo>
                <a:cubicBezTo>
                  <a:pt x="151814" y="510814"/>
                  <a:pt x="144876" y="507611"/>
                  <a:pt x="140102" y="502024"/>
                </a:cubicBezTo>
                <a:cubicBezTo>
                  <a:pt x="135328" y="496512"/>
                  <a:pt x="133239" y="489138"/>
                  <a:pt x="134358" y="481913"/>
                </a:cubicBezTo>
                <a:lnTo>
                  <a:pt x="149874" y="381726"/>
                </a:lnTo>
                <a:lnTo>
                  <a:pt x="149874" y="214128"/>
                </a:lnTo>
                <a:lnTo>
                  <a:pt x="83856" y="158485"/>
                </a:lnTo>
                <a:lnTo>
                  <a:pt x="32384" y="151781"/>
                </a:lnTo>
                <a:cubicBezTo>
                  <a:pt x="12019" y="149099"/>
                  <a:pt x="-2304" y="130477"/>
                  <a:pt x="307" y="110142"/>
                </a:cubicBezTo>
                <a:cubicBezTo>
                  <a:pt x="2992" y="89807"/>
                  <a:pt x="21642" y="75505"/>
                  <a:pt x="42007" y="78187"/>
                </a:cubicBezTo>
                <a:close/>
                <a:moveTo>
                  <a:pt x="400836" y="0"/>
                </a:moveTo>
                <a:cubicBezTo>
                  <a:pt x="438735" y="0"/>
                  <a:pt x="514085" y="101417"/>
                  <a:pt x="546836" y="148328"/>
                </a:cubicBezTo>
                <a:lnTo>
                  <a:pt x="254836" y="148328"/>
                </a:lnTo>
                <a:cubicBezTo>
                  <a:pt x="287662" y="101417"/>
                  <a:pt x="363012" y="0"/>
                  <a:pt x="400836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/>
          <a:lstStyle/>
          <a:p>
            <a:endParaRPr lang="en-CN"/>
          </a:p>
        </p:txBody>
      </p:sp>
      <p:sp>
        <p:nvSpPr>
          <p:cNvPr id="109" name="矩形 108"/>
          <p:cNvSpPr/>
          <p:nvPr/>
        </p:nvSpPr>
        <p:spPr>
          <a:xfrm>
            <a:off x="2816431" y="6045863"/>
            <a:ext cx="1694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78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反复治理</a:t>
            </a:r>
            <a:b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无明显成效</a:t>
            </a:r>
          </a:p>
        </p:txBody>
      </p:sp>
      <p:sp>
        <p:nvSpPr>
          <p:cNvPr id="110" name="repeat_309712"/>
          <p:cNvSpPr>
            <a:spLocks noChangeAspect="1"/>
          </p:cNvSpPr>
          <p:nvPr/>
        </p:nvSpPr>
        <p:spPr bwMode="auto">
          <a:xfrm>
            <a:off x="3350120" y="5344345"/>
            <a:ext cx="688916" cy="687875"/>
          </a:xfrm>
          <a:custGeom>
            <a:avLst/>
            <a:gdLst>
              <a:gd name="T0" fmla="*/ 3413 w 6827"/>
              <a:gd name="T1" fmla="*/ 0 h 6827"/>
              <a:gd name="T2" fmla="*/ 0 w 6827"/>
              <a:gd name="T3" fmla="*/ 3413 h 6827"/>
              <a:gd name="T4" fmla="*/ 3413 w 6827"/>
              <a:gd name="T5" fmla="*/ 6827 h 6827"/>
              <a:gd name="T6" fmla="*/ 6827 w 6827"/>
              <a:gd name="T7" fmla="*/ 3413 h 6827"/>
              <a:gd name="T8" fmla="*/ 3413 w 6827"/>
              <a:gd name="T9" fmla="*/ 0 h 6827"/>
              <a:gd name="T10" fmla="*/ 983 w 6827"/>
              <a:gd name="T11" fmla="*/ 2420 h 6827"/>
              <a:gd name="T12" fmla="*/ 2282 w 6827"/>
              <a:gd name="T13" fmla="*/ 1640 h 6827"/>
              <a:gd name="T14" fmla="*/ 2282 w 6827"/>
              <a:gd name="T15" fmla="*/ 2170 h 6827"/>
              <a:gd name="T16" fmla="*/ 5495 w 6827"/>
              <a:gd name="T17" fmla="*/ 2170 h 6827"/>
              <a:gd name="T18" fmla="*/ 5495 w 6827"/>
              <a:gd name="T19" fmla="*/ 3322 h 6827"/>
              <a:gd name="T20" fmla="*/ 4996 w 6827"/>
              <a:gd name="T21" fmla="*/ 3322 h 6827"/>
              <a:gd name="T22" fmla="*/ 4996 w 6827"/>
              <a:gd name="T23" fmla="*/ 2669 h 6827"/>
              <a:gd name="T24" fmla="*/ 2282 w 6827"/>
              <a:gd name="T25" fmla="*/ 2669 h 6827"/>
              <a:gd name="T26" fmla="*/ 2282 w 6827"/>
              <a:gd name="T27" fmla="*/ 3199 h 6827"/>
              <a:gd name="T28" fmla="*/ 983 w 6827"/>
              <a:gd name="T29" fmla="*/ 2420 h 6827"/>
              <a:gd name="T30" fmla="*/ 4545 w 6827"/>
              <a:gd name="T31" fmla="*/ 5187 h 6827"/>
              <a:gd name="T32" fmla="*/ 4545 w 6827"/>
              <a:gd name="T33" fmla="*/ 4657 h 6827"/>
              <a:gd name="T34" fmla="*/ 1388 w 6827"/>
              <a:gd name="T35" fmla="*/ 4657 h 6827"/>
              <a:gd name="T36" fmla="*/ 1388 w 6827"/>
              <a:gd name="T37" fmla="*/ 3505 h 6827"/>
              <a:gd name="T38" fmla="*/ 1887 w 6827"/>
              <a:gd name="T39" fmla="*/ 3505 h 6827"/>
              <a:gd name="T40" fmla="*/ 1887 w 6827"/>
              <a:gd name="T41" fmla="*/ 4157 h 6827"/>
              <a:gd name="T42" fmla="*/ 4545 w 6827"/>
              <a:gd name="T43" fmla="*/ 4157 h 6827"/>
              <a:gd name="T44" fmla="*/ 4545 w 6827"/>
              <a:gd name="T45" fmla="*/ 3628 h 6827"/>
              <a:gd name="T46" fmla="*/ 5844 w 6827"/>
              <a:gd name="T47" fmla="*/ 4407 h 6827"/>
              <a:gd name="T48" fmla="*/ 4545 w 6827"/>
              <a:gd name="T49" fmla="*/ 5187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827" h="6827">
                <a:moveTo>
                  <a:pt x="3413" y="0"/>
                </a:moveTo>
                <a:cubicBezTo>
                  <a:pt x="1531" y="0"/>
                  <a:pt x="0" y="1531"/>
                  <a:pt x="0" y="3413"/>
                </a:cubicBezTo>
                <a:cubicBezTo>
                  <a:pt x="0" y="5295"/>
                  <a:pt x="1531" y="6827"/>
                  <a:pt x="3413" y="6827"/>
                </a:cubicBezTo>
                <a:cubicBezTo>
                  <a:pt x="5295" y="6827"/>
                  <a:pt x="6827" y="5295"/>
                  <a:pt x="6827" y="3413"/>
                </a:cubicBezTo>
                <a:cubicBezTo>
                  <a:pt x="6827" y="1531"/>
                  <a:pt x="5295" y="0"/>
                  <a:pt x="3413" y="0"/>
                </a:cubicBezTo>
                <a:close/>
                <a:moveTo>
                  <a:pt x="983" y="2420"/>
                </a:moveTo>
                <a:lnTo>
                  <a:pt x="2282" y="1640"/>
                </a:lnTo>
                <a:lnTo>
                  <a:pt x="2282" y="2170"/>
                </a:lnTo>
                <a:lnTo>
                  <a:pt x="5495" y="2170"/>
                </a:lnTo>
                <a:lnTo>
                  <a:pt x="5495" y="3322"/>
                </a:lnTo>
                <a:lnTo>
                  <a:pt x="4996" y="3322"/>
                </a:lnTo>
                <a:lnTo>
                  <a:pt x="4996" y="2669"/>
                </a:lnTo>
                <a:lnTo>
                  <a:pt x="2282" y="2669"/>
                </a:lnTo>
                <a:lnTo>
                  <a:pt x="2282" y="3199"/>
                </a:lnTo>
                <a:lnTo>
                  <a:pt x="983" y="2420"/>
                </a:lnTo>
                <a:close/>
                <a:moveTo>
                  <a:pt x="4545" y="5187"/>
                </a:moveTo>
                <a:lnTo>
                  <a:pt x="4545" y="4657"/>
                </a:lnTo>
                <a:lnTo>
                  <a:pt x="1388" y="4657"/>
                </a:lnTo>
                <a:lnTo>
                  <a:pt x="1388" y="3505"/>
                </a:lnTo>
                <a:lnTo>
                  <a:pt x="1887" y="3505"/>
                </a:lnTo>
                <a:lnTo>
                  <a:pt x="1887" y="4157"/>
                </a:lnTo>
                <a:lnTo>
                  <a:pt x="4545" y="4157"/>
                </a:lnTo>
                <a:lnTo>
                  <a:pt x="4545" y="3628"/>
                </a:lnTo>
                <a:lnTo>
                  <a:pt x="5844" y="4407"/>
                </a:lnTo>
                <a:lnTo>
                  <a:pt x="4545" y="5187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/>
          <a:lstStyle/>
          <a:p>
            <a:endParaRPr lang="en-CN"/>
          </a:p>
        </p:txBody>
      </p:sp>
      <p:sp>
        <p:nvSpPr>
          <p:cNvPr id="111" name="左箭头 110"/>
          <p:cNvSpPr/>
          <p:nvPr/>
        </p:nvSpPr>
        <p:spPr>
          <a:xfrm rot="10800000">
            <a:off x="4763263" y="4754886"/>
            <a:ext cx="2155454" cy="933392"/>
          </a:xfrm>
          <a:prstGeom prst="left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8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028531" y="5025860"/>
            <a:ext cx="1364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深层次原因</a:t>
            </a:r>
          </a:p>
        </p:txBody>
      </p:sp>
      <p:sp>
        <p:nvSpPr>
          <p:cNvPr id="113" name="矩形 112"/>
          <p:cNvSpPr/>
          <p:nvPr/>
        </p:nvSpPr>
        <p:spPr>
          <a:xfrm>
            <a:off x="7855665" y="6317399"/>
            <a:ext cx="4120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数据业务应用少</a:t>
            </a:r>
            <a:r>
              <a:rPr lang="zh-CN" altLang="en-US" sz="1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（数据治理缺乏方向）</a:t>
            </a:r>
          </a:p>
        </p:txBody>
      </p:sp>
      <p:sp>
        <p:nvSpPr>
          <p:cNvPr id="114" name="矩形 113"/>
          <p:cNvSpPr/>
          <p:nvPr/>
        </p:nvSpPr>
        <p:spPr>
          <a:xfrm>
            <a:off x="7855665" y="5386863"/>
            <a:ext cx="4070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8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对数据质量无有效监控</a:t>
            </a:r>
            <a:r>
              <a:rPr lang="zh-CN" altLang="en-US" sz="1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（治理盲目）</a:t>
            </a:r>
          </a:p>
        </p:txBody>
      </p:sp>
      <p:sp>
        <p:nvSpPr>
          <p:cNvPr id="115" name="矩形 114"/>
          <p:cNvSpPr/>
          <p:nvPr/>
        </p:nvSpPr>
        <p:spPr>
          <a:xfrm>
            <a:off x="7061649" y="4010698"/>
            <a:ext cx="691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78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管理缺失</a:t>
            </a:r>
          </a:p>
        </p:txBody>
      </p:sp>
      <p:sp>
        <p:nvSpPr>
          <p:cNvPr id="116" name="矩形 115"/>
          <p:cNvSpPr/>
          <p:nvPr/>
        </p:nvSpPr>
        <p:spPr>
          <a:xfrm>
            <a:off x="7055502" y="5445998"/>
            <a:ext cx="691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78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方法缺失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7662064" y="3802963"/>
            <a:ext cx="228214" cy="1024587"/>
          </a:xfrm>
          <a:prstGeom prst="leftBrac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78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8" name="左大括号 117"/>
          <p:cNvSpPr/>
          <p:nvPr/>
        </p:nvSpPr>
        <p:spPr>
          <a:xfrm>
            <a:off x="7662064" y="5236573"/>
            <a:ext cx="274544" cy="1232589"/>
          </a:xfrm>
          <a:prstGeom prst="leftBrac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78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296603"/>
      </p:ext>
    </p:extLst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8"/>
          <p:cNvSpPr txBox="1">
            <a:spLocks noChangeArrowheads="1"/>
          </p:cNvSpPr>
          <p:nvPr/>
        </p:nvSpPr>
        <p:spPr bwMode="auto">
          <a:xfrm>
            <a:off x="-306388" y="185738"/>
            <a:ext cx="558323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3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173163" y="1384300"/>
            <a:ext cx="1676400" cy="14970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</p:spPr>
        <p:txBody>
          <a:bodyPr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173163" y="3084513"/>
            <a:ext cx="16764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</p:spPr>
        <p:txBody>
          <a:bodyPr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173163" y="4783138"/>
            <a:ext cx="1676400" cy="14970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</p:spPr>
        <p:txBody>
          <a:bodyPr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3001963" y="1384300"/>
            <a:ext cx="8756650" cy="14970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125788" y="1611783"/>
            <a:ext cx="8416925" cy="108491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</a:pP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根据银保监发布的</a:t>
            </a:r>
            <a:r>
              <a:rPr lang="en-US" altLang="zh-CN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银行业金融机构数据治理指引</a:t>
            </a:r>
            <a:r>
              <a:rPr lang="en-US" altLang="zh-CN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，我们了整理数据调研问题共计</a:t>
            </a:r>
            <a:r>
              <a:rPr lang="en-US" altLang="zh-CN" sz="165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个，针对</a:t>
            </a: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信贷管理部、科技部、计划财务部、风险管理部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次现场调研，涵盖目前我行的</a:t>
            </a: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数据治理、数据规范、数据管理、数据应用和数据架构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等范围，快速了解了我行目前的数据状况、问题以及各业务条线、技术条线对</a:t>
            </a: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数据服务的述求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8" name="Rectangle 9"/>
          <p:cNvSpPr>
            <a:spLocks noChangeArrowheads="1"/>
          </p:cNvSpPr>
          <p:nvPr/>
        </p:nvSpPr>
        <p:spPr bwMode="auto">
          <a:xfrm>
            <a:off x="3001963" y="3084513"/>
            <a:ext cx="8756650" cy="14954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3125788" y="3411538"/>
            <a:ext cx="8416925" cy="106182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</a:pP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本次调研充分了解了我行数据管理的现状以及数据治理的历史，并对表银监指引和同业做了</a:t>
            </a:r>
            <a:r>
              <a:rPr lang="zh-CN" altLang="en-US" sz="165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差距分析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，定位了我行目前在数据治理方面面临的障碍和问题。通过科技部门调研分析，整理出了我行在数据</a:t>
            </a: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基础规范、业务指标口径定义上遇到的难点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3001963" y="4783138"/>
            <a:ext cx="8756650" cy="14970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3125788" y="4936208"/>
            <a:ext cx="8416925" cy="1361911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</a:pP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由于调研的</a:t>
            </a: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时间仅三个月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，在调研的</a:t>
            </a: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深度和广度上有所不足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，不过</a:t>
            </a:r>
            <a:r>
              <a:rPr kumimoji="1" lang="zh-CN" altLang="en-US" sz="16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我们在设计问题时已经做了相应的应对，力求尽量能覆盖到数据治理的各个方面，尤其对数据质量最大的</a:t>
            </a:r>
            <a:r>
              <a:rPr kumimoji="1"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数据录入问题</a:t>
            </a:r>
            <a:r>
              <a:rPr kumimoji="1" lang="zh-CN" altLang="en-US" sz="16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做了比较深入的研究和分析，也听取了各方的意见</a:t>
            </a:r>
            <a:r>
              <a:rPr lang="zh-CN" altLang="en-US" sz="16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，让我们的方案更有针对性。</a:t>
            </a:r>
            <a:endParaRPr lang="en-US" altLang="zh-CN" sz="16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30733" name="矩形 102"/>
          <p:cNvSpPr>
            <a:spLocks noChangeArrowheads="1"/>
          </p:cNvSpPr>
          <p:nvPr/>
        </p:nvSpPr>
        <p:spPr bwMode="auto">
          <a:xfrm>
            <a:off x="1316038" y="1455738"/>
            <a:ext cx="14160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调研概况</a:t>
            </a:r>
          </a:p>
        </p:txBody>
      </p:sp>
      <p:sp>
        <p:nvSpPr>
          <p:cNvPr id="30734" name="矩形 103"/>
          <p:cNvSpPr>
            <a:spLocks noChangeArrowheads="1"/>
          </p:cNvSpPr>
          <p:nvPr/>
        </p:nvSpPr>
        <p:spPr bwMode="auto">
          <a:xfrm>
            <a:off x="1316038" y="3175000"/>
            <a:ext cx="14160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调研成果</a:t>
            </a:r>
          </a:p>
        </p:txBody>
      </p:sp>
      <p:sp>
        <p:nvSpPr>
          <p:cNvPr id="30735" name="矩形 120"/>
          <p:cNvSpPr>
            <a:spLocks noChangeArrowheads="1"/>
          </p:cNvSpPr>
          <p:nvPr/>
        </p:nvSpPr>
        <p:spPr bwMode="auto">
          <a:xfrm>
            <a:off x="1173163" y="4830763"/>
            <a:ext cx="185531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调研局限性</a:t>
            </a:r>
          </a:p>
        </p:txBody>
      </p:sp>
      <p:grpSp>
        <p:nvGrpSpPr>
          <p:cNvPr id="30736" name="组合 148"/>
          <p:cNvGrpSpPr/>
          <p:nvPr/>
        </p:nvGrpSpPr>
        <p:grpSpPr bwMode="auto">
          <a:xfrm>
            <a:off x="1604963" y="3616325"/>
            <a:ext cx="968375" cy="792163"/>
            <a:chOff x="6027139" y="4508323"/>
            <a:chExt cx="601980" cy="410743"/>
          </a:xfrm>
        </p:grpSpPr>
        <p:sp>
          <p:nvSpPr>
            <p:cNvPr id="30737" name="Freeform 327"/>
            <p:cNvSpPr>
              <a:spLocks noEditPoints="1" noChangeArrowheads="1"/>
            </p:cNvSpPr>
            <p:nvPr/>
          </p:nvSpPr>
          <p:spPr bwMode="auto">
            <a:xfrm>
              <a:off x="6027139" y="4508323"/>
              <a:ext cx="460631" cy="410743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0" y="190"/>
                </a:cxn>
                <a:cxn ang="0">
                  <a:pos x="7" y="197"/>
                </a:cxn>
                <a:cxn ang="0">
                  <a:pos x="214" y="197"/>
                </a:cxn>
                <a:cxn ang="0">
                  <a:pos x="221" y="190"/>
                </a:cxn>
                <a:cxn ang="0">
                  <a:pos x="221" y="8"/>
                </a:cxn>
                <a:cxn ang="0">
                  <a:pos x="214" y="0"/>
                </a:cxn>
                <a:cxn ang="0">
                  <a:pos x="170" y="16"/>
                </a:cxn>
                <a:cxn ang="0">
                  <a:pos x="179" y="25"/>
                </a:cxn>
                <a:cxn ang="0">
                  <a:pos x="170" y="34"/>
                </a:cxn>
                <a:cxn ang="0">
                  <a:pos x="161" y="25"/>
                </a:cxn>
                <a:cxn ang="0">
                  <a:pos x="170" y="16"/>
                </a:cxn>
                <a:cxn ang="0">
                  <a:pos x="143" y="16"/>
                </a:cxn>
                <a:cxn ang="0">
                  <a:pos x="152" y="25"/>
                </a:cxn>
                <a:cxn ang="0">
                  <a:pos x="143" y="34"/>
                </a:cxn>
                <a:cxn ang="0">
                  <a:pos x="133" y="25"/>
                </a:cxn>
                <a:cxn ang="0">
                  <a:pos x="143" y="16"/>
                </a:cxn>
                <a:cxn ang="0">
                  <a:pos x="207" y="183"/>
                </a:cxn>
                <a:cxn ang="0">
                  <a:pos x="14" y="183"/>
                </a:cxn>
                <a:cxn ang="0">
                  <a:pos x="14" y="50"/>
                </a:cxn>
                <a:cxn ang="0">
                  <a:pos x="207" y="50"/>
                </a:cxn>
                <a:cxn ang="0">
                  <a:pos x="207" y="183"/>
                </a:cxn>
                <a:cxn ang="0">
                  <a:pos x="198" y="34"/>
                </a:cxn>
                <a:cxn ang="0">
                  <a:pos x="188" y="25"/>
                </a:cxn>
                <a:cxn ang="0">
                  <a:pos x="198" y="16"/>
                </a:cxn>
                <a:cxn ang="0">
                  <a:pos x="207" y="25"/>
                </a:cxn>
                <a:cxn ang="0">
                  <a:pos x="198" y="34"/>
                </a:cxn>
              </a:cxnLst>
              <a:rect l="0" t="0" r="r" b="b"/>
              <a:pathLst>
                <a:path w="221" h="197">
                  <a:moveTo>
                    <a:pt x="21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4"/>
                    <a:pt x="3" y="197"/>
                    <a:pt x="7" y="197"/>
                  </a:cubicBezTo>
                  <a:cubicBezTo>
                    <a:pt x="214" y="197"/>
                    <a:pt x="214" y="197"/>
                    <a:pt x="214" y="197"/>
                  </a:cubicBezTo>
                  <a:cubicBezTo>
                    <a:pt x="218" y="197"/>
                    <a:pt x="221" y="194"/>
                    <a:pt x="221" y="190"/>
                  </a:cubicBezTo>
                  <a:cubicBezTo>
                    <a:pt x="221" y="8"/>
                    <a:pt x="221" y="8"/>
                    <a:pt x="221" y="8"/>
                  </a:cubicBezTo>
                  <a:cubicBezTo>
                    <a:pt x="221" y="4"/>
                    <a:pt x="218" y="0"/>
                    <a:pt x="214" y="0"/>
                  </a:cubicBezTo>
                  <a:close/>
                  <a:moveTo>
                    <a:pt x="170" y="16"/>
                  </a:moveTo>
                  <a:cubicBezTo>
                    <a:pt x="175" y="16"/>
                    <a:pt x="179" y="20"/>
                    <a:pt x="179" y="25"/>
                  </a:cubicBezTo>
                  <a:cubicBezTo>
                    <a:pt x="179" y="30"/>
                    <a:pt x="175" y="34"/>
                    <a:pt x="170" y="34"/>
                  </a:cubicBezTo>
                  <a:cubicBezTo>
                    <a:pt x="165" y="34"/>
                    <a:pt x="161" y="30"/>
                    <a:pt x="161" y="25"/>
                  </a:cubicBezTo>
                  <a:cubicBezTo>
                    <a:pt x="161" y="20"/>
                    <a:pt x="165" y="16"/>
                    <a:pt x="170" y="16"/>
                  </a:cubicBezTo>
                  <a:close/>
                  <a:moveTo>
                    <a:pt x="143" y="16"/>
                  </a:moveTo>
                  <a:cubicBezTo>
                    <a:pt x="148" y="16"/>
                    <a:pt x="152" y="20"/>
                    <a:pt x="152" y="25"/>
                  </a:cubicBezTo>
                  <a:cubicBezTo>
                    <a:pt x="152" y="30"/>
                    <a:pt x="148" y="34"/>
                    <a:pt x="143" y="34"/>
                  </a:cubicBezTo>
                  <a:cubicBezTo>
                    <a:pt x="137" y="34"/>
                    <a:pt x="133" y="30"/>
                    <a:pt x="133" y="25"/>
                  </a:cubicBezTo>
                  <a:cubicBezTo>
                    <a:pt x="133" y="20"/>
                    <a:pt x="137" y="16"/>
                    <a:pt x="143" y="16"/>
                  </a:cubicBezTo>
                  <a:close/>
                  <a:moveTo>
                    <a:pt x="207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207" y="50"/>
                    <a:pt x="207" y="50"/>
                    <a:pt x="207" y="50"/>
                  </a:cubicBezTo>
                  <a:lnTo>
                    <a:pt x="207" y="183"/>
                  </a:lnTo>
                  <a:close/>
                  <a:moveTo>
                    <a:pt x="198" y="34"/>
                  </a:moveTo>
                  <a:cubicBezTo>
                    <a:pt x="192" y="34"/>
                    <a:pt x="188" y="30"/>
                    <a:pt x="188" y="25"/>
                  </a:cubicBezTo>
                  <a:cubicBezTo>
                    <a:pt x="188" y="20"/>
                    <a:pt x="192" y="16"/>
                    <a:pt x="198" y="16"/>
                  </a:cubicBezTo>
                  <a:cubicBezTo>
                    <a:pt x="203" y="16"/>
                    <a:pt x="207" y="20"/>
                    <a:pt x="207" y="25"/>
                  </a:cubicBezTo>
                  <a:cubicBezTo>
                    <a:pt x="207" y="30"/>
                    <a:pt x="203" y="34"/>
                    <a:pt x="198" y="34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38" name="Rectangle 328"/>
            <p:cNvSpPr>
              <a:spLocks noChangeArrowheads="1"/>
            </p:cNvSpPr>
            <p:nvPr/>
          </p:nvSpPr>
          <p:spPr bwMode="auto">
            <a:xfrm>
              <a:off x="6087004" y="4648009"/>
              <a:ext cx="334248" cy="63191"/>
            </a:xfrm>
            <a:prstGeom prst="rect">
              <a:avLst/>
            </a:prstGeom>
            <a:solidFill>
              <a:srgbClr val="42495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39" name="Rectangle 329"/>
            <p:cNvSpPr>
              <a:spLocks noChangeArrowheads="1"/>
            </p:cNvSpPr>
            <p:nvPr/>
          </p:nvSpPr>
          <p:spPr bwMode="auto">
            <a:xfrm>
              <a:off x="6087004" y="4737807"/>
              <a:ext cx="106427" cy="111416"/>
            </a:xfrm>
            <a:prstGeom prst="rect">
              <a:avLst/>
            </a:prstGeom>
            <a:solidFill>
              <a:srgbClr val="42495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40" name="Rectangle 330"/>
            <p:cNvSpPr>
              <a:spLocks noChangeArrowheads="1"/>
            </p:cNvSpPr>
            <p:nvPr/>
          </p:nvSpPr>
          <p:spPr bwMode="auto">
            <a:xfrm>
              <a:off x="6211724" y="4739469"/>
              <a:ext cx="113079" cy="14967"/>
            </a:xfrm>
            <a:prstGeom prst="rect">
              <a:avLst/>
            </a:prstGeom>
            <a:solidFill>
              <a:srgbClr val="42495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41" name="Rectangle 331"/>
            <p:cNvSpPr>
              <a:spLocks noChangeArrowheads="1"/>
            </p:cNvSpPr>
            <p:nvPr/>
          </p:nvSpPr>
          <p:spPr bwMode="auto">
            <a:xfrm>
              <a:off x="6211724" y="4784368"/>
              <a:ext cx="113079" cy="14967"/>
            </a:xfrm>
            <a:prstGeom prst="rect">
              <a:avLst/>
            </a:prstGeom>
            <a:solidFill>
              <a:srgbClr val="42495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42" name="Rectangle 332"/>
            <p:cNvSpPr>
              <a:spLocks noChangeArrowheads="1"/>
            </p:cNvSpPr>
            <p:nvPr/>
          </p:nvSpPr>
          <p:spPr bwMode="auto">
            <a:xfrm>
              <a:off x="6211724" y="4829267"/>
              <a:ext cx="113079" cy="14967"/>
            </a:xfrm>
            <a:prstGeom prst="rect">
              <a:avLst/>
            </a:prstGeom>
            <a:solidFill>
              <a:srgbClr val="42495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43" name="Freeform 333"/>
            <p:cNvSpPr>
              <a:spLocks noChangeArrowheads="1"/>
            </p:cNvSpPr>
            <p:nvPr/>
          </p:nvSpPr>
          <p:spPr bwMode="auto">
            <a:xfrm>
              <a:off x="6374691" y="4807649"/>
              <a:ext cx="43236" cy="4323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0" y="26"/>
                </a:cxn>
                <a:cxn ang="0">
                  <a:pos x="24" y="18"/>
                </a:cxn>
                <a:cxn ang="0">
                  <a:pos x="26" y="18"/>
                </a:cxn>
                <a:cxn ang="0">
                  <a:pos x="8" y="0"/>
                </a:cxn>
              </a:cxnLst>
              <a:rect l="0" t="0" r="r" b="b"/>
              <a:pathLst>
                <a:path w="26" h="26">
                  <a:moveTo>
                    <a:pt x="8" y="0"/>
                  </a:moveTo>
                  <a:lnTo>
                    <a:pt x="8" y="2"/>
                  </a:lnTo>
                  <a:lnTo>
                    <a:pt x="0" y="26"/>
                  </a:lnTo>
                  <a:lnTo>
                    <a:pt x="24" y="18"/>
                  </a:lnTo>
                  <a:lnTo>
                    <a:pt x="26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44" name="Freeform 334"/>
            <p:cNvSpPr>
              <a:spLocks noChangeArrowheads="1"/>
            </p:cNvSpPr>
            <p:nvPr/>
          </p:nvSpPr>
          <p:spPr bwMode="auto">
            <a:xfrm>
              <a:off x="6547635" y="4596457"/>
              <a:ext cx="81484" cy="81484"/>
            </a:xfrm>
            <a:custGeom>
              <a:avLst/>
              <a:gdLst/>
              <a:ahLst/>
              <a:cxnLst>
                <a:cxn ang="0">
                  <a:pos x="29" y="39"/>
                </a:cxn>
                <a:cxn ang="0">
                  <a:pos x="37" y="31"/>
                </a:cxn>
                <a:cxn ang="0">
                  <a:pos x="37" y="22"/>
                </a:cxn>
                <a:cxn ang="0">
                  <a:pos x="17" y="2"/>
                </a:cxn>
                <a:cxn ang="0">
                  <a:pos x="7" y="2"/>
                </a:cxn>
                <a:cxn ang="0">
                  <a:pos x="0" y="10"/>
                </a:cxn>
                <a:cxn ang="0">
                  <a:pos x="29" y="39"/>
                </a:cxn>
              </a:cxnLst>
              <a:rect l="0" t="0" r="r" b="b"/>
              <a:pathLst>
                <a:path w="39" h="39">
                  <a:moveTo>
                    <a:pt x="29" y="39"/>
                  </a:moveTo>
                  <a:cubicBezTo>
                    <a:pt x="37" y="31"/>
                    <a:pt x="37" y="31"/>
                    <a:pt x="37" y="31"/>
                  </a:cubicBezTo>
                  <a:cubicBezTo>
                    <a:pt x="39" y="29"/>
                    <a:pt x="39" y="25"/>
                    <a:pt x="37" y="2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0" y="0"/>
                    <a:pt x="7" y="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9" y="39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45" name="Freeform 335"/>
            <p:cNvSpPr>
              <a:spLocks noChangeArrowheads="1"/>
            </p:cNvSpPr>
            <p:nvPr/>
          </p:nvSpPr>
          <p:spPr bwMode="auto">
            <a:xfrm>
              <a:off x="6407949" y="4623064"/>
              <a:ext cx="194563" cy="19456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3" y="1"/>
                </a:cxn>
                <a:cxn ang="0">
                  <a:pos x="3" y="61"/>
                </a:cxn>
                <a:cxn ang="0">
                  <a:pos x="3" y="71"/>
                </a:cxn>
                <a:cxn ang="0">
                  <a:pos x="3" y="71"/>
                </a:cxn>
                <a:cxn ang="0">
                  <a:pos x="10" y="73"/>
                </a:cxn>
                <a:cxn ang="0">
                  <a:pos x="12" y="80"/>
                </a:cxn>
                <a:cxn ang="0">
                  <a:pos x="13" y="81"/>
                </a:cxn>
                <a:cxn ang="0">
                  <a:pos x="20" y="82"/>
                </a:cxn>
                <a:cxn ang="0">
                  <a:pos x="21" y="89"/>
                </a:cxn>
                <a:cxn ang="0">
                  <a:pos x="22" y="90"/>
                </a:cxn>
                <a:cxn ang="0">
                  <a:pos x="32" y="90"/>
                </a:cxn>
                <a:cxn ang="0">
                  <a:pos x="92" y="30"/>
                </a:cxn>
                <a:cxn ang="0">
                  <a:pos x="93" y="29"/>
                </a:cxn>
                <a:cxn ang="0">
                  <a:pos x="64" y="0"/>
                </a:cxn>
              </a:cxnLst>
              <a:rect l="0" t="0" r="r" b="b"/>
              <a:pathLst>
                <a:path w="93" h="93">
                  <a:moveTo>
                    <a:pt x="64" y="0"/>
                  </a:moveTo>
                  <a:cubicBezTo>
                    <a:pt x="63" y="0"/>
                    <a:pt x="63" y="0"/>
                    <a:pt x="63" y="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4"/>
                    <a:pt x="0" y="68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8" y="74"/>
                    <a:pt x="10" y="73"/>
                  </a:cubicBezTo>
                  <a:cubicBezTo>
                    <a:pt x="10" y="75"/>
                    <a:pt x="10" y="78"/>
                    <a:pt x="12" y="80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5" y="83"/>
                    <a:pt x="17" y="83"/>
                    <a:pt x="20" y="82"/>
                  </a:cubicBezTo>
                  <a:cubicBezTo>
                    <a:pt x="19" y="85"/>
                    <a:pt x="19" y="88"/>
                    <a:pt x="21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3"/>
                    <a:pt x="29" y="93"/>
                    <a:pt x="32" y="9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29"/>
                    <a:pt x="93" y="29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</p:grpSp>
      <p:grpSp>
        <p:nvGrpSpPr>
          <p:cNvPr id="30746" name="组合 106"/>
          <p:cNvGrpSpPr/>
          <p:nvPr/>
        </p:nvGrpSpPr>
        <p:grpSpPr bwMode="auto">
          <a:xfrm>
            <a:off x="1541463" y="1887538"/>
            <a:ext cx="1071562" cy="865187"/>
            <a:chOff x="3714012" y="3171332"/>
            <a:chExt cx="565394" cy="455641"/>
          </a:xfrm>
        </p:grpSpPr>
        <p:sp>
          <p:nvSpPr>
            <p:cNvPr id="30747" name="Freeform 45"/>
            <p:cNvSpPr>
              <a:spLocks noChangeArrowheads="1"/>
            </p:cNvSpPr>
            <p:nvPr/>
          </p:nvSpPr>
          <p:spPr bwMode="auto">
            <a:xfrm>
              <a:off x="3787180" y="3354254"/>
              <a:ext cx="187911" cy="36584"/>
            </a:xfrm>
            <a:custGeom>
              <a:avLst/>
              <a:gdLst/>
              <a:ahLst/>
              <a:cxnLst>
                <a:cxn ang="0">
                  <a:pos x="81" y="18"/>
                </a:cxn>
                <a:cxn ang="0">
                  <a:pos x="9" y="1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81" y="0"/>
                </a:cxn>
                <a:cxn ang="0">
                  <a:pos x="90" y="9"/>
                </a:cxn>
                <a:cxn ang="0">
                  <a:pos x="81" y="18"/>
                </a:cxn>
              </a:cxnLst>
              <a:rect l="0" t="0" r="r" b="b"/>
              <a:pathLst>
                <a:path w="90" h="18">
                  <a:moveTo>
                    <a:pt x="81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6" y="0"/>
                    <a:pt x="90" y="4"/>
                    <a:pt x="90" y="9"/>
                  </a:cubicBezTo>
                  <a:cubicBezTo>
                    <a:pt x="90" y="14"/>
                    <a:pt x="86" y="18"/>
                    <a:pt x="81" y="18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48" name="Freeform 46"/>
            <p:cNvSpPr>
              <a:spLocks noChangeArrowheads="1"/>
            </p:cNvSpPr>
            <p:nvPr/>
          </p:nvSpPr>
          <p:spPr bwMode="auto">
            <a:xfrm>
              <a:off x="3810461" y="3357579"/>
              <a:ext cx="34922" cy="76495"/>
            </a:xfrm>
            <a:custGeom>
              <a:avLst/>
              <a:gdLst/>
              <a:ahLst/>
              <a:cxnLst>
                <a:cxn ang="0">
                  <a:pos x="9" y="37"/>
                </a:cxn>
                <a:cxn ang="0">
                  <a:pos x="0" y="2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  <a:cxn ang="0">
                  <a:pos x="17" y="28"/>
                </a:cxn>
                <a:cxn ang="0">
                  <a:pos x="9" y="37"/>
                </a:cxn>
              </a:cxnLst>
              <a:rect l="0" t="0" r="r" b="b"/>
              <a:pathLst>
                <a:path w="17" h="37">
                  <a:moveTo>
                    <a:pt x="9" y="37"/>
                  </a:moveTo>
                  <a:cubicBezTo>
                    <a:pt x="4" y="37"/>
                    <a:pt x="0" y="33"/>
                    <a:pt x="0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3"/>
                    <a:pt x="13" y="37"/>
                    <a:pt x="9" y="37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49" name="Freeform 47"/>
            <p:cNvSpPr>
              <a:spLocks noChangeArrowheads="1"/>
            </p:cNvSpPr>
            <p:nvPr/>
          </p:nvSpPr>
          <p:spPr bwMode="auto">
            <a:xfrm>
              <a:off x="3853697" y="3357579"/>
              <a:ext cx="38248" cy="76495"/>
            </a:xfrm>
            <a:custGeom>
              <a:avLst/>
              <a:gdLst/>
              <a:ahLst/>
              <a:cxnLst>
                <a:cxn ang="0">
                  <a:pos x="9" y="37"/>
                </a:cxn>
                <a:cxn ang="0">
                  <a:pos x="0" y="2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  <a:cxn ang="0">
                  <a:pos x="18" y="28"/>
                </a:cxn>
                <a:cxn ang="0">
                  <a:pos x="9" y="37"/>
                </a:cxn>
              </a:cxnLst>
              <a:rect l="0" t="0" r="r" b="b"/>
              <a:pathLst>
                <a:path w="18" h="37">
                  <a:moveTo>
                    <a:pt x="9" y="37"/>
                  </a:moveTo>
                  <a:cubicBezTo>
                    <a:pt x="4" y="37"/>
                    <a:pt x="0" y="33"/>
                    <a:pt x="0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3"/>
                    <a:pt x="14" y="37"/>
                    <a:pt x="9" y="37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50" name="Freeform 48"/>
            <p:cNvSpPr>
              <a:spLocks noEditPoints="1" noChangeArrowheads="1"/>
            </p:cNvSpPr>
            <p:nvPr/>
          </p:nvSpPr>
          <p:spPr bwMode="auto">
            <a:xfrm>
              <a:off x="3945158" y="3292725"/>
              <a:ext cx="106427" cy="159641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0" y="50"/>
                </a:cxn>
                <a:cxn ang="0">
                  <a:pos x="0" y="26"/>
                </a:cxn>
                <a:cxn ang="0">
                  <a:pos x="25" y="0"/>
                </a:cxn>
                <a:cxn ang="0">
                  <a:pos x="51" y="26"/>
                </a:cxn>
                <a:cxn ang="0">
                  <a:pos x="51" y="50"/>
                </a:cxn>
                <a:cxn ang="0">
                  <a:pos x="25" y="76"/>
                </a:cxn>
                <a:cxn ang="0">
                  <a:pos x="25" y="18"/>
                </a:cxn>
                <a:cxn ang="0">
                  <a:pos x="17" y="26"/>
                </a:cxn>
                <a:cxn ang="0">
                  <a:pos x="17" y="50"/>
                </a:cxn>
                <a:cxn ang="0">
                  <a:pos x="25" y="58"/>
                </a:cxn>
                <a:cxn ang="0">
                  <a:pos x="34" y="50"/>
                </a:cxn>
                <a:cxn ang="0">
                  <a:pos x="34" y="26"/>
                </a:cxn>
                <a:cxn ang="0">
                  <a:pos x="25" y="18"/>
                </a:cxn>
              </a:cxnLst>
              <a:rect l="0" t="0" r="r" b="b"/>
              <a:pathLst>
                <a:path w="51" h="76">
                  <a:moveTo>
                    <a:pt x="25" y="76"/>
                  </a:moveTo>
                  <a:cubicBezTo>
                    <a:pt x="11" y="76"/>
                    <a:pt x="0" y="64"/>
                    <a:pt x="0" y="5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64"/>
                    <a:pt x="40" y="76"/>
                    <a:pt x="25" y="76"/>
                  </a:cubicBezTo>
                  <a:close/>
                  <a:moveTo>
                    <a:pt x="25" y="18"/>
                  </a:moveTo>
                  <a:cubicBezTo>
                    <a:pt x="21" y="18"/>
                    <a:pt x="17" y="22"/>
                    <a:pt x="17" y="26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5"/>
                    <a:pt x="21" y="58"/>
                    <a:pt x="25" y="58"/>
                  </a:cubicBezTo>
                  <a:cubicBezTo>
                    <a:pt x="30" y="58"/>
                    <a:pt x="34" y="55"/>
                    <a:pt x="34" y="5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2"/>
                    <a:pt x="30" y="18"/>
                    <a:pt x="25" y="18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30751" name="Freeform 49"/>
            <p:cNvSpPr>
              <a:spLocks noEditPoints="1" noChangeArrowheads="1"/>
            </p:cNvSpPr>
            <p:nvPr/>
          </p:nvSpPr>
          <p:spPr bwMode="auto">
            <a:xfrm>
              <a:off x="3714012" y="3171332"/>
              <a:ext cx="565394" cy="455641"/>
            </a:xfrm>
            <a:custGeom>
              <a:avLst/>
              <a:gdLst/>
              <a:ahLst/>
              <a:cxnLst>
                <a:cxn ang="0">
                  <a:pos x="259" y="181"/>
                </a:cxn>
                <a:cxn ang="0">
                  <a:pos x="207" y="147"/>
                </a:cxn>
                <a:cxn ang="0">
                  <a:pos x="192" y="145"/>
                </a:cxn>
                <a:cxn ang="0">
                  <a:pos x="187" y="147"/>
                </a:cxn>
                <a:cxn ang="0">
                  <a:pos x="178" y="141"/>
                </a:cxn>
                <a:cxn ang="0">
                  <a:pos x="187" y="77"/>
                </a:cxn>
                <a:cxn ang="0">
                  <a:pos x="78" y="11"/>
                </a:cxn>
                <a:cxn ang="0">
                  <a:pos x="12" y="120"/>
                </a:cxn>
                <a:cxn ang="0">
                  <a:pos x="121" y="186"/>
                </a:cxn>
                <a:cxn ang="0">
                  <a:pos x="168" y="157"/>
                </a:cxn>
                <a:cxn ang="0">
                  <a:pos x="177" y="163"/>
                </a:cxn>
                <a:cxn ang="0">
                  <a:pos x="185" y="180"/>
                </a:cxn>
                <a:cxn ang="0">
                  <a:pos x="238" y="214"/>
                </a:cxn>
                <a:cxn ang="0">
                  <a:pos x="253" y="217"/>
                </a:cxn>
                <a:cxn ang="0">
                  <a:pos x="265" y="208"/>
                </a:cxn>
                <a:cxn ang="0">
                  <a:pos x="259" y="181"/>
                </a:cxn>
                <a:cxn ang="0">
                  <a:pos x="117" y="170"/>
                </a:cxn>
                <a:cxn ang="0">
                  <a:pos x="28" y="116"/>
                </a:cxn>
                <a:cxn ang="0">
                  <a:pos x="82" y="27"/>
                </a:cxn>
                <a:cxn ang="0">
                  <a:pos x="170" y="81"/>
                </a:cxn>
                <a:cxn ang="0">
                  <a:pos x="117" y="170"/>
                </a:cxn>
              </a:cxnLst>
              <a:rect l="0" t="0" r="r" b="b"/>
              <a:pathLst>
                <a:path w="271" h="218">
                  <a:moveTo>
                    <a:pt x="259" y="181"/>
                  </a:moveTo>
                  <a:cubicBezTo>
                    <a:pt x="207" y="147"/>
                    <a:pt x="207" y="147"/>
                    <a:pt x="207" y="147"/>
                  </a:cubicBezTo>
                  <a:cubicBezTo>
                    <a:pt x="202" y="144"/>
                    <a:pt x="197" y="144"/>
                    <a:pt x="192" y="145"/>
                  </a:cubicBezTo>
                  <a:cubicBezTo>
                    <a:pt x="190" y="145"/>
                    <a:pt x="188" y="146"/>
                    <a:pt x="187" y="147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88" y="122"/>
                    <a:pt x="192" y="100"/>
                    <a:pt x="187" y="77"/>
                  </a:cubicBezTo>
                  <a:cubicBezTo>
                    <a:pt x="175" y="29"/>
                    <a:pt x="126" y="0"/>
                    <a:pt x="78" y="11"/>
                  </a:cubicBezTo>
                  <a:cubicBezTo>
                    <a:pt x="30" y="23"/>
                    <a:pt x="0" y="72"/>
                    <a:pt x="12" y="120"/>
                  </a:cubicBezTo>
                  <a:cubicBezTo>
                    <a:pt x="24" y="168"/>
                    <a:pt x="72" y="197"/>
                    <a:pt x="121" y="186"/>
                  </a:cubicBezTo>
                  <a:cubicBezTo>
                    <a:pt x="140" y="181"/>
                    <a:pt x="156" y="171"/>
                    <a:pt x="168" y="157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6" y="169"/>
                    <a:pt x="179" y="176"/>
                    <a:pt x="185" y="180"/>
                  </a:cubicBezTo>
                  <a:cubicBezTo>
                    <a:pt x="238" y="214"/>
                    <a:pt x="238" y="214"/>
                    <a:pt x="238" y="214"/>
                  </a:cubicBezTo>
                  <a:cubicBezTo>
                    <a:pt x="242" y="217"/>
                    <a:pt x="248" y="218"/>
                    <a:pt x="253" y="217"/>
                  </a:cubicBezTo>
                  <a:cubicBezTo>
                    <a:pt x="258" y="216"/>
                    <a:pt x="262" y="213"/>
                    <a:pt x="265" y="208"/>
                  </a:cubicBezTo>
                  <a:cubicBezTo>
                    <a:pt x="271" y="199"/>
                    <a:pt x="268" y="187"/>
                    <a:pt x="259" y="181"/>
                  </a:cubicBezTo>
                  <a:close/>
                  <a:moveTo>
                    <a:pt x="117" y="170"/>
                  </a:moveTo>
                  <a:cubicBezTo>
                    <a:pt x="77" y="179"/>
                    <a:pt x="38" y="155"/>
                    <a:pt x="28" y="116"/>
                  </a:cubicBezTo>
                  <a:cubicBezTo>
                    <a:pt x="19" y="76"/>
                    <a:pt x="43" y="37"/>
                    <a:pt x="82" y="27"/>
                  </a:cubicBezTo>
                  <a:cubicBezTo>
                    <a:pt x="121" y="18"/>
                    <a:pt x="161" y="42"/>
                    <a:pt x="170" y="81"/>
                  </a:cubicBezTo>
                  <a:cubicBezTo>
                    <a:pt x="180" y="121"/>
                    <a:pt x="156" y="160"/>
                    <a:pt x="117" y="17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</p:grp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DB57-D9F0-4421-95D3-43FE29C105E4}" type="slidenum">
              <a:rPr lang="zh-CN" altLang="en-US" sz="1600"/>
              <a:pPr/>
              <a:t>12</a:t>
            </a:fld>
            <a:endParaRPr lang="zh-CN" altLang="en-US" sz="1600"/>
          </a:p>
        </p:txBody>
      </p:sp>
      <p:sp>
        <p:nvSpPr>
          <p:cNvPr id="30765" name="TextBox 8"/>
          <p:cNvSpPr txBox="1">
            <a:spLocks noChangeArrowheads="1"/>
          </p:cNvSpPr>
          <p:nvPr/>
        </p:nvSpPr>
        <p:spPr bwMode="auto">
          <a:xfrm>
            <a:off x="668338" y="231775"/>
            <a:ext cx="7510462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数据治理调研成果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04963" y="5271275"/>
            <a:ext cx="647012" cy="893374"/>
            <a:chOff x="1725565" y="5360690"/>
            <a:chExt cx="412750" cy="569912"/>
          </a:xfrm>
        </p:grpSpPr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1758903" y="5360690"/>
              <a:ext cx="352425" cy="269875"/>
            </a:xfrm>
            <a:custGeom>
              <a:avLst/>
              <a:gdLst>
                <a:gd name="T0" fmla="*/ 20 w 94"/>
                <a:gd name="T1" fmla="*/ 47 h 72"/>
                <a:gd name="T2" fmla="*/ 47 w 94"/>
                <a:gd name="T3" fmla="*/ 20 h 72"/>
                <a:gd name="T4" fmla="*/ 73 w 94"/>
                <a:gd name="T5" fmla="*/ 47 h 72"/>
                <a:gd name="T6" fmla="*/ 73 w 94"/>
                <a:gd name="T7" fmla="*/ 72 h 72"/>
                <a:gd name="T8" fmla="*/ 94 w 94"/>
                <a:gd name="T9" fmla="*/ 72 h 72"/>
                <a:gd name="T10" fmla="*/ 94 w 94"/>
                <a:gd name="T11" fmla="*/ 47 h 72"/>
                <a:gd name="T12" fmla="*/ 47 w 94"/>
                <a:gd name="T13" fmla="*/ 0 h 72"/>
                <a:gd name="T14" fmla="*/ 0 w 94"/>
                <a:gd name="T15" fmla="*/ 47 h 72"/>
                <a:gd name="T16" fmla="*/ 0 w 94"/>
                <a:gd name="T17" fmla="*/ 72 h 72"/>
                <a:gd name="T18" fmla="*/ 20 w 94"/>
                <a:gd name="T19" fmla="*/ 72 h 72"/>
                <a:gd name="T20" fmla="*/ 20 w 94"/>
                <a:gd name="T21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2">
                  <a:moveTo>
                    <a:pt x="20" y="47"/>
                  </a:moveTo>
                  <a:cubicBezTo>
                    <a:pt x="20" y="32"/>
                    <a:pt x="32" y="20"/>
                    <a:pt x="47" y="20"/>
                  </a:cubicBezTo>
                  <a:cubicBezTo>
                    <a:pt x="61" y="20"/>
                    <a:pt x="73" y="32"/>
                    <a:pt x="73" y="47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0" y="72"/>
                    <a:pt x="20" y="72"/>
                    <a:pt x="20" y="72"/>
                  </a:cubicBezTo>
                  <a:lnTo>
                    <a:pt x="20" y="47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8"/>
            <p:cNvSpPr>
              <a:spLocks noEditPoints="1"/>
            </p:cNvSpPr>
            <p:nvPr/>
          </p:nvSpPr>
          <p:spPr bwMode="auto">
            <a:xfrm>
              <a:off x="1725565" y="5641677"/>
              <a:ext cx="412750" cy="288925"/>
            </a:xfrm>
            <a:custGeom>
              <a:avLst/>
              <a:gdLst>
                <a:gd name="T0" fmla="*/ 103 w 110"/>
                <a:gd name="T1" fmla="*/ 0 h 77"/>
                <a:gd name="T2" fmla="*/ 7 w 110"/>
                <a:gd name="T3" fmla="*/ 0 h 77"/>
                <a:gd name="T4" fmla="*/ 0 w 110"/>
                <a:gd name="T5" fmla="*/ 6 h 77"/>
                <a:gd name="T6" fmla="*/ 0 w 110"/>
                <a:gd name="T7" fmla="*/ 70 h 77"/>
                <a:gd name="T8" fmla="*/ 7 w 110"/>
                <a:gd name="T9" fmla="*/ 77 h 77"/>
                <a:gd name="T10" fmla="*/ 103 w 110"/>
                <a:gd name="T11" fmla="*/ 77 h 77"/>
                <a:gd name="T12" fmla="*/ 110 w 110"/>
                <a:gd name="T13" fmla="*/ 70 h 77"/>
                <a:gd name="T14" fmla="*/ 110 w 110"/>
                <a:gd name="T15" fmla="*/ 6 h 77"/>
                <a:gd name="T16" fmla="*/ 103 w 110"/>
                <a:gd name="T17" fmla="*/ 0 h 77"/>
                <a:gd name="T18" fmla="*/ 71 w 110"/>
                <a:gd name="T19" fmla="*/ 46 h 77"/>
                <a:gd name="T20" fmla="*/ 71 w 110"/>
                <a:gd name="T21" fmla="*/ 52 h 77"/>
                <a:gd name="T22" fmla="*/ 64 w 110"/>
                <a:gd name="T23" fmla="*/ 52 h 77"/>
                <a:gd name="T24" fmla="*/ 56 w 110"/>
                <a:gd name="T25" fmla="*/ 44 h 77"/>
                <a:gd name="T26" fmla="*/ 48 w 110"/>
                <a:gd name="T27" fmla="*/ 52 h 77"/>
                <a:gd name="T28" fmla="*/ 42 w 110"/>
                <a:gd name="T29" fmla="*/ 52 h 77"/>
                <a:gd name="T30" fmla="*/ 42 w 110"/>
                <a:gd name="T31" fmla="*/ 46 h 77"/>
                <a:gd name="T32" fmla="*/ 50 w 110"/>
                <a:gd name="T33" fmla="*/ 38 h 77"/>
                <a:gd name="T34" fmla="*/ 42 w 110"/>
                <a:gd name="T35" fmla="*/ 30 h 77"/>
                <a:gd name="T36" fmla="*/ 42 w 110"/>
                <a:gd name="T37" fmla="*/ 23 h 77"/>
                <a:gd name="T38" fmla="*/ 48 w 110"/>
                <a:gd name="T39" fmla="*/ 23 h 77"/>
                <a:gd name="T40" fmla="*/ 56 w 110"/>
                <a:gd name="T41" fmla="*/ 31 h 77"/>
                <a:gd name="T42" fmla="*/ 64 w 110"/>
                <a:gd name="T43" fmla="*/ 23 h 77"/>
                <a:gd name="T44" fmla="*/ 71 w 110"/>
                <a:gd name="T45" fmla="*/ 23 h 77"/>
                <a:gd name="T46" fmla="*/ 71 w 110"/>
                <a:gd name="T47" fmla="*/ 30 h 77"/>
                <a:gd name="T48" fmla="*/ 63 w 110"/>
                <a:gd name="T49" fmla="*/ 38 h 77"/>
                <a:gd name="T50" fmla="*/ 71 w 110"/>
                <a:gd name="T51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77">
                  <a:moveTo>
                    <a:pt x="10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07" y="77"/>
                    <a:pt x="110" y="74"/>
                    <a:pt x="110" y="70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3"/>
                    <a:pt x="107" y="0"/>
                    <a:pt x="103" y="0"/>
                  </a:cubicBezTo>
                  <a:close/>
                  <a:moveTo>
                    <a:pt x="71" y="46"/>
                  </a:moveTo>
                  <a:cubicBezTo>
                    <a:pt x="72" y="47"/>
                    <a:pt x="72" y="50"/>
                    <a:pt x="71" y="52"/>
                  </a:cubicBezTo>
                  <a:cubicBezTo>
                    <a:pt x="69" y="54"/>
                    <a:pt x="66" y="54"/>
                    <a:pt x="64" y="52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7" y="54"/>
                    <a:pt x="44" y="54"/>
                    <a:pt x="42" y="52"/>
                  </a:cubicBezTo>
                  <a:cubicBezTo>
                    <a:pt x="40" y="50"/>
                    <a:pt x="40" y="47"/>
                    <a:pt x="42" y="46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5"/>
                    <a:pt x="42" y="23"/>
                  </a:cubicBezTo>
                  <a:cubicBezTo>
                    <a:pt x="44" y="22"/>
                    <a:pt x="47" y="22"/>
                    <a:pt x="48" y="2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6" y="22"/>
                    <a:pt x="69" y="22"/>
                    <a:pt x="71" y="23"/>
                  </a:cubicBezTo>
                  <a:cubicBezTo>
                    <a:pt x="72" y="25"/>
                    <a:pt x="72" y="28"/>
                    <a:pt x="71" y="30"/>
                  </a:cubicBezTo>
                  <a:cubicBezTo>
                    <a:pt x="63" y="38"/>
                    <a:pt x="63" y="38"/>
                    <a:pt x="63" y="38"/>
                  </a:cubicBezTo>
                  <a:lnTo>
                    <a:pt x="71" y="4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062106"/>
      </p:ext>
    </p:extLst>
  </p:cSld>
  <p:clrMapOvr>
    <a:masterClrMapping/>
  </p:clrMapOvr>
  <p:transition spd="slow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457450" y="1023938"/>
            <a:ext cx="3073400" cy="512762"/>
          </a:xfrm>
          <a:prstGeom prst="rect">
            <a:avLst/>
          </a:prstGeom>
          <a:solidFill>
            <a:srgbClr val="B2D2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718175" y="1023938"/>
            <a:ext cx="3073400" cy="512762"/>
          </a:xfrm>
          <a:prstGeom prst="rect">
            <a:avLst/>
          </a:prstGeom>
          <a:solidFill>
            <a:srgbClr val="B2D2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2578100" y="1849438"/>
            <a:ext cx="2840038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 indent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建立多层次数据治理架构</a:t>
            </a:r>
          </a:p>
          <a:p>
            <a:pPr marL="0" lvl="1" indent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明确职责分工</a:t>
            </a:r>
          </a:p>
          <a:p>
            <a:pPr marL="0" lvl="1" indent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建立专业化队伍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2457450" y="1652588"/>
            <a:ext cx="3073400" cy="1200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5718175" y="1652588"/>
            <a:ext cx="3073400" cy="1200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596900" y="1652588"/>
            <a:ext cx="1663700" cy="1200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2457450" y="2933700"/>
            <a:ext cx="3073400" cy="120173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5718175" y="2933700"/>
            <a:ext cx="3073400" cy="120173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596900" y="2933700"/>
            <a:ext cx="1663700" cy="1201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8" name="Rectangle 26"/>
          <p:cNvSpPr>
            <a:spLocks noChangeArrowheads="1"/>
          </p:cNvSpPr>
          <p:nvPr/>
        </p:nvSpPr>
        <p:spPr bwMode="auto">
          <a:xfrm>
            <a:off x="2457450" y="4214813"/>
            <a:ext cx="3073400" cy="120173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0" name="Rectangle 28"/>
          <p:cNvSpPr>
            <a:spLocks noChangeArrowheads="1"/>
          </p:cNvSpPr>
          <p:nvPr/>
        </p:nvSpPr>
        <p:spPr bwMode="auto">
          <a:xfrm>
            <a:off x="5718175" y="4214813"/>
            <a:ext cx="3073400" cy="120173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3" name="Rectangle 31"/>
          <p:cNvSpPr>
            <a:spLocks noChangeArrowheads="1"/>
          </p:cNvSpPr>
          <p:nvPr/>
        </p:nvSpPr>
        <p:spPr bwMode="auto">
          <a:xfrm>
            <a:off x="596900" y="4214813"/>
            <a:ext cx="1663700" cy="12017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2783" name="TextBox 9"/>
          <p:cNvSpPr txBox="1">
            <a:spLocks noChangeArrowheads="1"/>
          </p:cNvSpPr>
          <p:nvPr/>
        </p:nvSpPr>
        <p:spPr bwMode="auto">
          <a:xfrm>
            <a:off x="884238" y="1658938"/>
            <a:ext cx="11525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</a:p>
        </p:txBody>
      </p:sp>
      <p:sp>
        <p:nvSpPr>
          <p:cNvPr id="32784" name="TextBox 10"/>
          <p:cNvSpPr txBox="1">
            <a:spLocks noChangeArrowheads="1"/>
          </p:cNvSpPr>
          <p:nvPr/>
        </p:nvSpPr>
        <p:spPr bwMode="auto">
          <a:xfrm>
            <a:off x="896938" y="2959100"/>
            <a:ext cx="11525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</p:txBody>
      </p:sp>
      <p:sp>
        <p:nvSpPr>
          <p:cNvPr id="32785" name="TextBox 10"/>
          <p:cNvSpPr txBox="1">
            <a:spLocks noChangeArrowheads="1"/>
          </p:cNvSpPr>
          <p:nvPr/>
        </p:nvSpPr>
        <p:spPr bwMode="auto">
          <a:xfrm>
            <a:off x="896938" y="4237038"/>
            <a:ext cx="11525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</a:p>
        </p:txBody>
      </p:sp>
      <p:sp>
        <p:nvSpPr>
          <p:cNvPr id="32786" name="TextBox 9"/>
          <p:cNvSpPr txBox="1">
            <a:spLocks noChangeArrowheads="1"/>
          </p:cNvSpPr>
          <p:nvPr/>
        </p:nvSpPr>
        <p:spPr bwMode="auto">
          <a:xfrm>
            <a:off x="3249613" y="1095375"/>
            <a:ext cx="18145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银监会要求</a:t>
            </a:r>
          </a:p>
        </p:txBody>
      </p:sp>
      <p:sp>
        <p:nvSpPr>
          <p:cNvPr id="32787" name="TextBox 9"/>
          <p:cNvSpPr txBox="1">
            <a:spLocks noChangeArrowheads="1"/>
          </p:cNvSpPr>
          <p:nvPr/>
        </p:nvSpPr>
        <p:spPr bwMode="auto">
          <a:xfrm>
            <a:off x="6581775" y="1095375"/>
            <a:ext cx="17192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同业领先水平</a:t>
            </a:r>
          </a:p>
        </p:txBody>
      </p:sp>
      <p:sp>
        <p:nvSpPr>
          <p:cNvPr id="32789" name="user_274180"/>
          <p:cNvSpPr>
            <a:spLocks noChangeAspect="1" noChangeArrowheads="1"/>
          </p:cNvSpPr>
          <p:nvPr/>
        </p:nvSpPr>
        <p:spPr bwMode="auto">
          <a:xfrm>
            <a:off x="1100126" y="2046288"/>
            <a:ext cx="717562" cy="716094"/>
          </a:xfrm>
          <a:custGeom>
            <a:avLst/>
            <a:gdLst/>
            <a:ahLst/>
            <a:cxnLst>
              <a:cxn ang="0">
                <a:pos x="506331" y="518214"/>
              </a:cxn>
              <a:cxn ang="0">
                <a:pos x="518971" y="581396"/>
              </a:cxn>
              <a:cxn ang="0">
                <a:pos x="582259" y="568777"/>
              </a:cxn>
              <a:cxn ang="0">
                <a:pos x="569619" y="505595"/>
              </a:cxn>
              <a:cxn ang="0">
                <a:pos x="569619" y="480269"/>
              </a:cxn>
              <a:cxn ang="0">
                <a:pos x="607627" y="568777"/>
              </a:cxn>
              <a:cxn ang="0">
                <a:pos x="518971" y="606722"/>
              </a:cxn>
              <a:cxn ang="0">
                <a:pos x="480962" y="518214"/>
              </a:cxn>
              <a:cxn ang="0">
                <a:pos x="518971" y="278092"/>
              </a:cxn>
              <a:cxn ang="0">
                <a:pos x="506331" y="341274"/>
              </a:cxn>
              <a:cxn ang="0">
                <a:pos x="569619" y="353893"/>
              </a:cxn>
              <a:cxn ang="0">
                <a:pos x="582259" y="290711"/>
              </a:cxn>
              <a:cxn ang="0">
                <a:pos x="518971" y="252766"/>
              </a:cxn>
              <a:cxn ang="0">
                <a:pos x="607627" y="290711"/>
              </a:cxn>
              <a:cxn ang="0">
                <a:pos x="569619" y="379219"/>
              </a:cxn>
              <a:cxn ang="0">
                <a:pos x="480962" y="341274"/>
              </a:cxn>
              <a:cxn ang="0">
                <a:pos x="518971" y="252766"/>
              </a:cxn>
              <a:cxn ang="0">
                <a:pos x="42180" y="215968"/>
              </a:cxn>
              <a:cxn ang="0">
                <a:pos x="29543" y="376553"/>
              </a:cxn>
              <a:cxn ang="0">
                <a:pos x="48409" y="380907"/>
              </a:cxn>
              <a:cxn ang="0">
                <a:pos x="75017" y="581395"/>
              </a:cxn>
              <a:cxn ang="0">
                <a:pos x="166768" y="392549"/>
              </a:cxn>
              <a:cxn ang="0">
                <a:pos x="189016" y="380907"/>
              </a:cxn>
              <a:cxn ang="0">
                <a:pos x="202364" y="362778"/>
              </a:cxn>
              <a:cxn ang="0">
                <a:pos x="146211" y="176955"/>
              </a:cxn>
              <a:cxn ang="0">
                <a:pos x="146211" y="151716"/>
              </a:cxn>
              <a:cxn ang="0">
                <a:pos x="227549" y="359935"/>
              </a:cxn>
              <a:cxn ang="0">
                <a:pos x="191151" y="406146"/>
              </a:cxn>
              <a:cxn ang="0">
                <a:pos x="164543" y="606722"/>
              </a:cxn>
              <a:cxn ang="0">
                <a:pos x="50634" y="594991"/>
              </a:cxn>
              <a:cxn ang="0">
                <a:pos x="10677" y="393349"/>
              </a:cxn>
              <a:cxn ang="0">
                <a:pos x="17084" y="213124"/>
              </a:cxn>
              <a:cxn ang="0">
                <a:pos x="392412" y="75787"/>
              </a:cxn>
              <a:cxn ang="0">
                <a:pos x="455700" y="88497"/>
              </a:cxn>
              <a:cxn ang="0">
                <a:pos x="392412" y="101119"/>
              </a:cxn>
              <a:cxn ang="0">
                <a:pos x="354404" y="303326"/>
              </a:cxn>
              <a:cxn ang="0">
                <a:pos x="455700" y="316036"/>
              </a:cxn>
              <a:cxn ang="0">
                <a:pos x="354404" y="328658"/>
              </a:cxn>
              <a:cxn ang="0">
                <a:pos x="392412" y="530865"/>
              </a:cxn>
              <a:cxn ang="0">
                <a:pos x="455700" y="543576"/>
              </a:cxn>
              <a:cxn ang="0">
                <a:pos x="392412" y="556197"/>
              </a:cxn>
              <a:cxn ang="0">
                <a:pos x="329124" y="328658"/>
              </a:cxn>
              <a:cxn ang="0">
                <a:pos x="253107" y="316036"/>
              </a:cxn>
              <a:cxn ang="0">
                <a:pos x="329124" y="303326"/>
              </a:cxn>
              <a:cxn ang="0">
                <a:pos x="392412" y="75787"/>
              </a:cxn>
              <a:cxn ang="0">
                <a:pos x="506331" y="63207"/>
              </a:cxn>
              <a:cxn ang="0">
                <a:pos x="518971" y="126389"/>
              </a:cxn>
              <a:cxn ang="0">
                <a:pos x="582259" y="113770"/>
              </a:cxn>
              <a:cxn ang="0">
                <a:pos x="569619" y="50588"/>
              </a:cxn>
              <a:cxn ang="0">
                <a:pos x="569619" y="25262"/>
              </a:cxn>
              <a:cxn ang="0">
                <a:pos x="607627" y="113770"/>
              </a:cxn>
              <a:cxn ang="0">
                <a:pos x="518971" y="151715"/>
              </a:cxn>
              <a:cxn ang="0">
                <a:pos x="480962" y="63207"/>
              </a:cxn>
              <a:cxn ang="0">
                <a:pos x="113916" y="25241"/>
              </a:cxn>
              <a:cxn ang="0">
                <a:pos x="113916" y="101142"/>
              </a:cxn>
              <a:cxn ang="0">
                <a:pos x="113916" y="25241"/>
              </a:cxn>
              <a:cxn ang="0">
                <a:pos x="177178" y="63191"/>
              </a:cxn>
              <a:cxn ang="0">
                <a:pos x="50654" y="63191"/>
              </a:cxn>
            </a:cxnLst>
            <a:rect l="0" t="0" r="r" b="b"/>
            <a:pathLst>
              <a:path w="607627" h="606722">
                <a:moveTo>
                  <a:pt x="518971" y="505595"/>
                </a:moveTo>
                <a:cubicBezTo>
                  <a:pt x="512028" y="505595"/>
                  <a:pt x="506331" y="511282"/>
                  <a:pt x="506331" y="518214"/>
                </a:cubicBezTo>
                <a:lnTo>
                  <a:pt x="506331" y="568777"/>
                </a:lnTo>
                <a:cubicBezTo>
                  <a:pt x="506331" y="575797"/>
                  <a:pt x="512028" y="581396"/>
                  <a:pt x="518971" y="581396"/>
                </a:cubicBezTo>
                <a:lnTo>
                  <a:pt x="569619" y="581396"/>
                </a:lnTo>
                <a:cubicBezTo>
                  <a:pt x="576562" y="581396"/>
                  <a:pt x="582259" y="575797"/>
                  <a:pt x="582259" y="568777"/>
                </a:cubicBezTo>
                <a:lnTo>
                  <a:pt x="582259" y="518214"/>
                </a:lnTo>
                <a:cubicBezTo>
                  <a:pt x="582259" y="511282"/>
                  <a:pt x="576562" y="505595"/>
                  <a:pt x="569619" y="505595"/>
                </a:cubicBezTo>
                <a:close/>
                <a:moveTo>
                  <a:pt x="518971" y="480269"/>
                </a:moveTo>
                <a:lnTo>
                  <a:pt x="569619" y="480269"/>
                </a:lnTo>
                <a:cubicBezTo>
                  <a:pt x="590537" y="480269"/>
                  <a:pt x="607627" y="497331"/>
                  <a:pt x="607627" y="518214"/>
                </a:cubicBezTo>
                <a:lnTo>
                  <a:pt x="607627" y="568777"/>
                </a:lnTo>
                <a:cubicBezTo>
                  <a:pt x="607627" y="589660"/>
                  <a:pt x="590537" y="606722"/>
                  <a:pt x="569619" y="606722"/>
                </a:cubicBezTo>
                <a:lnTo>
                  <a:pt x="518971" y="606722"/>
                </a:lnTo>
                <a:cubicBezTo>
                  <a:pt x="498053" y="606722"/>
                  <a:pt x="480962" y="589660"/>
                  <a:pt x="480962" y="568777"/>
                </a:cubicBezTo>
                <a:lnTo>
                  <a:pt x="480962" y="518214"/>
                </a:lnTo>
                <a:cubicBezTo>
                  <a:pt x="480962" y="497331"/>
                  <a:pt x="498053" y="480269"/>
                  <a:pt x="518971" y="480269"/>
                </a:cubicBezTo>
                <a:close/>
                <a:moveTo>
                  <a:pt x="518971" y="278092"/>
                </a:moveTo>
                <a:cubicBezTo>
                  <a:pt x="512028" y="278092"/>
                  <a:pt x="506331" y="283779"/>
                  <a:pt x="506331" y="290711"/>
                </a:cubicBezTo>
                <a:lnTo>
                  <a:pt x="506331" y="341274"/>
                </a:lnTo>
                <a:cubicBezTo>
                  <a:pt x="506331" y="348294"/>
                  <a:pt x="512028" y="353893"/>
                  <a:pt x="518971" y="353893"/>
                </a:cubicBezTo>
                <a:lnTo>
                  <a:pt x="569619" y="353893"/>
                </a:lnTo>
                <a:cubicBezTo>
                  <a:pt x="576562" y="353893"/>
                  <a:pt x="582259" y="348294"/>
                  <a:pt x="582259" y="341274"/>
                </a:cubicBezTo>
                <a:lnTo>
                  <a:pt x="582259" y="290711"/>
                </a:lnTo>
                <a:cubicBezTo>
                  <a:pt x="582259" y="283779"/>
                  <a:pt x="576562" y="278092"/>
                  <a:pt x="569619" y="278092"/>
                </a:cubicBezTo>
                <a:close/>
                <a:moveTo>
                  <a:pt x="518971" y="252766"/>
                </a:moveTo>
                <a:lnTo>
                  <a:pt x="569619" y="252766"/>
                </a:lnTo>
                <a:cubicBezTo>
                  <a:pt x="590537" y="252766"/>
                  <a:pt x="607627" y="269828"/>
                  <a:pt x="607627" y="290711"/>
                </a:cubicBezTo>
                <a:lnTo>
                  <a:pt x="607627" y="341274"/>
                </a:lnTo>
                <a:cubicBezTo>
                  <a:pt x="607627" y="362157"/>
                  <a:pt x="590537" y="379219"/>
                  <a:pt x="569619" y="379219"/>
                </a:cubicBezTo>
                <a:lnTo>
                  <a:pt x="518971" y="379219"/>
                </a:lnTo>
                <a:cubicBezTo>
                  <a:pt x="498053" y="379219"/>
                  <a:pt x="480962" y="362157"/>
                  <a:pt x="480962" y="341274"/>
                </a:cubicBezTo>
                <a:lnTo>
                  <a:pt x="480962" y="290711"/>
                </a:lnTo>
                <a:cubicBezTo>
                  <a:pt x="480962" y="269828"/>
                  <a:pt x="498053" y="252766"/>
                  <a:pt x="518971" y="252766"/>
                </a:cubicBezTo>
                <a:close/>
                <a:moveTo>
                  <a:pt x="81603" y="176955"/>
                </a:moveTo>
                <a:cubicBezTo>
                  <a:pt x="61669" y="176955"/>
                  <a:pt x="44760" y="193751"/>
                  <a:pt x="42180" y="215968"/>
                </a:cubicBezTo>
                <a:lnTo>
                  <a:pt x="25449" y="362778"/>
                </a:lnTo>
                <a:cubicBezTo>
                  <a:pt x="24826" y="367933"/>
                  <a:pt x="26339" y="372909"/>
                  <a:pt x="29543" y="376553"/>
                </a:cubicBezTo>
                <a:cubicBezTo>
                  <a:pt x="30967" y="378153"/>
                  <a:pt x="34170" y="380907"/>
                  <a:pt x="38798" y="380907"/>
                </a:cubicBezTo>
                <a:lnTo>
                  <a:pt x="48409" y="380907"/>
                </a:lnTo>
                <a:cubicBezTo>
                  <a:pt x="55083" y="380907"/>
                  <a:pt x="60512" y="385973"/>
                  <a:pt x="61046" y="392549"/>
                </a:cubicBezTo>
                <a:lnTo>
                  <a:pt x="75017" y="581395"/>
                </a:lnTo>
                <a:lnTo>
                  <a:pt x="152796" y="581395"/>
                </a:lnTo>
                <a:lnTo>
                  <a:pt x="166768" y="392549"/>
                </a:lnTo>
                <a:cubicBezTo>
                  <a:pt x="167213" y="385973"/>
                  <a:pt x="172730" y="380907"/>
                  <a:pt x="179404" y="380907"/>
                </a:cubicBezTo>
                <a:lnTo>
                  <a:pt x="189016" y="380907"/>
                </a:lnTo>
                <a:cubicBezTo>
                  <a:pt x="193643" y="380907"/>
                  <a:pt x="196847" y="378153"/>
                  <a:pt x="198271" y="376553"/>
                </a:cubicBezTo>
                <a:cubicBezTo>
                  <a:pt x="201474" y="372909"/>
                  <a:pt x="202987" y="367933"/>
                  <a:pt x="202364" y="362778"/>
                </a:cubicBezTo>
                <a:lnTo>
                  <a:pt x="185634" y="215968"/>
                </a:lnTo>
                <a:cubicBezTo>
                  <a:pt x="183053" y="193751"/>
                  <a:pt x="166145" y="176955"/>
                  <a:pt x="146211" y="176955"/>
                </a:cubicBezTo>
                <a:close/>
                <a:moveTo>
                  <a:pt x="81603" y="151716"/>
                </a:moveTo>
                <a:lnTo>
                  <a:pt x="146211" y="151716"/>
                </a:lnTo>
                <a:cubicBezTo>
                  <a:pt x="179049" y="151716"/>
                  <a:pt x="206814" y="178110"/>
                  <a:pt x="210818" y="213124"/>
                </a:cubicBezTo>
                <a:lnTo>
                  <a:pt x="227549" y="359935"/>
                </a:lnTo>
                <a:cubicBezTo>
                  <a:pt x="228973" y="372198"/>
                  <a:pt x="225146" y="384373"/>
                  <a:pt x="217137" y="393349"/>
                </a:cubicBezTo>
                <a:cubicBezTo>
                  <a:pt x="210285" y="401081"/>
                  <a:pt x="201118" y="405524"/>
                  <a:pt x="191151" y="406146"/>
                </a:cubicBezTo>
                <a:lnTo>
                  <a:pt x="177180" y="594991"/>
                </a:lnTo>
                <a:cubicBezTo>
                  <a:pt x="176646" y="601568"/>
                  <a:pt x="171128" y="606722"/>
                  <a:pt x="164543" y="606722"/>
                </a:cubicBezTo>
                <a:lnTo>
                  <a:pt x="63271" y="606722"/>
                </a:lnTo>
                <a:cubicBezTo>
                  <a:pt x="56685" y="606722"/>
                  <a:pt x="51168" y="601568"/>
                  <a:pt x="50634" y="594991"/>
                </a:cubicBezTo>
                <a:lnTo>
                  <a:pt x="36662" y="406146"/>
                </a:lnTo>
                <a:cubicBezTo>
                  <a:pt x="26695" y="405524"/>
                  <a:pt x="17529" y="401081"/>
                  <a:pt x="10677" y="393349"/>
                </a:cubicBezTo>
                <a:cubicBezTo>
                  <a:pt x="2667" y="384373"/>
                  <a:pt x="-1070" y="372198"/>
                  <a:pt x="265" y="359935"/>
                </a:cubicBezTo>
                <a:lnTo>
                  <a:pt x="17084" y="213124"/>
                </a:lnTo>
                <a:cubicBezTo>
                  <a:pt x="21000" y="178110"/>
                  <a:pt x="48765" y="151716"/>
                  <a:pt x="81603" y="151716"/>
                </a:cubicBezTo>
                <a:close/>
                <a:moveTo>
                  <a:pt x="392412" y="75787"/>
                </a:moveTo>
                <a:lnTo>
                  <a:pt x="443060" y="75787"/>
                </a:lnTo>
                <a:cubicBezTo>
                  <a:pt x="450003" y="75787"/>
                  <a:pt x="455700" y="81475"/>
                  <a:pt x="455700" y="88497"/>
                </a:cubicBezTo>
                <a:cubicBezTo>
                  <a:pt x="455700" y="95430"/>
                  <a:pt x="450003" y="101119"/>
                  <a:pt x="443060" y="101119"/>
                </a:cubicBezTo>
                <a:lnTo>
                  <a:pt x="392412" y="101119"/>
                </a:lnTo>
                <a:cubicBezTo>
                  <a:pt x="371494" y="101119"/>
                  <a:pt x="354404" y="118095"/>
                  <a:pt x="354404" y="138982"/>
                </a:cubicBezTo>
                <a:lnTo>
                  <a:pt x="354404" y="303326"/>
                </a:lnTo>
                <a:lnTo>
                  <a:pt x="443060" y="303326"/>
                </a:lnTo>
                <a:cubicBezTo>
                  <a:pt x="450003" y="303326"/>
                  <a:pt x="455700" y="309015"/>
                  <a:pt x="455700" y="316036"/>
                </a:cubicBezTo>
                <a:cubicBezTo>
                  <a:pt x="455700" y="322969"/>
                  <a:pt x="450003" y="328658"/>
                  <a:pt x="443060" y="328658"/>
                </a:cubicBezTo>
                <a:lnTo>
                  <a:pt x="354404" y="328658"/>
                </a:lnTo>
                <a:lnTo>
                  <a:pt x="354404" y="493002"/>
                </a:lnTo>
                <a:cubicBezTo>
                  <a:pt x="354404" y="513889"/>
                  <a:pt x="371494" y="530865"/>
                  <a:pt x="392412" y="530865"/>
                </a:cubicBezTo>
                <a:lnTo>
                  <a:pt x="443060" y="530865"/>
                </a:lnTo>
                <a:cubicBezTo>
                  <a:pt x="450003" y="530865"/>
                  <a:pt x="455700" y="536554"/>
                  <a:pt x="455700" y="543576"/>
                </a:cubicBezTo>
                <a:cubicBezTo>
                  <a:pt x="455700" y="550509"/>
                  <a:pt x="450003" y="556197"/>
                  <a:pt x="443060" y="556197"/>
                </a:cubicBezTo>
                <a:lnTo>
                  <a:pt x="392412" y="556197"/>
                </a:lnTo>
                <a:cubicBezTo>
                  <a:pt x="357519" y="556197"/>
                  <a:pt x="329124" y="527843"/>
                  <a:pt x="329124" y="493002"/>
                </a:cubicBezTo>
                <a:lnTo>
                  <a:pt x="329124" y="328658"/>
                </a:lnTo>
                <a:lnTo>
                  <a:pt x="265836" y="328658"/>
                </a:lnTo>
                <a:cubicBezTo>
                  <a:pt x="258804" y="328658"/>
                  <a:pt x="253107" y="322969"/>
                  <a:pt x="253107" y="316036"/>
                </a:cubicBezTo>
                <a:cubicBezTo>
                  <a:pt x="253107" y="309015"/>
                  <a:pt x="258804" y="303326"/>
                  <a:pt x="265836" y="303326"/>
                </a:cubicBezTo>
                <a:lnTo>
                  <a:pt x="329124" y="303326"/>
                </a:lnTo>
                <a:lnTo>
                  <a:pt x="329124" y="138982"/>
                </a:lnTo>
                <a:cubicBezTo>
                  <a:pt x="329124" y="104141"/>
                  <a:pt x="357519" y="75787"/>
                  <a:pt x="392412" y="75787"/>
                </a:cubicBezTo>
                <a:close/>
                <a:moveTo>
                  <a:pt x="518971" y="50588"/>
                </a:moveTo>
                <a:cubicBezTo>
                  <a:pt x="512028" y="50588"/>
                  <a:pt x="506331" y="56275"/>
                  <a:pt x="506331" y="63207"/>
                </a:cubicBezTo>
                <a:lnTo>
                  <a:pt x="506331" y="113770"/>
                </a:lnTo>
                <a:cubicBezTo>
                  <a:pt x="506331" y="120790"/>
                  <a:pt x="512028" y="126389"/>
                  <a:pt x="518971" y="126389"/>
                </a:cubicBezTo>
                <a:lnTo>
                  <a:pt x="569619" y="126389"/>
                </a:lnTo>
                <a:cubicBezTo>
                  <a:pt x="576562" y="126389"/>
                  <a:pt x="582259" y="120790"/>
                  <a:pt x="582259" y="113770"/>
                </a:cubicBezTo>
                <a:lnTo>
                  <a:pt x="582259" y="63207"/>
                </a:lnTo>
                <a:cubicBezTo>
                  <a:pt x="582259" y="56275"/>
                  <a:pt x="576562" y="50588"/>
                  <a:pt x="569619" y="50588"/>
                </a:cubicBezTo>
                <a:close/>
                <a:moveTo>
                  <a:pt x="518971" y="25262"/>
                </a:moveTo>
                <a:lnTo>
                  <a:pt x="569619" y="25262"/>
                </a:lnTo>
                <a:cubicBezTo>
                  <a:pt x="590537" y="25262"/>
                  <a:pt x="607627" y="42324"/>
                  <a:pt x="607627" y="63207"/>
                </a:cubicBezTo>
                <a:lnTo>
                  <a:pt x="607627" y="113770"/>
                </a:lnTo>
                <a:cubicBezTo>
                  <a:pt x="607627" y="134653"/>
                  <a:pt x="590537" y="151715"/>
                  <a:pt x="569619" y="151715"/>
                </a:cubicBezTo>
                <a:lnTo>
                  <a:pt x="518971" y="151715"/>
                </a:lnTo>
                <a:cubicBezTo>
                  <a:pt x="498053" y="151715"/>
                  <a:pt x="480962" y="134653"/>
                  <a:pt x="480962" y="113770"/>
                </a:cubicBezTo>
                <a:lnTo>
                  <a:pt x="480962" y="63207"/>
                </a:lnTo>
                <a:cubicBezTo>
                  <a:pt x="480962" y="42324"/>
                  <a:pt x="498053" y="25262"/>
                  <a:pt x="518971" y="25262"/>
                </a:cubicBezTo>
                <a:close/>
                <a:moveTo>
                  <a:pt x="113916" y="25241"/>
                </a:moveTo>
                <a:cubicBezTo>
                  <a:pt x="93006" y="25241"/>
                  <a:pt x="75923" y="42305"/>
                  <a:pt x="75923" y="63191"/>
                </a:cubicBezTo>
                <a:cubicBezTo>
                  <a:pt x="75923" y="84078"/>
                  <a:pt x="93006" y="101142"/>
                  <a:pt x="113916" y="101142"/>
                </a:cubicBezTo>
                <a:cubicBezTo>
                  <a:pt x="134825" y="101142"/>
                  <a:pt x="151909" y="84078"/>
                  <a:pt x="151909" y="63191"/>
                </a:cubicBezTo>
                <a:cubicBezTo>
                  <a:pt x="151909" y="42305"/>
                  <a:pt x="134825" y="25241"/>
                  <a:pt x="113916" y="25241"/>
                </a:cubicBezTo>
                <a:close/>
                <a:moveTo>
                  <a:pt x="113916" y="0"/>
                </a:moveTo>
                <a:cubicBezTo>
                  <a:pt x="148794" y="0"/>
                  <a:pt x="177178" y="28352"/>
                  <a:pt x="177178" y="63191"/>
                </a:cubicBezTo>
                <a:cubicBezTo>
                  <a:pt x="177178" y="98031"/>
                  <a:pt x="148794" y="126383"/>
                  <a:pt x="113916" y="126383"/>
                </a:cubicBezTo>
                <a:cubicBezTo>
                  <a:pt x="79037" y="126383"/>
                  <a:pt x="50654" y="98031"/>
                  <a:pt x="50654" y="63191"/>
                </a:cubicBezTo>
                <a:cubicBezTo>
                  <a:pt x="50654" y="28352"/>
                  <a:pt x="79037" y="0"/>
                  <a:pt x="113916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server_30454"/>
          <p:cNvSpPr>
            <a:spLocks noChangeAspect="1" noChangeArrowheads="1"/>
          </p:cNvSpPr>
          <p:nvPr/>
        </p:nvSpPr>
        <p:spPr bwMode="auto">
          <a:xfrm>
            <a:off x="946150" y="3320725"/>
            <a:ext cx="797579" cy="761956"/>
          </a:xfrm>
          <a:custGeom>
            <a:avLst/>
            <a:gdLst/>
            <a:ahLst/>
            <a:cxnLst>
              <a:cxn ang="0">
                <a:pos x="107471" y="534851"/>
              </a:cxn>
              <a:cxn ang="0">
                <a:pos x="214942" y="534851"/>
              </a:cxn>
              <a:cxn ang="0">
                <a:pos x="0" y="534851"/>
              </a:cxn>
              <a:cxn ang="0">
                <a:pos x="107471" y="470425"/>
              </a:cxn>
              <a:cxn ang="0">
                <a:pos x="214942" y="470425"/>
              </a:cxn>
              <a:cxn ang="0">
                <a:pos x="0" y="470425"/>
              </a:cxn>
              <a:cxn ang="0">
                <a:pos x="10663" y="363083"/>
              </a:cxn>
              <a:cxn ang="0">
                <a:pos x="203999" y="363083"/>
              </a:cxn>
              <a:cxn ang="0">
                <a:pos x="558372" y="325019"/>
              </a:cxn>
              <a:cxn ang="0">
                <a:pos x="558372" y="359482"/>
              </a:cxn>
              <a:cxn ang="0">
                <a:pos x="558372" y="325019"/>
              </a:cxn>
              <a:cxn ang="0">
                <a:pos x="214942" y="363083"/>
              </a:cxn>
              <a:cxn ang="0">
                <a:pos x="107471" y="449078"/>
              </a:cxn>
              <a:cxn ang="0">
                <a:pos x="0" y="363083"/>
              </a:cxn>
              <a:cxn ang="0">
                <a:pos x="327706" y="0"/>
              </a:cxn>
              <a:cxn ang="0">
                <a:pos x="604393" y="553092"/>
              </a:cxn>
              <a:cxn ang="0">
                <a:pos x="327706" y="265619"/>
              </a:cxn>
              <a:cxn ang="0">
                <a:pos x="575209" y="294478"/>
              </a:cxn>
              <a:cxn ang="0">
                <a:pos x="577454" y="253010"/>
              </a:cxn>
              <a:cxn ang="0">
                <a:pos x="327706" y="224151"/>
              </a:cxn>
              <a:cxn ang="0">
                <a:pos x="572122" y="239001"/>
              </a:cxn>
              <a:cxn ang="0">
                <a:pos x="595694" y="221349"/>
              </a:cxn>
              <a:cxn ang="0">
                <a:pos x="330512" y="161949"/>
              </a:cxn>
              <a:cxn ang="0">
                <a:pos x="327706" y="143737"/>
              </a:cxn>
              <a:cxn ang="0">
                <a:pos x="575209" y="183803"/>
              </a:cxn>
              <a:cxn ang="0">
                <a:pos x="578577" y="142616"/>
              </a:cxn>
              <a:cxn ang="0">
                <a:pos x="327706" y="102549"/>
              </a:cxn>
              <a:cxn ang="0">
                <a:pos x="571000" y="128046"/>
              </a:cxn>
              <a:cxn ang="0">
                <a:pos x="595414" y="111795"/>
              </a:cxn>
              <a:cxn ang="0">
                <a:pos x="331635" y="38106"/>
              </a:cxn>
              <a:cxn ang="0">
                <a:pos x="313734" y="0"/>
              </a:cxn>
              <a:cxn ang="0">
                <a:pos x="239362" y="553092"/>
              </a:cxn>
              <a:cxn ang="0">
                <a:pos x="243010" y="363124"/>
              </a:cxn>
              <a:cxn ang="0">
                <a:pos x="92300" y="292797"/>
              </a:cxn>
            </a:cxnLst>
            <a:rect l="0" t="0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791" name="组合 4"/>
          <p:cNvGrpSpPr/>
          <p:nvPr/>
        </p:nvGrpSpPr>
        <p:grpSpPr bwMode="auto">
          <a:xfrm>
            <a:off x="1084253" y="5919490"/>
            <a:ext cx="688481" cy="711498"/>
            <a:chOff x="1084917" y="5919381"/>
            <a:chExt cx="688175" cy="711576"/>
          </a:xfrm>
        </p:grpSpPr>
        <p:sp>
          <p:nvSpPr>
            <p:cNvPr id="32792" name="trophy-sportive-cup-outline_58377"/>
            <p:cNvSpPr>
              <a:spLocks noChangeAspect="1" noChangeArrowheads="1"/>
            </p:cNvSpPr>
            <p:nvPr/>
          </p:nvSpPr>
          <p:spPr bwMode="auto">
            <a:xfrm>
              <a:off x="1084917" y="5925287"/>
              <a:ext cx="688175" cy="705670"/>
            </a:xfrm>
            <a:custGeom>
              <a:avLst/>
              <a:gdLst/>
              <a:ahLst/>
              <a:cxnLst>
                <a:cxn ang="0">
                  <a:pos x="304122" y="515850"/>
                </a:cxn>
                <a:cxn ang="0">
                  <a:pos x="227259" y="564057"/>
                </a:cxn>
                <a:cxn ang="0">
                  <a:pos x="226767" y="564475"/>
                </a:cxn>
                <a:cxn ang="0">
                  <a:pos x="530681" y="143537"/>
                </a:cxn>
                <a:cxn ang="0">
                  <a:pos x="63310" y="145377"/>
                </a:cxn>
                <a:cxn ang="0">
                  <a:pos x="151870" y="248568"/>
                </a:cxn>
                <a:cxn ang="0">
                  <a:pos x="429718" y="303712"/>
                </a:cxn>
                <a:cxn ang="0">
                  <a:pos x="485907" y="44359"/>
                </a:cxn>
                <a:cxn ang="0">
                  <a:pos x="533150" y="136289"/>
                </a:cxn>
                <a:cxn ang="0">
                  <a:pos x="533037" y="44867"/>
                </a:cxn>
                <a:cxn ang="0">
                  <a:pos x="528649" y="149497"/>
                </a:cxn>
                <a:cxn ang="0">
                  <a:pos x="220576" y="44359"/>
                </a:cxn>
                <a:cxn ang="0">
                  <a:pos x="442044" y="44359"/>
                </a:cxn>
                <a:cxn ang="0">
                  <a:pos x="302541" y="386964"/>
                </a:cxn>
                <a:cxn ang="0">
                  <a:pos x="151362" y="247759"/>
                </a:cxn>
                <a:cxn ang="0">
                  <a:pos x="89716" y="187576"/>
                </a:cxn>
                <a:cxn ang="0">
                  <a:pos x="106932" y="44867"/>
                </a:cxn>
                <a:cxn ang="0">
                  <a:pos x="62599" y="143295"/>
                </a:cxn>
                <a:cxn ang="0">
                  <a:pos x="60332" y="44359"/>
                </a:cxn>
                <a:cxn ang="0">
                  <a:pos x="502008" y="190019"/>
                </a:cxn>
                <a:cxn ang="0">
                  <a:pos x="533150" y="136289"/>
                </a:cxn>
                <a:cxn ang="0">
                  <a:pos x="544944" y="48931"/>
                </a:cxn>
                <a:cxn ang="0">
                  <a:pos x="150871" y="248568"/>
                </a:cxn>
                <a:cxn ang="0">
                  <a:pos x="430640" y="304095"/>
                </a:cxn>
                <a:cxn ang="0">
                  <a:pos x="48397" y="48931"/>
                </a:cxn>
                <a:cxn ang="0">
                  <a:pos x="60093" y="135955"/>
                </a:cxn>
                <a:cxn ang="0">
                  <a:pos x="89716" y="187576"/>
                </a:cxn>
                <a:cxn ang="0">
                  <a:pos x="60304" y="997"/>
                </a:cxn>
                <a:cxn ang="0">
                  <a:pos x="559539" y="185678"/>
                </a:cxn>
                <a:cxn ang="0">
                  <a:pos x="483567" y="272957"/>
                </a:cxn>
                <a:cxn ang="0">
                  <a:pos x="318563" y="429568"/>
                </a:cxn>
                <a:cxn ang="0">
                  <a:pos x="370722" y="494069"/>
                </a:cxn>
                <a:cxn ang="0">
                  <a:pos x="183903" y="564014"/>
                </a:cxn>
                <a:cxn ang="0">
                  <a:pos x="275239" y="429568"/>
                </a:cxn>
                <a:cxn ang="0">
                  <a:pos x="122372" y="318821"/>
                </a:cxn>
                <a:cxn ang="0">
                  <a:pos x="96331" y="262297"/>
                </a:cxn>
                <a:cxn ang="0">
                  <a:pos x="60304" y="997"/>
                </a:cxn>
                <a:cxn ang="0">
                  <a:pos x="33369" y="185941"/>
                </a:cxn>
                <a:cxn ang="0">
                  <a:pos x="161195" y="377224"/>
                </a:cxn>
                <a:cxn ang="0">
                  <a:pos x="222343" y="493649"/>
                </a:cxn>
                <a:cxn ang="0">
                  <a:pos x="366070" y="607851"/>
                </a:cxn>
                <a:cxn ang="0">
                  <a:pos x="318596" y="473018"/>
                </a:cxn>
                <a:cxn ang="0">
                  <a:pos x="471466" y="319011"/>
                </a:cxn>
                <a:cxn ang="0">
                  <a:pos x="592762" y="63226"/>
                </a:cxn>
                <a:cxn ang="0">
                  <a:pos x="442044" y="565"/>
                </a:cxn>
                <a:cxn ang="0">
                  <a:pos x="220576" y="565"/>
                </a:cxn>
                <a:cxn ang="0">
                  <a:pos x="533037" y="0"/>
                </a:cxn>
                <a:cxn ang="0">
                  <a:pos x="497624" y="263064"/>
                </a:cxn>
                <a:cxn ang="0">
                  <a:pos x="374102" y="416837"/>
                </a:cxn>
                <a:cxn ang="0">
                  <a:pos x="410437" y="564014"/>
                </a:cxn>
                <a:cxn ang="0">
                  <a:pos x="222004" y="493225"/>
                </a:cxn>
                <a:cxn ang="0">
                  <a:pos x="160781" y="377492"/>
                </a:cxn>
                <a:cxn ang="0">
                  <a:pos x="32880" y="186139"/>
                </a:cxn>
              </a:cxnLst>
              <a:rect l="0" t="0" r="r" b="b"/>
              <a:pathLst>
                <a:path w="593263" h="608344">
                  <a:moveTo>
                    <a:pt x="289142" y="515850"/>
                  </a:moveTo>
                  <a:cubicBezTo>
                    <a:pt x="254421" y="518458"/>
                    <a:pt x="228150" y="538935"/>
                    <a:pt x="227765" y="563478"/>
                  </a:cubicBezTo>
                  <a:lnTo>
                    <a:pt x="365576" y="563478"/>
                  </a:lnTo>
                  <a:cubicBezTo>
                    <a:pt x="365192" y="538935"/>
                    <a:pt x="338920" y="518458"/>
                    <a:pt x="304122" y="515850"/>
                  </a:cubicBezTo>
                  <a:close/>
                  <a:moveTo>
                    <a:pt x="289175" y="515431"/>
                  </a:moveTo>
                  <a:lnTo>
                    <a:pt x="304155" y="515431"/>
                  </a:lnTo>
                  <a:cubicBezTo>
                    <a:pt x="338953" y="518039"/>
                    <a:pt x="366070" y="538824"/>
                    <a:pt x="366070" y="564057"/>
                  </a:cubicBezTo>
                  <a:lnTo>
                    <a:pt x="227259" y="564057"/>
                  </a:lnTo>
                  <a:cubicBezTo>
                    <a:pt x="227259" y="538824"/>
                    <a:pt x="254376" y="518039"/>
                    <a:pt x="289175" y="515431"/>
                  </a:cubicBezTo>
                  <a:close/>
                  <a:moveTo>
                    <a:pt x="289142" y="514853"/>
                  </a:moveTo>
                  <a:cubicBezTo>
                    <a:pt x="253576" y="517537"/>
                    <a:pt x="226767" y="538705"/>
                    <a:pt x="226767" y="564014"/>
                  </a:cubicBezTo>
                  <a:lnTo>
                    <a:pt x="226767" y="564475"/>
                  </a:lnTo>
                  <a:lnTo>
                    <a:pt x="366574" y="564475"/>
                  </a:lnTo>
                  <a:lnTo>
                    <a:pt x="366574" y="564014"/>
                  </a:lnTo>
                  <a:cubicBezTo>
                    <a:pt x="366574" y="538705"/>
                    <a:pt x="339765" y="517537"/>
                    <a:pt x="304122" y="514853"/>
                  </a:cubicBezTo>
                  <a:close/>
                  <a:moveTo>
                    <a:pt x="530681" y="143537"/>
                  </a:moveTo>
                  <a:lnTo>
                    <a:pt x="530416" y="144771"/>
                  </a:lnTo>
                  <a:lnTo>
                    <a:pt x="530089" y="145272"/>
                  </a:lnTo>
                  <a:close/>
                  <a:moveTo>
                    <a:pt x="62599" y="143295"/>
                  </a:moveTo>
                  <a:lnTo>
                    <a:pt x="63310" y="145377"/>
                  </a:lnTo>
                  <a:lnTo>
                    <a:pt x="62916" y="144771"/>
                  </a:lnTo>
                  <a:close/>
                  <a:moveTo>
                    <a:pt x="151870" y="44867"/>
                  </a:moveTo>
                  <a:lnTo>
                    <a:pt x="151870" y="247725"/>
                  </a:lnTo>
                  <a:lnTo>
                    <a:pt x="151870" y="248568"/>
                  </a:lnTo>
                  <a:cubicBezTo>
                    <a:pt x="151947" y="267742"/>
                    <a:pt x="155941" y="286302"/>
                    <a:pt x="163623" y="303712"/>
                  </a:cubicBezTo>
                  <a:cubicBezTo>
                    <a:pt x="185900" y="353947"/>
                    <a:pt x="235754" y="386466"/>
                    <a:pt x="290756" y="386466"/>
                  </a:cubicBezTo>
                  <a:lnTo>
                    <a:pt x="302509" y="386466"/>
                  </a:lnTo>
                  <a:cubicBezTo>
                    <a:pt x="357510" y="386466"/>
                    <a:pt x="407441" y="353947"/>
                    <a:pt x="429718" y="303712"/>
                  </a:cubicBezTo>
                  <a:cubicBezTo>
                    <a:pt x="437400" y="286302"/>
                    <a:pt x="441317" y="267742"/>
                    <a:pt x="441471" y="248568"/>
                  </a:cubicBezTo>
                  <a:lnTo>
                    <a:pt x="441471" y="247725"/>
                  </a:lnTo>
                  <a:lnTo>
                    <a:pt x="441471" y="44867"/>
                  </a:lnTo>
                  <a:close/>
                  <a:moveTo>
                    <a:pt x="485907" y="44359"/>
                  </a:moveTo>
                  <a:lnTo>
                    <a:pt x="533074" y="44359"/>
                  </a:lnTo>
                  <a:cubicBezTo>
                    <a:pt x="542139" y="44359"/>
                    <a:pt x="549360" y="51952"/>
                    <a:pt x="548899" y="60926"/>
                  </a:cubicBezTo>
                  <a:lnTo>
                    <a:pt x="547924" y="67809"/>
                  </a:lnTo>
                  <a:lnTo>
                    <a:pt x="533150" y="136289"/>
                  </a:lnTo>
                  <a:lnTo>
                    <a:pt x="530681" y="143537"/>
                  </a:lnTo>
                  <a:lnTo>
                    <a:pt x="548401" y="60896"/>
                  </a:lnTo>
                  <a:cubicBezTo>
                    <a:pt x="548554" y="56678"/>
                    <a:pt x="547095" y="52689"/>
                    <a:pt x="544176" y="49622"/>
                  </a:cubicBezTo>
                  <a:cubicBezTo>
                    <a:pt x="541257" y="46554"/>
                    <a:pt x="537262" y="44867"/>
                    <a:pt x="533037" y="44867"/>
                  </a:cubicBezTo>
                  <a:lnTo>
                    <a:pt x="486332" y="44867"/>
                  </a:lnTo>
                  <a:lnTo>
                    <a:pt x="486332" y="212368"/>
                  </a:lnTo>
                  <a:lnTo>
                    <a:pt x="530089" y="145272"/>
                  </a:lnTo>
                  <a:lnTo>
                    <a:pt x="528649" y="149497"/>
                  </a:lnTo>
                  <a:lnTo>
                    <a:pt x="502008" y="190019"/>
                  </a:lnTo>
                  <a:lnTo>
                    <a:pt x="485907" y="213629"/>
                  </a:lnTo>
                  <a:close/>
                  <a:moveTo>
                    <a:pt x="151362" y="44359"/>
                  </a:moveTo>
                  <a:lnTo>
                    <a:pt x="220576" y="44359"/>
                  </a:lnTo>
                  <a:lnTo>
                    <a:pt x="264900" y="44359"/>
                  </a:lnTo>
                  <a:lnTo>
                    <a:pt x="328429" y="44359"/>
                  </a:lnTo>
                  <a:lnTo>
                    <a:pt x="372830" y="44359"/>
                  </a:lnTo>
                  <a:lnTo>
                    <a:pt x="442044" y="44359"/>
                  </a:lnTo>
                  <a:lnTo>
                    <a:pt x="442044" y="247759"/>
                  </a:lnTo>
                  <a:cubicBezTo>
                    <a:pt x="442044" y="248066"/>
                    <a:pt x="441967" y="248373"/>
                    <a:pt x="441967" y="248603"/>
                  </a:cubicBezTo>
                  <a:cubicBezTo>
                    <a:pt x="441890" y="268314"/>
                    <a:pt x="437665" y="287028"/>
                    <a:pt x="430214" y="303978"/>
                  </a:cubicBezTo>
                  <a:cubicBezTo>
                    <a:pt x="408551" y="352834"/>
                    <a:pt x="359541" y="386964"/>
                    <a:pt x="302541" y="386964"/>
                  </a:cubicBezTo>
                  <a:lnTo>
                    <a:pt x="290788" y="386964"/>
                  </a:lnTo>
                  <a:cubicBezTo>
                    <a:pt x="233789" y="386964"/>
                    <a:pt x="184855" y="352834"/>
                    <a:pt x="163192" y="303978"/>
                  </a:cubicBezTo>
                  <a:cubicBezTo>
                    <a:pt x="155741" y="287028"/>
                    <a:pt x="151516" y="268314"/>
                    <a:pt x="151362" y="248603"/>
                  </a:cubicBezTo>
                  <a:cubicBezTo>
                    <a:pt x="151362" y="248373"/>
                    <a:pt x="151362" y="248066"/>
                    <a:pt x="151362" y="247759"/>
                  </a:cubicBezTo>
                  <a:close/>
                  <a:moveTo>
                    <a:pt x="60332" y="44359"/>
                  </a:moveTo>
                  <a:lnTo>
                    <a:pt x="107499" y="44359"/>
                  </a:lnTo>
                  <a:lnTo>
                    <a:pt x="107499" y="213629"/>
                  </a:lnTo>
                  <a:lnTo>
                    <a:pt x="89716" y="187576"/>
                  </a:lnTo>
                  <a:lnTo>
                    <a:pt x="64773" y="149662"/>
                  </a:lnTo>
                  <a:lnTo>
                    <a:pt x="63310" y="145377"/>
                  </a:lnTo>
                  <a:lnTo>
                    <a:pt x="106932" y="212368"/>
                  </a:lnTo>
                  <a:lnTo>
                    <a:pt x="106932" y="44867"/>
                  </a:lnTo>
                  <a:lnTo>
                    <a:pt x="60304" y="44867"/>
                  </a:lnTo>
                  <a:cubicBezTo>
                    <a:pt x="56002" y="44867"/>
                    <a:pt x="52084" y="46554"/>
                    <a:pt x="49089" y="49622"/>
                  </a:cubicBezTo>
                  <a:cubicBezTo>
                    <a:pt x="46246" y="52689"/>
                    <a:pt x="44710" y="56678"/>
                    <a:pt x="44940" y="60896"/>
                  </a:cubicBezTo>
                  <a:lnTo>
                    <a:pt x="62599" y="143295"/>
                  </a:lnTo>
                  <a:lnTo>
                    <a:pt x="60093" y="135955"/>
                  </a:lnTo>
                  <a:lnTo>
                    <a:pt x="45391" y="67700"/>
                  </a:lnTo>
                  <a:lnTo>
                    <a:pt x="44431" y="60926"/>
                  </a:lnTo>
                  <a:cubicBezTo>
                    <a:pt x="43970" y="51952"/>
                    <a:pt x="51268" y="44359"/>
                    <a:pt x="60332" y="44359"/>
                  </a:cubicBezTo>
                  <a:close/>
                  <a:moveTo>
                    <a:pt x="485334" y="43793"/>
                  </a:moveTo>
                  <a:lnTo>
                    <a:pt x="485334" y="214899"/>
                  </a:lnTo>
                  <a:lnTo>
                    <a:pt x="486256" y="213979"/>
                  </a:lnTo>
                  <a:lnTo>
                    <a:pt x="502008" y="190019"/>
                  </a:lnTo>
                  <a:lnTo>
                    <a:pt x="527658" y="152406"/>
                  </a:lnTo>
                  <a:lnTo>
                    <a:pt x="528649" y="149497"/>
                  </a:lnTo>
                  <a:lnTo>
                    <a:pt x="531107" y="145759"/>
                  </a:lnTo>
                  <a:lnTo>
                    <a:pt x="533150" y="136289"/>
                  </a:lnTo>
                  <a:lnTo>
                    <a:pt x="541843" y="110778"/>
                  </a:lnTo>
                  <a:lnTo>
                    <a:pt x="547924" y="67809"/>
                  </a:lnTo>
                  <a:lnTo>
                    <a:pt x="549399" y="60973"/>
                  </a:lnTo>
                  <a:cubicBezTo>
                    <a:pt x="549630" y="56448"/>
                    <a:pt x="548017" y="52229"/>
                    <a:pt x="544944" y="48931"/>
                  </a:cubicBezTo>
                  <a:cubicBezTo>
                    <a:pt x="541794" y="45634"/>
                    <a:pt x="537569" y="43793"/>
                    <a:pt x="533037" y="43793"/>
                  </a:cubicBezTo>
                  <a:close/>
                  <a:moveTo>
                    <a:pt x="150795" y="43793"/>
                  </a:moveTo>
                  <a:lnTo>
                    <a:pt x="150795" y="247725"/>
                  </a:lnTo>
                  <a:lnTo>
                    <a:pt x="150871" y="248568"/>
                  </a:lnTo>
                  <a:cubicBezTo>
                    <a:pt x="150948" y="267895"/>
                    <a:pt x="154943" y="286609"/>
                    <a:pt x="162701" y="304095"/>
                  </a:cubicBezTo>
                  <a:cubicBezTo>
                    <a:pt x="185055" y="354714"/>
                    <a:pt x="235370" y="387463"/>
                    <a:pt x="290756" y="387463"/>
                  </a:cubicBezTo>
                  <a:lnTo>
                    <a:pt x="302509" y="387463"/>
                  </a:lnTo>
                  <a:cubicBezTo>
                    <a:pt x="357971" y="387463"/>
                    <a:pt x="408209" y="354714"/>
                    <a:pt x="430640" y="304095"/>
                  </a:cubicBezTo>
                  <a:cubicBezTo>
                    <a:pt x="438398" y="286609"/>
                    <a:pt x="442393" y="267895"/>
                    <a:pt x="442470" y="248568"/>
                  </a:cubicBezTo>
                  <a:lnTo>
                    <a:pt x="442470" y="43793"/>
                  </a:lnTo>
                  <a:close/>
                  <a:moveTo>
                    <a:pt x="60304" y="43793"/>
                  </a:moveTo>
                  <a:cubicBezTo>
                    <a:pt x="55772" y="43793"/>
                    <a:pt x="51547" y="45634"/>
                    <a:pt x="48397" y="48931"/>
                  </a:cubicBezTo>
                  <a:cubicBezTo>
                    <a:pt x="45248" y="52229"/>
                    <a:pt x="43711" y="56448"/>
                    <a:pt x="43942" y="60973"/>
                  </a:cubicBezTo>
                  <a:lnTo>
                    <a:pt x="45391" y="67700"/>
                  </a:lnTo>
                  <a:lnTo>
                    <a:pt x="51498" y="110778"/>
                  </a:lnTo>
                  <a:lnTo>
                    <a:pt x="60093" y="135955"/>
                  </a:lnTo>
                  <a:lnTo>
                    <a:pt x="62205" y="145759"/>
                  </a:lnTo>
                  <a:lnTo>
                    <a:pt x="64773" y="149662"/>
                  </a:lnTo>
                  <a:lnTo>
                    <a:pt x="65710" y="152406"/>
                  </a:lnTo>
                  <a:lnTo>
                    <a:pt x="89716" y="187576"/>
                  </a:lnTo>
                  <a:lnTo>
                    <a:pt x="107086" y="213979"/>
                  </a:lnTo>
                  <a:lnTo>
                    <a:pt x="108007" y="214899"/>
                  </a:lnTo>
                  <a:lnTo>
                    <a:pt x="108007" y="43793"/>
                  </a:lnTo>
                  <a:close/>
                  <a:moveTo>
                    <a:pt x="60304" y="997"/>
                  </a:moveTo>
                  <a:lnTo>
                    <a:pt x="533037" y="997"/>
                  </a:lnTo>
                  <a:cubicBezTo>
                    <a:pt x="549169" y="997"/>
                    <a:pt x="564840" y="7746"/>
                    <a:pt x="575978" y="19481"/>
                  </a:cubicBezTo>
                  <a:cubicBezTo>
                    <a:pt x="587117" y="31138"/>
                    <a:pt x="593032" y="47091"/>
                    <a:pt x="592187" y="63197"/>
                  </a:cubicBezTo>
                  <a:cubicBezTo>
                    <a:pt x="589805" y="108370"/>
                    <a:pt x="578820" y="149555"/>
                    <a:pt x="559539" y="185678"/>
                  </a:cubicBezTo>
                  <a:cubicBezTo>
                    <a:pt x="543868" y="214976"/>
                    <a:pt x="522821" y="240745"/>
                    <a:pt x="496933" y="262297"/>
                  </a:cubicBezTo>
                  <a:cubicBezTo>
                    <a:pt x="492708" y="265825"/>
                    <a:pt x="488330" y="269353"/>
                    <a:pt x="483797" y="272650"/>
                  </a:cubicBezTo>
                  <a:lnTo>
                    <a:pt x="483644" y="272727"/>
                  </a:lnTo>
                  <a:lnTo>
                    <a:pt x="483567" y="272957"/>
                  </a:lnTo>
                  <a:cubicBezTo>
                    <a:pt x="481416" y="288680"/>
                    <a:pt x="477191" y="304172"/>
                    <a:pt x="470969" y="318821"/>
                  </a:cubicBezTo>
                  <a:cubicBezTo>
                    <a:pt x="461751" y="340525"/>
                    <a:pt x="448538" y="360083"/>
                    <a:pt x="431792" y="376802"/>
                  </a:cubicBezTo>
                  <a:cubicBezTo>
                    <a:pt x="415046" y="393522"/>
                    <a:pt x="395458" y="406713"/>
                    <a:pt x="373718" y="415917"/>
                  </a:cubicBezTo>
                  <a:cubicBezTo>
                    <a:pt x="356127" y="423279"/>
                    <a:pt x="337614" y="427881"/>
                    <a:pt x="318563" y="429568"/>
                  </a:cubicBezTo>
                  <a:lnTo>
                    <a:pt x="318103" y="429568"/>
                  </a:lnTo>
                  <a:lnTo>
                    <a:pt x="318103" y="473438"/>
                  </a:lnTo>
                  <a:lnTo>
                    <a:pt x="318487" y="473438"/>
                  </a:lnTo>
                  <a:cubicBezTo>
                    <a:pt x="337921" y="476506"/>
                    <a:pt x="355973" y="483638"/>
                    <a:pt x="370722" y="494069"/>
                  </a:cubicBezTo>
                  <a:cubicBezTo>
                    <a:pt x="395304" y="511325"/>
                    <a:pt x="409438" y="536864"/>
                    <a:pt x="409438" y="564014"/>
                  </a:cubicBezTo>
                  <a:lnTo>
                    <a:pt x="409438" y="607270"/>
                  </a:lnTo>
                  <a:lnTo>
                    <a:pt x="183903" y="607270"/>
                  </a:lnTo>
                  <a:lnTo>
                    <a:pt x="183903" y="564014"/>
                  </a:lnTo>
                  <a:cubicBezTo>
                    <a:pt x="183903" y="536864"/>
                    <a:pt x="197960" y="511325"/>
                    <a:pt x="222542" y="494069"/>
                  </a:cubicBezTo>
                  <a:cubicBezTo>
                    <a:pt x="237291" y="483638"/>
                    <a:pt x="255343" y="476506"/>
                    <a:pt x="274778" y="473438"/>
                  </a:cubicBezTo>
                  <a:lnTo>
                    <a:pt x="275239" y="473438"/>
                  </a:lnTo>
                  <a:lnTo>
                    <a:pt x="275239" y="429568"/>
                  </a:lnTo>
                  <a:lnTo>
                    <a:pt x="274778" y="429568"/>
                  </a:lnTo>
                  <a:cubicBezTo>
                    <a:pt x="255727" y="427881"/>
                    <a:pt x="237214" y="423279"/>
                    <a:pt x="219623" y="415917"/>
                  </a:cubicBezTo>
                  <a:cubicBezTo>
                    <a:pt x="197807" y="406713"/>
                    <a:pt x="178295" y="393522"/>
                    <a:pt x="161549" y="376802"/>
                  </a:cubicBezTo>
                  <a:cubicBezTo>
                    <a:pt x="144726" y="360083"/>
                    <a:pt x="131590" y="340525"/>
                    <a:pt x="122372" y="318821"/>
                  </a:cubicBezTo>
                  <a:cubicBezTo>
                    <a:pt x="116150" y="304095"/>
                    <a:pt x="111925" y="288680"/>
                    <a:pt x="109697" y="272957"/>
                  </a:cubicBezTo>
                  <a:lnTo>
                    <a:pt x="109697" y="272727"/>
                  </a:lnTo>
                  <a:lnTo>
                    <a:pt x="109544" y="272650"/>
                  </a:lnTo>
                  <a:cubicBezTo>
                    <a:pt x="105011" y="269353"/>
                    <a:pt x="100556" y="265825"/>
                    <a:pt x="96331" y="262297"/>
                  </a:cubicBezTo>
                  <a:cubicBezTo>
                    <a:pt x="70521" y="240745"/>
                    <a:pt x="49473" y="214976"/>
                    <a:pt x="33802" y="185678"/>
                  </a:cubicBezTo>
                  <a:cubicBezTo>
                    <a:pt x="14444" y="149555"/>
                    <a:pt x="3459" y="108370"/>
                    <a:pt x="1155" y="63197"/>
                  </a:cubicBezTo>
                  <a:cubicBezTo>
                    <a:pt x="310" y="47091"/>
                    <a:pt x="6148" y="31138"/>
                    <a:pt x="17286" y="19481"/>
                  </a:cubicBezTo>
                  <a:cubicBezTo>
                    <a:pt x="28425" y="7746"/>
                    <a:pt x="44095" y="997"/>
                    <a:pt x="60304" y="997"/>
                  </a:cubicBezTo>
                  <a:close/>
                  <a:moveTo>
                    <a:pt x="60332" y="565"/>
                  </a:moveTo>
                  <a:cubicBezTo>
                    <a:pt x="43970" y="565"/>
                    <a:pt x="28222" y="7314"/>
                    <a:pt x="16930" y="19126"/>
                  </a:cubicBezTo>
                  <a:cubicBezTo>
                    <a:pt x="5714" y="30937"/>
                    <a:pt x="-201" y="47043"/>
                    <a:pt x="644" y="63226"/>
                  </a:cubicBezTo>
                  <a:cubicBezTo>
                    <a:pt x="3026" y="108478"/>
                    <a:pt x="14011" y="149741"/>
                    <a:pt x="33369" y="185941"/>
                  </a:cubicBezTo>
                  <a:cubicBezTo>
                    <a:pt x="49117" y="215316"/>
                    <a:pt x="70165" y="241163"/>
                    <a:pt x="96053" y="262715"/>
                  </a:cubicBezTo>
                  <a:cubicBezTo>
                    <a:pt x="100508" y="266397"/>
                    <a:pt x="104887" y="269848"/>
                    <a:pt x="109266" y="273069"/>
                  </a:cubicBezTo>
                  <a:cubicBezTo>
                    <a:pt x="111417" y="288869"/>
                    <a:pt x="115642" y="304208"/>
                    <a:pt x="121941" y="319011"/>
                  </a:cubicBezTo>
                  <a:cubicBezTo>
                    <a:pt x="131159" y="340792"/>
                    <a:pt x="144372" y="360427"/>
                    <a:pt x="161195" y="377224"/>
                  </a:cubicBezTo>
                  <a:cubicBezTo>
                    <a:pt x="178018" y="394020"/>
                    <a:pt x="197607" y="407212"/>
                    <a:pt x="219424" y="416416"/>
                  </a:cubicBezTo>
                  <a:cubicBezTo>
                    <a:pt x="237169" y="423855"/>
                    <a:pt x="255682" y="428457"/>
                    <a:pt x="274733" y="430068"/>
                  </a:cubicBezTo>
                  <a:lnTo>
                    <a:pt x="274733" y="473018"/>
                  </a:lnTo>
                  <a:cubicBezTo>
                    <a:pt x="255375" y="476086"/>
                    <a:pt x="237246" y="483142"/>
                    <a:pt x="222343" y="493649"/>
                  </a:cubicBezTo>
                  <a:cubicBezTo>
                    <a:pt x="197607" y="511060"/>
                    <a:pt x="183396" y="536753"/>
                    <a:pt x="183396" y="564057"/>
                  </a:cubicBezTo>
                  <a:lnTo>
                    <a:pt x="183396" y="607851"/>
                  </a:lnTo>
                  <a:lnTo>
                    <a:pt x="227259" y="607851"/>
                  </a:lnTo>
                  <a:lnTo>
                    <a:pt x="366070" y="607851"/>
                  </a:lnTo>
                  <a:lnTo>
                    <a:pt x="409934" y="607851"/>
                  </a:lnTo>
                  <a:lnTo>
                    <a:pt x="409934" y="564057"/>
                  </a:lnTo>
                  <a:cubicBezTo>
                    <a:pt x="409934" y="536753"/>
                    <a:pt x="395799" y="511060"/>
                    <a:pt x="371064" y="493649"/>
                  </a:cubicBezTo>
                  <a:cubicBezTo>
                    <a:pt x="356161" y="483142"/>
                    <a:pt x="338032" y="476086"/>
                    <a:pt x="318596" y="473018"/>
                  </a:cubicBezTo>
                  <a:lnTo>
                    <a:pt x="318596" y="430068"/>
                  </a:lnTo>
                  <a:cubicBezTo>
                    <a:pt x="337724" y="428457"/>
                    <a:pt x="356238" y="423855"/>
                    <a:pt x="373906" y="416416"/>
                  </a:cubicBezTo>
                  <a:cubicBezTo>
                    <a:pt x="395799" y="407212"/>
                    <a:pt x="415388" y="394020"/>
                    <a:pt x="432211" y="377224"/>
                  </a:cubicBezTo>
                  <a:cubicBezTo>
                    <a:pt x="449034" y="360427"/>
                    <a:pt x="462247" y="340792"/>
                    <a:pt x="471466" y="319011"/>
                  </a:cubicBezTo>
                  <a:cubicBezTo>
                    <a:pt x="477765" y="304208"/>
                    <a:pt x="481990" y="288869"/>
                    <a:pt x="484141" y="273069"/>
                  </a:cubicBezTo>
                  <a:cubicBezTo>
                    <a:pt x="488519" y="269848"/>
                    <a:pt x="492898" y="266397"/>
                    <a:pt x="497353" y="262715"/>
                  </a:cubicBezTo>
                  <a:cubicBezTo>
                    <a:pt x="523241" y="241163"/>
                    <a:pt x="544290" y="215316"/>
                    <a:pt x="560037" y="185941"/>
                  </a:cubicBezTo>
                  <a:cubicBezTo>
                    <a:pt x="579396" y="149741"/>
                    <a:pt x="590381" y="108478"/>
                    <a:pt x="592762" y="63226"/>
                  </a:cubicBezTo>
                  <a:cubicBezTo>
                    <a:pt x="593607" y="47043"/>
                    <a:pt x="587615" y="30937"/>
                    <a:pt x="576400" y="19126"/>
                  </a:cubicBezTo>
                  <a:cubicBezTo>
                    <a:pt x="565184" y="7314"/>
                    <a:pt x="549360" y="565"/>
                    <a:pt x="533074" y="565"/>
                  </a:cubicBezTo>
                  <a:lnTo>
                    <a:pt x="485907" y="565"/>
                  </a:lnTo>
                  <a:lnTo>
                    <a:pt x="442044" y="565"/>
                  </a:lnTo>
                  <a:lnTo>
                    <a:pt x="372830" y="565"/>
                  </a:lnTo>
                  <a:lnTo>
                    <a:pt x="335036" y="565"/>
                  </a:lnTo>
                  <a:lnTo>
                    <a:pt x="258294" y="565"/>
                  </a:lnTo>
                  <a:lnTo>
                    <a:pt x="220576" y="565"/>
                  </a:lnTo>
                  <a:lnTo>
                    <a:pt x="151362" y="565"/>
                  </a:lnTo>
                  <a:lnTo>
                    <a:pt x="107499" y="565"/>
                  </a:lnTo>
                  <a:close/>
                  <a:moveTo>
                    <a:pt x="60304" y="0"/>
                  </a:moveTo>
                  <a:lnTo>
                    <a:pt x="533037" y="0"/>
                  </a:lnTo>
                  <a:cubicBezTo>
                    <a:pt x="549476" y="0"/>
                    <a:pt x="565454" y="6826"/>
                    <a:pt x="576746" y="18790"/>
                  </a:cubicBezTo>
                  <a:cubicBezTo>
                    <a:pt x="588038" y="30678"/>
                    <a:pt x="594030" y="46861"/>
                    <a:pt x="593185" y="63273"/>
                  </a:cubicBezTo>
                  <a:cubicBezTo>
                    <a:pt x="590881" y="108523"/>
                    <a:pt x="579819" y="149939"/>
                    <a:pt x="560384" y="186139"/>
                  </a:cubicBezTo>
                  <a:cubicBezTo>
                    <a:pt x="544637" y="215589"/>
                    <a:pt x="523512" y="241436"/>
                    <a:pt x="497624" y="263064"/>
                  </a:cubicBezTo>
                  <a:cubicBezTo>
                    <a:pt x="493400" y="266592"/>
                    <a:pt x="489021" y="270043"/>
                    <a:pt x="484566" y="273341"/>
                  </a:cubicBezTo>
                  <a:cubicBezTo>
                    <a:pt x="482415" y="289063"/>
                    <a:pt x="478113" y="304556"/>
                    <a:pt x="471891" y="319204"/>
                  </a:cubicBezTo>
                  <a:cubicBezTo>
                    <a:pt x="462673" y="341062"/>
                    <a:pt x="449383" y="360696"/>
                    <a:pt x="432560" y="377492"/>
                  </a:cubicBezTo>
                  <a:cubicBezTo>
                    <a:pt x="415660" y="394365"/>
                    <a:pt x="395995" y="407557"/>
                    <a:pt x="374102" y="416837"/>
                  </a:cubicBezTo>
                  <a:cubicBezTo>
                    <a:pt x="356588" y="424200"/>
                    <a:pt x="338075" y="428801"/>
                    <a:pt x="319101" y="430565"/>
                  </a:cubicBezTo>
                  <a:lnTo>
                    <a:pt x="319101" y="472517"/>
                  </a:lnTo>
                  <a:cubicBezTo>
                    <a:pt x="338536" y="475662"/>
                    <a:pt x="356588" y="482795"/>
                    <a:pt x="371337" y="493225"/>
                  </a:cubicBezTo>
                  <a:cubicBezTo>
                    <a:pt x="396226" y="510711"/>
                    <a:pt x="410437" y="536558"/>
                    <a:pt x="410437" y="564014"/>
                  </a:cubicBezTo>
                  <a:lnTo>
                    <a:pt x="410437" y="608344"/>
                  </a:lnTo>
                  <a:lnTo>
                    <a:pt x="182904" y="608344"/>
                  </a:lnTo>
                  <a:lnTo>
                    <a:pt x="182904" y="564014"/>
                  </a:lnTo>
                  <a:cubicBezTo>
                    <a:pt x="182904" y="536558"/>
                    <a:pt x="197115" y="510711"/>
                    <a:pt x="222004" y="493225"/>
                  </a:cubicBezTo>
                  <a:cubicBezTo>
                    <a:pt x="236753" y="482795"/>
                    <a:pt x="254805" y="475662"/>
                    <a:pt x="274240" y="472517"/>
                  </a:cubicBezTo>
                  <a:lnTo>
                    <a:pt x="274240" y="430565"/>
                  </a:lnTo>
                  <a:cubicBezTo>
                    <a:pt x="255266" y="428801"/>
                    <a:pt x="236753" y="424200"/>
                    <a:pt x="219239" y="416837"/>
                  </a:cubicBezTo>
                  <a:cubicBezTo>
                    <a:pt x="197346" y="407557"/>
                    <a:pt x="177681" y="394365"/>
                    <a:pt x="160781" y="377492"/>
                  </a:cubicBezTo>
                  <a:cubicBezTo>
                    <a:pt x="143958" y="360696"/>
                    <a:pt x="130668" y="341062"/>
                    <a:pt x="121450" y="319204"/>
                  </a:cubicBezTo>
                  <a:cubicBezTo>
                    <a:pt x="115228" y="304479"/>
                    <a:pt x="110926" y="289063"/>
                    <a:pt x="108699" y="273341"/>
                  </a:cubicBezTo>
                  <a:cubicBezTo>
                    <a:pt x="104243" y="270043"/>
                    <a:pt x="99865" y="266592"/>
                    <a:pt x="95717" y="263064"/>
                  </a:cubicBezTo>
                  <a:cubicBezTo>
                    <a:pt x="69752" y="241436"/>
                    <a:pt x="48628" y="215589"/>
                    <a:pt x="32880" y="186139"/>
                  </a:cubicBezTo>
                  <a:cubicBezTo>
                    <a:pt x="13522" y="149939"/>
                    <a:pt x="2460" y="108523"/>
                    <a:pt x="79" y="63273"/>
                  </a:cubicBezTo>
                  <a:cubicBezTo>
                    <a:pt x="-766" y="46861"/>
                    <a:pt x="5226" y="30678"/>
                    <a:pt x="16595" y="18790"/>
                  </a:cubicBezTo>
                  <a:cubicBezTo>
                    <a:pt x="27887" y="6826"/>
                    <a:pt x="43865" y="0"/>
                    <a:pt x="60304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TextBox 9"/>
            <p:cNvSpPr txBox="1">
              <a:spLocks noChangeArrowheads="1"/>
            </p:cNvSpPr>
            <p:nvPr/>
          </p:nvSpPr>
          <p:spPr bwMode="auto">
            <a:xfrm>
              <a:off x="1215329" y="5919381"/>
              <a:ext cx="52877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404040"/>
                  </a:solidFill>
                  <a:latin typeface="Verdana" panose="020B0604030504040204" pitchFamily="34" charset="0"/>
                </a:rPr>
                <a:t>$</a:t>
              </a:r>
              <a:endParaRPr lang="zh-CN" altLang="en-US" b="1">
                <a:solidFill>
                  <a:srgbClr val="404040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2794" name="stock-data-analysis_38798"/>
          <p:cNvSpPr>
            <a:spLocks noChangeAspect="1" noChangeArrowheads="1"/>
          </p:cNvSpPr>
          <p:nvPr/>
        </p:nvSpPr>
        <p:spPr bwMode="auto">
          <a:xfrm>
            <a:off x="959908" y="4566145"/>
            <a:ext cx="797579" cy="790501"/>
          </a:xfrm>
          <a:custGeom>
            <a:avLst/>
            <a:gdLst/>
            <a:ahLst/>
            <a:cxnLst>
              <a:cxn ang="0">
                <a:pos x="90342" y="296231"/>
              </a:cxn>
              <a:cxn ang="0">
                <a:pos x="91202" y="296231"/>
              </a:cxn>
              <a:cxn ang="0">
                <a:pos x="97225" y="313843"/>
              </a:cxn>
              <a:cxn ang="0">
                <a:pos x="14626" y="396750"/>
              </a:cxn>
              <a:cxn ang="0">
                <a:pos x="8603" y="399327"/>
              </a:cxn>
              <a:cxn ang="0">
                <a:pos x="2580" y="396750"/>
              </a:cxn>
              <a:cxn ang="0">
                <a:pos x="2580" y="384722"/>
              </a:cxn>
              <a:cxn ang="0">
                <a:pos x="263356" y="191383"/>
              </a:cxn>
              <a:cxn ang="0">
                <a:pos x="271102" y="193960"/>
              </a:cxn>
              <a:cxn ang="0">
                <a:pos x="330913" y="256673"/>
              </a:cxn>
              <a:cxn ang="0">
                <a:pos x="351997" y="209853"/>
              </a:cxn>
              <a:cxn ang="0">
                <a:pos x="358882" y="236484"/>
              </a:cxn>
              <a:cxn ang="0">
                <a:pos x="341670" y="275572"/>
              </a:cxn>
              <a:cxn ang="0">
                <a:pos x="335216" y="280297"/>
              </a:cxn>
              <a:cxn ang="0">
                <a:pos x="327471" y="277720"/>
              </a:cxn>
              <a:cxn ang="0">
                <a:pos x="267659" y="215437"/>
              </a:cxn>
              <a:cxn ang="0">
                <a:pos x="215593" y="343439"/>
              </a:cxn>
              <a:cxn ang="0">
                <a:pos x="200533" y="335278"/>
              </a:cxn>
              <a:cxn ang="0">
                <a:pos x="256902" y="196538"/>
              </a:cxn>
              <a:cxn ang="0">
                <a:pos x="263356" y="191383"/>
              </a:cxn>
              <a:cxn ang="0">
                <a:pos x="265242" y="146262"/>
              </a:cxn>
              <a:cxn ang="0">
                <a:pos x="184132" y="179778"/>
              </a:cxn>
              <a:cxn ang="0">
                <a:pos x="184132" y="341770"/>
              </a:cxn>
              <a:cxn ang="0">
                <a:pos x="346351" y="341770"/>
              </a:cxn>
              <a:cxn ang="0">
                <a:pos x="346351" y="179778"/>
              </a:cxn>
              <a:cxn ang="0">
                <a:pos x="265242" y="146262"/>
              </a:cxn>
              <a:cxn ang="0">
                <a:pos x="265295" y="100501"/>
              </a:cxn>
              <a:cxn ang="0">
                <a:pos x="379053" y="147551"/>
              </a:cxn>
              <a:cxn ang="0">
                <a:pos x="394113" y="356809"/>
              </a:cxn>
              <a:cxn ang="0">
                <a:pos x="421651" y="384739"/>
              </a:cxn>
              <a:cxn ang="0">
                <a:pos x="459516" y="395911"/>
              </a:cxn>
              <a:cxn ang="0">
                <a:pos x="579136" y="515364"/>
              </a:cxn>
              <a:cxn ang="0">
                <a:pos x="579136" y="574231"/>
              </a:cxn>
              <a:cxn ang="0">
                <a:pos x="520187" y="574231"/>
              </a:cxn>
              <a:cxn ang="0">
                <a:pos x="400567" y="454778"/>
              </a:cxn>
              <a:cxn ang="0">
                <a:pos x="389380" y="416965"/>
              </a:cxn>
              <a:cxn ang="0">
                <a:pos x="361411" y="389465"/>
              </a:cxn>
              <a:cxn ang="0">
                <a:pos x="151861" y="374426"/>
              </a:cxn>
              <a:cxn ang="0">
                <a:pos x="151861" y="147551"/>
              </a:cxn>
              <a:cxn ang="0">
                <a:pos x="265295" y="100501"/>
              </a:cxn>
              <a:cxn ang="0">
                <a:pos x="447469" y="587"/>
              </a:cxn>
              <a:cxn ang="0">
                <a:pos x="458227" y="5745"/>
              </a:cxn>
              <a:cxn ang="0">
                <a:pos x="492222" y="91273"/>
              </a:cxn>
              <a:cxn ang="0">
                <a:pos x="487488" y="102447"/>
              </a:cxn>
              <a:cxn ang="0">
                <a:pos x="484476" y="102877"/>
              </a:cxn>
              <a:cxn ang="0">
                <a:pos x="476300" y="97720"/>
              </a:cxn>
              <a:cxn ang="0">
                <a:pos x="450481" y="32392"/>
              </a:cxn>
              <a:cxn ang="0">
                <a:pos x="397552" y="150584"/>
              </a:cxn>
              <a:cxn ang="0">
                <a:pos x="385503" y="135112"/>
              </a:cxn>
              <a:cxn ang="0">
                <a:pos x="435420" y="23366"/>
              </a:cxn>
              <a:cxn ang="0">
                <a:pos x="366138" y="49153"/>
              </a:cxn>
              <a:cxn ang="0">
                <a:pos x="355380" y="43996"/>
              </a:cxn>
              <a:cxn ang="0">
                <a:pos x="360544" y="32821"/>
              </a:cxn>
            </a:cxnLst>
            <a:rect l="0" t="0" r="r" b="b"/>
            <a:pathLst>
              <a:path w="591399" h="586477">
                <a:moveTo>
                  <a:pt x="90342" y="296231"/>
                </a:moveTo>
                <a:cubicBezTo>
                  <a:pt x="90772" y="296231"/>
                  <a:pt x="90772" y="296231"/>
                  <a:pt x="91202" y="296231"/>
                </a:cubicBezTo>
                <a:cubicBezTo>
                  <a:pt x="92923" y="302245"/>
                  <a:pt x="94644" y="308259"/>
                  <a:pt x="97225" y="313843"/>
                </a:cubicBezTo>
                <a:lnTo>
                  <a:pt x="14626" y="396750"/>
                </a:lnTo>
                <a:cubicBezTo>
                  <a:pt x="12905" y="398468"/>
                  <a:pt x="10754" y="399327"/>
                  <a:pt x="8603" y="399327"/>
                </a:cubicBezTo>
                <a:cubicBezTo>
                  <a:pt x="6452" y="399327"/>
                  <a:pt x="4301" y="398468"/>
                  <a:pt x="2580" y="396750"/>
                </a:cubicBezTo>
                <a:cubicBezTo>
                  <a:pt x="-861" y="393313"/>
                  <a:pt x="-861" y="387729"/>
                  <a:pt x="2580" y="384722"/>
                </a:cubicBezTo>
                <a:close/>
                <a:moveTo>
                  <a:pt x="263356" y="191383"/>
                </a:moveTo>
                <a:cubicBezTo>
                  <a:pt x="266368" y="190524"/>
                  <a:pt x="268950" y="191813"/>
                  <a:pt x="271102" y="193960"/>
                </a:cubicBezTo>
                <a:lnTo>
                  <a:pt x="330913" y="256673"/>
                </a:lnTo>
                <a:lnTo>
                  <a:pt x="351997" y="209853"/>
                </a:lnTo>
                <a:cubicBezTo>
                  <a:pt x="355440" y="218444"/>
                  <a:pt x="358022" y="227464"/>
                  <a:pt x="358882" y="236484"/>
                </a:cubicBezTo>
                <a:lnTo>
                  <a:pt x="341670" y="275572"/>
                </a:lnTo>
                <a:cubicBezTo>
                  <a:pt x="340379" y="278149"/>
                  <a:pt x="338228" y="279868"/>
                  <a:pt x="335216" y="280297"/>
                </a:cubicBezTo>
                <a:cubicBezTo>
                  <a:pt x="332204" y="280727"/>
                  <a:pt x="329622" y="279868"/>
                  <a:pt x="327471" y="277720"/>
                </a:cubicBezTo>
                <a:lnTo>
                  <a:pt x="267659" y="215437"/>
                </a:lnTo>
                <a:lnTo>
                  <a:pt x="215593" y="343439"/>
                </a:lnTo>
                <a:cubicBezTo>
                  <a:pt x="210430" y="341291"/>
                  <a:pt x="205266" y="338285"/>
                  <a:pt x="200533" y="335278"/>
                </a:cubicBezTo>
                <a:lnTo>
                  <a:pt x="256902" y="196538"/>
                </a:lnTo>
                <a:cubicBezTo>
                  <a:pt x="258193" y="193531"/>
                  <a:pt x="260344" y="191813"/>
                  <a:pt x="263356" y="191383"/>
                </a:cubicBezTo>
                <a:close/>
                <a:moveTo>
                  <a:pt x="265242" y="146262"/>
                </a:moveTo>
                <a:cubicBezTo>
                  <a:pt x="235875" y="146262"/>
                  <a:pt x="206508" y="157434"/>
                  <a:pt x="184132" y="179778"/>
                </a:cubicBezTo>
                <a:cubicBezTo>
                  <a:pt x="139382" y="224465"/>
                  <a:pt x="139382" y="297083"/>
                  <a:pt x="184132" y="341770"/>
                </a:cubicBezTo>
                <a:cubicBezTo>
                  <a:pt x="228882" y="386458"/>
                  <a:pt x="301601" y="386458"/>
                  <a:pt x="346351" y="341770"/>
                </a:cubicBezTo>
                <a:cubicBezTo>
                  <a:pt x="391101" y="297083"/>
                  <a:pt x="391101" y="224465"/>
                  <a:pt x="346351" y="179778"/>
                </a:cubicBezTo>
                <a:cubicBezTo>
                  <a:pt x="323976" y="157434"/>
                  <a:pt x="294609" y="146262"/>
                  <a:pt x="265242" y="146262"/>
                </a:cubicBezTo>
                <a:close/>
                <a:moveTo>
                  <a:pt x="265295" y="100501"/>
                </a:moveTo>
                <a:cubicBezTo>
                  <a:pt x="306442" y="100501"/>
                  <a:pt x="347642" y="116184"/>
                  <a:pt x="379053" y="147551"/>
                </a:cubicBezTo>
                <a:cubicBezTo>
                  <a:pt x="435851" y="204270"/>
                  <a:pt x="441014" y="294075"/>
                  <a:pt x="394113" y="356809"/>
                </a:cubicBezTo>
                <a:lnTo>
                  <a:pt x="421651" y="384739"/>
                </a:lnTo>
                <a:cubicBezTo>
                  <a:pt x="434990" y="382161"/>
                  <a:pt x="449190" y="385598"/>
                  <a:pt x="459516" y="395911"/>
                </a:cubicBezTo>
                <a:lnTo>
                  <a:pt x="579136" y="515364"/>
                </a:lnTo>
                <a:cubicBezTo>
                  <a:pt x="595487" y="531692"/>
                  <a:pt x="595487" y="557903"/>
                  <a:pt x="579136" y="574231"/>
                </a:cubicBezTo>
                <a:cubicBezTo>
                  <a:pt x="562785" y="590559"/>
                  <a:pt x="536538" y="590559"/>
                  <a:pt x="520187" y="574231"/>
                </a:cubicBezTo>
                <a:lnTo>
                  <a:pt x="400567" y="454778"/>
                </a:lnTo>
                <a:cubicBezTo>
                  <a:pt x="390240" y="444465"/>
                  <a:pt x="386798" y="430286"/>
                  <a:pt x="389380" y="416965"/>
                </a:cubicBezTo>
                <a:lnTo>
                  <a:pt x="361411" y="389465"/>
                </a:lnTo>
                <a:cubicBezTo>
                  <a:pt x="298589" y="436301"/>
                  <a:pt x="208659" y="431145"/>
                  <a:pt x="151861" y="374426"/>
                </a:cubicBezTo>
                <a:cubicBezTo>
                  <a:pt x="89039" y="311692"/>
                  <a:pt x="89039" y="209856"/>
                  <a:pt x="151861" y="147551"/>
                </a:cubicBezTo>
                <a:cubicBezTo>
                  <a:pt x="183057" y="116184"/>
                  <a:pt x="224149" y="100501"/>
                  <a:pt x="265295" y="100501"/>
                </a:cubicBezTo>
                <a:close/>
                <a:moveTo>
                  <a:pt x="447469" y="587"/>
                </a:moveTo>
                <a:cubicBezTo>
                  <a:pt x="451772" y="-1132"/>
                  <a:pt x="456505" y="1017"/>
                  <a:pt x="458227" y="5745"/>
                </a:cubicBezTo>
                <a:lnTo>
                  <a:pt x="492222" y="91273"/>
                </a:lnTo>
                <a:cubicBezTo>
                  <a:pt x="493943" y="95571"/>
                  <a:pt x="491792" y="100728"/>
                  <a:pt x="487488" y="102447"/>
                </a:cubicBezTo>
                <a:cubicBezTo>
                  <a:pt x="486628" y="102877"/>
                  <a:pt x="485337" y="102877"/>
                  <a:pt x="484476" y="102877"/>
                </a:cubicBezTo>
                <a:cubicBezTo>
                  <a:pt x="481034" y="102877"/>
                  <a:pt x="477591" y="100728"/>
                  <a:pt x="476300" y="97720"/>
                </a:cubicBezTo>
                <a:lnTo>
                  <a:pt x="450481" y="32392"/>
                </a:lnTo>
                <a:lnTo>
                  <a:pt x="397552" y="150584"/>
                </a:lnTo>
                <a:cubicBezTo>
                  <a:pt x="393679" y="144997"/>
                  <a:pt x="389806" y="140269"/>
                  <a:pt x="385503" y="135112"/>
                </a:cubicBezTo>
                <a:lnTo>
                  <a:pt x="435420" y="23366"/>
                </a:lnTo>
                <a:lnTo>
                  <a:pt x="366138" y="49153"/>
                </a:lnTo>
                <a:cubicBezTo>
                  <a:pt x="361835" y="50443"/>
                  <a:pt x="357102" y="48294"/>
                  <a:pt x="355380" y="43996"/>
                </a:cubicBezTo>
                <a:cubicBezTo>
                  <a:pt x="353659" y="39268"/>
                  <a:pt x="355811" y="34541"/>
                  <a:pt x="360544" y="3282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Rectangle 9"/>
          <p:cNvSpPr>
            <a:spLocks noChangeArrowheads="1"/>
          </p:cNvSpPr>
          <p:nvPr/>
        </p:nvSpPr>
        <p:spPr bwMode="auto">
          <a:xfrm>
            <a:off x="5773738" y="1820863"/>
            <a:ext cx="3103562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79705" lvl="1" indent="-179705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已有庞大的数据管理团队</a:t>
            </a:r>
          </a:p>
          <a:p>
            <a:pPr marL="179705" lvl="1" indent="-179705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专业团队领导，各部门参与</a:t>
            </a:r>
          </a:p>
          <a:p>
            <a:pPr marL="179705" lvl="1" indent="-179705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专业化队伍已建，有培养机制</a:t>
            </a:r>
          </a:p>
        </p:txBody>
      </p:sp>
      <p:sp>
        <p:nvSpPr>
          <p:cNvPr id="32796" name="Rectangle 9"/>
          <p:cNvSpPr>
            <a:spLocks noChangeArrowheads="1"/>
          </p:cNvSpPr>
          <p:nvPr/>
        </p:nvSpPr>
        <p:spPr bwMode="auto">
          <a:xfrm>
            <a:off x="2560638" y="3116263"/>
            <a:ext cx="3148012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制定数据战略并执行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制定全面的数据管理制度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建立业务规范和技术标准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97" name="Rectangle 9"/>
          <p:cNvSpPr>
            <a:spLocks noChangeArrowheads="1"/>
          </p:cNvSpPr>
          <p:nvPr/>
        </p:nvSpPr>
        <p:spPr bwMode="auto">
          <a:xfrm>
            <a:off x="5830888" y="3130550"/>
            <a:ext cx="2816225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79705" lvl="1" indent="-179705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已有相对完善的数据战略</a:t>
            </a:r>
          </a:p>
          <a:p>
            <a:pPr marL="179705" lvl="1" indent="-179705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数据管理制度落地性较强</a:t>
            </a:r>
          </a:p>
          <a:p>
            <a:pPr marL="179705" lvl="1" indent="-179705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已有相对全面的数据标准</a:t>
            </a:r>
          </a:p>
        </p:txBody>
      </p:sp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560638" y="4365625"/>
            <a:ext cx="300513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705" indent="-1797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5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确立数据质量管理目标</a:t>
            </a:r>
          </a:p>
          <a:p>
            <a:pPr marL="179705" indent="-1797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5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加强业务制度和技术工具建设</a:t>
            </a:r>
          </a:p>
          <a:p>
            <a:pPr marL="179705" indent="-1797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5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建立数据质量检查制度和考评体系</a:t>
            </a:r>
          </a:p>
        </p:txBody>
      </p:sp>
      <p:sp>
        <p:nvSpPr>
          <p:cNvPr id="32799" name="Rectangle 9"/>
          <p:cNvSpPr>
            <a:spLocks noChangeArrowheads="1"/>
          </p:cNvSpPr>
          <p:nvPr/>
        </p:nvSpPr>
        <p:spPr bwMode="auto">
          <a:xfrm>
            <a:off x="5830888" y="4405313"/>
            <a:ext cx="2816225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79705" lvl="1" indent="-179705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已有相对完善的数据战略</a:t>
            </a:r>
          </a:p>
          <a:p>
            <a:pPr marL="179705" lvl="1" indent="-179705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数据管理制度落地性较强</a:t>
            </a:r>
          </a:p>
          <a:p>
            <a:pPr marL="179705" lvl="1" indent="-179705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已有相对全面的数据标准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8978900" y="1023938"/>
            <a:ext cx="3208338" cy="512762"/>
          </a:xfrm>
          <a:prstGeom prst="rect">
            <a:avLst/>
          </a:prstGeom>
          <a:solidFill>
            <a:srgbClr val="B2D2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8978900" y="1652588"/>
            <a:ext cx="3208338" cy="1200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8978900" y="2933700"/>
            <a:ext cx="3208338" cy="120173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8978900" y="4214813"/>
            <a:ext cx="3208338" cy="120173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2804" name="TextBox 9"/>
          <p:cNvSpPr txBox="1">
            <a:spLocks noChangeArrowheads="1"/>
          </p:cNvSpPr>
          <p:nvPr/>
        </p:nvSpPr>
        <p:spPr bwMode="auto">
          <a:xfrm>
            <a:off x="9709150" y="1095375"/>
            <a:ext cx="17954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我行现状</a:t>
            </a:r>
          </a:p>
        </p:txBody>
      </p:sp>
      <p:sp>
        <p:nvSpPr>
          <p:cNvPr id="32805" name="Rectangle 9"/>
          <p:cNvSpPr>
            <a:spLocks noChangeArrowheads="1"/>
          </p:cNvSpPr>
          <p:nvPr/>
        </p:nvSpPr>
        <p:spPr bwMode="auto">
          <a:xfrm>
            <a:off x="9101138" y="1849438"/>
            <a:ext cx="2963862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暂无体系化队伍</a:t>
            </a:r>
          </a:p>
          <a:p>
            <a:pPr marL="0" lvl="1"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仅由科技部负责数据质量</a:t>
            </a:r>
          </a:p>
          <a:p>
            <a:pPr marL="0" lvl="1"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专业化程度需进一步提高</a:t>
            </a:r>
          </a:p>
        </p:txBody>
      </p:sp>
      <p:sp>
        <p:nvSpPr>
          <p:cNvPr id="32806" name="Rectangle 9"/>
          <p:cNvSpPr>
            <a:spLocks noChangeArrowheads="1"/>
          </p:cNvSpPr>
          <p:nvPr/>
        </p:nvSpPr>
        <p:spPr bwMode="auto">
          <a:xfrm>
            <a:off x="9101138" y="3116263"/>
            <a:ext cx="2963862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暂无明确的数据战略规划</a:t>
            </a:r>
          </a:p>
          <a:p>
            <a:pPr marL="0" lvl="1"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已有数据管理的管理制度</a:t>
            </a:r>
          </a:p>
          <a:p>
            <a:pPr marL="0" lvl="1"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业务标准相对缺失</a:t>
            </a:r>
          </a:p>
        </p:txBody>
      </p:sp>
      <p:sp>
        <p:nvSpPr>
          <p:cNvPr id="32807" name="Rectangle 9"/>
          <p:cNvSpPr>
            <a:spLocks noChangeArrowheads="1"/>
          </p:cNvSpPr>
          <p:nvPr/>
        </p:nvSpPr>
        <p:spPr bwMode="auto">
          <a:xfrm>
            <a:off x="9077325" y="4422775"/>
            <a:ext cx="3328988" cy="785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 indent="0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被动纠错为主，无明确管理目标</a:t>
            </a:r>
          </a:p>
          <a:p>
            <a:pPr marL="0" lvl="1" indent="0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业务制度和工具配套相对薄弱</a:t>
            </a:r>
          </a:p>
          <a:p>
            <a:pPr marL="0" lvl="1" indent="0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考评体系的制定和执行相对缺失</a:t>
            </a:r>
          </a:p>
        </p:txBody>
      </p:sp>
      <p:grpSp>
        <p:nvGrpSpPr>
          <p:cNvPr id="32808" name="组合 58"/>
          <p:cNvGrpSpPr/>
          <p:nvPr/>
        </p:nvGrpSpPr>
        <p:grpSpPr bwMode="auto">
          <a:xfrm>
            <a:off x="596900" y="5495926"/>
            <a:ext cx="11658600" cy="1292225"/>
            <a:chOff x="596727" y="5496388"/>
            <a:chExt cx="11658978" cy="1202172"/>
          </a:xfrm>
        </p:grpSpPr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2457337" y="5496388"/>
              <a:ext cx="3073500" cy="120217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Rectangle 28"/>
            <p:cNvSpPr>
              <a:spLocks noChangeArrowheads="1"/>
            </p:cNvSpPr>
            <p:nvPr/>
          </p:nvSpPr>
          <p:spPr bwMode="auto">
            <a:xfrm>
              <a:off x="5718168" y="5496388"/>
              <a:ext cx="3073500" cy="120217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Rectangle 31"/>
            <p:cNvSpPr>
              <a:spLocks noChangeArrowheads="1"/>
            </p:cNvSpPr>
            <p:nvPr/>
          </p:nvSpPr>
          <p:spPr bwMode="auto">
            <a:xfrm>
              <a:off x="596727" y="5496388"/>
              <a:ext cx="1665342" cy="120217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2812" name="TextBox 10"/>
            <p:cNvSpPr txBox="1">
              <a:spLocks noChangeArrowheads="1"/>
            </p:cNvSpPr>
            <p:nvPr/>
          </p:nvSpPr>
          <p:spPr bwMode="auto">
            <a:xfrm>
              <a:off x="896807" y="5551249"/>
              <a:ext cx="115212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数据价值</a:t>
              </a:r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2562116" y="5679520"/>
              <a:ext cx="2930620" cy="8314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179705" indent="-17970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50" noProof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550" noProof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能够充分实现数据价值，发挥数据作用，并籍此提高风险管理相关能力</a:t>
              </a:r>
            </a:p>
          </p:txBody>
        </p:sp>
        <p:sp>
          <p:nvSpPr>
            <p:cNvPr id="32814" name="Rectangle 9"/>
            <p:cNvSpPr>
              <a:spLocks noChangeArrowheads="1"/>
            </p:cNvSpPr>
            <p:nvPr/>
          </p:nvSpPr>
          <p:spPr bwMode="auto">
            <a:xfrm>
              <a:off x="5812159" y="5679546"/>
              <a:ext cx="2993480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179705" lvl="1" indent="-179705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已有规模化的数据分析团队</a:t>
              </a:r>
            </a:p>
            <a:p>
              <a:pPr marL="179705" lvl="1" indent="-179705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拥有支持风险、营销、内部营运的基本分析挖掘能力</a:t>
              </a:r>
            </a:p>
          </p:txBody>
        </p:sp>
        <p:sp>
          <p:nvSpPr>
            <p:cNvPr id="83" name="Rectangle 30"/>
            <p:cNvSpPr>
              <a:spLocks noChangeArrowheads="1"/>
            </p:cNvSpPr>
            <p:nvPr/>
          </p:nvSpPr>
          <p:spPr bwMode="auto">
            <a:xfrm>
              <a:off x="8978999" y="5496388"/>
              <a:ext cx="3208442" cy="120217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2816" name="Rectangle 9"/>
            <p:cNvSpPr>
              <a:spLocks noChangeArrowheads="1"/>
            </p:cNvSpPr>
            <p:nvPr/>
          </p:nvSpPr>
          <p:spPr bwMode="auto">
            <a:xfrm>
              <a:off x="9060354" y="5515571"/>
              <a:ext cx="3195351" cy="1159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179705" lvl="1" indent="-179705">
                <a:buFontTx/>
                <a:buAutoNum type="arabicPeriod"/>
              </a:pP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风险管理部定期开展压力测试和数据分析，但其他业务部门数据分析应用较少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9705" lvl="1" indent="-179705">
                <a:buFontTx/>
                <a:buAutoNum type="arabicPeriod"/>
              </a:pP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刚刚组建专业数据分析团队，支撑能力尚待建设</a:t>
              </a:r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9F3-EE0F-4242-B435-3F37D77BDB98}" type="slidenum">
              <a:rPr lang="zh-CN" altLang="en-US" sz="1600"/>
              <a:pPr/>
              <a:t>13</a:t>
            </a:fld>
            <a:endParaRPr lang="zh-CN" altLang="en-US" sz="1600"/>
          </a:p>
        </p:txBody>
      </p:sp>
      <p:sp>
        <p:nvSpPr>
          <p:cNvPr id="32818" name="TextBox 8"/>
          <p:cNvSpPr txBox="1">
            <a:spLocks noChangeArrowheads="1"/>
          </p:cNvSpPr>
          <p:nvPr/>
        </p:nvSpPr>
        <p:spPr bwMode="auto">
          <a:xfrm>
            <a:off x="668338" y="303213"/>
            <a:ext cx="7510462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我行数据治理现状差距分析</a:t>
            </a:r>
          </a:p>
        </p:txBody>
      </p:sp>
    </p:spTree>
  </p:cSld>
  <p:clrMapOvr>
    <a:masterClrMapping/>
  </p:clrMapOvr>
  <p:transition spd="slow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Freeform 11"/>
          <p:cNvSpPr>
            <a:spLocks noChangeArrowheads="1"/>
          </p:cNvSpPr>
          <p:nvPr/>
        </p:nvSpPr>
        <p:spPr bwMode="auto">
          <a:xfrm>
            <a:off x="1647825" y="1422400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750" y="2449513"/>
            <a:ext cx="169545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0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0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77544" y="2970974"/>
            <a:ext cx="5264257" cy="55563"/>
          </a:xfrm>
          <a:prstGeom prst="line">
            <a:avLst/>
          </a:prstGeom>
          <a:ln w="12700">
            <a:solidFill>
              <a:srgbClr val="366B7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925" y="3868738"/>
            <a:ext cx="3467100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章节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2" name="矩形 7"/>
          <p:cNvSpPr>
            <a:spLocks noChangeArrowheads="1"/>
          </p:cNvSpPr>
          <p:nvPr/>
        </p:nvSpPr>
        <p:spPr bwMode="auto">
          <a:xfrm>
            <a:off x="6277544" y="2104199"/>
            <a:ext cx="4467225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sz="60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治理方案</a:t>
            </a:r>
          </a:p>
        </p:txBody>
      </p:sp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77544" y="3066224"/>
            <a:ext cx="4467225" cy="21236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三阶段数据治理方案</a:t>
            </a:r>
            <a:endParaRPr lang="en-US" altLang="zh-CN" sz="32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/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6293347" y="3759747"/>
            <a:ext cx="3127779" cy="581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EB5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endParaRPr lang="en-US" altLang="zh-CN" sz="2400" dirty="0">
              <a:solidFill>
                <a:srgbClr val="7EB5C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AEE-66BE-43E1-83CC-604F2F222D9A}" type="slidenum">
              <a:rPr lang="zh-CN" altLang="en-US" sz="1600"/>
              <a:pPr/>
              <a:t>14</a:t>
            </a:fld>
            <a:endParaRPr lang="zh-CN" altLang="en-US" sz="16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79714" y="4316012"/>
            <a:ext cx="343555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第二阶段：体系化建设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第三阶段：持续改进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943267"/>
      </p:ext>
    </p:extLst>
  </p:cSld>
  <p:clrMapOvr>
    <a:masterClrMapping/>
  </p:clrMapOvr>
  <p:transition spd="slow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8"/>
          <p:cNvSpPr txBox="1">
            <a:spLocks noChangeArrowheads="1"/>
          </p:cNvSpPr>
          <p:nvPr/>
        </p:nvSpPr>
        <p:spPr bwMode="auto">
          <a:xfrm>
            <a:off x="-306388" y="185738"/>
            <a:ext cx="3949701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96913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5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2732444" y="1024109"/>
            <a:ext cx="2835275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7" name="Text Box 10"/>
          <p:cNvSpPr txBox="1">
            <a:spLocks noChangeArrowheads="1"/>
          </p:cNvSpPr>
          <p:nvPr/>
        </p:nvSpPr>
        <p:spPr bwMode="auto">
          <a:xfrm>
            <a:off x="2732445" y="1181271"/>
            <a:ext cx="2802636" cy="1762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第一阶段：痛点治理</a:t>
            </a: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5740756" y="1024109"/>
            <a:ext cx="2835275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9" name="Text Box 12"/>
          <p:cNvSpPr txBox="1">
            <a:spLocks noChangeArrowheads="1"/>
          </p:cNvSpPr>
          <p:nvPr/>
        </p:nvSpPr>
        <p:spPr bwMode="auto">
          <a:xfrm>
            <a:off x="5796147" y="1181271"/>
            <a:ext cx="2776537" cy="15221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第二阶段：体系化建设</a:t>
            </a: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8781707" y="1024109"/>
            <a:ext cx="2544076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8805970" y="1181271"/>
            <a:ext cx="2519813" cy="19798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第三阶段：持续改进</a:t>
            </a: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2987860" y="1909934"/>
            <a:ext cx="2808287" cy="66975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搭建数据治理组织架构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建立痛点治理的支撑系统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建立痛点治理的配套制度</a:t>
            </a: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2732444" y="1625771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5740756" y="1625771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21"/>
          <p:cNvSpPr>
            <a:spLocks noChangeArrowheads="1"/>
          </p:cNvSpPr>
          <p:nvPr/>
        </p:nvSpPr>
        <p:spPr bwMode="auto">
          <a:xfrm>
            <a:off x="2987860" y="3112454"/>
            <a:ext cx="2606675" cy="64928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数据质量标准体系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数据质量系统建设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数据质量制度建设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2732444" y="2854496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5997682" y="2919133"/>
            <a:ext cx="2808287" cy="8413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数据标准管理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数据字典管理</a:t>
            </a:r>
            <a:endParaRPr kumimoji="1" lang="en-US" altLang="zh-CN" sz="1400" kern="0" noProof="1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数据元数据管理</a:t>
            </a:r>
            <a:endParaRPr kumimoji="1" lang="en-US" altLang="zh-CN" sz="1400" kern="0" noProof="1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数据安全分级管理</a:t>
            </a:r>
            <a:endParaRPr kumimoji="1" lang="en-US" altLang="zh-CN" sz="1400" kern="0" noProof="1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kumimoji="1" lang="zh-CN" altLang="en-US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数据挖掘建模</a:t>
            </a: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740756" y="2854496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2964047" y="4105193"/>
            <a:ext cx="2762250" cy="1227137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数据质量检核平台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数据质量派单平台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数据质量管理驾驶舱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28"/>
          <p:cNvSpPr>
            <a:spLocks noChangeArrowheads="1"/>
          </p:cNvSpPr>
          <p:nvPr/>
        </p:nvSpPr>
        <p:spPr bwMode="auto">
          <a:xfrm>
            <a:off x="2732444" y="4084809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5966010" y="4145771"/>
            <a:ext cx="2606675" cy="12255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数据标准管理平台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元数据管理系统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数据脱敏系统</a:t>
            </a:r>
            <a:endParaRPr kumimoji="1" lang="en-US" altLang="zh-CN" sz="1400" kern="0" noProof="1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4.SAS</a:t>
            </a:r>
            <a:r>
              <a:rPr kumimoji="1" lang="zh-CN" altLang="en-US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分析管理平台</a:t>
            </a:r>
            <a:endParaRPr kumimoji="1" lang="en-US" altLang="zh-CN" sz="1400" kern="0" noProof="1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kumimoji="1" lang="zh-CN" altLang="en-US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管理驾驶舱系统</a:t>
            </a:r>
            <a:endParaRPr kumimoji="1" lang="en-US" altLang="zh-CN" sz="1400" kern="0" noProof="1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5740756" y="4084809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2732444" y="5330996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Rectangle 17"/>
          <p:cNvSpPr>
            <a:spLocks noChangeArrowheads="1"/>
          </p:cNvSpPr>
          <p:nvPr/>
        </p:nvSpPr>
        <p:spPr bwMode="auto">
          <a:xfrm>
            <a:off x="6007285" y="5449721"/>
            <a:ext cx="2486399" cy="861774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主要包括数据架构、数据生命周期管理、数据标准、数据质量、元数据管理、数据安全、等数据治理管理制度配套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5740756" y="5330996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248290" y="1625771"/>
            <a:ext cx="1332471" cy="1152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248290" y="2854496"/>
            <a:ext cx="1332471" cy="1152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248290" y="4084809"/>
            <a:ext cx="1332471" cy="1152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1248290" y="5330996"/>
            <a:ext cx="1332471" cy="1152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>
          <a:xfrm>
            <a:off x="10533717" y="6704013"/>
            <a:ext cx="1440796" cy="384175"/>
          </a:xfrm>
        </p:spPr>
        <p:txBody>
          <a:bodyPr/>
          <a:lstStyle/>
          <a:p>
            <a:fld id="{435D0B1D-4265-41B9-9AE5-DC18B21445A2}" type="slidenum">
              <a:rPr lang="zh-CN" altLang="en-US" sz="1600"/>
              <a:pPr/>
              <a:t>15</a:t>
            </a:fld>
            <a:endParaRPr lang="zh-CN" altLang="en-US" sz="1600"/>
          </a:p>
        </p:txBody>
      </p:sp>
      <p:sp>
        <p:nvSpPr>
          <p:cNvPr id="38957" name="AutoShape 9" descr="http://tse3.mm.bing.net/th?q=Project+Analyst+Icon&amp;w=120&amp;h=120&amp;c=1&amp;rs=1&amp;qlt=90&amp;pid=InlineBlock&amp;mkt=en-US&amp;adlt=strict&amp;t=1&amp;mw=2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6039923" y="1744340"/>
            <a:ext cx="2693987" cy="99536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建立体系化的管理队伍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建立体系化的数据架构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建立体系化的制度办法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建立体系化的系统支撑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61" name="TextBox 8"/>
          <p:cNvSpPr txBox="1">
            <a:spLocks noChangeArrowheads="1"/>
          </p:cNvSpPr>
          <p:nvPr/>
        </p:nvSpPr>
        <p:spPr bwMode="auto">
          <a:xfrm>
            <a:off x="668338" y="303213"/>
            <a:ext cx="7510462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三阶段数据治理方案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8290" y="1656989"/>
            <a:ext cx="130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治理目标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48290" y="4137119"/>
            <a:ext cx="133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系统建设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248290" y="2896436"/>
            <a:ext cx="130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治理范围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44943" y="5353737"/>
            <a:ext cx="1305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管理制度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2997031" y="5473307"/>
            <a:ext cx="2362200" cy="861774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kumimoji="1" lang="zh-CN" altLang="en-US" sz="1400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主要包括支撑痛点治理的管理制度建设，主要包括数据质量管理制度、数据质量考核办法等</a:t>
            </a:r>
            <a:endParaRPr kumimoji="1" lang="en-US" altLang="zh-CN" sz="1400" kern="0" noProof="1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158"/>
          <p:cNvSpPr>
            <a:spLocks noEditPoints="1" noChangeArrowheads="1"/>
          </p:cNvSpPr>
          <p:nvPr/>
        </p:nvSpPr>
        <p:spPr bwMode="auto">
          <a:xfrm>
            <a:off x="1572013" y="4535541"/>
            <a:ext cx="720725" cy="566738"/>
          </a:xfrm>
          <a:custGeom>
            <a:avLst/>
            <a:gdLst>
              <a:gd name="T0" fmla="*/ 10 w 132"/>
              <a:gd name="T1" fmla="*/ 0 h 112"/>
              <a:gd name="T2" fmla="*/ 0 w 132"/>
              <a:gd name="T3" fmla="*/ 89 h 112"/>
              <a:gd name="T4" fmla="*/ 54 w 132"/>
              <a:gd name="T5" fmla="*/ 99 h 112"/>
              <a:gd name="T6" fmla="*/ 54 w 132"/>
              <a:gd name="T7" fmla="*/ 104 h 112"/>
              <a:gd name="T8" fmla="*/ 39 w 132"/>
              <a:gd name="T9" fmla="*/ 108 h 112"/>
              <a:gd name="T10" fmla="*/ 34 w 132"/>
              <a:gd name="T11" fmla="*/ 110 h 112"/>
              <a:gd name="T12" fmla="*/ 36 w 132"/>
              <a:gd name="T13" fmla="*/ 112 h 112"/>
              <a:gd name="T14" fmla="*/ 98 w 132"/>
              <a:gd name="T15" fmla="*/ 110 h 112"/>
              <a:gd name="T16" fmla="*/ 97 w 132"/>
              <a:gd name="T17" fmla="*/ 108 h 112"/>
              <a:gd name="T18" fmla="*/ 79 w 132"/>
              <a:gd name="T19" fmla="*/ 103 h 112"/>
              <a:gd name="T20" fmla="*/ 77 w 132"/>
              <a:gd name="T21" fmla="*/ 99 h 112"/>
              <a:gd name="T22" fmla="*/ 132 w 132"/>
              <a:gd name="T23" fmla="*/ 89 h 112"/>
              <a:gd name="T24" fmla="*/ 122 w 132"/>
              <a:gd name="T25" fmla="*/ 0 h 112"/>
              <a:gd name="T26" fmla="*/ 107 w 132"/>
              <a:gd name="T27" fmla="*/ 91 h 112"/>
              <a:gd name="T28" fmla="*/ 110 w 132"/>
              <a:gd name="T29" fmla="*/ 91 h 112"/>
              <a:gd name="T30" fmla="*/ 119 w 132"/>
              <a:gd name="T31" fmla="*/ 92 h 112"/>
              <a:gd name="T32" fmla="*/ 113 w 132"/>
              <a:gd name="T33" fmla="*/ 91 h 112"/>
              <a:gd name="T34" fmla="*/ 119 w 132"/>
              <a:gd name="T35" fmla="*/ 89 h 112"/>
              <a:gd name="T36" fmla="*/ 119 w 132"/>
              <a:gd name="T37" fmla="*/ 92 h 112"/>
              <a:gd name="T38" fmla="*/ 120 w 132"/>
              <a:gd name="T39" fmla="*/ 83 h 112"/>
              <a:gd name="T40" fmla="*/ 9 w 132"/>
              <a:gd name="T41" fmla="*/ 80 h 112"/>
              <a:gd name="T42" fmla="*/ 12 w 132"/>
              <a:gd name="T43" fmla="*/ 9 h 112"/>
              <a:gd name="T44" fmla="*/ 123 w 132"/>
              <a:gd name="T45" fmla="*/ 12 h 112"/>
              <a:gd name="T46" fmla="*/ 95 w 132"/>
              <a:gd name="T47" fmla="*/ 72 h 112"/>
              <a:gd name="T48" fmla="*/ 39 w 132"/>
              <a:gd name="T49" fmla="*/ 73 h 112"/>
              <a:gd name="T50" fmla="*/ 37 w 132"/>
              <a:gd name="T51" fmla="*/ 72 h 112"/>
              <a:gd name="T52" fmla="*/ 39 w 132"/>
              <a:gd name="T53" fmla="*/ 20 h 112"/>
              <a:gd name="T54" fmla="*/ 40 w 132"/>
              <a:gd name="T55" fmla="*/ 43 h 112"/>
              <a:gd name="T56" fmla="*/ 42 w 132"/>
              <a:gd name="T57" fmla="*/ 44 h 112"/>
              <a:gd name="T58" fmla="*/ 40 w 132"/>
              <a:gd name="T59" fmla="*/ 45 h 112"/>
              <a:gd name="T60" fmla="*/ 49 w 132"/>
              <a:gd name="T61" fmla="*/ 70 h 112"/>
              <a:gd name="T62" fmla="*/ 48 w 132"/>
              <a:gd name="T63" fmla="*/ 50 h 112"/>
              <a:gd name="T64" fmla="*/ 55 w 132"/>
              <a:gd name="T65" fmla="*/ 47 h 112"/>
              <a:gd name="T66" fmla="*/ 57 w 132"/>
              <a:gd name="T67" fmla="*/ 69 h 112"/>
              <a:gd name="T68" fmla="*/ 65 w 132"/>
              <a:gd name="T69" fmla="*/ 70 h 112"/>
              <a:gd name="T70" fmla="*/ 64 w 132"/>
              <a:gd name="T71" fmla="*/ 27 h 112"/>
              <a:gd name="T72" fmla="*/ 71 w 132"/>
              <a:gd name="T73" fmla="*/ 25 h 112"/>
              <a:gd name="T74" fmla="*/ 73 w 132"/>
              <a:gd name="T75" fmla="*/ 69 h 112"/>
              <a:gd name="T76" fmla="*/ 81 w 132"/>
              <a:gd name="T77" fmla="*/ 70 h 112"/>
              <a:gd name="T78" fmla="*/ 80 w 132"/>
              <a:gd name="T79" fmla="*/ 38 h 112"/>
              <a:gd name="T80" fmla="*/ 87 w 132"/>
              <a:gd name="T81" fmla="*/ 36 h 112"/>
              <a:gd name="T82" fmla="*/ 89 w 132"/>
              <a:gd name="T83" fmla="*/ 69 h 112"/>
              <a:gd name="T84" fmla="*/ 93 w 132"/>
              <a:gd name="T85" fmla="*/ 70 h 11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2"/>
              <a:gd name="T130" fmla="*/ 0 h 112"/>
              <a:gd name="T131" fmla="*/ 132 w 132"/>
              <a:gd name="T132" fmla="*/ 112 h 11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2" h="112">
                <a:moveTo>
                  <a:pt x="122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5"/>
                  <a:pt x="4" y="99"/>
                  <a:pt x="10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4" y="101"/>
                  <a:pt x="54" y="103"/>
                  <a:pt x="54" y="104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2" y="108"/>
                  <a:pt x="40" y="108"/>
                  <a:pt x="39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5" y="108"/>
                  <a:pt x="34" y="109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5" y="112"/>
                  <a:pt x="36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7" y="112"/>
                  <a:pt x="98" y="111"/>
                  <a:pt x="98" y="110"/>
                </a:cubicBezTo>
                <a:cubicBezTo>
                  <a:pt x="98" y="110"/>
                  <a:pt x="98" y="110"/>
                  <a:pt x="98" y="110"/>
                </a:cubicBezTo>
                <a:cubicBezTo>
                  <a:pt x="98" y="109"/>
                  <a:pt x="97" y="108"/>
                  <a:pt x="97" y="108"/>
                </a:cubicBezTo>
                <a:cubicBezTo>
                  <a:pt x="96" y="108"/>
                  <a:pt x="95" y="108"/>
                  <a:pt x="94" y="10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78" y="102"/>
                  <a:pt x="77" y="101"/>
                  <a:pt x="77" y="101"/>
                </a:cubicBezTo>
                <a:cubicBezTo>
                  <a:pt x="77" y="99"/>
                  <a:pt x="77" y="99"/>
                  <a:pt x="77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8" y="99"/>
                  <a:pt x="132" y="95"/>
                  <a:pt x="132" y="89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32" y="5"/>
                  <a:pt x="128" y="0"/>
                  <a:pt x="122" y="0"/>
                </a:cubicBezTo>
                <a:close/>
                <a:moveTo>
                  <a:pt x="108" y="92"/>
                </a:moveTo>
                <a:cubicBezTo>
                  <a:pt x="108" y="92"/>
                  <a:pt x="107" y="91"/>
                  <a:pt x="107" y="91"/>
                </a:cubicBezTo>
                <a:cubicBezTo>
                  <a:pt x="107" y="90"/>
                  <a:pt x="108" y="89"/>
                  <a:pt x="108" y="89"/>
                </a:cubicBezTo>
                <a:cubicBezTo>
                  <a:pt x="109" y="89"/>
                  <a:pt x="110" y="90"/>
                  <a:pt x="110" y="91"/>
                </a:cubicBezTo>
                <a:cubicBezTo>
                  <a:pt x="110" y="91"/>
                  <a:pt x="109" y="92"/>
                  <a:pt x="108" y="92"/>
                </a:cubicBezTo>
                <a:close/>
                <a:moveTo>
                  <a:pt x="119" y="92"/>
                </a:moveTo>
                <a:cubicBezTo>
                  <a:pt x="115" y="92"/>
                  <a:pt x="115" y="92"/>
                  <a:pt x="115" y="92"/>
                </a:cubicBezTo>
                <a:cubicBezTo>
                  <a:pt x="114" y="92"/>
                  <a:pt x="113" y="91"/>
                  <a:pt x="113" y="91"/>
                </a:cubicBezTo>
                <a:cubicBezTo>
                  <a:pt x="113" y="90"/>
                  <a:pt x="114" y="89"/>
                  <a:pt x="115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21" y="89"/>
                  <a:pt x="122" y="90"/>
                  <a:pt x="122" y="91"/>
                </a:cubicBezTo>
                <a:cubicBezTo>
                  <a:pt x="122" y="91"/>
                  <a:pt x="121" y="92"/>
                  <a:pt x="119" y="92"/>
                </a:cubicBezTo>
                <a:close/>
                <a:moveTo>
                  <a:pt x="123" y="80"/>
                </a:moveTo>
                <a:cubicBezTo>
                  <a:pt x="123" y="82"/>
                  <a:pt x="121" y="83"/>
                  <a:pt x="120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0" y="83"/>
                  <a:pt x="9" y="82"/>
                  <a:pt x="9" y="80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10" y="9"/>
                  <a:pt x="12" y="9"/>
                </a:cubicBezTo>
                <a:cubicBezTo>
                  <a:pt x="120" y="9"/>
                  <a:pt x="120" y="9"/>
                  <a:pt x="120" y="9"/>
                </a:cubicBezTo>
                <a:cubicBezTo>
                  <a:pt x="121" y="9"/>
                  <a:pt x="123" y="11"/>
                  <a:pt x="123" y="12"/>
                </a:cubicBezTo>
                <a:lnTo>
                  <a:pt x="123" y="80"/>
                </a:lnTo>
                <a:close/>
                <a:moveTo>
                  <a:pt x="95" y="72"/>
                </a:moveTo>
                <a:cubicBezTo>
                  <a:pt x="95" y="72"/>
                  <a:pt x="94" y="73"/>
                  <a:pt x="93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8" y="73"/>
                  <a:pt x="37" y="73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1"/>
                  <a:pt x="38" y="20"/>
                  <a:pt x="39" y="20"/>
                </a:cubicBezTo>
                <a:cubicBezTo>
                  <a:pt x="39" y="20"/>
                  <a:pt x="40" y="21"/>
                  <a:pt x="40" y="22"/>
                </a:cubicBezTo>
                <a:cubicBezTo>
                  <a:pt x="40" y="43"/>
                  <a:pt x="40" y="43"/>
                  <a:pt x="40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4"/>
                </a:cubicBezTo>
                <a:cubicBezTo>
                  <a:pt x="42" y="45"/>
                  <a:pt x="42" y="45"/>
                  <a:pt x="42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70"/>
                  <a:pt x="40" y="70"/>
                  <a:pt x="40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8" y="69"/>
                  <a:pt x="48" y="6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8"/>
                  <a:pt x="50" y="47"/>
                  <a:pt x="51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8"/>
                  <a:pt x="57" y="50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69"/>
                  <a:pt x="57" y="70"/>
                  <a:pt x="57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4" y="70"/>
                  <a:pt x="64" y="69"/>
                  <a:pt x="64" y="6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5" y="25"/>
                  <a:pt x="67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2" y="25"/>
                  <a:pt x="73" y="26"/>
                  <a:pt x="73" y="27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70"/>
                  <a:pt x="73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0" y="70"/>
                  <a:pt x="80" y="69"/>
                  <a:pt x="80" y="69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7"/>
                  <a:pt x="81" y="36"/>
                  <a:pt x="83" y="36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9" y="37"/>
                  <a:pt x="89" y="38"/>
                </a:cubicBezTo>
                <a:cubicBezTo>
                  <a:pt x="89" y="69"/>
                  <a:pt x="89" y="69"/>
                  <a:pt x="89" y="69"/>
                </a:cubicBezTo>
                <a:cubicBezTo>
                  <a:pt x="89" y="69"/>
                  <a:pt x="89" y="70"/>
                  <a:pt x="89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4" y="70"/>
                  <a:pt x="95" y="71"/>
                  <a:pt x="95" y="7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107"/>
          <p:cNvSpPr>
            <a:spLocks noEditPoints="1" noChangeArrowheads="1"/>
          </p:cNvSpPr>
          <p:nvPr/>
        </p:nvSpPr>
        <p:spPr bwMode="auto">
          <a:xfrm>
            <a:off x="1572013" y="5708079"/>
            <a:ext cx="720725" cy="7191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6" y="128"/>
              </a:cxn>
              <a:cxn ang="0">
                <a:pos x="0" y="112"/>
              </a:cxn>
              <a:cxn ang="0">
                <a:pos x="0" y="16"/>
              </a:cxn>
              <a:cxn ang="0">
                <a:pos x="16" y="0"/>
              </a:cxn>
              <a:cxn ang="0">
                <a:pos x="16" y="128"/>
              </a:cxn>
              <a:cxn ang="0">
                <a:pos x="16" y="128"/>
              </a:cxn>
              <a:cxn ang="0">
                <a:pos x="16" y="128"/>
              </a:cxn>
              <a:cxn ang="0">
                <a:pos x="120" y="12"/>
              </a:cxn>
              <a:cxn ang="0">
                <a:pos x="112" y="12"/>
              </a:cxn>
              <a:cxn ang="0">
                <a:pos x="112" y="36"/>
              </a:cxn>
              <a:cxn ang="0">
                <a:pos x="128" y="36"/>
              </a:cxn>
              <a:cxn ang="0">
                <a:pos x="128" y="21"/>
              </a:cxn>
              <a:cxn ang="0">
                <a:pos x="120" y="12"/>
              </a:cxn>
              <a:cxn ang="0">
                <a:pos x="112" y="100"/>
              </a:cxn>
              <a:cxn ang="0">
                <a:pos x="120" y="100"/>
              </a:cxn>
              <a:cxn ang="0">
                <a:pos x="128" y="93"/>
              </a:cxn>
              <a:cxn ang="0">
                <a:pos x="128" y="76"/>
              </a:cxn>
              <a:cxn ang="0">
                <a:pos x="112" y="76"/>
              </a:cxn>
              <a:cxn ang="0">
                <a:pos x="112" y="100"/>
              </a:cxn>
              <a:cxn ang="0">
                <a:pos x="112" y="68"/>
              </a:cxn>
              <a:cxn ang="0">
                <a:pos x="128" y="68"/>
              </a:cxn>
              <a:cxn ang="0">
                <a:pos x="128" y="44"/>
              </a:cxn>
              <a:cxn ang="0">
                <a:pos x="112" y="44"/>
              </a:cxn>
              <a:cxn ang="0">
                <a:pos x="112" y="68"/>
              </a:cxn>
              <a:cxn ang="0">
                <a:pos x="104" y="17"/>
              </a:cxn>
              <a:cxn ang="0">
                <a:pos x="104" y="112"/>
              </a:cxn>
              <a:cxn ang="0">
                <a:pos x="88" y="128"/>
              </a:cxn>
              <a:cxn ang="0">
                <a:pos x="24" y="128"/>
              </a:cxn>
              <a:cxn ang="0">
                <a:pos x="24" y="0"/>
              </a:cxn>
              <a:cxn ang="0">
                <a:pos x="87" y="0"/>
              </a:cxn>
              <a:cxn ang="0">
                <a:pos x="104" y="17"/>
              </a:cxn>
              <a:cxn ang="0">
                <a:pos x="87" y="73"/>
              </a:cxn>
              <a:cxn ang="0">
                <a:pos x="76" y="68"/>
              </a:cxn>
              <a:cxn ang="0">
                <a:pos x="70" y="65"/>
              </a:cxn>
              <a:cxn ang="0">
                <a:pos x="70" y="60"/>
              </a:cxn>
              <a:cxn ang="0">
                <a:pos x="72" y="55"/>
              </a:cxn>
              <a:cxn ang="0">
                <a:pos x="74" y="52"/>
              </a:cxn>
              <a:cxn ang="0">
                <a:pos x="73" y="48"/>
              </a:cxn>
              <a:cxn ang="0">
                <a:pos x="73" y="43"/>
              </a:cxn>
              <a:cxn ang="0">
                <a:pos x="64" y="36"/>
              </a:cxn>
              <a:cxn ang="0">
                <a:pos x="54" y="43"/>
              </a:cxn>
              <a:cxn ang="0">
                <a:pos x="54" y="48"/>
              </a:cxn>
              <a:cxn ang="0">
                <a:pos x="53" y="52"/>
              </a:cxn>
              <a:cxn ang="0">
                <a:pos x="55" y="55"/>
              </a:cxn>
              <a:cxn ang="0">
                <a:pos x="58" y="60"/>
              </a:cxn>
              <a:cxn ang="0">
                <a:pos x="57" y="65"/>
              </a:cxn>
              <a:cxn ang="0">
                <a:pos x="52" y="68"/>
              </a:cxn>
              <a:cxn ang="0">
                <a:pos x="40" y="73"/>
              </a:cxn>
              <a:cxn ang="0">
                <a:pos x="40" y="80"/>
              </a:cxn>
              <a:cxn ang="0">
                <a:pos x="64" y="80"/>
              </a:cxn>
              <a:cxn ang="0">
                <a:pos x="88" y="80"/>
              </a:cxn>
              <a:cxn ang="0">
                <a:pos x="87" y="73"/>
              </a:cxn>
            </a:cxnLst>
            <a:rect l="0" t="0" r="r" b="b"/>
            <a:pathLst>
              <a:path w="128" h="128">
                <a:moveTo>
                  <a:pt x="16" y="0"/>
                </a:moveTo>
                <a:cubicBezTo>
                  <a:pt x="16" y="128"/>
                  <a:pt x="16" y="128"/>
                  <a:pt x="16" y="128"/>
                </a:cubicBezTo>
                <a:cubicBezTo>
                  <a:pt x="7" y="128"/>
                  <a:pt x="0" y="120"/>
                  <a:pt x="0" y="112"/>
                </a:cubicBezTo>
                <a:cubicBezTo>
                  <a:pt x="0" y="105"/>
                  <a:pt x="0" y="44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  <a:moveTo>
                  <a:pt x="16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128"/>
                  <a:pt x="16" y="128"/>
                  <a:pt x="16" y="128"/>
                </a:cubicBezTo>
                <a:close/>
                <a:moveTo>
                  <a:pt x="120" y="12"/>
                </a:moveTo>
                <a:cubicBezTo>
                  <a:pt x="112" y="12"/>
                  <a:pt x="112" y="12"/>
                  <a:pt x="112" y="12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28" y="21"/>
                  <a:pt x="128" y="12"/>
                  <a:pt x="120" y="12"/>
                </a:cubicBezTo>
                <a:close/>
                <a:moveTo>
                  <a:pt x="112" y="100"/>
                </a:moveTo>
                <a:cubicBezTo>
                  <a:pt x="112" y="100"/>
                  <a:pt x="112" y="100"/>
                  <a:pt x="120" y="100"/>
                </a:cubicBezTo>
                <a:cubicBezTo>
                  <a:pt x="128" y="100"/>
                  <a:pt x="128" y="93"/>
                  <a:pt x="128" y="93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12" y="76"/>
                  <a:pt x="112" y="76"/>
                  <a:pt x="112" y="76"/>
                </a:cubicBezTo>
                <a:lnTo>
                  <a:pt x="112" y="100"/>
                </a:lnTo>
                <a:close/>
                <a:moveTo>
                  <a:pt x="112" y="68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12" y="44"/>
                  <a:pt x="112" y="44"/>
                  <a:pt x="112" y="44"/>
                </a:cubicBezTo>
                <a:lnTo>
                  <a:pt x="112" y="68"/>
                </a:lnTo>
                <a:close/>
                <a:moveTo>
                  <a:pt x="104" y="17"/>
                </a:moveTo>
                <a:cubicBezTo>
                  <a:pt x="104" y="23"/>
                  <a:pt x="104" y="85"/>
                  <a:pt x="104" y="112"/>
                </a:cubicBezTo>
                <a:cubicBezTo>
                  <a:pt x="104" y="122"/>
                  <a:pt x="96" y="128"/>
                  <a:pt x="88" y="128"/>
                </a:cubicBezTo>
                <a:cubicBezTo>
                  <a:pt x="79" y="128"/>
                  <a:pt x="24" y="128"/>
                  <a:pt x="24" y="128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79" y="0"/>
                  <a:pt x="87" y="0"/>
                </a:cubicBezTo>
                <a:cubicBezTo>
                  <a:pt x="96" y="0"/>
                  <a:pt x="104" y="8"/>
                  <a:pt x="104" y="17"/>
                </a:cubicBezTo>
                <a:close/>
                <a:moveTo>
                  <a:pt x="87" y="73"/>
                </a:moveTo>
                <a:cubicBezTo>
                  <a:pt x="85" y="71"/>
                  <a:pt x="80" y="70"/>
                  <a:pt x="76" y="68"/>
                </a:cubicBezTo>
                <a:cubicBezTo>
                  <a:pt x="71" y="66"/>
                  <a:pt x="70" y="65"/>
                  <a:pt x="70" y="65"/>
                </a:cubicBezTo>
                <a:cubicBezTo>
                  <a:pt x="70" y="60"/>
                  <a:pt x="70" y="60"/>
                  <a:pt x="70" y="60"/>
                </a:cubicBezTo>
                <a:cubicBezTo>
                  <a:pt x="70" y="60"/>
                  <a:pt x="71" y="59"/>
                  <a:pt x="72" y="55"/>
                </a:cubicBezTo>
                <a:cubicBezTo>
                  <a:pt x="73" y="55"/>
                  <a:pt x="74" y="53"/>
                  <a:pt x="74" y="52"/>
                </a:cubicBezTo>
                <a:cubicBezTo>
                  <a:pt x="74" y="51"/>
                  <a:pt x="74" y="48"/>
                  <a:pt x="73" y="48"/>
                </a:cubicBezTo>
                <a:cubicBezTo>
                  <a:pt x="73" y="46"/>
                  <a:pt x="73" y="44"/>
                  <a:pt x="73" y="43"/>
                </a:cubicBezTo>
                <a:cubicBezTo>
                  <a:pt x="73" y="40"/>
                  <a:pt x="69" y="36"/>
                  <a:pt x="64" y="36"/>
                </a:cubicBezTo>
                <a:cubicBezTo>
                  <a:pt x="58" y="36"/>
                  <a:pt x="54" y="40"/>
                  <a:pt x="54" y="43"/>
                </a:cubicBezTo>
                <a:cubicBezTo>
                  <a:pt x="54" y="44"/>
                  <a:pt x="54" y="46"/>
                  <a:pt x="54" y="48"/>
                </a:cubicBezTo>
                <a:cubicBezTo>
                  <a:pt x="53" y="48"/>
                  <a:pt x="53" y="51"/>
                  <a:pt x="53" y="52"/>
                </a:cubicBezTo>
                <a:cubicBezTo>
                  <a:pt x="53" y="53"/>
                  <a:pt x="54" y="55"/>
                  <a:pt x="55" y="55"/>
                </a:cubicBezTo>
                <a:cubicBezTo>
                  <a:pt x="56" y="59"/>
                  <a:pt x="58" y="60"/>
                  <a:pt x="58" y="60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6" y="66"/>
                  <a:pt x="52" y="68"/>
                </a:cubicBezTo>
                <a:cubicBezTo>
                  <a:pt x="47" y="70"/>
                  <a:pt x="42" y="71"/>
                  <a:pt x="40" y="73"/>
                </a:cubicBezTo>
                <a:cubicBezTo>
                  <a:pt x="39" y="75"/>
                  <a:pt x="40" y="80"/>
                  <a:pt x="40" y="80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75"/>
                  <a:pt x="87" y="73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124"/>
          <p:cNvSpPr>
            <a:spLocks noEditPoints="1" noChangeArrowheads="1"/>
          </p:cNvSpPr>
          <p:nvPr/>
        </p:nvSpPr>
        <p:spPr bwMode="auto">
          <a:xfrm>
            <a:off x="1544457" y="2017019"/>
            <a:ext cx="676275" cy="666750"/>
          </a:xfrm>
          <a:custGeom>
            <a:avLst/>
            <a:gdLst/>
            <a:ahLst/>
            <a:cxnLst>
              <a:cxn ang="0">
                <a:pos x="101" y="21"/>
              </a:cxn>
              <a:cxn ang="0">
                <a:pos x="117" y="5"/>
              </a:cxn>
              <a:cxn ang="0">
                <a:pos x="119" y="6"/>
              </a:cxn>
              <a:cxn ang="0">
                <a:pos x="120" y="20"/>
              </a:cxn>
              <a:cxn ang="0">
                <a:pos x="134" y="22"/>
              </a:cxn>
              <a:cxn ang="0">
                <a:pos x="135" y="24"/>
              </a:cxn>
              <a:cxn ang="0">
                <a:pos x="120" y="39"/>
              </a:cxn>
              <a:cxn ang="0">
                <a:pos x="116" y="40"/>
              </a:cxn>
              <a:cxn ang="0">
                <a:pos x="107" y="39"/>
              </a:cxn>
              <a:cxn ang="0">
                <a:pos x="80" y="66"/>
              </a:cxn>
              <a:cxn ang="0">
                <a:pos x="78" y="79"/>
              </a:cxn>
              <a:cxn ang="0">
                <a:pos x="61" y="79"/>
              </a:cxn>
              <a:cxn ang="0">
                <a:pos x="61" y="62"/>
              </a:cxn>
              <a:cxn ang="0">
                <a:pos x="75" y="60"/>
              </a:cxn>
              <a:cxn ang="0">
                <a:pos x="101" y="34"/>
              </a:cxn>
              <a:cxn ang="0">
                <a:pos x="100" y="25"/>
              </a:cxn>
              <a:cxn ang="0">
                <a:pos x="101" y="21"/>
              </a:cxn>
              <a:cxn ang="0">
                <a:pos x="130" y="34"/>
              </a:cxn>
              <a:cxn ang="0">
                <a:pos x="122" y="42"/>
              </a:cxn>
              <a:cxn ang="0">
                <a:pos x="118" y="44"/>
              </a:cxn>
              <a:cxn ang="0">
                <a:pos x="124" y="70"/>
              </a:cxn>
              <a:cxn ang="0">
                <a:pos x="70" y="125"/>
              </a:cxn>
              <a:cxn ang="0">
                <a:pos x="15" y="70"/>
              </a:cxn>
              <a:cxn ang="0">
                <a:pos x="70" y="16"/>
              </a:cxn>
              <a:cxn ang="0">
                <a:pos x="96" y="23"/>
              </a:cxn>
              <a:cxn ang="0">
                <a:pos x="99" y="18"/>
              </a:cxn>
              <a:cxn ang="0">
                <a:pos x="106" y="11"/>
              </a:cxn>
              <a:cxn ang="0">
                <a:pos x="70" y="0"/>
              </a:cxn>
              <a:cxn ang="0">
                <a:pos x="0" y="70"/>
              </a:cxn>
              <a:cxn ang="0">
                <a:pos x="70" y="140"/>
              </a:cxn>
              <a:cxn ang="0">
                <a:pos x="140" y="70"/>
              </a:cxn>
              <a:cxn ang="0">
                <a:pos x="130" y="34"/>
              </a:cxn>
              <a:cxn ang="0">
                <a:pos x="70" y="47"/>
              </a:cxn>
              <a:cxn ang="0">
                <a:pos x="80" y="49"/>
              </a:cxn>
              <a:cxn ang="0">
                <a:pos x="93" y="37"/>
              </a:cxn>
              <a:cxn ang="0">
                <a:pos x="70" y="29"/>
              </a:cxn>
              <a:cxn ang="0">
                <a:pos x="29" y="70"/>
              </a:cxn>
              <a:cxn ang="0">
                <a:pos x="70" y="111"/>
              </a:cxn>
              <a:cxn ang="0">
                <a:pos x="111" y="70"/>
              </a:cxn>
              <a:cxn ang="0">
                <a:pos x="104" y="48"/>
              </a:cxn>
              <a:cxn ang="0">
                <a:pos x="91" y="61"/>
              </a:cxn>
              <a:cxn ang="0">
                <a:pos x="93" y="70"/>
              </a:cxn>
              <a:cxn ang="0">
                <a:pos x="70" y="94"/>
              </a:cxn>
              <a:cxn ang="0">
                <a:pos x="46" y="70"/>
              </a:cxn>
              <a:cxn ang="0">
                <a:pos x="70" y="47"/>
              </a:cxn>
            </a:cxnLst>
            <a:rect l="0" t="0" r="r" b="b"/>
            <a:pathLst>
              <a:path w="140" h="140">
                <a:moveTo>
                  <a:pt x="101" y="21"/>
                </a:moveTo>
                <a:cubicBezTo>
                  <a:pt x="117" y="5"/>
                  <a:pt x="117" y="5"/>
                  <a:pt x="117" y="5"/>
                </a:cubicBezTo>
                <a:cubicBezTo>
                  <a:pt x="118" y="5"/>
                  <a:pt x="118" y="5"/>
                  <a:pt x="119" y="6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6" y="22"/>
                  <a:pt x="136" y="23"/>
                  <a:pt x="135" y="24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19" y="40"/>
                  <a:pt x="117" y="40"/>
                  <a:pt x="116" y="40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80" y="66"/>
                  <a:pt x="80" y="66"/>
                  <a:pt x="80" y="66"/>
                </a:cubicBezTo>
                <a:cubicBezTo>
                  <a:pt x="82" y="70"/>
                  <a:pt x="82" y="75"/>
                  <a:pt x="78" y="79"/>
                </a:cubicBezTo>
                <a:cubicBezTo>
                  <a:pt x="73" y="84"/>
                  <a:pt x="66" y="84"/>
                  <a:pt x="61" y="79"/>
                </a:cubicBezTo>
                <a:cubicBezTo>
                  <a:pt x="57" y="74"/>
                  <a:pt x="57" y="67"/>
                  <a:pt x="61" y="62"/>
                </a:cubicBezTo>
                <a:cubicBezTo>
                  <a:pt x="65" y="59"/>
                  <a:pt x="70" y="58"/>
                  <a:pt x="75" y="60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3"/>
                  <a:pt x="101" y="22"/>
                  <a:pt x="101" y="21"/>
                </a:cubicBezTo>
                <a:close/>
                <a:moveTo>
                  <a:pt x="130" y="34"/>
                </a:moveTo>
                <a:cubicBezTo>
                  <a:pt x="122" y="42"/>
                  <a:pt x="122" y="42"/>
                  <a:pt x="122" y="42"/>
                </a:cubicBezTo>
                <a:cubicBezTo>
                  <a:pt x="121" y="43"/>
                  <a:pt x="119" y="44"/>
                  <a:pt x="118" y="44"/>
                </a:cubicBezTo>
                <a:cubicBezTo>
                  <a:pt x="122" y="52"/>
                  <a:pt x="124" y="61"/>
                  <a:pt x="124" y="70"/>
                </a:cubicBezTo>
                <a:cubicBezTo>
                  <a:pt x="124" y="100"/>
                  <a:pt x="100" y="125"/>
                  <a:pt x="70" y="125"/>
                </a:cubicBezTo>
                <a:cubicBezTo>
                  <a:pt x="40" y="125"/>
                  <a:pt x="15" y="100"/>
                  <a:pt x="15" y="70"/>
                </a:cubicBezTo>
                <a:cubicBezTo>
                  <a:pt x="15" y="40"/>
                  <a:pt x="40" y="16"/>
                  <a:pt x="70" y="16"/>
                </a:cubicBezTo>
                <a:cubicBezTo>
                  <a:pt x="79" y="16"/>
                  <a:pt x="88" y="18"/>
                  <a:pt x="96" y="23"/>
                </a:cubicBezTo>
                <a:cubicBezTo>
                  <a:pt x="97" y="21"/>
                  <a:pt x="98" y="19"/>
                  <a:pt x="99" y="18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96" y="4"/>
                  <a:pt x="83" y="0"/>
                  <a:pt x="70" y="0"/>
                </a:cubicBezTo>
                <a:cubicBezTo>
                  <a:pt x="31" y="0"/>
                  <a:pt x="0" y="32"/>
                  <a:pt x="0" y="70"/>
                </a:cubicBezTo>
                <a:cubicBezTo>
                  <a:pt x="0" y="109"/>
                  <a:pt x="31" y="140"/>
                  <a:pt x="70" y="140"/>
                </a:cubicBezTo>
                <a:cubicBezTo>
                  <a:pt x="108" y="140"/>
                  <a:pt x="140" y="109"/>
                  <a:pt x="140" y="70"/>
                </a:cubicBezTo>
                <a:cubicBezTo>
                  <a:pt x="140" y="57"/>
                  <a:pt x="136" y="45"/>
                  <a:pt x="130" y="34"/>
                </a:cubicBezTo>
                <a:close/>
                <a:moveTo>
                  <a:pt x="70" y="47"/>
                </a:moveTo>
                <a:cubicBezTo>
                  <a:pt x="73" y="47"/>
                  <a:pt x="77" y="48"/>
                  <a:pt x="80" y="49"/>
                </a:cubicBezTo>
                <a:cubicBezTo>
                  <a:pt x="93" y="37"/>
                  <a:pt x="93" y="37"/>
                  <a:pt x="93" y="37"/>
                </a:cubicBezTo>
                <a:cubicBezTo>
                  <a:pt x="86" y="32"/>
                  <a:pt x="78" y="29"/>
                  <a:pt x="70" y="29"/>
                </a:cubicBezTo>
                <a:cubicBezTo>
                  <a:pt x="47" y="29"/>
                  <a:pt x="29" y="48"/>
                  <a:pt x="29" y="70"/>
                </a:cubicBezTo>
                <a:cubicBezTo>
                  <a:pt x="29" y="93"/>
                  <a:pt x="47" y="111"/>
                  <a:pt x="70" y="111"/>
                </a:cubicBezTo>
                <a:cubicBezTo>
                  <a:pt x="92" y="111"/>
                  <a:pt x="111" y="93"/>
                  <a:pt x="111" y="70"/>
                </a:cubicBezTo>
                <a:cubicBezTo>
                  <a:pt x="111" y="62"/>
                  <a:pt x="108" y="54"/>
                  <a:pt x="104" y="48"/>
                </a:cubicBezTo>
                <a:cubicBezTo>
                  <a:pt x="91" y="61"/>
                  <a:pt x="91" y="61"/>
                  <a:pt x="91" y="61"/>
                </a:cubicBezTo>
                <a:cubicBezTo>
                  <a:pt x="92" y="64"/>
                  <a:pt x="93" y="67"/>
                  <a:pt x="93" y="70"/>
                </a:cubicBezTo>
                <a:cubicBezTo>
                  <a:pt x="93" y="83"/>
                  <a:pt x="83" y="94"/>
                  <a:pt x="70" y="94"/>
                </a:cubicBezTo>
                <a:cubicBezTo>
                  <a:pt x="57" y="94"/>
                  <a:pt x="46" y="83"/>
                  <a:pt x="46" y="70"/>
                </a:cubicBezTo>
                <a:cubicBezTo>
                  <a:pt x="46" y="57"/>
                  <a:pt x="57" y="47"/>
                  <a:pt x="70" y="47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19517" y="3226546"/>
            <a:ext cx="720000" cy="720000"/>
            <a:chOff x="-810424" y="2322528"/>
            <a:chExt cx="465619" cy="463957"/>
          </a:xfrm>
        </p:grpSpPr>
        <p:sp>
          <p:nvSpPr>
            <p:cNvPr id="80" name="Freeform 169"/>
            <p:cNvSpPr>
              <a:spLocks noEditPoints="1"/>
            </p:cNvSpPr>
            <p:nvPr/>
          </p:nvSpPr>
          <p:spPr bwMode="auto">
            <a:xfrm>
              <a:off x="-743907" y="2387382"/>
              <a:ext cx="330922" cy="334248"/>
            </a:xfrm>
            <a:custGeom>
              <a:avLst/>
              <a:gdLst>
                <a:gd name="T0" fmla="*/ 80 w 159"/>
                <a:gd name="T1" fmla="*/ 160 h 160"/>
                <a:gd name="T2" fmla="*/ 0 w 159"/>
                <a:gd name="T3" fmla="*/ 80 h 160"/>
                <a:gd name="T4" fmla="*/ 80 w 159"/>
                <a:gd name="T5" fmla="*/ 0 h 160"/>
                <a:gd name="T6" fmla="*/ 159 w 159"/>
                <a:gd name="T7" fmla="*/ 80 h 160"/>
                <a:gd name="T8" fmla="*/ 80 w 159"/>
                <a:gd name="T9" fmla="*/ 160 h 160"/>
                <a:gd name="T10" fmla="*/ 80 w 159"/>
                <a:gd name="T11" fmla="*/ 14 h 160"/>
                <a:gd name="T12" fmla="*/ 15 w 159"/>
                <a:gd name="T13" fmla="*/ 80 h 160"/>
                <a:gd name="T14" fmla="*/ 80 w 159"/>
                <a:gd name="T15" fmla="*/ 145 h 160"/>
                <a:gd name="T16" fmla="*/ 144 w 159"/>
                <a:gd name="T17" fmla="*/ 80 h 160"/>
                <a:gd name="T18" fmla="*/ 80 w 159"/>
                <a:gd name="T19" fmla="*/ 1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24"/>
                    <a:pt x="123" y="160"/>
                    <a:pt x="80" y="160"/>
                  </a:cubicBezTo>
                  <a:close/>
                  <a:moveTo>
                    <a:pt x="80" y="14"/>
                  </a:moveTo>
                  <a:cubicBezTo>
                    <a:pt x="44" y="14"/>
                    <a:pt x="15" y="43"/>
                    <a:pt x="15" y="80"/>
                  </a:cubicBezTo>
                  <a:cubicBezTo>
                    <a:pt x="15" y="116"/>
                    <a:pt x="44" y="145"/>
                    <a:pt x="80" y="145"/>
                  </a:cubicBezTo>
                  <a:cubicBezTo>
                    <a:pt x="115" y="145"/>
                    <a:pt x="144" y="116"/>
                    <a:pt x="144" y="80"/>
                  </a:cubicBezTo>
                  <a:cubicBezTo>
                    <a:pt x="144" y="43"/>
                    <a:pt x="115" y="14"/>
                    <a:pt x="80" y="1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0"/>
            <p:cNvSpPr>
              <a:spLocks noEditPoints="1"/>
            </p:cNvSpPr>
            <p:nvPr/>
          </p:nvSpPr>
          <p:spPr bwMode="auto">
            <a:xfrm>
              <a:off x="-655773" y="2392371"/>
              <a:ext cx="156315" cy="324271"/>
            </a:xfrm>
            <a:custGeom>
              <a:avLst/>
              <a:gdLst>
                <a:gd name="T0" fmla="*/ 38 w 75"/>
                <a:gd name="T1" fmla="*/ 156 h 156"/>
                <a:gd name="T2" fmla="*/ 0 w 75"/>
                <a:gd name="T3" fmla="*/ 78 h 156"/>
                <a:gd name="T4" fmla="*/ 38 w 75"/>
                <a:gd name="T5" fmla="*/ 0 h 156"/>
                <a:gd name="T6" fmla="*/ 75 w 75"/>
                <a:gd name="T7" fmla="*/ 78 h 156"/>
                <a:gd name="T8" fmla="*/ 38 w 75"/>
                <a:gd name="T9" fmla="*/ 156 h 156"/>
                <a:gd name="T10" fmla="*/ 38 w 75"/>
                <a:gd name="T11" fmla="*/ 14 h 156"/>
                <a:gd name="T12" fmla="*/ 15 w 75"/>
                <a:gd name="T13" fmla="*/ 78 h 156"/>
                <a:gd name="T14" fmla="*/ 38 w 75"/>
                <a:gd name="T15" fmla="*/ 141 h 156"/>
                <a:gd name="T16" fmla="*/ 60 w 75"/>
                <a:gd name="T17" fmla="*/ 78 h 156"/>
                <a:gd name="T18" fmla="*/ 38 w 75"/>
                <a:gd name="T19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56">
                  <a:moveTo>
                    <a:pt x="38" y="156"/>
                  </a:moveTo>
                  <a:cubicBezTo>
                    <a:pt x="16" y="156"/>
                    <a:pt x="0" y="122"/>
                    <a:pt x="0" y="78"/>
                  </a:cubicBezTo>
                  <a:cubicBezTo>
                    <a:pt x="0" y="33"/>
                    <a:pt x="16" y="0"/>
                    <a:pt x="38" y="0"/>
                  </a:cubicBezTo>
                  <a:cubicBezTo>
                    <a:pt x="59" y="0"/>
                    <a:pt x="75" y="33"/>
                    <a:pt x="75" y="78"/>
                  </a:cubicBezTo>
                  <a:cubicBezTo>
                    <a:pt x="75" y="122"/>
                    <a:pt x="59" y="156"/>
                    <a:pt x="38" y="156"/>
                  </a:cubicBezTo>
                  <a:close/>
                  <a:moveTo>
                    <a:pt x="38" y="14"/>
                  </a:moveTo>
                  <a:cubicBezTo>
                    <a:pt x="28" y="14"/>
                    <a:pt x="15" y="39"/>
                    <a:pt x="15" y="78"/>
                  </a:cubicBezTo>
                  <a:cubicBezTo>
                    <a:pt x="15" y="117"/>
                    <a:pt x="28" y="141"/>
                    <a:pt x="38" y="141"/>
                  </a:cubicBezTo>
                  <a:cubicBezTo>
                    <a:pt x="47" y="141"/>
                    <a:pt x="60" y="117"/>
                    <a:pt x="60" y="78"/>
                  </a:cubicBezTo>
                  <a:cubicBezTo>
                    <a:pt x="60" y="39"/>
                    <a:pt x="47" y="14"/>
                    <a:pt x="38" y="1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1"/>
            <p:cNvSpPr>
              <a:spLocks/>
            </p:cNvSpPr>
            <p:nvPr/>
          </p:nvSpPr>
          <p:spPr bwMode="auto">
            <a:xfrm>
              <a:off x="-743907" y="2540371"/>
              <a:ext cx="330922" cy="28270"/>
            </a:xfrm>
            <a:custGeom>
              <a:avLst/>
              <a:gdLst>
                <a:gd name="T0" fmla="*/ 152 w 159"/>
                <a:gd name="T1" fmla="*/ 14 h 14"/>
                <a:gd name="T2" fmla="*/ 7 w 159"/>
                <a:gd name="T3" fmla="*/ 14 h 14"/>
                <a:gd name="T4" fmla="*/ 0 w 159"/>
                <a:gd name="T5" fmla="*/ 7 h 14"/>
                <a:gd name="T6" fmla="*/ 7 w 159"/>
                <a:gd name="T7" fmla="*/ 0 h 14"/>
                <a:gd name="T8" fmla="*/ 152 w 159"/>
                <a:gd name="T9" fmla="*/ 0 h 14"/>
                <a:gd name="T10" fmla="*/ 159 w 159"/>
                <a:gd name="T11" fmla="*/ 7 h 14"/>
                <a:gd name="T12" fmla="*/ 152 w 159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4">
                  <a:moveTo>
                    <a:pt x="152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6" y="0"/>
                    <a:pt x="159" y="3"/>
                    <a:pt x="159" y="7"/>
                  </a:cubicBezTo>
                  <a:cubicBezTo>
                    <a:pt x="159" y="11"/>
                    <a:pt x="156" y="14"/>
                    <a:pt x="152" y="1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72"/>
            <p:cNvSpPr>
              <a:spLocks/>
            </p:cNvSpPr>
            <p:nvPr/>
          </p:nvSpPr>
          <p:spPr bwMode="auto">
            <a:xfrm>
              <a:off x="-718964" y="2453899"/>
              <a:ext cx="281035" cy="48225"/>
            </a:xfrm>
            <a:custGeom>
              <a:avLst/>
              <a:gdLst>
                <a:gd name="T0" fmla="*/ 68 w 135"/>
                <a:gd name="T1" fmla="*/ 23 h 23"/>
                <a:gd name="T2" fmla="*/ 6 w 135"/>
                <a:gd name="T3" fmla="*/ 15 h 23"/>
                <a:gd name="T4" fmla="*/ 1 w 135"/>
                <a:gd name="T5" fmla="*/ 6 h 23"/>
                <a:gd name="T6" fmla="*/ 9 w 135"/>
                <a:gd name="T7" fmla="*/ 1 h 23"/>
                <a:gd name="T8" fmla="*/ 126 w 135"/>
                <a:gd name="T9" fmla="*/ 1 h 23"/>
                <a:gd name="T10" fmla="*/ 134 w 135"/>
                <a:gd name="T11" fmla="*/ 6 h 23"/>
                <a:gd name="T12" fmla="*/ 129 w 135"/>
                <a:gd name="T13" fmla="*/ 15 h 23"/>
                <a:gd name="T14" fmla="*/ 68 w 13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23">
                  <a:moveTo>
                    <a:pt x="68" y="23"/>
                  </a:moveTo>
                  <a:cubicBezTo>
                    <a:pt x="47" y="23"/>
                    <a:pt x="26" y="21"/>
                    <a:pt x="6" y="15"/>
                  </a:cubicBezTo>
                  <a:cubicBezTo>
                    <a:pt x="2" y="14"/>
                    <a:pt x="0" y="10"/>
                    <a:pt x="1" y="6"/>
                  </a:cubicBezTo>
                  <a:cubicBezTo>
                    <a:pt x="2" y="2"/>
                    <a:pt x="6" y="0"/>
                    <a:pt x="9" y="1"/>
                  </a:cubicBezTo>
                  <a:cubicBezTo>
                    <a:pt x="47" y="12"/>
                    <a:pt x="88" y="12"/>
                    <a:pt x="126" y="1"/>
                  </a:cubicBezTo>
                  <a:cubicBezTo>
                    <a:pt x="129" y="0"/>
                    <a:pt x="133" y="2"/>
                    <a:pt x="134" y="6"/>
                  </a:cubicBezTo>
                  <a:cubicBezTo>
                    <a:pt x="135" y="10"/>
                    <a:pt x="133" y="14"/>
                    <a:pt x="129" y="15"/>
                  </a:cubicBezTo>
                  <a:cubicBezTo>
                    <a:pt x="109" y="21"/>
                    <a:pt x="88" y="23"/>
                    <a:pt x="68" y="2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3"/>
            <p:cNvSpPr>
              <a:spLocks/>
            </p:cNvSpPr>
            <p:nvPr/>
          </p:nvSpPr>
          <p:spPr bwMode="auto">
            <a:xfrm>
              <a:off x="-718964" y="2598574"/>
              <a:ext cx="281035" cy="53214"/>
            </a:xfrm>
            <a:custGeom>
              <a:avLst/>
              <a:gdLst>
                <a:gd name="T0" fmla="*/ 8 w 135"/>
                <a:gd name="T1" fmla="*/ 26 h 26"/>
                <a:gd name="T2" fmla="*/ 1 w 135"/>
                <a:gd name="T3" fmla="*/ 20 h 26"/>
                <a:gd name="T4" fmla="*/ 6 w 135"/>
                <a:gd name="T5" fmla="*/ 11 h 26"/>
                <a:gd name="T6" fmla="*/ 129 w 135"/>
                <a:gd name="T7" fmla="*/ 11 h 26"/>
                <a:gd name="T8" fmla="*/ 134 w 135"/>
                <a:gd name="T9" fmla="*/ 20 h 26"/>
                <a:gd name="T10" fmla="*/ 126 w 135"/>
                <a:gd name="T11" fmla="*/ 25 h 26"/>
                <a:gd name="T12" fmla="*/ 9 w 135"/>
                <a:gd name="T13" fmla="*/ 25 h 26"/>
                <a:gd name="T14" fmla="*/ 8 w 13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26">
                  <a:moveTo>
                    <a:pt x="8" y="26"/>
                  </a:moveTo>
                  <a:cubicBezTo>
                    <a:pt x="4" y="26"/>
                    <a:pt x="1" y="23"/>
                    <a:pt x="1" y="20"/>
                  </a:cubicBezTo>
                  <a:cubicBezTo>
                    <a:pt x="0" y="16"/>
                    <a:pt x="2" y="13"/>
                    <a:pt x="6" y="11"/>
                  </a:cubicBezTo>
                  <a:cubicBezTo>
                    <a:pt x="46" y="0"/>
                    <a:pt x="89" y="0"/>
                    <a:pt x="129" y="11"/>
                  </a:cubicBezTo>
                  <a:cubicBezTo>
                    <a:pt x="133" y="13"/>
                    <a:pt x="135" y="16"/>
                    <a:pt x="134" y="20"/>
                  </a:cubicBezTo>
                  <a:cubicBezTo>
                    <a:pt x="133" y="24"/>
                    <a:pt x="129" y="26"/>
                    <a:pt x="126" y="25"/>
                  </a:cubicBezTo>
                  <a:cubicBezTo>
                    <a:pt x="88" y="15"/>
                    <a:pt x="47" y="15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4"/>
            <p:cNvSpPr>
              <a:spLocks/>
            </p:cNvSpPr>
            <p:nvPr/>
          </p:nvSpPr>
          <p:spPr bwMode="auto">
            <a:xfrm>
              <a:off x="-605885" y="2322528"/>
              <a:ext cx="74832" cy="61529"/>
            </a:xfrm>
            <a:custGeom>
              <a:avLst/>
              <a:gdLst>
                <a:gd name="T0" fmla="*/ 40 w 45"/>
                <a:gd name="T1" fmla="*/ 0 h 37"/>
                <a:gd name="T2" fmla="*/ 32 w 45"/>
                <a:gd name="T3" fmla="*/ 0 h 37"/>
                <a:gd name="T4" fmla="*/ 12 w 45"/>
                <a:gd name="T5" fmla="*/ 0 h 37"/>
                <a:gd name="T6" fmla="*/ 5 w 45"/>
                <a:gd name="T7" fmla="*/ 0 h 37"/>
                <a:gd name="T8" fmla="*/ 0 w 45"/>
                <a:gd name="T9" fmla="*/ 37 h 37"/>
                <a:gd name="T10" fmla="*/ 12 w 45"/>
                <a:gd name="T11" fmla="*/ 37 h 37"/>
                <a:gd name="T12" fmla="*/ 32 w 45"/>
                <a:gd name="T13" fmla="*/ 37 h 37"/>
                <a:gd name="T14" fmla="*/ 45 w 45"/>
                <a:gd name="T15" fmla="*/ 37 h 37"/>
                <a:gd name="T16" fmla="*/ 40 w 45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7">
                  <a:moveTo>
                    <a:pt x="40" y="0"/>
                  </a:moveTo>
                  <a:lnTo>
                    <a:pt x="32" y="0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37"/>
                  </a:lnTo>
                  <a:lnTo>
                    <a:pt x="12" y="37"/>
                  </a:lnTo>
                  <a:lnTo>
                    <a:pt x="32" y="37"/>
                  </a:lnTo>
                  <a:lnTo>
                    <a:pt x="45" y="3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5"/>
            <p:cNvSpPr>
              <a:spLocks/>
            </p:cNvSpPr>
            <p:nvPr/>
          </p:nvSpPr>
          <p:spPr bwMode="auto">
            <a:xfrm>
              <a:off x="-710649" y="2332506"/>
              <a:ext cx="88136" cy="86472"/>
            </a:xfrm>
            <a:custGeom>
              <a:avLst/>
              <a:gdLst>
                <a:gd name="T0" fmla="*/ 30 w 53"/>
                <a:gd name="T1" fmla="*/ 0 h 52"/>
                <a:gd name="T2" fmla="*/ 23 w 53"/>
                <a:gd name="T3" fmla="*/ 4 h 52"/>
                <a:gd name="T4" fmla="*/ 6 w 53"/>
                <a:gd name="T5" fmla="*/ 14 h 52"/>
                <a:gd name="T6" fmla="*/ 0 w 53"/>
                <a:gd name="T7" fmla="*/ 18 h 52"/>
                <a:gd name="T8" fmla="*/ 14 w 53"/>
                <a:gd name="T9" fmla="*/ 52 h 52"/>
                <a:gd name="T10" fmla="*/ 25 w 53"/>
                <a:gd name="T11" fmla="*/ 46 h 52"/>
                <a:gd name="T12" fmla="*/ 42 w 53"/>
                <a:gd name="T13" fmla="*/ 37 h 52"/>
                <a:gd name="T14" fmla="*/ 53 w 53"/>
                <a:gd name="T15" fmla="*/ 29 h 52"/>
                <a:gd name="T16" fmla="*/ 30 w 53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30" y="0"/>
                  </a:moveTo>
                  <a:lnTo>
                    <a:pt x="23" y="4"/>
                  </a:lnTo>
                  <a:lnTo>
                    <a:pt x="6" y="14"/>
                  </a:lnTo>
                  <a:lnTo>
                    <a:pt x="0" y="18"/>
                  </a:lnTo>
                  <a:lnTo>
                    <a:pt x="14" y="52"/>
                  </a:lnTo>
                  <a:lnTo>
                    <a:pt x="25" y="46"/>
                  </a:lnTo>
                  <a:lnTo>
                    <a:pt x="42" y="37"/>
                  </a:lnTo>
                  <a:lnTo>
                    <a:pt x="53" y="2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6"/>
            <p:cNvSpPr>
              <a:spLocks/>
            </p:cNvSpPr>
            <p:nvPr/>
          </p:nvSpPr>
          <p:spPr bwMode="auto">
            <a:xfrm>
              <a:off x="-787143" y="2404011"/>
              <a:ext cx="84810" cy="89798"/>
            </a:xfrm>
            <a:custGeom>
              <a:avLst/>
              <a:gdLst>
                <a:gd name="T0" fmla="*/ 16 w 51"/>
                <a:gd name="T1" fmla="*/ 0 h 54"/>
                <a:gd name="T2" fmla="*/ 12 w 51"/>
                <a:gd name="T3" fmla="*/ 8 h 54"/>
                <a:gd name="T4" fmla="*/ 4 w 51"/>
                <a:gd name="T5" fmla="*/ 24 h 54"/>
                <a:gd name="T6" fmla="*/ 0 w 51"/>
                <a:gd name="T7" fmla="*/ 30 h 54"/>
                <a:gd name="T8" fmla="*/ 29 w 51"/>
                <a:gd name="T9" fmla="*/ 54 h 54"/>
                <a:gd name="T10" fmla="*/ 35 w 51"/>
                <a:gd name="T11" fmla="*/ 41 h 54"/>
                <a:gd name="T12" fmla="*/ 44 w 51"/>
                <a:gd name="T13" fmla="*/ 25 h 54"/>
                <a:gd name="T14" fmla="*/ 51 w 51"/>
                <a:gd name="T15" fmla="*/ 14 h 54"/>
                <a:gd name="T16" fmla="*/ 16 w 51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4">
                  <a:moveTo>
                    <a:pt x="16" y="0"/>
                  </a:moveTo>
                  <a:lnTo>
                    <a:pt x="12" y="8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29" y="54"/>
                  </a:lnTo>
                  <a:lnTo>
                    <a:pt x="35" y="41"/>
                  </a:lnTo>
                  <a:lnTo>
                    <a:pt x="44" y="25"/>
                  </a:lnTo>
                  <a:lnTo>
                    <a:pt x="51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7"/>
            <p:cNvSpPr>
              <a:spLocks/>
            </p:cNvSpPr>
            <p:nvPr/>
          </p:nvSpPr>
          <p:spPr bwMode="auto">
            <a:xfrm>
              <a:off x="-810424" y="2507113"/>
              <a:ext cx="59865" cy="74832"/>
            </a:xfrm>
            <a:custGeom>
              <a:avLst/>
              <a:gdLst>
                <a:gd name="T0" fmla="*/ 0 w 36"/>
                <a:gd name="T1" fmla="*/ 6 h 45"/>
                <a:gd name="T2" fmla="*/ 0 w 36"/>
                <a:gd name="T3" fmla="*/ 13 h 45"/>
                <a:gd name="T4" fmla="*/ 0 w 36"/>
                <a:gd name="T5" fmla="*/ 32 h 45"/>
                <a:gd name="T6" fmla="*/ 0 w 36"/>
                <a:gd name="T7" fmla="*/ 40 h 45"/>
                <a:gd name="T8" fmla="*/ 36 w 36"/>
                <a:gd name="T9" fmla="*/ 45 h 45"/>
                <a:gd name="T10" fmla="*/ 36 w 36"/>
                <a:gd name="T11" fmla="*/ 32 h 45"/>
                <a:gd name="T12" fmla="*/ 36 w 36"/>
                <a:gd name="T13" fmla="*/ 13 h 45"/>
                <a:gd name="T14" fmla="*/ 36 w 36"/>
                <a:gd name="T15" fmla="*/ 0 h 45"/>
                <a:gd name="T16" fmla="*/ 0 w 36"/>
                <a:gd name="T17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5">
                  <a:moveTo>
                    <a:pt x="0" y="6"/>
                  </a:moveTo>
                  <a:lnTo>
                    <a:pt x="0" y="13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36" y="45"/>
                  </a:lnTo>
                  <a:lnTo>
                    <a:pt x="36" y="32"/>
                  </a:lnTo>
                  <a:lnTo>
                    <a:pt x="36" y="13"/>
                  </a:lnTo>
                  <a:lnTo>
                    <a:pt x="3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78"/>
            <p:cNvSpPr>
              <a:spLocks/>
            </p:cNvSpPr>
            <p:nvPr/>
          </p:nvSpPr>
          <p:spPr bwMode="auto">
            <a:xfrm>
              <a:off x="-798784" y="2598574"/>
              <a:ext cx="86472" cy="86472"/>
            </a:xfrm>
            <a:custGeom>
              <a:avLst/>
              <a:gdLst>
                <a:gd name="T0" fmla="*/ 0 w 52"/>
                <a:gd name="T1" fmla="*/ 24 h 52"/>
                <a:gd name="T2" fmla="*/ 4 w 52"/>
                <a:gd name="T3" fmla="*/ 30 h 52"/>
                <a:gd name="T4" fmla="*/ 14 w 52"/>
                <a:gd name="T5" fmla="*/ 46 h 52"/>
                <a:gd name="T6" fmla="*/ 18 w 52"/>
                <a:gd name="T7" fmla="*/ 52 h 52"/>
                <a:gd name="T8" fmla="*/ 52 w 52"/>
                <a:gd name="T9" fmla="*/ 40 h 52"/>
                <a:gd name="T10" fmla="*/ 46 w 52"/>
                <a:gd name="T11" fmla="*/ 29 h 52"/>
                <a:gd name="T12" fmla="*/ 36 w 52"/>
                <a:gd name="T13" fmla="*/ 11 h 52"/>
                <a:gd name="T14" fmla="*/ 29 w 52"/>
                <a:gd name="T15" fmla="*/ 0 h 52"/>
                <a:gd name="T16" fmla="*/ 0 w 52"/>
                <a:gd name="T17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0" y="24"/>
                  </a:moveTo>
                  <a:lnTo>
                    <a:pt x="4" y="30"/>
                  </a:lnTo>
                  <a:lnTo>
                    <a:pt x="14" y="46"/>
                  </a:lnTo>
                  <a:lnTo>
                    <a:pt x="18" y="52"/>
                  </a:lnTo>
                  <a:lnTo>
                    <a:pt x="52" y="40"/>
                  </a:lnTo>
                  <a:lnTo>
                    <a:pt x="46" y="29"/>
                  </a:lnTo>
                  <a:lnTo>
                    <a:pt x="36" y="11"/>
                  </a:lnTo>
                  <a:lnTo>
                    <a:pt x="29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79"/>
            <p:cNvSpPr>
              <a:spLocks/>
            </p:cNvSpPr>
            <p:nvPr/>
          </p:nvSpPr>
          <p:spPr bwMode="auto">
            <a:xfrm>
              <a:off x="-727278" y="2680057"/>
              <a:ext cx="88136" cy="84810"/>
            </a:xfrm>
            <a:custGeom>
              <a:avLst/>
              <a:gdLst>
                <a:gd name="T0" fmla="*/ 0 w 53"/>
                <a:gd name="T1" fmla="*/ 33 h 51"/>
                <a:gd name="T2" fmla="*/ 6 w 53"/>
                <a:gd name="T3" fmla="*/ 37 h 51"/>
                <a:gd name="T4" fmla="*/ 24 w 53"/>
                <a:gd name="T5" fmla="*/ 47 h 51"/>
                <a:gd name="T6" fmla="*/ 30 w 53"/>
                <a:gd name="T7" fmla="*/ 51 h 51"/>
                <a:gd name="T8" fmla="*/ 53 w 53"/>
                <a:gd name="T9" fmla="*/ 22 h 51"/>
                <a:gd name="T10" fmla="*/ 41 w 53"/>
                <a:gd name="T11" fmla="*/ 15 h 51"/>
                <a:gd name="T12" fmla="*/ 25 w 53"/>
                <a:gd name="T13" fmla="*/ 6 h 51"/>
                <a:gd name="T14" fmla="*/ 14 w 53"/>
                <a:gd name="T15" fmla="*/ 0 h 51"/>
                <a:gd name="T16" fmla="*/ 0 w 53"/>
                <a:gd name="T17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1">
                  <a:moveTo>
                    <a:pt x="0" y="33"/>
                  </a:moveTo>
                  <a:lnTo>
                    <a:pt x="6" y="37"/>
                  </a:lnTo>
                  <a:lnTo>
                    <a:pt x="24" y="47"/>
                  </a:lnTo>
                  <a:lnTo>
                    <a:pt x="30" y="51"/>
                  </a:lnTo>
                  <a:lnTo>
                    <a:pt x="53" y="22"/>
                  </a:lnTo>
                  <a:lnTo>
                    <a:pt x="41" y="15"/>
                  </a:lnTo>
                  <a:lnTo>
                    <a:pt x="25" y="6"/>
                  </a:lnTo>
                  <a:lnTo>
                    <a:pt x="14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80"/>
            <p:cNvSpPr>
              <a:spLocks/>
            </p:cNvSpPr>
            <p:nvPr/>
          </p:nvSpPr>
          <p:spPr bwMode="auto">
            <a:xfrm>
              <a:off x="-624177" y="2724956"/>
              <a:ext cx="74832" cy="61529"/>
            </a:xfrm>
            <a:custGeom>
              <a:avLst/>
              <a:gdLst>
                <a:gd name="T0" fmla="*/ 5 w 45"/>
                <a:gd name="T1" fmla="*/ 37 h 37"/>
                <a:gd name="T2" fmla="*/ 12 w 45"/>
                <a:gd name="T3" fmla="*/ 37 h 37"/>
                <a:gd name="T4" fmla="*/ 32 w 45"/>
                <a:gd name="T5" fmla="*/ 37 h 37"/>
                <a:gd name="T6" fmla="*/ 40 w 45"/>
                <a:gd name="T7" fmla="*/ 37 h 37"/>
                <a:gd name="T8" fmla="*/ 45 w 45"/>
                <a:gd name="T9" fmla="*/ 0 h 37"/>
                <a:gd name="T10" fmla="*/ 32 w 45"/>
                <a:gd name="T11" fmla="*/ 0 h 37"/>
                <a:gd name="T12" fmla="*/ 12 w 45"/>
                <a:gd name="T13" fmla="*/ 0 h 37"/>
                <a:gd name="T14" fmla="*/ 0 w 45"/>
                <a:gd name="T15" fmla="*/ 0 h 37"/>
                <a:gd name="T16" fmla="*/ 5 w 45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7">
                  <a:moveTo>
                    <a:pt x="5" y="37"/>
                  </a:moveTo>
                  <a:lnTo>
                    <a:pt x="12" y="37"/>
                  </a:lnTo>
                  <a:lnTo>
                    <a:pt x="32" y="37"/>
                  </a:lnTo>
                  <a:lnTo>
                    <a:pt x="40" y="37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3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81"/>
            <p:cNvSpPr>
              <a:spLocks/>
            </p:cNvSpPr>
            <p:nvPr/>
          </p:nvSpPr>
          <p:spPr bwMode="auto">
            <a:xfrm>
              <a:off x="-532716" y="2688372"/>
              <a:ext cx="86472" cy="84810"/>
            </a:xfrm>
            <a:custGeom>
              <a:avLst/>
              <a:gdLst>
                <a:gd name="T0" fmla="*/ 22 w 52"/>
                <a:gd name="T1" fmla="*/ 51 h 51"/>
                <a:gd name="T2" fmla="*/ 30 w 52"/>
                <a:gd name="T3" fmla="*/ 47 h 51"/>
                <a:gd name="T4" fmla="*/ 46 w 52"/>
                <a:gd name="T5" fmla="*/ 37 h 51"/>
                <a:gd name="T6" fmla="*/ 52 w 52"/>
                <a:gd name="T7" fmla="*/ 34 h 51"/>
                <a:gd name="T8" fmla="*/ 40 w 52"/>
                <a:gd name="T9" fmla="*/ 0 h 51"/>
                <a:gd name="T10" fmla="*/ 27 w 52"/>
                <a:gd name="T11" fmla="*/ 6 h 51"/>
                <a:gd name="T12" fmla="*/ 11 w 52"/>
                <a:gd name="T13" fmla="*/ 16 h 51"/>
                <a:gd name="T14" fmla="*/ 0 w 52"/>
                <a:gd name="T15" fmla="*/ 22 h 51"/>
                <a:gd name="T16" fmla="*/ 22 w 52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1">
                  <a:moveTo>
                    <a:pt x="22" y="51"/>
                  </a:moveTo>
                  <a:lnTo>
                    <a:pt x="30" y="47"/>
                  </a:lnTo>
                  <a:lnTo>
                    <a:pt x="46" y="37"/>
                  </a:lnTo>
                  <a:lnTo>
                    <a:pt x="52" y="34"/>
                  </a:lnTo>
                  <a:lnTo>
                    <a:pt x="40" y="0"/>
                  </a:lnTo>
                  <a:lnTo>
                    <a:pt x="27" y="6"/>
                  </a:lnTo>
                  <a:lnTo>
                    <a:pt x="11" y="16"/>
                  </a:lnTo>
                  <a:lnTo>
                    <a:pt x="0" y="22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82"/>
            <p:cNvSpPr>
              <a:spLocks/>
            </p:cNvSpPr>
            <p:nvPr/>
          </p:nvSpPr>
          <p:spPr bwMode="auto">
            <a:xfrm>
              <a:off x="-454558" y="2615203"/>
              <a:ext cx="86472" cy="86472"/>
            </a:xfrm>
            <a:custGeom>
              <a:avLst/>
              <a:gdLst>
                <a:gd name="T0" fmla="*/ 35 w 52"/>
                <a:gd name="T1" fmla="*/ 52 h 52"/>
                <a:gd name="T2" fmla="*/ 39 w 52"/>
                <a:gd name="T3" fmla="*/ 46 h 52"/>
                <a:gd name="T4" fmla="*/ 48 w 52"/>
                <a:gd name="T5" fmla="*/ 30 h 52"/>
                <a:gd name="T6" fmla="*/ 52 w 52"/>
                <a:gd name="T7" fmla="*/ 22 h 52"/>
                <a:gd name="T8" fmla="*/ 24 w 52"/>
                <a:gd name="T9" fmla="*/ 0 h 52"/>
                <a:gd name="T10" fmla="*/ 17 w 52"/>
                <a:gd name="T11" fmla="*/ 11 h 52"/>
                <a:gd name="T12" fmla="*/ 8 w 52"/>
                <a:gd name="T13" fmla="*/ 27 h 52"/>
                <a:gd name="T14" fmla="*/ 0 w 52"/>
                <a:gd name="T15" fmla="*/ 39 h 52"/>
                <a:gd name="T16" fmla="*/ 35 w 5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35" y="52"/>
                  </a:moveTo>
                  <a:lnTo>
                    <a:pt x="39" y="46"/>
                  </a:lnTo>
                  <a:lnTo>
                    <a:pt x="48" y="30"/>
                  </a:lnTo>
                  <a:lnTo>
                    <a:pt x="52" y="22"/>
                  </a:lnTo>
                  <a:lnTo>
                    <a:pt x="24" y="0"/>
                  </a:lnTo>
                  <a:lnTo>
                    <a:pt x="17" y="11"/>
                  </a:lnTo>
                  <a:lnTo>
                    <a:pt x="8" y="27"/>
                  </a:lnTo>
                  <a:lnTo>
                    <a:pt x="0" y="39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83"/>
            <p:cNvSpPr>
              <a:spLocks/>
            </p:cNvSpPr>
            <p:nvPr/>
          </p:nvSpPr>
          <p:spPr bwMode="auto">
            <a:xfrm>
              <a:off x="-406334" y="2525405"/>
              <a:ext cx="61529" cy="74832"/>
            </a:xfrm>
            <a:custGeom>
              <a:avLst/>
              <a:gdLst>
                <a:gd name="T0" fmla="*/ 37 w 37"/>
                <a:gd name="T1" fmla="*/ 40 h 45"/>
                <a:gd name="T2" fmla="*/ 37 w 37"/>
                <a:gd name="T3" fmla="*/ 32 h 45"/>
                <a:gd name="T4" fmla="*/ 37 w 37"/>
                <a:gd name="T5" fmla="*/ 12 h 45"/>
                <a:gd name="T6" fmla="*/ 37 w 37"/>
                <a:gd name="T7" fmla="*/ 5 h 45"/>
                <a:gd name="T8" fmla="*/ 0 w 37"/>
                <a:gd name="T9" fmla="*/ 0 h 45"/>
                <a:gd name="T10" fmla="*/ 0 w 37"/>
                <a:gd name="T11" fmla="*/ 12 h 45"/>
                <a:gd name="T12" fmla="*/ 0 w 37"/>
                <a:gd name="T13" fmla="*/ 32 h 45"/>
                <a:gd name="T14" fmla="*/ 0 w 37"/>
                <a:gd name="T15" fmla="*/ 45 h 45"/>
                <a:gd name="T16" fmla="*/ 37 w 37"/>
                <a:gd name="T17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5">
                  <a:moveTo>
                    <a:pt x="37" y="40"/>
                  </a:moveTo>
                  <a:lnTo>
                    <a:pt x="37" y="32"/>
                  </a:lnTo>
                  <a:lnTo>
                    <a:pt x="37" y="12"/>
                  </a:lnTo>
                  <a:lnTo>
                    <a:pt x="37" y="5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"/>
                  </a:lnTo>
                  <a:lnTo>
                    <a:pt x="0" y="45"/>
                  </a:lnTo>
                  <a:lnTo>
                    <a:pt x="37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84"/>
            <p:cNvSpPr>
              <a:spLocks/>
            </p:cNvSpPr>
            <p:nvPr/>
          </p:nvSpPr>
          <p:spPr bwMode="auto">
            <a:xfrm>
              <a:off x="-442918" y="2420640"/>
              <a:ext cx="84810" cy="88136"/>
            </a:xfrm>
            <a:custGeom>
              <a:avLst/>
              <a:gdLst>
                <a:gd name="T0" fmla="*/ 51 w 51"/>
                <a:gd name="T1" fmla="*/ 30 h 53"/>
                <a:gd name="T2" fmla="*/ 47 w 51"/>
                <a:gd name="T3" fmla="*/ 24 h 53"/>
                <a:gd name="T4" fmla="*/ 37 w 51"/>
                <a:gd name="T5" fmla="*/ 6 h 53"/>
                <a:gd name="T6" fmla="*/ 33 w 51"/>
                <a:gd name="T7" fmla="*/ 0 h 53"/>
                <a:gd name="T8" fmla="*/ 0 w 51"/>
                <a:gd name="T9" fmla="*/ 14 h 53"/>
                <a:gd name="T10" fmla="*/ 6 w 51"/>
                <a:gd name="T11" fmla="*/ 25 h 53"/>
                <a:gd name="T12" fmla="*/ 16 w 51"/>
                <a:gd name="T13" fmla="*/ 42 h 53"/>
                <a:gd name="T14" fmla="*/ 22 w 51"/>
                <a:gd name="T15" fmla="*/ 53 h 53"/>
                <a:gd name="T16" fmla="*/ 51 w 51"/>
                <a:gd name="T17" fmla="*/ 3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3">
                  <a:moveTo>
                    <a:pt x="51" y="30"/>
                  </a:moveTo>
                  <a:lnTo>
                    <a:pt x="47" y="24"/>
                  </a:lnTo>
                  <a:lnTo>
                    <a:pt x="37" y="6"/>
                  </a:lnTo>
                  <a:lnTo>
                    <a:pt x="33" y="0"/>
                  </a:lnTo>
                  <a:lnTo>
                    <a:pt x="0" y="14"/>
                  </a:lnTo>
                  <a:lnTo>
                    <a:pt x="6" y="25"/>
                  </a:lnTo>
                  <a:lnTo>
                    <a:pt x="16" y="42"/>
                  </a:lnTo>
                  <a:lnTo>
                    <a:pt x="22" y="53"/>
                  </a:lnTo>
                  <a:lnTo>
                    <a:pt x="51" y="3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85"/>
            <p:cNvSpPr>
              <a:spLocks/>
            </p:cNvSpPr>
            <p:nvPr/>
          </p:nvSpPr>
          <p:spPr bwMode="auto">
            <a:xfrm>
              <a:off x="-516087" y="2344146"/>
              <a:ext cx="86472" cy="84810"/>
            </a:xfrm>
            <a:custGeom>
              <a:avLst/>
              <a:gdLst>
                <a:gd name="T0" fmla="*/ 52 w 52"/>
                <a:gd name="T1" fmla="*/ 16 h 51"/>
                <a:gd name="T2" fmla="*/ 46 w 52"/>
                <a:gd name="T3" fmla="*/ 12 h 51"/>
                <a:gd name="T4" fmla="*/ 29 w 52"/>
                <a:gd name="T5" fmla="*/ 4 h 51"/>
                <a:gd name="T6" fmla="*/ 22 w 52"/>
                <a:gd name="T7" fmla="*/ 0 h 51"/>
                <a:gd name="T8" fmla="*/ 0 w 52"/>
                <a:gd name="T9" fmla="*/ 29 h 51"/>
                <a:gd name="T10" fmla="*/ 11 w 52"/>
                <a:gd name="T11" fmla="*/ 35 h 51"/>
                <a:gd name="T12" fmla="*/ 27 w 52"/>
                <a:gd name="T13" fmla="*/ 45 h 51"/>
                <a:gd name="T14" fmla="*/ 39 w 52"/>
                <a:gd name="T15" fmla="*/ 51 h 51"/>
                <a:gd name="T16" fmla="*/ 52 w 52"/>
                <a:gd name="T17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1">
                  <a:moveTo>
                    <a:pt x="52" y="16"/>
                  </a:moveTo>
                  <a:lnTo>
                    <a:pt x="46" y="12"/>
                  </a:lnTo>
                  <a:lnTo>
                    <a:pt x="29" y="4"/>
                  </a:lnTo>
                  <a:lnTo>
                    <a:pt x="22" y="0"/>
                  </a:lnTo>
                  <a:lnTo>
                    <a:pt x="0" y="29"/>
                  </a:lnTo>
                  <a:lnTo>
                    <a:pt x="11" y="35"/>
                  </a:lnTo>
                  <a:lnTo>
                    <a:pt x="27" y="45"/>
                  </a:lnTo>
                  <a:lnTo>
                    <a:pt x="39" y="51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6"/>
            <p:cNvSpPr>
              <a:spLocks noEditPoints="1"/>
            </p:cNvSpPr>
            <p:nvPr/>
          </p:nvSpPr>
          <p:spPr bwMode="auto">
            <a:xfrm>
              <a:off x="-768851" y="2360775"/>
              <a:ext cx="384136" cy="387462"/>
            </a:xfrm>
            <a:custGeom>
              <a:avLst/>
              <a:gdLst>
                <a:gd name="T0" fmla="*/ 92 w 184"/>
                <a:gd name="T1" fmla="*/ 186 h 186"/>
                <a:gd name="T2" fmla="*/ 0 w 184"/>
                <a:gd name="T3" fmla="*/ 93 h 186"/>
                <a:gd name="T4" fmla="*/ 92 w 184"/>
                <a:gd name="T5" fmla="*/ 0 h 186"/>
                <a:gd name="T6" fmla="*/ 184 w 184"/>
                <a:gd name="T7" fmla="*/ 93 h 186"/>
                <a:gd name="T8" fmla="*/ 92 w 184"/>
                <a:gd name="T9" fmla="*/ 186 h 186"/>
                <a:gd name="T10" fmla="*/ 92 w 184"/>
                <a:gd name="T11" fmla="*/ 28 h 186"/>
                <a:gd name="T12" fmla="*/ 27 w 184"/>
                <a:gd name="T13" fmla="*/ 93 h 186"/>
                <a:gd name="T14" fmla="*/ 92 w 184"/>
                <a:gd name="T15" fmla="*/ 158 h 186"/>
                <a:gd name="T16" fmla="*/ 156 w 184"/>
                <a:gd name="T17" fmla="*/ 93 h 186"/>
                <a:gd name="T18" fmla="*/ 92 w 184"/>
                <a:gd name="T19" fmla="*/ 2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6">
                  <a:moveTo>
                    <a:pt x="92" y="186"/>
                  </a:move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2" y="0"/>
                  </a:cubicBezTo>
                  <a:cubicBezTo>
                    <a:pt x="142" y="0"/>
                    <a:pt x="184" y="41"/>
                    <a:pt x="184" y="93"/>
                  </a:cubicBezTo>
                  <a:cubicBezTo>
                    <a:pt x="184" y="144"/>
                    <a:pt x="142" y="186"/>
                    <a:pt x="92" y="186"/>
                  </a:cubicBezTo>
                  <a:close/>
                  <a:moveTo>
                    <a:pt x="92" y="28"/>
                  </a:moveTo>
                  <a:cubicBezTo>
                    <a:pt x="56" y="28"/>
                    <a:pt x="27" y="57"/>
                    <a:pt x="27" y="93"/>
                  </a:cubicBezTo>
                  <a:cubicBezTo>
                    <a:pt x="27" y="129"/>
                    <a:pt x="56" y="158"/>
                    <a:pt x="92" y="158"/>
                  </a:cubicBezTo>
                  <a:cubicBezTo>
                    <a:pt x="127" y="158"/>
                    <a:pt x="156" y="129"/>
                    <a:pt x="156" y="93"/>
                  </a:cubicBezTo>
                  <a:cubicBezTo>
                    <a:pt x="156" y="57"/>
                    <a:pt x="127" y="28"/>
                    <a:pt x="92" y="2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8781707" y="1625770"/>
            <a:ext cx="2544076" cy="4857751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8980154" y="2464229"/>
            <a:ext cx="2171637" cy="2866767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lIns="0" tIns="0" rIns="0" bIns="0"/>
          <a:lstStyle/>
          <a:p>
            <a:pPr algn="ctr"/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通过完备多层次的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数据治理组织架构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数据治理管理制度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，形成数据治理的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长效机制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，保障数据治理的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持续改进</a:t>
            </a:r>
            <a:endParaRPr lang="en-US" altLang="zh-CN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398777"/>
      </p:ext>
    </p:extLst>
  </p:cSld>
  <p:clrMapOvr>
    <a:masterClrMapping/>
  </p:clrMapOvr>
  <p:transition spd="slow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Freeform 11"/>
          <p:cNvSpPr>
            <a:spLocks noChangeArrowheads="1"/>
          </p:cNvSpPr>
          <p:nvPr/>
        </p:nvSpPr>
        <p:spPr bwMode="auto">
          <a:xfrm>
            <a:off x="1647825" y="1422400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750" y="2449513"/>
            <a:ext cx="169545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0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0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77544" y="2970974"/>
            <a:ext cx="5264257" cy="55563"/>
          </a:xfrm>
          <a:prstGeom prst="line">
            <a:avLst/>
          </a:prstGeom>
          <a:ln w="12700">
            <a:solidFill>
              <a:srgbClr val="366B7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925" y="3868738"/>
            <a:ext cx="3467100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章节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2" name="矩形 7"/>
          <p:cNvSpPr>
            <a:spLocks noChangeArrowheads="1"/>
          </p:cNvSpPr>
          <p:nvPr/>
        </p:nvSpPr>
        <p:spPr bwMode="auto">
          <a:xfrm>
            <a:off x="6277544" y="2104199"/>
            <a:ext cx="4467225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sz="60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治理方案</a:t>
            </a:r>
          </a:p>
        </p:txBody>
      </p:sp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77544" y="3066224"/>
            <a:ext cx="4467225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三阶段数据治理方案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/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6277544" y="3570553"/>
            <a:ext cx="4051109" cy="743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endParaRPr lang="en-US" altLang="zh-CN" sz="32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AEE-66BE-43E1-83CC-604F2F222D9A}" type="slidenum">
              <a:rPr lang="zh-CN" altLang="en-US" sz="1600"/>
              <a:pPr/>
              <a:t>16</a:t>
            </a:fld>
            <a:endParaRPr lang="zh-CN" altLang="en-US" sz="16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77544" y="4316012"/>
            <a:ext cx="343555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第二阶段：体系化建设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第三阶段：持续改进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973757"/>
      </p:ext>
    </p:extLst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A7BB-519A-4EB2-BD3A-9693AF64808C}" type="slidenum">
              <a:rPr lang="zh-CN" altLang="en-US" sz="1600"/>
              <a:pPr/>
              <a:t>17</a:t>
            </a:fld>
            <a:endParaRPr lang="zh-CN" altLang="en-US" sz="1600" dirty="0"/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061140" y="1384139"/>
            <a:ext cx="10624673" cy="4887913"/>
            <a:chOff x="779463" y="1816100"/>
            <a:chExt cx="8385175" cy="3857625"/>
          </a:xfrm>
        </p:grpSpPr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3478213" y="3208338"/>
              <a:ext cx="3000375" cy="1085850"/>
            </a:xfrm>
            <a:prstGeom prst="rect">
              <a:avLst/>
            </a:prstGeom>
            <a:solidFill>
              <a:srgbClr val="366B7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7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痛点治理</a:t>
              </a:r>
              <a:endParaRPr kumimoji="0" lang="en-US" altLang="zh-CN" sz="3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0" fontAlgn="auto" latinLnBrk="0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7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成功关键点</a:t>
              </a:r>
              <a:endParaRPr kumimoji="0" lang="zh-CN" altLang="en-US" sz="3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779463" y="1816100"/>
              <a:ext cx="4124325" cy="1854200"/>
            </a:xfrm>
            <a:custGeom>
              <a:avLst/>
              <a:gdLst>
                <a:gd name="T0" fmla="*/ 0 w 2444"/>
                <a:gd name="T1" fmla="*/ 2147483647 h 1014"/>
                <a:gd name="T2" fmla="*/ 2147483647 w 2444"/>
                <a:gd name="T3" fmla="*/ 2147483647 h 1014"/>
                <a:gd name="T4" fmla="*/ 2147483647 w 2444"/>
                <a:gd name="T5" fmla="*/ 2147483647 h 1014"/>
                <a:gd name="T6" fmla="*/ 2147483647 w 2444"/>
                <a:gd name="T7" fmla="*/ 2147483647 h 1014"/>
                <a:gd name="T8" fmla="*/ 2147483647 w 2444"/>
                <a:gd name="T9" fmla="*/ 0 h 1014"/>
                <a:gd name="T10" fmla="*/ 0 w 2444"/>
                <a:gd name="T11" fmla="*/ 0 h 1014"/>
                <a:gd name="T12" fmla="*/ 0 w 2444"/>
                <a:gd name="T13" fmla="*/ 2147483647 h 10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44" h="1014">
                  <a:moveTo>
                    <a:pt x="0" y="1014"/>
                  </a:moveTo>
                  <a:lnTo>
                    <a:pt x="1518" y="1014"/>
                  </a:lnTo>
                  <a:lnTo>
                    <a:pt x="1518" y="696"/>
                  </a:lnTo>
                  <a:lnTo>
                    <a:pt x="2444" y="696"/>
                  </a:lnTo>
                  <a:lnTo>
                    <a:pt x="2444" y="0"/>
                  </a:lnTo>
                  <a:lnTo>
                    <a:pt x="0" y="0"/>
                  </a:lnTo>
                  <a:lnTo>
                    <a:pt x="0" y="1014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/>
              <a:endParaRPr lang="zh-CN" altLang="en-US" sz="13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040313" y="1816100"/>
              <a:ext cx="4124325" cy="1854200"/>
            </a:xfrm>
            <a:custGeom>
              <a:avLst/>
              <a:gdLst>
                <a:gd name="T0" fmla="*/ 2147483647 w 2444"/>
                <a:gd name="T1" fmla="*/ 2147483647 h 1014"/>
                <a:gd name="T2" fmla="*/ 2147483647 w 2444"/>
                <a:gd name="T3" fmla="*/ 2147483647 h 1014"/>
                <a:gd name="T4" fmla="*/ 2147483647 w 2444"/>
                <a:gd name="T5" fmla="*/ 2147483647 h 1014"/>
                <a:gd name="T6" fmla="*/ 0 w 2444"/>
                <a:gd name="T7" fmla="*/ 2147483647 h 1014"/>
                <a:gd name="T8" fmla="*/ 0 w 2444"/>
                <a:gd name="T9" fmla="*/ 0 h 1014"/>
                <a:gd name="T10" fmla="*/ 2147483647 w 2444"/>
                <a:gd name="T11" fmla="*/ 0 h 1014"/>
                <a:gd name="T12" fmla="*/ 2147483647 w 2444"/>
                <a:gd name="T13" fmla="*/ 2147483647 h 10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44" h="1014">
                  <a:moveTo>
                    <a:pt x="2444" y="1014"/>
                  </a:moveTo>
                  <a:lnTo>
                    <a:pt x="926" y="1014"/>
                  </a:lnTo>
                  <a:lnTo>
                    <a:pt x="926" y="696"/>
                  </a:lnTo>
                  <a:lnTo>
                    <a:pt x="0" y="696"/>
                  </a:lnTo>
                  <a:lnTo>
                    <a:pt x="0" y="0"/>
                  </a:lnTo>
                  <a:lnTo>
                    <a:pt x="2444" y="0"/>
                  </a:lnTo>
                  <a:lnTo>
                    <a:pt x="2444" y="1014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/>
              <a:endParaRPr lang="zh-CN" altLang="en-US" sz="13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779463" y="3805238"/>
              <a:ext cx="4124325" cy="1868487"/>
            </a:xfrm>
            <a:custGeom>
              <a:avLst/>
              <a:gdLst>
                <a:gd name="T0" fmla="*/ 0 w 2444"/>
                <a:gd name="T1" fmla="*/ 0 h 1022"/>
                <a:gd name="T2" fmla="*/ 2147483647 w 2444"/>
                <a:gd name="T3" fmla="*/ 0 h 1022"/>
                <a:gd name="T4" fmla="*/ 2147483647 w 2444"/>
                <a:gd name="T5" fmla="*/ 2147483647 h 1022"/>
                <a:gd name="T6" fmla="*/ 2147483647 w 2444"/>
                <a:gd name="T7" fmla="*/ 2147483647 h 1022"/>
                <a:gd name="T8" fmla="*/ 2147483647 w 2444"/>
                <a:gd name="T9" fmla="*/ 2147483647 h 1022"/>
                <a:gd name="T10" fmla="*/ 0 w 2444"/>
                <a:gd name="T11" fmla="*/ 2147483647 h 1022"/>
                <a:gd name="T12" fmla="*/ 0 w 2444"/>
                <a:gd name="T13" fmla="*/ 0 h 10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44" h="1022">
                  <a:moveTo>
                    <a:pt x="0" y="0"/>
                  </a:moveTo>
                  <a:lnTo>
                    <a:pt x="1518" y="0"/>
                  </a:lnTo>
                  <a:lnTo>
                    <a:pt x="1518" y="326"/>
                  </a:lnTo>
                  <a:lnTo>
                    <a:pt x="2444" y="326"/>
                  </a:lnTo>
                  <a:lnTo>
                    <a:pt x="2444" y="1022"/>
                  </a:lnTo>
                  <a:lnTo>
                    <a:pt x="0" y="1022"/>
                  </a:lnTo>
                  <a:lnTo>
                    <a:pt x="0" y="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/>
              <a:endParaRPr lang="zh-CN" altLang="en-US" sz="13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5040313" y="3805238"/>
              <a:ext cx="4124325" cy="1868487"/>
            </a:xfrm>
            <a:custGeom>
              <a:avLst/>
              <a:gdLst>
                <a:gd name="T0" fmla="*/ 2147483647 w 2444"/>
                <a:gd name="T1" fmla="*/ 0 h 1022"/>
                <a:gd name="T2" fmla="*/ 2147483647 w 2444"/>
                <a:gd name="T3" fmla="*/ 0 h 1022"/>
                <a:gd name="T4" fmla="*/ 2147483647 w 2444"/>
                <a:gd name="T5" fmla="*/ 2147483647 h 1022"/>
                <a:gd name="T6" fmla="*/ 0 w 2444"/>
                <a:gd name="T7" fmla="*/ 2147483647 h 1022"/>
                <a:gd name="T8" fmla="*/ 0 w 2444"/>
                <a:gd name="T9" fmla="*/ 2147483647 h 1022"/>
                <a:gd name="T10" fmla="*/ 2147483647 w 2444"/>
                <a:gd name="T11" fmla="*/ 2147483647 h 1022"/>
                <a:gd name="T12" fmla="*/ 2147483647 w 2444"/>
                <a:gd name="T13" fmla="*/ 0 h 10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44" h="1022">
                  <a:moveTo>
                    <a:pt x="2444" y="0"/>
                  </a:moveTo>
                  <a:lnTo>
                    <a:pt x="926" y="0"/>
                  </a:lnTo>
                  <a:lnTo>
                    <a:pt x="926" y="326"/>
                  </a:lnTo>
                  <a:lnTo>
                    <a:pt x="0" y="326"/>
                  </a:lnTo>
                  <a:lnTo>
                    <a:pt x="0" y="1022"/>
                  </a:lnTo>
                  <a:lnTo>
                    <a:pt x="2444" y="1022"/>
                  </a:lnTo>
                  <a:lnTo>
                    <a:pt x="2444" y="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/>
              <a:endParaRPr lang="zh-CN" altLang="en-US" sz="13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941388" y="2270727"/>
              <a:ext cx="2308305" cy="1105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noAutofit/>
            </a:bodyPr>
            <a:lstStyle>
              <a:lvl1pPr marL="342900" indent="-3429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90500" indent="-188913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587" marR="0" lvl="1" indent="0" defTabSz="330200" eaLnBrk="0" fontAlgn="auto" latinLnBrk="0" hangingPunct="0">
                <a:lnSpc>
                  <a:spcPct val="13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tabLst>
                  <a:tab pos="8521700" algn="r"/>
                </a:tabLst>
                <a:defRPr/>
              </a:pPr>
              <a:r>
                <a:rPr kumimoji="1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数据治理的一大痛点就是推动困难，责任不明确，有了明确的组织架构就可以明确责任，并在领导层面调动资源，协调和推动相关管理工作</a:t>
              </a:r>
              <a:endPara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12"/>
            <p:cNvSpPr>
              <a:spLocks noChangeArrowheads="1"/>
            </p:cNvSpPr>
            <p:nvPr/>
          </p:nvSpPr>
          <p:spPr bwMode="auto">
            <a:xfrm>
              <a:off x="941388" y="3924098"/>
              <a:ext cx="2252662" cy="130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noAutofit/>
            </a:bodyPr>
            <a:lstStyle>
              <a:lvl1pPr marL="342900" indent="-3429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90500" indent="-188913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587" lvl="1" indent="0" eaLnBrk="0" fontAlgn="auto" hangingPunct="0">
                <a:lnSpc>
                  <a:spcPct val="130000"/>
                </a:lnSpc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kumimoji="1" lang="zh-CN" altLang="en-US" sz="1600" b="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以往的数据治理缺乏跟踪机制，导致数据治理难以持续，有了可追踪的</a:t>
              </a:r>
              <a:r>
                <a:rPr kumimoji="1" lang="zh-CN" altLang="en-US" sz="16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监控管理驾驶舱，可以很明确的知晓改进的状态，并为奖惩机制提供数据支撑</a:t>
              </a:r>
              <a:endParaRPr kumimoji="1" lang="en-US" altLang="zh-CN" sz="1600" b="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587" marR="0" lvl="1" indent="0" defTabSz="330200" eaLnBrk="0" fontAlgn="auto" latinLnBrk="0" hangingPunct="0">
                <a:lnSpc>
                  <a:spcPct val="13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tabLst>
                  <a:tab pos="8521700" algn="r"/>
                </a:tabLst>
                <a:defRPr/>
              </a:pPr>
              <a:endPara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6762751" y="3903663"/>
              <a:ext cx="2276475" cy="130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noAutofit/>
            </a:bodyPr>
            <a:lstStyle>
              <a:lvl1pPr marL="342900" indent="-3429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90500" indent="-188913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587" marR="0" lvl="1" indent="0" defTabSz="330200" eaLnBrk="0" fontAlgn="auto" latinLnBrk="0" hangingPunct="0">
                <a:lnSpc>
                  <a:spcPct val="13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tabLst>
                  <a:tab pos="8521700" algn="r"/>
                </a:tabLst>
                <a:defRPr/>
              </a:pPr>
              <a:r>
                <a:rPr kumimoji="1" lang="zh-CN" altLang="en-US" sz="1600" b="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以前靠人工的数据质量问题跟踪和反馈，导致质量改进效率较差，建立自动化的</a:t>
              </a:r>
              <a:r>
                <a:rPr kumimoji="1" lang="en-US" altLang="zh-CN" sz="1600" b="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kumimoji="1" lang="zh-CN" altLang="en-US" sz="1600" b="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系统可以有效的提高处理效率，节约资源，并积累数据，辅助管理决策</a:t>
              </a:r>
              <a:endPara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779463" y="1816100"/>
              <a:ext cx="4122737" cy="358775"/>
            </a:xfrm>
            <a:prstGeom prst="rect">
              <a:avLst/>
            </a:prstGeom>
            <a:solidFill>
              <a:srgbClr val="366B7E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6"/>
            <p:cNvSpPr>
              <a:spLocks noChangeArrowheads="1"/>
            </p:cNvSpPr>
            <p:nvPr/>
          </p:nvSpPr>
          <p:spPr bwMode="auto">
            <a:xfrm>
              <a:off x="5041900" y="1816100"/>
              <a:ext cx="4122738" cy="358775"/>
            </a:xfrm>
            <a:prstGeom prst="rect">
              <a:avLst/>
            </a:prstGeom>
            <a:solidFill>
              <a:srgbClr val="366B7E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Rectangle 18"/>
            <p:cNvSpPr>
              <a:spLocks noChangeArrowheads="1"/>
            </p:cNvSpPr>
            <p:nvPr/>
          </p:nvSpPr>
          <p:spPr bwMode="auto">
            <a:xfrm>
              <a:off x="779463" y="5314950"/>
              <a:ext cx="4124325" cy="358775"/>
            </a:xfrm>
            <a:prstGeom prst="rect">
              <a:avLst/>
            </a:prstGeom>
            <a:solidFill>
              <a:srgbClr val="366B7E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914400" y="5353194"/>
              <a:ext cx="3854450" cy="242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可追踪的监控管理驾驶舱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5040313" y="5314950"/>
              <a:ext cx="4124325" cy="358775"/>
            </a:xfrm>
            <a:prstGeom prst="rect">
              <a:avLst/>
            </a:prstGeom>
            <a:solidFill>
              <a:srgbClr val="366B7E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21"/>
            <p:cNvSpPr txBox="1">
              <a:spLocks noChangeArrowheads="1"/>
            </p:cNvSpPr>
            <p:nvPr/>
          </p:nvSpPr>
          <p:spPr bwMode="auto">
            <a:xfrm>
              <a:off x="5175250" y="5365024"/>
              <a:ext cx="3854450" cy="242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自动化的平台支撑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22"/>
            <p:cNvSpPr>
              <a:spLocks noChangeArrowheads="1"/>
            </p:cNvSpPr>
            <p:nvPr/>
          </p:nvSpPr>
          <p:spPr bwMode="auto">
            <a:xfrm>
              <a:off x="6707107" y="2302088"/>
              <a:ext cx="2332119" cy="1080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noAutofit/>
            </a:bodyPr>
            <a:lstStyle>
              <a:lvl1pPr marL="342900" indent="-3429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90500" indent="-188913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587" marR="0" lvl="1" indent="0" defTabSz="330200" eaLnBrk="0" fontAlgn="auto" latinLnBrk="0" hangingPunct="0">
                <a:lnSpc>
                  <a:spcPct val="13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tabLst>
                  <a:tab pos="8521700" algn="r"/>
                </a:tabLst>
                <a:defRPr/>
              </a:pPr>
              <a:r>
                <a:rPr kumimoji="1" lang="zh-CN" altLang="en-US" sz="1600" b="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目前我行的数据质量现状比较模糊，，没有相应的度量标准和体系，建立相关标准后，可以很明确的知道数据质量好坏状况和好坏程度</a:t>
              </a:r>
              <a:endPara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23"/>
            <p:cNvSpPr txBox="1">
              <a:spLocks noChangeArrowheads="1"/>
            </p:cNvSpPr>
            <p:nvPr/>
          </p:nvSpPr>
          <p:spPr bwMode="auto">
            <a:xfrm>
              <a:off x="892175" y="1845932"/>
              <a:ext cx="3854450" cy="29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明确的组织分工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5153025" y="1845932"/>
              <a:ext cx="3854450" cy="29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可度量的数据质量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0" name="TextBox 8"/>
          <p:cNvSpPr txBox="1">
            <a:spLocks noChangeArrowheads="1"/>
          </p:cNvSpPr>
          <p:nvPr/>
        </p:nvSpPr>
        <p:spPr bwMode="auto">
          <a:xfrm>
            <a:off x="668338" y="303669"/>
            <a:ext cx="520324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成功关键点</a:t>
            </a:r>
          </a:p>
        </p:txBody>
      </p:sp>
      <p:sp>
        <p:nvSpPr>
          <p:cNvPr id="151" name="user_274180"/>
          <p:cNvSpPr>
            <a:spLocks noChangeAspect="1" noChangeArrowheads="1"/>
          </p:cNvSpPr>
          <p:nvPr/>
        </p:nvSpPr>
        <p:spPr bwMode="auto">
          <a:xfrm>
            <a:off x="4830743" y="1957894"/>
            <a:ext cx="904653" cy="902802"/>
          </a:xfrm>
          <a:custGeom>
            <a:avLst/>
            <a:gdLst/>
            <a:ahLst/>
            <a:cxnLst>
              <a:cxn ang="0">
                <a:pos x="506331" y="518214"/>
              </a:cxn>
              <a:cxn ang="0">
                <a:pos x="518971" y="581396"/>
              </a:cxn>
              <a:cxn ang="0">
                <a:pos x="582259" y="568777"/>
              </a:cxn>
              <a:cxn ang="0">
                <a:pos x="569619" y="505595"/>
              </a:cxn>
              <a:cxn ang="0">
                <a:pos x="569619" y="480269"/>
              </a:cxn>
              <a:cxn ang="0">
                <a:pos x="607627" y="568777"/>
              </a:cxn>
              <a:cxn ang="0">
                <a:pos x="518971" y="606722"/>
              </a:cxn>
              <a:cxn ang="0">
                <a:pos x="480962" y="518214"/>
              </a:cxn>
              <a:cxn ang="0">
                <a:pos x="518971" y="278092"/>
              </a:cxn>
              <a:cxn ang="0">
                <a:pos x="506331" y="341274"/>
              </a:cxn>
              <a:cxn ang="0">
                <a:pos x="569619" y="353893"/>
              </a:cxn>
              <a:cxn ang="0">
                <a:pos x="582259" y="290711"/>
              </a:cxn>
              <a:cxn ang="0">
                <a:pos x="518971" y="252766"/>
              </a:cxn>
              <a:cxn ang="0">
                <a:pos x="607627" y="290711"/>
              </a:cxn>
              <a:cxn ang="0">
                <a:pos x="569619" y="379219"/>
              </a:cxn>
              <a:cxn ang="0">
                <a:pos x="480962" y="341274"/>
              </a:cxn>
              <a:cxn ang="0">
                <a:pos x="518971" y="252766"/>
              </a:cxn>
              <a:cxn ang="0">
                <a:pos x="42180" y="215968"/>
              </a:cxn>
              <a:cxn ang="0">
                <a:pos x="29543" y="376553"/>
              </a:cxn>
              <a:cxn ang="0">
                <a:pos x="48409" y="380907"/>
              </a:cxn>
              <a:cxn ang="0">
                <a:pos x="75017" y="581395"/>
              </a:cxn>
              <a:cxn ang="0">
                <a:pos x="166768" y="392549"/>
              </a:cxn>
              <a:cxn ang="0">
                <a:pos x="189016" y="380907"/>
              </a:cxn>
              <a:cxn ang="0">
                <a:pos x="202364" y="362778"/>
              </a:cxn>
              <a:cxn ang="0">
                <a:pos x="146211" y="176955"/>
              </a:cxn>
              <a:cxn ang="0">
                <a:pos x="146211" y="151716"/>
              </a:cxn>
              <a:cxn ang="0">
                <a:pos x="227549" y="359935"/>
              </a:cxn>
              <a:cxn ang="0">
                <a:pos x="191151" y="406146"/>
              </a:cxn>
              <a:cxn ang="0">
                <a:pos x="164543" y="606722"/>
              </a:cxn>
              <a:cxn ang="0">
                <a:pos x="50634" y="594991"/>
              </a:cxn>
              <a:cxn ang="0">
                <a:pos x="10677" y="393349"/>
              </a:cxn>
              <a:cxn ang="0">
                <a:pos x="17084" y="213124"/>
              </a:cxn>
              <a:cxn ang="0">
                <a:pos x="392412" y="75787"/>
              </a:cxn>
              <a:cxn ang="0">
                <a:pos x="455700" y="88497"/>
              </a:cxn>
              <a:cxn ang="0">
                <a:pos x="392412" y="101119"/>
              </a:cxn>
              <a:cxn ang="0">
                <a:pos x="354404" y="303326"/>
              </a:cxn>
              <a:cxn ang="0">
                <a:pos x="455700" y="316036"/>
              </a:cxn>
              <a:cxn ang="0">
                <a:pos x="354404" y="328658"/>
              </a:cxn>
              <a:cxn ang="0">
                <a:pos x="392412" y="530865"/>
              </a:cxn>
              <a:cxn ang="0">
                <a:pos x="455700" y="543576"/>
              </a:cxn>
              <a:cxn ang="0">
                <a:pos x="392412" y="556197"/>
              </a:cxn>
              <a:cxn ang="0">
                <a:pos x="329124" y="328658"/>
              </a:cxn>
              <a:cxn ang="0">
                <a:pos x="253107" y="316036"/>
              </a:cxn>
              <a:cxn ang="0">
                <a:pos x="329124" y="303326"/>
              </a:cxn>
              <a:cxn ang="0">
                <a:pos x="392412" y="75787"/>
              </a:cxn>
              <a:cxn ang="0">
                <a:pos x="506331" y="63207"/>
              </a:cxn>
              <a:cxn ang="0">
                <a:pos x="518971" y="126389"/>
              </a:cxn>
              <a:cxn ang="0">
                <a:pos x="582259" y="113770"/>
              </a:cxn>
              <a:cxn ang="0">
                <a:pos x="569619" y="50588"/>
              </a:cxn>
              <a:cxn ang="0">
                <a:pos x="569619" y="25262"/>
              </a:cxn>
              <a:cxn ang="0">
                <a:pos x="607627" y="113770"/>
              </a:cxn>
              <a:cxn ang="0">
                <a:pos x="518971" y="151715"/>
              </a:cxn>
              <a:cxn ang="0">
                <a:pos x="480962" y="63207"/>
              </a:cxn>
              <a:cxn ang="0">
                <a:pos x="113916" y="25241"/>
              </a:cxn>
              <a:cxn ang="0">
                <a:pos x="113916" y="101142"/>
              </a:cxn>
              <a:cxn ang="0">
                <a:pos x="113916" y="25241"/>
              </a:cxn>
              <a:cxn ang="0">
                <a:pos x="177178" y="63191"/>
              </a:cxn>
              <a:cxn ang="0">
                <a:pos x="50654" y="63191"/>
              </a:cxn>
            </a:cxnLst>
            <a:rect l="0" t="0" r="r" b="b"/>
            <a:pathLst>
              <a:path w="607627" h="606722">
                <a:moveTo>
                  <a:pt x="518971" y="505595"/>
                </a:moveTo>
                <a:cubicBezTo>
                  <a:pt x="512028" y="505595"/>
                  <a:pt x="506331" y="511282"/>
                  <a:pt x="506331" y="518214"/>
                </a:cubicBezTo>
                <a:lnTo>
                  <a:pt x="506331" y="568777"/>
                </a:lnTo>
                <a:cubicBezTo>
                  <a:pt x="506331" y="575797"/>
                  <a:pt x="512028" y="581396"/>
                  <a:pt x="518971" y="581396"/>
                </a:cubicBezTo>
                <a:lnTo>
                  <a:pt x="569619" y="581396"/>
                </a:lnTo>
                <a:cubicBezTo>
                  <a:pt x="576562" y="581396"/>
                  <a:pt x="582259" y="575797"/>
                  <a:pt x="582259" y="568777"/>
                </a:cubicBezTo>
                <a:lnTo>
                  <a:pt x="582259" y="518214"/>
                </a:lnTo>
                <a:cubicBezTo>
                  <a:pt x="582259" y="511282"/>
                  <a:pt x="576562" y="505595"/>
                  <a:pt x="569619" y="505595"/>
                </a:cubicBezTo>
                <a:close/>
                <a:moveTo>
                  <a:pt x="518971" y="480269"/>
                </a:moveTo>
                <a:lnTo>
                  <a:pt x="569619" y="480269"/>
                </a:lnTo>
                <a:cubicBezTo>
                  <a:pt x="590537" y="480269"/>
                  <a:pt x="607627" y="497331"/>
                  <a:pt x="607627" y="518214"/>
                </a:cubicBezTo>
                <a:lnTo>
                  <a:pt x="607627" y="568777"/>
                </a:lnTo>
                <a:cubicBezTo>
                  <a:pt x="607627" y="589660"/>
                  <a:pt x="590537" y="606722"/>
                  <a:pt x="569619" y="606722"/>
                </a:cubicBezTo>
                <a:lnTo>
                  <a:pt x="518971" y="606722"/>
                </a:lnTo>
                <a:cubicBezTo>
                  <a:pt x="498053" y="606722"/>
                  <a:pt x="480962" y="589660"/>
                  <a:pt x="480962" y="568777"/>
                </a:cubicBezTo>
                <a:lnTo>
                  <a:pt x="480962" y="518214"/>
                </a:lnTo>
                <a:cubicBezTo>
                  <a:pt x="480962" y="497331"/>
                  <a:pt x="498053" y="480269"/>
                  <a:pt x="518971" y="480269"/>
                </a:cubicBezTo>
                <a:close/>
                <a:moveTo>
                  <a:pt x="518971" y="278092"/>
                </a:moveTo>
                <a:cubicBezTo>
                  <a:pt x="512028" y="278092"/>
                  <a:pt x="506331" y="283779"/>
                  <a:pt x="506331" y="290711"/>
                </a:cubicBezTo>
                <a:lnTo>
                  <a:pt x="506331" y="341274"/>
                </a:lnTo>
                <a:cubicBezTo>
                  <a:pt x="506331" y="348294"/>
                  <a:pt x="512028" y="353893"/>
                  <a:pt x="518971" y="353893"/>
                </a:cubicBezTo>
                <a:lnTo>
                  <a:pt x="569619" y="353893"/>
                </a:lnTo>
                <a:cubicBezTo>
                  <a:pt x="576562" y="353893"/>
                  <a:pt x="582259" y="348294"/>
                  <a:pt x="582259" y="341274"/>
                </a:cubicBezTo>
                <a:lnTo>
                  <a:pt x="582259" y="290711"/>
                </a:lnTo>
                <a:cubicBezTo>
                  <a:pt x="582259" y="283779"/>
                  <a:pt x="576562" y="278092"/>
                  <a:pt x="569619" y="278092"/>
                </a:cubicBezTo>
                <a:close/>
                <a:moveTo>
                  <a:pt x="518971" y="252766"/>
                </a:moveTo>
                <a:lnTo>
                  <a:pt x="569619" y="252766"/>
                </a:lnTo>
                <a:cubicBezTo>
                  <a:pt x="590537" y="252766"/>
                  <a:pt x="607627" y="269828"/>
                  <a:pt x="607627" y="290711"/>
                </a:cubicBezTo>
                <a:lnTo>
                  <a:pt x="607627" y="341274"/>
                </a:lnTo>
                <a:cubicBezTo>
                  <a:pt x="607627" y="362157"/>
                  <a:pt x="590537" y="379219"/>
                  <a:pt x="569619" y="379219"/>
                </a:cubicBezTo>
                <a:lnTo>
                  <a:pt x="518971" y="379219"/>
                </a:lnTo>
                <a:cubicBezTo>
                  <a:pt x="498053" y="379219"/>
                  <a:pt x="480962" y="362157"/>
                  <a:pt x="480962" y="341274"/>
                </a:cubicBezTo>
                <a:lnTo>
                  <a:pt x="480962" y="290711"/>
                </a:lnTo>
                <a:cubicBezTo>
                  <a:pt x="480962" y="269828"/>
                  <a:pt x="498053" y="252766"/>
                  <a:pt x="518971" y="252766"/>
                </a:cubicBezTo>
                <a:close/>
                <a:moveTo>
                  <a:pt x="81603" y="176955"/>
                </a:moveTo>
                <a:cubicBezTo>
                  <a:pt x="61669" y="176955"/>
                  <a:pt x="44760" y="193751"/>
                  <a:pt x="42180" y="215968"/>
                </a:cubicBezTo>
                <a:lnTo>
                  <a:pt x="25449" y="362778"/>
                </a:lnTo>
                <a:cubicBezTo>
                  <a:pt x="24826" y="367933"/>
                  <a:pt x="26339" y="372909"/>
                  <a:pt x="29543" y="376553"/>
                </a:cubicBezTo>
                <a:cubicBezTo>
                  <a:pt x="30967" y="378153"/>
                  <a:pt x="34170" y="380907"/>
                  <a:pt x="38798" y="380907"/>
                </a:cubicBezTo>
                <a:lnTo>
                  <a:pt x="48409" y="380907"/>
                </a:lnTo>
                <a:cubicBezTo>
                  <a:pt x="55083" y="380907"/>
                  <a:pt x="60512" y="385973"/>
                  <a:pt x="61046" y="392549"/>
                </a:cubicBezTo>
                <a:lnTo>
                  <a:pt x="75017" y="581395"/>
                </a:lnTo>
                <a:lnTo>
                  <a:pt x="152796" y="581395"/>
                </a:lnTo>
                <a:lnTo>
                  <a:pt x="166768" y="392549"/>
                </a:lnTo>
                <a:cubicBezTo>
                  <a:pt x="167213" y="385973"/>
                  <a:pt x="172730" y="380907"/>
                  <a:pt x="179404" y="380907"/>
                </a:cubicBezTo>
                <a:lnTo>
                  <a:pt x="189016" y="380907"/>
                </a:lnTo>
                <a:cubicBezTo>
                  <a:pt x="193643" y="380907"/>
                  <a:pt x="196847" y="378153"/>
                  <a:pt x="198271" y="376553"/>
                </a:cubicBezTo>
                <a:cubicBezTo>
                  <a:pt x="201474" y="372909"/>
                  <a:pt x="202987" y="367933"/>
                  <a:pt x="202364" y="362778"/>
                </a:cubicBezTo>
                <a:lnTo>
                  <a:pt x="185634" y="215968"/>
                </a:lnTo>
                <a:cubicBezTo>
                  <a:pt x="183053" y="193751"/>
                  <a:pt x="166145" y="176955"/>
                  <a:pt x="146211" y="176955"/>
                </a:cubicBezTo>
                <a:close/>
                <a:moveTo>
                  <a:pt x="81603" y="151716"/>
                </a:moveTo>
                <a:lnTo>
                  <a:pt x="146211" y="151716"/>
                </a:lnTo>
                <a:cubicBezTo>
                  <a:pt x="179049" y="151716"/>
                  <a:pt x="206814" y="178110"/>
                  <a:pt x="210818" y="213124"/>
                </a:cubicBezTo>
                <a:lnTo>
                  <a:pt x="227549" y="359935"/>
                </a:lnTo>
                <a:cubicBezTo>
                  <a:pt x="228973" y="372198"/>
                  <a:pt x="225146" y="384373"/>
                  <a:pt x="217137" y="393349"/>
                </a:cubicBezTo>
                <a:cubicBezTo>
                  <a:pt x="210285" y="401081"/>
                  <a:pt x="201118" y="405524"/>
                  <a:pt x="191151" y="406146"/>
                </a:cubicBezTo>
                <a:lnTo>
                  <a:pt x="177180" y="594991"/>
                </a:lnTo>
                <a:cubicBezTo>
                  <a:pt x="176646" y="601568"/>
                  <a:pt x="171128" y="606722"/>
                  <a:pt x="164543" y="606722"/>
                </a:cubicBezTo>
                <a:lnTo>
                  <a:pt x="63271" y="606722"/>
                </a:lnTo>
                <a:cubicBezTo>
                  <a:pt x="56685" y="606722"/>
                  <a:pt x="51168" y="601568"/>
                  <a:pt x="50634" y="594991"/>
                </a:cubicBezTo>
                <a:lnTo>
                  <a:pt x="36662" y="406146"/>
                </a:lnTo>
                <a:cubicBezTo>
                  <a:pt x="26695" y="405524"/>
                  <a:pt x="17529" y="401081"/>
                  <a:pt x="10677" y="393349"/>
                </a:cubicBezTo>
                <a:cubicBezTo>
                  <a:pt x="2667" y="384373"/>
                  <a:pt x="-1070" y="372198"/>
                  <a:pt x="265" y="359935"/>
                </a:cubicBezTo>
                <a:lnTo>
                  <a:pt x="17084" y="213124"/>
                </a:lnTo>
                <a:cubicBezTo>
                  <a:pt x="21000" y="178110"/>
                  <a:pt x="48765" y="151716"/>
                  <a:pt x="81603" y="151716"/>
                </a:cubicBezTo>
                <a:close/>
                <a:moveTo>
                  <a:pt x="392412" y="75787"/>
                </a:moveTo>
                <a:lnTo>
                  <a:pt x="443060" y="75787"/>
                </a:lnTo>
                <a:cubicBezTo>
                  <a:pt x="450003" y="75787"/>
                  <a:pt x="455700" y="81475"/>
                  <a:pt x="455700" y="88497"/>
                </a:cubicBezTo>
                <a:cubicBezTo>
                  <a:pt x="455700" y="95430"/>
                  <a:pt x="450003" y="101119"/>
                  <a:pt x="443060" y="101119"/>
                </a:cubicBezTo>
                <a:lnTo>
                  <a:pt x="392412" y="101119"/>
                </a:lnTo>
                <a:cubicBezTo>
                  <a:pt x="371494" y="101119"/>
                  <a:pt x="354404" y="118095"/>
                  <a:pt x="354404" y="138982"/>
                </a:cubicBezTo>
                <a:lnTo>
                  <a:pt x="354404" y="303326"/>
                </a:lnTo>
                <a:lnTo>
                  <a:pt x="443060" y="303326"/>
                </a:lnTo>
                <a:cubicBezTo>
                  <a:pt x="450003" y="303326"/>
                  <a:pt x="455700" y="309015"/>
                  <a:pt x="455700" y="316036"/>
                </a:cubicBezTo>
                <a:cubicBezTo>
                  <a:pt x="455700" y="322969"/>
                  <a:pt x="450003" y="328658"/>
                  <a:pt x="443060" y="328658"/>
                </a:cubicBezTo>
                <a:lnTo>
                  <a:pt x="354404" y="328658"/>
                </a:lnTo>
                <a:lnTo>
                  <a:pt x="354404" y="493002"/>
                </a:lnTo>
                <a:cubicBezTo>
                  <a:pt x="354404" y="513889"/>
                  <a:pt x="371494" y="530865"/>
                  <a:pt x="392412" y="530865"/>
                </a:cubicBezTo>
                <a:lnTo>
                  <a:pt x="443060" y="530865"/>
                </a:lnTo>
                <a:cubicBezTo>
                  <a:pt x="450003" y="530865"/>
                  <a:pt x="455700" y="536554"/>
                  <a:pt x="455700" y="543576"/>
                </a:cubicBezTo>
                <a:cubicBezTo>
                  <a:pt x="455700" y="550509"/>
                  <a:pt x="450003" y="556197"/>
                  <a:pt x="443060" y="556197"/>
                </a:cubicBezTo>
                <a:lnTo>
                  <a:pt x="392412" y="556197"/>
                </a:lnTo>
                <a:cubicBezTo>
                  <a:pt x="357519" y="556197"/>
                  <a:pt x="329124" y="527843"/>
                  <a:pt x="329124" y="493002"/>
                </a:cubicBezTo>
                <a:lnTo>
                  <a:pt x="329124" y="328658"/>
                </a:lnTo>
                <a:lnTo>
                  <a:pt x="265836" y="328658"/>
                </a:lnTo>
                <a:cubicBezTo>
                  <a:pt x="258804" y="328658"/>
                  <a:pt x="253107" y="322969"/>
                  <a:pt x="253107" y="316036"/>
                </a:cubicBezTo>
                <a:cubicBezTo>
                  <a:pt x="253107" y="309015"/>
                  <a:pt x="258804" y="303326"/>
                  <a:pt x="265836" y="303326"/>
                </a:cubicBezTo>
                <a:lnTo>
                  <a:pt x="329124" y="303326"/>
                </a:lnTo>
                <a:lnTo>
                  <a:pt x="329124" y="138982"/>
                </a:lnTo>
                <a:cubicBezTo>
                  <a:pt x="329124" y="104141"/>
                  <a:pt x="357519" y="75787"/>
                  <a:pt x="392412" y="75787"/>
                </a:cubicBezTo>
                <a:close/>
                <a:moveTo>
                  <a:pt x="518971" y="50588"/>
                </a:moveTo>
                <a:cubicBezTo>
                  <a:pt x="512028" y="50588"/>
                  <a:pt x="506331" y="56275"/>
                  <a:pt x="506331" y="63207"/>
                </a:cubicBezTo>
                <a:lnTo>
                  <a:pt x="506331" y="113770"/>
                </a:lnTo>
                <a:cubicBezTo>
                  <a:pt x="506331" y="120790"/>
                  <a:pt x="512028" y="126389"/>
                  <a:pt x="518971" y="126389"/>
                </a:cubicBezTo>
                <a:lnTo>
                  <a:pt x="569619" y="126389"/>
                </a:lnTo>
                <a:cubicBezTo>
                  <a:pt x="576562" y="126389"/>
                  <a:pt x="582259" y="120790"/>
                  <a:pt x="582259" y="113770"/>
                </a:cubicBezTo>
                <a:lnTo>
                  <a:pt x="582259" y="63207"/>
                </a:lnTo>
                <a:cubicBezTo>
                  <a:pt x="582259" y="56275"/>
                  <a:pt x="576562" y="50588"/>
                  <a:pt x="569619" y="50588"/>
                </a:cubicBezTo>
                <a:close/>
                <a:moveTo>
                  <a:pt x="518971" y="25262"/>
                </a:moveTo>
                <a:lnTo>
                  <a:pt x="569619" y="25262"/>
                </a:lnTo>
                <a:cubicBezTo>
                  <a:pt x="590537" y="25262"/>
                  <a:pt x="607627" y="42324"/>
                  <a:pt x="607627" y="63207"/>
                </a:cubicBezTo>
                <a:lnTo>
                  <a:pt x="607627" y="113770"/>
                </a:lnTo>
                <a:cubicBezTo>
                  <a:pt x="607627" y="134653"/>
                  <a:pt x="590537" y="151715"/>
                  <a:pt x="569619" y="151715"/>
                </a:cubicBezTo>
                <a:lnTo>
                  <a:pt x="518971" y="151715"/>
                </a:lnTo>
                <a:cubicBezTo>
                  <a:pt x="498053" y="151715"/>
                  <a:pt x="480962" y="134653"/>
                  <a:pt x="480962" y="113770"/>
                </a:cubicBezTo>
                <a:lnTo>
                  <a:pt x="480962" y="63207"/>
                </a:lnTo>
                <a:cubicBezTo>
                  <a:pt x="480962" y="42324"/>
                  <a:pt x="498053" y="25262"/>
                  <a:pt x="518971" y="25262"/>
                </a:cubicBezTo>
                <a:close/>
                <a:moveTo>
                  <a:pt x="113916" y="25241"/>
                </a:moveTo>
                <a:cubicBezTo>
                  <a:pt x="93006" y="25241"/>
                  <a:pt x="75923" y="42305"/>
                  <a:pt x="75923" y="63191"/>
                </a:cubicBezTo>
                <a:cubicBezTo>
                  <a:pt x="75923" y="84078"/>
                  <a:pt x="93006" y="101142"/>
                  <a:pt x="113916" y="101142"/>
                </a:cubicBezTo>
                <a:cubicBezTo>
                  <a:pt x="134825" y="101142"/>
                  <a:pt x="151909" y="84078"/>
                  <a:pt x="151909" y="63191"/>
                </a:cubicBezTo>
                <a:cubicBezTo>
                  <a:pt x="151909" y="42305"/>
                  <a:pt x="134825" y="25241"/>
                  <a:pt x="113916" y="25241"/>
                </a:cubicBezTo>
                <a:close/>
                <a:moveTo>
                  <a:pt x="113916" y="0"/>
                </a:moveTo>
                <a:cubicBezTo>
                  <a:pt x="148794" y="0"/>
                  <a:pt x="177178" y="28352"/>
                  <a:pt x="177178" y="63191"/>
                </a:cubicBezTo>
                <a:cubicBezTo>
                  <a:pt x="177178" y="98031"/>
                  <a:pt x="148794" y="126383"/>
                  <a:pt x="113916" y="126383"/>
                </a:cubicBezTo>
                <a:cubicBezTo>
                  <a:pt x="79037" y="126383"/>
                  <a:pt x="50654" y="98031"/>
                  <a:pt x="50654" y="63191"/>
                </a:cubicBezTo>
                <a:cubicBezTo>
                  <a:pt x="50654" y="28352"/>
                  <a:pt x="79037" y="0"/>
                  <a:pt x="113916" y="0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158"/>
          <p:cNvSpPr>
            <a:spLocks noEditPoints="1" noChangeArrowheads="1"/>
          </p:cNvSpPr>
          <p:nvPr/>
        </p:nvSpPr>
        <p:spPr bwMode="auto">
          <a:xfrm>
            <a:off x="6931850" y="4831183"/>
            <a:ext cx="1031935" cy="811456"/>
          </a:xfrm>
          <a:custGeom>
            <a:avLst/>
            <a:gdLst>
              <a:gd name="T0" fmla="*/ 10 w 132"/>
              <a:gd name="T1" fmla="*/ 0 h 112"/>
              <a:gd name="T2" fmla="*/ 0 w 132"/>
              <a:gd name="T3" fmla="*/ 89 h 112"/>
              <a:gd name="T4" fmla="*/ 54 w 132"/>
              <a:gd name="T5" fmla="*/ 99 h 112"/>
              <a:gd name="T6" fmla="*/ 54 w 132"/>
              <a:gd name="T7" fmla="*/ 104 h 112"/>
              <a:gd name="T8" fmla="*/ 39 w 132"/>
              <a:gd name="T9" fmla="*/ 108 h 112"/>
              <a:gd name="T10" fmla="*/ 34 w 132"/>
              <a:gd name="T11" fmla="*/ 110 h 112"/>
              <a:gd name="T12" fmla="*/ 36 w 132"/>
              <a:gd name="T13" fmla="*/ 112 h 112"/>
              <a:gd name="T14" fmla="*/ 98 w 132"/>
              <a:gd name="T15" fmla="*/ 110 h 112"/>
              <a:gd name="T16" fmla="*/ 97 w 132"/>
              <a:gd name="T17" fmla="*/ 108 h 112"/>
              <a:gd name="T18" fmla="*/ 79 w 132"/>
              <a:gd name="T19" fmla="*/ 103 h 112"/>
              <a:gd name="T20" fmla="*/ 77 w 132"/>
              <a:gd name="T21" fmla="*/ 99 h 112"/>
              <a:gd name="T22" fmla="*/ 132 w 132"/>
              <a:gd name="T23" fmla="*/ 89 h 112"/>
              <a:gd name="T24" fmla="*/ 122 w 132"/>
              <a:gd name="T25" fmla="*/ 0 h 112"/>
              <a:gd name="T26" fmla="*/ 107 w 132"/>
              <a:gd name="T27" fmla="*/ 91 h 112"/>
              <a:gd name="T28" fmla="*/ 110 w 132"/>
              <a:gd name="T29" fmla="*/ 91 h 112"/>
              <a:gd name="T30" fmla="*/ 119 w 132"/>
              <a:gd name="T31" fmla="*/ 92 h 112"/>
              <a:gd name="T32" fmla="*/ 113 w 132"/>
              <a:gd name="T33" fmla="*/ 91 h 112"/>
              <a:gd name="T34" fmla="*/ 119 w 132"/>
              <a:gd name="T35" fmla="*/ 89 h 112"/>
              <a:gd name="T36" fmla="*/ 119 w 132"/>
              <a:gd name="T37" fmla="*/ 92 h 112"/>
              <a:gd name="T38" fmla="*/ 120 w 132"/>
              <a:gd name="T39" fmla="*/ 83 h 112"/>
              <a:gd name="T40" fmla="*/ 9 w 132"/>
              <a:gd name="T41" fmla="*/ 80 h 112"/>
              <a:gd name="T42" fmla="*/ 12 w 132"/>
              <a:gd name="T43" fmla="*/ 9 h 112"/>
              <a:gd name="T44" fmla="*/ 123 w 132"/>
              <a:gd name="T45" fmla="*/ 12 h 112"/>
              <a:gd name="T46" fmla="*/ 95 w 132"/>
              <a:gd name="T47" fmla="*/ 72 h 112"/>
              <a:gd name="T48" fmla="*/ 39 w 132"/>
              <a:gd name="T49" fmla="*/ 73 h 112"/>
              <a:gd name="T50" fmla="*/ 37 w 132"/>
              <a:gd name="T51" fmla="*/ 72 h 112"/>
              <a:gd name="T52" fmla="*/ 39 w 132"/>
              <a:gd name="T53" fmla="*/ 20 h 112"/>
              <a:gd name="T54" fmla="*/ 40 w 132"/>
              <a:gd name="T55" fmla="*/ 43 h 112"/>
              <a:gd name="T56" fmla="*/ 42 w 132"/>
              <a:gd name="T57" fmla="*/ 44 h 112"/>
              <a:gd name="T58" fmla="*/ 40 w 132"/>
              <a:gd name="T59" fmla="*/ 45 h 112"/>
              <a:gd name="T60" fmla="*/ 49 w 132"/>
              <a:gd name="T61" fmla="*/ 70 h 112"/>
              <a:gd name="T62" fmla="*/ 48 w 132"/>
              <a:gd name="T63" fmla="*/ 50 h 112"/>
              <a:gd name="T64" fmla="*/ 55 w 132"/>
              <a:gd name="T65" fmla="*/ 47 h 112"/>
              <a:gd name="T66" fmla="*/ 57 w 132"/>
              <a:gd name="T67" fmla="*/ 69 h 112"/>
              <a:gd name="T68" fmla="*/ 65 w 132"/>
              <a:gd name="T69" fmla="*/ 70 h 112"/>
              <a:gd name="T70" fmla="*/ 64 w 132"/>
              <a:gd name="T71" fmla="*/ 27 h 112"/>
              <a:gd name="T72" fmla="*/ 71 w 132"/>
              <a:gd name="T73" fmla="*/ 25 h 112"/>
              <a:gd name="T74" fmla="*/ 73 w 132"/>
              <a:gd name="T75" fmla="*/ 69 h 112"/>
              <a:gd name="T76" fmla="*/ 81 w 132"/>
              <a:gd name="T77" fmla="*/ 70 h 112"/>
              <a:gd name="T78" fmla="*/ 80 w 132"/>
              <a:gd name="T79" fmla="*/ 38 h 112"/>
              <a:gd name="T80" fmla="*/ 87 w 132"/>
              <a:gd name="T81" fmla="*/ 36 h 112"/>
              <a:gd name="T82" fmla="*/ 89 w 132"/>
              <a:gd name="T83" fmla="*/ 69 h 112"/>
              <a:gd name="T84" fmla="*/ 93 w 132"/>
              <a:gd name="T85" fmla="*/ 70 h 11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2"/>
              <a:gd name="T130" fmla="*/ 0 h 112"/>
              <a:gd name="T131" fmla="*/ 132 w 132"/>
              <a:gd name="T132" fmla="*/ 112 h 11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2" h="112">
                <a:moveTo>
                  <a:pt x="122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5"/>
                  <a:pt x="4" y="99"/>
                  <a:pt x="10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4" y="101"/>
                  <a:pt x="54" y="103"/>
                  <a:pt x="54" y="104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2" y="108"/>
                  <a:pt x="40" y="108"/>
                  <a:pt x="39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5" y="108"/>
                  <a:pt x="34" y="109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5" y="112"/>
                  <a:pt x="36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7" y="112"/>
                  <a:pt x="98" y="111"/>
                  <a:pt x="98" y="110"/>
                </a:cubicBezTo>
                <a:cubicBezTo>
                  <a:pt x="98" y="110"/>
                  <a:pt x="98" y="110"/>
                  <a:pt x="98" y="110"/>
                </a:cubicBezTo>
                <a:cubicBezTo>
                  <a:pt x="98" y="109"/>
                  <a:pt x="97" y="108"/>
                  <a:pt x="97" y="108"/>
                </a:cubicBezTo>
                <a:cubicBezTo>
                  <a:pt x="96" y="108"/>
                  <a:pt x="95" y="108"/>
                  <a:pt x="94" y="10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78" y="102"/>
                  <a:pt x="77" y="101"/>
                  <a:pt x="77" y="101"/>
                </a:cubicBezTo>
                <a:cubicBezTo>
                  <a:pt x="77" y="99"/>
                  <a:pt x="77" y="99"/>
                  <a:pt x="77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8" y="99"/>
                  <a:pt x="132" y="95"/>
                  <a:pt x="132" y="89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32" y="5"/>
                  <a:pt x="128" y="0"/>
                  <a:pt x="122" y="0"/>
                </a:cubicBezTo>
                <a:close/>
                <a:moveTo>
                  <a:pt x="108" y="92"/>
                </a:moveTo>
                <a:cubicBezTo>
                  <a:pt x="108" y="92"/>
                  <a:pt x="107" y="91"/>
                  <a:pt x="107" y="91"/>
                </a:cubicBezTo>
                <a:cubicBezTo>
                  <a:pt x="107" y="90"/>
                  <a:pt x="108" y="89"/>
                  <a:pt x="108" y="89"/>
                </a:cubicBezTo>
                <a:cubicBezTo>
                  <a:pt x="109" y="89"/>
                  <a:pt x="110" y="90"/>
                  <a:pt x="110" y="91"/>
                </a:cubicBezTo>
                <a:cubicBezTo>
                  <a:pt x="110" y="91"/>
                  <a:pt x="109" y="92"/>
                  <a:pt x="108" y="92"/>
                </a:cubicBezTo>
                <a:close/>
                <a:moveTo>
                  <a:pt x="119" y="92"/>
                </a:moveTo>
                <a:cubicBezTo>
                  <a:pt x="115" y="92"/>
                  <a:pt x="115" y="92"/>
                  <a:pt x="115" y="92"/>
                </a:cubicBezTo>
                <a:cubicBezTo>
                  <a:pt x="114" y="92"/>
                  <a:pt x="113" y="91"/>
                  <a:pt x="113" y="91"/>
                </a:cubicBezTo>
                <a:cubicBezTo>
                  <a:pt x="113" y="90"/>
                  <a:pt x="114" y="89"/>
                  <a:pt x="115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21" y="89"/>
                  <a:pt x="122" y="90"/>
                  <a:pt x="122" y="91"/>
                </a:cubicBezTo>
                <a:cubicBezTo>
                  <a:pt x="122" y="91"/>
                  <a:pt x="121" y="92"/>
                  <a:pt x="119" y="92"/>
                </a:cubicBezTo>
                <a:close/>
                <a:moveTo>
                  <a:pt x="123" y="80"/>
                </a:moveTo>
                <a:cubicBezTo>
                  <a:pt x="123" y="82"/>
                  <a:pt x="121" y="83"/>
                  <a:pt x="120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0" y="83"/>
                  <a:pt x="9" y="82"/>
                  <a:pt x="9" y="80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10" y="9"/>
                  <a:pt x="12" y="9"/>
                </a:cubicBezTo>
                <a:cubicBezTo>
                  <a:pt x="120" y="9"/>
                  <a:pt x="120" y="9"/>
                  <a:pt x="120" y="9"/>
                </a:cubicBezTo>
                <a:cubicBezTo>
                  <a:pt x="121" y="9"/>
                  <a:pt x="123" y="11"/>
                  <a:pt x="123" y="12"/>
                </a:cubicBezTo>
                <a:lnTo>
                  <a:pt x="123" y="80"/>
                </a:lnTo>
                <a:close/>
                <a:moveTo>
                  <a:pt x="95" y="72"/>
                </a:moveTo>
                <a:cubicBezTo>
                  <a:pt x="95" y="72"/>
                  <a:pt x="94" y="73"/>
                  <a:pt x="93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8" y="73"/>
                  <a:pt x="37" y="73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1"/>
                  <a:pt x="38" y="20"/>
                  <a:pt x="39" y="20"/>
                </a:cubicBezTo>
                <a:cubicBezTo>
                  <a:pt x="39" y="20"/>
                  <a:pt x="40" y="21"/>
                  <a:pt x="40" y="22"/>
                </a:cubicBezTo>
                <a:cubicBezTo>
                  <a:pt x="40" y="43"/>
                  <a:pt x="40" y="43"/>
                  <a:pt x="40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4"/>
                </a:cubicBezTo>
                <a:cubicBezTo>
                  <a:pt x="42" y="45"/>
                  <a:pt x="42" y="45"/>
                  <a:pt x="42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70"/>
                  <a:pt x="40" y="70"/>
                  <a:pt x="40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8" y="69"/>
                  <a:pt x="48" y="6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8"/>
                  <a:pt x="50" y="47"/>
                  <a:pt x="51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8"/>
                  <a:pt x="57" y="50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69"/>
                  <a:pt x="57" y="70"/>
                  <a:pt x="57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4" y="70"/>
                  <a:pt x="64" y="69"/>
                  <a:pt x="64" y="6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5" y="25"/>
                  <a:pt x="67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2" y="25"/>
                  <a:pt x="73" y="26"/>
                  <a:pt x="73" y="27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70"/>
                  <a:pt x="73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0" y="70"/>
                  <a:pt x="80" y="69"/>
                  <a:pt x="80" y="69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7"/>
                  <a:pt x="81" y="36"/>
                  <a:pt x="83" y="36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9" y="37"/>
                  <a:pt x="89" y="38"/>
                </a:cubicBezTo>
                <a:cubicBezTo>
                  <a:pt x="89" y="69"/>
                  <a:pt x="89" y="69"/>
                  <a:pt x="89" y="69"/>
                </a:cubicBezTo>
                <a:cubicBezTo>
                  <a:pt x="89" y="69"/>
                  <a:pt x="89" y="70"/>
                  <a:pt x="89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4" y="70"/>
                  <a:pt x="95" y="71"/>
                  <a:pt x="95" y="7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958233" y="4777927"/>
            <a:ext cx="1005852" cy="941168"/>
            <a:chOff x="6012173" y="3182972"/>
            <a:chExt cx="517169" cy="483911"/>
          </a:xfrm>
        </p:grpSpPr>
        <p:sp>
          <p:nvSpPr>
            <p:cNvPr id="160" name="Freeform 250"/>
            <p:cNvSpPr>
              <a:spLocks/>
            </p:cNvSpPr>
            <p:nvPr/>
          </p:nvSpPr>
          <p:spPr bwMode="auto">
            <a:xfrm>
              <a:off x="6012173" y="3324321"/>
              <a:ext cx="495551" cy="342562"/>
            </a:xfrm>
            <a:custGeom>
              <a:avLst/>
              <a:gdLst>
                <a:gd name="T0" fmla="*/ 132 w 238"/>
                <a:gd name="T1" fmla="*/ 164 h 164"/>
                <a:gd name="T2" fmla="*/ 84 w 238"/>
                <a:gd name="T3" fmla="*/ 153 h 164"/>
                <a:gd name="T4" fmla="*/ 26 w 238"/>
                <a:gd name="T5" fmla="*/ 0 h 164"/>
                <a:gd name="T6" fmla="*/ 65 w 238"/>
                <a:gd name="T7" fmla="*/ 17 h 164"/>
                <a:gd name="T8" fmla="*/ 102 w 238"/>
                <a:gd name="T9" fmla="*/ 115 h 164"/>
                <a:gd name="T10" fmla="*/ 199 w 238"/>
                <a:gd name="T11" fmla="*/ 78 h 164"/>
                <a:gd name="T12" fmla="*/ 238 w 238"/>
                <a:gd name="T13" fmla="*/ 95 h 164"/>
                <a:gd name="T14" fmla="*/ 173 w 238"/>
                <a:gd name="T15" fmla="*/ 156 h 164"/>
                <a:gd name="T16" fmla="*/ 132 w 238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64">
                  <a:moveTo>
                    <a:pt x="132" y="164"/>
                  </a:moveTo>
                  <a:cubicBezTo>
                    <a:pt x="116" y="164"/>
                    <a:pt x="100" y="160"/>
                    <a:pt x="84" y="153"/>
                  </a:cubicBezTo>
                  <a:cubicBezTo>
                    <a:pt x="26" y="127"/>
                    <a:pt x="0" y="58"/>
                    <a:pt x="26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48" y="54"/>
                    <a:pt x="65" y="98"/>
                    <a:pt x="102" y="115"/>
                  </a:cubicBezTo>
                  <a:cubicBezTo>
                    <a:pt x="139" y="132"/>
                    <a:pt x="183" y="115"/>
                    <a:pt x="199" y="78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25" y="124"/>
                    <a:pt x="202" y="145"/>
                    <a:pt x="173" y="156"/>
                  </a:cubicBezTo>
                  <a:cubicBezTo>
                    <a:pt x="160" y="161"/>
                    <a:pt x="146" y="164"/>
                    <a:pt x="132" y="16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1"/>
            <p:cNvSpPr>
              <a:spLocks/>
            </p:cNvSpPr>
            <p:nvPr/>
          </p:nvSpPr>
          <p:spPr bwMode="auto">
            <a:xfrm>
              <a:off x="6077027" y="3182972"/>
              <a:ext cx="187911" cy="157978"/>
            </a:xfrm>
            <a:custGeom>
              <a:avLst/>
              <a:gdLst>
                <a:gd name="T0" fmla="*/ 90 w 90"/>
                <a:gd name="T1" fmla="*/ 0 h 76"/>
                <a:gd name="T2" fmla="*/ 10 w 90"/>
                <a:gd name="T3" fmla="*/ 43 h 76"/>
                <a:gd name="T4" fmla="*/ 0 w 90"/>
                <a:gd name="T5" fmla="*/ 58 h 76"/>
                <a:gd name="T6" fmla="*/ 39 w 90"/>
                <a:gd name="T7" fmla="*/ 76 h 76"/>
                <a:gd name="T8" fmla="*/ 43 w 90"/>
                <a:gd name="T9" fmla="*/ 69 h 76"/>
                <a:gd name="T10" fmla="*/ 90 w 90"/>
                <a:gd name="T11" fmla="*/ 43 h 76"/>
                <a:gd name="T12" fmla="*/ 90 w 90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6">
                  <a:moveTo>
                    <a:pt x="90" y="0"/>
                  </a:moveTo>
                  <a:cubicBezTo>
                    <a:pt x="59" y="3"/>
                    <a:pt x="30" y="18"/>
                    <a:pt x="10" y="43"/>
                  </a:cubicBezTo>
                  <a:cubicBezTo>
                    <a:pt x="6" y="48"/>
                    <a:pt x="3" y="53"/>
                    <a:pt x="0" y="58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0" y="74"/>
                    <a:pt x="42" y="72"/>
                    <a:pt x="43" y="69"/>
                  </a:cubicBezTo>
                  <a:cubicBezTo>
                    <a:pt x="55" y="55"/>
                    <a:pt x="72" y="45"/>
                    <a:pt x="90" y="43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2"/>
            <p:cNvSpPr>
              <a:spLocks/>
            </p:cNvSpPr>
            <p:nvPr/>
          </p:nvSpPr>
          <p:spPr bwMode="auto">
            <a:xfrm>
              <a:off x="6436218" y="3445714"/>
              <a:ext cx="93124" cy="56539"/>
            </a:xfrm>
            <a:custGeom>
              <a:avLst/>
              <a:gdLst>
                <a:gd name="T0" fmla="*/ 2 w 45"/>
                <a:gd name="T1" fmla="*/ 0 h 27"/>
                <a:gd name="T2" fmla="*/ 0 w 45"/>
                <a:gd name="T3" fmla="*/ 10 h 27"/>
                <a:gd name="T4" fmla="*/ 39 w 45"/>
                <a:gd name="T5" fmla="*/ 27 h 27"/>
                <a:gd name="T6" fmla="*/ 45 w 45"/>
                <a:gd name="T7" fmla="*/ 0 h 27"/>
                <a:gd name="T8" fmla="*/ 2 w 4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2" y="0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2" y="19"/>
                    <a:pt x="44" y="10"/>
                    <a:pt x="45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53"/>
            <p:cNvSpPr>
              <a:spLocks/>
            </p:cNvSpPr>
            <p:nvPr/>
          </p:nvSpPr>
          <p:spPr bwMode="auto">
            <a:xfrm>
              <a:off x="6286555" y="3182972"/>
              <a:ext cx="242787" cy="241125"/>
            </a:xfrm>
            <a:custGeom>
              <a:avLst/>
              <a:gdLst>
                <a:gd name="T0" fmla="*/ 116 w 116"/>
                <a:gd name="T1" fmla="*/ 116 h 116"/>
                <a:gd name="T2" fmla="*/ 74 w 116"/>
                <a:gd name="T3" fmla="*/ 116 h 116"/>
                <a:gd name="T4" fmla="*/ 0 w 116"/>
                <a:gd name="T5" fmla="*/ 42 h 116"/>
                <a:gd name="T6" fmla="*/ 0 w 116"/>
                <a:gd name="T7" fmla="*/ 0 h 116"/>
                <a:gd name="T8" fmla="*/ 116 w 11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75"/>
                    <a:pt x="41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116" y="52"/>
                    <a:pt x="116" y="11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254"/>
            <p:cNvSpPr>
              <a:spLocks noChangeArrowheads="1"/>
            </p:cNvSpPr>
            <p:nvPr/>
          </p:nvSpPr>
          <p:spPr bwMode="auto">
            <a:xfrm>
              <a:off x="6200083" y="3454029"/>
              <a:ext cx="43236" cy="56539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55"/>
            <p:cNvSpPr>
              <a:spLocks noChangeArrowheads="1"/>
            </p:cNvSpPr>
            <p:nvPr/>
          </p:nvSpPr>
          <p:spPr bwMode="auto">
            <a:xfrm>
              <a:off x="6264938" y="3382523"/>
              <a:ext cx="44899" cy="12804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256"/>
            <p:cNvSpPr>
              <a:spLocks noChangeArrowheads="1"/>
            </p:cNvSpPr>
            <p:nvPr/>
          </p:nvSpPr>
          <p:spPr bwMode="auto">
            <a:xfrm>
              <a:off x="6331455" y="3345938"/>
              <a:ext cx="43236" cy="164630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7" name="stock-data-analysis_38798"/>
          <p:cNvSpPr>
            <a:spLocks noChangeAspect="1" noChangeArrowheads="1"/>
          </p:cNvSpPr>
          <p:nvPr/>
        </p:nvSpPr>
        <p:spPr bwMode="auto">
          <a:xfrm>
            <a:off x="7005423" y="1947833"/>
            <a:ext cx="914758" cy="906640"/>
          </a:xfrm>
          <a:custGeom>
            <a:avLst/>
            <a:gdLst/>
            <a:ahLst/>
            <a:cxnLst>
              <a:cxn ang="0">
                <a:pos x="90342" y="296231"/>
              </a:cxn>
              <a:cxn ang="0">
                <a:pos x="91202" y="296231"/>
              </a:cxn>
              <a:cxn ang="0">
                <a:pos x="97225" y="313843"/>
              </a:cxn>
              <a:cxn ang="0">
                <a:pos x="14626" y="396750"/>
              </a:cxn>
              <a:cxn ang="0">
                <a:pos x="8603" y="399327"/>
              </a:cxn>
              <a:cxn ang="0">
                <a:pos x="2580" y="396750"/>
              </a:cxn>
              <a:cxn ang="0">
                <a:pos x="2580" y="384722"/>
              </a:cxn>
              <a:cxn ang="0">
                <a:pos x="263356" y="191383"/>
              </a:cxn>
              <a:cxn ang="0">
                <a:pos x="271102" y="193960"/>
              </a:cxn>
              <a:cxn ang="0">
                <a:pos x="330913" y="256673"/>
              </a:cxn>
              <a:cxn ang="0">
                <a:pos x="351997" y="209853"/>
              </a:cxn>
              <a:cxn ang="0">
                <a:pos x="358882" y="236484"/>
              </a:cxn>
              <a:cxn ang="0">
                <a:pos x="341670" y="275572"/>
              </a:cxn>
              <a:cxn ang="0">
                <a:pos x="335216" y="280297"/>
              </a:cxn>
              <a:cxn ang="0">
                <a:pos x="327471" y="277720"/>
              </a:cxn>
              <a:cxn ang="0">
                <a:pos x="267659" y="215437"/>
              </a:cxn>
              <a:cxn ang="0">
                <a:pos x="215593" y="343439"/>
              </a:cxn>
              <a:cxn ang="0">
                <a:pos x="200533" y="335278"/>
              </a:cxn>
              <a:cxn ang="0">
                <a:pos x="256902" y="196538"/>
              </a:cxn>
              <a:cxn ang="0">
                <a:pos x="263356" y="191383"/>
              </a:cxn>
              <a:cxn ang="0">
                <a:pos x="265242" y="146262"/>
              </a:cxn>
              <a:cxn ang="0">
                <a:pos x="184132" y="179778"/>
              </a:cxn>
              <a:cxn ang="0">
                <a:pos x="184132" y="341770"/>
              </a:cxn>
              <a:cxn ang="0">
                <a:pos x="346351" y="341770"/>
              </a:cxn>
              <a:cxn ang="0">
                <a:pos x="346351" y="179778"/>
              </a:cxn>
              <a:cxn ang="0">
                <a:pos x="265242" y="146262"/>
              </a:cxn>
              <a:cxn ang="0">
                <a:pos x="265295" y="100501"/>
              </a:cxn>
              <a:cxn ang="0">
                <a:pos x="379053" y="147551"/>
              </a:cxn>
              <a:cxn ang="0">
                <a:pos x="394113" y="356809"/>
              </a:cxn>
              <a:cxn ang="0">
                <a:pos x="421651" y="384739"/>
              </a:cxn>
              <a:cxn ang="0">
                <a:pos x="459516" y="395911"/>
              </a:cxn>
              <a:cxn ang="0">
                <a:pos x="579136" y="515364"/>
              </a:cxn>
              <a:cxn ang="0">
                <a:pos x="579136" y="574231"/>
              </a:cxn>
              <a:cxn ang="0">
                <a:pos x="520187" y="574231"/>
              </a:cxn>
              <a:cxn ang="0">
                <a:pos x="400567" y="454778"/>
              </a:cxn>
              <a:cxn ang="0">
                <a:pos x="389380" y="416965"/>
              </a:cxn>
              <a:cxn ang="0">
                <a:pos x="361411" y="389465"/>
              </a:cxn>
              <a:cxn ang="0">
                <a:pos x="151861" y="374426"/>
              </a:cxn>
              <a:cxn ang="0">
                <a:pos x="151861" y="147551"/>
              </a:cxn>
              <a:cxn ang="0">
                <a:pos x="265295" y="100501"/>
              </a:cxn>
              <a:cxn ang="0">
                <a:pos x="447469" y="587"/>
              </a:cxn>
              <a:cxn ang="0">
                <a:pos x="458227" y="5745"/>
              </a:cxn>
              <a:cxn ang="0">
                <a:pos x="492222" y="91273"/>
              </a:cxn>
              <a:cxn ang="0">
                <a:pos x="487488" y="102447"/>
              </a:cxn>
              <a:cxn ang="0">
                <a:pos x="484476" y="102877"/>
              </a:cxn>
              <a:cxn ang="0">
                <a:pos x="476300" y="97720"/>
              </a:cxn>
              <a:cxn ang="0">
                <a:pos x="450481" y="32392"/>
              </a:cxn>
              <a:cxn ang="0">
                <a:pos x="397552" y="150584"/>
              </a:cxn>
              <a:cxn ang="0">
                <a:pos x="385503" y="135112"/>
              </a:cxn>
              <a:cxn ang="0">
                <a:pos x="435420" y="23366"/>
              </a:cxn>
              <a:cxn ang="0">
                <a:pos x="366138" y="49153"/>
              </a:cxn>
              <a:cxn ang="0">
                <a:pos x="355380" y="43996"/>
              </a:cxn>
              <a:cxn ang="0">
                <a:pos x="360544" y="32821"/>
              </a:cxn>
            </a:cxnLst>
            <a:rect l="0" t="0" r="r" b="b"/>
            <a:pathLst>
              <a:path w="591399" h="586477">
                <a:moveTo>
                  <a:pt x="90342" y="296231"/>
                </a:moveTo>
                <a:cubicBezTo>
                  <a:pt x="90772" y="296231"/>
                  <a:pt x="90772" y="296231"/>
                  <a:pt x="91202" y="296231"/>
                </a:cubicBezTo>
                <a:cubicBezTo>
                  <a:pt x="92923" y="302245"/>
                  <a:pt x="94644" y="308259"/>
                  <a:pt x="97225" y="313843"/>
                </a:cubicBezTo>
                <a:lnTo>
                  <a:pt x="14626" y="396750"/>
                </a:lnTo>
                <a:cubicBezTo>
                  <a:pt x="12905" y="398468"/>
                  <a:pt x="10754" y="399327"/>
                  <a:pt x="8603" y="399327"/>
                </a:cubicBezTo>
                <a:cubicBezTo>
                  <a:pt x="6452" y="399327"/>
                  <a:pt x="4301" y="398468"/>
                  <a:pt x="2580" y="396750"/>
                </a:cubicBezTo>
                <a:cubicBezTo>
                  <a:pt x="-861" y="393313"/>
                  <a:pt x="-861" y="387729"/>
                  <a:pt x="2580" y="384722"/>
                </a:cubicBezTo>
                <a:close/>
                <a:moveTo>
                  <a:pt x="263356" y="191383"/>
                </a:moveTo>
                <a:cubicBezTo>
                  <a:pt x="266368" y="190524"/>
                  <a:pt x="268950" y="191813"/>
                  <a:pt x="271102" y="193960"/>
                </a:cubicBezTo>
                <a:lnTo>
                  <a:pt x="330913" y="256673"/>
                </a:lnTo>
                <a:lnTo>
                  <a:pt x="351997" y="209853"/>
                </a:lnTo>
                <a:cubicBezTo>
                  <a:pt x="355440" y="218444"/>
                  <a:pt x="358022" y="227464"/>
                  <a:pt x="358882" y="236484"/>
                </a:cubicBezTo>
                <a:lnTo>
                  <a:pt x="341670" y="275572"/>
                </a:lnTo>
                <a:cubicBezTo>
                  <a:pt x="340379" y="278149"/>
                  <a:pt x="338228" y="279868"/>
                  <a:pt x="335216" y="280297"/>
                </a:cubicBezTo>
                <a:cubicBezTo>
                  <a:pt x="332204" y="280727"/>
                  <a:pt x="329622" y="279868"/>
                  <a:pt x="327471" y="277720"/>
                </a:cubicBezTo>
                <a:lnTo>
                  <a:pt x="267659" y="215437"/>
                </a:lnTo>
                <a:lnTo>
                  <a:pt x="215593" y="343439"/>
                </a:lnTo>
                <a:cubicBezTo>
                  <a:pt x="210430" y="341291"/>
                  <a:pt x="205266" y="338285"/>
                  <a:pt x="200533" y="335278"/>
                </a:cubicBezTo>
                <a:lnTo>
                  <a:pt x="256902" y="196538"/>
                </a:lnTo>
                <a:cubicBezTo>
                  <a:pt x="258193" y="193531"/>
                  <a:pt x="260344" y="191813"/>
                  <a:pt x="263356" y="191383"/>
                </a:cubicBezTo>
                <a:close/>
                <a:moveTo>
                  <a:pt x="265242" y="146262"/>
                </a:moveTo>
                <a:cubicBezTo>
                  <a:pt x="235875" y="146262"/>
                  <a:pt x="206508" y="157434"/>
                  <a:pt x="184132" y="179778"/>
                </a:cubicBezTo>
                <a:cubicBezTo>
                  <a:pt x="139382" y="224465"/>
                  <a:pt x="139382" y="297083"/>
                  <a:pt x="184132" y="341770"/>
                </a:cubicBezTo>
                <a:cubicBezTo>
                  <a:pt x="228882" y="386458"/>
                  <a:pt x="301601" y="386458"/>
                  <a:pt x="346351" y="341770"/>
                </a:cubicBezTo>
                <a:cubicBezTo>
                  <a:pt x="391101" y="297083"/>
                  <a:pt x="391101" y="224465"/>
                  <a:pt x="346351" y="179778"/>
                </a:cubicBezTo>
                <a:cubicBezTo>
                  <a:pt x="323976" y="157434"/>
                  <a:pt x="294609" y="146262"/>
                  <a:pt x="265242" y="146262"/>
                </a:cubicBezTo>
                <a:close/>
                <a:moveTo>
                  <a:pt x="265295" y="100501"/>
                </a:moveTo>
                <a:cubicBezTo>
                  <a:pt x="306442" y="100501"/>
                  <a:pt x="347642" y="116184"/>
                  <a:pt x="379053" y="147551"/>
                </a:cubicBezTo>
                <a:cubicBezTo>
                  <a:pt x="435851" y="204270"/>
                  <a:pt x="441014" y="294075"/>
                  <a:pt x="394113" y="356809"/>
                </a:cubicBezTo>
                <a:lnTo>
                  <a:pt x="421651" y="384739"/>
                </a:lnTo>
                <a:cubicBezTo>
                  <a:pt x="434990" y="382161"/>
                  <a:pt x="449190" y="385598"/>
                  <a:pt x="459516" y="395911"/>
                </a:cubicBezTo>
                <a:lnTo>
                  <a:pt x="579136" y="515364"/>
                </a:lnTo>
                <a:cubicBezTo>
                  <a:pt x="595487" y="531692"/>
                  <a:pt x="595487" y="557903"/>
                  <a:pt x="579136" y="574231"/>
                </a:cubicBezTo>
                <a:cubicBezTo>
                  <a:pt x="562785" y="590559"/>
                  <a:pt x="536538" y="590559"/>
                  <a:pt x="520187" y="574231"/>
                </a:cubicBezTo>
                <a:lnTo>
                  <a:pt x="400567" y="454778"/>
                </a:lnTo>
                <a:cubicBezTo>
                  <a:pt x="390240" y="444465"/>
                  <a:pt x="386798" y="430286"/>
                  <a:pt x="389380" y="416965"/>
                </a:cubicBezTo>
                <a:lnTo>
                  <a:pt x="361411" y="389465"/>
                </a:lnTo>
                <a:cubicBezTo>
                  <a:pt x="298589" y="436301"/>
                  <a:pt x="208659" y="431145"/>
                  <a:pt x="151861" y="374426"/>
                </a:cubicBezTo>
                <a:cubicBezTo>
                  <a:pt x="89039" y="311692"/>
                  <a:pt x="89039" y="209856"/>
                  <a:pt x="151861" y="147551"/>
                </a:cubicBezTo>
                <a:cubicBezTo>
                  <a:pt x="183057" y="116184"/>
                  <a:pt x="224149" y="100501"/>
                  <a:pt x="265295" y="100501"/>
                </a:cubicBezTo>
                <a:close/>
                <a:moveTo>
                  <a:pt x="447469" y="587"/>
                </a:moveTo>
                <a:cubicBezTo>
                  <a:pt x="451772" y="-1132"/>
                  <a:pt x="456505" y="1017"/>
                  <a:pt x="458227" y="5745"/>
                </a:cubicBezTo>
                <a:lnTo>
                  <a:pt x="492222" y="91273"/>
                </a:lnTo>
                <a:cubicBezTo>
                  <a:pt x="493943" y="95571"/>
                  <a:pt x="491792" y="100728"/>
                  <a:pt x="487488" y="102447"/>
                </a:cubicBezTo>
                <a:cubicBezTo>
                  <a:pt x="486628" y="102877"/>
                  <a:pt x="485337" y="102877"/>
                  <a:pt x="484476" y="102877"/>
                </a:cubicBezTo>
                <a:cubicBezTo>
                  <a:pt x="481034" y="102877"/>
                  <a:pt x="477591" y="100728"/>
                  <a:pt x="476300" y="97720"/>
                </a:cubicBezTo>
                <a:lnTo>
                  <a:pt x="450481" y="32392"/>
                </a:lnTo>
                <a:lnTo>
                  <a:pt x="397552" y="150584"/>
                </a:lnTo>
                <a:cubicBezTo>
                  <a:pt x="393679" y="144997"/>
                  <a:pt x="389806" y="140269"/>
                  <a:pt x="385503" y="135112"/>
                </a:cubicBezTo>
                <a:lnTo>
                  <a:pt x="435420" y="23366"/>
                </a:lnTo>
                <a:lnTo>
                  <a:pt x="366138" y="49153"/>
                </a:lnTo>
                <a:cubicBezTo>
                  <a:pt x="361835" y="50443"/>
                  <a:pt x="357102" y="48294"/>
                  <a:pt x="355380" y="43996"/>
                </a:cubicBezTo>
                <a:cubicBezTo>
                  <a:pt x="353659" y="39268"/>
                  <a:pt x="355811" y="34541"/>
                  <a:pt x="360544" y="3282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3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8"/>
          <p:cNvSpPr txBox="1">
            <a:spLocks noChangeArrowheads="1"/>
          </p:cNvSpPr>
          <p:nvPr/>
        </p:nvSpPr>
        <p:spPr bwMode="auto">
          <a:xfrm>
            <a:off x="-315278" y="159703"/>
            <a:ext cx="3949701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96913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5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>
          <a:xfrm>
            <a:off x="11757819" y="6625357"/>
            <a:ext cx="444221" cy="384175"/>
          </a:xfrm>
        </p:spPr>
        <p:txBody>
          <a:bodyPr/>
          <a:lstStyle/>
          <a:p>
            <a:fld id="{435D0B1D-4265-41B9-9AE5-DC18B21445A2}" type="slidenum">
              <a:rPr lang="zh-CN" altLang="en-US" sz="1600"/>
              <a:t>18</a:t>
            </a:fld>
            <a:endParaRPr lang="zh-CN" altLang="en-US" sz="1600" dirty="0"/>
          </a:p>
        </p:txBody>
      </p:sp>
      <p:sp>
        <p:nvSpPr>
          <p:cNvPr id="38957" name="AutoShape 9" descr="http://tse3.mm.bing.net/th?q=Project+Analyst+Icon&amp;w=120&amp;h=120&amp;c=1&amp;rs=1&amp;qlt=90&amp;pid=InlineBlock&amp;mkt=en-US&amp;adlt=strict&amp;t=1&amp;mw=2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61" name="TextBox 8"/>
          <p:cNvSpPr txBox="1">
            <a:spLocks noChangeArrowheads="1"/>
          </p:cNvSpPr>
          <p:nvPr/>
        </p:nvSpPr>
        <p:spPr bwMode="auto">
          <a:xfrm>
            <a:off x="668338" y="303213"/>
            <a:ext cx="4248911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第一阶段：痛点治理方案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843231" y="851282"/>
            <a:ext cx="12563737" cy="6116401"/>
            <a:chOff x="-843231" y="851282"/>
            <a:chExt cx="12563737" cy="6116401"/>
          </a:xfrm>
        </p:grpSpPr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1678325062"/>
                </p:ext>
              </p:extLst>
            </p:nvPr>
          </p:nvGraphicFramePr>
          <p:xfrm>
            <a:off x="-843231" y="922123"/>
            <a:ext cx="8463869" cy="58324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9" name="矩形 18"/>
            <p:cNvSpPr/>
            <p:nvPr/>
          </p:nvSpPr>
          <p:spPr>
            <a:xfrm>
              <a:off x="6465813" y="922165"/>
              <a:ext cx="5220000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通过建立常态的数据治理架构明确人员和职责，保障决策执行力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465813" y="3544319"/>
              <a:ext cx="5220000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通过数据分析技术修复，反哺数据评估体系，并推动前端改造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465813" y="1600199"/>
              <a:ext cx="5220000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通过修订配套的数据质量管理制度，规范流程并确定角色职责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465813" y="2248253"/>
              <a:ext cx="5220000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通过完善数据质量考核办法，量化考核指标，激励改善积极性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465813" y="4912433"/>
              <a:ext cx="5220000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通过建立数据质量检核平台，按需检测数据质量，并生产结果库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465813" y="5560487"/>
              <a:ext cx="5220000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通过数据修复派单系统，自动将数据修复任务推送到责任人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465813" y="6208541"/>
              <a:ext cx="5220000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通过质量监控驾驶舱监控数据质量健康度以及数据质量改善状况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5813" y="4264379"/>
              <a:ext cx="5220000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通过前端改造，对数据输入进行控制防范数据质量问题的发生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465813" y="2889083"/>
              <a:ext cx="5220000" cy="655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通过建立数据质量度量体系，量化数据质量健康指数和改进状态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1378678" y="851282"/>
              <a:ext cx="10341828" cy="196902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78678" y="2821892"/>
              <a:ext cx="10341828" cy="133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76909" y="4159683"/>
              <a:ext cx="10342800" cy="28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418849"/>
      </p:ext>
    </p:extLst>
  </p:cSld>
  <p:clrMapOvr>
    <a:masterClrMapping/>
  </p:clrMapOvr>
  <p:transition spd="slow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34228"/>
              </p:ext>
            </p:extLst>
          </p:nvPr>
        </p:nvGraphicFramePr>
        <p:xfrm>
          <a:off x="621030" y="930524"/>
          <a:ext cx="1161605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619">
                <a:tc rowSpan="2"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B2D2D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管理建设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2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方法建设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2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zh-CN" sz="18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系统建设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2DE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2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47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治理组织架构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zh-CN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数据质量管理制度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数据质量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</a:t>
                      </a:r>
                      <a:r>
                        <a:rPr lang="zh-CN" alt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办法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数据质量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度量</a:t>
                      </a: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数据分析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技术手段修复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据前端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控制页面</a:t>
                      </a: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改造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数据质量检核平台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数据修复</a:t>
                      </a: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派单系统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数据质量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监控驾驶舱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19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四大痛点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eaVert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2D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人工数据录入质量差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历史遗留问题包袱大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数据治理推动协调难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反复治理无明显成效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66">
                <a:tc row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九大缺失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eaVert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2D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人工数据录入质量无管理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数据补录无事后总结提高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分支行无专人专岗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奖惩机制缺乏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数据质量无度量标准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对数据质量无有效监控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系统前端校验预防机制不足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数据校验业务逻辑缺失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数据业务应用少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8913" name="TextBox 8"/>
          <p:cNvSpPr txBox="1">
            <a:spLocks noChangeArrowheads="1"/>
          </p:cNvSpPr>
          <p:nvPr/>
        </p:nvSpPr>
        <p:spPr bwMode="auto">
          <a:xfrm>
            <a:off x="-306388" y="185738"/>
            <a:ext cx="3949701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96913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5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1D-4265-41B9-9AE5-DC18B21445A2}" type="slidenum">
              <a:rPr lang="zh-CN" altLang="en-US" sz="1600"/>
              <a:pPr/>
              <a:t>19</a:t>
            </a:fld>
            <a:endParaRPr lang="zh-CN" altLang="en-US" sz="1600"/>
          </a:p>
        </p:txBody>
      </p:sp>
      <p:sp>
        <p:nvSpPr>
          <p:cNvPr id="38957" name="AutoShape 9" descr="http://tse3.mm.bing.net/th?q=Project+Analyst+Icon&amp;w=120&amp;h=120&amp;c=1&amp;rs=1&amp;qlt=90&amp;pid=InlineBlock&amp;mkt=en-US&amp;adlt=strict&amp;t=1&amp;mw=2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61" name="TextBox 8"/>
          <p:cNvSpPr txBox="1">
            <a:spLocks noChangeArrowheads="1"/>
          </p:cNvSpPr>
          <p:nvPr/>
        </p:nvSpPr>
        <p:spPr bwMode="auto">
          <a:xfrm>
            <a:off x="668338" y="288223"/>
            <a:ext cx="7510462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问题与解决方案对照表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9015" y="994480"/>
            <a:ext cx="172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08330" y="1498522"/>
            <a:ext cx="173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</a:p>
        </p:txBody>
      </p:sp>
    </p:spTree>
    <p:extLst>
      <p:ext uri="{BB962C8B-B14F-4D97-AF65-F5344CB8AC3E}">
        <p14:creationId xmlns:p14="http://schemas.microsoft.com/office/powerpoint/2010/main" val="2703095173"/>
      </p:ext>
    </p:extLst>
  </p:cSld>
  <p:clrMapOvr>
    <a:masterClrMapping/>
  </p:clrMapOvr>
  <p:transition spd="slow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8"/>
          <p:cNvSpPr txBox="1">
            <a:spLocks noChangeArrowheads="1"/>
          </p:cNvSpPr>
          <p:nvPr/>
        </p:nvSpPr>
        <p:spPr bwMode="auto">
          <a:xfrm>
            <a:off x="647700" y="231775"/>
            <a:ext cx="7510463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重庆农商银行数据治理方案设计总结</a:t>
            </a: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39750" y="663575"/>
            <a:ext cx="11961813" cy="3968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ine 3"/>
          <p:cNvSpPr>
            <a:spLocks noChangeShapeType="1"/>
          </p:cNvSpPr>
          <p:nvPr/>
        </p:nvSpPr>
        <p:spPr bwMode="auto">
          <a:xfrm>
            <a:off x="1814513" y="5541470"/>
            <a:ext cx="4140200" cy="0"/>
          </a:xfrm>
          <a:prstGeom prst="line">
            <a:avLst/>
          </a:prstGeom>
          <a:noFill/>
          <a:ln w="22225">
            <a:solidFill>
              <a:srgbClr val="366B7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Line 8"/>
          <p:cNvSpPr>
            <a:spLocks noChangeShapeType="1"/>
          </p:cNvSpPr>
          <p:nvPr/>
        </p:nvSpPr>
        <p:spPr bwMode="auto">
          <a:xfrm>
            <a:off x="1601788" y="4582620"/>
            <a:ext cx="4175125" cy="0"/>
          </a:xfrm>
          <a:prstGeom prst="line">
            <a:avLst/>
          </a:prstGeom>
          <a:noFill/>
          <a:ln w="22225">
            <a:solidFill>
              <a:srgbClr val="366B7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Line 9"/>
          <p:cNvSpPr>
            <a:spLocks noChangeShapeType="1"/>
          </p:cNvSpPr>
          <p:nvPr/>
        </p:nvSpPr>
        <p:spPr bwMode="auto">
          <a:xfrm>
            <a:off x="1366838" y="3623770"/>
            <a:ext cx="4176712" cy="0"/>
          </a:xfrm>
          <a:prstGeom prst="line">
            <a:avLst/>
          </a:prstGeom>
          <a:noFill/>
          <a:ln w="22225">
            <a:solidFill>
              <a:srgbClr val="366B7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Line 10"/>
          <p:cNvSpPr>
            <a:spLocks noChangeShapeType="1"/>
          </p:cNvSpPr>
          <p:nvPr/>
        </p:nvSpPr>
        <p:spPr bwMode="auto">
          <a:xfrm>
            <a:off x="1111250" y="2666507"/>
            <a:ext cx="4175125" cy="0"/>
          </a:xfrm>
          <a:prstGeom prst="line">
            <a:avLst/>
          </a:prstGeom>
          <a:noFill/>
          <a:ln w="22225">
            <a:solidFill>
              <a:srgbClr val="366B7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Line 11"/>
          <p:cNvSpPr>
            <a:spLocks noChangeShapeType="1"/>
          </p:cNvSpPr>
          <p:nvPr/>
        </p:nvSpPr>
        <p:spPr bwMode="auto">
          <a:xfrm>
            <a:off x="854075" y="1714007"/>
            <a:ext cx="4324350" cy="0"/>
          </a:xfrm>
          <a:prstGeom prst="line">
            <a:avLst/>
          </a:prstGeom>
          <a:noFill/>
          <a:ln w="22225">
            <a:solidFill>
              <a:srgbClr val="366B7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1" name="组合 3"/>
          <p:cNvGrpSpPr/>
          <p:nvPr/>
        </p:nvGrpSpPr>
        <p:grpSpPr bwMode="auto">
          <a:xfrm>
            <a:off x="7313002" y="1495138"/>
            <a:ext cx="4508953" cy="4441171"/>
            <a:chOff x="7029201" y="1696421"/>
            <a:chExt cx="4509175" cy="4237059"/>
          </a:xfrm>
        </p:grpSpPr>
        <p:sp>
          <p:nvSpPr>
            <p:cNvPr id="70" name="Freeform 3"/>
            <p:cNvSpPr/>
            <p:nvPr/>
          </p:nvSpPr>
          <p:spPr bwMode="auto">
            <a:xfrm>
              <a:off x="8494989" y="1696421"/>
              <a:ext cx="1371667" cy="1396406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7 h 895"/>
                <a:gd name="T4" fmla="*/ 2147483647 w 873"/>
                <a:gd name="T5" fmla="*/ 2147483647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22225" cap="flat" cmpd="sng">
              <a:solidFill>
                <a:srgbClr val="366B7E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4"/>
            <p:cNvSpPr/>
            <p:nvPr/>
          </p:nvSpPr>
          <p:spPr bwMode="auto">
            <a:xfrm rot="5400000">
              <a:off x="10080205" y="3044314"/>
              <a:ext cx="1317650" cy="1417708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7 h 895"/>
                <a:gd name="T4" fmla="*/ 2147483647 w 873"/>
                <a:gd name="T5" fmla="*/ 2147483647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22225" cap="flat" cmpd="sng">
              <a:solidFill>
                <a:srgbClr val="366B7E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Freeform 5"/>
            <p:cNvSpPr/>
            <p:nvPr/>
          </p:nvSpPr>
          <p:spPr bwMode="auto">
            <a:xfrm flipH="1" flipV="1">
              <a:off x="8607707" y="4555873"/>
              <a:ext cx="1422470" cy="1340369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7 h 895"/>
                <a:gd name="T4" fmla="*/ 2147483647 w 873"/>
                <a:gd name="T5" fmla="*/ 2147483647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22225" cap="flat" cmpd="sng">
              <a:solidFill>
                <a:srgbClr val="366B7E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" name="Freeform 6"/>
            <p:cNvSpPr/>
            <p:nvPr/>
          </p:nvSpPr>
          <p:spPr bwMode="auto">
            <a:xfrm rot="5400000" flipH="1" flipV="1">
              <a:off x="7120960" y="3186607"/>
              <a:ext cx="1317650" cy="1420882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7 h 895"/>
                <a:gd name="T4" fmla="*/ 2147483647 w 873"/>
                <a:gd name="T5" fmla="*/ 2147483647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22225" cap="flat" cmpd="sng">
              <a:solidFill>
                <a:srgbClr val="366B7E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8744239" y="3357872"/>
              <a:ext cx="1030339" cy="940529"/>
            </a:xfrm>
            <a:prstGeom prst="rect">
              <a:avLst/>
            </a:prstGeom>
            <a:solidFill>
              <a:srgbClr val="366B7E"/>
            </a:solidFill>
            <a:ln w="6350">
              <a:solidFill>
                <a:srgbClr val="366B7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/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8550554" y="1747915"/>
              <a:ext cx="196860" cy="271103"/>
            </a:xfrm>
            <a:prstGeom prst="rect">
              <a:avLst/>
            </a:prstGeom>
            <a:solidFill>
              <a:srgbClr val="366B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10104794" y="3162496"/>
              <a:ext cx="195272" cy="271103"/>
            </a:xfrm>
            <a:prstGeom prst="rect">
              <a:avLst/>
            </a:prstGeom>
            <a:solidFill>
              <a:srgbClr val="366B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8621996" y="5625138"/>
              <a:ext cx="196860" cy="271103"/>
            </a:xfrm>
            <a:prstGeom prst="rect">
              <a:avLst/>
            </a:prstGeom>
            <a:solidFill>
              <a:srgbClr val="366B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7069344" y="4228732"/>
              <a:ext cx="196860" cy="271103"/>
            </a:xfrm>
            <a:prstGeom prst="rect">
              <a:avLst/>
            </a:prstGeom>
            <a:solidFill>
              <a:srgbClr val="366B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331" name="Text Box 12"/>
            <p:cNvSpPr txBox="1">
              <a:spLocks noChangeArrowheads="1"/>
            </p:cNvSpPr>
            <p:nvPr/>
          </p:nvSpPr>
          <p:spPr bwMode="auto">
            <a:xfrm>
              <a:off x="8752219" y="1762993"/>
              <a:ext cx="1058564" cy="2642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痛点治理</a:t>
              </a:r>
              <a:endParaRPr lang="en-US" altLang="zh-CN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TextBox 210"/>
            <p:cNvSpPr txBox="1">
              <a:spLocks noChangeArrowheads="1"/>
            </p:cNvSpPr>
            <p:nvPr/>
          </p:nvSpPr>
          <p:spPr bwMode="auto">
            <a:xfrm>
              <a:off x="10013678" y="1758046"/>
              <a:ext cx="1524698" cy="12185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100" dirty="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对应当期最急迫的数据录入问题，提出了整套的痛点治理方案，包括制度建设，方法建设和系统建设，涵盖数据质量的度量、任务分配和持续跟踪。</a:t>
              </a:r>
            </a:p>
          </p:txBody>
        </p:sp>
        <p:sp>
          <p:nvSpPr>
            <p:cNvPr id="13334" name="Text Box 12"/>
            <p:cNvSpPr txBox="1">
              <a:spLocks noChangeArrowheads="1"/>
            </p:cNvSpPr>
            <p:nvPr/>
          </p:nvSpPr>
          <p:spPr bwMode="auto">
            <a:xfrm>
              <a:off x="8714228" y="3440584"/>
              <a:ext cx="1058564" cy="7460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b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亮点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TextBox 206"/>
            <p:cNvSpPr txBox="1">
              <a:spLocks noChangeArrowheads="1"/>
            </p:cNvSpPr>
            <p:nvPr/>
          </p:nvSpPr>
          <p:spPr bwMode="auto">
            <a:xfrm>
              <a:off x="10272641" y="3107125"/>
              <a:ext cx="1108050" cy="3523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顶层设计</a:t>
              </a:r>
              <a:endParaRPr lang="en-US" altLang="zh-CN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36" name="组合 93"/>
            <p:cNvGrpSpPr/>
            <p:nvPr/>
          </p:nvGrpSpPr>
          <p:grpSpPr bwMode="auto">
            <a:xfrm>
              <a:off x="8799743" y="4665168"/>
              <a:ext cx="913059" cy="888033"/>
              <a:chOff x="5418365" y="5950166"/>
              <a:chExt cx="672421" cy="653990"/>
            </a:xfrm>
          </p:grpSpPr>
          <p:sp>
            <p:nvSpPr>
              <p:cNvPr id="13337" name="trophy-sportive-cup-outline_58377"/>
              <p:cNvSpPr>
                <a:spLocks noChangeAspect="1" noChangeArrowheads="1"/>
              </p:cNvSpPr>
              <p:nvPr/>
            </p:nvSpPr>
            <p:spPr bwMode="auto">
              <a:xfrm>
                <a:off x="5418365" y="5950349"/>
                <a:ext cx="637598" cy="653807"/>
              </a:xfrm>
              <a:custGeom>
                <a:avLst/>
                <a:gdLst/>
                <a:ahLst/>
                <a:cxnLst>
                  <a:cxn ang="0">
                    <a:pos x="304122" y="515850"/>
                  </a:cxn>
                  <a:cxn ang="0">
                    <a:pos x="227259" y="564057"/>
                  </a:cxn>
                  <a:cxn ang="0">
                    <a:pos x="226767" y="564475"/>
                  </a:cxn>
                  <a:cxn ang="0">
                    <a:pos x="530681" y="143537"/>
                  </a:cxn>
                  <a:cxn ang="0">
                    <a:pos x="63310" y="145377"/>
                  </a:cxn>
                  <a:cxn ang="0">
                    <a:pos x="151870" y="248568"/>
                  </a:cxn>
                  <a:cxn ang="0">
                    <a:pos x="429718" y="303712"/>
                  </a:cxn>
                  <a:cxn ang="0">
                    <a:pos x="485907" y="44359"/>
                  </a:cxn>
                  <a:cxn ang="0">
                    <a:pos x="533150" y="136289"/>
                  </a:cxn>
                  <a:cxn ang="0">
                    <a:pos x="533037" y="44867"/>
                  </a:cxn>
                  <a:cxn ang="0">
                    <a:pos x="528649" y="149497"/>
                  </a:cxn>
                  <a:cxn ang="0">
                    <a:pos x="220576" y="44359"/>
                  </a:cxn>
                  <a:cxn ang="0">
                    <a:pos x="442044" y="44359"/>
                  </a:cxn>
                  <a:cxn ang="0">
                    <a:pos x="302541" y="386964"/>
                  </a:cxn>
                  <a:cxn ang="0">
                    <a:pos x="151362" y="247759"/>
                  </a:cxn>
                  <a:cxn ang="0">
                    <a:pos x="89716" y="187576"/>
                  </a:cxn>
                  <a:cxn ang="0">
                    <a:pos x="106932" y="44867"/>
                  </a:cxn>
                  <a:cxn ang="0">
                    <a:pos x="62599" y="143295"/>
                  </a:cxn>
                  <a:cxn ang="0">
                    <a:pos x="60332" y="44359"/>
                  </a:cxn>
                  <a:cxn ang="0">
                    <a:pos x="502008" y="190019"/>
                  </a:cxn>
                  <a:cxn ang="0">
                    <a:pos x="533150" y="136289"/>
                  </a:cxn>
                  <a:cxn ang="0">
                    <a:pos x="544944" y="48931"/>
                  </a:cxn>
                  <a:cxn ang="0">
                    <a:pos x="150871" y="248568"/>
                  </a:cxn>
                  <a:cxn ang="0">
                    <a:pos x="430640" y="304095"/>
                  </a:cxn>
                  <a:cxn ang="0">
                    <a:pos x="48397" y="48931"/>
                  </a:cxn>
                  <a:cxn ang="0">
                    <a:pos x="60093" y="135955"/>
                  </a:cxn>
                  <a:cxn ang="0">
                    <a:pos x="89716" y="187576"/>
                  </a:cxn>
                  <a:cxn ang="0">
                    <a:pos x="60304" y="997"/>
                  </a:cxn>
                  <a:cxn ang="0">
                    <a:pos x="559539" y="185678"/>
                  </a:cxn>
                  <a:cxn ang="0">
                    <a:pos x="483567" y="272957"/>
                  </a:cxn>
                  <a:cxn ang="0">
                    <a:pos x="318563" y="429568"/>
                  </a:cxn>
                  <a:cxn ang="0">
                    <a:pos x="370722" y="494069"/>
                  </a:cxn>
                  <a:cxn ang="0">
                    <a:pos x="183903" y="564014"/>
                  </a:cxn>
                  <a:cxn ang="0">
                    <a:pos x="275239" y="429568"/>
                  </a:cxn>
                  <a:cxn ang="0">
                    <a:pos x="122372" y="318821"/>
                  </a:cxn>
                  <a:cxn ang="0">
                    <a:pos x="96331" y="262297"/>
                  </a:cxn>
                  <a:cxn ang="0">
                    <a:pos x="60304" y="997"/>
                  </a:cxn>
                  <a:cxn ang="0">
                    <a:pos x="33369" y="185941"/>
                  </a:cxn>
                  <a:cxn ang="0">
                    <a:pos x="161195" y="377224"/>
                  </a:cxn>
                  <a:cxn ang="0">
                    <a:pos x="222343" y="493649"/>
                  </a:cxn>
                  <a:cxn ang="0">
                    <a:pos x="366070" y="607851"/>
                  </a:cxn>
                  <a:cxn ang="0">
                    <a:pos x="318596" y="473018"/>
                  </a:cxn>
                  <a:cxn ang="0">
                    <a:pos x="471466" y="319011"/>
                  </a:cxn>
                  <a:cxn ang="0">
                    <a:pos x="592762" y="63226"/>
                  </a:cxn>
                  <a:cxn ang="0">
                    <a:pos x="442044" y="565"/>
                  </a:cxn>
                  <a:cxn ang="0">
                    <a:pos x="220576" y="565"/>
                  </a:cxn>
                  <a:cxn ang="0">
                    <a:pos x="533037" y="0"/>
                  </a:cxn>
                  <a:cxn ang="0">
                    <a:pos x="497624" y="263064"/>
                  </a:cxn>
                  <a:cxn ang="0">
                    <a:pos x="374102" y="416837"/>
                  </a:cxn>
                  <a:cxn ang="0">
                    <a:pos x="410437" y="564014"/>
                  </a:cxn>
                  <a:cxn ang="0">
                    <a:pos x="222004" y="493225"/>
                  </a:cxn>
                  <a:cxn ang="0">
                    <a:pos x="160781" y="377492"/>
                  </a:cxn>
                  <a:cxn ang="0">
                    <a:pos x="32880" y="186139"/>
                  </a:cxn>
                </a:cxnLst>
                <a:rect l="0" t="0" r="r" b="b"/>
                <a:pathLst>
                  <a:path w="593263" h="608344">
                    <a:moveTo>
                      <a:pt x="289142" y="515850"/>
                    </a:moveTo>
                    <a:cubicBezTo>
                      <a:pt x="254421" y="518458"/>
                      <a:pt x="228150" y="538935"/>
                      <a:pt x="227765" y="563478"/>
                    </a:cubicBezTo>
                    <a:lnTo>
                      <a:pt x="365576" y="563478"/>
                    </a:lnTo>
                    <a:cubicBezTo>
                      <a:pt x="365192" y="538935"/>
                      <a:pt x="338920" y="518458"/>
                      <a:pt x="304122" y="515850"/>
                    </a:cubicBezTo>
                    <a:close/>
                    <a:moveTo>
                      <a:pt x="289175" y="515431"/>
                    </a:moveTo>
                    <a:lnTo>
                      <a:pt x="304155" y="515431"/>
                    </a:lnTo>
                    <a:cubicBezTo>
                      <a:pt x="338953" y="518039"/>
                      <a:pt x="366070" y="538824"/>
                      <a:pt x="366070" y="564057"/>
                    </a:cubicBezTo>
                    <a:lnTo>
                      <a:pt x="227259" y="564057"/>
                    </a:lnTo>
                    <a:cubicBezTo>
                      <a:pt x="227259" y="538824"/>
                      <a:pt x="254376" y="518039"/>
                      <a:pt x="289175" y="515431"/>
                    </a:cubicBezTo>
                    <a:close/>
                    <a:moveTo>
                      <a:pt x="289142" y="514853"/>
                    </a:moveTo>
                    <a:cubicBezTo>
                      <a:pt x="253576" y="517537"/>
                      <a:pt x="226767" y="538705"/>
                      <a:pt x="226767" y="564014"/>
                    </a:cubicBezTo>
                    <a:lnTo>
                      <a:pt x="226767" y="564475"/>
                    </a:lnTo>
                    <a:lnTo>
                      <a:pt x="366574" y="564475"/>
                    </a:lnTo>
                    <a:lnTo>
                      <a:pt x="366574" y="564014"/>
                    </a:lnTo>
                    <a:cubicBezTo>
                      <a:pt x="366574" y="538705"/>
                      <a:pt x="339765" y="517537"/>
                      <a:pt x="304122" y="514853"/>
                    </a:cubicBezTo>
                    <a:close/>
                    <a:moveTo>
                      <a:pt x="530681" y="143537"/>
                    </a:moveTo>
                    <a:lnTo>
                      <a:pt x="530416" y="144771"/>
                    </a:lnTo>
                    <a:lnTo>
                      <a:pt x="530089" y="145272"/>
                    </a:lnTo>
                    <a:close/>
                    <a:moveTo>
                      <a:pt x="62599" y="143295"/>
                    </a:moveTo>
                    <a:lnTo>
                      <a:pt x="63310" y="145377"/>
                    </a:lnTo>
                    <a:lnTo>
                      <a:pt x="62916" y="144771"/>
                    </a:lnTo>
                    <a:close/>
                    <a:moveTo>
                      <a:pt x="151870" y="44867"/>
                    </a:moveTo>
                    <a:lnTo>
                      <a:pt x="151870" y="247725"/>
                    </a:lnTo>
                    <a:lnTo>
                      <a:pt x="151870" y="248568"/>
                    </a:lnTo>
                    <a:cubicBezTo>
                      <a:pt x="151947" y="267742"/>
                      <a:pt x="155941" y="286302"/>
                      <a:pt x="163623" y="303712"/>
                    </a:cubicBezTo>
                    <a:cubicBezTo>
                      <a:pt x="185900" y="353947"/>
                      <a:pt x="235754" y="386466"/>
                      <a:pt x="290756" y="386466"/>
                    </a:cubicBezTo>
                    <a:lnTo>
                      <a:pt x="302509" y="386466"/>
                    </a:lnTo>
                    <a:cubicBezTo>
                      <a:pt x="357510" y="386466"/>
                      <a:pt x="407441" y="353947"/>
                      <a:pt x="429718" y="303712"/>
                    </a:cubicBezTo>
                    <a:cubicBezTo>
                      <a:pt x="437400" y="286302"/>
                      <a:pt x="441317" y="267742"/>
                      <a:pt x="441471" y="248568"/>
                    </a:cubicBezTo>
                    <a:lnTo>
                      <a:pt x="441471" y="247725"/>
                    </a:lnTo>
                    <a:lnTo>
                      <a:pt x="441471" y="44867"/>
                    </a:lnTo>
                    <a:close/>
                    <a:moveTo>
                      <a:pt x="485907" y="44359"/>
                    </a:moveTo>
                    <a:lnTo>
                      <a:pt x="533074" y="44359"/>
                    </a:lnTo>
                    <a:cubicBezTo>
                      <a:pt x="542139" y="44359"/>
                      <a:pt x="549360" y="51952"/>
                      <a:pt x="548899" y="60926"/>
                    </a:cubicBezTo>
                    <a:lnTo>
                      <a:pt x="547924" y="67809"/>
                    </a:lnTo>
                    <a:lnTo>
                      <a:pt x="533150" y="136289"/>
                    </a:lnTo>
                    <a:lnTo>
                      <a:pt x="530681" y="143537"/>
                    </a:lnTo>
                    <a:lnTo>
                      <a:pt x="548401" y="60896"/>
                    </a:lnTo>
                    <a:cubicBezTo>
                      <a:pt x="548554" y="56678"/>
                      <a:pt x="547095" y="52689"/>
                      <a:pt x="544176" y="49622"/>
                    </a:cubicBezTo>
                    <a:cubicBezTo>
                      <a:pt x="541257" y="46554"/>
                      <a:pt x="537262" y="44867"/>
                      <a:pt x="533037" y="44867"/>
                    </a:cubicBezTo>
                    <a:lnTo>
                      <a:pt x="486332" y="44867"/>
                    </a:lnTo>
                    <a:lnTo>
                      <a:pt x="486332" y="212368"/>
                    </a:lnTo>
                    <a:lnTo>
                      <a:pt x="530089" y="145272"/>
                    </a:lnTo>
                    <a:lnTo>
                      <a:pt x="528649" y="149497"/>
                    </a:lnTo>
                    <a:lnTo>
                      <a:pt x="502008" y="190019"/>
                    </a:lnTo>
                    <a:lnTo>
                      <a:pt x="485907" y="213629"/>
                    </a:lnTo>
                    <a:close/>
                    <a:moveTo>
                      <a:pt x="151362" y="44359"/>
                    </a:moveTo>
                    <a:lnTo>
                      <a:pt x="220576" y="44359"/>
                    </a:lnTo>
                    <a:lnTo>
                      <a:pt x="264900" y="44359"/>
                    </a:lnTo>
                    <a:lnTo>
                      <a:pt x="328429" y="44359"/>
                    </a:lnTo>
                    <a:lnTo>
                      <a:pt x="372830" y="44359"/>
                    </a:lnTo>
                    <a:lnTo>
                      <a:pt x="442044" y="44359"/>
                    </a:lnTo>
                    <a:lnTo>
                      <a:pt x="442044" y="247759"/>
                    </a:lnTo>
                    <a:cubicBezTo>
                      <a:pt x="442044" y="248066"/>
                      <a:pt x="441967" y="248373"/>
                      <a:pt x="441967" y="248603"/>
                    </a:cubicBezTo>
                    <a:cubicBezTo>
                      <a:pt x="441890" y="268314"/>
                      <a:pt x="437665" y="287028"/>
                      <a:pt x="430214" y="303978"/>
                    </a:cubicBezTo>
                    <a:cubicBezTo>
                      <a:pt x="408551" y="352834"/>
                      <a:pt x="359541" y="386964"/>
                      <a:pt x="302541" y="386964"/>
                    </a:cubicBezTo>
                    <a:lnTo>
                      <a:pt x="290788" y="386964"/>
                    </a:lnTo>
                    <a:cubicBezTo>
                      <a:pt x="233789" y="386964"/>
                      <a:pt x="184855" y="352834"/>
                      <a:pt x="163192" y="303978"/>
                    </a:cubicBezTo>
                    <a:cubicBezTo>
                      <a:pt x="155741" y="287028"/>
                      <a:pt x="151516" y="268314"/>
                      <a:pt x="151362" y="248603"/>
                    </a:cubicBezTo>
                    <a:cubicBezTo>
                      <a:pt x="151362" y="248373"/>
                      <a:pt x="151362" y="248066"/>
                      <a:pt x="151362" y="247759"/>
                    </a:cubicBezTo>
                    <a:close/>
                    <a:moveTo>
                      <a:pt x="60332" y="44359"/>
                    </a:moveTo>
                    <a:lnTo>
                      <a:pt x="107499" y="44359"/>
                    </a:lnTo>
                    <a:lnTo>
                      <a:pt x="107499" y="213629"/>
                    </a:lnTo>
                    <a:lnTo>
                      <a:pt x="89716" y="187576"/>
                    </a:lnTo>
                    <a:lnTo>
                      <a:pt x="64773" y="149662"/>
                    </a:lnTo>
                    <a:lnTo>
                      <a:pt x="63310" y="145377"/>
                    </a:lnTo>
                    <a:lnTo>
                      <a:pt x="106932" y="212368"/>
                    </a:lnTo>
                    <a:lnTo>
                      <a:pt x="106932" y="44867"/>
                    </a:lnTo>
                    <a:lnTo>
                      <a:pt x="60304" y="44867"/>
                    </a:lnTo>
                    <a:cubicBezTo>
                      <a:pt x="56002" y="44867"/>
                      <a:pt x="52084" y="46554"/>
                      <a:pt x="49089" y="49622"/>
                    </a:cubicBezTo>
                    <a:cubicBezTo>
                      <a:pt x="46246" y="52689"/>
                      <a:pt x="44710" y="56678"/>
                      <a:pt x="44940" y="60896"/>
                    </a:cubicBezTo>
                    <a:lnTo>
                      <a:pt x="62599" y="143295"/>
                    </a:lnTo>
                    <a:lnTo>
                      <a:pt x="60093" y="135955"/>
                    </a:lnTo>
                    <a:lnTo>
                      <a:pt x="45391" y="67700"/>
                    </a:lnTo>
                    <a:lnTo>
                      <a:pt x="44431" y="60926"/>
                    </a:lnTo>
                    <a:cubicBezTo>
                      <a:pt x="43970" y="51952"/>
                      <a:pt x="51268" y="44359"/>
                      <a:pt x="60332" y="44359"/>
                    </a:cubicBezTo>
                    <a:close/>
                    <a:moveTo>
                      <a:pt x="485334" y="43793"/>
                    </a:moveTo>
                    <a:lnTo>
                      <a:pt x="485334" y="214899"/>
                    </a:lnTo>
                    <a:lnTo>
                      <a:pt x="486256" y="213979"/>
                    </a:lnTo>
                    <a:lnTo>
                      <a:pt x="502008" y="190019"/>
                    </a:lnTo>
                    <a:lnTo>
                      <a:pt x="527658" y="152406"/>
                    </a:lnTo>
                    <a:lnTo>
                      <a:pt x="528649" y="149497"/>
                    </a:lnTo>
                    <a:lnTo>
                      <a:pt x="531107" y="145759"/>
                    </a:lnTo>
                    <a:lnTo>
                      <a:pt x="533150" y="136289"/>
                    </a:lnTo>
                    <a:lnTo>
                      <a:pt x="541843" y="110778"/>
                    </a:lnTo>
                    <a:lnTo>
                      <a:pt x="547924" y="67809"/>
                    </a:lnTo>
                    <a:lnTo>
                      <a:pt x="549399" y="60973"/>
                    </a:lnTo>
                    <a:cubicBezTo>
                      <a:pt x="549630" y="56448"/>
                      <a:pt x="548017" y="52229"/>
                      <a:pt x="544944" y="48931"/>
                    </a:cubicBezTo>
                    <a:cubicBezTo>
                      <a:pt x="541794" y="45634"/>
                      <a:pt x="537569" y="43793"/>
                      <a:pt x="533037" y="43793"/>
                    </a:cubicBezTo>
                    <a:close/>
                    <a:moveTo>
                      <a:pt x="150795" y="43793"/>
                    </a:moveTo>
                    <a:lnTo>
                      <a:pt x="150795" y="247725"/>
                    </a:lnTo>
                    <a:lnTo>
                      <a:pt x="150871" y="248568"/>
                    </a:lnTo>
                    <a:cubicBezTo>
                      <a:pt x="150948" y="267895"/>
                      <a:pt x="154943" y="286609"/>
                      <a:pt x="162701" y="304095"/>
                    </a:cubicBezTo>
                    <a:cubicBezTo>
                      <a:pt x="185055" y="354714"/>
                      <a:pt x="235370" y="387463"/>
                      <a:pt x="290756" y="387463"/>
                    </a:cubicBezTo>
                    <a:lnTo>
                      <a:pt x="302509" y="387463"/>
                    </a:lnTo>
                    <a:cubicBezTo>
                      <a:pt x="357971" y="387463"/>
                      <a:pt x="408209" y="354714"/>
                      <a:pt x="430640" y="304095"/>
                    </a:cubicBezTo>
                    <a:cubicBezTo>
                      <a:pt x="438398" y="286609"/>
                      <a:pt x="442393" y="267895"/>
                      <a:pt x="442470" y="248568"/>
                    </a:cubicBezTo>
                    <a:lnTo>
                      <a:pt x="442470" y="43793"/>
                    </a:lnTo>
                    <a:close/>
                    <a:moveTo>
                      <a:pt x="60304" y="43793"/>
                    </a:moveTo>
                    <a:cubicBezTo>
                      <a:pt x="55772" y="43793"/>
                      <a:pt x="51547" y="45634"/>
                      <a:pt x="48397" y="48931"/>
                    </a:cubicBezTo>
                    <a:cubicBezTo>
                      <a:pt x="45248" y="52229"/>
                      <a:pt x="43711" y="56448"/>
                      <a:pt x="43942" y="60973"/>
                    </a:cubicBezTo>
                    <a:lnTo>
                      <a:pt x="45391" y="67700"/>
                    </a:lnTo>
                    <a:lnTo>
                      <a:pt x="51498" y="110778"/>
                    </a:lnTo>
                    <a:lnTo>
                      <a:pt x="60093" y="135955"/>
                    </a:lnTo>
                    <a:lnTo>
                      <a:pt x="62205" y="145759"/>
                    </a:lnTo>
                    <a:lnTo>
                      <a:pt x="64773" y="149662"/>
                    </a:lnTo>
                    <a:lnTo>
                      <a:pt x="65710" y="152406"/>
                    </a:lnTo>
                    <a:lnTo>
                      <a:pt x="89716" y="187576"/>
                    </a:lnTo>
                    <a:lnTo>
                      <a:pt x="107086" y="213979"/>
                    </a:lnTo>
                    <a:lnTo>
                      <a:pt x="108007" y="214899"/>
                    </a:lnTo>
                    <a:lnTo>
                      <a:pt x="108007" y="43793"/>
                    </a:lnTo>
                    <a:close/>
                    <a:moveTo>
                      <a:pt x="60304" y="997"/>
                    </a:moveTo>
                    <a:lnTo>
                      <a:pt x="533037" y="997"/>
                    </a:lnTo>
                    <a:cubicBezTo>
                      <a:pt x="549169" y="997"/>
                      <a:pt x="564840" y="7746"/>
                      <a:pt x="575978" y="19481"/>
                    </a:cubicBezTo>
                    <a:cubicBezTo>
                      <a:pt x="587117" y="31138"/>
                      <a:pt x="593032" y="47091"/>
                      <a:pt x="592187" y="63197"/>
                    </a:cubicBezTo>
                    <a:cubicBezTo>
                      <a:pt x="589805" y="108370"/>
                      <a:pt x="578820" y="149555"/>
                      <a:pt x="559539" y="185678"/>
                    </a:cubicBezTo>
                    <a:cubicBezTo>
                      <a:pt x="543868" y="214976"/>
                      <a:pt x="522821" y="240745"/>
                      <a:pt x="496933" y="262297"/>
                    </a:cubicBezTo>
                    <a:cubicBezTo>
                      <a:pt x="492708" y="265825"/>
                      <a:pt x="488330" y="269353"/>
                      <a:pt x="483797" y="272650"/>
                    </a:cubicBezTo>
                    <a:lnTo>
                      <a:pt x="483644" y="272727"/>
                    </a:lnTo>
                    <a:lnTo>
                      <a:pt x="483567" y="272957"/>
                    </a:lnTo>
                    <a:cubicBezTo>
                      <a:pt x="481416" y="288680"/>
                      <a:pt x="477191" y="304172"/>
                      <a:pt x="470969" y="318821"/>
                    </a:cubicBezTo>
                    <a:cubicBezTo>
                      <a:pt x="461751" y="340525"/>
                      <a:pt x="448538" y="360083"/>
                      <a:pt x="431792" y="376802"/>
                    </a:cubicBezTo>
                    <a:cubicBezTo>
                      <a:pt x="415046" y="393522"/>
                      <a:pt x="395458" y="406713"/>
                      <a:pt x="373718" y="415917"/>
                    </a:cubicBezTo>
                    <a:cubicBezTo>
                      <a:pt x="356127" y="423279"/>
                      <a:pt x="337614" y="427881"/>
                      <a:pt x="318563" y="429568"/>
                    </a:cubicBezTo>
                    <a:lnTo>
                      <a:pt x="318103" y="429568"/>
                    </a:lnTo>
                    <a:lnTo>
                      <a:pt x="318103" y="473438"/>
                    </a:lnTo>
                    <a:lnTo>
                      <a:pt x="318487" y="473438"/>
                    </a:lnTo>
                    <a:cubicBezTo>
                      <a:pt x="337921" y="476506"/>
                      <a:pt x="355973" y="483638"/>
                      <a:pt x="370722" y="494069"/>
                    </a:cubicBezTo>
                    <a:cubicBezTo>
                      <a:pt x="395304" y="511325"/>
                      <a:pt x="409438" y="536864"/>
                      <a:pt x="409438" y="564014"/>
                    </a:cubicBezTo>
                    <a:lnTo>
                      <a:pt x="409438" y="607270"/>
                    </a:lnTo>
                    <a:lnTo>
                      <a:pt x="183903" y="607270"/>
                    </a:lnTo>
                    <a:lnTo>
                      <a:pt x="183903" y="564014"/>
                    </a:lnTo>
                    <a:cubicBezTo>
                      <a:pt x="183903" y="536864"/>
                      <a:pt x="197960" y="511325"/>
                      <a:pt x="222542" y="494069"/>
                    </a:cubicBezTo>
                    <a:cubicBezTo>
                      <a:pt x="237291" y="483638"/>
                      <a:pt x="255343" y="476506"/>
                      <a:pt x="274778" y="473438"/>
                    </a:cubicBezTo>
                    <a:lnTo>
                      <a:pt x="275239" y="473438"/>
                    </a:lnTo>
                    <a:lnTo>
                      <a:pt x="275239" y="429568"/>
                    </a:lnTo>
                    <a:lnTo>
                      <a:pt x="274778" y="429568"/>
                    </a:lnTo>
                    <a:cubicBezTo>
                      <a:pt x="255727" y="427881"/>
                      <a:pt x="237214" y="423279"/>
                      <a:pt x="219623" y="415917"/>
                    </a:cubicBezTo>
                    <a:cubicBezTo>
                      <a:pt x="197807" y="406713"/>
                      <a:pt x="178295" y="393522"/>
                      <a:pt x="161549" y="376802"/>
                    </a:cubicBezTo>
                    <a:cubicBezTo>
                      <a:pt x="144726" y="360083"/>
                      <a:pt x="131590" y="340525"/>
                      <a:pt x="122372" y="318821"/>
                    </a:cubicBezTo>
                    <a:cubicBezTo>
                      <a:pt x="116150" y="304095"/>
                      <a:pt x="111925" y="288680"/>
                      <a:pt x="109697" y="272957"/>
                    </a:cubicBezTo>
                    <a:lnTo>
                      <a:pt x="109697" y="272727"/>
                    </a:lnTo>
                    <a:lnTo>
                      <a:pt x="109544" y="272650"/>
                    </a:lnTo>
                    <a:cubicBezTo>
                      <a:pt x="105011" y="269353"/>
                      <a:pt x="100556" y="265825"/>
                      <a:pt x="96331" y="262297"/>
                    </a:cubicBezTo>
                    <a:cubicBezTo>
                      <a:pt x="70521" y="240745"/>
                      <a:pt x="49473" y="214976"/>
                      <a:pt x="33802" y="185678"/>
                    </a:cubicBezTo>
                    <a:cubicBezTo>
                      <a:pt x="14444" y="149555"/>
                      <a:pt x="3459" y="108370"/>
                      <a:pt x="1155" y="63197"/>
                    </a:cubicBezTo>
                    <a:cubicBezTo>
                      <a:pt x="310" y="47091"/>
                      <a:pt x="6148" y="31138"/>
                      <a:pt x="17286" y="19481"/>
                    </a:cubicBezTo>
                    <a:cubicBezTo>
                      <a:pt x="28425" y="7746"/>
                      <a:pt x="44095" y="997"/>
                      <a:pt x="60304" y="997"/>
                    </a:cubicBezTo>
                    <a:close/>
                    <a:moveTo>
                      <a:pt x="60332" y="565"/>
                    </a:moveTo>
                    <a:cubicBezTo>
                      <a:pt x="43970" y="565"/>
                      <a:pt x="28222" y="7314"/>
                      <a:pt x="16930" y="19126"/>
                    </a:cubicBezTo>
                    <a:cubicBezTo>
                      <a:pt x="5714" y="30937"/>
                      <a:pt x="-201" y="47043"/>
                      <a:pt x="644" y="63226"/>
                    </a:cubicBezTo>
                    <a:cubicBezTo>
                      <a:pt x="3026" y="108478"/>
                      <a:pt x="14011" y="149741"/>
                      <a:pt x="33369" y="185941"/>
                    </a:cubicBezTo>
                    <a:cubicBezTo>
                      <a:pt x="49117" y="215316"/>
                      <a:pt x="70165" y="241163"/>
                      <a:pt x="96053" y="262715"/>
                    </a:cubicBezTo>
                    <a:cubicBezTo>
                      <a:pt x="100508" y="266397"/>
                      <a:pt x="104887" y="269848"/>
                      <a:pt x="109266" y="273069"/>
                    </a:cubicBezTo>
                    <a:cubicBezTo>
                      <a:pt x="111417" y="288869"/>
                      <a:pt x="115642" y="304208"/>
                      <a:pt x="121941" y="319011"/>
                    </a:cubicBezTo>
                    <a:cubicBezTo>
                      <a:pt x="131159" y="340792"/>
                      <a:pt x="144372" y="360427"/>
                      <a:pt x="161195" y="377224"/>
                    </a:cubicBezTo>
                    <a:cubicBezTo>
                      <a:pt x="178018" y="394020"/>
                      <a:pt x="197607" y="407212"/>
                      <a:pt x="219424" y="416416"/>
                    </a:cubicBezTo>
                    <a:cubicBezTo>
                      <a:pt x="237169" y="423855"/>
                      <a:pt x="255682" y="428457"/>
                      <a:pt x="274733" y="430068"/>
                    </a:cubicBezTo>
                    <a:lnTo>
                      <a:pt x="274733" y="473018"/>
                    </a:lnTo>
                    <a:cubicBezTo>
                      <a:pt x="255375" y="476086"/>
                      <a:pt x="237246" y="483142"/>
                      <a:pt x="222343" y="493649"/>
                    </a:cubicBezTo>
                    <a:cubicBezTo>
                      <a:pt x="197607" y="511060"/>
                      <a:pt x="183396" y="536753"/>
                      <a:pt x="183396" y="564057"/>
                    </a:cubicBezTo>
                    <a:lnTo>
                      <a:pt x="183396" y="607851"/>
                    </a:lnTo>
                    <a:lnTo>
                      <a:pt x="227259" y="607851"/>
                    </a:lnTo>
                    <a:lnTo>
                      <a:pt x="366070" y="607851"/>
                    </a:lnTo>
                    <a:lnTo>
                      <a:pt x="409934" y="607851"/>
                    </a:lnTo>
                    <a:lnTo>
                      <a:pt x="409934" y="564057"/>
                    </a:lnTo>
                    <a:cubicBezTo>
                      <a:pt x="409934" y="536753"/>
                      <a:pt x="395799" y="511060"/>
                      <a:pt x="371064" y="493649"/>
                    </a:cubicBezTo>
                    <a:cubicBezTo>
                      <a:pt x="356161" y="483142"/>
                      <a:pt x="338032" y="476086"/>
                      <a:pt x="318596" y="473018"/>
                    </a:cubicBezTo>
                    <a:lnTo>
                      <a:pt x="318596" y="430068"/>
                    </a:lnTo>
                    <a:cubicBezTo>
                      <a:pt x="337724" y="428457"/>
                      <a:pt x="356238" y="423855"/>
                      <a:pt x="373906" y="416416"/>
                    </a:cubicBezTo>
                    <a:cubicBezTo>
                      <a:pt x="395799" y="407212"/>
                      <a:pt x="415388" y="394020"/>
                      <a:pt x="432211" y="377224"/>
                    </a:cubicBezTo>
                    <a:cubicBezTo>
                      <a:pt x="449034" y="360427"/>
                      <a:pt x="462247" y="340792"/>
                      <a:pt x="471466" y="319011"/>
                    </a:cubicBezTo>
                    <a:cubicBezTo>
                      <a:pt x="477765" y="304208"/>
                      <a:pt x="481990" y="288869"/>
                      <a:pt x="484141" y="273069"/>
                    </a:cubicBezTo>
                    <a:cubicBezTo>
                      <a:pt x="488519" y="269848"/>
                      <a:pt x="492898" y="266397"/>
                      <a:pt x="497353" y="262715"/>
                    </a:cubicBezTo>
                    <a:cubicBezTo>
                      <a:pt x="523241" y="241163"/>
                      <a:pt x="544290" y="215316"/>
                      <a:pt x="560037" y="185941"/>
                    </a:cubicBezTo>
                    <a:cubicBezTo>
                      <a:pt x="579396" y="149741"/>
                      <a:pt x="590381" y="108478"/>
                      <a:pt x="592762" y="63226"/>
                    </a:cubicBezTo>
                    <a:cubicBezTo>
                      <a:pt x="593607" y="47043"/>
                      <a:pt x="587615" y="30937"/>
                      <a:pt x="576400" y="19126"/>
                    </a:cubicBezTo>
                    <a:cubicBezTo>
                      <a:pt x="565184" y="7314"/>
                      <a:pt x="549360" y="565"/>
                      <a:pt x="533074" y="565"/>
                    </a:cubicBezTo>
                    <a:lnTo>
                      <a:pt x="485907" y="565"/>
                    </a:lnTo>
                    <a:lnTo>
                      <a:pt x="442044" y="565"/>
                    </a:lnTo>
                    <a:lnTo>
                      <a:pt x="372830" y="565"/>
                    </a:lnTo>
                    <a:lnTo>
                      <a:pt x="335036" y="565"/>
                    </a:lnTo>
                    <a:lnTo>
                      <a:pt x="258294" y="565"/>
                    </a:lnTo>
                    <a:lnTo>
                      <a:pt x="220576" y="565"/>
                    </a:lnTo>
                    <a:lnTo>
                      <a:pt x="151362" y="565"/>
                    </a:lnTo>
                    <a:lnTo>
                      <a:pt x="107499" y="565"/>
                    </a:lnTo>
                    <a:close/>
                    <a:moveTo>
                      <a:pt x="60304" y="0"/>
                    </a:moveTo>
                    <a:lnTo>
                      <a:pt x="533037" y="0"/>
                    </a:lnTo>
                    <a:cubicBezTo>
                      <a:pt x="549476" y="0"/>
                      <a:pt x="565454" y="6826"/>
                      <a:pt x="576746" y="18790"/>
                    </a:cubicBezTo>
                    <a:cubicBezTo>
                      <a:pt x="588038" y="30678"/>
                      <a:pt x="594030" y="46861"/>
                      <a:pt x="593185" y="63273"/>
                    </a:cubicBezTo>
                    <a:cubicBezTo>
                      <a:pt x="590881" y="108523"/>
                      <a:pt x="579819" y="149939"/>
                      <a:pt x="560384" y="186139"/>
                    </a:cubicBezTo>
                    <a:cubicBezTo>
                      <a:pt x="544637" y="215589"/>
                      <a:pt x="523512" y="241436"/>
                      <a:pt x="497624" y="263064"/>
                    </a:cubicBezTo>
                    <a:cubicBezTo>
                      <a:pt x="493400" y="266592"/>
                      <a:pt x="489021" y="270043"/>
                      <a:pt x="484566" y="273341"/>
                    </a:cubicBezTo>
                    <a:cubicBezTo>
                      <a:pt x="482415" y="289063"/>
                      <a:pt x="478113" y="304556"/>
                      <a:pt x="471891" y="319204"/>
                    </a:cubicBezTo>
                    <a:cubicBezTo>
                      <a:pt x="462673" y="341062"/>
                      <a:pt x="449383" y="360696"/>
                      <a:pt x="432560" y="377492"/>
                    </a:cubicBezTo>
                    <a:cubicBezTo>
                      <a:pt x="415660" y="394365"/>
                      <a:pt x="395995" y="407557"/>
                      <a:pt x="374102" y="416837"/>
                    </a:cubicBezTo>
                    <a:cubicBezTo>
                      <a:pt x="356588" y="424200"/>
                      <a:pt x="338075" y="428801"/>
                      <a:pt x="319101" y="430565"/>
                    </a:cubicBezTo>
                    <a:lnTo>
                      <a:pt x="319101" y="472517"/>
                    </a:lnTo>
                    <a:cubicBezTo>
                      <a:pt x="338536" y="475662"/>
                      <a:pt x="356588" y="482795"/>
                      <a:pt x="371337" y="493225"/>
                    </a:cubicBezTo>
                    <a:cubicBezTo>
                      <a:pt x="396226" y="510711"/>
                      <a:pt x="410437" y="536558"/>
                      <a:pt x="410437" y="564014"/>
                    </a:cubicBezTo>
                    <a:lnTo>
                      <a:pt x="410437" y="608344"/>
                    </a:lnTo>
                    <a:lnTo>
                      <a:pt x="182904" y="608344"/>
                    </a:lnTo>
                    <a:lnTo>
                      <a:pt x="182904" y="564014"/>
                    </a:lnTo>
                    <a:cubicBezTo>
                      <a:pt x="182904" y="536558"/>
                      <a:pt x="197115" y="510711"/>
                      <a:pt x="222004" y="493225"/>
                    </a:cubicBezTo>
                    <a:cubicBezTo>
                      <a:pt x="236753" y="482795"/>
                      <a:pt x="254805" y="475662"/>
                      <a:pt x="274240" y="472517"/>
                    </a:cubicBezTo>
                    <a:lnTo>
                      <a:pt x="274240" y="430565"/>
                    </a:lnTo>
                    <a:cubicBezTo>
                      <a:pt x="255266" y="428801"/>
                      <a:pt x="236753" y="424200"/>
                      <a:pt x="219239" y="416837"/>
                    </a:cubicBezTo>
                    <a:cubicBezTo>
                      <a:pt x="197346" y="407557"/>
                      <a:pt x="177681" y="394365"/>
                      <a:pt x="160781" y="377492"/>
                    </a:cubicBezTo>
                    <a:cubicBezTo>
                      <a:pt x="143958" y="360696"/>
                      <a:pt x="130668" y="341062"/>
                      <a:pt x="121450" y="319204"/>
                    </a:cubicBezTo>
                    <a:cubicBezTo>
                      <a:pt x="115228" y="304479"/>
                      <a:pt x="110926" y="289063"/>
                      <a:pt x="108699" y="273341"/>
                    </a:cubicBezTo>
                    <a:cubicBezTo>
                      <a:pt x="104243" y="270043"/>
                      <a:pt x="99865" y="266592"/>
                      <a:pt x="95717" y="263064"/>
                    </a:cubicBezTo>
                    <a:cubicBezTo>
                      <a:pt x="69752" y="241436"/>
                      <a:pt x="48628" y="215589"/>
                      <a:pt x="32880" y="186139"/>
                    </a:cubicBezTo>
                    <a:cubicBezTo>
                      <a:pt x="13522" y="149939"/>
                      <a:pt x="2460" y="108523"/>
                      <a:pt x="79" y="63273"/>
                    </a:cubicBezTo>
                    <a:cubicBezTo>
                      <a:pt x="-766" y="46861"/>
                      <a:pt x="5226" y="30678"/>
                      <a:pt x="16595" y="18790"/>
                    </a:cubicBezTo>
                    <a:cubicBezTo>
                      <a:pt x="27887" y="6826"/>
                      <a:pt x="43865" y="0"/>
                      <a:pt x="60304" y="0"/>
                    </a:cubicBezTo>
                    <a:close/>
                  </a:path>
                </a:pathLst>
              </a:custGeom>
              <a:solidFill>
                <a:srgbClr val="366B7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TextBox 9"/>
              <p:cNvSpPr txBox="1">
                <a:spLocks noChangeArrowheads="1"/>
              </p:cNvSpPr>
              <p:nvPr/>
            </p:nvSpPr>
            <p:spPr bwMode="auto">
              <a:xfrm>
                <a:off x="5562015" y="5950166"/>
                <a:ext cx="528771" cy="4306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366B7E"/>
                    </a:solidFill>
                    <a:latin typeface="Verdana" panose="020B0604030504040204" pitchFamily="34" charset="0"/>
                  </a:rPr>
                  <a:t>$</a:t>
                </a:r>
                <a:endParaRPr lang="zh-CN" altLang="en-US" sz="2400" b="1" dirty="0">
                  <a:solidFill>
                    <a:srgbClr val="366B7E"/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39" name="TextBox 211"/>
            <p:cNvSpPr txBox="1">
              <a:spLocks noChangeArrowheads="1"/>
            </p:cNvSpPr>
            <p:nvPr/>
          </p:nvSpPr>
          <p:spPr bwMode="auto">
            <a:xfrm>
              <a:off x="7226268" y="4825484"/>
              <a:ext cx="1388583" cy="11079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100" dirty="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强调了数据价值的挖掘及应用，并规划了项目实现，力求能提升我行精细化管理水平，助力我行的数字化转型。</a:t>
              </a:r>
            </a:p>
          </p:txBody>
        </p:sp>
        <p:sp>
          <p:nvSpPr>
            <p:cNvPr id="13340" name="TextBox 207"/>
            <p:cNvSpPr txBox="1">
              <a:spLocks noChangeArrowheads="1"/>
            </p:cNvSpPr>
            <p:nvPr/>
          </p:nvSpPr>
          <p:spPr bwMode="auto">
            <a:xfrm>
              <a:off x="8799777" y="5581122"/>
              <a:ext cx="1108050" cy="3523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价值驱动</a:t>
              </a:r>
              <a:endParaRPr lang="en-US" altLang="zh-CN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1" name="TextBox 213"/>
            <p:cNvSpPr txBox="1">
              <a:spLocks noChangeArrowheads="1"/>
            </p:cNvSpPr>
            <p:nvPr/>
          </p:nvSpPr>
          <p:spPr bwMode="auto">
            <a:xfrm>
              <a:off x="7029201" y="1758046"/>
              <a:ext cx="1381633" cy="13800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100" dirty="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在整体方案中加强了组织架构建设，对角色做了明确的责任分工，并通过相关的制度来保障方案的执行，从而做到数据治理的长效持续。</a:t>
              </a:r>
            </a:p>
          </p:txBody>
        </p:sp>
        <p:sp>
          <p:nvSpPr>
            <p:cNvPr id="13342" name="Text Box 12"/>
            <p:cNvSpPr txBox="1">
              <a:spLocks noChangeArrowheads="1"/>
            </p:cNvSpPr>
            <p:nvPr/>
          </p:nvSpPr>
          <p:spPr bwMode="auto">
            <a:xfrm>
              <a:off x="7291664" y="4237759"/>
              <a:ext cx="1058564" cy="2642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长效机制</a:t>
              </a:r>
              <a:endParaRPr lang="en-US" altLang="zh-CN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4993A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78" y="3105188"/>
            <a:ext cx="908113" cy="87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Rectangle 12"/>
          <p:cNvSpPr>
            <a:spLocks noChangeArrowheads="1"/>
          </p:cNvSpPr>
          <p:nvPr/>
        </p:nvSpPr>
        <p:spPr bwMode="auto">
          <a:xfrm>
            <a:off x="1028700" y="1560019"/>
            <a:ext cx="4146550" cy="306388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Rectangle 13"/>
          <p:cNvSpPr>
            <a:spLocks noChangeArrowheads="1"/>
          </p:cNvSpPr>
          <p:nvPr/>
        </p:nvSpPr>
        <p:spPr bwMode="auto">
          <a:xfrm>
            <a:off x="1250950" y="2517282"/>
            <a:ext cx="4146550" cy="306387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ectangle 14"/>
          <p:cNvSpPr>
            <a:spLocks noChangeArrowheads="1"/>
          </p:cNvSpPr>
          <p:nvPr/>
        </p:nvSpPr>
        <p:spPr bwMode="auto">
          <a:xfrm>
            <a:off x="1487488" y="3477720"/>
            <a:ext cx="4146550" cy="304800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Rectangle 15"/>
          <p:cNvSpPr>
            <a:spLocks noChangeArrowheads="1"/>
          </p:cNvSpPr>
          <p:nvPr/>
        </p:nvSpPr>
        <p:spPr bwMode="auto">
          <a:xfrm>
            <a:off x="1724025" y="4434983"/>
            <a:ext cx="4146550" cy="304800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Rectangle 16"/>
          <p:cNvSpPr>
            <a:spLocks noChangeArrowheads="1"/>
          </p:cNvSpPr>
          <p:nvPr/>
        </p:nvSpPr>
        <p:spPr bwMode="auto">
          <a:xfrm>
            <a:off x="1960563" y="5393833"/>
            <a:ext cx="4146550" cy="304800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1" name="Text Box 17"/>
          <p:cNvSpPr txBox="1">
            <a:spLocks noChangeArrowheads="1"/>
          </p:cNvSpPr>
          <p:nvPr/>
        </p:nvSpPr>
        <p:spPr bwMode="auto">
          <a:xfrm>
            <a:off x="1080913" y="1600398"/>
            <a:ext cx="4042644" cy="225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数据治理方法论设计</a:t>
            </a:r>
          </a:p>
        </p:txBody>
      </p:sp>
      <p:sp>
        <p:nvSpPr>
          <p:cNvPr id="13352" name="Text Box 18"/>
          <p:cNvSpPr txBox="1">
            <a:spLocks noChangeArrowheads="1"/>
          </p:cNvSpPr>
          <p:nvPr/>
        </p:nvSpPr>
        <p:spPr bwMode="auto">
          <a:xfrm>
            <a:off x="1302619" y="2557768"/>
            <a:ext cx="4042644" cy="225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数据治理现状调研</a:t>
            </a:r>
          </a:p>
        </p:txBody>
      </p:sp>
      <p:sp>
        <p:nvSpPr>
          <p:cNvPr id="13353" name="Text Box 19"/>
          <p:cNvSpPr txBox="1">
            <a:spLocks noChangeArrowheads="1"/>
          </p:cNvSpPr>
          <p:nvPr/>
        </p:nvSpPr>
        <p:spPr bwMode="auto">
          <a:xfrm>
            <a:off x="1539306" y="3516861"/>
            <a:ext cx="4042644" cy="225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数据治理差距分析</a:t>
            </a:r>
          </a:p>
        </p:txBody>
      </p:sp>
      <p:sp>
        <p:nvSpPr>
          <p:cNvPr id="13354" name="Text Box 20"/>
          <p:cNvSpPr txBox="1">
            <a:spLocks noChangeArrowheads="1"/>
          </p:cNvSpPr>
          <p:nvPr/>
        </p:nvSpPr>
        <p:spPr bwMode="auto">
          <a:xfrm>
            <a:off x="1775992" y="4474229"/>
            <a:ext cx="4042644" cy="225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数据治理整体方案设计</a:t>
            </a:r>
          </a:p>
        </p:txBody>
      </p:sp>
      <p:sp>
        <p:nvSpPr>
          <p:cNvPr id="13355" name="Text Box 21"/>
          <p:cNvSpPr txBox="1">
            <a:spLocks noChangeArrowheads="1"/>
          </p:cNvSpPr>
          <p:nvPr/>
        </p:nvSpPr>
        <p:spPr bwMode="auto">
          <a:xfrm>
            <a:off x="2012680" y="5433322"/>
            <a:ext cx="4042644" cy="225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实施路径规划和资源需求分析</a:t>
            </a:r>
          </a:p>
        </p:txBody>
      </p:sp>
      <p:sp>
        <p:nvSpPr>
          <p:cNvPr id="13356" name="Text Box 22"/>
          <p:cNvSpPr txBox="1">
            <a:spLocks noChangeArrowheads="1"/>
          </p:cNvSpPr>
          <p:nvPr/>
        </p:nvSpPr>
        <p:spPr bwMode="auto">
          <a:xfrm>
            <a:off x="1080913" y="1957594"/>
            <a:ext cx="4264349" cy="387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银行业金融机构数据治理指引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以及我行数字化转型的背景下，对项目目标进行的分解，完成了整体方法论的设计。</a:t>
            </a:r>
          </a:p>
        </p:txBody>
      </p:sp>
      <p:sp>
        <p:nvSpPr>
          <p:cNvPr id="13357" name="Text Box 23"/>
          <p:cNvSpPr txBox="1">
            <a:spLocks noChangeArrowheads="1"/>
          </p:cNvSpPr>
          <p:nvPr/>
        </p:nvSpPr>
        <p:spPr bwMode="auto">
          <a:xfrm>
            <a:off x="1302619" y="2910105"/>
            <a:ext cx="4042644" cy="387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通过对我行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个相关部门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个专业问题的现场调研完成了对数据、组织和流程的初步了解。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1539875" y="3888882"/>
            <a:ext cx="40417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kern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依据</a:t>
            </a:r>
            <a:r>
              <a:rPr lang="en-US" altLang="zh-CN" sz="1200" b="0" kern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kern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银行业金融机构数据治理指引</a:t>
            </a:r>
            <a:r>
              <a:rPr lang="en-US" altLang="zh-CN" sz="1200" b="0" kern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b="0" kern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和同业实践的参考，进行了差距分析。</a:t>
            </a:r>
            <a:endParaRPr lang="en-US" altLang="zh-CN" sz="12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9" name="Text Box 25"/>
          <p:cNvSpPr txBox="1">
            <a:spLocks noChangeArrowheads="1"/>
          </p:cNvSpPr>
          <p:nvPr/>
        </p:nvSpPr>
        <p:spPr bwMode="auto">
          <a:xfrm>
            <a:off x="1775992" y="4865107"/>
            <a:ext cx="404264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在差距分析的基础和任务紧迫程度上，提出了阶段治理方案，并针对每个阶段做了针对性的解决方案。</a:t>
            </a:r>
          </a:p>
        </p:txBody>
      </p:sp>
      <p:sp>
        <p:nvSpPr>
          <p:cNvPr id="13360" name="Text Box 26"/>
          <p:cNvSpPr txBox="1">
            <a:spLocks noChangeArrowheads="1"/>
          </p:cNvSpPr>
          <p:nvPr/>
        </p:nvSpPr>
        <p:spPr bwMode="auto">
          <a:xfrm>
            <a:off x="1978681" y="5726549"/>
            <a:ext cx="428817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考虑到任务的紧迫性和行内人员配备，我们规划了阶段实施方案，并做了资源预估和任务分工，有利于我们聚焦任务和降低项目整体实施风险。</a:t>
            </a:r>
          </a:p>
        </p:txBody>
      </p:sp>
      <p:sp>
        <p:nvSpPr>
          <p:cNvPr id="13361" name="矩形 156"/>
          <p:cNvSpPr>
            <a:spLocks noChangeArrowheads="1"/>
          </p:cNvSpPr>
          <p:nvPr/>
        </p:nvSpPr>
        <p:spPr bwMode="auto">
          <a:xfrm>
            <a:off x="2022168" y="1002807"/>
            <a:ext cx="2160134" cy="483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</a:p>
        </p:txBody>
      </p:sp>
      <p:sp>
        <p:nvSpPr>
          <p:cNvPr id="6" name="右箭头 5"/>
          <p:cNvSpPr/>
          <p:nvPr/>
        </p:nvSpPr>
        <p:spPr bwMode="auto">
          <a:xfrm>
            <a:off x="6300788" y="3177682"/>
            <a:ext cx="633412" cy="833437"/>
          </a:xfrm>
          <a:prstGeom prst="rightArrow">
            <a:avLst/>
          </a:prstGeom>
          <a:solidFill>
            <a:srgbClr val="366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963613" y="2517282"/>
            <a:ext cx="176212" cy="306387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5" name="Rectangle 6"/>
          <p:cNvSpPr>
            <a:spLocks noChangeArrowheads="1"/>
          </p:cNvSpPr>
          <p:nvPr/>
        </p:nvSpPr>
        <p:spPr bwMode="auto">
          <a:xfrm>
            <a:off x="1436688" y="4434983"/>
            <a:ext cx="176212" cy="304800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36" name="Rectangle 7"/>
          <p:cNvSpPr>
            <a:spLocks noChangeArrowheads="1"/>
          </p:cNvSpPr>
          <p:nvPr/>
        </p:nvSpPr>
        <p:spPr bwMode="auto">
          <a:xfrm>
            <a:off x="1673225" y="5393833"/>
            <a:ext cx="176213" cy="304800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56" name="Rectangle 28"/>
          <p:cNvSpPr>
            <a:spLocks noChangeArrowheads="1"/>
          </p:cNvSpPr>
          <p:nvPr/>
        </p:nvSpPr>
        <p:spPr bwMode="auto">
          <a:xfrm>
            <a:off x="741363" y="1560019"/>
            <a:ext cx="176212" cy="306388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34" name="Rectangle 5"/>
          <p:cNvSpPr>
            <a:spLocks noChangeArrowheads="1"/>
          </p:cNvSpPr>
          <p:nvPr/>
        </p:nvSpPr>
        <p:spPr bwMode="auto">
          <a:xfrm>
            <a:off x="1200150" y="3477720"/>
            <a:ext cx="176213" cy="304800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B96F-1F5D-490F-892D-245112B1891B}" type="slidenum">
              <a:rPr lang="zh-CN" altLang="en-US" sz="1600"/>
              <a:pPr/>
              <a:t>2</a:t>
            </a:fld>
            <a:endParaRPr lang="zh-CN" altLang="en-US" sz="1600"/>
          </a:p>
        </p:txBody>
      </p:sp>
      <p:sp>
        <p:nvSpPr>
          <p:cNvPr id="60" name="TextBox 210"/>
          <p:cNvSpPr txBox="1">
            <a:spLocks noChangeArrowheads="1"/>
          </p:cNvSpPr>
          <p:nvPr/>
        </p:nvSpPr>
        <p:spPr bwMode="auto">
          <a:xfrm>
            <a:off x="10441795" y="4566899"/>
            <a:ext cx="1524623" cy="1277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在体系化方案中，强调顶层设计和主动治理，站在宏观角度去预防数据质量的发生，摈弃了以前“头痛医头，脚痛医脚”的管理理念和方式。</a:t>
            </a:r>
          </a:p>
        </p:txBody>
      </p:sp>
      <p:sp>
        <p:nvSpPr>
          <p:cNvPr id="61" name="Freeform 72"/>
          <p:cNvSpPr>
            <a:spLocks noEditPoints="1" noChangeArrowheads="1"/>
          </p:cNvSpPr>
          <p:nvPr/>
        </p:nvSpPr>
        <p:spPr bwMode="auto">
          <a:xfrm>
            <a:off x="10602604" y="3423153"/>
            <a:ext cx="949539" cy="931939"/>
          </a:xfrm>
          <a:custGeom>
            <a:avLst/>
            <a:gdLst/>
            <a:ahLst/>
            <a:cxnLst>
              <a:cxn ang="0">
                <a:pos x="73" y="14"/>
              </a:cxn>
              <a:cxn ang="0">
                <a:pos x="73" y="19"/>
              </a:cxn>
              <a:cxn ang="0">
                <a:pos x="68" y="19"/>
              </a:cxn>
              <a:cxn ang="0">
                <a:pos x="65" y="22"/>
              </a:cxn>
              <a:cxn ang="0">
                <a:pos x="7" y="22"/>
              </a:cxn>
              <a:cxn ang="0">
                <a:pos x="5" y="19"/>
              </a:cxn>
              <a:cxn ang="0">
                <a:pos x="0" y="19"/>
              </a:cxn>
              <a:cxn ang="0">
                <a:pos x="0" y="14"/>
              </a:cxn>
              <a:cxn ang="0">
                <a:pos x="36" y="0"/>
              </a:cxn>
              <a:cxn ang="0">
                <a:pos x="73" y="14"/>
              </a:cxn>
              <a:cxn ang="0">
                <a:pos x="73" y="63"/>
              </a:cxn>
              <a:cxn ang="0">
                <a:pos x="73" y="68"/>
              </a:cxn>
              <a:cxn ang="0">
                <a:pos x="0" y="68"/>
              </a:cxn>
              <a:cxn ang="0">
                <a:pos x="0" y="63"/>
              </a:cxn>
              <a:cxn ang="0">
                <a:pos x="2" y="60"/>
              </a:cxn>
              <a:cxn ang="0">
                <a:pos x="70" y="60"/>
              </a:cxn>
              <a:cxn ang="0">
                <a:pos x="73" y="63"/>
              </a:cxn>
              <a:cxn ang="0">
                <a:pos x="19" y="24"/>
              </a:cxn>
              <a:cxn ang="0">
                <a:pos x="19" y="53"/>
              </a:cxn>
              <a:cxn ang="0">
                <a:pos x="24" y="53"/>
              </a:cxn>
              <a:cxn ang="0">
                <a:pos x="24" y="24"/>
              </a:cxn>
              <a:cxn ang="0">
                <a:pos x="34" y="24"/>
              </a:cxn>
              <a:cxn ang="0">
                <a:pos x="34" y="53"/>
              </a:cxn>
              <a:cxn ang="0">
                <a:pos x="39" y="53"/>
              </a:cxn>
              <a:cxn ang="0">
                <a:pos x="39" y="24"/>
              </a:cxn>
              <a:cxn ang="0">
                <a:pos x="48" y="24"/>
              </a:cxn>
              <a:cxn ang="0">
                <a:pos x="48" y="53"/>
              </a:cxn>
              <a:cxn ang="0">
                <a:pos x="53" y="53"/>
              </a:cxn>
              <a:cxn ang="0">
                <a:pos x="53" y="24"/>
              </a:cxn>
              <a:cxn ang="0">
                <a:pos x="63" y="24"/>
              </a:cxn>
              <a:cxn ang="0">
                <a:pos x="63" y="53"/>
              </a:cxn>
              <a:cxn ang="0">
                <a:pos x="65" y="53"/>
              </a:cxn>
              <a:cxn ang="0">
                <a:pos x="68" y="56"/>
              </a:cxn>
              <a:cxn ang="0">
                <a:pos x="68" y="58"/>
              </a:cxn>
              <a:cxn ang="0">
                <a:pos x="5" y="58"/>
              </a:cxn>
              <a:cxn ang="0">
                <a:pos x="5" y="56"/>
              </a:cxn>
              <a:cxn ang="0">
                <a:pos x="7" y="53"/>
              </a:cxn>
              <a:cxn ang="0">
                <a:pos x="9" y="53"/>
              </a:cxn>
              <a:cxn ang="0">
                <a:pos x="9" y="24"/>
              </a:cxn>
              <a:cxn ang="0">
                <a:pos x="19" y="24"/>
              </a:cxn>
            </a:cxnLst>
            <a:rect l="0" t="0" r="r" b="b"/>
            <a:pathLst>
              <a:path w="73" h="68">
                <a:moveTo>
                  <a:pt x="73" y="14"/>
                </a:moveTo>
                <a:cubicBezTo>
                  <a:pt x="73" y="19"/>
                  <a:pt x="73" y="19"/>
                  <a:pt x="73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20"/>
                  <a:pt x="67" y="22"/>
                  <a:pt x="65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2"/>
                  <a:pt x="5" y="20"/>
                  <a:pt x="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0" y="14"/>
                  <a:pt x="0" y="14"/>
                </a:cubicBezTo>
                <a:cubicBezTo>
                  <a:pt x="36" y="0"/>
                  <a:pt x="36" y="0"/>
                  <a:pt x="36" y="0"/>
                </a:cubicBezTo>
                <a:lnTo>
                  <a:pt x="73" y="14"/>
                </a:lnTo>
                <a:close/>
                <a:moveTo>
                  <a:pt x="73" y="63"/>
                </a:moveTo>
                <a:cubicBezTo>
                  <a:pt x="73" y="68"/>
                  <a:pt x="73" y="68"/>
                  <a:pt x="73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2"/>
                  <a:pt x="1" y="60"/>
                  <a:pt x="2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1" y="60"/>
                  <a:pt x="73" y="62"/>
                  <a:pt x="73" y="63"/>
                </a:cubicBezTo>
                <a:close/>
                <a:moveTo>
                  <a:pt x="19" y="24"/>
                </a:moveTo>
                <a:cubicBezTo>
                  <a:pt x="19" y="53"/>
                  <a:pt x="19" y="53"/>
                  <a:pt x="19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24"/>
                  <a:pt x="24" y="24"/>
                  <a:pt x="2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53"/>
                  <a:pt x="34" y="53"/>
                  <a:pt x="34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24"/>
                  <a:pt x="39" y="24"/>
                  <a:pt x="39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53"/>
                  <a:pt x="48" y="53"/>
                  <a:pt x="48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24"/>
                  <a:pt x="53" y="24"/>
                  <a:pt x="5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53"/>
                  <a:pt x="63" y="53"/>
                  <a:pt x="6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4"/>
                  <a:pt x="68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4"/>
                  <a:pt x="6" y="53"/>
                  <a:pt x="7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24"/>
                  <a:pt x="9" y="24"/>
                  <a:pt x="9" y="24"/>
                </a:cubicBezTo>
                <a:lnTo>
                  <a:pt x="19" y="24"/>
                </a:lnTo>
                <a:close/>
              </a:path>
            </a:pathLst>
          </a:custGeom>
          <a:solidFill>
            <a:srgbClr val="366B7E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endParaRPr lang="en-US" altLang="zh-CN" sz="2400">
              <a:latin typeface="Agency FB" pitchFamily="34" charset="0"/>
              <a:ea typeface="微软雅黑" panose="020B0503020204020204" pitchFamily="34" charset="-122"/>
              <a:sym typeface="Agency FB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83608" y="1912360"/>
            <a:ext cx="780223" cy="844571"/>
            <a:chOff x="11541126" y="4540251"/>
            <a:chExt cx="615950" cy="666750"/>
          </a:xfrm>
        </p:grpSpPr>
        <p:sp>
          <p:nvSpPr>
            <p:cNvPr id="62" name="Freeform 340"/>
            <p:cNvSpPr>
              <a:spLocks/>
            </p:cNvSpPr>
            <p:nvPr/>
          </p:nvSpPr>
          <p:spPr bwMode="auto">
            <a:xfrm>
              <a:off x="11628438" y="5006976"/>
              <a:ext cx="88900" cy="66675"/>
            </a:xfrm>
            <a:custGeom>
              <a:avLst/>
              <a:gdLst>
                <a:gd name="T0" fmla="*/ 114 w 127"/>
                <a:gd name="T1" fmla="*/ 40 h 96"/>
                <a:gd name="T2" fmla="*/ 117 w 127"/>
                <a:gd name="T3" fmla="*/ 96 h 96"/>
                <a:gd name="T4" fmla="*/ 127 w 127"/>
                <a:gd name="T5" fmla="*/ 23 h 96"/>
                <a:gd name="T6" fmla="*/ 125 w 127"/>
                <a:gd name="T7" fmla="*/ 0 h 96"/>
                <a:gd name="T8" fmla="*/ 2 w 127"/>
                <a:gd name="T9" fmla="*/ 0 h 96"/>
                <a:gd name="T10" fmla="*/ 0 w 127"/>
                <a:gd name="T11" fmla="*/ 22 h 96"/>
                <a:gd name="T12" fmla="*/ 10 w 127"/>
                <a:gd name="T13" fmla="*/ 96 h 96"/>
                <a:gd name="T14" fmla="*/ 13 w 127"/>
                <a:gd name="T15" fmla="*/ 40 h 96"/>
                <a:gd name="T16" fmla="*/ 114 w 127"/>
                <a:gd name="T17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96">
                  <a:moveTo>
                    <a:pt x="114" y="40"/>
                  </a:moveTo>
                  <a:cubicBezTo>
                    <a:pt x="117" y="96"/>
                    <a:pt x="117" y="96"/>
                    <a:pt x="117" y="96"/>
                  </a:cubicBezTo>
                  <a:cubicBezTo>
                    <a:pt x="126" y="59"/>
                    <a:pt x="127" y="36"/>
                    <a:pt x="127" y="23"/>
                  </a:cubicBezTo>
                  <a:cubicBezTo>
                    <a:pt x="127" y="13"/>
                    <a:pt x="126" y="5"/>
                    <a:pt x="1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0" y="12"/>
                    <a:pt x="0" y="22"/>
                  </a:cubicBezTo>
                  <a:cubicBezTo>
                    <a:pt x="0" y="36"/>
                    <a:pt x="1" y="59"/>
                    <a:pt x="10" y="96"/>
                  </a:cubicBezTo>
                  <a:cubicBezTo>
                    <a:pt x="13" y="40"/>
                    <a:pt x="13" y="40"/>
                    <a:pt x="13" y="40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341"/>
            <p:cNvSpPr>
              <a:spLocks/>
            </p:cNvSpPr>
            <p:nvPr/>
          </p:nvSpPr>
          <p:spPr bwMode="auto">
            <a:xfrm>
              <a:off x="11652251" y="5127626"/>
              <a:ext cx="42863" cy="12700"/>
            </a:xfrm>
            <a:custGeom>
              <a:avLst/>
              <a:gdLst>
                <a:gd name="T0" fmla="*/ 0 w 63"/>
                <a:gd name="T1" fmla="*/ 0 h 17"/>
                <a:gd name="T2" fmla="*/ 5 w 63"/>
                <a:gd name="T3" fmla="*/ 17 h 17"/>
                <a:gd name="T4" fmla="*/ 57 w 63"/>
                <a:gd name="T5" fmla="*/ 17 h 17"/>
                <a:gd name="T6" fmla="*/ 63 w 63"/>
                <a:gd name="T7" fmla="*/ 0 h 17"/>
                <a:gd name="T8" fmla="*/ 0 w 6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7">
                  <a:moveTo>
                    <a:pt x="0" y="0"/>
                  </a:moveTo>
                  <a:cubicBezTo>
                    <a:pt x="1" y="5"/>
                    <a:pt x="3" y="11"/>
                    <a:pt x="5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1"/>
                    <a:pt x="61" y="5"/>
                    <a:pt x="6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342"/>
            <p:cNvSpPr>
              <a:spLocks/>
            </p:cNvSpPr>
            <p:nvPr/>
          </p:nvSpPr>
          <p:spPr bwMode="auto">
            <a:xfrm>
              <a:off x="11633201" y="4989513"/>
              <a:ext cx="80963" cy="7938"/>
            </a:xfrm>
            <a:custGeom>
              <a:avLst/>
              <a:gdLst>
                <a:gd name="T0" fmla="*/ 108 w 115"/>
                <a:gd name="T1" fmla="*/ 6 h 12"/>
                <a:gd name="T2" fmla="*/ 93 w 115"/>
                <a:gd name="T3" fmla="*/ 2 h 12"/>
                <a:gd name="T4" fmla="*/ 58 w 115"/>
                <a:gd name="T5" fmla="*/ 0 h 12"/>
                <a:gd name="T6" fmla="*/ 57 w 115"/>
                <a:gd name="T7" fmla="*/ 0 h 12"/>
                <a:gd name="T8" fmla="*/ 57 w 115"/>
                <a:gd name="T9" fmla="*/ 0 h 12"/>
                <a:gd name="T10" fmla="*/ 19 w 115"/>
                <a:gd name="T11" fmla="*/ 2 h 12"/>
                <a:gd name="T12" fmla="*/ 3 w 115"/>
                <a:gd name="T13" fmla="*/ 9 h 12"/>
                <a:gd name="T14" fmla="*/ 0 w 115"/>
                <a:gd name="T15" fmla="*/ 12 h 12"/>
                <a:gd name="T16" fmla="*/ 115 w 115"/>
                <a:gd name="T17" fmla="*/ 12 h 12"/>
                <a:gd name="T18" fmla="*/ 108 w 115"/>
                <a:gd name="T1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2">
                  <a:moveTo>
                    <a:pt x="108" y="6"/>
                  </a:moveTo>
                  <a:cubicBezTo>
                    <a:pt x="106" y="5"/>
                    <a:pt x="101" y="3"/>
                    <a:pt x="93" y="2"/>
                  </a:cubicBezTo>
                  <a:cubicBezTo>
                    <a:pt x="84" y="0"/>
                    <a:pt x="73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28" y="0"/>
                    <a:pt x="19" y="2"/>
                  </a:cubicBezTo>
                  <a:cubicBezTo>
                    <a:pt x="9" y="4"/>
                    <a:pt x="5" y="7"/>
                    <a:pt x="3" y="9"/>
                  </a:cubicBezTo>
                  <a:cubicBezTo>
                    <a:pt x="2" y="9"/>
                    <a:pt x="1" y="10"/>
                    <a:pt x="0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3" y="9"/>
                    <a:pt x="112" y="8"/>
                    <a:pt x="108" y="6"/>
                  </a:cubicBez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343"/>
            <p:cNvSpPr>
              <a:spLocks/>
            </p:cNvSpPr>
            <p:nvPr/>
          </p:nvSpPr>
          <p:spPr bwMode="auto">
            <a:xfrm>
              <a:off x="11601451" y="4613276"/>
              <a:ext cx="144463" cy="144463"/>
            </a:xfrm>
            <a:custGeom>
              <a:avLst/>
              <a:gdLst>
                <a:gd name="T0" fmla="*/ 12 w 207"/>
                <a:gd name="T1" fmla="*/ 125 h 207"/>
                <a:gd name="T2" fmla="*/ 125 w 207"/>
                <a:gd name="T3" fmla="*/ 195 h 207"/>
                <a:gd name="T4" fmla="*/ 195 w 207"/>
                <a:gd name="T5" fmla="*/ 82 h 207"/>
                <a:gd name="T6" fmla="*/ 82 w 207"/>
                <a:gd name="T7" fmla="*/ 12 h 207"/>
                <a:gd name="T8" fmla="*/ 12 w 207"/>
                <a:gd name="T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12" y="125"/>
                  </a:moveTo>
                  <a:cubicBezTo>
                    <a:pt x="24" y="175"/>
                    <a:pt x="74" y="207"/>
                    <a:pt x="125" y="195"/>
                  </a:cubicBezTo>
                  <a:cubicBezTo>
                    <a:pt x="175" y="183"/>
                    <a:pt x="207" y="133"/>
                    <a:pt x="195" y="82"/>
                  </a:cubicBezTo>
                  <a:cubicBezTo>
                    <a:pt x="183" y="31"/>
                    <a:pt x="133" y="0"/>
                    <a:pt x="82" y="12"/>
                  </a:cubicBezTo>
                  <a:cubicBezTo>
                    <a:pt x="32" y="24"/>
                    <a:pt x="0" y="74"/>
                    <a:pt x="12" y="125"/>
                  </a:cubicBez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344"/>
            <p:cNvSpPr>
              <a:spLocks noEditPoints="1"/>
            </p:cNvSpPr>
            <p:nvPr/>
          </p:nvSpPr>
          <p:spPr bwMode="auto">
            <a:xfrm>
              <a:off x="11541126" y="4764088"/>
              <a:ext cx="395288" cy="442913"/>
            </a:xfrm>
            <a:custGeom>
              <a:avLst/>
              <a:gdLst>
                <a:gd name="T0" fmla="*/ 483 w 565"/>
                <a:gd name="T1" fmla="*/ 156 h 635"/>
                <a:gd name="T2" fmla="*/ 447 w 565"/>
                <a:gd name="T3" fmla="*/ 114 h 635"/>
                <a:gd name="T4" fmla="*/ 379 w 565"/>
                <a:gd name="T5" fmla="*/ 80 h 635"/>
                <a:gd name="T6" fmla="*/ 356 w 565"/>
                <a:gd name="T7" fmla="*/ 51 h 635"/>
                <a:gd name="T8" fmla="*/ 334 w 565"/>
                <a:gd name="T9" fmla="*/ 61 h 635"/>
                <a:gd name="T10" fmla="*/ 300 w 565"/>
                <a:gd name="T11" fmla="*/ 23 h 635"/>
                <a:gd name="T12" fmla="*/ 299 w 565"/>
                <a:gd name="T13" fmla="*/ 20 h 635"/>
                <a:gd name="T14" fmla="*/ 266 w 565"/>
                <a:gd name="T15" fmla="*/ 0 h 635"/>
                <a:gd name="T16" fmla="*/ 100 w 565"/>
                <a:gd name="T17" fmla="*/ 1 h 635"/>
                <a:gd name="T18" fmla="*/ 57 w 565"/>
                <a:gd name="T19" fmla="*/ 29 h 635"/>
                <a:gd name="T20" fmla="*/ 0 w 565"/>
                <a:gd name="T21" fmla="*/ 148 h 635"/>
                <a:gd name="T22" fmla="*/ 23 w 565"/>
                <a:gd name="T23" fmla="*/ 223 h 635"/>
                <a:gd name="T24" fmla="*/ 115 w 565"/>
                <a:gd name="T25" fmla="*/ 300 h 635"/>
                <a:gd name="T26" fmla="*/ 133 w 565"/>
                <a:gd name="T27" fmla="*/ 241 h 635"/>
                <a:gd name="T28" fmla="*/ 64 w 565"/>
                <a:gd name="T29" fmla="*/ 157 h 635"/>
                <a:gd name="T30" fmla="*/ 80 w 565"/>
                <a:gd name="T31" fmla="*/ 101 h 635"/>
                <a:gd name="T32" fmla="*/ 84 w 565"/>
                <a:gd name="T33" fmla="*/ 184 h 635"/>
                <a:gd name="T34" fmla="*/ 148 w 565"/>
                <a:gd name="T35" fmla="*/ 290 h 635"/>
                <a:gd name="T36" fmla="*/ 92 w 565"/>
                <a:gd name="T37" fmla="*/ 301 h 635"/>
                <a:gd name="T38" fmla="*/ 32 w 565"/>
                <a:gd name="T39" fmla="*/ 282 h 635"/>
                <a:gd name="T40" fmla="*/ 13 w 565"/>
                <a:gd name="T41" fmla="*/ 370 h 635"/>
                <a:gd name="T42" fmla="*/ 130 w 565"/>
                <a:gd name="T43" fmla="*/ 625 h 635"/>
                <a:gd name="T44" fmla="*/ 117 w 565"/>
                <a:gd name="T45" fmla="*/ 370 h 635"/>
                <a:gd name="T46" fmla="*/ 129 w 565"/>
                <a:gd name="T47" fmla="*/ 326 h 635"/>
                <a:gd name="T48" fmla="*/ 188 w 565"/>
                <a:gd name="T49" fmla="*/ 315 h 635"/>
                <a:gd name="T50" fmla="*/ 242 w 565"/>
                <a:gd name="T51" fmla="*/ 322 h 635"/>
                <a:gd name="T52" fmla="*/ 260 w 565"/>
                <a:gd name="T53" fmla="*/ 370 h 635"/>
                <a:gd name="T54" fmla="*/ 247 w 565"/>
                <a:gd name="T55" fmla="*/ 625 h 635"/>
                <a:gd name="T56" fmla="*/ 313 w 565"/>
                <a:gd name="T57" fmla="*/ 594 h 635"/>
                <a:gd name="T58" fmla="*/ 364 w 565"/>
                <a:gd name="T59" fmla="*/ 370 h 635"/>
                <a:gd name="T60" fmla="*/ 348 w 565"/>
                <a:gd name="T61" fmla="*/ 288 h 635"/>
                <a:gd name="T62" fmla="*/ 297 w 565"/>
                <a:gd name="T63" fmla="*/ 233 h 635"/>
                <a:gd name="T64" fmla="*/ 305 w 565"/>
                <a:gd name="T65" fmla="*/ 120 h 635"/>
                <a:gd name="T66" fmla="*/ 300 w 565"/>
                <a:gd name="T67" fmla="*/ 131 h 635"/>
                <a:gd name="T68" fmla="*/ 324 w 565"/>
                <a:gd name="T69" fmla="*/ 160 h 635"/>
                <a:gd name="T70" fmla="*/ 348 w 565"/>
                <a:gd name="T71" fmla="*/ 146 h 635"/>
                <a:gd name="T72" fmla="*/ 524 w 565"/>
                <a:gd name="T73" fmla="*/ 186 h 635"/>
                <a:gd name="T74" fmla="*/ 565 w 565"/>
                <a:gd name="T75" fmla="*/ 154 h 635"/>
                <a:gd name="T76" fmla="*/ 338 w 565"/>
                <a:gd name="T77" fmla="*/ 149 h 635"/>
                <a:gd name="T78" fmla="*/ 311 w 565"/>
                <a:gd name="T79" fmla="*/ 145 h 635"/>
                <a:gd name="T80" fmla="*/ 342 w 565"/>
                <a:gd name="T81" fmla="*/ 62 h 635"/>
                <a:gd name="T82" fmla="*/ 368 w 565"/>
                <a:gd name="T83" fmla="*/ 66 h 635"/>
                <a:gd name="T84" fmla="*/ 338 w 565"/>
                <a:gd name="T85" fmla="*/ 149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635">
                  <a:moveTo>
                    <a:pt x="520" y="158"/>
                  </a:moveTo>
                  <a:cubicBezTo>
                    <a:pt x="508" y="158"/>
                    <a:pt x="496" y="157"/>
                    <a:pt x="483" y="156"/>
                  </a:cubicBezTo>
                  <a:cubicBezTo>
                    <a:pt x="473" y="155"/>
                    <a:pt x="463" y="150"/>
                    <a:pt x="456" y="142"/>
                  </a:cubicBezTo>
                  <a:cubicBezTo>
                    <a:pt x="450" y="134"/>
                    <a:pt x="447" y="124"/>
                    <a:pt x="447" y="114"/>
                  </a:cubicBezTo>
                  <a:cubicBezTo>
                    <a:pt x="418" y="108"/>
                    <a:pt x="395" y="99"/>
                    <a:pt x="375" y="89"/>
                  </a:cubicBezTo>
                  <a:cubicBezTo>
                    <a:pt x="379" y="80"/>
                    <a:pt x="379" y="80"/>
                    <a:pt x="379" y="80"/>
                  </a:cubicBezTo>
                  <a:cubicBezTo>
                    <a:pt x="383" y="72"/>
                    <a:pt x="379" y="62"/>
                    <a:pt x="371" y="59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48" y="48"/>
                    <a:pt x="338" y="51"/>
                    <a:pt x="334" y="59"/>
                  </a:cubicBezTo>
                  <a:cubicBezTo>
                    <a:pt x="334" y="61"/>
                    <a:pt x="334" y="61"/>
                    <a:pt x="334" y="61"/>
                  </a:cubicBezTo>
                  <a:cubicBezTo>
                    <a:pt x="322" y="51"/>
                    <a:pt x="314" y="41"/>
                    <a:pt x="308" y="34"/>
                  </a:cubicBezTo>
                  <a:cubicBezTo>
                    <a:pt x="304" y="29"/>
                    <a:pt x="302" y="25"/>
                    <a:pt x="300" y="23"/>
                  </a:cubicBezTo>
                  <a:cubicBezTo>
                    <a:pt x="300" y="22"/>
                    <a:pt x="299" y="21"/>
                    <a:pt x="299" y="21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6" y="14"/>
                    <a:pt x="291" y="10"/>
                    <a:pt x="286" y="7"/>
                  </a:cubicBezTo>
                  <a:cubicBezTo>
                    <a:pt x="280" y="2"/>
                    <a:pt x="273" y="0"/>
                    <a:pt x="26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7" y="0"/>
                    <a:pt x="104" y="0"/>
                    <a:pt x="100" y="1"/>
                  </a:cubicBezTo>
                  <a:cubicBezTo>
                    <a:pt x="94" y="2"/>
                    <a:pt x="88" y="3"/>
                    <a:pt x="83" y="7"/>
                  </a:cubicBezTo>
                  <a:cubicBezTo>
                    <a:pt x="82" y="8"/>
                    <a:pt x="71" y="16"/>
                    <a:pt x="57" y="29"/>
                  </a:cubicBezTo>
                  <a:cubicBezTo>
                    <a:pt x="43" y="43"/>
                    <a:pt x="26" y="63"/>
                    <a:pt x="14" y="89"/>
                  </a:cubicBezTo>
                  <a:cubicBezTo>
                    <a:pt x="6" y="106"/>
                    <a:pt x="0" y="126"/>
                    <a:pt x="0" y="148"/>
                  </a:cubicBezTo>
                  <a:cubicBezTo>
                    <a:pt x="0" y="151"/>
                    <a:pt x="0" y="154"/>
                    <a:pt x="0" y="157"/>
                  </a:cubicBezTo>
                  <a:cubicBezTo>
                    <a:pt x="2" y="178"/>
                    <a:pt x="9" y="201"/>
                    <a:pt x="23" y="223"/>
                  </a:cubicBezTo>
                  <a:cubicBezTo>
                    <a:pt x="39" y="248"/>
                    <a:pt x="63" y="272"/>
                    <a:pt x="97" y="294"/>
                  </a:cubicBezTo>
                  <a:cubicBezTo>
                    <a:pt x="102" y="298"/>
                    <a:pt x="108" y="300"/>
                    <a:pt x="115" y="300"/>
                  </a:cubicBezTo>
                  <a:cubicBezTo>
                    <a:pt x="125" y="300"/>
                    <a:pt x="135" y="295"/>
                    <a:pt x="141" y="286"/>
                  </a:cubicBezTo>
                  <a:cubicBezTo>
                    <a:pt x="151" y="271"/>
                    <a:pt x="147" y="251"/>
                    <a:pt x="133" y="241"/>
                  </a:cubicBezTo>
                  <a:cubicBezTo>
                    <a:pt x="104" y="222"/>
                    <a:pt x="87" y="204"/>
                    <a:pt x="77" y="189"/>
                  </a:cubicBezTo>
                  <a:cubicBezTo>
                    <a:pt x="69" y="177"/>
                    <a:pt x="66" y="166"/>
                    <a:pt x="64" y="157"/>
                  </a:cubicBezTo>
                  <a:cubicBezTo>
                    <a:pt x="64" y="154"/>
                    <a:pt x="64" y="151"/>
                    <a:pt x="64" y="148"/>
                  </a:cubicBezTo>
                  <a:cubicBezTo>
                    <a:pt x="64" y="132"/>
                    <a:pt x="71" y="116"/>
                    <a:pt x="80" y="101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81" y="180"/>
                    <a:pt x="82" y="182"/>
                    <a:pt x="84" y="184"/>
                  </a:cubicBezTo>
                  <a:cubicBezTo>
                    <a:pt x="94" y="201"/>
                    <a:pt x="112" y="218"/>
                    <a:pt x="137" y="235"/>
                  </a:cubicBezTo>
                  <a:cubicBezTo>
                    <a:pt x="155" y="247"/>
                    <a:pt x="160" y="272"/>
                    <a:pt x="148" y="290"/>
                  </a:cubicBezTo>
                  <a:cubicBezTo>
                    <a:pt x="140" y="301"/>
                    <a:pt x="128" y="308"/>
                    <a:pt x="115" y="308"/>
                  </a:cubicBezTo>
                  <a:cubicBezTo>
                    <a:pt x="107" y="308"/>
                    <a:pt x="99" y="305"/>
                    <a:pt x="92" y="301"/>
                  </a:cubicBezTo>
                  <a:cubicBezTo>
                    <a:pt x="74" y="289"/>
                    <a:pt x="58" y="276"/>
                    <a:pt x="45" y="263"/>
                  </a:cubicBezTo>
                  <a:cubicBezTo>
                    <a:pt x="40" y="269"/>
                    <a:pt x="36" y="275"/>
                    <a:pt x="32" y="282"/>
                  </a:cubicBezTo>
                  <a:cubicBezTo>
                    <a:pt x="28" y="290"/>
                    <a:pt x="25" y="298"/>
                    <a:pt x="22" y="307"/>
                  </a:cubicBezTo>
                  <a:cubicBezTo>
                    <a:pt x="16" y="326"/>
                    <a:pt x="13" y="347"/>
                    <a:pt x="13" y="370"/>
                  </a:cubicBezTo>
                  <a:cubicBezTo>
                    <a:pt x="13" y="427"/>
                    <a:pt x="29" y="497"/>
                    <a:pt x="64" y="594"/>
                  </a:cubicBezTo>
                  <a:cubicBezTo>
                    <a:pt x="73" y="621"/>
                    <a:pt x="103" y="635"/>
                    <a:pt x="130" y="625"/>
                  </a:cubicBezTo>
                  <a:cubicBezTo>
                    <a:pt x="157" y="615"/>
                    <a:pt x="171" y="586"/>
                    <a:pt x="161" y="559"/>
                  </a:cubicBezTo>
                  <a:cubicBezTo>
                    <a:pt x="128" y="468"/>
                    <a:pt x="116" y="407"/>
                    <a:pt x="117" y="370"/>
                  </a:cubicBezTo>
                  <a:cubicBezTo>
                    <a:pt x="117" y="351"/>
                    <a:pt x="120" y="340"/>
                    <a:pt x="123" y="334"/>
                  </a:cubicBezTo>
                  <a:cubicBezTo>
                    <a:pt x="125" y="329"/>
                    <a:pt x="126" y="328"/>
                    <a:pt x="129" y="326"/>
                  </a:cubicBezTo>
                  <a:cubicBezTo>
                    <a:pt x="132" y="323"/>
                    <a:pt x="137" y="320"/>
                    <a:pt x="148" y="318"/>
                  </a:cubicBezTo>
                  <a:cubicBezTo>
                    <a:pt x="158" y="315"/>
                    <a:pt x="172" y="314"/>
                    <a:pt x="188" y="315"/>
                  </a:cubicBezTo>
                  <a:cubicBezTo>
                    <a:pt x="203" y="314"/>
                    <a:pt x="215" y="315"/>
                    <a:pt x="225" y="317"/>
                  </a:cubicBezTo>
                  <a:cubicBezTo>
                    <a:pt x="233" y="318"/>
                    <a:pt x="238" y="320"/>
                    <a:pt x="242" y="322"/>
                  </a:cubicBezTo>
                  <a:cubicBezTo>
                    <a:pt x="248" y="325"/>
                    <a:pt x="250" y="327"/>
                    <a:pt x="253" y="332"/>
                  </a:cubicBezTo>
                  <a:cubicBezTo>
                    <a:pt x="256" y="337"/>
                    <a:pt x="260" y="349"/>
                    <a:pt x="260" y="370"/>
                  </a:cubicBezTo>
                  <a:cubicBezTo>
                    <a:pt x="260" y="407"/>
                    <a:pt x="248" y="468"/>
                    <a:pt x="216" y="559"/>
                  </a:cubicBezTo>
                  <a:cubicBezTo>
                    <a:pt x="206" y="586"/>
                    <a:pt x="220" y="615"/>
                    <a:pt x="247" y="625"/>
                  </a:cubicBezTo>
                  <a:cubicBezTo>
                    <a:pt x="253" y="627"/>
                    <a:pt x="259" y="628"/>
                    <a:pt x="264" y="628"/>
                  </a:cubicBezTo>
                  <a:cubicBezTo>
                    <a:pt x="286" y="628"/>
                    <a:pt x="306" y="615"/>
                    <a:pt x="313" y="594"/>
                  </a:cubicBezTo>
                  <a:cubicBezTo>
                    <a:pt x="313" y="594"/>
                    <a:pt x="313" y="594"/>
                    <a:pt x="313" y="594"/>
                  </a:cubicBezTo>
                  <a:cubicBezTo>
                    <a:pt x="348" y="497"/>
                    <a:pt x="364" y="427"/>
                    <a:pt x="364" y="370"/>
                  </a:cubicBezTo>
                  <a:cubicBezTo>
                    <a:pt x="364" y="341"/>
                    <a:pt x="360" y="314"/>
                    <a:pt x="349" y="291"/>
                  </a:cubicBezTo>
                  <a:cubicBezTo>
                    <a:pt x="348" y="290"/>
                    <a:pt x="348" y="289"/>
                    <a:pt x="348" y="288"/>
                  </a:cubicBezTo>
                  <a:cubicBezTo>
                    <a:pt x="340" y="272"/>
                    <a:pt x="329" y="257"/>
                    <a:pt x="316" y="247"/>
                  </a:cubicBezTo>
                  <a:cubicBezTo>
                    <a:pt x="310" y="241"/>
                    <a:pt x="303" y="237"/>
                    <a:pt x="297" y="23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9" y="115"/>
                    <a:pt x="302" y="118"/>
                    <a:pt x="305" y="12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300" y="131"/>
                    <a:pt x="300" y="131"/>
                    <a:pt x="300" y="131"/>
                  </a:cubicBezTo>
                  <a:cubicBezTo>
                    <a:pt x="297" y="139"/>
                    <a:pt x="300" y="149"/>
                    <a:pt x="308" y="153"/>
                  </a:cubicBezTo>
                  <a:cubicBezTo>
                    <a:pt x="324" y="160"/>
                    <a:pt x="324" y="160"/>
                    <a:pt x="324" y="160"/>
                  </a:cubicBezTo>
                  <a:cubicBezTo>
                    <a:pt x="332" y="164"/>
                    <a:pt x="341" y="160"/>
                    <a:pt x="345" y="152"/>
                  </a:cubicBezTo>
                  <a:cubicBezTo>
                    <a:pt x="348" y="146"/>
                    <a:pt x="348" y="146"/>
                    <a:pt x="348" y="146"/>
                  </a:cubicBezTo>
                  <a:cubicBezTo>
                    <a:pt x="391" y="169"/>
                    <a:pt x="448" y="186"/>
                    <a:pt x="523" y="186"/>
                  </a:cubicBezTo>
                  <a:cubicBezTo>
                    <a:pt x="523" y="186"/>
                    <a:pt x="523" y="186"/>
                    <a:pt x="524" y="186"/>
                  </a:cubicBezTo>
                  <a:cubicBezTo>
                    <a:pt x="527" y="186"/>
                    <a:pt x="530" y="186"/>
                    <a:pt x="534" y="186"/>
                  </a:cubicBezTo>
                  <a:cubicBezTo>
                    <a:pt x="551" y="185"/>
                    <a:pt x="565" y="171"/>
                    <a:pt x="565" y="154"/>
                  </a:cubicBezTo>
                  <a:cubicBezTo>
                    <a:pt x="551" y="157"/>
                    <a:pt x="536" y="158"/>
                    <a:pt x="520" y="158"/>
                  </a:cubicBezTo>
                  <a:close/>
                  <a:moveTo>
                    <a:pt x="338" y="149"/>
                  </a:moveTo>
                  <a:cubicBezTo>
                    <a:pt x="336" y="153"/>
                    <a:pt x="331" y="155"/>
                    <a:pt x="327" y="153"/>
                  </a:cubicBezTo>
                  <a:cubicBezTo>
                    <a:pt x="311" y="145"/>
                    <a:pt x="311" y="145"/>
                    <a:pt x="311" y="145"/>
                  </a:cubicBezTo>
                  <a:cubicBezTo>
                    <a:pt x="307" y="143"/>
                    <a:pt x="306" y="139"/>
                    <a:pt x="308" y="135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4" y="58"/>
                    <a:pt x="348" y="57"/>
                    <a:pt x="352" y="59"/>
                  </a:cubicBezTo>
                  <a:cubicBezTo>
                    <a:pt x="368" y="66"/>
                    <a:pt x="368" y="66"/>
                    <a:pt x="368" y="66"/>
                  </a:cubicBezTo>
                  <a:cubicBezTo>
                    <a:pt x="372" y="68"/>
                    <a:pt x="374" y="73"/>
                    <a:pt x="372" y="77"/>
                  </a:cubicBezTo>
                  <a:lnTo>
                    <a:pt x="338" y="149"/>
                  </a:ln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345"/>
            <p:cNvSpPr>
              <a:spLocks/>
            </p:cNvSpPr>
            <p:nvPr/>
          </p:nvSpPr>
          <p:spPr bwMode="auto">
            <a:xfrm>
              <a:off x="11915776" y="4540251"/>
              <a:ext cx="139700" cy="141288"/>
            </a:xfrm>
            <a:custGeom>
              <a:avLst/>
              <a:gdLst>
                <a:gd name="T0" fmla="*/ 14 w 201"/>
                <a:gd name="T1" fmla="*/ 125 h 200"/>
                <a:gd name="T2" fmla="*/ 125 w 201"/>
                <a:gd name="T3" fmla="*/ 187 h 200"/>
                <a:gd name="T4" fmla="*/ 187 w 201"/>
                <a:gd name="T5" fmla="*/ 76 h 200"/>
                <a:gd name="T6" fmla="*/ 76 w 201"/>
                <a:gd name="T7" fmla="*/ 14 h 200"/>
                <a:gd name="T8" fmla="*/ 14 w 201"/>
                <a:gd name="T9" fmla="*/ 12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00">
                  <a:moveTo>
                    <a:pt x="14" y="125"/>
                  </a:moveTo>
                  <a:cubicBezTo>
                    <a:pt x="27" y="173"/>
                    <a:pt x="77" y="200"/>
                    <a:pt x="125" y="187"/>
                  </a:cubicBezTo>
                  <a:cubicBezTo>
                    <a:pt x="173" y="173"/>
                    <a:pt x="201" y="124"/>
                    <a:pt x="187" y="76"/>
                  </a:cubicBezTo>
                  <a:cubicBezTo>
                    <a:pt x="174" y="28"/>
                    <a:pt x="124" y="0"/>
                    <a:pt x="76" y="14"/>
                  </a:cubicBezTo>
                  <a:cubicBezTo>
                    <a:pt x="28" y="27"/>
                    <a:pt x="0" y="77"/>
                    <a:pt x="14" y="125"/>
                  </a:cubicBez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346"/>
            <p:cNvSpPr>
              <a:spLocks noEditPoints="1"/>
            </p:cNvSpPr>
            <p:nvPr/>
          </p:nvSpPr>
          <p:spPr bwMode="auto">
            <a:xfrm>
              <a:off x="11844338" y="4679951"/>
              <a:ext cx="312738" cy="520700"/>
            </a:xfrm>
            <a:custGeom>
              <a:avLst/>
              <a:gdLst>
                <a:gd name="T0" fmla="*/ 264 w 447"/>
                <a:gd name="T1" fmla="*/ 745 h 745"/>
                <a:gd name="T2" fmla="*/ 265 w 447"/>
                <a:gd name="T3" fmla="*/ 745 h 745"/>
                <a:gd name="T4" fmla="*/ 315 w 447"/>
                <a:gd name="T5" fmla="*/ 697 h 745"/>
                <a:gd name="T6" fmla="*/ 321 w 447"/>
                <a:gd name="T7" fmla="*/ 529 h 745"/>
                <a:gd name="T8" fmla="*/ 422 w 447"/>
                <a:gd name="T9" fmla="*/ 498 h 745"/>
                <a:gd name="T10" fmla="*/ 266 w 447"/>
                <a:gd name="T11" fmla="*/ 3 h 745"/>
                <a:gd name="T12" fmla="*/ 199 w 447"/>
                <a:gd name="T13" fmla="*/ 15 h 745"/>
                <a:gd name="T14" fmla="*/ 172 w 447"/>
                <a:gd name="T15" fmla="*/ 68 h 745"/>
                <a:gd name="T16" fmla="*/ 158 w 447"/>
                <a:gd name="T17" fmla="*/ 95 h 745"/>
                <a:gd name="T18" fmla="*/ 132 w 447"/>
                <a:gd name="T19" fmla="*/ 127 h 745"/>
                <a:gd name="T20" fmla="*/ 115 w 447"/>
                <a:gd name="T21" fmla="*/ 137 h 745"/>
                <a:gd name="T22" fmla="*/ 98 w 447"/>
                <a:gd name="T23" fmla="*/ 127 h 745"/>
                <a:gd name="T24" fmla="*/ 62 w 447"/>
                <a:gd name="T25" fmla="*/ 72 h 745"/>
                <a:gd name="T26" fmla="*/ 43 w 447"/>
                <a:gd name="T27" fmla="*/ 55 h 745"/>
                <a:gd name="T28" fmla="*/ 43 w 447"/>
                <a:gd name="T29" fmla="*/ 55 h 745"/>
                <a:gd name="T30" fmla="*/ 46 w 447"/>
                <a:gd name="T31" fmla="*/ 60 h 745"/>
                <a:gd name="T32" fmla="*/ 49 w 447"/>
                <a:gd name="T33" fmla="*/ 67 h 745"/>
                <a:gd name="T34" fmla="*/ 55 w 447"/>
                <a:gd name="T35" fmla="*/ 80 h 745"/>
                <a:gd name="T36" fmla="*/ 58 w 447"/>
                <a:gd name="T37" fmla="*/ 87 h 745"/>
                <a:gd name="T38" fmla="*/ 51 w 447"/>
                <a:gd name="T39" fmla="*/ 91 h 745"/>
                <a:gd name="T40" fmla="*/ 26 w 447"/>
                <a:gd name="T41" fmla="*/ 102 h 745"/>
                <a:gd name="T42" fmla="*/ 18 w 447"/>
                <a:gd name="T43" fmla="*/ 105 h 745"/>
                <a:gd name="T44" fmla="*/ 15 w 447"/>
                <a:gd name="T45" fmla="*/ 98 h 745"/>
                <a:gd name="T46" fmla="*/ 9 w 447"/>
                <a:gd name="T47" fmla="*/ 85 h 745"/>
                <a:gd name="T48" fmla="*/ 7 w 447"/>
                <a:gd name="T49" fmla="*/ 80 h 745"/>
                <a:gd name="T50" fmla="*/ 4 w 447"/>
                <a:gd name="T51" fmla="*/ 73 h 745"/>
                <a:gd name="T52" fmla="*/ 4 w 447"/>
                <a:gd name="T53" fmla="*/ 73 h 745"/>
                <a:gd name="T54" fmla="*/ 4 w 447"/>
                <a:gd name="T55" fmla="*/ 98 h 745"/>
                <a:gd name="T56" fmla="*/ 53 w 447"/>
                <a:gd name="T57" fmla="*/ 173 h 745"/>
                <a:gd name="T58" fmla="*/ 91 w 447"/>
                <a:gd name="T59" fmla="*/ 197 h 745"/>
                <a:gd name="T60" fmla="*/ 159 w 447"/>
                <a:gd name="T61" fmla="*/ 181 h 745"/>
                <a:gd name="T62" fmla="*/ 194 w 447"/>
                <a:gd name="T63" fmla="*/ 147 h 745"/>
                <a:gd name="T64" fmla="*/ 211 w 447"/>
                <a:gd name="T65" fmla="*/ 79 h 745"/>
                <a:gd name="T66" fmla="*/ 211 w 447"/>
                <a:gd name="T67" fmla="*/ 77 h 745"/>
                <a:gd name="T68" fmla="*/ 249 w 447"/>
                <a:gd name="T69" fmla="*/ 35 h 745"/>
                <a:gd name="T70" fmla="*/ 251 w 447"/>
                <a:gd name="T71" fmla="*/ 35 h 745"/>
                <a:gd name="T72" fmla="*/ 291 w 447"/>
                <a:gd name="T73" fmla="*/ 73 h 745"/>
                <a:gd name="T74" fmla="*/ 291 w 447"/>
                <a:gd name="T75" fmla="*/ 79 h 745"/>
                <a:gd name="T76" fmla="*/ 279 w 447"/>
                <a:gd name="T77" fmla="*/ 153 h 745"/>
                <a:gd name="T78" fmla="*/ 199 w 447"/>
                <a:gd name="T79" fmla="*/ 250 h 745"/>
                <a:gd name="T80" fmla="*/ 161 w 447"/>
                <a:gd name="T81" fmla="*/ 267 h 745"/>
                <a:gd name="T82" fmla="*/ 161 w 447"/>
                <a:gd name="T83" fmla="*/ 267 h 745"/>
                <a:gd name="T84" fmla="*/ 161 w 447"/>
                <a:gd name="T85" fmla="*/ 512 h 745"/>
                <a:gd name="T86" fmla="*/ 221 w 447"/>
                <a:gd name="T87" fmla="*/ 530 h 745"/>
                <a:gd name="T88" fmla="*/ 215 w 447"/>
                <a:gd name="T89" fmla="*/ 693 h 745"/>
                <a:gd name="T90" fmla="*/ 264 w 447"/>
                <a:gd name="T91" fmla="*/ 745 h 745"/>
                <a:gd name="T92" fmla="*/ 217 w 447"/>
                <a:gd name="T93" fmla="*/ 392 h 745"/>
                <a:gd name="T94" fmla="*/ 212 w 447"/>
                <a:gd name="T95" fmla="*/ 376 h 745"/>
                <a:gd name="T96" fmla="*/ 280 w 447"/>
                <a:gd name="T97" fmla="*/ 359 h 745"/>
                <a:gd name="T98" fmla="*/ 282 w 447"/>
                <a:gd name="T99" fmla="*/ 370 h 745"/>
                <a:gd name="T100" fmla="*/ 217 w 447"/>
                <a:gd name="T101" fmla="*/ 392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7" h="745">
                  <a:moveTo>
                    <a:pt x="264" y="745"/>
                  </a:moveTo>
                  <a:cubicBezTo>
                    <a:pt x="264" y="745"/>
                    <a:pt x="265" y="745"/>
                    <a:pt x="265" y="745"/>
                  </a:cubicBezTo>
                  <a:cubicBezTo>
                    <a:pt x="292" y="745"/>
                    <a:pt x="315" y="724"/>
                    <a:pt x="315" y="697"/>
                  </a:cubicBezTo>
                  <a:cubicBezTo>
                    <a:pt x="321" y="529"/>
                    <a:pt x="321" y="529"/>
                    <a:pt x="321" y="529"/>
                  </a:cubicBezTo>
                  <a:cubicBezTo>
                    <a:pt x="374" y="524"/>
                    <a:pt x="420" y="514"/>
                    <a:pt x="422" y="498"/>
                  </a:cubicBezTo>
                  <a:cubicBezTo>
                    <a:pt x="447" y="275"/>
                    <a:pt x="385" y="11"/>
                    <a:pt x="266" y="3"/>
                  </a:cubicBezTo>
                  <a:cubicBezTo>
                    <a:pt x="218" y="0"/>
                    <a:pt x="209" y="7"/>
                    <a:pt x="199" y="15"/>
                  </a:cubicBezTo>
                  <a:cubicBezTo>
                    <a:pt x="186" y="25"/>
                    <a:pt x="178" y="44"/>
                    <a:pt x="172" y="68"/>
                  </a:cubicBezTo>
                  <a:cubicBezTo>
                    <a:pt x="168" y="77"/>
                    <a:pt x="163" y="86"/>
                    <a:pt x="158" y="95"/>
                  </a:cubicBezTo>
                  <a:cubicBezTo>
                    <a:pt x="150" y="108"/>
                    <a:pt x="141" y="120"/>
                    <a:pt x="132" y="127"/>
                  </a:cubicBezTo>
                  <a:cubicBezTo>
                    <a:pt x="124" y="135"/>
                    <a:pt x="118" y="137"/>
                    <a:pt x="115" y="137"/>
                  </a:cubicBezTo>
                  <a:cubicBezTo>
                    <a:pt x="112" y="137"/>
                    <a:pt x="108" y="136"/>
                    <a:pt x="98" y="127"/>
                  </a:cubicBezTo>
                  <a:cubicBezTo>
                    <a:pt x="88" y="118"/>
                    <a:pt x="76" y="100"/>
                    <a:pt x="62" y="72"/>
                  </a:cubicBezTo>
                  <a:cubicBezTo>
                    <a:pt x="59" y="63"/>
                    <a:pt x="51" y="57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" y="81"/>
                    <a:pt x="0" y="90"/>
                    <a:pt x="4" y="98"/>
                  </a:cubicBezTo>
                  <a:cubicBezTo>
                    <a:pt x="20" y="132"/>
                    <a:pt x="35" y="156"/>
                    <a:pt x="53" y="173"/>
                  </a:cubicBezTo>
                  <a:cubicBezTo>
                    <a:pt x="65" y="184"/>
                    <a:pt x="78" y="192"/>
                    <a:pt x="91" y="197"/>
                  </a:cubicBezTo>
                  <a:cubicBezTo>
                    <a:pt x="119" y="197"/>
                    <a:pt x="141" y="191"/>
                    <a:pt x="159" y="181"/>
                  </a:cubicBezTo>
                  <a:cubicBezTo>
                    <a:pt x="174" y="173"/>
                    <a:pt x="185" y="162"/>
                    <a:pt x="194" y="147"/>
                  </a:cubicBezTo>
                  <a:cubicBezTo>
                    <a:pt x="209" y="121"/>
                    <a:pt x="212" y="89"/>
                    <a:pt x="211" y="79"/>
                  </a:cubicBezTo>
                  <a:cubicBezTo>
                    <a:pt x="211" y="78"/>
                    <a:pt x="211" y="77"/>
                    <a:pt x="211" y="77"/>
                  </a:cubicBezTo>
                  <a:cubicBezTo>
                    <a:pt x="210" y="55"/>
                    <a:pt x="227" y="36"/>
                    <a:pt x="249" y="35"/>
                  </a:cubicBezTo>
                  <a:cubicBezTo>
                    <a:pt x="250" y="35"/>
                    <a:pt x="251" y="35"/>
                    <a:pt x="251" y="35"/>
                  </a:cubicBezTo>
                  <a:cubicBezTo>
                    <a:pt x="273" y="35"/>
                    <a:pt x="290" y="52"/>
                    <a:pt x="291" y="73"/>
                  </a:cubicBezTo>
                  <a:cubicBezTo>
                    <a:pt x="291" y="74"/>
                    <a:pt x="291" y="76"/>
                    <a:pt x="291" y="79"/>
                  </a:cubicBezTo>
                  <a:cubicBezTo>
                    <a:pt x="291" y="96"/>
                    <a:pt x="289" y="123"/>
                    <a:pt x="279" y="153"/>
                  </a:cubicBezTo>
                  <a:cubicBezTo>
                    <a:pt x="268" y="182"/>
                    <a:pt x="246" y="224"/>
                    <a:pt x="199" y="250"/>
                  </a:cubicBezTo>
                  <a:cubicBezTo>
                    <a:pt x="187" y="257"/>
                    <a:pt x="175" y="263"/>
                    <a:pt x="161" y="267"/>
                  </a:cubicBezTo>
                  <a:cubicBezTo>
                    <a:pt x="161" y="267"/>
                    <a:pt x="161" y="267"/>
                    <a:pt x="161" y="267"/>
                  </a:cubicBezTo>
                  <a:cubicBezTo>
                    <a:pt x="163" y="334"/>
                    <a:pt x="138" y="480"/>
                    <a:pt x="161" y="512"/>
                  </a:cubicBezTo>
                  <a:cubicBezTo>
                    <a:pt x="167" y="521"/>
                    <a:pt x="190" y="527"/>
                    <a:pt x="221" y="530"/>
                  </a:cubicBezTo>
                  <a:cubicBezTo>
                    <a:pt x="215" y="693"/>
                    <a:pt x="215" y="693"/>
                    <a:pt x="215" y="693"/>
                  </a:cubicBezTo>
                  <a:cubicBezTo>
                    <a:pt x="215" y="721"/>
                    <a:pt x="236" y="744"/>
                    <a:pt x="264" y="745"/>
                  </a:cubicBezTo>
                  <a:close/>
                  <a:moveTo>
                    <a:pt x="217" y="392"/>
                  </a:moveTo>
                  <a:cubicBezTo>
                    <a:pt x="212" y="376"/>
                    <a:pt x="212" y="376"/>
                    <a:pt x="212" y="376"/>
                  </a:cubicBezTo>
                  <a:cubicBezTo>
                    <a:pt x="280" y="359"/>
                    <a:pt x="280" y="359"/>
                    <a:pt x="280" y="359"/>
                  </a:cubicBezTo>
                  <a:cubicBezTo>
                    <a:pt x="282" y="370"/>
                    <a:pt x="282" y="370"/>
                    <a:pt x="282" y="370"/>
                  </a:cubicBezTo>
                  <a:lnTo>
                    <a:pt x="217" y="392"/>
                  </a:ln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347"/>
            <p:cNvSpPr>
              <a:spLocks/>
            </p:cNvSpPr>
            <p:nvPr/>
          </p:nvSpPr>
          <p:spPr bwMode="auto">
            <a:xfrm>
              <a:off x="11803063" y="4900613"/>
              <a:ext cx="136525" cy="298450"/>
            </a:xfrm>
            <a:custGeom>
              <a:avLst/>
              <a:gdLst>
                <a:gd name="T0" fmla="*/ 77 w 86"/>
                <a:gd name="T1" fmla="*/ 188 h 188"/>
                <a:gd name="T2" fmla="*/ 77 w 86"/>
                <a:gd name="T3" fmla="*/ 157 h 188"/>
                <a:gd name="T4" fmla="*/ 86 w 86"/>
                <a:gd name="T5" fmla="*/ 157 h 188"/>
                <a:gd name="T6" fmla="*/ 86 w 86"/>
                <a:gd name="T7" fmla="*/ 0 h 188"/>
                <a:gd name="T8" fmla="*/ 0 w 86"/>
                <a:gd name="T9" fmla="*/ 0 h 188"/>
                <a:gd name="T10" fmla="*/ 0 w 86"/>
                <a:gd name="T11" fmla="*/ 157 h 188"/>
                <a:gd name="T12" fmla="*/ 8 w 86"/>
                <a:gd name="T13" fmla="*/ 157 h 188"/>
                <a:gd name="T14" fmla="*/ 8 w 86"/>
                <a:gd name="T15" fmla="*/ 188 h 188"/>
                <a:gd name="T16" fmla="*/ 20 w 86"/>
                <a:gd name="T17" fmla="*/ 188 h 188"/>
                <a:gd name="T18" fmla="*/ 20 w 86"/>
                <a:gd name="T19" fmla="*/ 157 h 188"/>
                <a:gd name="T20" fmla="*/ 65 w 86"/>
                <a:gd name="T21" fmla="*/ 157 h 188"/>
                <a:gd name="T22" fmla="*/ 65 w 86"/>
                <a:gd name="T23" fmla="*/ 188 h 188"/>
                <a:gd name="T24" fmla="*/ 77 w 86"/>
                <a:gd name="T2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88">
                  <a:moveTo>
                    <a:pt x="77" y="188"/>
                  </a:moveTo>
                  <a:lnTo>
                    <a:pt x="77" y="157"/>
                  </a:lnTo>
                  <a:lnTo>
                    <a:pt x="86" y="157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57"/>
                  </a:lnTo>
                  <a:lnTo>
                    <a:pt x="8" y="157"/>
                  </a:lnTo>
                  <a:lnTo>
                    <a:pt x="8" y="188"/>
                  </a:lnTo>
                  <a:lnTo>
                    <a:pt x="20" y="188"/>
                  </a:lnTo>
                  <a:lnTo>
                    <a:pt x="20" y="157"/>
                  </a:lnTo>
                  <a:lnTo>
                    <a:pt x="65" y="157"/>
                  </a:lnTo>
                  <a:lnTo>
                    <a:pt x="65" y="188"/>
                  </a:lnTo>
                  <a:lnTo>
                    <a:pt x="77" y="188"/>
                  </a:ln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348"/>
            <p:cNvSpPr>
              <a:spLocks/>
            </p:cNvSpPr>
            <p:nvPr/>
          </p:nvSpPr>
          <p:spPr bwMode="auto">
            <a:xfrm>
              <a:off x="11815763" y="4630738"/>
              <a:ext cx="60325" cy="115888"/>
            </a:xfrm>
            <a:custGeom>
              <a:avLst/>
              <a:gdLst>
                <a:gd name="T0" fmla="*/ 27 w 38"/>
                <a:gd name="T1" fmla="*/ 60 h 73"/>
                <a:gd name="T2" fmla="*/ 29 w 38"/>
                <a:gd name="T3" fmla="*/ 66 h 73"/>
                <a:gd name="T4" fmla="*/ 25 w 38"/>
                <a:gd name="T5" fmla="*/ 67 h 73"/>
                <a:gd name="T6" fmla="*/ 27 w 38"/>
                <a:gd name="T7" fmla="*/ 73 h 73"/>
                <a:gd name="T8" fmla="*/ 38 w 38"/>
                <a:gd name="T9" fmla="*/ 68 h 73"/>
                <a:gd name="T10" fmla="*/ 36 w 38"/>
                <a:gd name="T11" fmla="*/ 62 h 73"/>
                <a:gd name="T12" fmla="*/ 32 w 38"/>
                <a:gd name="T13" fmla="*/ 64 h 73"/>
                <a:gd name="T14" fmla="*/ 30 w 38"/>
                <a:gd name="T15" fmla="*/ 58 h 73"/>
                <a:gd name="T16" fmla="*/ 34 w 38"/>
                <a:gd name="T17" fmla="*/ 57 h 73"/>
                <a:gd name="T18" fmla="*/ 20 w 38"/>
                <a:gd name="T19" fmla="*/ 27 h 73"/>
                <a:gd name="T20" fmla="*/ 16 w 38"/>
                <a:gd name="T21" fmla="*/ 29 h 73"/>
                <a:gd name="T22" fmla="*/ 3 w 38"/>
                <a:gd name="T23" fmla="*/ 0 h 73"/>
                <a:gd name="T24" fmla="*/ 0 w 38"/>
                <a:gd name="T25" fmla="*/ 1 h 73"/>
                <a:gd name="T26" fmla="*/ 13 w 38"/>
                <a:gd name="T27" fmla="*/ 30 h 73"/>
                <a:gd name="T28" fmla="*/ 9 w 38"/>
                <a:gd name="T29" fmla="*/ 32 h 73"/>
                <a:gd name="T30" fmla="*/ 23 w 38"/>
                <a:gd name="T31" fmla="*/ 62 h 73"/>
                <a:gd name="T32" fmla="*/ 27 w 38"/>
                <a:gd name="T33" fmla="*/ 6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73">
                  <a:moveTo>
                    <a:pt x="27" y="60"/>
                  </a:moveTo>
                  <a:lnTo>
                    <a:pt x="29" y="66"/>
                  </a:lnTo>
                  <a:lnTo>
                    <a:pt x="25" y="67"/>
                  </a:lnTo>
                  <a:lnTo>
                    <a:pt x="27" y="73"/>
                  </a:lnTo>
                  <a:lnTo>
                    <a:pt x="38" y="68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30" y="58"/>
                  </a:lnTo>
                  <a:lnTo>
                    <a:pt x="34" y="57"/>
                  </a:lnTo>
                  <a:lnTo>
                    <a:pt x="20" y="27"/>
                  </a:lnTo>
                  <a:lnTo>
                    <a:pt x="16" y="29"/>
                  </a:lnTo>
                  <a:lnTo>
                    <a:pt x="3" y="0"/>
                  </a:lnTo>
                  <a:lnTo>
                    <a:pt x="0" y="1"/>
                  </a:lnTo>
                  <a:lnTo>
                    <a:pt x="13" y="30"/>
                  </a:lnTo>
                  <a:lnTo>
                    <a:pt x="9" y="32"/>
                  </a:lnTo>
                  <a:lnTo>
                    <a:pt x="23" y="62"/>
                  </a:lnTo>
                  <a:lnTo>
                    <a:pt x="27" y="60"/>
                  </a:ln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349"/>
            <p:cNvSpPr>
              <a:spLocks/>
            </p:cNvSpPr>
            <p:nvPr/>
          </p:nvSpPr>
          <p:spPr bwMode="auto">
            <a:xfrm>
              <a:off x="11858626" y="4710113"/>
              <a:ext cx="182563" cy="158750"/>
            </a:xfrm>
            <a:custGeom>
              <a:avLst/>
              <a:gdLst>
                <a:gd name="T0" fmla="*/ 249 w 261"/>
                <a:gd name="T1" fmla="*/ 107 h 226"/>
                <a:gd name="T2" fmla="*/ 261 w 261"/>
                <a:gd name="T3" fmla="*/ 36 h 226"/>
                <a:gd name="T4" fmla="*/ 261 w 261"/>
                <a:gd name="T5" fmla="*/ 31 h 226"/>
                <a:gd name="T6" fmla="*/ 228 w 261"/>
                <a:gd name="T7" fmla="*/ 0 h 226"/>
                <a:gd name="T8" fmla="*/ 197 w 261"/>
                <a:gd name="T9" fmla="*/ 34 h 226"/>
                <a:gd name="T10" fmla="*/ 197 w 261"/>
                <a:gd name="T11" fmla="*/ 34 h 226"/>
                <a:gd name="T12" fmla="*/ 197 w 261"/>
                <a:gd name="T13" fmla="*/ 34 h 226"/>
                <a:gd name="T14" fmla="*/ 197 w 261"/>
                <a:gd name="T15" fmla="*/ 34 h 226"/>
                <a:gd name="T16" fmla="*/ 197 w 261"/>
                <a:gd name="T17" fmla="*/ 36 h 226"/>
                <a:gd name="T18" fmla="*/ 179 w 261"/>
                <a:gd name="T19" fmla="*/ 108 h 226"/>
                <a:gd name="T20" fmla="*/ 141 w 261"/>
                <a:gd name="T21" fmla="*/ 145 h 226"/>
                <a:gd name="T22" fmla="*/ 66 w 261"/>
                <a:gd name="T23" fmla="*/ 162 h 226"/>
                <a:gd name="T24" fmla="*/ 37 w 261"/>
                <a:gd name="T25" fmla="*/ 161 h 226"/>
                <a:gd name="T26" fmla="*/ 1 w 261"/>
                <a:gd name="T27" fmla="*/ 189 h 226"/>
                <a:gd name="T28" fmla="*/ 30 w 261"/>
                <a:gd name="T29" fmla="*/ 224 h 226"/>
                <a:gd name="T30" fmla="*/ 66 w 261"/>
                <a:gd name="T31" fmla="*/ 226 h 226"/>
                <a:gd name="T32" fmla="*/ 66 w 261"/>
                <a:gd name="T33" fmla="*/ 226 h 226"/>
                <a:gd name="T34" fmla="*/ 173 w 261"/>
                <a:gd name="T35" fmla="*/ 200 h 226"/>
                <a:gd name="T36" fmla="*/ 249 w 261"/>
                <a:gd name="T37" fmla="*/ 10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226">
                  <a:moveTo>
                    <a:pt x="249" y="107"/>
                  </a:moveTo>
                  <a:cubicBezTo>
                    <a:pt x="260" y="75"/>
                    <a:pt x="261" y="47"/>
                    <a:pt x="261" y="36"/>
                  </a:cubicBezTo>
                  <a:cubicBezTo>
                    <a:pt x="261" y="33"/>
                    <a:pt x="261" y="31"/>
                    <a:pt x="261" y="31"/>
                  </a:cubicBezTo>
                  <a:cubicBezTo>
                    <a:pt x="260" y="13"/>
                    <a:pt x="245" y="0"/>
                    <a:pt x="228" y="0"/>
                  </a:cubicBezTo>
                  <a:cubicBezTo>
                    <a:pt x="210" y="1"/>
                    <a:pt x="197" y="16"/>
                    <a:pt x="197" y="34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197" y="34"/>
                    <a:pt x="197" y="35"/>
                    <a:pt x="197" y="36"/>
                  </a:cubicBezTo>
                  <a:cubicBezTo>
                    <a:pt x="198" y="45"/>
                    <a:pt x="195" y="79"/>
                    <a:pt x="179" y="108"/>
                  </a:cubicBezTo>
                  <a:cubicBezTo>
                    <a:pt x="170" y="122"/>
                    <a:pt x="159" y="135"/>
                    <a:pt x="141" y="145"/>
                  </a:cubicBezTo>
                  <a:cubicBezTo>
                    <a:pt x="124" y="155"/>
                    <a:pt x="100" y="162"/>
                    <a:pt x="66" y="162"/>
                  </a:cubicBezTo>
                  <a:cubicBezTo>
                    <a:pt x="57" y="162"/>
                    <a:pt x="47" y="162"/>
                    <a:pt x="37" y="161"/>
                  </a:cubicBezTo>
                  <a:cubicBezTo>
                    <a:pt x="19" y="159"/>
                    <a:pt x="3" y="171"/>
                    <a:pt x="1" y="189"/>
                  </a:cubicBezTo>
                  <a:cubicBezTo>
                    <a:pt x="0" y="207"/>
                    <a:pt x="12" y="222"/>
                    <a:pt x="30" y="224"/>
                  </a:cubicBezTo>
                  <a:cubicBezTo>
                    <a:pt x="42" y="225"/>
                    <a:pt x="54" y="226"/>
                    <a:pt x="66" y="226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109" y="226"/>
                    <a:pt x="145" y="217"/>
                    <a:pt x="173" y="200"/>
                  </a:cubicBezTo>
                  <a:cubicBezTo>
                    <a:pt x="216" y="176"/>
                    <a:pt x="238" y="139"/>
                    <a:pt x="249" y="107"/>
                  </a:cubicBezTo>
                  <a:close/>
                </a:path>
              </a:pathLst>
            </a:custGeom>
            <a:solidFill>
              <a:srgbClr val="366B7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endParaRPr lang="zh-CN" altLang="en-US" sz="2400"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51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8"/>
          <p:cNvSpPr txBox="1">
            <a:spLocks noChangeArrowheads="1"/>
          </p:cNvSpPr>
          <p:nvPr/>
        </p:nvSpPr>
        <p:spPr bwMode="auto">
          <a:xfrm>
            <a:off x="-306388" y="185738"/>
            <a:ext cx="3949701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96913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5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1D-4265-41B9-9AE5-DC18B21445A2}" type="slidenum">
              <a:rPr lang="zh-CN" altLang="en-US" sz="1600"/>
              <a:pPr/>
              <a:t>20</a:t>
            </a:fld>
            <a:endParaRPr lang="zh-CN" altLang="en-US" sz="1600"/>
          </a:p>
        </p:txBody>
      </p:sp>
      <p:sp>
        <p:nvSpPr>
          <p:cNvPr id="38957" name="AutoShape 9" descr="http://tse3.mm.bing.net/th?q=Project+Analyst+Icon&amp;w=120&amp;h=120&amp;c=1&amp;rs=1&amp;qlt=90&amp;pid=InlineBlock&amp;mkt=en-US&amp;adlt=strict&amp;t=1&amp;mw=2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61" name="TextBox 8"/>
          <p:cNvSpPr txBox="1">
            <a:spLocks noChangeArrowheads="1"/>
          </p:cNvSpPr>
          <p:nvPr/>
        </p:nvSpPr>
        <p:spPr bwMode="auto">
          <a:xfrm>
            <a:off x="668338" y="303669"/>
            <a:ext cx="751046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制度建设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组织架构建立</a:t>
            </a:r>
          </a:p>
        </p:txBody>
      </p:sp>
      <p:sp>
        <p:nvSpPr>
          <p:cNvPr id="56" name="TextBox 139"/>
          <p:cNvSpPr txBox="1">
            <a:spLocks noChangeArrowheads="1"/>
          </p:cNvSpPr>
          <p:nvPr/>
        </p:nvSpPr>
        <p:spPr bwMode="auto">
          <a:xfrm>
            <a:off x="3673557" y="1311910"/>
            <a:ext cx="1688465" cy="369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3182" y="1384139"/>
            <a:ext cx="17976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数据治理委员会</a:t>
            </a:r>
            <a:endParaRPr lang="zh-CN" altLang="en-US" sz="1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172417" y="179133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科技部</a:t>
            </a:r>
          </a:p>
        </p:txBody>
      </p:sp>
      <p:sp>
        <p:nvSpPr>
          <p:cNvPr id="77" name="矩形 76"/>
          <p:cNvSpPr/>
          <p:nvPr/>
        </p:nvSpPr>
        <p:spPr>
          <a:xfrm>
            <a:off x="3239852" y="179133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总行大数据中心</a:t>
            </a:r>
          </a:p>
        </p:txBody>
      </p:sp>
      <p:sp>
        <p:nvSpPr>
          <p:cNvPr id="78" name="矩形 77"/>
          <p:cNvSpPr/>
          <p:nvPr/>
        </p:nvSpPr>
        <p:spPr>
          <a:xfrm>
            <a:off x="4321257" y="179133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风险管理部</a:t>
            </a:r>
          </a:p>
        </p:txBody>
      </p:sp>
      <p:sp>
        <p:nvSpPr>
          <p:cNvPr id="80" name="矩形 79"/>
          <p:cNvSpPr/>
          <p:nvPr/>
        </p:nvSpPr>
        <p:spPr>
          <a:xfrm>
            <a:off x="5469337" y="179133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会计结算部</a:t>
            </a:r>
          </a:p>
        </p:txBody>
      </p:sp>
      <p:sp>
        <p:nvSpPr>
          <p:cNvPr id="81" name="矩形 80"/>
          <p:cNvSpPr/>
          <p:nvPr/>
        </p:nvSpPr>
        <p:spPr>
          <a:xfrm>
            <a:off x="7631512" y="179133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82" name="矩形 81"/>
          <p:cNvSpPr/>
          <p:nvPr/>
        </p:nvSpPr>
        <p:spPr>
          <a:xfrm>
            <a:off x="6550742" y="1783715"/>
            <a:ext cx="945515" cy="433705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信贷管理部</a:t>
            </a:r>
          </a:p>
        </p:txBody>
      </p:sp>
      <p:sp>
        <p:nvSpPr>
          <p:cNvPr id="84" name="矩形 83"/>
          <p:cNvSpPr/>
          <p:nvPr/>
        </p:nvSpPr>
        <p:spPr>
          <a:xfrm>
            <a:off x="2104472" y="2896235"/>
            <a:ext cx="3242310" cy="1397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79527" y="2918460"/>
            <a:ext cx="1221105" cy="3384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数据管理组</a:t>
            </a:r>
          </a:p>
        </p:txBody>
      </p:sp>
      <p:sp>
        <p:nvSpPr>
          <p:cNvPr id="86" name="矩形 85"/>
          <p:cNvSpPr/>
          <p:nvPr/>
        </p:nvSpPr>
        <p:spPr>
          <a:xfrm>
            <a:off x="2173052" y="328422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</a:t>
            </a:r>
          </a:p>
        </p:txBody>
      </p:sp>
      <p:sp>
        <p:nvSpPr>
          <p:cNvPr id="87" name="矩形 86"/>
          <p:cNvSpPr/>
          <p:nvPr/>
        </p:nvSpPr>
        <p:spPr>
          <a:xfrm>
            <a:off x="3252552" y="328422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</a:p>
        </p:txBody>
      </p:sp>
      <p:sp>
        <p:nvSpPr>
          <p:cNvPr id="88" name="矩形 87"/>
          <p:cNvSpPr/>
          <p:nvPr/>
        </p:nvSpPr>
        <p:spPr>
          <a:xfrm>
            <a:off x="2173052" y="378904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</a:p>
        </p:txBody>
      </p:sp>
      <p:sp>
        <p:nvSpPr>
          <p:cNvPr id="90" name="矩形 89"/>
          <p:cNvSpPr/>
          <p:nvPr/>
        </p:nvSpPr>
        <p:spPr>
          <a:xfrm>
            <a:off x="3252552" y="378904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</a:p>
        </p:txBody>
      </p:sp>
      <p:sp>
        <p:nvSpPr>
          <p:cNvPr id="96" name="矩形 95"/>
          <p:cNvSpPr/>
          <p:nvPr/>
        </p:nvSpPr>
        <p:spPr>
          <a:xfrm>
            <a:off x="4333322" y="328549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数据生命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</p:txBody>
      </p:sp>
      <p:sp>
        <p:nvSpPr>
          <p:cNvPr id="97" name="矩形 96"/>
          <p:cNvSpPr/>
          <p:nvPr/>
        </p:nvSpPr>
        <p:spPr>
          <a:xfrm>
            <a:off x="4333322" y="378904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数据架构</a:t>
            </a:r>
          </a:p>
        </p:txBody>
      </p:sp>
      <p:sp>
        <p:nvSpPr>
          <p:cNvPr id="99" name="矩形 98"/>
          <p:cNvSpPr/>
          <p:nvPr/>
        </p:nvSpPr>
        <p:spPr>
          <a:xfrm>
            <a:off x="5414727" y="2896235"/>
            <a:ext cx="3242310" cy="1397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489782" y="2916555"/>
            <a:ext cx="1221105" cy="339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数据应用组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5482037" y="328422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6562807" y="328422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5482037" y="3789045"/>
            <a:ext cx="945515" cy="433705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6562807" y="3789045"/>
            <a:ext cx="945515" cy="433705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策略分析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7644212" y="328549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自助提数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7644212" y="3789045"/>
            <a:ext cx="945515" cy="433705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数据文化</a:t>
            </a:r>
          </a:p>
        </p:txBody>
      </p:sp>
      <p:sp>
        <p:nvSpPr>
          <p:cNvPr id="107" name="矩形 106"/>
          <p:cNvSpPr/>
          <p:nvPr/>
        </p:nvSpPr>
        <p:spPr>
          <a:xfrm>
            <a:off x="2104472" y="6224020"/>
            <a:ext cx="6552565" cy="287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分行数据治理专员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2104472" y="4768215"/>
            <a:ext cx="3242310" cy="13963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3179527" y="4820285"/>
            <a:ext cx="1221105" cy="338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业务线专员</a:t>
            </a:r>
          </a:p>
        </p:txBody>
      </p:sp>
      <p:sp>
        <p:nvSpPr>
          <p:cNvPr id="111" name="圆角矩形 110"/>
          <p:cNvSpPr/>
          <p:nvPr/>
        </p:nvSpPr>
        <p:spPr bwMode="auto">
          <a:xfrm>
            <a:off x="2171147" y="515493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sp>
        <p:nvSpPr>
          <p:cNvPr id="112" name="圆角矩形 111"/>
          <p:cNvSpPr/>
          <p:nvPr/>
        </p:nvSpPr>
        <p:spPr bwMode="auto">
          <a:xfrm>
            <a:off x="3252552" y="515493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会计结算</a:t>
            </a:r>
          </a:p>
        </p:txBody>
      </p:sp>
      <p:sp>
        <p:nvSpPr>
          <p:cNvPr id="113" name="圆角矩形 112"/>
          <p:cNvSpPr/>
          <p:nvPr/>
        </p:nvSpPr>
        <p:spPr bwMode="auto">
          <a:xfrm>
            <a:off x="2171147" y="566166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计划财务</a:t>
            </a:r>
          </a:p>
        </p:txBody>
      </p:sp>
      <p:sp>
        <p:nvSpPr>
          <p:cNvPr id="114" name="圆角矩形 113"/>
          <p:cNvSpPr/>
          <p:nvPr/>
        </p:nvSpPr>
        <p:spPr bwMode="auto">
          <a:xfrm>
            <a:off x="3252552" y="566166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公司业务</a:t>
            </a:r>
          </a:p>
        </p:txBody>
      </p:sp>
      <p:sp>
        <p:nvSpPr>
          <p:cNvPr id="115" name="圆角矩形 114"/>
          <p:cNvSpPr/>
          <p:nvPr/>
        </p:nvSpPr>
        <p:spPr bwMode="auto">
          <a:xfrm>
            <a:off x="4333322" y="515683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信贷管理</a:t>
            </a:r>
          </a:p>
        </p:txBody>
      </p:sp>
      <p:sp>
        <p:nvSpPr>
          <p:cNvPr id="116" name="圆角矩形 115"/>
          <p:cNvSpPr/>
          <p:nvPr/>
        </p:nvSpPr>
        <p:spPr bwMode="auto">
          <a:xfrm>
            <a:off x="4333322" y="566166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5414727" y="4768215"/>
            <a:ext cx="3242310" cy="13963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 bwMode="auto">
          <a:xfrm>
            <a:off x="6352622" y="4820285"/>
            <a:ext cx="1518920" cy="338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系统管理专员</a:t>
            </a:r>
          </a:p>
        </p:txBody>
      </p:sp>
      <p:sp>
        <p:nvSpPr>
          <p:cNvPr id="120" name="圆角矩形 119"/>
          <p:cNvSpPr/>
          <p:nvPr/>
        </p:nvSpPr>
        <p:spPr bwMode="auto">
          <a:xfrm>
            <a:off x="5482037" y="515493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个贷系统</a:t>
            </a:r>
          </a:p>
        </p:txBody>
      </p:sp>
      <p:sp>
        <p:nvSpPr>
          <p:cNvPr id="121" name="圆角矩形 120"/>
          <p:cNvSpPr/>
          <p:nvPr/>
        </p:nvSpPr>
        <p:spPr bwMode="auto">
          <a:xfrm>
            <a:off x="6562807" y="515493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核心系统</a:t>
            </a:r>
          </a:p>
        </p:txBody>
      </p:sp>
      <p:sp>
        <p:nvSpPr>
          <p:cNvPr id="122" name="圆角矩形 121"/>
          <p:cNvSpPr/>
          <p:nvPr/>
        </p:nvSpPr>
        <p:spPr bwMode="auto">
          <a:xfrm>
            <a:off x="5482037" y="566166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信贷系统</a:t>
            </a:r>
          </a:p>
        </p:txBody>
      </p:sp>
      <p:sp>
        <p:nvSpPr>
          <p:cNvPr id="123" name="圆角矩形 122"/>
          <p:cNvSpPr/>
          <p:nvPr/>
        </p:nvSpPr>
        <p:spPr bwMode="auto">
          <a:xfrm>
            <a:off x="6562807" y="566166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电子银行</a:t>
            </a:r>
          </a:p>
        </p:txBody>
      </p:sp>
      <p:sp>
        <p:nvSpPr>
          <p:cNvPr id="124" name="圆角矩形 123"/>
          <p:cNvSpPr/>
          <p:nvPr/>
        </p:nvSpPr>
        <p:spPr bwMode="auto">
          <a:xfrm>
            <a:off x="7644212" y="5156835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信用卡</a:t>
            </a:r>
          </a:p>
        </p:txBody>
      </p:sp>
      <p:sp>
        <p:nvSpPr>
          <p:cNvPr id="125" name="圆角矩形 124"/>
          <p:cNvSpPr/>
          <p:nvPr/>
        </p:nvSpPr>
        <p:spPr bwMode="auto">
          <a:xfrm>
            <a:off x="7644212" y="5661660"/>
            <a:ext cx="945515" cy="431800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104472" y="1312133"/>
            <a:ext cx="6551930" cy="10079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108"/>
          <p:cNvSpPr txBox="1">
            <a:spLocks noChangeArrowheads="1"/>
          </p:cNvSpPr>
          <p:nvPr/>
        </p:nvSpPr>
        <p:spPr bwMode="auto">
          <a:xfrm>
            <a:off x="952157" y="3030420"/>
            <a:ext cx="10810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管理层</a:t>
            </a:r>
          </a:p>
        </p:txBody>
      </p:sp>
      <p:sp>
        <p:nvSpPr>
          <p:cNvPr id="128" name="TextBox 126"/>
          <p:cNvSpPr txBox="1">
            <a:spLocks noChangeArrowheads="1"/>
          </p:cNvSpPr>
          <p:nvPr/>
        </p:nvSpPr>
        <p:spPr bwMode="auto">
          <a:xfrm>
            <a:off x="812907" y="1312132"/>
            <a:ext cx="12239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决策层</a:t>
            </a:r>
          </a:p>
        </p:txBody>
      </p:sp>
      <p:sp>
        <p:nvSpPr>
          <p:cNvPr id="129" name="TextBox 132"/>
          <p:cNvSpPr txBox="1">
            <a:spLocks noChangeArrowheads="1"/>
          </p:cNvSpPr>
          <p:nvPr/>
        </p:nvSpPr>
        <p:spPr bwMode="auto">
          <a:xfrm>
            <a:off x="880151" y="5046588"/>
            <a:ext cx="9588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执行层</a:t>
            </a:r>
          </a:p>
        </p:txBody>
      </p:sp>
      <p:pic>
        <p:nvPicPr>
          <p:cNvPr id="130" name="Picture 4" descr="http://cac-sc.org/resources/Pictures/Committee-meeting-icon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t="14285" b="19048"/>
          <a:stretch>
            <a:fillRect/>
          </a:stretch>
        </p:blipFill>
        <p:spPr bwMode="auto">
          <a:xfrm>
            <a:off x="875979" y="1682019"/>
            <a:ext cx="10842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</a:blip>
          <a:srcRect t="14175" b="14951"/>
          <a:stretch>
            <a:fillRect/>
          </a:stretch>
        </p:blipFill>
        <p:spPr bwMode="auto">
          <a:xfrm>
            <a:off x="880741" y="3441486"/>
            <a:ext cx="10795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" name="Text Box 29"/>
          <p:cNvSpPr txBox="1">
            <a:spLocks noChangeArrowheads="1"/>
          </p:cNvSpPr>
          <p:nvPr/>
        </p:nvSpPr>
        <p:spPr bwMode="auto">
          <a:xfrm>
            <a:off x="8872816" y="1206709"/>
            <a:ext cx="3216395" cy="107721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marL="895350" indent="-895350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角色职责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：负责顶层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战略目标的设定和整体规划、协调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95350" indent="-895350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成员构成：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由分管的副行长以上的行领导，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大数据中心总监和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各条线的部门负责人构成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 Box 30"/>
          <p:cNvSpPr txBox="1">
            <a:spLocks noChangeArrowheads="1"/>
          </p:cNvSpPr>
          <p:nvPr/>
        </p:nvSpPr>
        <p:spPr bwMode="auto">
          <a:xfrm>
            <a:off x="8872817" y="2886740"/>
            <a:ext cx="3224649" cy="1261884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895350" indent="-895350"/>
            <a:r>
              <a:rPr lang="zh-CN" altLang="en-US" sz="1400" b="1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角色职责</a:t>
            </a:r>
            <a:r>
              <a:rPr lang="zh-CN" altLang="en-US" sz="14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：负责</a:t>
            </a:r>
            <a:r>
              <a:rPr lang="zh-CN" altLang="en-US" sz="1400" b="1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战术的管理</a:t>
            </a:r>
            <a:r>
              <a:rPr lang="zh-CN" altLang="en-US" sz="14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，如具体管理制度的拟定，技术规范</a:t>
            </a:r>
            <a:endParaRPr lang="en-US" altLang="zh-CN" sz="14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95350" indent="-895350"/>
            <a:r>
              <a:rPr lang="zh-CN" altLang="en-US" sz="1400" b="1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成员构成</a:t>
            </a:r>
            <a:r>
              <a:rPr lang="zh-CN" altLang="en-US" sz="14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：由数据管理组，数据应用组构成，拟定科技部负责数据管理，总行大数据中心负责数据应用</a:t>
            </a:r>
            <a:endParaRPr lang="en-US" altLang="zh-CN" sz="14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kern="0" dirty="0">
              <a:solidFill>
                <a:srgbClr val="000000"/>
              </a:solidFill>
            </a:endParaRPr>
          </a:p>
        </p:txBody>
      </p:sp>
      <p:sp>
        <p:nvSpPr>
          <p:cNvPr id="137" name="Text Box 32"/>
          <p:cNvSpPr txBox="1">
            <a:spLocks noChangeArrowheads="1"/>
          </p:cNvSpPr>
          <p:nvPr/>
        </p:nvSpPr>
        <p:spPr bwMode="auto">
          <a:xfrm>
            <a:off x="8872817" y="4768421"/>
            <a:ext cx="3389044" cy="172354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角色职责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：负责具体的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规范落地执行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层面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indent="-1076325"/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成员构成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总行各业务线指定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名数据治理专员，参与业务标准制定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indent="-180975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系统管理专员由科技部统筹管理，负责系统改造评估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indent="-180975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各分行指定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名数据治理专员，负责数据录入配合</a:t>
            </a:r>
          </a:p>
        </p:txBody>
      </p:sp>
      <p:pic>
        <p:nvPicPr>
          <p:cNvPr id="139" name="Picture 39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 t="14508" b="14509"/>
          <a:stretch>
            <a:fillRect/>
          </a:stretch>
        </p:blipFill>
        <p:spPr bwMode="auto">
          <a:xfrm>
            <a:off x="880151" y="5416475"/>
            <a:ext cx="1014413" cy="72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63" name="Picture 5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1604973" y="1948312"/>
            <a:ext cx="864072" cy="79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3" name="TextBox 8"/>
          <p:cNvSpPr txBox="1">
            <a:spLocks noChangeArrowheads="1"/>
          </p:cNvSpPr>
          <p:nvPr/>
        </p:nvSpPr>
        <p:spPr bwMode="auto">
          <a:xfrm>
            <a:off x="-306388" y="185738"/>
            <a:ext cx="3949701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96913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5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3052763" y="1023938"/>
            <a:ext cx="2835275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7" name="Text Box 10"/>
          <p:cNvSpPr txBox="1">
            <a:spLocks noChangeArrowheads="1"/>
          </p:cNvSpPr>
          <p:nvPr/>
        </p:nvSpPr>
        <p:spPr bwMode="auto">
          <a:xfrm>
            <a:off x="3259138" y="1181100"/>
            <a:ext cx="2422525" cy="1762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职责范围</a:t>
            </a: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6061075" y="1023938"/>
            <a:ext cx="2835275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9" name="Text Box 12"/>
          <p:cNvSpPr txBox="1">
            <a:spLocks noChangeArrowheads="1"/>
          </p:cNvSpPr>
          <p:nvPr/>
        </p:nvSpPr>
        <p:spPr bwMode="auto">
          <a:xfrm>
            <a:off x="6267450" y="1181100"/>
            <a:ext cx="2419350" cy="1762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技能要求</a:t>
            </a: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9069388" y="1023938"/>
            <a:ext cx="2832100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9275763" y="1181100"/>
            <a:ext cx="2419350" cy="1762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评价标准</a:t>
            </a: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163888" y="1909763"/>
            <a:ext cx="2808287" cy="14192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负责整体的数据治理战略方向规划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统筹管理数据治理资源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领导层级的资源协调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052763" y="1625600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6061075" y="1625600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9178925" y="1888181"/>
            <a:ext cx="2609850" cy="649287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战略方向的正确性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整体数据治理的推进情况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监管层面的及时应对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9069388" y="1625600"/>
            <a:ext cx="2832100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21"/>
          <p:cNvSpPr>
            <a:spLocks noChangeArrowheads="1"/>
          </p:cNvSpPr>
          <p:nvPr/>
        </p:nvSpPr>
        <p:spPr bwMode="auto">
          <a:xfrm>
            <a:off x="3163888" y="3112283"/>
            <a:ext cx="2606675" cy="64928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负责重大方向的决策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负责具体资源的指派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负责领导层级的沟通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3052763" y="2854325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6142038" y="3135313"/>
            <a:ext cx="2808287" cy="8413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能够对重大事项决策，并承担责任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能够直接指定资源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拟定各部门的负责人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6061075" y="2854325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9178925" y="3112283"/>
            <a:ext cx="2609850" cy="64928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重大决策方向的正确性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部门间的配合和沟通情况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部门内项目的执行情况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26"/>
          <p:cNvSpPr>
            <a:spLocks noChangeArrowheads="1"/>
          </p:cNvSpPr>
          <p:nvPr/>
        </p:nvSpPr>
        <p:spPr bwMode="auto">
          <a:xfrm>
            <a:off x="9069388" y="2854325"/>
            <a:ext cx="2832100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3140075" y="4151313"/>
            <a:ext cx="2762250" cy="1227137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负责数据管理、数据质量平台规划和建设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负责数据管理、数据质量制度建设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负责数据战略规划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负责监控指导落地实施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28"/>
          <p:cNvSpPr>
            <a:spLocks noChangeArrowheads="1"/>
          </p:cNvSpPr>
          <p:nvPr/>
        </p:nvSpPr>
        <p:spPr bwMode="auto">
          <a:xfrm>
            <a:off x="3052763" y="4084638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6142038" y="4133850"/>
            <a:ext cx="2606675" cy="12255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能够正确解读监管指引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能够整体设计管理方案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能够直接使用数据管理资源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熟悉行内数据环境和相关技术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拟定科技部牵头</a:t>
            </a:r>
            <a:endParaRPr lang="en-US" altLang="zh-CN" sz="15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6061075" y="4084638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31"/>
          <p:cNvSpPr>
            <a:spLocks noChangeArrowheads="1"/>
          </p:cNvSpPr>
          <p:nvPr/>
        </p:nvSpPr>
        <p:spPr bwMode="auto">
          <a:xfrm>
            <a:off x="9178925" y="4339908"/>
            <a:ext cx="2609850" cy="649287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数据管理项目平台建设情况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数据管理相关制度建设情况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数据管理指导和咨询的满意度</a:t>
            </a: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069388" y="4084638"/>
            <a:ext cx="2832100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3140075" y="5511800"/>
            <a:ext cx="2606675" cy="10334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负责数据价值平台规划和建设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负责数据价值制度建设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负责数据价值的对外输出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负责数据价值挖掘的咨询和指导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3052763" y="5330825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Rectangle 17"/>
          <p:cNvSpPr>
            <a:spLocks noChangeArrowheads="1"/>
          </p:cNvSpPr>
          <p:nvPr/>
        </p:nvSpPr>
        <p:spPr bwMode="auto">
          <a:xfrm>
            <a:off x="6183313" y="5397500"/>
            <a:ext cx="2608262" cy="13303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能够正确解读监管指引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能够整体设计数据价值挖掘方案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非常熟悉业务场景和解决方案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熟悉数据挖掘的相关技术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5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拟定总行大数据中心牵头</a:t>
            </a:r>
            <a:endParaRPr lang="en-US" altLang="zh-CN" sz="145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6061075" y="5330825"/>
            <a:ext cx="2835275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9178925" y="5595303"/>
            <a:ext cx="2609850" cy="8413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数据价值项目平台建设情况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数据管理相关制度建设情况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提升风控、营销的数据决策能力</a:t>
            </a:r>
            <a:endParaRPr lang="en-US" altLang="zh-CN" sz="135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20"/>
          <p:cNvSpPr>
            <a:spLocks noChangeArrowheads="1"/>
          </p:cNvSpPr>
          <p:nvPr/>
        </p:nvSpPr>
        <p:spPr bwMode="auto">
          <a:xfrm>
            <a:off x="9069388" y="5330825"/>
            <a:ext cx="2832100" cy="11525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244600" y="1625600"/>
            <a:ext cx="1620838" cy="1152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8946" name="Rectangle 4"/>
          <p:cNvSpPr>
            <a:spLocks noChangeArrowheads="1"/>
          </p:cNvSpPr>
          <p:nvPr/>
        </p:nvSpPr>
        <p:spPr bwMode="auto">
          <a:xfrm>
            <a:off x="1473200" y="1702563"/>
            <a:ext cx="1198563" cy="24606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defTabSz="0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委员会组长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244600" y="2854325"/>
            <a:ext cx="1620838" cy="1152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8948" name="Rectangle 6"/>
          <p:cNvSpPr>
            <a:spLocks noChangeArrowheads="1"/>
          </p:cNvSpPr>
          <p:nvPr/>
        </p:nvSpPr>
        <p:spPr bwMode="auto">
          <a:xfrm>
            <a:off x="1358900" y="2942908"/>
            <a:ext cx="1357313" cy="24606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defTabSz="0">
              <a:tabLst>
                <a:tab pos="8521700" algn="r"/>
              </a:tabLst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委员会成员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244600" y="4084638"/>
            <a:ext cx="1620838" cy="1152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8950" name="Rectangle 8"/>
          <p:cNvSpPr>
            <a:spLocks noChangeArrowheads="1"/>
          </p:cNvSpPr>
          <p:nvPr/>
        </p:nvSpPr>
        <p:spPr bwMode="auto">
          <a:xfrm>
            <a:off x="1358900" y="4154488"/>
            <a:ext cx="1357313" cy="24606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数据管理组</a:t>
            </a:r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1244600" y="5330825"/>
            <a:ext cx="1620838" cy="1152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8952" name="Rectangle 4"/>
          <p:cNvSpPr>
            <a:spLocks noChangeArrowheads="1"/>
          </p:cNvSpPr>
          <p:nvPr/>
        </p:nvSpPr>
        <p:spPr bwMode="auto">
          <a:xfrm>
            <a:off x="1358900" y="5386070"/>
            <a:ext cx="1357313" cy="5318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defTabSz="0">
              <a:tabLst>
                <a:tab pos="8521700" algn="r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数据应用组</a:t>
            </a:r>
          </a:p>
          <a:p>
            <a:pPr algn="ctr" defTabSz="0">
              <a:tabLst>
                <a:tab pos="8521700" algn="r"/>
              </a:tabLst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53" name="Rectangle 9"/>
          <p:cNvSpPr>
            <a:spLocks noChangeArrowheads="1"/>
          </p:cNvSpPr>
          <p:nvPr/>
        </p:nvSpPr>
        <p:spPr bwMode="auto">
          <a:xfrm>
            <a:off x="1244600" y="1023938"/>
            <a:ext cx="1655763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承担角色</a:t>
            </a: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1D-4265-41B9-9AE5-DC18B21445A2}" type="slidenum">
              <a:rPr lang="zh-CN" altLang="en-US" sz="1600"/>
              <a:pPr/>
              <a:t>21</a:t>
            </a:fld>
            <a:endParaRPr lang="zh-CN" altLang="en-US" sz="1600"/>
          </a:p>
        </p:txBody>
      </p:sp>
      <p:pic>
        <p:nvPicPr>
          <p:cNvPr id="38956" name="Picture 4" descr="http://cac-sc.org/resources/Pictures/Committee-meeting-icon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 t="14285" b="19048"/>
          <a:stretch>
            <a:fillRect/>
          </a:stretch>
        </p:blipFill>
        <p:spPr bwMode="auto">
          <a:xfrm>
            <a:off x="1460500" y="3171825"/>
            <a:ext cx="10842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57" name="AutoShape 9" descr="http://tse3.mm.bing.net/th?q=Project+Analyst+Icon&amp;w=120&amp;h=120&amp;c=1&amp;rs=1&amp;qlt=90&amp;pid=InlineBlock&amp;mkt=en-US&amp;adlt=strict&amp;t=1&amp;mw=2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8959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</a:blip>
          <a:srcRect t="14175" b="14951"/>
          <a:stretch>
            <a:fillRect/>
          </a:stretch>
        </p:blipFill>
        <p:spPr bwMode="auto">
          <a:xfrm>
            <a:off x="1460500" y="4408488"/>
            <a:ext cx="1081088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6183313" y="1900238"/>
            <a:ext cx="2693987" cy="99536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能够从战略层面把关，作出决策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能够调动或协调资源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拟定副行长及以上领导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61" name="TextBox 8"/>
          <p:cNvSpPr txBox="1">
            <a:spLocks noChangeArrowheads="1"/>
          </p:cNvSpPr>
          <p:nvPr/>
        </p:nvSpPr>
        <p:spPr bwMode="auto">
          <a:xfrm>
            <a:off x="765968" y="290386"/>
            <a:ext cx="911969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制度建设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组织架构建立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角色定位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8962" name="Picture 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1998" y="5657228"/>
            <a:ext cx="967047" cy="7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48438" y="5128451"/>
            <a:ext cx="1008631" cy="93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 flipV="1">
            <a:off x="357188" y="696913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3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3268663" y="1239838"/>
            <a:ext cx="2835275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3475038" y="1397000"/>
            <a:ext cx="2422525" cy="1762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职责范围</a:t>
            </a: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6276975" y="1239838"/>
            <a:ext cx="2835275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Text Box 12"/>
          <p:cNvSpPr txBox="1">
            <a:spLocks noChangeArrowheads="1"/>
          </p:cNvSpPr>
          <p:nvPr/>
        </p:nvSpPr>
        <p:spPr bwMode="auto">
          <a:xfrm>
            <a:off x="6483350" y="1397000"/>
            <a:ext cx="2419350" cy="1762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技能要求</a:t>
            </a: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9285288" y="1239838"/>
            <a:ext cx="2832100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9" name="Text Box 14"/>
          <p:cNvSpPr txBox="1">
            <a:spLocks noChangeArrowheads="1"/>
          </p:cNvSpPr>
          <p:nvPr/>
        </p:nvSpPr>
        <p:spPr bwMode="auto">
          <a:xfrm>
            <a:off x="9491663" y="1397000"/>
            <a:ext cx="2419350" cy="1762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评价标准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1D3-7946-4B2C-8D3F-45220047F99F}" type="slidenum">
              <a:rPr lang="zh-CN" altLang="en-US" sz="1600"/>
              <a:pPr/>
              <a:t>22</a:t>
            </a:fld>
            <a:endParaRPr lang="zh-CN" altLang="en-US" sz="1600"/>
          </a:p>
        </p:txBody>
      </p:sp>
      <p:sp>
        <p:nvSpPr>
          <p:cNvPr id="40971" name="Rectangle 9"/>
          <p:cNvSpPr>
            <a:spLocks noChangeArrowheads="1"/>
          </p:cNvSpPr>
          <p:nvPr/>
        </p:nvSpPr>
        <p:spPr bwMode="auto">
          <a:xfrm>
            <a:off x="1460500" y="1239838"/>
            <a:ext cx="1655763" cy="492125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承担角色</a:t>
            </a: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405188" y="2224088"/>
            <a:ext cx="2808287" cy="81618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遵从项目计划并贡献专业知识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负责业务与技术的日常沟通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参与业务标准的拟定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268663" y="1841500"/>
            <a:ext cx="2835275" cy="13636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6276975" y="1841500"/>
            <a:ext cx="2835275" cy="13636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9394825" y="2199921"/>
            <a:ext cx="2611438" cy="7683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业务领域的标准的合理性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部门项目实施的如期推进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部门配合响应的及时性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9285288" y="1841500"/>
            <a:ext cx="2832100" cy="13636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21"/>
          <p:cNvSpPr>
            <a:spLocks noChangeArrowheads="1"/>
          </p:cNvSpPr>
          <p:nvPr/>
        </p:nvSpPr>
        <p:spPr bwMode="auto">
          <a:xfrm>
            <a:off x="3379788" y="3568035"/>
            <a:ext cx="2606675" cy="7683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负责提供项目资料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负责具体标准的项目落地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负责评判系统改造的风险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3268663" y="3295650"/>
            <a:ext cx="2835275" cy="13636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6429322" y="3510280"/>
            <a:ext cx="2808287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熟悉所负责的项目背景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熟悉项目的技术细节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能够评判系统改造风险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由科技部统筹</a:t>
            </a:r>
            <a:endParaRPr lang="zh-CN" altLang="en-US" sz="15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6276975" y="3295650"/>
            <a:ext cx="2835275" cy="13636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9394825" y="3566448"/>
            <a:ext cx="2611438" cy="769937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整体决策方向的正确性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部门配合度和实施开展情况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系统改造风险的及时暴露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5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26"/>
          <p:cNvSpPr>
            <a:spLocks noChangeArrowheads="1"/>
          </p:cNvSpPr>
          <p:nvPr/>
        </p:nvSpPr>
        <p:spPr bwMode="auto">
          <a:xfrm>
            <a:off x="9285288" y="3295650"/>
            <a:ext cx="2832100" cy="13636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3405122" y="4948880"/>
            <a:ext cx="2736915" cy="1679886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负责对数据的业务输入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负责对数据的补录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负责对数据质量问题源头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的更正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28"/>
          <p:cNvSpPr>
            <a:spLocks noChangeArrowheads="1"/>
          </p:cNvSpPr>
          <p:nvPr/>
        </p:nvSpPr>
        <p:spPr bwMode="auto">
          <a:xfrm>
            <a:off x="3268663" y="4749800"/>
            <a:ext cx="2835275" cy="13636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6413329" y="4984439"/>
            <a:ext cx="2608262" cy="14509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熟悉所负责的业务输入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熟悉分支行的数据现状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各分支行全职或专职一人</a:t>
            </a:r>
            <a:endParaRPr lang="zh-CN" altLang="en-US" sz="15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35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6276975" y="4749800"/>
            <a:ext cx="2835275" cy="13636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31"/>
          <p:cNvSpPr>
            <a:spLocks noChangeArrowheads="1"/>
          </p:cNvSpPr>
          <p:nvPr/>
        </p:nvSpPr>
        <p:spPr bwMode="auto">
          <a:xfrm>
            <a:off x="9394825" y="4984439"/>
            <a:ext cx="2611438" cy="7683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业务输入的正确性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数据补录的及时性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分行配合响应的及时性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285288" y="4749800"/>
            <a:ext cx="2832100" cy="13636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460500" y="1841500"/>
            <a:ext cx="1620838" cy="1363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0990" name="Rectangle 4"/>
          <p:cNvSpPr>
            <a:spLocks noChangeArrowheads="1"/>
          </p:cNvSpPr>
          <p:nvPr/>
        </p:nvSpPr>
        <p:spPr bwMode="auto">
          <a:xfrm>
            <a:off x="1460500" y="1960187"/>
            <a:ext cx="1614488" cy="24622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业务线治理专员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460500" y="3295650"/>
            <a:ext cx="1620838" cy="1363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0992" name="Rectangle 6"/>
          <p:cNvSpPr>
            <a:spLocks noChangeArrowheads="1"/>
          </p:cNvSpPr>
          <p:nvPr/>
        </p:nvSpPr>
        <p:spPr bwMode="auto">
          <a:xfrm>
            <a:off x="1574800" y="3372613"/>
            <a:ext cx="1357313" cy="2921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defTabSz="0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系统管理专员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460500" y="4749800"/>
            <a:ext cx="1620838" cy="1363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0994" name="Rectangle 8"/>
          <p:cNvSpPr>
            <a:spLocks noChangeArrowheads="1"/>
          </p:cNvSpPr>
          <p:nvPr/>
        </p:nvSpPr>
        <p:spPr bwMode="auto">
          <a:xfrm>
            <a:off x="1389063" y="4840427"/>
            <a:ext cx="1727200" cy="24622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分行治理专员</a:t>
            </a: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388815" y="2103120"/>
            <a:ext cx="2693987" cy="8413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熟悉本部门的业务和数据</a:t>
            </a:r>
            <a:endParaRPr lang="en-US" altLang="zh-CN" sz="15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能够协调相关资源配合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项目实施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各部门全职或专职一人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en-US" sz="1600" b="1" kern="0" noProof="1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8" name="TextBox 8"/>
          <p:cNvSpPr txBox="1">
            <a:spLocks noChangeArrowheads="1"/>
          </p:cNvSpPr>
          <p:nvPr/>
        </p:nvSpPr>
        <p:spPr bwMode="auto">
          <a:xfrm>
            <a:off x="668337" y="303669"/>
            <a:ext cx="914532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制度建设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组织架构建立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角色定位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48985" y="2199955"/>
            <a:ext cx="960418" cy="934105"/>
          </a:xfrm>
          <a:prstGeom prst="rect">
            <a:avLst/>
          </a:prstGeom>
          <a:noFill/>
        </p:spPr>
      </p:pic>
      <p:pic>
        <p:nvPicPr>
          <p:cNvPr id="41002" name="Picture 4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l="3861" t="7410" r="7410" b="3861"/>
          <a:stretch>
            <a:fillRect/>
          </a:stretch>
        </p:blipFill>
        <p:spPr bwMode="auto">
          <a:xfrm>
            <a:off x="1820991" y="3688331"/>
            <a:ext cx="936078" cy="9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8"/>
          <p:cNvSpPr txBox="1">
            <a:spLocks noChangeArrowheads="1"/>
          </p:cNvSpPr>
          <p:nvPr/>
        </p:nvSpPr>
        <p:spPr bwMode="auto">
          <a:xfrm>
            <a:off x="-306388" y="185738"/>
            <a:ext cx="558323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3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DB57-D9F0-4421-95D3-43FE29C105E4}" type="slidenum">
              <a:rPr lang="zh-CN" altLang="en-US" sz="1600"/>
              <a:pPr/>
              <a:t>23</a:t>
            </a:fld>
            <a:endParaRPr lang="zh-CN" altLang="en-US" sz="1600"/>
          </a:p>
        </p:txBody>
      </p:sp>
      <p:sp>
        <p:nvSpPr>
          <p:cNvPr id="30765" name="TextBox 8"/>
          <p:cNvSpPr txBox="1">
            <a:spLocks noChangeArrowheads="1"/>
          </p:cNvSpPr>
          <p:nvPr/>
        </p:nvSpPr>
        <p:spPr bwMode="auto">
          <a:xfrm>
            <a:off x="668337" y="232231"/>
            <a:ext cx="10297416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制度建设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数据质量管理制度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考核办法完善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45554" y="1625771"/>
            <a:ext cx="1451485" cy="4857750"/>
            <a:chOff x="945554" y="1625771"/>
            <a:chExt cx="1451485" cy="485775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948901" y="1625771"/>
              <a:ext cx="1448136" cy="1152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948901" y="2854496"/>
              <a:ext cx="1448136" cy="1152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948901" y="4084809"/>
              <a:ext cx="1448136" cy="1152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48901" y="5330996"/>
              <a:ext cx="1448136" cy="1152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48901" y="1656989"/>
              <a:ext cx="1422257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现状分析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48901" y="4137119"/>
              <a:ext cx="1448138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制度内容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48901" y="2896436"/>
              <a:ext cx="1422257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制度目标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45554" y="5353737"/>
              <a:ext cx="1419275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参与对象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88432" y="1024109"/>
            <a:ext cx="9362178" cy="5459412"/>
            <a:chOff x="3164480" y="1183295"/>
            <a:chExt cx="5843587" cy="5459412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164480" y="1183295"/>
              <a:ext cx="2835275" cy="492125"/>
            </a:xfrm>
            <a:prstGeom prst="rect">
              <a:avLst/>
            </a:prstGeom>
            <a:solidFill>
              <a:srgbClr val="B2D2DE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370855" y="1340457"/>
              <a:ext cx="2422525" cy="176213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数据质量管理制度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172792" y="1183295"/>
              <a:ext cx="2835275" cy="492125"/>
            </a:xfrm>
            <a:prstGeom prst="rect">
              <a:avLst/>
            </a:prstGeom>
            <a:solidFill>
              <a:srgbClr val="B2D2DE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379167" y="1340457"/>
              <a:ext cx="2419350" cy="176213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数据质量考核办法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164480" y="1784957"/>
              <a:ext cx="2835275" cy="115252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6172792" y="1784957"/>
              <a:ext cx="2835275" cy="115252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3164480" y="3013682"/>
              <a:ext cx="2835275" cy="115252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6172792" y="3013682"/>
              <a:ext cx="2835275" cy="115252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3164480" y="4243995"/>
              <a:ext cx="2835275" cy="115252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6172792" y="4243995"/>
              <a:ext cx="2835275" cy="115252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164480" y="5490182"/>
              <a:ext cx="2835275" cy="115252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6172792" y="5490182"/>
              <a:ext cx="2835275" cy="115252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Freeform 124"/>
          <p:cNvSpPr>
            <a:spLocks noEditPoints="1" noChangeArrowheads="1"/>
          </p:cNvSpPr>
          <p:nvPr/>
        </p:nvSpPr>
        <p:spPr bwMode="auto">
          <a:xfrm>
            <a:off x="1281629" y="3293463"/>
            <a:ext cx="734979" cy="666750"/>
          </a:xfrm>
          <a:custGeom>
            <a:avLst/>
            <a:gdLst/>
            <a:ahLst/>
            <a:cxnLst>
              <a:cxn ang="0">
                <a:pos x="101" y="21"/>
              </a:cxn>
              <a:cxn ang="0">
                <a:pos x="117" y="5"/>
              </a:cxn>
              <a:cxn ang="0">
                <a:pos x="119" y="6"/>
              </a:cxn>
              <a:cxn ang="0">
                <a:pos x="120" y="20"/>
              </a:cxn>
              <a:cxn ang="0">
                <a:pos x="134" y="22"/>
              </a:cxn>
              <a:cxn ang="0">
                <a:pos x="135" y="24"/>
              </a:cxn>
              <a:cxn ang="0">
                <a:pos x="120" y="39"/>
              </a:cxn>
              <a:cxn ang="0">
                <a:pos x="116" y="40"/>
              </a:cxn>
              <a:cxn ang="0">
                <a:pos x="107" y="39"/>
              </a:cxn>
              <a:cxn ang="0">
                <a:pos x="80" y="66"/>
              </a:cxn>
              <a:cxn ang="0">
                <a:pos x="78" y="79"/>
              </a:cxn>
              <a:cxn ang="0">
                <a:pos x="61" y="79"/>
              </a:cxn>
              <a:cxn ang="0">
                <a:pos x="61" y="62"/>
              </a:cxn>
              <a:cxn ang="0">
                <a:pos x="75" y="60"/>
              </a:cxn>
              <a:cxn ang="0">
                <a:pos x="101" y="34"/>
              </a:cxn>
              <a:cxn ang="0">
                <a:pos x="100" y="25"/>
              </a:cxn>
              <a:cxn ang="0">
                <a:pos x="101" y="21"/>
              </a:cxn>
              <a:cxn ang="0">
                <a:pos x="130" y="34"/>
              </a:cxn>
              <a:cxn ang="0">
                <a:pos x="122" y="42"/>
              </a:cxn>
              <a:cxn ang="0">
                <a:pos x="118" y="44"/>
              </a:cxn>
              <a:cxn ang="0">
                <a:pos x="124" y="70"/>
              </a:cxn>
              <a:cxn ang="0">
                <a:pos x="70" y="125"/>
              </a:cxn>
              <a:cxn ang="0">
                <a:pos x="15" y="70"/>
              </a:cxn>
              <a:cxn ang="0">
                <a:pos x="70" y="16"/>
              </a:cxn>
              <a:cxn ang="0">
                <a:pos x="96" y="23"/>
              </a:cxn>
              <a:cxn ang="0">
                <a:pos x="99" y="18"/>
              </a:cxn>
              <a:cxn ang="0">
                <a:pos x="106" y="11"/>
              </a:cxn>
              <a:cxn ang="0">
                <a:pos x="70" y="0"/>
              </a:cxn>
              <a:cxn ang="0">
                <a:pos x="0" y="70"/>
              </a:cxn>
              <a:cxn ang="0">
                <a:pos x="70" y="140"/>
              </a:cxn>
              <a:cxn ang="0">
                <a:pos x="140" y="70"/>
              </a:cxn>
              <a:cxn ang="0">
                <a:pos x="130" y="34"/>
              </a:cxn>
              <a:cxn ang="0">
                <a:pos x="70" y="47"/>
              </a:cxn>
              <a:cxn ang="0">
                <a:pos x="80" y="49"/>
              </a:cxn>
              <a:cxn ang="0">
                <a:pos x="93" y="37"/>
              </a:cxn>
              <a:cxn ang="0">
                <a:pos x="70" y="29"/>
              </a:cxn>
              <a:cxn ang="0">
                <a:pos x="29" y="70"/>
              </a:cxn>
              <a:cxn ang="0">
                <a:pos x="70" y="111"/>
              </a:cxn>
              <a:cxn ang="0">
                <a:pos x="111" y="70"/>
              </a:cxn>
              <a:cxn ang="0">
                <a:pos x="104" y="48"/>
              </a:cxn>
              <a:cxn ang="0">
                <a:pos x="91" y="61"/>
              </a:cxn>
              <a:cxn ang="0">
                <a:pos x="93" y="70"/>
              </a:cxn>
              <a:cxn ang="0">
                <a:pos x="70" y="94"/>
              </a:cxn>
              <a:cxn ang="0">
                <a:pos x="46" y="70"/>
              </a:cxn>
              <a:cxn ang="0">
                <a:pos x="70" y="47"/>
              </a:cxn>
            </a:cxnLst>
            <a:rect l="0" t="0" r="r" b="b"/>
            <a:pathLst>
              <a:path w="140" h="140">
                <a:moveTo>
                  <a:pt x="101" y="21"/>
                </a:moveTo>
                <a:cubicBezTo>
                  <a:pt x="117" y="5"/>
                  <a:pt x="117" y="5"/>
                  <a:pt x="117" y="5"/>
                </a:cubicBezTo>
                <a:cubicBezTo>
                  <a:pt x="118" y="5"/>
                  <a:pt x="118" y="5"/>
                  <a:pt x="119" y="6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6" y="22"/>
                  <a:pt x="136" y="23"/>
                  <a:pt x="135" y="24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19" y="40"/>
                  <a:pt x="117" y="40"/>
                  <a:pt x="116" y="40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80" y="66"/>
                  <a:pt x="80" y="66"/>
                  <a:pt x="80" y="66"/>
                </a:cubicBezTo>
                <a:cubicBezTo>
                  <a:pt x="82" y="70"/>
                  <a:pt x="82" y="75"/>
                  <a:pt x="78" y="79"/>
                </a:cubicBezTo>
                <a:cubicBezTo>
                  <a:pt x="73" y="84"/>
                  <a:pt x="66" y="84"/>
                  <a:pt x="61" y="79"/>
                </a:cubicBezTo>
                <a:cubicBezTo>
                  <a:pt x="57" y="74"/>
                  <a:pt x="57" y="67"/>
                  <a:pt x="61" y="62"/>
                </a:cubicBezTo>
                <a:cubicBezTo>
                  <a:pt x="65" y="59"/>
                  <a:pt x="70" y="58"/>
                  <a:pt x="75" y="60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3"/>
                  <a:pt x="101" y="22"/>
                  <a:pt x="101" y="21"/>
                </a:cubicBezTo>
                <a:close/>
                <a:moveTo>
                  <a:pt x="130" y="34"/>
                </a:moveTo>
                <a:cubicBezTo>
                  <a:pt x="122" y="42"/>
                  <a:pt x="122" y="42"/>
                  <a:pt x="122" y="42"/>
                </a:cubicBezTo>
                <a:cubicBezTo>
                  <a:pt x="121" y="43"/>
                  <a:pt x="119" y="44"/>
                  <a:pt x="118" y="44"/>
                </a:cubicBezTo>
                <a:cubicBezTo>
                  <a:pt x="122" y="52"/>
                  <a:pt x="124" y="61"/>
                  <a:pt x="124" y="70"/>
                </a:cubicBezTo>
                <a:cubicBezTo>
                  <a:pt x="124" y="100"/>
                  <a:pt x="100" y="125"/>
                  <a:pt x="70" y="125"/>
                </a:cubicBezTo>
                <a:cubicBezTo>
                  <a:pt x="40" y="125"/>
                  <a:pt x="15" y="100"/>
                  <a:pt x="15" y="70"/>
                </a:cubicBezTo>
                <a:cubicBezTo>
                  <a:pt x="15" y="40"/>
                  <a:pt x="40" y="16"/>
                  <a:pt x="70" y="16"/>
                </a:cubicBezTo>
                <a:cubicBezTo>
                  <a:pt x="79" y="16"/>
                  <a:pt x="88" y="18"/>
                  <a:pt x="96" y="23"/>
                </a:cubicBezTo>
                <a:cubicBezTo>
                  <a:pt x="97" y="21"/>
                  <a:pt x="98" y="19"/>
                  <a:pt x="99" y="18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96" y="4"/>
                  <a:pt x="83" y="0"/>
                  <a:pt x="70" y="0"/>
                </a:cubicBezTo>
                <a:cubicBezTo>
                  <a:pt x="31" y="0"/>
                  <a:pt x="0" y="32"/>
                  <a:pt x="0" y="70"/>
                </a:cubicBezTo>
                <a:cubicBezTo>
                  <a:pt x="0" y="109"/>
                  <a:pt x="31" y="140"/>
                  <a:pt x="70" y="140"/>
                </a:cubicBezTo>
                <a:cubicBezTo>
                  <a:pt x="108" y="140"/>
                  <a:pt x="140" y="109"/>
                  <a:pt x="140" y="70"/>
                </a:cubicBezTo>
                <a:cubicBezTo>
                  <a:pt x="140" y="57"/>
                  <a:pt x="136" y="45"/>
                  <a:pt x="130" y="34"/>
                </a:cubicBezTo>
                <a:close/>
                <a:moveTo>
                  <a:pt x="70" y="47"/>
                </a:moveTo>
                <a:cubicBezTo>
                  <a:pt x="73" y="47"/>
                  <a:pt x="77" y="48"/>
                  <a:pt x="80" y="49"/>
                </a:cubicBezTo>
                <a:cubicBezTo>
                  <a:pt x="93" y="37"/>
                  <a:pt x="93" y="37"/>
                  <a:pt x="93" y="37"/>
                </a:cubicBezTo>
                <a:cubicBezTo>
                  <a:pt x="86" y="32"/>
                  <a:pt x="78" y="29"/>
                  <a:pt x="70" y="29"/>
                </a:cubicBezTo>
                <a:cubicBezTo>
                  <a:pt x="47" y="29"/>
                  <a:pt x="29" y="48"/>
                  <a:pt x="29" y="70"/>
                </a:cubicBezTo>
                <a:cubicBezTo>
                  <a:pt x="29" y="93"/>
                  <a:pt x="47" y="111"/>
                  <a:pt x="70" y="111"/>
                </a:cubicBezTo>
                <a:cubicBezTo>
                  <a:pt x="92" y="111"/>
                  <a:pt x="111" y="93"/>
                  <a:pt x="111" y="70"/>
                </a:cubicBezTo>
                <a:cubicBezTo>
                  <a:pt x="111" y="62"/>
                  <a:pt x="108" y="54"/>
                  <a:pt x="104" y="48"/>
                </a:cubicBezTo>
                <a:cubicBezTo>
                  <a:pt x="91" y="61"/>
                  <a:pt x="91" y="61"/>
                  <a:pt x="91" y="61"/>
                </a:cubicBezTo>
                <a:cubicBezTo>
                  <a:pt x="92" y="64"/>
                  <a:pt x="93" y="67"/>
                  <a:pt x="93" y="70"/>
                </a:cubicBezTo>
                <a:cubicBezTo>
                  <a:pt x="93" y="83"/>
                  <a:pt x="83" y="94"/>
                  <a:pt x="70" y="94"/>
                </a:cubicBezTo>
                <a:cubicBezTo>
                  <a:pt x="57" y="94"/>
                  <a:pt x="46" y="83"/>
                  <a:pt x="46" y="70"/>
                </a:cubicBezTo>
                <a:cubicBezTo>
                  <a:pt x="46" y="57"/>
                  <a:pt x="57" y="47"/>
                  <a:pt x="70" y="47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8966" y="1736590"/>
            <a:ext cx="4542475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目前科技部已经发布了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数据质量管理办法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，规定了数据的组织责任，数据质量检核，问题管理和管理工具，但办法重在指引，实际操作和落地指导较弱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689352" y="2929117"/>
            <a:ext cx="4542475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</a:t>
            </a:r>
            <a:r>
              <a: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制度的</a:t>
            </a:r>
            <a:r>
              <a: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</a:t>
            </a:r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，使得数据</a:t>
            </a:r>
            <a:r>
              <a: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工作更加体系化、规范化，全面提升数据</a:t>
            </a:r>
            <a:r>
              <a: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管理的能力和水平，为实现</a:t>
            </a:r>
            <a:r>
              <a: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数据质量提升</a:t>
            </a:r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提供有力的制度保障。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74265" y="4160722"/>
            <a:ext cx="4542475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数据质量管理的组织与责任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数据质量问题管理流程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数据质量配套平台和工具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数据质量管理的模板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689352" y="5376045"/>
            <a:ext cx="1507837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数据管理者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数据应用者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业务线人员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30257" y="5595895"/>
            <a:ext cx="1507837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分支行人员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行领导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37459" y="1721600"/>
            <a:ext cx="4542475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在已发布的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数据质量管理办法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第八章规定了由科技部制定数据质量考核方案，并组织实施考核，最后将考核结果提交计划财务和人力资源部，目前考核体系落实细节还不够详细，执行力较弱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472998" y="2901938"/>
            <a:ext cx="4542475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</a:t>
            </a:r>
            <a:r>
              <a: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质量考核体系的搭建和细化，</a:t>
            </a:r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使得数据</a:t>
            </a:r>
            <a:r>
              <a: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质量改进工作更加量化，提高各部门的参与度和积极性</a:t>
            </a:r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实现数据质量的数据驱动和量化考核，</a:t>
            </a:r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为实现</a:t>
            </a:r>
            <a:r>
              <a: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数据质量激励</a:t>
            </a:r>
            <a:r>
              <a:rPr lang="zh-CN" altLang="sv-SE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提供有力的制度保障。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509055" y="4144704"/>
            <a:ext cx="4542475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数据质量考核的组织与责任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数据质量考核的实施方案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数据质量考核的量化指标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数据质量考核的绩效发放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509055" y="5420419"/>
            <a:ext cx="1507837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数据管理者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数据应用者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业务线人员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649960" y="5416475"/>
            <a:ext cx="1800152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分支行人员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行领导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人力考核人员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绩效发放人员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07"/>
          <p:cNvSpPr>
            <a:spLocks noEditPoints="1" noChangeArrowheads="1"/>
          </p:cNvSpPr>
          <p:nvPr/>
        </p:nvSpPr>
        <p:spPr bwMode="auto">
          <a:xfrm>
            <a:off x="1312606" y="4505898"/>
            <a:ext cx="684000" cy="6480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6" y="128"/>
              </a:cxn>
              <a:cxn ang="0">
                <a:pos x="0" y="112"/>
              </a:cxn>
              <a:cxn ang="0">
                <a:pos x="0" y="16"/>
              </a:cxn>
              <a:cxn ang="0">
                <a:pos x="16" y="0"/>
              </a:cxn>
              <a:cxn ang="0">
                <a:pos x="16" y="128"/>
              </a:cxn>
              <a:cxn ang="0">
                <a:pos x="16" y="128"/>
              </a:cxn>
              <a:cxn ang="0">
                <a:pos x="16" y="128"/>
              </a:cxn>
              <a:cxn ang="0">
                <a:pos x="120" y="12"/>
              </a:cxn>
              <a:cxn ang="0">
                <a:pos x="112" y="12"/>
              </a:cxn>
              <a:cxn ang="0">
                <a:pos x="112" y="36"/>
              </a:cxn>
              <a:cxn ang="0">
                <a:pos x="128" y="36"/>
              </a:cxn>
              <a:cxn ang="0">
                <a:pos x="128" y="21"/>
              </a:cxn>
              <a:cxn ang="0">
                <a:pos x="120" y="12"/>
              </a:cxn>
              <a:cxn ang="0">
                <a:pos x="112" y="100"/>
              </a:cxn>
              <a:cxn ang="0">
                <a:pos x="120" y="100"/>
              </a:cxn>
              <a:cxn ang="0">
                <a:pos x="128" y="93"/>
              </a:cxn>
              <a:cxn ang="0">
                <a:pos x="128" y="76"/>
              </a:cxn>
              <a:cxn ang="0">
                <a:pos x="112" y="76"/>
              </a:cxn>
              <a:cxn ang="0">
                <a:pos x="112" y="100"/>
              </a:cxn>
              <a:cxn ang="0">
                <a:pos x="112" y="68"/>
              </a:cxn>
              <a:cxn ang="0">
                <a:pos x="128" y="68"/>
              </a:cxn>
              <a:cxn ang="0">
                <a:pos x="128" y="44"/>
              </a:cxn>
              <a:cxn ang="0">
                <a:pos x="112" y="44"/>
              </a:cxn>
              <a:cxn ang="0">
                <a:pos x="112" y="68"/>
              </a:cxn>
              <a:cxn ang="0">
                <a:pos x="104" y="17"/>
              </a:cxn>
              <a:cxn ang="0">
                <a:pos x="104" y="112"/>
              </a:cxn>
              <a:cxn ang="0">
                <a:pos x="88" y="128"/>
              </a:cxn>
              <a:cxn ang="0">
                <a:pos x="24" y="128"/>
              </a:cxn>
              <a:cxn ang="0">
                <a:pos x="24" y="0"/>
              </a:cxn>
              <a:cxn ang="0">
                <a:pos x="87" y="0"/>
              </a:cxn>
              <a:cxn ang="0">
                <a:pos x="104" y="17"/>
              </a:cxn>
              <a:cxn ang="0">
                <a:pos x="87" y="73"/>
              </a:cxn>
              <a:cxn ang="0">
                <a:pos x="76" y="68"/>
              </a:cxn>
              <a:cxn ang="0">
                <a:pos x="70" y="65"/>
              </a:cxn>
              <a:cxn ang="0">
                <a:pos x="70" y="60"/>
              </a:cxn>
              <a:cxn ang="0">
                <a:pos x="72" y="55"/>
              </a:cxn>
              <a:cxn ang="0">
                <a:pos x="74" y="52"/>
              </a:cxn>
              <a:cxn ang="0">
                <a:pos x="73" y="48"/>
              </a:cxn>
              <a:cxn ang="0">
                <a:pos x="73" y="43"/>
              </a:cxn>
              <a:cxn ang="0">
                <a:pos x="64" y="36"/>
              </a:cxn>
              <a:cxn ang="0">
                <a:pos x="54" y="43"/>
              </a:cxn>
              <a:cxn ang="0">
                <a:pos x="54" y="48"/>
              </a:cxn>
              <a:cxn ang="0">
                <a:pos x="53" y="52"/>
              </a:cxn>
              <a:cxn ang="0">
                <a:pos x="55" y="55"/>
              </a:cxn>
              <a:cxn ang="0">
                <a:pos x="58" y="60"/>
              </a:cxn>
              <a:cxn ang="0">
                <a:pos x="57" y="65"/>
              </a:cxn>
              <a:cxn ang="0">
                <a:pos x="52" y="68"/>
              </a:cxn>
              <a:cxn ang="0">
                <a:pos x="40" y="73"/>
              </a:cxn>
              <a:cxn ang="0">
                <a:pos x="40" y="80"/>
              </a:cxn>
              <a:cxn ang="0">
                <a:pos x="64" y="80"/>
              </a:cxn>
              <a:cxn ang="0">
                <a:pos x="88" y="80"/>
              </a:cxn>
              <a:cxn ang="0">
                <a:pos x="87" y="73"/>
              </a:cxn>
            </a:cxnLst>
            <a:rect l="0" t="0" r="r" b="b"/>
            <a:pathLst>
              <a:path w="128" h="128">
                <a:moveTo>
                  <a:pt x="16" y="0"/>
                </a:moveTo>
                <a:cubicBezTo>
                  <a:pt x="16" y="128"/>
                  <a:pt x="16" y="128"/>
                  <a:pt x="16" y="128"/>
                </a:cubicBezTo>
                <a:cubicBezTo>
                  <a:pt x="7" y="128"/>
                  <a:pt x="0" y="120"/>
                  <a:pt x="0" y="112"/>
                </a:cubicBezTo>
                <a:cubicBezTo>
                  <a:pt x="0" y="105"/>
                  <a:pt x="0" y="44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  <a:moveTo>
                  <a:pt x="16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128"/>
                  <a:pt x="16" y="128"/>
                  <a:pt x="16" y="128"/>
                </a:cubicBezTo>
                <a:close/>
                <a:moveTo>
                  <a:pt x="120" y="12"/>
                </a:moveTo>
                <a:cubicBezTo>
                  <a:pt x="112" y="12"/>
                  <a:pt x="112" y="12"/>
                  <a:pt x="112" y="12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28" y="21"/>
                  <a:pt x="128" y="12"/>
                  <a:pt x="120" y="12"/>
                </a:cubicBezTo>
                <a:close/>
                <a:moveTo>
                  <a:pt x="112" y="100"/>
                </a:moveTo>
                <a:cubicBezTo>
                  <a:pt x="112" y="100"/>
                  <a:pt x="112" y="100"/>
                  <a:pt x="120" y="100"/>
                </a:cubicBezTo>
                <a:cubicBezTo>
                  <a:pt x="128" y="100"/>
                  <a:pt x="128" y="93"/>
                  <a:pt x="128" y="93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12" y="76"/>
                  <a:pt x="112" y="76"/>
                  <a:pt x="112" y="76"/>
                </a:cubicBezTo>
                <a:lnTo>
                  <a:pt x="112" y="100"/>
                </a:lnTo>
                <a:close/>
                <a:moveTo>
                  <a:pt x="112" y="68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12" y="44"/>
                  <a:pt x="112" y="44"/>
                  <a:pt x="112" y="44"/>
                </a:cubicBezTo>
                <a:lnTo>
                  <a:pt x="112" y="68"/>
                </a:lnTo>
                <a:close/>
                <a:moveTo>
                  <a:pt x="104" y="17"/>
                </a:moveTo>
                <a:cubicBezTo>
                  <a:pt x="104" y="23"/>
                  <a:pt x="104" y="85"/>
                  <a:pt x="104" y="112"/>
                </a:cubicBezTo>
                <a:cubicBezTo>
                  <a:pt x="104" y="122"/>
                  <a:pt x="96" y="128"/>
                  <a:pt x="88" y="128"/>
                </a:cubicBezTo>
                <a:cubicBezTo>
                  <a:pt x="79" y="128"/>
                  <a:pt x="24" y="128"/>
                  <a:pt x="24" y="128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79" y="0"/>
                  <a:pt x="87" y="0"/>
                </a:cubicBezTo>
                <a:cubicBezTo>
                  <a:pt x="96" y="0"/>
                  <a:pt x="104" y="8"/>
                  <a:pt x="104" y="17"/>
                </a:cubicBezTo>
                <a:close/>
                <a:moveTo>
                  <a:pt x="87" y="73"/>
                </a:moveTo>
                <a:cubicBezTo>
                  <a:pt x="85" y="71"/>
                  <a:pt x="80" y="70"/>
                  <a:pt x="76" y="68"/>
                </a:cubicBezTo>
                <a:cubicBezTo>
                  <a:pt x="71" y="66"/>
                  <a:pt x="70" y="65"/>
                  <a:pt x="70" y="65"/>
                </a:cubicBezTo>
                <a:cubicBezTo>
                  <a:pt x="70" y="60"/>
                  <a:pt x="70" y="60"/>
                  <a:pt x="70" y="60"/>
                </a:cubicBezTo>
                <a:cubicBezTo>
                  <a:pt x="70" y="60"/>
                  <a:pt x="71" y="59"/>
                  <a:pt x="72" y="55"/>
                </a:cubicBezTo>
                <a:cubicBezTo>
                  <a:pt x="73" y="55"/>
                  <a:pt x="74" y="53"/>
                  <a:pt x="74" y="52"/>
                </a:cubicBezTo>
                <a:cubicBezTo>
                  <a:pt x="74" y="51"/>
                  <a:pt x="74" y="48"/>
                  <a:pt x="73" y="48"/>
                </a:cubicBezTo>
                <a:cubicBezTo>
                  <a:pt x="73" y="46"/>
                  <a:pt x="73" y="44"/>
                  <a:pt x="73" y="43"/>
                </a:cubicBezTo>
                <a:cubicBezTo>
                  <a:pt x="73" y="40"/>
                  <a:pt x="69" y="36"/>
                  <a:pt x="64" y="36"/>
                </a:cubicBezTo>
                <a:cubicBezTo>
                  <a:pt x="58" y="36"/>
                  <a:pt x="54" y="40"/>
                  <a:pt x="54" y="43"/>
                </a:cubicBezTo>
                <a:cubicBezTo>
                  <a:pt x="54" y="44"/>
                  <a:pt x="54" y="46"/>
                  <a:pt x="54" y="48"/>
                </a:cubicBezTo>
                <a:cubicBezTo>
                  <a:pt x="53" y="48"/>
                  <a:pt x="53" y="51"/>
                  <a:pt x="53" y="52"/>
                </a:cubicBezTo>
                <a:cubicBezTo>
                  <a:pt x="53" y="53"/>
                  <a:pt x="54" y="55"/>
                  <a:pt x="55" y="55"/>
                </a:cubicBezTo>
                <a:cubicBezTo>
                  <a:pt x="56" y="59"/>
                  <a:pt x="58" y="60"/>
                  <a:pt x="58" y="60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6" y="66"/>
                  <a:pt x="52" y="68"/>
                </a:cubicBezTo>
                <a:cubicBezTo>
                  <a:pt x="47" y="70"/>
                  <a:pt x="42" y="71"/>
                  <a:pt x="40" y="73"/>
                </a:cubicBezTo>
                <a:cubicBezTo>
                  <a:pt x="39" y="75"/>
                  <a:pt x="40" y="80"/>
                  <a:pt x="40" y="80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75"/>
                  <a:pt x="87" y="73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boss-with-tie_81303"/>
          <p:cNvSpPr>
            <a:spLocks noChangeAspect="1" noChangeArrowheads="1"/>
          </p:cNvSpPr>
          <p:nvPr/>
        </p:nvSpPr>
        <p:spPr bwMode="auto">
          <a:xfrm>
            <a:off x="1181932" y="5738857"/>
            <a:ext cx="868362" cy="692150"/>
          </a:xfrm>
          <a:custGeom>
            <a:avLst/>
            <a:gdLst/>
            <a:ahLst/>
            <a:cxnLst>
              <a:cxn ang="0">
                <a:pos x="321042" y="289814"/>
              </a:cxn>
              <a:cxn ang="0">
                <a:pos x="371997" y="339104"/>
              </a:cxn>
              <a:cxn ang="0">
                <a:pos x="383676" y="279467"/>
              </a:cxn>
              <a:cxn ang="0">
                <a:pos x="355420" y="250307"/>
              </a:cxn>
              <a:cxn ang="0">
                <a:pos x="237969" y="263287"/>
              </a:cxn>
              <a:cxn ang="0">
                <a:pos x="241266" y="338916"/>
              </a:cxn>
              <a:cxn ang="0">
                <a:pos x="292880" y="295364"/>
              </a:cxn>
              <a:cxn ang="0">
                <a:pos x="258879" y="250307"/>
              </a:cxn>
              <a:cxn ang="0">
                <a:pos x="566120" y="130673"/>
              </a:cxn>
              <a:cxn ang="0">
                <a:pos x="531927" y="223799"/>
              </a:cxn>
              <a:cxn ang="0">
                <a:pos x="545868" y="261143"/>
              </a:cxn>
              <a:cxn ang="0">
                <a:pos x="607002" y="350788"/>
              </a:cxn>
              <a:cxn ang="0">
                <a:pos x="490386" y="384088"/>
              </a:cxn>
              <a:cxn ang="0">
                <a:pos x="441969" y="263777"/>
              </a:cxn>
              <a:cxn ang="0">
                <a:pos x="472677" y="234240"/>
              </a:cxn>
              <a:cxn ang="0">
                <a:pos x="426144" y="172720"/>
              </a:cxn>
              <a:cxn ang="0">
                <a:pos x="500465" y="66049"/>
              </a:cxn>
              <a:cxn ang="0">
                <a:pos x="172849" y="143278"/>
              </a:cxn>
              <a:cxn ang="0">
                <a:pos x="138468" y="223799"/>
              </a:cxn>
              <a:cxn ang="0">
                <a:pos x="152408" y="261143"/>
              </a:cxn>
              <a:cxn ang="0">
                <a:pos x="146662" y="310058"/>
              </a:cxn>
              <a:cxn ang="0">
                <a:pos x="6312" y="373835"/>
              </a:cxn>
              <a:cxn ang="0">
                <a:pos x="48606" y="263777"/>
              </a:cxn>
              <a:cxn ang="0">
                <a:pos x="79313" y="234240"/>
              </a:cxn>
              <a:cxn ang="0">
                <a:pos x="27318" y="160962"/>
              </a:cxn>
              <a:cxn ang="0">
                <a:pos x="107100" y="66049"/>
              </a:cxn>
              <a:cxn ang="0">
                <a:pos x="401854" y="85787"/>
              </a:cxn>
              <a:cxn ang="0">
                <a:pos x="417960" y="149281"/>
              </a:cxn>
              <a:cxn ang="0">
                <a:pos x="410896" y="159910"/>
              </a:cxn>
              <a:cxn ang="0">
                <a:pos x="384712" y="189823"/>
              </a:cxn>
              <a:cxn ang="0">
                <a:pos x="359847" y="222275"/>
              </a:cxn>
              <a:cxn ang="0">
                <a:pos x="345625" y="236855"/>
              </a:cxn>
              <a:cxn ang="0">
                <a:pos x="366628" y="237326"/>
              </a:cxn>
              <a:cxn ang="0">
                <a:pos x="430016" y="289814"/>
              </a:cxn>
              <a:cxn ang="0">
                <a:pos x="483891" y="436461"/>
              </a:cxn>
              <a:cxn ang="0">
                <a:pos x="431805" y="491771"/>
              </a:cxn>
              <a:cxn ang="0">
                <a:pos x="334605" y="389052"/>
              </a:cxn>
              <a:cxn ang="0">
                <a:pos x="307196" y="317281"/>
              </a:cxn>
              <a:cxn ang="0">
                <a:pos x="279694" y="389052"/>
              </a:cxn>
              <a:cxn ang="0">
                <a:pos x="182493" y="491771"/>
              </a:cxn>
              <a:cxn ang="0">
                <a:pos x="132669" y="424515"/>
              </a:cxn>
              <a:cxn ang="0">
                <a:pos x="214517" y="279373"/>
              </a:cxn>
              <a:cxn ang="0">
                <a:pos x="247765" y="237326"/>
              </a:cxn>
              <a:cxn ang="0">
                <a:pos x="268768" y="236855"/>
              </a:cxn>
              <a:cxn ang="0">
                <a:pos x="254546" y="222275"/>
              </a:cxn>
              <a:cxn ang="0">
                <a:pos x="229681" y="189823"/>
              </a:cxn>
              <a:cxn ang="0">
                <a:pos x="203497" y="159910"/>
              </a:cxn>
              <a:cxn ang="0">
                <a:pos x="196433" y="149281"/>
              </a:cxn>
              <a:cxn ang="0">
                <a:pos x="212727" y="85787"/>
              </a:cxn>
            </a:cxnLst>
            <a:rect l="0" t="0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106"/>
          <p:cNvGrpSpPr/>
          <p:nvPr/>
        </p:nvGrpSpPr>
        <p:grpSpPr bwMode="auto">
          <a:xfrm>
            <a:off x="1207048" y="1976035"/>
            <a:ext cx="905161" cy="730834"/>
            <a:chOff x="3714012" y="3171332"/>
            <a:chExt cx="565394" cy="455641"/>
          </a:xfrm>
        </p:grpSpPr>
        <p:sp>
          <p:nvSpPr>
            <p:cNvPr id="50" name="Freeform 45"/>
            <p:cNvSpPr>
              <a:spLocks noChangeArrowheads="1"/>
            </p:cNvSpPr>
            <p:nvPr/>
          </p:nvSpPr>
          <p:spPr bwMode="auto">
            <a:xfrm>
              <a:off x="3787180" y="3354254"/>
              <a:ext cx="187911" cy="36584"/>
            </a:xfrm>
            <a:custGeom>
              <a:avLst/>
              <a:gdLst/>
              <a:ahLst/>
              <a:cxnLst>
                <a:cxn ang="0">
                  <a:pos x="81" y="18"/>
                </a:cxn>
                <a:cxn ang="0">
                  <a:pos x="9" y="1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81" y="0"/>
                </a:cxn>
                <a:cxn ang="0">
                  <a:pos x="90" y="9"/>
                </a:cxn>
                <a:cxn ang="0">
                  <a:pos x="81" y="18"/>
                </a:cxn>
              </a:cxnLst>
              <a:rect l="0" t="0" r="r" b="b"/>
              <a:pathLst>
                <a:path w="90" h="18">
                  <a:moveTo>
                    <a:pt x="81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6" y="0"/>
                    <a:pt x="90" y="4"/>
                    <a:pt x="90" y="9"/>
                  </a:cubicBezTo>
                  <a:cubicBezTo>
                    <a:pt x="90" y="14"/>
                    <a:pt x="86" y="18"/>
                    <a:pt x="81" y="18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>
              <a:noAutofit/>
            </a:bodyPr>
            <a:lstStyle/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6"/>
            <p:cNvSpPr>
              <a:spLocks noChangeArrowheads="1"/>
            </p:cNvSpPr>
            <p:nvPr/>
          </p:nvSpPr>
          <p:spPr bwMode="auto">
            <a:xfrm>
              <a:off x="3810461" y="3357579"/>
              <a:ext cx="34922" cy="76495"/>
            </a:xfrm>
            <a:custGeom>
              <a:avLst/>
              <a:gdLst/>
              <a:ahLst/>
              <a:cxnLst>
                <a:cxn ang="0">
                  <a:pos x="9" y="37"/>
                </a:cxn>
                <a:cxn ang="0">
                  <a:pos x="0" y="2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  <a:cxn ang="0">
                  <a:pos x="17" y="28"/>
                </a:cxn>
                <a:cxn ang="0">
                  <a:pos x="9" y="37"/>
                </a:cxn>
              </a:cxnLst>
              <a:rect l="0" t="0" r="r" b="b"/>
              <a:pathLst>
                <a:path w="17" h="37">
                  <a:moveTo>
                    <a:pt x="9" y="37"/>
                  </a:moveTo>
                  <a:cubicBezTo>
                    <a:pt x="4" y="37"/>
                    <a:pt x="0" y="33"/>
                    <a:pt x="0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3"/>
                    <a:pt x="13" y="37"/>
                    <a:pt x="9" y="37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>
              <a:noAutofit/>
            </a:bodyPr>
            <a:lstStyle/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7"/>
            <p:cNvSpPr>
              <a:spLocks noChangeArrowheads="1"/>
            </p:cNvSpPr>
            <p:nvPr/>
          </p:nvSpPr>
          <p:spPr bwMode="auto">
            <a:xfrm>
              <a:off x="3853697" y="3357579"/>
              <a:ext cx="38248" cy="76495"/>
            </a:xfrm>
            <a:custGeom>
              <a:avLst/>
              <a:gdLst/>
              <a:ahLst/>
              <a:cxnLst>
                <a:cxn ang="0">
                  <a:pos x="9" y="37"/>
                </a:cxn>
                <a:cxn ang="0">
                  <a:pos x="0" y="2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  <a:cxn ang="0">
                  <a:pos x="18" y="28"/>
                </a:cxn>
                <a:cxn ang="0">
                  <a:pos x="9" y="37"/>
                </a:cxn>
              </a:cxnLst>
              <a:rect l="0" t="0" r="r" b="b"/>
              <a:pathLst>
                <a:path w="18" h="37">
                  <a:moveTo>
                    <a:pt x="9" y="37"/>
                  </a:moveTo>
                  <a:cubicBezTo>
                    <a:pt x="4" y="37"/>
                    <a:pt x="0" y="33"/>
                    <a:pt x="0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3"/>
                    <a:pt x="14" y="37"/>
                    <a:pt x="9" y="37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>
              <a:noAutofit/>
            </a:bodyPr>
            <a:lstStyle/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8"/>
            <p:cNvSpPr>
              <a:spLocks noEditPoints="1" noChangeArrowheads="1"/>
            </p:cNvSpPr>
            <p:nvPr/>
          </p:nvSpPr>
          <p:spPr bwMode="auto">
            <a:xfrm>
              <a:off x="3945158" y="3292725"/>
              <a:ext cx="106427" cy="159641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0" y="50"/>
                </a:cxn>
                <a:cxn ang="0">
                  <a:pos x="0" y="26"/>
                </a:cxn>
                <a:cxn ang="0">
                  <a:pos x="25" y="0"/>
                </a:cxn>
                <a:cxn ang="0">
                  <a:pos x="51" y="26"/>
                </a:cxn>
                <a:cxn ang="0">
                  <a:pos x="51" y="50"/>
                </a:cxn>
                <a:cxn ang="0">
                  <a:pos x="25" y="76"/>
                </a:cxn>
                <a:cxn ang="0">
                  <a:pos x="25" y="18"/>
                </a:cxn>
                <a:cxn ang="0">
                  <a:pos x="17" y="26"/>
                </a:cxn>
                <a:cxn ang="0">
                  <a:pos x="17" y="50"/>
                </a:cxn>
                <a:cxn ang="0">
                  <a:pos x="25" y="58"/>
                </a:cxn>
                <a:cxn ang="0">
                  <a:pos x="34" y="50"/>
                </a:cxn>
                <a:cxn ang="0">
                  <a:pos x="34" y="26"/>
                </a:cxn>
                <a:cxn ang="0">
                  <a:pos x="25" y="18"/>
                </a:cxn>
              </a:cxnLst>
              <a:rect l="0" t="0" r="r" b="b"/>
              <a:pathLst>
                <a:path w="51" h="76">
                  <a:moveTo>
                    <a:pt x="25" y="76"/>
                  </a:moveTo>
                  <a:cubicBezTo>
                    <a:pt x="11" y="76"/>
                    <a:pt x="0" y="64"/>
                    <a:pt x="0" y="5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64"/>
                    <a:pt x="40" y="76"/>
                    <a:pt x="25" y="76"/>
                  </a:cubicBezTo>
                  <a:close/>
                  <a:moveTo>
                    <a:pt x="25" y="18"/>
                  </a:moveTo>
                  <a:cubicBezTo>
                    <a:pt x="21" y="18"/>
                    <a:pt x="17" y="22"/>
                    <a:pt x="17" y="26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5"/>
                    <a:pt x="21" y="58"/>
                    <a:pt x="25" y="58"/>
                  </a:cubicBezTo>
                  <a:cubicBezTo>
                    <a:pt x="30" y="58"/>
                    <a:pt x="34" y="55"/>
                    <a:pt x="34" y="5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2"/>
                    <a:pt x="30" y="18"/>
                    <a:pt x="25" y="18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>
              <a:noAutofit/>
            </a:bodyPr>
            <a:lstStyle/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9"/>
            <p:cNvSpPr>
              <a:spLocks noEditPoints="1" noChangeArrowheads="1"/>
            </p:cNvSpPr>
            <p:nvPr/>
          </p:nvSpPr>
          <p:spPr bwMode="auto">
            <a:xfrm>
              <a:off x="3714012" y="3171332"/>
              <a:ext cx="565394" cy="455641"/>
            </a:xfrm>
            <a:custGeom>
              <a:avLst/>
              <a:gdLst/>
              <a:ahLst/>
              <a:cxnLst>
                <a:cxn ang="0">
                  <a:pos x="259" y="181"/>
                </a:cxn>
                <a:cxn ang="0">
                  <a:pos x="207" y="147"/>
                </a:cxn>
                <a:cxn ang="0">
                  <a:pos x="192" y="145"/>
                </a:cxn>
                <a:cxn ang="0">
                  <a:pos x="187" y="147"/>
                </a:cxn>
                <a:cxn ang="0">
                  <a:pos x="178" y="141"/>
                </a:cxn>
                <a:cxn ang="0">
                  <a:pos x="187" y="77"/>
                </a:cxn>
                <a:cxn ang="0">
                  <a:pos x="78" y="11"/>
                </a:cxn>
                <a:cxn ang="0">
                  <a:pos x="12" y="120"/>
                </a:cxn>
                <a:cxn ang="0">
                  <a:pos x="121" y="186"/>
                </a:cxn>
                <a:cxn ang="0">
                  <a:pos x="168" y="157"/>
                </a:cxn>
                <a:cxn ang="0">
                  <a:pos x="177" y="163"/>
                </a:cxn>
                <a:cxn ang="0">
                  <a:pos x="185" y="180"/>
                </a:cxn>
                <a:cxn ang="0">
                  <a:pos x="238" y="214"/>
                </a:cxn>
                <a:cxn ang="0">
                  <a:pos x="253" y="217"/>
                </a:cxn>
                <a:cxn ang="0">
                  <a:pos x="265" y="208"/>
                </a:cxn>
                <a:cxn ang="0">
                  <a:pos x="259" y="181"/>
                </a:cxn>
                <a:cxn ang="0">
                  <a:pos x="117" y="170"/>
                </a:cxn>
                <a:cxn ang="0">
                  <a:pos x="28" y="116"/>
                </a:cxn>
                <a:cxn ang="0">
                  <a:pos x="82" y="27"/>
                </a:cxn>
                <a:cxn ang="0">
                  <a:pos x="170" y="81"/>
                </a:cxn>
                <a:cxn ang="0">
                  <a:pos x="117" y="170"/>
                </a:cxn>
              </a:cxnLst>
              <a:rect l="0" t="0" r="r" b="b"/>
              <a:pathLst>
                <a:path w="271" h="218">
                  <a:moveTo>
                    <a:pt x="259" y="181"/>
                  </a:moveTo>
                  <a:cubicBezTo>
                    <a:pt x="207" y="147"/>
                    <a:pt x="207" y="147"/>
                    <a:pt x="207" y="147"/>
                  </a:cubicBezTo>
                  <a:cubicBezTo>
                    <a:pt x="202" y="144"/>
                    <a:pt x="197" y="144"/>
                    <a:pt x="192" y="145"/>
                  </a:cubicBezTo>
                  <a:cubicBezTo>
                    <a:pt x="190" y="145"/>
                    <a:pt x="188" y="146"/>
                    <a:pt x="187" y="147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88" y="122"/>
                    <a:pt x="192" y="100"/>
                    <a:pt x="187" y="77"/>
                  </a:cubicBezTo>
                  <a:cubicBezTo>
                    <a:pt x="175" y="29"/>
                    <a:pt x="126" y="0"/>
                    <a:pt x="78" y="11"/>
                  </a:cubicBezTo>
                  <a:cubicBezTo>
                    <a:pt x="30" y="23"/>
                    <a:pt x="0" y="72"/>
                    <a:pt x="12" y="120"/>
                  </a:cubicBezTo>
                  <a:cubicBezTo>
                    <a:pt x="24" y="168"/>
                    <a:pt x="72" y="197"/>
                    <a:pt x="121" y="186"/>
                  </a:cubicBezTo>
                  <a:cubicBezTo>
                    <a:pt x="140" y="181"/>
                    <a:pt x="156" y="171"/>
                    <a:pt x="168" y="157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6" y="169"/>
                    <a:pt x="179" y="176"/>
                    <a:pt x="185" y="180"/>
                  </a:cubicBezTo>
                  <a:cubicBezTo>
                    <a:pt x="238" y="214"/>
                    <a:pt x="238" y="214"/>
                    <a:pt x="238" y="214"/>
                  </a:cubicBezTo>
                  <a:cubicBezTo>
                    <a:pt x="242" y="217"/>
                    <a:pt x="248" y="218"/>
                    <a:pt x="253" y="217"/>
                  </a:cubicBezTo>
                  <a:cubicBezTo>
                    <a:pt x="258" y="216"/>
                    <a:pt x="262" y="213"/>
                    <a:pt x="265" y="208"/>
                  </a:cubicBezTo>
                  <a:cubicBezTo>
                    <a:pt x="271" y="199"/>
                    <a:pt x="268" y="187"/>
                    <a:pt x="259" y="181"/>
                  </a:cubicBezTo>
                  <a:close/>
                  <a:moveTo>
                    <a:pt x="117" y="170"/>
                  </a:moveTo>
                  <a:cubicBezTo>
                    <a:pt x="77" y="179"/>
                    <a:pt x="38" y="155"/>
                    <a:pt x="28" y="116"/>
                  </a:cubicBezTo>
                  <a:cubicBezTo>
                    <a:pt x="19" y="76"/>
                    <a:pt x="43" y="37"/>
                    <a:pt x="82" y="27"/>
                  </a:cubicBezTo>
                  <a:cubicBezTo>
                    <a:pt x="121" y="18"/>
                    <a:pt x="161" y="42"/>
                    <a:pt x="170" y="81"/>
                  </a:cubicBezTo>
                  <a:cubicBezTo>
                    <a:pt x="180" y="121"/>
                    <a:pt x="156" y="160"/>
                    <a:pt x="117" y="17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>
              <a:noAutofit/>
            </a:bodyPr>
            <a:lstStyle/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429288"/>
      </p:ext>
    </p:extLst>
  </p:cSld>
  <p:clrMapOvr>
    <a:masterClrMapping/>
  </p:clrMapOvr>
  <p:transition spd="slow" advTm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997339" y="1464715"/>
            <a:ext cx="5760480" cy="51038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1" name="TextBox 8"/>
          <p:cNvSpPr txBox="1">
            <a:spLocks noChangeArrowheads="1"/>
          </p:cNvSpPr>
          <p:nvPr/>
        </p:nvSpPr>
        <p:spPr bwMode="auto">
          <a:xfrm>
            <a:off x="-306388" y="185738"/>
            <a:ext cx="558323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3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DB57-D9F0-4421-95D3-43FE29C105E4}" type="slidenum">
              <a:rPr lang="zh-CN" altLang="en-US" sz="1600"/>
              <a:pPr/>
              <a:t>24</a:t>
            </a:fld>
            <a:endParaRPr lang="zh-CN" altLang="en-US" sz="1600"/>
          </a:p>
        </p:txBody>
      </p:sp>
      <p:sp>
        <p:nvSpPr>
          <p:cNvPr id="30765" name="TextBox 8"/>
          <p:cNvSpPr txBox="1">
            <a:spLocks noChangeArrowheads="1"/>
          </p:cNvSpPr>
          <p:nvPr/>
        </p:nvSpPr>
        <p:spPr bwMode="auto">
          <a:xfrm>
            <a:off x="668337" y="232231"/>
            <a:ext cx="8845058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数据质量度量体系建立</a:t>
            </a:r>
          </a:p>
        </p:txBody>
      </p:sp>
      <p:sp>
        <p:nvSpPr>
          <p:cNvPr id="31" name="Rectangle 5"/>
          <p:cNvSpPr/>
          <p:nvPr/>
        </p:nvSpPr>
        <p:spPr bwMode="auto">
          <a:xfrm>
            <a:off x="794906" y="1556328"/>
            <a:ext cx="1224000" cy="914400"/>
          </a:xfrm>
          <a:prstGeom prst="rect">
            <a:avLst/>
          </a:prstGeom>
          <a:solidFill>
            <a:srgbClr val="B2D2DE"/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ctr" hangingPunct="1">
              <a:defRPr/>
            </a:pPr>
            <a:r>
              <a:rPr lang="en-US" altLang="zh-CN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A.</a:t>
            </a: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完备性</a:t>
            </a:r>
          </a:p>
        </p:txBody>
      </p:sp>
      <p:sp>
        <p:nvSpPr>
          <p:cNvPr id="32" name="Rectangle 7"/>
          <p:cNvSpPr/>
          <p:nvPr/>
        </p:nvSpPr>
        <p:spPr bwMode="auto">
          <a:xfrm>
            <a:off x="794906" y="4451928"/>
            <a:ext cx="1224000" cy="1295400"/>
          </a:xfrm>
          <a:prstGeom prst="rect">
            <a:avLst/>
          </a:prstGeom>
          <a:solidFill>
            <a:srgbClr val="B2D2DE"/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ctr" hangingPunct="1">
              <a:defRPr/>
            </a:pPr>
            <a:r>
              <a:rPr lang="en-US" altLang="zh-CN"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</a:p>
        </p:txBody>
      </p:sp>
      <p:sp>
        <p:nvSpPr>
          <p:cNvPr id="33" name="Rectangle 9"/>
          <p:cNvSpPr/>
          <p:nvPr/>
        </p:nvSpPr>
        <p:spPr bwMode="auto">
          <a:xfrm>
            <a:off x="794906" y="2546928"/>
            <a:ext cx="1224000" cy="274638"/>
          </a:xfrm>
          <a:prstGeom prst="rect">
            <a:avLst/>
          </a:prstGeom>
          <a:solidFill>
            <a:srgbClr val="B2D2DE"/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ctr" hangingPunct="1">
              <a:defRPr/>
            </a:pPr>
            <a:r>
              <a:rPr lang="en-US" altLang="zh-CN"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准确性</a:t>
            </a:r>
          </a:p>
        </p:txBody>
      </p:sp>
      <p:sp>
        <p:nvSpPr>
          <p:cNvPr id="34" name="Rectangle 11"/>
          <p:cNvSpPr/>
          <p:nvPr/>
        </p:nvSpPr>
        <p:spPr bwMode="auto">
          <a:xfrm>
            <a:off x="794906" y="2927928"/>
            <a:ext cx="1224000" cy="1447800"/>
          </a:xfrm>
          <a:prstGeom prst="rect">
            <a:avLst/>
          </a:prstGeom>
          <a:solidFill>
            <a:srgbClr val="B2D2DE"/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ctr" hangingPunct="1">
              <a:defRPr/>
            </a:pPr>
            <a:r>
              <a:rPr lang="en-US" altLang="zh-CN"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合规性</a:t>
            </a:r>
          </a:p>
        </p:txBody>
      </p:sp>
      <p:sp>
        <p:nvSpPr>
          <p:cNvPr id="35" name="Rectangle 13"/>
          <p:cNvSpPr/>
          <p:nvPr/>
        </p:nvSpPr>
        <p:spPr bwMode="auto">
          <a:xfrm>
            <a:off x="794906" y="5823528"/>
            <a:ext cx="1224000" cy="274638"/>
          </a:xfrm>
          <a:prstGeom prst="rect">
            <a:avLst/>
          </a:prstGeom>
          <a:solidFill>
            <a:srgbClr val="B2D2DE"/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ctr" hangingPunct="1">
              <a:defRPr/>
            </a:pPr>
            <a:r>
              <a:rPr lang="en-US" altLang="zh-CN"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</a:p>
        </p:txBody>
      </p:sp>
      <p:sp>
        <p:nvSpPr>
          <p:cNvPr id="36" name="Rectangle 17"/>
          <p:cNvSpPr/>
          <p:nvPr/>
        </p:nvSpPr>
        <p:spPr bwMode="auto">
          <a:xfrm>
            <a:off x="794906" y="6158491"/>
            <a:ext cx="1224000" cy="274637"/>
          </a:xfrm>
          <a:prstGeom prst="rect">
            <a:avLst/>
          </a:prstGeom>
          <a:solidFill>
            <a:srgbClr val="B2D2DE"/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ctr" hangingPunct="1">
              <a:defRPr/>
            </a:pPr>
            <a:r>
              <a:rPr lang="en-US" altLang="zh-CN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</a:t>
            </a: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及时性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39518" y="1549978"/>
            <a:ext cx="3360312" cy="4883150"/>
            <a:chOff x="2527053" y="1685421"/>
            <a:chExt cx="3810000" cy="4883150"/>
          </a:xfrm>
        </p:grpSpPr>
        <p:sp>
          <p:nvSpPr>
            <p:cNvPr id="40" name="Rectangle 6"/>
            <p:cNvSpPr/>
            <p:nvPr/>
          </p:nvSpPr>
          <p:spPr bwMode="auto">
            <a:xfrm>
              <a:off x="2527053" y="1685421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A-01.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是否存在缺失未填数据</a:t>
              </a:r>
            </a:p>
          </p:txBody>
        </p:sp>
        <p:sp>
          <p:nvSpPr>
            <p:cNvPr id="41" name="Rectangle 8"/>
            <p:cNvSpPr/>
            <p:nvPr/>
          </p:nvSpPr>
          <p:spPr bwMode="auto">
            <a:xfrm>
              <a:off x="2527053" y="2012658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A-02.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数据值是否为空</a:t>
              </a:r>
            </a:p>
          </p:txBody>
        </p:sp>
        <p:sp>
          <p:nvSpPr>
            <p:cNvPr id="42" name="Rectangle 10"/>
            <p:cNvSpPr/>
            <p:nvPr/>
          </p:nvSpPr>
          <p:spPr bwMode="auto">
            <a:xfrm>
              <a:off x="2527053" y="2670120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B-01.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数据精度是否满足</a:t>
              </a:r>
            </a:p>
          </p:txBody>
        </p:sp>
        <p:sp>
          <p:nvSpPr>
            <p:cNvPr id="43" name="Rectangle 12"/>
            <p:cNvSpPr/>
            <p:nvPr/>
          </p:nvSpPr>
          <p:spPr bwMode="auto">
            <a:xfrm>
              <a:off x="2527053" y="3324593"/>
              <a:ext cx="3795677" cy="2555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C-02.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数据项是否有业务含义</a:t>
              </a:r>
            </a:p>
          </p:txBody>
        </p:sp>
        <p:sp>
          <p:nvSpPr>
            <p:cNvPr id="44" name="Rectangle 14"/>
            <p:cNvSpPr/>
            <p:nvPr/>
          </p:nvSpPr>
          <p:spPr bwMode="auto">
            <a:xfrm>
              <a:off x="2527053" y="3654819"/>
              <a:ext cx="3795677" cy="2555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C-03.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数据据是否符合业务定义</a:t>
              </a:r>
            </a:p>
          </p:txBody>
        </p:sp>
        <p:sp>
          <p:nvSpPr>
            <p:cNvPr id="45" name="Rectangle 16"/>
            <p:cNvSpPr/>
            <p:nvPr/>
          </p:nvSpPr>
          <p:spPr bwMode="auto">
            <a:xfrm>
              <a:off x="2527053" y="3982056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C-04.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代码取值是否越界</a:t>
              </a:r>
            </a:p>
          </p:txBody>
        </p:sp>
        <p:sp>
          <p:nvSpPr>
            <p:cNvPr id="46" name="Rectangle 18"/>
            <p:cNvSpPr/>
            <p:nvPr/>
          </p:nvSpPr>
          <p:spPr bwMode="auto">
            <a:xfrm>
              <a:off x="2527053" y="4639518"/>
              <a:ext cx="3795677" cy="257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D-01.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数据引用关系是否破裂</a:t>
              </a:r>
            </a:p>
          </p:txBody>
        </p:sp>
        <p:sp>
          <p:nvSpPr>
            <p:cNvPr id="47" name="Rectangle 19"/>
            <p:cNvSpPr/>
            <p:nvPr/>
          </p:nvSpPr>
          <p:spPr bwMode="auto">
            <a:xfrm>
              <a:off x="2527053" y="2341389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A-03.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系统间传送数据是否完整</a:t>
              </a:r>
            </a:p>
          </p:txBody>
        </p:sp>
        <p:sp>
          <p:nvSpPr>
            <p:cNvPr id="48" name="Rectangle 20"/>
            <p:cNvSpPr/>
            <p:nvPr/>
          </p:nvSpPr>
          <p:spPr bwMode="auto">
            <a:xfrm>
              <a:off x="2527053" y="2997357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C-01.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是否存在非真实业务数据</a:t>
              </a:r>
            </a:p>
          </p:txBody>
        </p:sp>
        <p:sp>
          <p:nvSpPr>
            <p:cNvPr id="49" name="Rectangle 21"/>
            <p:cNvSpPr/>
            <p:nvPr/>
          </p:nvSpPr>
          <p:spPr bwMode="auto">
            <a:xfrm>
              <a:off x="2527053" y="4310787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C-05.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代码是否符合标准规范</a:t>
              </a:r>
            </a:p>
          </p:txBody>
        </p:sp>
        <p:sp>
          <p:nvSpPr>
            <p:cNvPr id="50" name="Rectangle 22"/>
            <p:cNvSpPr/>
            <p:nvPr/>
          </p:nvSpPr>
          <p:spPr bwMode="auto">
            <a:xfrm>
              <a:off x="2527053" y="4966754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D-02.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同一数据不同表格内取值不同</a:t>
              </a:r>
            </a:p>
          </p:txBody>
        </p:sp>
        <p:sp>
          <p:nvSpPr>
            <p:cNvPr id="51" name="Rectangle 23"/>
            <p:cNvSpPr/>
            <p:nvPr/>
          </p:nvSpPr>
          <p:spPr bwMode="auto">
            <a:xfrm>
              <a:off x="2527053" y="5295485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D-03.</a:t>
              </a:r>
              <a:r>
                <a:rPr lang="zh-CN" altLang="en-US" sz="14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汇总与明细数据是否一致</a:t>
              </a:r>
            </a:p>
          </p:txBody>
        </p:sp>
        <p:sp>
          <p:nvSpPr>
            <p:cNvPr id="52" name="Rectangle 24"/>
            <p:cNvSpPr/>
            <p:nvPr/>
          </p:nvSpPr>
          <p:spPr bwMode="auto">
            <a:xfrm>
              <a:off x="2527053" y="5624216"/>
              <a:ext cx="3795677" cy="257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D-04.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系统间数据总量是否一致</a:t>
              </a:r>
            </a:p>
          </p:txBody>
        </p:sp>
        <p:sp>
          <p:nvSpPr>
            <p:cNvPr id="53" name="Rectangle 25"/>
            <p:cNvSpPr/>
            <p:nvPr/>
          </p:nvSpPr>
          <p:spPr bwMode="auto">
            <a:xfrm>
              <a:off x="2527053" y="5951453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E-01.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业务关键属性组合是否唯一</a:t>
              </a:r>
            </a:p>
          </p:txBody>
        </p:sp>
        <p:sp>
          <p:nvSpPr>
            <p:cNvPr id="54" name="Rectangle 25"/>
            <p:cNvSpPr/>
            <p:nvPr/>
          </p:nvSpPr>
          <p:spPr bwMode="auto">
            <a:xfrm>
              <a:off x="2541376" y="6310069"/>
              <a:ext cx="3795677" cy="258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969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hangingPunct="1">
                <a:defRPr/>
              </a:pP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F-01.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是否满足统计要求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637428" y="952103"/>
            <a:ext cx="3011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数据质量评估标准</a:t>
            </a:r>
          </a:p>
        </p:txBody>
      </p:sp>
      <p:sp>
        <p:nvSpPr>
          <p:cNvPr id="8" name="矩形 7"/>
          <p:cNvSpPr/>
          <p:nvPr/>
        </p:nvSpPr>
        <p:spPr>
          <a:xfrm>
            <a:off x="6191575" y="1808480"/>
            <a:ext cx="1310975" cy="19494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71029" y="2265678"/>
            <a:ext cx="1112342" cy="607602"/>
          </a:xfrm>
          <a:prstGeom prst="rect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历史数据质量</a:t>
            </a:r>
          </a:p>
        </p:txBody>
      </p:sp>
      <p:sp>
        <p:nvSpPr>
          <p:cNvPr id="59" name="矩形 58"/>
          <p:cNvSpPr/>
          <p:nvPr/>
        </p:nvSpPr>
        <p:spPr>
          <a:xfrm>
            <a:off x="6271029" y="3017292"/>
            <a:ext cx="1112342" cy="607602"/>
          </a:xfrm>
          <a:prstGeom prst="rect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现行数据质量</a:t>
            </a:r>
          </a:p>
        </p:txBody>
      </p:sp>
      <p:sp>
        <p:nvSpPr>
          <p:cNvPr id="60" name="矩形 59"/>
          <p:cNvSpPr/>
          <p:nvPr/>
        </p:nvSpPr>
        <p:spPr>
          <a:xfrm>
            <a:off x="6191575" y="4268908"/>
            <a:ext cx="1310975" cy="1905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310754" y="4745436"/>
            <a:ext cx="1112342" cy="607602"/>
          </a:xfrm>
          <a:prstGeom prst="rect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任务派单情况</a:t>
            </a:r>
          </a:p>
        </p:txBody>
      </p:sp>
      <p:sp>
        <p:nvSpPr>
          <p:cNvPr id="62" name="矩形 61"/>
          <p:cNvSpPr/>
          <p:nvPr/>
        </p:nvSpPr>
        <p:spPr>
          <a:xfrm>
            <a:off x="6310754" y="5456598"/>
            <a:ext cx="1112342" cy="607602"/>
          </a:xfrm>
          <a:prstGeom prst="rect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sp>
        <p:nvSpPr>
          <p:cNvPr id="10" name="右箭头 9"/>
          <p:cNvSpPr/>
          <p:nvPr/>
        </p:nvSpPr>
        <p:spPr>
          <a:xfrm>
            <a:off x="7596461" y="2492208"/>
            <a:ext cx="398678" cy="484632"/>
          </a:xfrm>
          <a:prstGeom prst="right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右箭头 62"/>
          <p:cNvSpPr/>
          <p:nvPr/>
        </p:nvSpPr>
        <p:spPr>
          <a:xfrm>
            <a:off x="7596461" y="4946995"/>
            <a:ext cx="398678" cy="484632"/>
          </a:xfrm>
          <a:prstGeom prst="right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13507" y="2904834"/>
            <a:ext cx="112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健康指数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013507" y="5317626"/>
            <a:ext cx="110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改进指数</a:t>
            </a:r>
          </a:p>
        </p:txBody>
      </p:sp>
      <p:sp>
        <p:nvSpPr>
          <p:cNvPr id="14" name="矩形 13"/>
          <p:cNvSpPr/>
          <p:nvPr/>
        </p:nvSpPr>
        <p:spPr>
          <a:xfrm>
            <a:off x="9736574" y="1808480"/>
            <a:ext cx="1805227" cy="44000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41400" y="1816175"/>
            <a:ext cx="18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分析服务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736574" y="2976840"/>
            <a:ext cx="180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总体质量概况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9736574" y="5775772"/>
            <a:ext cx="180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系统比对分析</a:t>
            </a:r>
          </a:p>
        </p:txBody>
      </p:sp>
      <p:sp>
        <p:nvSpPr>
          <p:cNvPr id="84" name="矩形 83"/>
          <p:cNvSpPr/>
          <p:nvPr/>
        </p:nvSpPr>
        <p:spPr>
          <a:xfrm>
            <a:off x="7377799" y="967093"/>
            <a:ext cx="3011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数据质量度量体系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13272" y="1824744"/>
            <a:ext cx="129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质量检核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169503" y="4302267"/>
            <a:ext cx="129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</a:p>
        </p:txBody>
      </p:sp>
      <p:sp>
        <p:nvSpPr>
          <p:cNvPr id="93" name="Freeform 121"/>
          <p:cNvSpPr>
            <a:spLocks/>
          </p:cNvSpPr>
          <p:nvPr/>
        </p:nvSpPr>
        <p:spPr bwMode="auto">
          <a:xfrm>
            <a:off x="8353854" y="2501620"/>
            <a:ext cx="442913" cy="381000"/>
          </a:xfrm>
          <a:custGeom>
            <a:avLst/>
            <a:gdLst>
              <a:gd name="T0" fmla="*/ 140 w 140"/>
              <a:gd name="T1" fmla="*/ 111 h 120"/>
              <a:gd name="T2" fmla="*/ 140 w 140"/>
              <a:gd name="T3" fmla="*/ 120 h 120"/>
              <a:gd name="T4" fmla="*/ 0 w 140"/>
              <a:gd name="T5" fmla="*/ 120 h 120"/>
              <a:gd name="T6" fmla="*/ 0 w 140"/>
              <a:gd name="T7" fmla="*/ 111 h 120"/>
              <a:gd name="T8" fmla="*/ 18 w 140"/>
              <a:gd name="T9" fmla="*/ 111 h 120"/>
              <a:gd name="T10" fmla="*/ 18 w 140"/>
              <a:gd name="T11" fmla="*/ 49 h 120"/>
              <a:gd name="T12" fmla="*/ 24 w 140"/>
              <a:gd name="T13" fmla="*/ 41 h 120"/>
              <a:gd name="T14" fmla="*/ 28 w 140"/>
              <a:gd name="T15" fmla="*/ 41 h 120"/>
              <a:gd name="T16" fmla="*/ 34 w 140"/>
              <a:gd name="T17" fmla="*/ 49 h 120"/>
              <a:gd name="T18" fmla="*/ 34 w 140"/>
              <a:gd name="T19" fmla="*/ 111 h 120"/>
              <a:gd name="T20" fmla="*/ 40 w 140"/>
              <a:gd name="T21" fmla="*/ 111 h 120"/>
              <a:gd name="T22" fmla="*/ 40 w 140"/>
              <a:gd name="T23" fmla="*/ 95 h 120"/>
              <a:gd name="T24" fmla="*/ 46 w 140"/>
              <a:gd name="T25" fmla="*/ 87 h 120"/>
              <a:gd name="T26" fmla="*/ 50 w 140"/>
              <a:gd name="T27" fmla="*/ 87 h 120"/>
              <a:gd name="T28" fmla="*/ 56 w 140"/>
              <a:gd name="T29" fmla="*/ 95 h 120"/>
              <a:gd name="T30" fmla="*/ 56 w 140"/>
              <a:gd name="T31" fmla="*/ 111 h 120"/>
              <a:gd name="T32" fmla="*/ 62 w 140"/>
              <a:gd name="T33" fmla="*/ 111 h 120"/>
              <a:gd name="T34" fmla="*/ 62 w 140"/>
              <a:gd name="T35" fmla="*/ 61 h 120"/>
              <a:gd name="T36" fmla="*/ 68 w 140"/>
              <a:gd name="T37" fmla="*/ 53 h 120"/>
              <a:gd name="T38" fmla="*/ 72 w 140"/>
              <a:gd name="T39" fmla="*/ 53 h 120"/>
              <a:gd name="T40" fmla="*/ 78 w 140"/>
              <a:gd name="T41" fmla="*/ 61 h 120"/>
              <a:gd name="T42" fmla="*/ 78 w 140"/>
              <a:gd name="T43" fmla="*/ 111 h 120"/>
              <a:gd name="T44" fmla="*/ 84 w 140"/>
              <a:gd name="T45" fmla="*/ 111 h 120"/>
              <a:gd name="T46" fmla="*/ 84 w 140"/>
              <a:gd name="T47" fmla="*/ 85 h 120"/>
              <a:gd name="T48" fmla="*/ 90 w 140"/>
              <a:gd name="T49" fmla="*/ 77 h 120"/>
              <a:gd name="T50" fmla="*/ 94 w 140"/>
              <a:gd name="T51" fmla="*/ 77 h 120"/>
              <a:gd name="T52" fmla="*/ 100 w 140"/>
              <a:gd name="T53" fmla="*/ 85 h 120"/>
              <a:gd name="T54" fmla="*/ 100 w 140"/>
              <a:gd name="T55" fmla="*/ 111 h 120"/>
              <a:gd name="T56" fmla="*/ 106 w 140"/>
              <a:gd name="T57" fmla="*/ 111 h 120"/>
              <a:gd name="T58" fmla="*/ 106 w 140"/>
              <a:gd name="T59" fmla="*/ 23 h 120"/>
              <a:gd name="T60" fmla="*/ 106 w 140"/>
              <a:gd name="T61" fmla="*/ 22 h 120"/>
              <a:gd name="T62" fmla="*/ 99 w 140"/>
              <a:gd name="T63" fmla="*/ 22 h 120"/>
              <a:gd name="T64" fmla="*/ 113 w 140"/>
              <a:gd name="T65" fmla="*/ 0 h 120"/>
              <a:gd name="T66" fmla="*/ 128 w 140"/>
              <a:gd name="T67" fmla="*/ 22 h 120"/>
              <a:gd name="T68" fmla="*/ 121 w 140"/>
              <a:gd name="T69" fmla="*/ 22 h 120"/>
              <a:gd name="T70" fmla="*/ 121 w 140"/>
              <a:gd name="T71" fmla="*/ 23 h 120"/>
              <a:gd name="T72" fmla="*/ 121 w 140"/>
              <a:gd name="T73" fmla="*/ 111 h 120"/>
              <a:gd name="T74" fmla="*/ 140 w 140"/>
              <a:gd name="T75" fmla="*/ 1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20">
                <a:moveTo>
                  <a:pt x="140" y="111"/>
                </a:moveTo>
                <a:cubicBezTo>
                  <a:pt x="140" y="120"/>
                  <a:pt x="140" y="120"/>
                  <a:pt x="14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11"/>
                  <a:pt x="0" y="111"/>
                  <a:pt x="0" y="111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2"/>
                  <a:pt x="21" y="41"/>
                  <a:pt x="24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31" y="41"/>
                  <a:pt x="34" y="42"/>
                  <a:pt x="34" y="49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88"/>
                  <a:pt x="43" y="87"/>
                  <a:pt x="46" y="87"/>
                </a:cubicBezTo>
                <a:cubicBezTo>
                  <a:pt x="50" y="87"/>
                  <a:pt x="50" y="87"/>
                  <a:pt x="50" y="87"/>
                </a:cubicBezTo>
                <a:cubicBezTo>
                  <a:pt x="53" y="87"/>
                  <a:pt x="56" y="88"/>
                  <a:pt x="56" y="95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54"/>
                  <a:pt x="65" y="53"/>
                  <a:pt x="68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5" y="53"/>
                  <a:pt x="78" y="54"/>
                  <a:pt x="78" y="61"/>
                </a:cubicBezTo>
                <a:cubicBezTo>
                  <a:pt x="78" y="111"/>
                  <a:pt x="78" y="111"/>
                  <a:pt x="78" y="111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78"/>
                  <a:pt x="87" y="77"/>
                  <a:pt x="90" y="77"/>
                </a:cubicBezTo>
                <a:cubicBezTo>
                  <a:pt x="94" y="77"/>
                  <a:pt x="94" y="77"/>
                  <a:pt x="94" y="77"/>
                </a:cubicBezTo>
                <a:cubicBezTo>
                  <a:pt x="97" y="77"/>
                  <a:pt x="100" y="78"/>
                  <a:pt x="100" y="85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106" y="111"/>
                  <a:pt x="106" y="111"/>
                  <a:pt x="106" y="111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2"/>
                  <a:pt x="106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113" y="0"/>
                  <a:pt x="113" y="0"/>
                  <a:pt x="113" y="0"/>
                </a:cubicBezTo>
                <a:cubicBezTo>
                  <a:pt x="128" y="22"/>
                  <a:pt x="128" y="22"/>
                  <a:pt x="128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1" y="22"/>
                  <a:pt x="121" y="23"/>
                  <a:pt x="121" y="23"/>
                </a:cubicBezTo>
                <a:cubicBezTo>
                  <a:pt x="121" y="111"/>
                  <a:pt x="121" y="111"/>
                  <a:pt x="121" y="111"/>
                </a:cubicBezTo>
                <a:lnTo>
                  <a:pt x="140" y="111"/>
                </a:lnTo>
                <a:close/>
              </a:path>
            </a:pathLst>
          </a:cu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21"/>
          <p:cNvSpPr>
            <a:spLocks/>
          </p:cNvSpPr>
          <p:nvPr/>
        </p:nvSpPr>
        <p:spPr bwMode="auto">
          <a:xfrm>
            <a:off x="8119697" y="2184774"/>
            <a:ext cx="808814" cy="693661"/>
          </a:xfrm>
          <a:custGeom>
            <a:avLst/>
            <a:gdLst>
              <a:gd name="T0" fmla="*/ 140 w 140"/>
              <a:gd name="T1" fmla="*/ 111 h 120"/>
              <a:gd name="T2" fmla="*/ 140 w 140"/>
              <a:gd name="T3" fmla="*/ 120 h 120"/>
              <a:gd name="T4" fmla="*/ 0 w 140"/>
              <a:gd name="T5" fmla="*/ 120 h 120"/>
              <a:gd name="T6" fmla="*/ 0 w 140"/>
              <a:gd name="T7" fmla="*/ 111 h 120"/>
              <a:gd name="T8" fmla="*/ 18 w 140"/>
              <a:gd name="T9" fmla="*/ 111 h 120"/>
              <a:gd name="T10" fmla="*/ 18 w 140"/>
              <a:gd name="T11" fmla="*/ 49 h 120"/>
              <a:gd name="T12" fmla="*/ 24 w 140"/>
              <a:gd name="T13" fmla="*/ 41 h 120"/>
              <a:gd name="T14" fmla="*/ 28 w 140"/>
              <a:gd name="T15" fmla="*/ 41 h 120"/>
              <a:gd name="T16" fmla="*/ 34 w 140"/>
              <a:gd name="T17" fmla="*/ 49 h 120"/>
              <a:gd name="T18" fmla="*/ 34 w 140"/>
              <a:gd name="T19" fmla="*/ 111 h 120"/>
              <a:gd name="T20" fmla="*/ 40 w 140"/>
              <a:gd name="T21" fmla="*/ 111 h 120"/>
              <a:gd name="T22" fmla="*/ 40 w 140"/>
              <a:gd name="T23" fmla="*/ 95 h 120"/>
              <a:gd name="T24" fmla="*/ 46 w 140"/>
              <a:gd name="T25" fmla="*/ 87 h 120"/>
              <a:gd name="T26" fmla="*/ 50 w 140"/>
              <a:gd name="T27" fmla="*/ 87 h 120"/>
              <a:gd name="T28" fmla="*/ 56 w 140"/>
              <a:gd name="T29" fmla="*/ 95 h 120"/>
              <a:gd name="T30" fmla="*/ 56 w 140"/>
              <a:gd name="T31" fmla="*/ 111 h 120"/>
              <a:gd name="T32" fmla="*/ 62 w 140"/>
              <a:gd name="T33" fmla="*/ 111 h 120"/>
              <a:gd name="T34" fmla="*/ 62 w 140"/>
              <a:gd name="T35" fmla="*/ 61 h 120"/>
              <a:gd name="T36" fmla="*/ 68 w 140"/>
              <a:gd name="T37" fmla="*/ 53 h 120"/>
              <a:gd name="T38" fmla="*/ 72 w 140"/>
              <a:gd name="T39" fmla="*/ 53 h 120"/>
              <a:gd name="T40" fmla="*/ 78 w 140"/>
              <a:gd name="T41" fmla="*/ 61 h 120"/>
              <a:gd name="T42" fmla="*/ 78 w 140"/>
              <a:gd name="T43" fmla="*/ 111 h 120"/>
              <a:gd name="T44" fmla="*/ 84 w 140"/>
              <a:gd name="T45" fmla="*/ 111 h 120"/>
              <a:gd name="T46" fmla="*/ 84 w 140"/>
              <a:gd name="T47" fmla="*/ 85 h 120"/>
              <a:gd name="T48" fmla="*/ 90 w 140"/>
              <a:gd name="T49" fmla="*/ 77 h 120"/>
              <a:gd name="T50" fmla="*/ 94 w 140"/>
              <a:gd name="T51" fmla="*/ 77 h 120"/>
              <a:gd name="T52" fmla="*/ 100 w 140"/>
              <a:gd name="T53" fmla="*/ 85 h 120"/>
              <a:gd name="T54" fmla="*/ 100 w 140"/>
              <a:gd name="T55" fmla="*/ 111 h 120"/>
              <a:gd name="T56" fmla="*/ 106 w 140"/>
              <a:gd name="T57" fmla="*/ 111 h 120"/>
              <a:gd name="T58" fmla="*/ 106 w 140"/>
              <a:gd name="T59" fmla="*/ 23 h 120"/>
              <a:gd name="T60" fmla="*/ 106 w 140"/>
              <a:gd name="T61" fmla="*/ 22 h 120"/>
              <a:gd name="T62" fmla="*/ 99 w 140"/>
              <a:gd name="T63" fmla="*/ 22 h 120"/>
              <a:gd name="T64" fmla="*/ 113 w 140"/>
              <a:gd name="T65" fmla="*/ 0 h 120"/>
              <a:gd name="T66" fmla="*/ 128 w 140"/>
              <a:gd name="T67" fmla="*/ 22 h 120"/>
              <a:gd name="T68" fmla="*/ 121 w 140"/>
              <a:gd name="T69" fmla="*/ 22 h 120"/>
              <a:gd name="T70" fmla="*/ 121 w 140"/>
              <a:gd name="T71" fmla="*/ 23 h 120"/>
              <a:gd name="T72" fmla="*/ 121 w 140"/>
              <a:gd name="T73" fmla="*/ 111 h 120"/>
              <a:gd name="T74" fmla="*/ 140 w 140"/>
              <a:gd name="T75" fmla="*/ 1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20">
                <a:moveTo>
                  <a:pt x="140" y="111"/>
                </a:moveTo>
                <a:cubicBezTo>
                  <a:pt x="140" y="120"/>
                  <a:pt x="140" y="120"/>
                  <a:pt x="14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11"/>
                  <a:pt x="0" y="111"/>
                  <a:pt x="0" y="111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2"/>
                  <a:pt x="21" y="41"/>
                  <a:pt x="24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31" y="41"/>
                  <a:pt x="34" y="42"/>
                  <a:pt x="34" y="49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88"/>
                  <a:pt x="43" y="87"/>
                  <a:pt x="46" y="87"/>
                </a:cubicBezTo>
                <a:cubicBezTo>
                  <a:pt x="50" y="87"/>
                  <a:pt x="50" y="87"/>
                  <a:pt x="50" y="87"/>
                </a:cubicBezTo>
                <a:cubicBezTo>
                  <a:pt x="53" y="87"/>
                  <a:pt x="56" y="88"/>
                  <a:pt x="56" y="95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54"/>
                  <a:pt x="65" y="53"/>
                  <a:pt x="68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5" y="53"/>
                  <a:pt x="78" y="54"/>
                  <a:pt x="78" y="61"/>
                </a:cubicBezTo>
                <a:cubicBezTo>
                  <a:pt x="78" y="111"/>
                  <a:pt x="78" y="111"/>
                  <a:pt x="78" y="111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78"/>
                  <a:pt x="87" y="77"/>
                  <a:pt x="90" y="77"/>
                </a:cubicBezTo>
                <a:cubicBezTo>
                  <a:pt x="94" y="77"/>
                  <a:pt x="94" y="77"/>
                  <a:pt x="94" y="77"/>
                </a:cubicBezTo>
                <a:cubicBezTo>
                  <a:pt x="97" y="77"/>
                  <a:pt x="100" y="78"/>
                  <a:pt x="100" y="85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106" y="111"/>
                  <a:pt x="106" y="111"/>
                  <a:pt x="106" y="111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2"/>
                  <a:pt x="106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113" y="0"/>
                  <a:pt x="113" y="0"/>
                  <a:pt x="113" y="0"/>
                </a:cubicBezTo>
                <a:cubicBezTo>
                  <a:pt x="128" y="22"/>
                  <a:pt x="128" y="22"/>
                  <a:pt x="128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1" y="22"/>
                  <a:pt x="121" y="23"/>
                  <a:pt x="121" y="23"/>
                </a:cubicBezTo>
                <a:cubicBezTo>
                  <a:pt x="121" y="111"/>
                  <a:pt x="121" y="111"/>
                  <a:pt x="121" y="111"/>
                </a:cubicBezTo>
                <a:lnTo>
                  <a:pt x="140" y="111"/>
                </a:lnTo>
                <a:close/>
              </a:path>
            </a:pathLst>
          </a:custGeom>
          <a:solidFill>
            <a:srgbClr val="42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79"/>
          <p:cNvSpPr>
            <a:spLocks noEditPoints="1"/>
          </p:cNvSpPr>
          <p:nvPr/>
        </p:nvSpPr>
        <p:spPr bwMode="auto">
          <a:xfrm>
            <a:off x="8095888" y="4560972"/>
            <a:ext cx="849360" cy="686351"/>
          </a:xfrm>
          <a:custGeom>
            <a:avLst/>
            <a:gdLst>
              <a:gd name="T0" fmla="*/ 56 w 141"/>
              <a:gd name="T1" fmla="*/ 60 h 114"/>
              <a:gd name="T2" fmla="*/ 18 w 141"/>
              <a:gd name="T3" fmla="*/ 104 h 114"/>
              <a:gd name="T4" fmla="*/ 11 w 141"/>
              <a:gd name="T5" fmla="*/ 107 h 114"/>
              <a:gd name="T6" fmla="*/ 4 w 141"/>
              <a:gd name="T7" fmla="*/ 105 h 114"/>
              <a:gd name="T8" fmla="*/ 3 w 141"/>
              <a:gd name="T9" fmla="*/ 91 h 114"/>
              <a:gd name="T10" fmla="*/ 49 w 141"/>
              <a:gd name="T11" fmla="*/ 38 h 114"/>
              <a:gd name="T12" fmla="*/ 57 w 141"/>
              <a:gd name="T13" fmla="*/ 35 h 114"/>
              <a:gd name="T14" fmla="*/ 64 w 141"/>
              <a:gd name="T15" fmla="*/ 39 h 114"/>
              <a:gd name="T16" fmla="*/ 78 w 141"/>
              <a:gd name="T17" fmla="*/ 54 h 114"/>
              <a:gd name="T18" fmla="*/ 102 w 141"/>
              <a:gd name="T19" fmla="*/ 25 h 114"/>
              <a:gd name="T20" fmla="*/ 79 w 141"/>
              <a:gd name="T21" fmla="*/ 5 h 114"/>
              <a:gd name="T22" fmla="*/ 136 w 141"/>
              <a:gd name="T23" fmla="*/ 0 h 114"/>
              <a:gd name="T24" fmla="*/ 141 w 141"/>
              <a:gd name="T25" fmla="*/ 58 h 114"/>
              <a:gd name="T26" fmla="*/ 117 w 141"/>
              <a:gd name="T27" fmla="*/ 38 h 114"/>
              <a:gd name="T28" fmla="*/ 85 w 141"/>
              <a:gd name="T29" fmla="*/ 76 h 114"/>
              <a:gd name="T30" fmla="*/ 78 w 141"/>
              <a:gd name="T31" fmla="*/ 80 h 114"/>
              <a:gd name="T32" fmla="*/ 70 w 141"/>
              <a:gd name="T33" fmla="*/ 76 h 114"/>
              <a:gd name="T34" fmla="*/ 56 w 141"/>
              <a:gd name="T35" fmla="*/ 60 h 114"/>
              <a:gd name="T36" fmla="*/ 26 w 141"/>
              <a:gd name="T37" fmla="*/ 114 h 114"/>
              <a:gd name="T38" fmla="*/ 57 w 141"/>
              <a:gd name="T39" fmla="*/ 114 h 114"/>
              <a:gd name="T40" fmla="*/ 57 w 141"/>
              <a:gd name="T41" fmla="*/ 77 h 114"/>
              <a:gd name="T42" fmla="*/ 26 w 141"/>
              <a:gd name="T43" fmla="*/ 112 h 114"/>
              <a:gd name="T44" fmla="*/ 26 w 141"/>
              <a:gd name="T45" fmla="*/ 114 h 114"/>
              <a:gd name="T46" fmla="*/ 89 w 141"/>
              <a:gd name="T47" fmla="*/ 89 h 114"/>
              <a:gd name="T48" fmla="*/ 80 w 141"/>
              <a:gd name="T49" fmla="*/ 94 h 114"/>
              <a:gd name="T50" fmla="*/ 65 w 141"/>
              <a:gd name="T51" fmla="*/ 87 h 114"/>
              <a:gd name="T52" fmla="*/ 65 w 141"/>
              <a:gd name="T53" fmla="*/ 114 h 114"/>
              <a:gd name="T54" fmla="*/ 101 w 141"/>
              <a:gd name="T55" fmla="*/ 114 h 114"/>
              <a:gd name="T56" fmla="*/ 102 w 141"/>
              <a:gd name="T57" fmla="*/ 74 h 114"/>
              <a:gd name="T58" fmla="*/ 89 w 141"/>
              <a:gd name="T59" fmla="*/ 89 h 114"/>
              <a:gd name="T60" fmla="*/ 117 w 141"/>
              <a:gd name="T61" fmla="*/ 55 h 114"/>
              <a:gd name="T62" fmla="*/ 110 w 141"/>
              <a:gd name="T63" fmla="*/ 65 h 114"/>
              <a:gd name="T64" fmla="*/ 110 w 141"/>
              <a:gd name="T65" fmla="*/ 114 h 114"/>
              <a:gd name="T66" fmla="*/ 140 w 141"/>
              <a:gd name="T67" fmla="*/ 114 h 114"/>
              <a:gd name="T68" fmla="*/ 140 w 141"/>
              <a:gd name="T69" fmla="*/ 73 h 114"/>
              <a:gd name="T70" fmla="*/ 117 w 141"/>
              <a:gd name="T71" fmla="*/ 5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1" h="114">
                <a:moveTo>
                  <a:pt x="56" y="60"/>
                </a:moveTo>
                <a:cubicBezTo>
                  <a:pt x="18" y="104"/>
                  <a:pt x="18" y="104"/>
                  <a:pt x="18" y="104"/>
                </a:cubicBezTo>
                <a:cubicBezTo>
                  <a:pt x="16" y="106"/>
                  <a:pt x="13" y="107"/>
                  <a:pt x="11" y="107"/>
                </a:cubicBezTo>
                <a:cubicBezTo>
                  <a:pt x="8" y="107"/>
                  <a:pt x="6" y="106"/>
                  <a:pt x="4" y="105"/>
                </a:cubicBezTo>
                <a:cubicBezTo>
                  <a:pt x="0" y="101"/>
                  <a:pt x="0" y="95"/>
                  <a:pt x="3" y="91"/>
                </a:cubicBezTo>
                <a:cubicBezTo>
                  <a:pt x="49" y="38"/>
                  <a:pt x="49" y="38"/>
                  <a:pt x="49" y="38"/>
                </a:cubicBezTo>
                <a:cubicBezTo>
                  <a:pt x="51" y="36"/>
                  <a:pt x="54" y="35"/>
                  <a:pt x="57" y="35"/>
                </a:cubicBezTo>
                <a:cubicBezTo>
                  <a:pt x="60" y="35"/>
                  <a:pt x="62" y="36"/>
                  <a:pt x="64" y="39"/>
                </a:cubicBezTo>
                <a:cubicBezTo>
                  <a:pt x="78" y="54"/>
                  <a:pt x="78" y="54"/>
                  <a:pt x="78" y="5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79" y="5"/>
                  <a:pt x="79" y="5"/>
                  <a:pt x="79" y="5"/>
                </a:cubicBezTo>
                <a:cubicBezTo>
                  <a:pt x="136" y="0"/>
                  <a:pt x="136" y="0"/>
                  <a:pt x="136" y="0"/>
                </a:cubicBezTo>
                <a:cubicBezTo>
                  <a:pt x="141" y="58"/>
                  <a:pt x="141" y="58"/>
                  <a:pt x="141" y="5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85" y="76"/>
                  <a:pt x="85" y="76"/>
                  <a:pt x="85" y="76"/>
                </a:cubicBezTo>
                <a:cubicBezTo>
                  <a:pt x="83" y="78"/>
                  <a:pt x="81" y="80"/>
                  <a:pt x="78" y="80"/>
                </a:cubicBezTo>
                <a:cubicBezTo>
                  <a:pt x="75" y="80"/>
                  <a:pt x="72" y="78"/>
                  <a:pt x="70" y="76"/>
                </a:cubicBezTo>
                <a:lnTo>
                  <a:pt x="56" y="60"/>
                </a:lnTo>
                <a:close/>
                <a:moveTo>
                  <a:pt x="26" y="114"/>
                </a:moveTo>
                <a:cubicBezTo>
                  <a:pt x="57" y="114"/>
                  <a:pt x="57" y="114"/>
                  <a:pt x="57" y="114"/>
                </a:cubicBezTo>
                <a:cubicBezTo>
                  <a:pt x="57" y="77"/>
                  <a:pt x="57" y="77"/>
                  <a:pt x="57" y="77"/>
                </a:cubicBezTo>
                <a:cubicBezTo>
                  <a:pt x="26" y="112"/>
                  <a:pt x="26" y="112"/>
                  <a:pt x="26" y="112"/>
                </a:cubicBezTo>
                <a:lnTo>
                  <a:pt x="26" y="114"/>
                </a:lnTo>
                <a:close/>
                <a:moveTo>
                  <a:pt x="89" y="89"/>
                </a:moveTo>
                <a:cubicBezTo>
                  <a:pt x="83" y="94"/>
                  <a:pt x="80" y="94"/>
                  <a:pt x="80" y="94"/>
                </a:cubicBezTo>
                <a:cubicBezTo>
                  <a:pt x="76" y="94"/>
                  <a:pt x="69" y="90"/>
                  <a:pt x="65" y="87"/>
                </a:cubicBezTo>
                <a:cubicBezTo>
                  <a:pt x="65" y="114"/>
                  <a:pt x="65" y="114"/>
                  <a:pt x="65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2" y="74"/>
                  <a:pt x="102" y="74"/>
                  <a:pt x="102" y="74"/>
                </a:cubicBezTo>
                <a:cubicBezTo>
                  <a:pt x="97" y="80"/>
                  <a:pt x="93" y="85"/>
                  <a:pt x="89" y="89"/>
                </a:cubicBezTo>
                <a:close/>
                <a:moveTo>
                  <a:pt x="117" y="55"/>
                </a:moveTo>
                <a:cubicBezTo>
                  <a:pt x="110" y="65"/>
                  <a:pt x="110" y="65"/>
                  <a:pt x="110" y="65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34" y="68"/>
                  <a:pt x="117" y="55"/>
                  <a:pt x="117" y="55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右箭头 97"/>
          <p:cNvSpPr/>
          <p:nvPr/>
        </p:nvSpPr>
        <p:spPr>
          <a:xfrm>
            <a:off x="9116514" y="2497206"/>
            <a:ext cx="398678" cy="484632"/>
          </a:xfrm>
          <a:prstGeom prst="right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右箭头 99"/>
          <p:cNvSpPr/>
          <p:nvPr/>
        </p:nvSpPr>
        <p:spPr>
          <a:xfrm>
            <a:off x="9116514" y="4847497"/>
            <a:ext cx="398678" cy="484632"/>
          </a:xfrm>
          <a:prstGeom prst="right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Freeform 6"/>
          <p:cNvSpPr>
            <a:spLocks noEditPoints="1"/>
          </p:cNvSpPr>
          <p:nvPr/>
        </p:nvSpPr>
        <p:spPr bwMode="auto">
          <a:xfrm>
            <a:off x="10189299" y="2226006"/>
            <a:ext cx="872161" cy="766496"/>
          </a:xfrm>
          <a:custGeom>
            <a:avLst/>
            <a:gdLst>
              <a:gd name="T0" fmla="*/ 494 w 520"/>
              <a:gd name="T1" fmla="*/ 221 h 457"/>
              <a:gd name="T2" fmla="*/ 494 w 520"/>
              <a:gd name="T3" fmla="*/ 189 h 457"/>
              <a:gd name="T4" fmla="*/ 520 w 520"/>
              <a:gd name="T5" fmla="*/ 189 h 457"/>
              <a:gd name="T6" fmla="*/ 520 w 520"/>
              <a:gd name="T7" fmla="*/ 174 h 457"/>
              <a:gd name="T8" fmla="*/ 260 w 520"/>
              <a:gd name="T9" fmla="*/ 0 h 457"/>
              <a:gd name="T10" fmla="*/ 0 w 520"/>
              <a:gd name="T11" fmla="*/ 174 h 457"/>
              <a:gd name="T12" fmla="*/ 0 w 520"/>
              <a:gd name="T13" fmla="*/ 189 h 457"/>
              <a:gd name="T14" fmla="*/ 26 w 520"/>
              <a:gd name="T15" fmla="*/ 189 h 457"/>
              <a:gd name="T16" fmla="*/ 26 w 520"/>
              <a:gd name="T17" fmla="*/ 221 h 457"/>
              <a:gd name="T18" fmla="*/ 56 w 520"/>
              <a:gd name="T19" fmla="*/ 221 h 457"/>
              <a:gd name="T20" fmla="*/ 56 w 520"/>
              <a:gd name="T21" fmla="*/ 388 h 457"/>
              <a:gd name="T22" fmla="*/ 26 w 520"/>
              <a:gd name="T23" fmla="*/ 388 h 457"/>
              <a:gd name="T24" fmla="*/ 26 w 520"/>
              <a:gd name="T25" fmla="*/ 419 h 457"/>
              <a:gd name="T26" fmla="*/ 0 w 520"/>
              <a:gd name="T27" fmla="*/ 419 h 457"/>
              <a:gd name="T28" fmla="*/ 0 w 520"/>
              <a:gd name="T29" fmla="*/ 457 h 457"/>
              <a:gd name="T30" fmla="*/ 520 w 520"/>
              <a:gd name="T31" fmla="*/ 457 h 457"/>
              <a:gd name="T32" fmla="*/ 520 w 520"/>
              <a:gd name="T33" fmla="*/ 419 h 457"/>
              <a:gd name="T34" fmla="*/ 494 w 520"/>
              <a:gd name="T35" fmla="*/ 419 h 457"/>
              <a:gd name="T36" fmla="*/ 494 w 520"/>
              <a:gd name="T37" fmla="*/ 388 h 457"/>
              <a:gd name="T38" fmla="*/ 466 w 520"/>
              <a:gd name="T39" fmla="*/ 388 h 457"/>
              <a:gd name="T40" fmla="*/ 466 w 520"/>
              <a:gd name="T41" fmla="*/ 221 h 457"/>
              <a:gd name="T42" fmla="*/ 494 w 520"/>
              <a:gd name="T43" fmla="*/ 221 h 457"/>
              <a:gd name="T44" fmla="*/ 172 w 520"/>
              <a:gd name="T45" fmla="*/ 388 h 457"/>
              <a:gd name="T46" fmla="*/ 116 w 520"/>
              <a:gd name="T47" fmla="*/ 388 h 457"/>
              <a:gd name="T48" fmla="*/ 116 w 520"/>
              <a:gd name="T49" fmla="*/ 221 h 457"/>
              <a:gd name="T50" fmla="*/ 172 w 520"/>
              <a:gd name="T51" fmla="*/ 221 h 457"/>
              <a:gd name="T52" fmla="*/ 172 w 520"/>
              <a:gd name="T53" fmla="*/ 388 h 457"/>
              <a:gd name="T54" fmla="*/ 288 w 520"/>
              <a:gd name="T55" fmla="*/ 388 h 457"/>
              <a:gd name="T56" fmla="*/ 232 w 520"/>
              <a:gd name="T57" fmla="*/ 388 h 457"/>
              <a:gd name="T58" fmla="*/ 232 w 520"/>
              <a:gd name="T59" fmla="*/ 221 h 457"/>
              <a:gd name="T60" fmla="*/ 288 w 520"/>
              <a:gd name="T61" fmla="*/ 221 h 457"/>
              <a:gd name="T62" fmla="*/ 288 w 520"/>
              <a:gd name="T63" fmla="*/ 388 h 457"/>
              <a:gd name="T64" fmla="*/ 404 w 520"/>
              <a:gd name="T65" fmla="*/ 388 h 457"/>
              <a:gd name="T66" fmla="*/ 348 w 520"/>
              <a:gd name="T67" fmla="*/ 388 h 457"/>
              <a:gd name="T68" fmla="*/ 348 w 520"/>
              <a:gd name="T69" fmla="*/ 221 h 457"/>
              <a:gd name="T70" fmla="*/ 404 w 520"/>
              <a:gd name="T71" fmla="*/ 221 h 457"/>
              <a:gd name="T72" fmla="*/ 404 w 520"/>
              <a:gd name="T73" fmla="*/ 38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0" h="457">
                <a:moveTo>
                  <a:pt x="494" y="221"/>
                </a:moveTo>
                <a:lnTo>
                  <a:pt x="494" y="189"/>
                </a:lnTo>
                <a:lnTo>
                  <a:pt x="520" y="189"/>
                </a:lnTo>
                <a:lnTo>
                  <a:pt x="520" y="174"/>
                </a:lnTo>
                <a:lnTo>
                  <a:pt x="260" y="0"/>
                </a:lnTo>
                <a:lnTo>
                  <a:pt x="0" y="174"/>
                </a:lnTo>
                <a:lnTo>
                  <a:pt x="0" y="189"/>
                </a:lnTo>
                <a:lnTo>
                  <a:pt x="26" y="189"/>
                </a:lnTo>
                <a:lnTo>
                  <a:pt x="26" y="221"/>
                </a:lnTo>
                <a:lnTo>
                  <a:pt x="56" y="221"/>
                </a:lnTo>
                <a:lnTo>
                  <a:pt x="56" y="388"/>
                </a:lnTo>
                <a:lnTo>
                  <a:pt x="26" y="388"/>
                </a:lnTo>
                <a:lnTo>
                  <a:pt x="26" y="419"/>
                </a:lnTo>
                <a:lnTo>
                  <a:pt x="0" y="419"/>
                </a:lnTo>
                <a:lnTo>
                  <a:pt x="0" y="457"/>
                </a:lnTo>
                <a:lnTo>
                  <a:pt x="520" y="457"/>
                </a:lnTo>
                <a:lnTo>
                  <a:pt x="520" y="419"/>
                </a:lnTo>
                <a:lnTo>
                  <a:pt x="494" y="419"/>
                </a:lnTo>
                <a:lnTo>
                  <a:pt x="494" y="388"/>
                </a:lnTo>
                <a:lnTo>
                  <a:pt x="466" y="388"/>
                </a:lnTo>
                <a:lnTo>
                  <a:pt x="466" y="221"/>
                </a:lnTo>
                <a:lnTo>
                  <a:pt x="494" y="221"/>
                </a:lnTo>
                <a:close/>
                <a:moveTo>
                  <a:pt x="172" y="388"/>
                </a:moveTo>
                <a:lnTo>
                  <a:pt x="116" y="388"/>
                </a:lnTo>
                <a:lnTo>
                  <a:pt x="116" y="221"/>
                </a:lnTo>
                <a:lnTo>
                  <a:pt x="172" y="221"/>
                </a:lnTo>
                <a:lnTo>
                  <a:pt x="172" y="388"/>
                </a:lnTo>
                <a:close/>
                <a:moveTo>
                  <a:pt x="288" y="388"/>
                </a:moveTo>
                <a:lnTo>
                  <a:pt x="232" y="388"/>
                </a:lnTo>
                <a:lnTo>
                  <a:pt x="232" y="221"/>
                </a:lnTo>
                <a:lnTo>
                  <a:pt x="288" y="221"/>
                </a:lnTo>
                <a:lnTo>
                  <a:pt x="288" y="388"/>
                </a:lnTo>
                <a:close/>
                <a:moveTo>
                  <a:pt x="404" y="388"/>
                </a:moveTo>
                <a:lnTo>
                  <a:pt x="348" y="388"/>
                </a:lnTo>
                <a:lnTo>
                  <a:pt x="348" y="221"/>
                </a:lnTo>
                <a:lnTo>
                  <a:pt x="404" y="221"/>
                </a:lnTo>
                <a:lnTo>
                  <a:pt x="404" y="388"/>
                </a:lnTo>
                <a:close/>
              </a:path>
            </a:pathLst>
          </a:custGeom>
          <a:solidFill>
            <a:srgbClr val="42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043818" y="5044971"/>
            <a:ext cx="1197967" cy="740103"/>
            <a:chOff x="4869373" y="3263282"/>
            <a:chExt cx="527534" cy="325910"/>
          </a:xfrm>
          <a:solidFill>
            <a:schemeClr val="tx1"/>
          </a:solidFill>
        </p:grpSpPr>
        <p:sp>
          <p:nvSpPr>
            <p:cNvPr id="102" name="Freeform 137"/>
            <p:cNvSpPr>
              <a:spLocks noEditPoints="1"/>
            </p:cNvSpPr>
            <p:nvPr/>
          </p:nvSpPr>
          <p:spPr bwMode="auto">
            <a:xfrm>
              <a:off x="4910802" y="3263282"/>
              <a:ext cx="444675" cy="278958"/>
            </a:xfrm>
            <a:custGeom>
              <a:avLst/>
              <a:gdLst>
                <a:gd name="T0" fmla="*/ 4 w 162"/>
                <a:gd name="T1" fmla="*/ 102 h 102"/>
                <a:gd name="T2" fmla="*/ 158 w 162"/>
                <a:gd name="T3" fmla="*/ 102 h 102"/>
                <a:gd name="T4" fmla="*/ 162 w 162"/>
                <a:gd name="T5" fmla="*/ 98 h 102"/>
                <a:gd name="T6" fmla="*/ 162 w 162"/>
                <a:gd name="T7" fmla="*/ 4 h 102"/>
                <a:gd name="T8" fmla="*/ 158 w 162"/>
                <a:gd name="T9" fmla="*/ 0 h 102"/>
                <a:gd name="T10" fmla="*/ 4 w 162"/>
                <a:gd name="T11" fmla="*/ 0 h 102"/>
                <a:gd name="T12" fmla="*/ 0 w 162"/>
                <a:gd name="T13" fmla="*/ 4 h 102"/>
                <a:gd name="T14" fmla="*/ 0 w 162"/>
                <a:gd name="T15" fmla="*/ 98 h 102"/>
                <a:gd name="T16" fmla="*/ 4 w 162"/>
                <a:gd name="T17" fmla="*/ 102 h 102"/>
                <a:gd name="T18" fmla="*/ 81 w 162"/>
                <a:gd name="T19" fmla="*/ 3 h 102"/>
                <a:gd name="T20" fmla="*/ 84 w 162"/>
                <a:gd name="T21" fmla="*/ 5 h 102"/>
                <a:gd name="T22" fmla="*/ 81 w 162"/>
                <a:gd name="T23" fmla="*/ 8 h 102"/>
                <a:gd name="T24" fmla="*/ 78 w 162"/>
                <a:gd name="T25" fmla="*/ 5 h 102"/>
                <a:gd name="T26" fmla="*/ 81 w 162"/>
                <a:gd name="T27" fmla="*/ 3 h 102"/>
                <a:gd name="T28" fmla="*/ 10 w 162"/>
                <a:gd name="T29" fmla="*/ 10 h 102"/>
                <a:gd name="T30" fmla="*/ 152 w 162"/>
                <a:gd name="T31" fmla="*/ 10 h 102"/>
                <a:gd name="T32" fmla="*/ 152 w 162"/>
                <a:gd name="T33" fmla="*/ 92 h 102"/>
                <a:gd name="T34" fmla="*/ 10 w 162"/>
                <a:gd name="T35" fmla="*/ 92 h 102"/>
                <a:gd name="T36" fmla="*/ 10 w 162"/>
                <a:gd name="T37" fmla="*/ 1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02">
                  <a:moveTo>
                    <a:pt x="4" y="102"/>
                  </a:moveTo>
                  <a:cubicBezTo>
                    <a:pt x="158" y="102"/>
                    <a:pt x="158" y="102"/>
                    <a:pt x="158" y="102"/>
                  </a:cubicBezTo>
                  <a:cubicBezTo>
                    <a:pt x="160" y="102"/>
                    <a:pt x="162" y="100"/>
                    <a:pt x="162" y="9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2"/>
                    <a:pt x="160" y="0"/>
                    <a:pt x="1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2" y="102"/>
                    <a:pt x="4" y="102"/>
                  </a:cubicBezTo>
                  <a:close/>
                  <a:moveTo>
                    <a:pt x="81" y="3"/>
                  </a:moveTo>
                  <a:cubicBezTo>
                    <a:pt x="82" y="3"/>
                    <a:pt x="84" y="4"/>
                    <a:pt x="84" y="5"/>
                  </a:cubicBezTo>
                  <a:cubicBezTo>
                    <a:pt x="84" y="7"/>
                    <a:pt x="82" y="8"/>
                    <a:pt x="81" y="8"/>
                  </a:cubicBezTo>
                  <a:cubicBezTo>
                    <a:pt x="80" y="8"/>
                    <a:pt x="78" y="7"/>
                    <a:pt x="78" y="5"/>
                  </a:cubicBezTo>
                  <a:cubicBezTo>
                    <a:pt x="78" y="4"/>
                    <a:pt x="80" y="3"/>
                    <a:pt x="81" y="3"/>
                  </a:cubicBezTo>
                  <a:close/>
                  <a:moveTo>
                    <a:pt x="10" y="10"/>
                  </a:moveTo>
                  <a:cubicBezTo>
                    <a:pt x="152" y="10"/>
                    <a:pt x="152" y="10"/>
                    <a:pt x="152" y="10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0" y="92"/>
                    <a:pt x="10" y="92"/>
                    <a:pt x="10" y="92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8"/>
            <p:cNvSpPr>
              <a:spLocks/>
            </p:cNvSpPr>
            <p:nvPr/>
          </p:nvSpPr>
          <p:spPr bwMode="auto">
            <a:xfrm>
              <a:off x="4869373" y="3556049"/>
              <a:ext cx="527534" cy="33143"/>
            </a:xfrm>
            <a:custGeom>
              <a:avLst/>
              <a:gdLst>
                <a:gd name="T0" fmla="*/ 192 w 192"/>
                <a:gd name="T1" fmla="*/ 0 h 12"/>
                <a:gd name="T2" fmla="*/ 126 w 192"/>
                <a:gd name="T3" fmla="*/ 0 h 12"/>
                <a:gd name="T4" fmla="*/ 123 w 192"/>
                <a:gd name="T5" fmla="*/ 2 h 12"/>
                <a:gd name="T6" fmla="*/ 69 w 192"/>
                <a:gd name="T7" fmla="*/ 2 h 12"/>
                <a:gd name="T8" fmla="*/ 66 w 192"/>
                <a:gd name="T9" fmla="*/ 0 h 12"/>
                <a:gd name="T10" fmla="*/ 0 w 192"/>
                <a:gd name="T11" fmla="*/ 0 h 12"/>
                <a:gd name="T12" fmla="*/ 0 w 192"/>
                <a:gd name="T13" fmla="*/ 1 h 12"/>
                <a:gd name="T14" fmla="*/ 0 w 192"/>
                <a:gd name="T15" fmla="*/ 3 h 12"/>
                <a:gd name="T16" fmla="*/ 9 w 192"/>
                <a:gd name="T17" fmla="*/ 12 h 12"/>
                <a:gd name="T18" fmla="*/ 183 w 192"/>
                <a:gd name="T19" fmla="*/ 12 h 12"/>
                <a:gd name="T20" fmla="*/ 192 w 192"/>
                <a:gd name="T21" fmla="*/ 3 h 12"/>
                <a:gd name="T22" fmla="*/ 192 w 192"/>
                <a:gd name="T23" fmla="*/ 1 h 12"/>
                <a:gd name="T24" fmla="*/ 192 w 19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2">
                  <a:moveTo>
                    <a:pt x="192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5" y="1"/>
                    <a:pt x="124" y="2"/>
                    <a:pt x="123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2"/>
                    <a:pt x="67" y="1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4" y="12"/>
                    <a:pt x="9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8" y="12"/>
                    <a:pt x="192" y="8"/>
                    <a:pt x="192" y="3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9"/>
            <p:cNvSpPr>
              <a:spLocks/>
            </p:cNvSpPr>
            <p:nvPr/>
          </p:nvSpPr>
          <p:spPr bwMode="auto">
            <a:xfrm>
              <a:off x="5224284" y="3353046"/>
              <a:ext cx="34524" cy="35905"/>
            </a:xfrm>
            <a:custGeom>
              <a:avLst/>
              <a:gdLst>
                <a:gd name="T0" fmla="*/ 9 w 13"/>
                <a:gd name="T1" fmla="*/ 2 h 13"/>
                <a:gd name="T2" fmla="*/ 1 w 13"/>
                <a:gd name="T3" fmla="*/ 4 h 13"/>
                <a:gd name="T4" fmla="*/ 4 w 13"/>
                <a:gd name="T5" fmla="*/ 12 h 13"/>
                <a:gd name="T6" fmla="*/ 12 w 13"/>
                <a:gd name="T7" fmla="*/ 9 h 13"/>
                <a:gd name="T8" fmla="*/ 9 w 13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9" y="2"/>
                  </a:moveTo>
                  <a:cubicBezTo>
                    <a:pt x="6" y="0"/>
                    <a:pt x="3" y="2"/>
                    <a:pt x="1" y="4"/>
                  </a:cubicBezTo>
                  <a:cubicBezTo>
                    <a:pt x="0" y="7"/>
                    <a:pt x="1" y="11"/>
                    <a:pt x="4" y="12"/>
                  </a:cubicBezTo>
                  <a:cubicBezTo>
                    <a:pt x="7" y="13"/>
                    <a:pt x="11" y="12"/>
                    <a:pt x="12" y="9"/>
                  </a:cubicBezTo>
                  <a:cubicBezTo>
                    <a:pt x="13" y="6"/>
                    <a:pt x="12" y="3"/>
                    <a:pt x="9" y="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0"/>
            <p:cNvSpPr>
              <a:spLocks noEditPoints="1"/>
            </p:cNvSpPr>
            <p:nvPr/>
          </p:nvSpPr>
          <p:spPr bwMode="auto">
            <a:xfrm>
              <a:off x="4954993" y="3307473"/>
              <a:ext cx="356292" cy="191956"/>
            </a:xfrm>
            <a:custGeom>
              <a:avLst/>
              <a:gdLst>
                <a:gd name="T0" fmla="*/ 0 w 130"/>
                <a:gd name="T1" fmla="*/ 70 h 70"/>
                <a:gd name="T2" fmla="*/ 16 w 130"/>
                <a:gd name="T3" fmla="*/ 66 h 70"/>
                <a:gd name="T4" fmla="*/ 21 w 130"/>
                <a:gd name="T5" fmla="*/ 60 h 70"/>
                <a:gd name="T6" fmla="*/ 13 w 130"/>
                <a:gd name="T7" fmla="*/ 53 h 70"/>
                <a:gd name="T8" fmla="*/ 14 w 130"/>
                <a:gd name="T9" fmla="*/ 45 h 70"/>
                <a:gd name="T10" fmla="*/ 22 w 130"/>
                <a:gd name="T11" fmla="*/ 43 h 70"/>
                <a:gd name="T12" fmla="*/ 19 w 130"/>
                <a:gd name="T13" fmla="*/ 33 h 70"/>
                <a:gd name="T14" fmla="*/ 23 w 130"/>
                <a:gd name="T15" fmla="*/ 27 h 70"/>
                <a:gd name="T16" fmla="*/ 31 w 130"/>
                <a:gd name="T17" fmla="*/ 28 h 70"/>
                <a:gd name="T18" fmla="*/ 33 w 130"/>
                <a:gd name="T19" fmla="*/ 19 h 70"/>
                <a:gd name="T20" fmla="*/ 40 w 130"/>
                <a:gd name="T21" fmla="*/ 15 h 70"/>
                <a:gd name="T22" fmla="*/ 46 w 130"/>
                <a:gd name="T23" fmla="*/ 21 h 70"/>
                <a:gd name="T24" fmla="*/ 53 w 130"/>
                <a:gd name="T25" fmla="*/ 13 h 70"/>
                <a:gd name="T26" fmla="*/ 60 w 130"/>
                <a:gd name="T27" fmla="*/ 14 h 70"/>
                <a:gd name="T28" fmla="*/ 63 w 130"/>
                <a:gd name="T29" fmla="*/ 22 h 70"/>
                <a:gd name="T30" fmla="*/ 73 w 130"/>
                <a:gd name="T31" fmla="*/ 18 h 70"/>
                <a:gd name="T32" fmla="*/ 79 w 130"/>
                <a:gd name="T33" fmla="*/ 23 h 70"/>
                <a:gd name="T34" fmla="*/ 77 w 130"/>
                <a:gd name="T35" fmla="*/ 31 h 70"/>
                <a:gd name="T36" fmla="*/ 87 w 130"/>
                <a:gd name="T37" fmla="*/ 33 h 70"/>
                <a:gd name="T38" fmla="*/ 91 w 130"/>
                <a:gd name="T39" fmla="*/ 40 h 70"/>
                <a:gd name="T40" fmla="*/ 85 w 130"/>
                <a:gd name="T41" fmla="*/ 46 h 70"/>
                <a:gd name="T42" fmla="*/ 93 w 130"/>
                <a:gd name="T43" fmla="*/ 53 h 70"/>
                <a:gd name="T44" fmla="*/ 92 w 130"/>
                <a:gd name="T45" fmla="*/ 60 h 70"/>
                <a:gd name="T46" fmla="*/ 84 w 130"/>
                <a:gd name="T47" fmla="*/ 63 h 70"/>
                <a:gd name="T48" fmla="*/ 85 w 130"/>
                <a:gd name="T49" fmla="*/ 70 h 70"/>
                <a:gd name="T50" fmla="*/ 130 w 130"/>
                <a:gd name="T51" fmla="*/ 0 h 70"/>
                <a:gd name="T52" fmla="*/ 120 w 130"/>
                <a:gd name="T53" fmla="*/ 26 h 70"/>
                <a:gd name="T54" fmla="*/ 116 w 130"/>
                <a:gd name="T55" fmla="*/ 29 h 70"/>
                <a:gd name="T56" fmla="*/ 115 w 130"/>
                <a:gd name="T57" fmla="*/ 31 h 70"/>
                <a:gd name="T58" fmla="*/ 117 w 130"/>
                <a:gd name="T59" fmla="*/ 36 h 70"/>
                <a:gd name="T60" fmla="*/ 111 w 130"/>
                <a:gd name="T61" fmla="*/ 38 h 70"/>
                <a:gd name="T62" fmla="*/ 104 w 130"/>
                <a:gd name="T63" fmla="*/ 36 h 70"/>
                <a:gd name="T64" fmla="*/ 102 w 130"/>
                <a:gd name="T65" fmla="*/ 40 h 70"/>
                <a:gd name="T66" fmla="*/ 96 w 130"/>
                <a:gd name="T67" fmla="*/ 38 h 70"/>
                <a:gd name="T68" fmla="*/ 97 w 130"/>
                <a:gd name="T69" fmla="*/ 33 h 70"/>
                <a:gd name="T70" fmla="*/ 94 w 130"/>
                <a:gd name="T71" fmla="*/ 29 h 70"/>
                <a:gd name="T72" fmla="*/ 88 w 130"/>
                <a:gd name="T73" fmla="*/ 29 h 70"/>
                <a:gd name="T74" fmla="*/ 89 w 130"/>
                <a:gd name="T75" fmla="*/ 22 h 70"/>
                <a:gd name="T76" fmla="*/ 94 w 130"/>
                <a:gd name="T77" fmla="*/ 19 h 70"/>
                <a:gd name="T78" fmla="*/ 94 w 130"/>
                <a:gd name="T79" fmla="*/ 17 h 70"/>
                <a:gd name="T80" fmla="*/ 92 w 130"/>
                <a:gd name="T81" fmla="*/ 12 h 70"/>
                <a:gd name="T82" fmla="*/ 98 w 130"/>
                <a:gd name="T83" fmla="*/ 9 h 70"/>
                <a:gd name="T84" fmla="*/ 105 w 130"/>
                <a:gd name="T85" fmla="*/ 12 h 70"/>
                <a:gd name="T86" fmla="*/ 107 w 130"/>
                <a:gd name="T87" fmla="*/ 8 h 70"/>
                <a:gd name="T88" fmla="*/ 114 w 130"/>
                <a:gd name="T89" fmla="*/ 9 h 70"/>
                <a:gd name="T90" fmla="*/ 113 w 130"/>
                <a:gd name="T91" fmla="*/ 15 h 70"/>
                <a:gd name="T92" fmla="*/ 116 w 130"/>
                <a:gd name="T93" fmla="*/ 18 h 70"/>
                <a:gd name="T94" fmla="*/ 121 w 130"/>
                <a:gd name="T95" fmla="*/ 19 h 70"/>
                <a:gd name="T96" fmla="*/ 120 w 130"/>
                <a:gd name="T97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8"/>
                    <a:pt x="20" y="56"/>
                    <a:pt x="2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1"/>
                    <a:pt x="23" y="39"/>
                    <a:pt x="24" y="38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7"/>
                    <a:pt x="34" y="26"/>
                    <a:pt x="35" y="2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8" y="20"/>
                    <a:pt x="50" y="20"/>
                    <a:pt x="51" y="20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5" y="22"/>
                    <a:pt x="66" y="23"/>
                    <a:pt x="68" y="24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9" y="32"/>
                    <a:pt x="80" y="34"/>
                    <a:pt x="80" y="35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8"/>
                    <a:pt x="86" y="49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5"/>
                    <a:pt x="83" y="66"/>
                    <a:pt x="82" y="68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0" y="0"/>
                    <a:pt x="130" y="0"/>
                    <a:pt x="130" y="0"/>
                  </a:cubicBezTo>
                  <a:lnTo>
                    <a:pt x="0" y="0"/>
                  </a:lnTo>
                  <a:close/>
                  <a:moveTo>
                    <a:pt x="120" y="26"/>
                  </a:moveTo>
                  <a:cubicBezTo>
                    <a:pt x="117" y="26"/>
                    <a:pt x="117" y="26"/>
                    <a:pt x="117" y="26"/>
                  </a:cubicBezTo>
                  <a:cubicBezTo>
                    <a:pt x="116" y="27"/>
                    <a:pt x="116" y="28"/>
                    <a:pt x="116" y="29"/>
                  </a:cubicBezTo>
                  <a:cubicBezTo>
                    <a:pt x="115" y="29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5"/>
                    <a:pt x="117" y="36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1" y="39"/>
                    <a:pt x="111" y="38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7" y="36"/>
                    <a:pt x="106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1" y="41"/>
                    <a:pt x="101" y="40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5" y="38"/>
                    <a:pt x="95" y="37"/>
                    <a:pt x="95" y="37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5" y="32"/>
                    <a:pt x="95" y="31"/>
                    <a:pt x="94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89" y="30"/>
                    <a:pt x="88" y="29"/>
                    <a:pt x="88" y="29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2"/>
                    <a:pt x="89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1"/>
                    <a:pt x="93" y="20"/>
                    <a:pt x="94" y="19"/>
                  </a:cubicBezTo>
                  <a:cubicBezTo>
                    <a:pt x="94" y="18"/>
                    <a:pt x="94" y="18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3"/>
                    <a:pt x="92" y="12"/>
                    <a:pt x="92" y="12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8"/>
                    <a:pt x="98" y="9"/>
                    <a:pt x="98" y="9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4" y="12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8" y="7"/>
                    <a:pt x="109" y="7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10"/>
                    <a:pt x="114" y="10"/>
                    <a:pt x="114" y="11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4" y="16"/>
                    <a:pt x="115" y="17"/>
                    <a:pt x="115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8"/>
                    <a:pt x="121" y="18"/>
                    <a:pt x="121" y="19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5"/>
                    <a:pt x="121" y="26"/>
                    <a:pt x="120" y="2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1"/>
            <p:cNvSpPr>
              <a:spLocks noEditPoints="1"/>
            </p:cNvSpPr>
            <p:nvPr/>
          </p:nvSpPr>
          <p:spPr bwMode="auto">
            <a:xfrm>
              <a:off x="5029566" y="3380665"/>
              <a:ext cx="142241" cy="118764"/>
            </a:xfrm>
            <a:custGeom>
              <a:avLst/>
              <a:gdLst>
                <a:gd name="T0" fmla="*/ 45 w 52"/>
                <a:gd name="T1" fmla="*/ 39 h 43"/>
                <a:gd name="T2" fmla="*/ 39 w 52"/>
                <a:gd name="T3" fmla="*/ 7 h 43"/>
                <a:gd name="T4" fmla="*/ 7 w 52"/>
                <a:gd name="T5" fmla="*/ 13 h 43"/>
                <a:gd name="T6" fmla="*/ 12 w 52"/>
                <a:gd name="T7" fmla="*/ 43 h 43"/>
                <a:gd name="T8" fmla="*/ 41 w 52"/>
                <a:gd name="T9" fmla="*/ 43 h 43"/>
                <a:gd name="T10" fmla="*/ 45 w 52"/>
                <a:gd name="T11" fmla="*/ 39 h 43"/>
                <a:gd name="T12" fmla="*/ 37 w 52"/>
                <a:gd name="T13" fmla="*/ 34 h 43"/>
                <a:gd name="T14" fmla="*/ 18 w 52"/>
                <a:gd name="T15" fmla="*/ 37 h 43"/>
                <a:gd name="T16" fmla="*/ 15 w 52"/>
                <a:gd name="T17" fmla="*/ 18 h 43"/>
                <a:gd name="T18" fmla="*/ 34 w 52"/>
                <a:gd name="T19" fmla="*/ 14 h 43"/>
                <a:gd name="T20" fmla="*/ 37 w 52"/>
                <a:gd name="T21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3">
                  <a:moveTo>
                    <a:pt x="45" y="39"/>
                  </a:moveTo>
                  <a:cubicBezTo>
                    <a:pt x="52" y="29"/>
                    <a:pt x="50" y="14"/>
                    <a:pt x="39" y="7"/>
                  </a:cubicBezTo>
                  <a:cubicBezTo>
                    <a:pt x="28" y="0"/>
                    <a:pt x="14" y="2"/>
                    <a:pt x="7" y="13"/>
                  </a:cubicBezTo>
                  <a:cubicBezTo>
                    <a:pt x="0" y="23"/>
                    <a:pt x="2" y="36"/>
                    <a:pt x="12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3" y="42"/>
                    <a:pt x="44" y="41"/>
                    <a:pt x="45" y="39"/>
                  </a:cubicBezTo>
                  <a:close/>
                  <a:moveTo>
                    <a:pt x="37" y="34"/>
                  </a:moveTo>
                  <a:cubicBezTo>
                    <a:pt x="33" y="40"/>
                    <a:pt x="25" y="42"/>
                    <a:pt x="18" y="37"/>
                  </a:cubicBezTo>
                  <a:cubicBezTo>
                    <a:pt x="12" y="33"/>
                    <a:pt x="10" y="24"/>
                    <a:pt x="15" y="18"/>
                  </a:cubicBezTo>
                  <a:cubicBezTo>
                    <a:pt x="19" y="12"/>
                    <a:pt x="28" y="10"/>
                    <a:pt x="34" y="14"/>
                  </a:cubicBezTo>
                  <a:cubicBezTo>
                    <a:pt x="40" y="19"/>
                    <a:pt x="42" y="27"/>
                    <a:pt x="37" y="3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矩形 106"/>
          <p:cNvSpPr/>
          <p:nvPr/>
        </p:nvSpPr>
        <p:spPr>
          <a:xfrm>
            <a:off x="668337" y="1464715"/>
            <a:ext cx="4937267" cy="51038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2" b="12056"/>
          <a:stretch/>
        </p:blipFill>
        <p:spPr>
          <a:xfrm>
            <a:off x="10093810" y="3349279"/>
            <a:ext cx="1076189" cy="1211693"/>
          </a:xfrm>
          <a:prstGeom prst="rect">
            <a:avLst/>
          </a:prstGeom>
        </p:spPr>
      </p:pic>
      <p:sp>
        <p:nvSpPr>
          <p:cNvPr id="108" name="文本框 107"/>
          <p:cNvSpPr txBox="1"/>
          <p:nvPr/>
        </p:nvSpPr>
        <p:spPr>
          <a:xfrm>
            <a:off x="9753311" y="4479664"/>
            <a:ext cx="180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分支行比对分析</a:t>
            </a:r>
          </a:p>
        </p:txBody>
      </p:sp>
      <p:sp>
        <p:nvSpPr>
          <p:cNvPr id="67" name="右箭头 66"/>
          <p:cNvSpPr/>
          <p:nvPr/>
        </p:nvSpPr>
        <p:spPr>
          <a:xfrm>
            <a:off x="5670667" y="2492208"/>
            <a:ext cx="282412" cy="484632"/>
          </a:xfrm>
          <a:prstGeom prst="right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590142"/>
      </p:ext>
    </p:extLst>
  </p:cSld>
  <p:clrMapOvr>
    <a:masterClrMapping/>
  </p:clrMapOvr>
  <p:transition spd="slow" advTm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8"/>
          <p:cNvSpPr txBox="1">
            <a:spLocks noChangeArrowheads="1"/>
          </p:cNvSpPr>
          <p:nvPr/>
        </p:nvSpPr>
        <p:spPr bwMode="auto">
          <a:xfrm>
            <a:off x="-306388" y="185738"/>
            <a:ext cx="558323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3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DB57-D9F0-4421-95D3-43FE29C105E4}" type="slidenum">
              <a:rPr lang="zh-CN" altLang="en-US" sz="1600"/>
              <a:pPr/>
              <a:t>25</a:t>
            </a:fld>
            <a:endParaRPr lang="zh-CN" altLang="en-US" sz="1600"/>
          </a:p>
        </p:txBody>
      </p:sp>
      <p:sp>
        <p:nvSpPr>
          <p:cNvPr id="30765" name="TextBox 8"/>
          <p:cNvSpPr txBox="1">
            <a:spLocks noChangeArrowheads="1"/>
          </p:cNvSpPr>
          <p:nvPr/>
        </p:nvSpPr>
        <p:spPr bwMode="auto">
          <a:xfrm>
            <a:off x="668337" y="232231"/>
            <a:ext cx="921732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数据分析技术手段修复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27421" y="5789771"/>
            <a:ext cx="6317231" cy="105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在数据质量还未完全解决时，在数据分析侧通过交叉比对等技术手段修复数据，并反馈道数据平台质量检查，进而推动前端页面改造，最后做到事前防范。</a:t>
            </a:r>
          </a:p>
        </p:txBody>
      </p:sp>
      <p:sp>
        <p:nvSpPr>
          <p:cNvPr id="55" name="矩形 54"/>
          <p:cNvSpPr/>
          <p:nvPr/>
        </p:nvSpPr>
        <p:spPr>
          <a:xfrm>
            <a:off x="3765904" y="1007340"/>
            <a:ext cx="3880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技术修复反馈机制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04113" y="1576425"/>
            <a:ext cx="10931188" cy="4117721"/>
            <a:chOff x="1304113" y="1576425"/>
            <a:chExt cx="10931188" cy="3811059"/>
          </a:xfrm>
        </p:grpSpPr>
        <p:sp>
          <p:nvSpPr>
            <p:cNvPr id="70" name="Freeform 2"/>
            <p:cNvSpPr>
              <a:spLocks/>
            </p:cNvSpPr>
            <p:nvPr/>
          </p:nvSpPr>
          <p:spPr bwMode="auto">
            <a:xfrm>
              <a:off x="3011651" y="1576425"/>
              <a:ext cx="5124219" cy="3811059"/>
            </a:xfrm>
            <a:custGeom>
              <a:avLst/>
              <a:gdLst>
                <a:gd name="T0" fmla="*/ 0 w 2833"/>
                <a:gd name="T1" fmla="*/ 0 h 2107"/>
                <a:gd name="T2" fmla="*/ 2147483647 w 2833"/>
                <a:gd name="T3" fmla="*/ 2147483647 h 2107"/>
                <a:gd name="T4" fmla="*/ 2147483647 w 2833"/>
                <a:gd name="T5" fmla="*/ 2147483647 h 2107"/>
                <a:gd name="T6" fmla="*/ 2147483647 w 2833"/>
                <a:gd name="T7" fmla="*/ 2147483647 h 2107"/>
                <a:gd name="T8" fmla="*/ 2147483647 w 2833"/>
                <a:gd name="T9" fmla="*/ 2147483647 h 2107"/>
                <a:gd name="T10" fmla="*/ 2147483647 w 2833"/>
                <a:gd name="T11" fmla="*/ 0 h 2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33" h="2107">
                  <a:moveTo>
                    <a:pt x="0" y="0"/>
                  </a:moveTo>
                  <a:lnTo>
                    <a:pt x="407" y="1160"/>
                  </a:lnTo>
                  <a:lnTo>
                    <a:pt x="407" y="2100"/>
                  </a:lnTo>
                  <a:lnTo>
                    <a:pt x="2420" y="2107"/>
                  </a:lnTo>
                  <a:lnTo>
                    <a:pt x="2420" y="1167"/>
                  </a:lnTo>
                  <a:lnTo>
                    <a:pt x="2833" y="0"/>
                  </a:lnTo>
                </a:path>
              </a:pathLst>
            </a:custGeom>
            <a:noFill/>
            <a:ln w="25400" cap="flat" cmpd="sng">
              <a:solidFill>
                <a:srgbClr val="366B7E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4"/>
            <p:cNvSpPr>
              <a:spLocks noChangeShapeType="1"/>
            </p:cNvSpPr>
            <p:nvPr/>
          </p:nvSpPr>
          <p:spPr bwMode="auto">
            <a:xfrm>
              <a:off x="3765904" y="3689057"/>
              <a:ext cx="3617521" cy="0"/>
            </a:xfrm>
            <a:prstGeom prst="line">
              <a:avLst/>
            </a:prstGeom>
            <a:noFill/>
            <a:ln w="6350">
              <a:solidFill>
                <a:srgbClr val="366B7E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>
              <a:off x="3483738" y="2914908"/>
              <a:ext cx="4180045" cy="0"/>
            </a:xfrm>
            <a:prstGeom prst="line">
              <a:avLst/>
            </a:prstGeom>
            <a:noFill/>
            <a:ln w="6350">
              <a:solidFill>
                <a:srgbClr val="366B7E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>
              <a:off x="3201571" y="2119053"/>
              <a:ext cx="4738952" cy="0"/>
            </a:xfrm>
            <a:prstGeom prst="line">
              <a:avLst/>
            </a:prstGeom>
            <a:noFill/>
            <a:ln w="6350">
              <a:solidFill>
                <a:srgbClr val="366B7E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AutoShape 10"/>
            <p:cNvSpPr>
              <a:spLocks noChangeArrowheads="1"/>
            </p:cNvSpPr>
            <p:nvPr/>
          </p:nvSpPr>
          <p:spPr bwMode="auto">
            <a:xfrm>
              <a:off x="2427421" y="1935151"/>
              <a:ext cx="81" cy="367805"/>
            </a:xfrm>
            <a:prstGeom prst="rightArrow">
              <a:avLst>
                <a:gd name="adj1" fmla="val 50000"/>
                <a:gd name="adj2" fmla="val 42593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1304113" y="2015954"/>
              <a:ext cx="1006686" cy="22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事前防范</a:t>
              </a:r>
            </a:p>
          </p:txBody>
        </p:sp>
        <p:sp>
          <p:nvSpPr>
            <p:cNvPr id="79" name="AutoShape 12"/>
            <p:cNvSpPr>
              <a:spLocks noChangeArrowheads="1"/>
            </p:cNvSpPr>
            <p:nvPr/>
          </p:nvSpPr>
          <p:spPr bwMode="auto">
            <a:xfrm>
              <a:off x="2704161" y="2741858"/>
              <a:ext cx="81" cy="367805"/>
            </a:xfrm>
            <a:prstGeom prst="rightArrow">
              <a:avLst>
                <a:gd name="adj1" fmla="val 50000"/>
                <a:gd name="adj2" fmla="val 42593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1576288" y="2822661"/>
              <a:ext cx="1006686" cy="22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事中监控</a:t>
              </a: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AutoShape 14"/>
            <p:cNvSpPr>
              <a:spLocks noChangeArrowheads="1"/>
            </p:cNvSpPr>
            <p:nvPr/>
          </p:nvSpPr>
          <p:spPr bwMode="auto">
            <a:xfrm>
              <a:off x="2970050" y="3512390"/>
              <a:ext cx="81" cy="367805"/>
            </a:xfrm>
            <a:prstGeom prst="rightArrow">
              <a:avLst>
                <a:gd name="adj1" fmla="val 50000"/>
                <a:gd name="adj2" fmla="val 42593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>
              <a:off x="1781262" y="3593194"/>
              <a:ext cx="1067600" cy="22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3. 事后补救</a:t>
              </a: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208741" y="1756367"/>
              <a:ext cx="2720376" cy="31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数据前端控制页面改造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208741" y="2558746"/>
              <a:ext cx="2720376" cy="31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ctr">
                <a:buNone/>
              </a:pPr>
              <a:r>
                <a:rPr lang="zh-CN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数据质量检核平台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208741" y="3350996"/>
              <a:ext cx="2720376" cy="31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数据分析技术手段修复</a:t>
              </a:r>
            </a:p>
          </p:txBody>
        </p:sp>
        <p:sp>
          <p:nvSpPr>
            <p:cNvPr id="88" name="AutoShape 10"/>
            <p:cNvSpPr>
              <a:spLocks noChangeArrowheads="1"/>
            </p:cNvSpPr>
            <p:nvPr/>
          </p:nvSpPr>
          <p:spPr bwMode="auto">
            <a:xfrm>
              <a:off x="2373696" y="1953165"/>
              <a:ext cx="81" cy="367805"/>
            </a:xfrm>
            <a:prstGeom prst="rightArrow">
              <a:avLst>
                <a:gd name="adj1" fmla="val 50000"/>
                <a:gd name="adj2" fmla="val 42593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AutoShape 10"/>
            <p:cNvSpPr>
              <a:spLocks noChangeArrowheads="1"/>
            </p:cNvSpPr>
            <p:nvPr/>
          </p:nvSpPr>
          <p:spPr bwMode="auto">
            <a:xfrm>
              <a:off x="2692576" y="2711060"/>
              <a:ext cx="81" cy="367805"/>
            </a:xfrm>
            <a:prstGeom prst="rightArrow">
              <a:avLst>
                <a:gd name="adj1" fmla="val 50000"/>
                <a:gd name="adj2" fmla="val 42593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>
              <a:off x="2947990" y="3531479"/>
              <a:ext cx="81" cy="367805"/>
            </a:xfrm>
            <a:prstGeom prst="rightArrow">
              <a:avLst>
                <a:gd name="adj1" fmla="val 50000"/>
                <a:gd name="adj2" fmla="val 42593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4214477" y="4234505"/>
              <a:ext cx="2720376" cy="647536"/>
            </a:xfrm>
            <a:prstGeom prst="ellipse">
              <a:avLst/>
            </a:prstGeom>
            <a:solidFill>
              <a:srgbClr val="B2D2DE"/>
            </a:solidFill>
            <a:ln w="6350">
              <a:solidFill>
                <a:srgbClr val="B2D2DE"/>
              </a:solidFill>
              <a:round/>
              <a:headEnd/>
              <a:tailEnd/>
            </a:ln>
            <a:effectLst/>
          </p:spPr>
          <p:txBody>
            <a:bodyPr wrap="none" lIns="72000" tIns="0" rIns="0" bIns="0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 Box 8"/>
            <p:cNvSpPr txBox="1">
              <a:spLocks noChangeArrowheads="1"/>
            </p:cNvSpPr>
            <p:nvPr/>
          </p:nvSpPr>
          <p:spPr bwMode="auto">
            <a:xfrm>
              <a:off x="4706716" y="4488100"/>
              <a:ext cx="1564578" cy="208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高质量数据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AutoShape 9"/>
            <p:cNvSpPr>
              <a:spLocks noChangeArrowheads="1"/>
            </p:cNvSpPr>
            <p:nvPr/>
          </p:nvSpPr>
          <p:spPr bwMode="auto">
            <a:xfrm flipV="1">
              <a:off x="4474974" y="3790253"/>
              <a:ext cx="128" cy="367805"/>
            </a:xfrm>
            <a:prstGeom prst="triangle">
              <a:avLst>
                <a:gd name="adj" fmla="val 50000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3851986" y="2182890"/>
              <a:ext cx="552178" cy="1476750"/>
            </a:xfrm>
            <a:prstGeom prst="downArrow">
              <a:avLst/>
            </a:prstGeom>
            <a:solidFill>
              <a:srgbClr val="B2D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</a:t>
              </a:r>
            </a:p>
          </p:txBody>
        </p:sp>
        <p:sp>
          <p:nvSpPr>
            <p:cNvPr id="99" name="上箭头 98"/>
            <p:cNvSpPr/>
            <p:nvPr/>
          </p:nvSpPr>
          <p:spPr>
            <a:xfrm>
              <a:off x="6706401" y="2151896"/>
              <a:ext cx="552178" cy="1476750"/>
            </a:xfrm>
            <a:prstGeom prst="upArrow">
              <a:avLst/>
            </a:prstGeom>
            <a:solidFill>
              <a:srgbClr val="B2D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反馈流</a:t>
              </a: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8907587" y="1622917"/>
              <a:ext cx="2837281" cy="105733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主要通过前端页面的改造和控制来保证数据输入的质量，面向未来数据。</a:t>
              </a:r>
            </a:p>
          </p:txBody>
        </p:sp>
        <p:sp>
          <p:nvSpPr>
            <p:cNvPr id="60" name="AutoShape 10"/>
            <p:cNvSpPr>
              <a:spLocks noChangeArrowheads="1"/>
            </p:cNvSpPr>
            <p:nvPr/>
          </p:nvSpPr>
          <p:spPr bwMode="auto">
            <a:xfrm>
              <a:off x="11692591" y="2131266"/>
              <a:ext cx="81" cy="367805"/>
            </a:xfrm>
            <a:prstGeom prst="rightArrow">
              <a:avLst>
                <a:gd name="adj1" fmla="val 50000"/>
                <a:gd name="adj2" fmla="val 42593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AutoShape 12"/>
            <p:cNvSpPr>
              <a:spLocks noChangeArrowheads="1"/>
            </p:cNvSpPr>
            <p:nvPr/>
          </p:nvSpPr>
          <p:spPr bwMode="auto">
            <a:xfrm>
              <a:off x="11969331" y="2937973"/>
              <a:ext cx="81" cy="367805"/>
            </a:xfrm>
            <a:prstGeom prst="rightArrow">
              <a:avLst>
                <a:gd name="adj1" fmla="val 50000"/>
                <a:gd name="adj2" fmla="val 42593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14"/>
            <p:cNvSpPr>
              <a:spLocks noChangeArrowheads="1"/>
            </p:cNvSpPr>
            <p:nvPr/>
          </p:nvSpPr>
          <p:spPr bwMode="auto">
            <a:xfrm>
              <a:off x="12235220" y="3708505"/>
              <a:ext cx="81" cy="367805"/>
            </a:xfrm>
            <a:prstGeom prst="rightArrow">
              <a:avLst>
                <a:gd name="adj1" fmla="val 50000"/>
                <a:gd name="adj2" fmla="val 42593"/>
              </a:avLst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AutoShape 10"/>
            <p:cNvSpPr>
              <a:spLocks noChangeArrowheads="1"/>
            </p:cNvSpPr>
            <p:nvPr/>
          </p:nvSpPr>
          <p:spPr bwMode="auto">
            <a:xfrm>
              <a:off x="8176002" y="1941529"/>
              <a:ext cx="680134" cy="367805"/>
            </a:xfrm>
            <a:prstGeom prst="leftArrow">
              <a:avLst/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squar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AutoShape 10"/>
            <p:cNvSpPr>
              <a:spLocks noChangeArrowheads="1"/>
            </p:cNvSpPr>
            <p:nvPr/>
          </p:nvSpPr>
          <p:spPr bwMode="auto">
            <a:xfrm>
              <a:off x="7890125" y="2755100"/>
              <a:ext cx="680134" cy="367805"/>
            </a:xfrm>
            <a:prstGeom prst="leftArrow">
              <a:avLst/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squar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10"/>
            <p:cNvSpPr>
              <a:spLocks noChangeArrowheads="1"/>
            </p:cNvSpPr>
            <p:nvPr/>
          </p:nvSpPr>
          <p:spPr bwMode="auto">
            <a:xfrm>
              <a:off x="7545574" y="3492535"/>
              <a:ext cx="680134" cy="367805"/>
            </a:xfrm>
            <a:prstGeom prst="leftArrow">
              <a:avLst/>
            </a:prstGeom>
            <a:solidFill>
              <a:srgbClr val="B2D2DE"/>
            </a:solidFill>
            <a:ln>
              <a:noFill/>
            </a:ln>
            <a:effectLst/>
          </p:spPr>
          <p:txBody>
            <a:bodyPr wrap="squar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8645099" y="2464229"/>
              <a:ext cx="3047492" cy="102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主要通过数据平台质量检查，来探测和量化目前的数据质量问题，并为任务分配提供数据支撑。</a:t>
              </a: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8244785" y="3314507"/>
              <a:ext cx="3447806" cy="102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主要通过数据分析的技术修复来屏蔽数据质量问题，保障数据分析在数据未完全修复时也可进行。</a:t>
              </a:r>
            </a:p>
          </p:txBody>
        </p:sp>
      </p:grpSp>
      <p:sp>
        <p:nvSpPr>
          <p:cNvPr id="43" name="AutoShape 10"/>
          <p:cNvSpPr>
            <a:spLocks noChangeArrowheads="1"/>
          </p:cNvSpPr>
          <p:nvPr/>
        </p:nvSpPr>
        <p:spPr bwMode="auto">
          <a:xfrm>
            <a:off x="2422670" y="1990167"/>
            <a:ext cx="680134" cy="397401"/>
          </a:xfrm>
          <a:prstGeom prst="rightArrow">
            <a:avLst/>
          </a:prstGeom>
          <a:solidFill>
            <a:srgbClr val="B2D2DE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2679156" y="2847349"/>
            <a:ext cx="680134" cy="397401"/>
          </a:xfrm>
          <a:prstGeom prst="rightArrow">
            <a:avLst/>
          </a:prstGeom>
          <a:solidFill>
            <a:srgbClr val="B2D2DE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2979342" y="3688331"/>
            <a:ext cx="680134" cy="397401"/>
          </a:xfrm>
          <a:prstGeom prst="rightArrow">
            <a:avLst/>
          </a:prstGeom>
          <a:solidFill>
            <a:srgbClr val="B2D2DE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123300"/>
      </p:ext>
    </p:extLst>
  </p:cSld>
  <p:clrMapOvr>
    <a:masterClrMapping/>
  </p:clrMapOvr>
  <p:transition spd="slow" advTm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6490519" y="4384759"/>
            <a:ext cx="2995974" cy="1644098"/>
          </a:xfrm>
          <a:prstGeom prst="rect">
            <a:avLst/>
          </a:prstGeom>
          <a:solidFill>
            <a:srgbClr val="EB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4"/>
          <a:stretch/>
        </p:blipFill>
        <p:spPr bwMode="auto">
          <a:xfrm>
            <a:off x="6429375" y="4308318"/>
            <a:ext cx="3176418" cy="2260253"/>
          </a:xfrm>
          <a:prstGeom prst="rect">
            <a:avLst/>
          </a:prstGeom>
          <a:noFill/>
        </p:spPr>
      </p:pic>
      <p:sp>
        <p:nvSpPr>
          <p:cNvPr id="38913" name="TextBox 8"/>
          <p:cNvSpPr txBox="1">
            <a:spLocks noChangeArrowheads="1"/>
          </p:cNvSpPr>
          <p:nvPr/>
        </p:nvSpPr>
        <p:spPr bwMode="auto">
          <a:xfrm>
            <a:off x="-315278" y="159703"/>
            <a:ext cx="3949701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96913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>
          <a:xfrm>
            <a:off x="9314575" y="6588317"/>
            <a:ext cx="2892425" cy="384175"/>
          </a:xfrm>
        </p:spPr>
        <p:txBody>
          <a:bodyPr/>
          <a:lstStyle/>
          <a:p>
            <a:fld id="{435D0B1D-4265-41B9-9AE5-DC18B21445A2}" type="slidenum">
              <a:rPr lang="zh-CN" altLang="en-US" sz="1600"/>
              <a:t>26</a:t>
            </a:fld>
            <a:endParaRPr lang="zh-CN" altLang="en-US" sz="1600" dirty="0"/>
          </a:p>
        </p:txBody>
      </p:sp>
      <p:sp>
        <p:nvSpPr>
          <p:cNvPr id="38961" name="TextBox 8"/>
          <p:cNvSpPr txBox="1">
            <a:spLocks noChangeArrowheads="1"/>
          </p:cNvSpPr>
          <p:nvPr/>
        </p:nvSpPr>
        <p:spPr bwMode="auto">
          <a:xfrm>
            <a:off x="668338" y="303213"/>
            <a:ext cx="7510462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系统建设</a:t>
            </a:r>
          </a:p>
        </p:txBody>
      </p:sp>
      <p:sp>
        <p:nvSpPr>
          <p:cNvPr id="2" name="流程图: 磁盘 1"/>
          <p:cNvSpPr/>
          <p:nvPr/>
        </p:nvSpPr>
        <p:spPr>
          <a:xfrm>
            <a:off x="560961" y="4219873"/>
            <a:ext cx="900000" cy="1199266"/>
          </a:xfrm>
          <a:prstGeom prst="flowChartMagneticDisk">
            <a:avLst/>
          </a:prstGeom>
          <a:solidFill>
            <a:srgbClr val="FFCC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alt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30" name="流程图: 磁盘 29"/>
          <p:cNvSpPr/>
          <p:nvPr/>
        </p:nvSpPr>
        <p:spPr>
          <a:xfrm>
            <a:off x="1935496" y="4219873"/>
            <a:ext cx="900000" cy="1199266"/>
          </a:xfrm>
          <a:prstGeom prst="flowChartMagneticDisk">
            <a:avLst/>
          </a:prstGeom>
          <a:solidFill>
            <a:srgbClr val="FFCC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</a:p>
        </p:txBody>
      </p:sp>
      <p:sp>
        <p:nvSpPr>
          <p:cNvPr id="38950" name="Rectangle 8"/>
          <p:cNvSpPr>
            <a:spLocks noChangeArrowheads="1"/>
          </p:cNvSpPr>
          <p:nvPr/>
        </p:nvSpPr>
        <p:spPr bwMode="auto">
          <a:xfrm>
            <a:off x="694270" y="1384139"/>
            <a:ext cx="874775" cy="20005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数据管理组</a:t>
            </a:r>
          </a:p>
        </p:txBody>
      </p:sp>
      <p:sp>
        <p:nvSpPr>
          <p:cNvPr id="38952" name="Rectangle 4"/>
          <p:cNvSpPr>
            <a:spLocks noChangeArrowheads="1"/>
          </p:cNvSpPr>
          <p:nvPr/>
        </p:nvSpPr>
        <p:spPr bwMode="auto">
          <a:xfrm>
            <a:off x="694270" y="2312569"/>
            <a:ext cx="874775" cy="40011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defTabSz="0">
              <a:tabLst>
                <a:tab pos="8521700" algn="r"/>
              </a:tabLst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数据应用组</a:t>
            </a:r>
          </a:p>
          <a:p>
            <a:pPr algn="ctr" defTabSz="0">
              <a:tabLst>
                <a:tab pos="8521700" algn="r"/>
              </a:tabLst>
            </a:pP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66" idx="3"/>
          </p:cNvCxnSpPr>
          <p:nvPr/>
        </p:nvCxnSpPr>
        <p:spPr>
          <a:xfrm>
            <a:off x="1510638" y="1910441"/>
            <a:ext cx="424858" cy="30839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460961" y="2218833"/>
            <a:ext cx="474535" cy="5688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61401" y="954528"/>
            <a:ext cx="2526665" cy="4705465"/>
          </a:xfrm>
          <a:prstGeom prst="rect">
            <a:avLst/>
          </a:prstGeom>
          <a:solidFill>
            <a:srgbClr val="00B0F0">
              <a:alpha val="8000"/>
            </a:srgb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47" name="文本框 46"/>
          <p:cNvSpPr txBox="1"/>
          <p:nvPr/>
        </p:nvSpPr>
        <p:spPr>
          <a:xfrm>
            <a:off x="3487876" y="954865"/>
            <a:ext cx="252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质量检核平台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089255" y="2622348"/>
            <a:ext cx="4445" cy="463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过程 53"/>
          <p:cNvSpPr/>
          <p:nvPr/>
        </p:nvSpPr>
        <p:spPr>
          <a:xfrm>
            <a:off x="4864751" y="3115838"/>
            <a:ext cx="900000" cy="744372"/>
          </a:xfrm>
          <a:prstGeom prst="flowChartProcess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检核代码执行</a:t>
            </a:r>
          </a:p>
        </p:txBody>
      </p:sp>
      <p:cxnSp>
        <p:nvCxnSpPr>
          <p:cNvPr id="57" name="直接箭头连接符 56"/>
          <p:cNvCxnSpPr>
            <a:endCxn id="54" idx="1"/>
          </p:cNvCxnSpPr>
          <p:nvPr/>
        </p:nvCxnSpPr>
        <p:spPr>
          <a:xfrm>
            <a:off x="4465971" y="3482033"/>
            <a:ext cx="398780" cy="5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611637" y="939868"/>
            <a:ext cx="3118624" cy="3113309"/>
          </a:xfrm>
          <a:prstGeom prst="rect">
            <a:avLst/>
          </a:prstGeom>
          <a:solidFill>
            <a:srgbClr val="EBF9FE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61" name="文本框 60"/>
          <p:cNvSpPr txBox="1"/>
          <p:nvPr/>
        </p:nvSpPr>
        <p:spPr>
          <a:xfrm>
            <a:off x="6611637" y="939868"/>
            <a:ext cx="309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质量修复派单系统</a:t>
            </a:r>
          </a:p>
        </p:txBody>
      </p:sp>
      <p:sp>
        <p:nvSpPr>
          <p:cNvPr id="65" name="矩形 64"/>
          <p:cNvSpPr/>
          <p:nvPr/>
        </p:nvSpPr>
        <p:spPr>
          <a:xfrm>
            <a:off x="6763401" y="1413131"/>
            <a:ext cx="900000" cy="744372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任务优先级</a:t>
            </a: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/>
          <p:cNvCxnSpPr>
            <a:stCxn id="65" idx="2"/>
            <a:endCxn id="27" idx="0"/>
          </p:cNvCxnSpPr>
          <p:nvPr/>
        </p:nvCxnSpPr>
        <p:spPr>
          <a:xfrm>
            <a:off x="7213401" y="2157503"/>
            <a:ext cx="0" cy="1905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7617918" y="2950471"/>
            <a:ext cx="2876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 flipH="1">
            <a:off x="7922276" y="1413131"/>
            <a:ext cx="452120" cy="1633527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任务类型诊断</a:t>
            </a:r>
          </a:p>
        </p:txBody>
      </p:sp>
      <p:sp>
        <p:nvSpPr>
          <p:cNvPr id="101" name="矩形 100"/>
          <p:cNvSpPr/>
          <p:nvPr/>
        </p:nvSpPr>
        <p:spPr>
          <a:xfrm>
            <a:off x="8611886" y="1413132"/>
            <a:ext cx="993907" cy="2449722"/>
          </a:xfrm>
          <a:prstGeom prst="rect">
            <a:avLst/>
          </a:prstGeom>
          <a:solidFill>
            <a:srgbClr val="EBF9FE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cxnSp>
        <p:nvCxnSpPr>
          <p:cNvPr id="97" name="直接箭头连接符 96"/>
          <p:cNvCxnSpPr>
            <a:endCxn id="94" idx="1"/>
          </p:cNvCxnSpPr>
          <p:nvPr/>
        </p:nvCxnSpPr>
        <p:spPr>
          <a:xfrm>
            <a:off x="10649413" y="1717413"/>
            <a:ext cx="540803" cy="698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6" idx="3"/>
          </p:cNvCxnSpPr>
          <p:nvPr/>
        </p:nvCxnSpPr>
        <p:spPr>
          <a:xfrm flipV="1">
            <a:off x="10685863" y="2468489"/>
            <a:ext cx="531986" cy="26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8" idx="3"/>
          </p:cNvCxnSpPr>
          <p:nvPr/>
        </p:nvCxnSpPr>
        <p:spPr>
          <a:xfrm flipV="1">
            <a:off x="10760788" y="2566662"/>
            <a:ext cx="429428" cy="9365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/>
          <p:cNvSpPr/>
          <p:nvPr/>
        </p:nvSpPr>
        <p:spPr>
          <a:xfrm>
            <a:off x="8769645" y="3183686"/>
            <a:ext cx="727710" cy="532490"/>
          </a:xfrm>
          <a:prstGeom prst="flowChartProcess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</a:p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8374396" y="2157503"/>
            <a:ext cx="2588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流程图: 过程 101"/>
          <p:cNvSpPr/>
          <p:nvPr/>
        </p:nvSpPr>
        <p:spPr>
          <a:xfrm>
            <a:off x="8769645" y="1510351"/>
            <a:ext cx="727710" cy="532490"/>
          </a:xfrm>
          <a:prstGeom prst="flowChartProcess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</a:p>
          <a:p>
            <a:pPr algn="ctr"/>
            <a:r>
              <a:rPr lang="zh-CN" altLang="en-US"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9648206" y="1670326"/>
            <a:ext cx="2876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9648206" y="2492074"/>
            <a:ext cx="2876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9648206" y="3462107"/>
            <a:ext cx="2876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过程 83"/>
          <p:cNvSpPr/>
          <p:nvPr/>
        </p:nvSpPr>
        <p:spPr>
          <a:xfrm>
            <a:off x="8769645" y="2374423"/>
            <a:ext cx="727710" cy="532490"/>
          </a:xfrm>
          <a:prstGeom prst="flowChartProcess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107" name="流程图: 磁盘 106"/>
          <p:cNvSpPr/>
          <p:nvPr/>
        </p:nvSpPr>
        <p:spPr>
          <a:xfrm>
            <a:off x="6763401" y="3212134"/>
            <a:ext cx="1286510" cy="778311"/>
          </a:xfrm>
          <a:prstGeom prst="flowChartMagneticDisk">
            <a:avLst/>
          </a:prstGeom>
          <a:solidFill>
            <a:srgbClr val="FFCC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派单数据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501381" y="4368311"/>
            <a:ext cx="29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质量监控管理驾驶舱</a:t>
            </a:r>
          </a:p>
        </p:txBody>
      </p:sp>
      <p:sp>
        <p:nvSpPr>
          <p:cNvPr id="111" name="流程图: 过程 110"/>
          <p:cNvSpPr/>
          <p:nvPr/>
        </p:nvSpPr>
        <p:spPr>
          <a:xfrm>
            <a:off x="8129319" y="4798531"/>
            <a:ext cx="900000" cy="504000"/>
          </a:xfrm>
          <a:prstGeom prst="flowChartProcess">
            <a:avLst/>
          </a:prstGeom>
          <a:solidFill>
            <a:srgbClr val="B2D2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数据质量健康指数</a:t>
            </a:r>
          </a:p>
        </p:txBody>
      </p:sp>
      <p:sp>
        <p:nvSpPr>
          <p:cNvPr id="112" name="流程图: 过程 111"/>
          <p:cNvSpPr/>
          <p:nvPr/>
        </p:nvSpPr>
        <p:spPr>
          <a:xfrm>
            <a:off x="6872254" y="4798401"/>
            <a:ext cx="900000" cy="504000"/>
          </a:xfrm>
          <a:prstGeom prst="flowChartProcess">
            <a:avLst/>
          </a:prstGeom>
          <a:solidFill>
            <a:srgbClr val="B2D2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数据质量改进指数</a:t>
            </a:r>
          </a:p>
        </p:txBody>
      </p:sp>
      <p:sp>
        <p:nvSpPr>
          <p:cNvPr id="113" name="流程图: 过程 112"/>
          <p:cNvSpPr/>
          <p:nvPr/>
        </p:nvSpPr>
        <p:spPr>
          <a:xfrm>
            <a:off x="6872254" y="5435186"/>
            <a:ext cx="900000" cy="504000"/>
          </a:xfrm>
          <a:prstGeom prst="flowChartProcess">
            <a:avLst/>
          </a:prstGeom>
          <a:solidFill>
            <a:srgbClr val="B2D2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分支行</a:t>
            </a:r>
            <a:endParaRPr lang="en-US" alt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</a:p>
        </p:txBody>
      </p:sp>
      <p:sp>
        <p:nvSpPr>
          <p:cNvPr id="116" name="流程图: 过程 115"/>
          <p:cNvSpPr/>
          <p:nvPr/>
        </p:nvSpPr>
        <p:spPr>
          <a:xfrm>
            <a:off x="8121591" y="5433025"/>
            <a:ext cx="900000" cy="504000"/>
          </a:xfrm>
          <a:prstGeom prst="flowChartProcess">
            <a:avLst/>
          </a:prstGeom>
          <a:solidFill>
            <a:srgbClr val="B2D2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</a:p>
        </p:txBody>
      </p:sp>
      <p:sp>
        <p:nvSpPr>
          <p:cNvPr id="118" name="右箭头 117"/>
          <p:cNvSpPr/>
          <p:nvPr/>
        </p:nvSpPr>
        <p:spPr>
          <a:xfrm>
            <a:off x="2931176" y="4668905"/>
            <a:ext cx="1257590" cy="459546"/>
          </a:xfrm>
          <a:prstGeom prst="rightArrow">
            <a:avLst>
              <a:gd name="adj1" fmla="val 50000"/>
              <a:gd name="adj2" fmla="val 49911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26" name="右箭头 125"/>
          <p:cNvSpPr/>
          <p:nvPr/>
        </p:nvSpPr>
        <p:spPr>
          <a:xfrm>
            <a:off x="2931176" y="1960187"/>
            <a:ext cx="711619" cy="459546"/>
          </a:xfrm>
          <a:prstGeom prst="rightArrow">
            <a:avLst>
              <a:gd name="adj1" fmla="val 50000"/>
              <a:gd name="adj2" fmla="val 49911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5" name="矩形 4"/>
          <p:cNvSpPr/>
          <p:nvPr/>
        </p:nvSpPr>
        <p:spPr>
          <a:xfrm>
            <a:off x="1960960" y="1814379"/>
            <a:ext cx="900000" cy="744372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检核规则制定</a:t>
            </a:r>
            <a:endParaRPr lang="en-US" alt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532967" y="4668905"/>
            <a:ext cx="396108" cy="459546"/>
          </a:xfrm>
          <a:prstGeom prst="rightArrow">
            <a:avLst>
              <a:gd name="adj1" fmla="val 50000"/>
              <a:gd name="adj2" fmla="val 49911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7" name="流程图: 磁盘 6"/>
          <p:cNvSpPr/>
          <p:nvPr/>
        </p:nvSpPr>
        <p:spPr>
          <a:xfrm>
            <a:off x="3621291" y="1423082"/>
            <a:ext cx="900000" cy="1199266"/>
          </a:xfrm>
          <a:prstGeom prst="flowChartMagneticDisk">
            <a:avLst/>
          </a:prstGeom>
          <a:solidFill>
            <a:srgbClr val="FFCC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检核</a:t>
            </a:r>
            <a:endParaRPr lang="en-US" alt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规则库</a:t>
            </a:r>
          </a:p>
        </p:txBody>
      </p:sp>
      <p:sp>
        <p:nvSpPr>
          <p:cNvPr id="9" name="矩形 8"/>
          <p:cNvSpPr/>
          <p:nvPr/>
        </p:nvSpPr>
        <p:spPr>
          <a:xfrm>
            <a:off x="3621291" y="3115838"/>
            <a:ext cx="900000" cy="744372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检核代码</a:t>
            </a: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4188766" y="4280475"/>
            <a:ext cx="900000" cy="1199266"/>
          </a:xfrm>
          <a:prstGeom prst="flowChartMagneticDisk">
            <a:avLst/>
          </a:prstGeom>
          <a:solidFill>
            <a:srgbClr val="FFCC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检核基础数据</a:t>
            </a:r>
          </a:p>
        </p:txBody>
      </p:sp>
      <p:sp>
        <p:nvSpPr>
          <p:cNvPr id="14" name="流程图: 磁盘 13"/>
          <p:cNvSpPr/>
          <p:nvPr/>
        </p:nvSpPr>
        <p:spPr>
          <a:xfrm>
            <a:off x="4881321" y="1423082"/>
            <a:ext cx="900000" cy="1199266"/>
          </a:xfrm>
          <a:prstGeom prst="flowChartMagneticDisk">
            <a:avLst/>
          </a:prstGeom>
          <a:solidFill>
            <a:srgbClr val="FFCC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检核结果库</a:t>
            </a:r>
          </a:p>
        </p:txBody>
      </p:sp>
      <p:sp>
        <p:nvSpPr>
          <p:cNvPr id="16" name="右箭头 15"/>
          <p:cNvSpPr/>
          <p:nvPr/>
        </p:nvSpPr>
        <p:spPr>
          <a:xfrm>
            <a:off x="5832098" y="1634216"/>
            <a:ext cx="888889" cy="459546"/>
          </a:xfrm>
          <a:prstGeom prst="rightArrow">
            <a:avLst>
              <a:gd name="adj1" fmla="val 50000"/>
              <a:gd name="adj2" fmla="val 49911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7" name="右箭头 16"/>
          <p:cNvSpPr/>
          <p:nvPr/>
        </p:nvSpPr>
        <p:spPr>
          <a:xfrm rot="3282315">
            <a:off x="5199359" y="3246662"/>
            <a:ext cx="1987862" cy="459546"/>
          </a:xfrm>
          <a:prstGeom prst="rightArrow">
            <a:avLst>
              <a:gd name="adj1" fmla="val 50000"/>
              <a:gd name="adj2" fmla="val 49911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27" name="流程图: 过程 26"/>
          <p:cNvSpPr/>
          <p:nvPr/>
        </p:nvSpPr>
        <p:spPr>
          <a:xfrm>
            <a:off x="6763401" y="2348062"/>
            <a:ext cx="900000" cy="744372"/>
          </a:xfrm>
          <a:prstGeom prst="flowChartProcess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任务责任人关联</a:t>
            </a:r>
          </a:p>
        </p:txBody>
      </p:sp>
      <p:sp>
        <p:nvSpPr>
          <p:cNvPr id="28" name="右箭头 27"/>
          <p:cNvSpPr/>
          <p:nvPr/>
        </p:nvSpPr>
        <p:spPr>
          <a:xfrm rot="5400000">
            <a:off x="7306173" y="3961017"/>
            <a:ext cx="298607" cy="396000"/>
          </a:xfrm>
          <a:prstGeom prst="rightArrow">
            <a:avLst>
              <a:gd name="adj1" fmla="val 50000"/>
              <a:gd name="adj2" fmla="val 49911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cxnSp>
        <p:nvCxnSpPr>
          <p:cNvPr id="81" name="直接箭头连接符 80"/>
          <p:cNvCxnSpPr>
            <a:endCxn id="12" idx="1"/>
          </p:cNvCxnSpPr>
          <p:nvPr/>
        </p:nvCxnSpPr>
        <p:spPr>
          <a:xfrm flipH="1">
            <a:off x="4638766" y="3855565"/>
            <a:ext cx="644451" cy="4249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4" idx="0"/>
            <a:endCxn id="14" idx="3"/>
          </p:cNvCxnSpPr>
          <p:nvPr/>
        </p:nvCxnSpPr>
        <p:spPr>
          <a:xfrm flipV="1">
            <a:off x="5314751" y="2622348"/>
            <a:ext cx="16570" cy="49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8049911" y="3491717"/>
            <a:ext cx="551440" cy="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</a:blip>
          <a:srcRect t="14175" b="14951"/>
          <a:stretch>
            <a:fillRect/>
          </a:stretch>
        </p:blipFill>
        <p:spPr bwMode="auto">
          <a:xfrm>
            <a:off x="672639" y="1619418"/>
            <a:ext cx="837999" cy="58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5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85" y="2577251"/>
            <a:ext cx="749601" cy="5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9978953" y="3140128"/>
            <a:ext cx="781835" cy="72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17100" y="1139923"/>
            <a:ext cx="744463" cy="724066"/>
          </a:xfrm>
          <a:prstGeom prst="rect">
            <a:avLst/>
          </a:prstGeom>
          <a:noFill/>
        </p:spPr>
      </p:pic>
      <p:pic>
        <p:nvPicPr>
          <p:cNvPr id="76" name="Picture 4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l="3861" t="7410" r="7410" b="3861"/>
          <a:stretch>
            <a:fillRect/>
          </a:stretch>
        </p:blipFill>
        <p:spPr bwMode="auto">
          <a:xfrm>
            <a:off x="9960267" y="2132044"/>
            <a:ext cx="725596" cy="72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9783211" y="1931989"/>
            <a:ext cx="1160215" cy="20005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业务线专员</a:t>
            </a: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9700706" y="2889674"/>
            <a:ext cx="1242720" cy="20005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系统管理专员</a:t>
            </a:r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9765969" y="3892245"/>
            <a:ext cx="1242720" cy="20005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分支行专员</a:t>
            </a: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9627619" y="1829504"/>
            <a:ext cx="28765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9627619" y="2636583"/>
            <a:ext cx="28765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9627619" y="3595138"/>
            <a:ext cx="28765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94" idx="2"/>
            <a:endCxn id="2" idx="3"/>
          </p:cNvCxnSpPr>
          <p:nvPr/>
        </p:nvCxnSpPr>
        <p:spPr>
          <a:xfrm rot="5400000">
            <a:off x="5009878" y="-1211200"/>
            <a:ext cx="2631423" cy="10629255"/>
          </a:xfrm>
          <a:prstGeom prst="bentConnector3">
            <a:avLst>
              <a:gd name="adj1" fmla="val 1451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1190216" y="2043344"/>
            <a:ext cx="900000" cy="744372"/>
          </a:xfrm>
          <a:prstGeom prst="rect">
            <a:avLst/>
          </a:prstGeom>
          <a:solidFill>
            <a:srgbClr val="B2D2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数据更新</a:t>
            </a:r>
            <a:endParaRPr lang="zh-CN" alt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362588"/>
      </p:ext>
    </p:extLst>
  </p:cSld>
  <p:clrMapOvr>
    <a:masterClrMapping/>
  </p:clrMapOvr>
  <p:transition spd="slow" advTm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7" y="5964258"/>
            <a:ext cx="238125" cy="228600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27" y="4879116"/>
            <a:ext cx="247650" cy="228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427" y="2680205"/>
            <a:ext cx="247650" cy="22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427" y="1579376"/>
            <a:ext cx="276225" cy="228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357188" y="736085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3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8" name="TextBox 8"/>
          <p:cNvSpPr txBox="1">
            <a:spLocks noChangeArrowheads="1"/>
          </p:cNvSpPr>
          <p:nvPr/>
        </p:nvSpPr>
        <p:spPr bwMode="auto">
          <a:xfrm>
            <a:off x="668337" y="303669"/>
            <a:ext cx="914532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行动计划</a:t>
            </a:r>
          </a:p>
        </p:txBody>
      </p:sp>
      <p:sp>
        <p:nvSpPr>
          <p:cNvPr id="136" name="Rectangle 15"/>
          <p:cNvSpPr>
            <a:spLocks noChangeArrowheads="1"/>
          </p:cNvSpPr>
          <p:nvPr/>
        </p:nvSpPr>
        <p:spPr bwMode="auto">
          <a:xfrm>
            <a:off x="1989294" y="1562701"/>
            <a:ext cx="1728000" cy="1027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" name="Rectangle 23"/>
          <p:cNvSpPr>
            <a:spLocks noChangeArrowheads="1"/>
          </p:cNvSpPr>
          <p:nvPr/>
        </p:nvSpPr>
        <p:spPr bwMode="auto">
          <a:xfrm>
            <a:off x="1989294" y="2658076"/>
            <a:ext cx="1728000" cy="1027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" name="Rectangle 31"/>
          <p:cNvSpPr>
            <a:spLocks noChangeArrowheads="1"/>
          </p:cNvSpPr>
          <p:nvPr/>
        </p:nvSpPr>
        <p:spPr bwMode="auto">
          <a:xfrm>
            <a:off x="1989294" y="3753451"/>
            <a:ext cx="1728000" cy="1027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" name="Rectangle 23"/>
          <p:cNvSpPr>
            <a:spLocks noChangeArrowheads="1"/>
          </p:cNvSpPr>
          <p:nvPr/>
        </p:nvSpPr>
        <p:spPr bwMode="auto">
          <a:xfrm>
            <a:off x="1989294" y="4857338"/>
            <a:ext cx="1728000" cy="1027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" name="Rectangle 31"/>
          <p:cNvSpPr>
            <a:spLocks noChangeArrowheads="1"/>
          </p:cNvSpPr>
          <p:nvPr/>
        </p:nvSpPr>
        <p:spPr bwMode="auto">
          <a:xfrm>
            <a:off x="1989294" y="5952713"/>
            <a:ext cx="1728000" cy="1027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2968923" y="1474750"/>
            <a:ext cx="492443" cy="123938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</a:p>
        </p:txBody>
      </p:sp>
      <p:sp>
        <p:nvSpPr>
          <p:cNvPr id="185" name="Rectangle 3"/>
          <p:cNvSpPr>
            <a:spLocks noChangeArrowheads="1"/>
          </p:cNvSpPr>
          <p:nvPr/>
        </p:nvSpPr>
        <p:spPr bwMode="auto">
          <a:xfrm>
            <a:off x="1965003" y="1000013"/>
            <a:ext cx="1778375" cy="493200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86" name="Rectangle 8"/>
          <p:cNvSpPr>
            <a:spLocks noChangeArrowheads="1"/>
          </p:cNvSpPr>
          <p:nvPr/>
        </p:nvSpPr>
        <p:spPr bwMode="auto">
          <a:xfrm>
            <a:off x="2925422" y="3869006"/>
            <a:ext cx="492443" cy="88322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检核平台招标</a:t>
            </a: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2968923" y="2790909"/>
            <a:ext cx="492443" cy="84325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技术架构评估</a:t>
            </a:r>
          </a:p>
        </p:txBody>
      </p: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2996931" y="5929716"/>
            <a:ext cx="492443" cy="10708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质量检核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规则开发</a:t>
            </a:r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2968922" y="4879376"/>
            <a:ext cx="492443" cy="94835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派单系统招标</a:t>
            </a:r>
          </a:p>
        </p:txBody>
      </p:sp>
      <p:sp>
        <p:nvSpPr>
          <p:cNvPr id="126" name="Rectangle 5"/>
          <p:cNvSpPr>
            <a:spLocks noChangeArrowheads="1"/>
          </p:cNvSpPr>
          <p:nvPr/>
        </p:nvSpPr>
        <p:spPr bwMode="auto">
          <a:xfrm>
            <a:off x="6950059" y="1011927"/>
            <a:ext cx="2057945" cy="493200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主责部门</a:t>
            </a: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9133593" y="1011927"/>
            <a:ext cx="2057945" cy="493200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参与部门</a:t>
            </a:r>
          </a:p>
        </p:txBody>
      </p:sp>
      <p:sp>
        <p:nvSpPr>
          <p:cNvPr id="133" name="Rectangle 12"/>
          <p:cNvSpPr>
            <a:spLocks noChangeArrowheads="1"/>
          </p:cNvSpPr>
          <p:nvPr/>
        </p:nvSpPr>
        <p:spPr bwMode="auto">
          <a:xfrm>
            <a:off x="6950059" y="1562701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Rectangle 13"/>
          <p:cNvSpPr>
            <a:spLocks noChangeArrowheads="1"/>
          </p:cNvSpPr>
          <p:nvPr/>
        </p:nvSpPr>
        <p:spPr bwMode="auto">
          <a:xfrm>
            <a:off x="9214941" y="1909203"/>
            <a:ext cx="1900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marL="342900" indent="-342900" defTabSz="330200">
              <a:tabLst>
                <a:tab pos="8521700" algn="r"/>
              </a:tabLs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8913" defTabSz="330200">
              <a:tabLst>
                <a:tab pos="8521700" algn="r"/>
              </a:tabLs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330200">
              <a:tabLst>
                <a:tab pos="8521700" algn="r"/>
              </a:tabLs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330200">
              <a:tabLst>
                <a:tab pos="8521700" algn="r"/>
              </a:tabLs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330200">
              <a:tabLst>
                <a:tab pos="8521700" algn="r"/>
              </a:tabLs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587" marR="0" lvl="1" indent="0" algn="ctr" defTabSz="330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8521700" algn="r"/>
              </a:tabLst>
              <a:defRPr/>
            </a:pPr>
            <a:r>
              <a:rPr kumimoji="1"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总行全体及各分支行</a:t>
            </a:r>
            <a:endParaRPr kumimoji="1" lang="zh-CN" alt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ectangle 14"/>
          <p:cNvSpPr>
            <a:spLocks noChangeArrowheads="1"/>
          </p:cNvSpPr>
          <p:nvPr/>
        </p:nvSpPr>
        <p:spPr bwMode="auto">
          <a:xfrm>
            <a:off x="9133593" y="1562701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Rectangle 20"/>
          <p:cNvSpPr>
            <a:spLocks noChangeArrowheads="1"/>
          </p:cNvSpPr>
          <p:nvPr/>
        </p:nvSpPr>
        <p:spPr bwMode="auto">
          <a:xfrm>
            <a:off x="6950059" y="2658076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ectangle 22"/>
          <p:cNvSpPr>
            <a:spLocks noChangeArrowheads="1"/>
          </p:cNvSpPr>
          <p:nvPr/>
        </p:nvSpPr>
        <p:spPr bwMode="auto">
          <a:xfrm>
            <a:off x="9133593" y="2658076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Rectangle 28"/>
          <p:cNvSpPr>
            <a:spLocks noChangeArrowheads="1"/>
          </p:cNvSpPr>
          <p:nvPr/>
        </p:nvSpPr>
        <p:spPr bwMode="auto">
          <a:xfrm>
            <a:off x="6950059" y="3753451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Rectangle 30"/>
          <p:cNvSpPr>
            <a:spLocks noChangeArrowheads="1"/>
          </p:cNvSpPr>
          <p:nvPr/>
        </p:nvSpPr>
        <p:spPr bwMode="auto">
          <a:xfrm>
            <a:off x="9133593" y="3753451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Rectangle 20"/>
          <p:cNvSpPr>
            <a:spLocks noChangeArrowheads="1"/>
          </p:cNvSpPr>
          <p:nvPr/>
        </p:nvSpPr>
        <p:spPr bwMode="auto">
          <a:xfrm>
            <a:off x="6946910" y="4857338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Rectangle 22"/>
          <p:cNvSpPr>
            <a:spLocks noChangeArrowheads="1"/>
          </p:cNvSpPr>
          <p:nvPr/>
        </p:nvSpPr>
        <p:spPr bwMode="auto">
          <a:xfrm>
            <a:off x="9130444" y="4857338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Rectangle 28"/>
          <p:cNvSpPr>
            <a:spLocks noChangeArrowheads="1"/>
          </p:cNvSpPr>
          <p:nvPr/>
        </p:nvSpPr>
        <p:spPr bwMode="auto">
          <a:xfrm>
            <a:off x="6946910" y="5952713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Rectangle 30"/>
          <p:cNvSpPr>
            <a:spLocks noChangeArrowheads="1"/>
          </p:cNvSpPr>
          <p:nvPr/>
        </p:nvSpPr>
        <p:spPr bwMode="auto">
          <a:xfrm>
            <a:off x="9130444" y="5952713"/>
            <a:ext cx="2057945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Rectangle 23"/>
          <p:cNvSpPr>
            <a:spLocks noChangeArrowheads="1"/>
          </p:cNvSpPr>
          <p:nvPr/>
        </p:nvSpPr>
        <p:spPr bwMode="auto">
          <a:xfrm>
            <a:off x="6961339" y="1596760"/>
            <a:ext cx="2043516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noAutofit/>
          </a:bodyPr>
          <a:lstStyle/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en-US" altLang="zh-CN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总行大数据中心</a:t>
            </a:r>
            <a:endParaRPr kumimoji="1" lang="zh-CN" altLang="de-DE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Rectangle 23"/>
          <p:cNvSpPr>
            <a:spLocks noChangeArrowheads="1"/>
          </p:cNvSpPr>
          <p:nvPr/>
        </p:nvSpPr>
        <p:spPr bwMode="auto">
          <a:xfrm>
            <a:off x="6973592" y="2672187"/>
            <a:ext cx="2043516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noAutofit/>
          </a:bodyPr>
          <a:lstStyle/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en-US" altLang="zh-CN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科技部</a:t>
            </a:r>
            <a:endParaRPr kumimoji="1" lang="zh-CN" altLang="de-DE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Rectangle 23"/>
          <p:cNvSpPr>
            <a:spLocks noChangeArrowheads="1"/>
          </p:cNvSpPr>
          <p:nvPr/>
        </p:nvSpPr>
        <p:spPr bwMode="auto">
          <a:xfrm>
            <a:off x="6945662" y="3824283"/>
            <a:ext cx="2043516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noAutofit/>
          </a:bodyPr>
          <a:lstStyle/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en-US" altLang="zh-CN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科技部</a:t>
            </a:r>
            <a:endParaRPr kumimoji="1" lang="zh-CN" altLang="de-DE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Rectangle 23"/>
          <p:cNvSpPr>
            <a:spLocks noChangeArrowheads="1"/>
          </p:cNvSpPr>
          <p:nvPr/>
        </p:nvSpPr>
        <p:spPr bwMode="auto">
          <a:xfrm>
            <a:off x="6975068" y="4904373"/>
            <a:ext cx="2043516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noAutofit/>
          </a:bodyPr>
          <a:lstStyle/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en-US" altLang="zh-CN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科技部</a:t>
            </a:r>
            <a:endParaRPr kumimoji="1" lang="zh-CN" altLang="de-DE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Rectangle 23"/>
          <p:cNvSpPr>
            <a:spLocks noChangeArrowheads="1"/>
          </p:cNvSpPr>
          <p:nvPr/>
        </p:nvSpPr>
        <p:spPr bwMode="auto">
          <a:xfrm>
            <a:off x="6954124" y="5971742"/>
            <a:ext cx="2043516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noAutofit/>
          </a:bodyPr>
          <a:lstStyle/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en-US" altLang="zh-CN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总行大数据中心</a:t>
            </a:r>
            <a:endParaRPr kumimoji="1" lang="en-US" altLang="zh-CN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科技部</a:t>
            </a:r>
            <a:endParaRPr kumimoji="1" lang="zh-CN" altLang="de-DE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Rectangle 23"/>
          <p:cNvSpPr>
            <a:spLocks noChangeArrowheads="1"/>
          </p:cNvSpPr>
          <p:nvPr/>
        </p:nvSpPr>
        <p:spPr bwMode="auto">
          <a:xfrm>
            <a:off x="9130817" y="2672187"/>
            <a:ext cx="2043516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noAutofit/>
          </a:bodyPr>
          <a:lstStyle/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en-US" altLang="zh-CN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总行大数据中心</a:t>
            </a:r>
            <a:endParaRPr kumimoji="1" lang="zh-CN" altLang="de-DE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Rectangle 23"/>
          <p:cNvSpPr>
            <a:spLocks noChangeArrowheads="1"/>
          </p:cNvSpPr>
          <p:nvPr/>
        </p:nvSpPr>
        <p:spPr bwMode="auto">
          <a:xfrm>
            <a:off x="9146573" y="3761963"/>
            <a:ext cx="2043516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noAutofit/>
          </a:bodyPr>
          <a:lstStyle/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en-US" altLang="zh-CN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总行大数据中心</a:t>
            </a:r>
            <a:endParaRPr kumimoji="1" lang="zh-CN" altLang="de-DE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Rectangle 23"/>
          <p:cNvSpPr>
            <a:spLocks noChangeArrowheads="1"/>
          </p:cNvSpPr>
          <p:nvPr/>
        </p:nvSpPr>
        <p:spPr bwMode="auto">
          <a:xfrm>
            <a:off x="9146573" y="4889088"/>
            <a:ext cx="2043516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noAutofit/>
          </a:bodyPr>
          <a:lstStyle/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en-US" altLang="zh-CN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总行大数据中心</a:t>
            </a:r>
            <a:endParaRPr kumimoji="1" lang="zh-CN" altLang="de-DE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Rectangle 23"/>
          <p:cNvSpPr>
            <a:spLocks noChangeArrowheads="1"/>
          </p:cNvSpPr>
          <p:nvPr/>
        </p:nvSpPr>
        <p:spPr bwMode="auto">
          <a:xfrm>
            <a:off x="9147438" y="5984463"/>
            <a:ext cx="2043516" cy="9953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noAutofit/>
          </a:bodyPr>
          <a:lstStyle/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en-US" altLang="zh-CN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algn="ctr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总行业务部门</a:t>
            </a:r>
            <a:endParaRPr kumimoji="1"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Rectangle 3"/>
          <p:cNvSpPr>
            <a:spLocks noChangeArrowheads="1"/>
          </p:cNvSpPr>
          <p:nvPr/>
        </p:nvSpPr>
        <p:spPr bwMode="auto">
          <a:xfrm>
            <a:off x="3802747" y="1011927"/>
            <a:ext cx="3026437" cy="493200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31" name="Rectangle 10"/>
          <p:cNvSpPr>
            <a:spLocks noChangeArrowheads="1"/>
          </p:cNvSpPr>
          <p:nvPr/>
        </p:nvSpPr>
        <p:spPr bwMode="auto">
          <a:xfrm>
            <a:off x="3802747" y="1562701"/>
            <a:ext cx="3026437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3802747" y="2658076"/>
            <a:ext cx="3026437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Rectangle 26"/>
          <p:cNvSpPr>
            <a:spLocks noChangeArrowheads="1"/>
          </p:cNvSpPr>
          <p:nvPr/>
        </p:nvSpPr>
        <p:spPr bwMode="auto">
          <a:xfrm>
            <a:off x="3802747" y="3753451"/>
            <a:ext cx="3026437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" name="Rectangle 18"/>
          <p:cNvSpPr>
            <a:spLocks noChangeArrowheads="1"/>
          </p:cNvSpPr>
          <p:nvPr/>
        </p:nvSpPr>
        <p:spPr bwMode="auto">
          <a:xfrm>
            <a:off x="3798116" y="4857338"/>
            <a:ext cx="3026437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1" name="Rectangle 26"/>
          <p:cNvSpPr>
            <a:spLocks noChangeArrowheads="1"/>
          </p:cNvSpPr>
          <p:nvPr/>
        </p:nvSpPr>
        <p:spPr bwMode="auto">
          <a:xfrm>
            <a:off x="3798116" y="5952713"/>
            <a:ext cx="3026437" cy="10271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" name="Rectangle 15"/>
          <p:cNvSpPr>
            <a:spLocks noChangeArrowheads="1"/>
          </p:cNvSpPr>
          <p:nvPr/>
        </p:nvSpPr>
        <p:spPr bwMode="auto">
          <a:xfrm>
            <a:off x="3931035" y="1699265"/>
            <a:ext cx="3014628" cy="81618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建立多层次的数据治理组织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确定数据治理角色及分工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确定数据治理的沟通机制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Rectangle 15"/>
          <p:cNvSpPr>
            <a:spLocks noChangeArrowheads="1"/>
          </p:cNvSpPr>
          <p:nvPr/>
        </p:nvSpPr>
        <p:spPr bwMode="auto">
          <a:xfrm>
            <a:off x="3943974" y="2767794"/>
            <a:ext cx="2880496" cy="81618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研究并制定可行的技术架构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评估技术架构的成本及风险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确定技术架构的最终决策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Rectangle 15"/>
          <p:cNvSpPr>
            <a:spLocks noChangeArrowheads="1"/>
          </p:cNvSpPr>
          <p:nvPr/>
        </p:nvSpPr>
        <p:spPr bwMode="auto">
          <a:xfrm>
            <a:off x="3931035" y="3933493"/>
            <a:ext cx="2880496" cy="81618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确定数据检核平台的范围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启动数据检核平台的招标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确定招标厂商和入场时间</a:t>
            </a: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Rectangle 15"/>
          <p:cNvSpPr>
            <a:spLocks noChangeArrowheads="1"/>
          </p:cNvSpPr>
          <p:nvPr/>
        </p:nvSpPr>
        <p:spPr bwMode="auto">
          <a:xfrm>
            <a:off x="3936144" y="4993638"/>
            <a:ext cx="2880496" cy="81618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确定质量派单系统的范围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启动质量派单系统的招标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确定招标厂商和入场时间</a:t>
            </a: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Rectangle 15"/>
          <p:cNvSpPr>
            <a:spLocks noChangeArrowheads="1"/>
          </p:cNvSpPr>
          <p:nvPr/>
        </p:nvSpPr>
        <p:spPr bwMode="auto">
          <a:xfrm>
            <a:off x="3921410" y="6043748"/>
            <a:ext cx="2880496" cy="81618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/>
          <a:lstStyle/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确认数据检核的技术标准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确认数据检核的业务标准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开发数据检核的规则</a:t>
            </a:r>
            <a:endParaRPr kumimoji="1" lang="zh-CN" altLang="de-DE" sz="1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user_274180"/>
          <p:cNvSpPr>
            <a:spLocks noChangeAspect="1" noChangeArrowheads="1"/>
          </p:cNvSpPr>
          <p:nvPr/>
        </p:nvSpPr>
        <p:spPr bwMode="auto">
          <a:xfrm>
            <a:off x="2193266" y="1735689"/>
            <a:ext cx="717562" cy="716094"/>
          </a:xfrm>
          <a:custGeom>
            <a:avLst/>
            <a:gdLst/>
            <a:ahLst/>
            <a:cxnLst>
              <a:cxn ang="0">
                <a:pos x="506331" y="518214"/>
              </a:cxn>
              <a:cxn ang="0">
                <a:pos x="518971" y="581396"/>
              </a:cxn>
              <a:cxn ang="0">
                <a:pos x="582259" y="568777"/>
              </a:cxn>
              <a:cxn ang="0">
                <a:pos x="569619" y="505595"/>
              </a:cxn>
              <a:cxn ang="0">
                <a:pos x="569619" y="480269"/>
              </a:cxn>
              <a:cxn ang="0">
                <a:pos x="607627" y="568777"/>
              </a:cxn>
              <a:cxn ang="0">
                <a:pos x="518971" y="606722"/>
              </a:cxn>
              <a:cxn ang="0">
                <a:pos x="480962" y="518214"/>
              </a:cxn>
              <a:cxn ang="0">
                <a:pos x="518971" y="278092"/>
              </a:cxn>
              <a:cxn ang="0">
                <a:pos x="506331" y="341274"/>
              </a:cxn>
              <a:cxn ang="0">
                <a:pos x="569619" y="353893"/>
              </a:cxn>
              <a:cxn ang="0">
                <a:pos x="582259" y="290711"/>
              </a:cxn>
              <a:cxn ang="0">
                <a:pos x="518971" y="252766"/>
              </a:cxn>
              <a:cxn ang="0">
                <a:pos x="607627" y="290711"/>
              </a:cxn>
              <a:cxn ang="0">
                <a:pos x="569619" y="379219"/>
              </a:cxn>
              <a:cxn ang="0">
                <a:pos x="480962" y="341274"/>
              </a:cxn>
              <a:cxn ang="0">
                <a:pos x="518971" y="252766"/>
              </a:cxn>
              <a:cxn ang="0">
                <a:pos x="42180" y="215968"/>
              </a:cxn>
              <a:cxn ang="0">
                <a:pos x="29543" y="376553"/>
              </a:cxn>
              <a:cxn ang="0">
                <a:pos x="48409" y="380907"/>
              </a:cxn>
              <a:cxn ang="0">
                <a:pos x="75017" y="581395"/>
              </a:cxn>
              <a:cxn ang="0">
                <a:pos x="166768" y="392549"/>
              </a:cxn>
              <a:cxn ang="0">
                <a:pos x="189016" y="380907"/>
              </a:cxn>
              <a:cxn ang="0">
                <a:pos x="202364" y="362778"/>
              </a:cxn>
              <a:cxn ang="0">
                <a:pos x="146211" y="176955"/>
              </a:cxn>
              <a:cxn ang="0">
                <a:pos x="146211" y="151716"/>
              </a:cxn>
              <a:cxn ang="0">
                <a:pos x="227549" y="359935"/>
              </a:cxn>
              <a:cxn ang="0">
                <a:pos x="191151" y="406146"/>
              </a:cxn>
              <a:cxn ang="0">
                <a:pos x="164543" y="606722"/>
              </a:cxn>
              <a:cxn ang="0">
                <a:pos x="50634" y="594991"/>
              </a:cxn>
              <a:cxn ang="0">
                <a:pos x="10677" y="393349"/>
              </a:cxn>
              <a:cxn ang="0">
                <a:pos x="17084" y="213124"/>
              </a:cxn>
              <a:cxn ang="0">
                <a:pos x="392412" y="75787"/>
              </a:cxn>
              <a:cxn ang="0">
                <a:pos x="455700" y="88497"/>
              </a:cxn>
              <a:cxn ang="0">
                <a:pos x="392412" y="101119"/>
              </a:cxn>
              <a:cxn ang="0">
                <a:pos x="354404" y="303326"/>
              </a:cxn>
              <a:cxn ang="0">
                <a:pos x="455700" y="316036"/>
              </a:cxn>
              <a:cxn ang="0">
                <a:pos x="354404" y="328658"/>
              </a:cxn>
              <a:cxn ang="0">
                <a:pos x="392412" y="530865"/>
              </a:cxn>
              <a:cxn ang="0">
                <a:pos x="455700" y="543576"/>
              </a:cxn>
              <a:cxn ang="0">
                <a:pos x="392412" y="556197"/>
              </a:cxn>
              <a:cxn ang="0">
                <a:pos x="329124" y="328658"/>
              </a:cxn>
              <a:cxn ang="0">
                <a:pos x="253107" y="316036"/>
              </a:cxn>
              <a:cxn ang="0">
                <a:pos x="329124" y="303326"/>
              </a:cxn>
              <a:cxn ang="0">
                <a:pos x="392412" y="75787"/>
              </a:cxn>
              <a:cxn ang="0">
                <a:pos x="506331" y="63207"/>
              </a:cxn>
              <a:cxn ang="0">
                <a:pos x="518971" y="126389"/>
              </a:cxn>
              <a:cxn ang="0">
                <a:pos x="582259" y="113770"/>
              </a:cxn>
              <a:cxn ang="0">
                <a:pos x="569619" y="50588"/>
              </a:cxn>
              <a:cxn ang="0">
                <a:pos x="569619" y="25262"/>
              </a:cxn>
              <a:cxn ang="0">
                <a:pos x="607627" y="113770"/>
              </a:cxn>
              <a:cxn ang="0">
                <a:pos x="518971" y="151715"/>
              </a:cxn>
              <a:cxn ang="0">
                <a:pos x="480962" y="63207"/>
              </a:cxn>
              <a:cxn ang="0">
                <a:pos x="113916" y="25241"/>
              </a:cxn>
              <a:cxn ang="0">
                <a:pos x="113916" y="101142"/>
              </a:cxn>
              <a:cxn ang="0">
                <a:pos x="113916" y="25241"/>
              </a:cxn>
              <a:cxn ang="0">
                <a:pos x="177178" y="63191"/>
              </a:cxn>
              <a:cxn ang="0">
                <a:pos x="50654" y="63191"/>
              </a:cxn>
            </a:cxnLst>
            <a:rect l="0" t="0" r="r" b="b"/>
            <a:pathLst>
              <a:path w="607627" h="606722">
                <a:moveTo>
                  <a:pt x="518971" y="505595"/>
                </a:moveTo>
                <a:cubicBezTo>
                  <a:pt x="512028" y="505595"/>
                  <a:pt x="506331" y="511282"/>
                  <a:pt x="506331" y="518214"/>
                </a:cubicBezTo>
                <a:lnTo>
                  <a:pt x="506331" y="568777"/>
                </a:lnTo>
                <a:cubicBezTo>
                  <a:pt x="506331" y="575797"/>
                  <a:pt x="512028" y="581396"/>
                  <a:pt x="518971" y="581396"/>
                </a:cubicBezTo>
                <a:lnTo>
                  <a:pt x="569619" y="581396"/>
                </a:lnTo>
                <a:cubicBezTo>
                  <a:pt x="576562" y="581396"/>
                  <a:pt x="582259" y="575797"/>
                  <a:pt x="582259" y="568777"/>
                </a:cubicBezTo>
                <a:lnTo>
                  <a:pt x="582259" y="518214"/>
                </a:lnTo>
                <a:cubicBezTo>
                  <a:pt x="582259" y="511282"/>
                  <a:pt x="576562" y="505595"/>
                  <a:pt x="569619" y="505595"/>
                </a:cubicBezTo>
                <a:close/>
                <a:moveTo>
                  <a:pt x="518971" y="480269"/>
                </a:moveTo>
                <a:lnTo>
                  <a:pt x="569619" y="480269"/>
                </a:lnTo>
                <a:cubicBezTo>
                  <a:pt x="590537" y="480269"/>
                  <a:pt x="607627" y="497331"/>
                  <a:pt x="607627" y="518214"/>
                </a:cubicBezTo>
                <a:lnTo>
                  <a:pt x="607627" y="568777"/>
                </a:lnTo>
                <a:cubicBezTo>
                  <a:pt x="607627" y="589660"/>
                  <a:pt x="590537" y="606722"/>
                  <a:pt x="569619" y="606722"/>
                </a:cubicBezTo>
                <a:lnTo>
                  <a:pt x="518971" y="606722"/>
                </a:lnTo>
                <a:cubicBezTo>
                  <a:pt x="498053" y="606722"/>
                  <a:pt x="480962" y="589660"/>
                  <a:pt x="480962" y="568777"/>
                </a:cubicBezTo>
                <a:lnTo>
                  <a:pt x="480962" y="518214"/>
                </a:lnTo>
                <a:cubicBezTo>
                  <a:pt x="480962" y="497331"/>
                  <a:pt x="498053" y="480269"/>
                  <a:pt x="518971" y="480269"/>
                </a:cubicBezTo>
                <a:close/>
                <a:moveTo>
                  <a:pt x="518971" y="278092"/>
                </a:moveTo>
                <a:cubicBezTo>
                  <a:pt x="512028" y="278092"/>
                  <a:pt x="506331" y="283779"/>
                  <a:pt x="506331" y="290711"/>
                </a:cubicBezTo>
                <a:lnTo>
                  <a:pt x="506331" y="341274"/>
                </a:lnTo>
                <a:cubicBezTo>
                  <a:pt x="506331" y="348294"/>
                  <a:pt x="512028" y="353893"/>
                  <a:pt x="518971" y="353893"/>
                </a:cubicBezTo>
                <a:lnTo>
                  <a:pt x="569619" y="353893"/>
                </a:lnTo>
                <a:cubicBezTo>
                  <a:pt x="576562" y="353893"/>
                  <a:pt x="582259" y="348294"/>
                  <a:pt x="582259" y="341274"/>
                </a:cubicBezTo>
                <a:lnTo>
                  <a:pt x="582259" y="290711"/>
                </a:lnTo>
                <a:cubicBezTo>
                  <a:pt x="582259" y="283779"/>
                  <a:pt x="576562" y="278092"/>
                  <a:pt x="569619" y="278092"/>
                </a:cubicBezTo>
                <a:close/>
                <a:moveTo>
                  <a:pt x="518971" y="252766"/>
                </a:moveTo>
                <a:lnTo>
                  <a:pt x="569619" y="252766"/>
                </a:lnTo>
                <a:cubicBezTo>
                  <a:pt x="590537" y="252766"/>
                  <a:pt x="607627" y="269828"/>
                  <a:pt x="607627" y="290711"/>
                </a:cubicBezTo>
                <a:lnTo>
                  <a:pt x="607627" y="341274"/>
                </a:lnTo>
                <a:cubicBezTo>
                  <a:pt x="607627" y="362157"/>
                  <a:pt x="590537" y="379219"/>
                  <a:pt x="569619" y="379219"/>
                </a:cubicBezTo>
                <a:lnTo>
                  <a:pt x="518971" y="379219"/>
                </a:lnTo>
                <a:cubicBezTo>
                  <a:pt x="498053" y="379219"/>
                  <a:pt x="480962" y="362157"/>
                  <a:pt x="480962" y="341274"/>
                </a:cubicBezTo>
                <a:lnTo>
                  <a:pt x="480962" y="290711"/>
                </a:lnTo>
                <a:cubicBezTo>
                  <a:pt x="480962" y="269828"/>
                  <a:pt x="498053" y="252766"/>
                  <a:pt x="518971" y="252766"/>
                </a:cubicBezTo>
                <a:close/>
                <a:moveTo>
                  <a:pt x="81603" y="176955"/>
                </a:moveTo>
                <a:cubicBezTo>
                  <a:pt x="61669" y="176955"/>
                  <a:pt x="44760" y="193751"/>
                  <a:pt x="42180" y="215968"/>
                </a:cubicBezTo>
                <a:lnTo>
                  <a:pt x="25449" y="362778"/>
                </a:lnTo>
                <a:cubicBezTo>
                  <a:pt x="24826" y="367933"/>
                  <a:pt x="26339" y="372909"/>
                  <a:pt x="29543" y="376553"/>
                </a:cubicBezTo>
                <a:cubicBezTo>
                  <a:pt x="30967" y="378153"/>
                  <a:pt x="34170" y="380907"/>
                  <a:pt x="38798" y="380907"/>
                </a:cubicBezTo>
                <a:lnTo>
                  <a:pt x="48409" y="380907"/>
                </a:lnTo>
                <a:cubicBezTo>
                  <a:pt x="55083" y="380907"/>
                  <a:pt x="60512" y="385973"/>
                  <a:pt x="61046" y="392549"/>
                </a:cubicBezTo>
                <a:lnTo>
                  <a:pt x="75017" y="581395"/>
                </a:lnTo>
                <a:lnTo>
                  <a:pt x="152796" y="581395"/>
                </a:lnTo>
                <a:lnTo>
                  <a:pt x="166768" y="392549"/>
                </a:lnTo>
                <a:cubicBezTo>
                  <a:pt x="167213" y="385973"/>
                  <a:pt x="172730" y="380907"/>
                  <a:pt x="179404" y="380907"/>
                </a:cubicBezTo>
                <a:lnTo>
                  <a:pt x="189016" y="380907"/>
                </a:lnTo>
                <a:cubicBezTo>
                  <a:pt x="193643" y="380907"/>
                  <a:pt x="196847" y="378153"/>
                  <a:pt x="198271" y="376553"/>
                </a:cubicBezTo>
                <a:cubicBezTo>
                  <a:pt x="201474" y="372909"/>
                  <a:pt x="202987" y="367933"/>
                  <a:pt x="202364" y="362778"/>
                </a:cubicBezTo>
                <a:lnTo>
                  <a:pt x="185634" y="215968"/>
                </a:lnTo>
                <a:cubicBezTo>
                  <a:pt x="183053" y="193751"/>
                  <a:pt x="166145" y="176955"/>
                  <a:pt x="146211" y="176955"/>
                </a:cubicBezTo>
                <a:close/>
                <a:moveTo>
                  <a:pt x="81603" y="151716"/>
                </a:moveTo>
                <a:lnTo>
                  <a:pt x="146211" y="151716"/>
                </a:lnTo>
                <a:cubicBezTo>
                  <a:pt x="179049" y="151716"/>
                  <a:pt x="206814" y="178110"/>
                  <a:pt x="210818" y="213124"/>
                </a:cubicBezTo>
                <a:lnTo>
                  <a:pt x="227549" y="359935"/>
                </a:lnTo>
                <a:cubicBezTo>
                  <a:pt x="228973" y="372198"/>
                  <a:pt x="225146" y="384373"/>
                  <a:pt x="217137" y="393349"/>
                </a:cubicBezTo>
                <a:cubicBezTo>
                  <a:pt x="210285" y="401081"/>
                  <a:pt x="201118" y="405524"/>
                  <a:pt x="191151" y="406146"/>
                </a:cubicBezTo>
                <a:lnTo>
                  <a:pt x="177180" y="594991"/>
                </a:lnTo>
                <a:cubicBezTo>
                  <a:pt x="176646" y="601568"/>
                  <a:pt x="171128" y="606722"/>
                  <a:pt x="164543" y="606722"/>
                </a:cubicBezTo>
                <a:lnTo>
                  <a:pt x="63271" y="606722"/>
                </a:lnTo>
                <a:cubicBezTo>
                  <a:pt x="56685" y="606722"/>
                  <a:pt x="51168" y="601568"/>
                  <a:pt x="50634" y="594991"/>
                </a:cubicBezTo>
                <a:lnTo>
                  <a:pt x="36662" y="406146"/>
                </a:lnTo>
                <a:cubicBezTo>
                  <a:pt x="26695" y="405524"/>
                  <a:pt x="17529" y="401081"/>
                  <a:pt x="10677" y="393349"/>
                </a:cubicBezTo>
                <a:cubicBezTo>
                  <a:pt x="2667" y="384373"/>
                  <a:pt x="-1070" y="372198"/>
                  <a:pt x="265" y="359935"/>
                </a:cubicBezTo>
                <a:lnTo>
                  <a:pt x="17084" y="213124"/>
                </a:lnTo>
                <a:cubicBezTo>
                  <a:pt x="21000" y="178110"/>
                  <a:pt x="48765" y="151716"/>
                  <a:pt x="81603" y="151716"/>
                </a:cubicBezTo>
                <a:close/>
                <a:moveTo>
                  <a:pt x="392412" y="75787"/>
                </a:moveTo>
                <a:lnTo>
                  <a:pt x="443060" y="75787"/>
                </a:lnTo>
                <a:cubicBezTo>
                  <a:pt x="450003" y="75787"/>
                  <a:pt x="455700" y="81475"/>
                  <a:pt x="455700" y="88497"/>
                </a:cubicBezTo>
                <a:cubicBezTo>
                  <a:pt x="455700" y="95430"/>
                  <a:pt x="450003" y="101119"/>
                  <a:pt x="443060" y="101119"/>
                </a:cubicBezTo>
                <a:lnTo>
                  <a:pt x="392412" y="101119"/>
                </a:lnTo>
                <a:cubicBezTo>
                  <a:pt x="371494" y="101119"/>
                  <a:pt x="354404" y="118095"/>
                  <a:pt x="354404" y="138982"/>
                </a:cubicBezTo>
                <a:lnTo>
                  <a:pt x="354404" y="303326"/>
                </a:lnTo>
                <a:lnTo>
                  <a:pt x="443060" y="303326"/>
                </a:lnTo>
                <a:cubicBezTo>
                  <a:pt x="450003" y="303326"/>
                  <a:pt x="455700" y="309015"/>
                  <a:pt x="455700" y="316036"/>
                </a:cubicBezTo>
                <a:cubicBezTo>
                  <a:pt x="455700" y="322969"/>
                  <a:pt x="450003" y="328658"/>
                  <a:pt x="443060" y="328658"/>
                </a:cubicBezTo>
                <a:lnTo>
                  <a:pt x="354404" y="328658"/>
                </a:lnTo>
                <a:lnTo>
                  <a:pt x="354404" y="493002"/>
                </a:lnTo>
                <a:cubicBezTo>
                  <a:pt x="354404" y="513889"/>
                  <a:pt x="371494" y="530865"/>
                  <a:pt x="392412" y="530865"/>
                </a:cubicBezTo>
                <a:lnTo>
                  <a:pt x="443060" y="530865"/>
                </a:lnTo>
                <a:cubicBezTo>
                  <a:pt x="450003" y="530865"/>
                  <a:pt x="455700" y="536554"/>
                  <a:pt x="455700" y="543576"/>
                </a:cubicBezTo>
                <a:cubicBezTo>
                  <a:pt x="455700" y="550509"/>
                  <a:pt x="450003" y="556197"/>
                  <a:pt x="443060" y="556197"/>
                </a:cubicBezTo>
                <a:lnTo>
                  <a:pt x="392412" y="556197"/>
                </a:lnTo>
                <a:cubicBezTo>
                  <a:pt x="357519" y="556197"/>
                  <a:pt x="329124" y="527843"/>
                  <a:pt x="329124" y="493002"/>
                </a:cubicBezTo>
                <a:lnTo>
                  <a:pt x="329124" y="328658"/>
                </a:lnTo>
                <a:lnTo>
                  <a:pt x="265836" y="328658"/>
                </a:lnTo>
                <a:cubicBezTo>
                  <a:pt x="258804" y="328658"/>
                  <a:pt x="253107" y="322969"/>
                  <a:pt x="253107" y="316036"/>
                </a:cubicBezTo>
                <a:cubicBezTo>
                  <a:pt x="253107" y="309015"/>
                  <a:pt x="258804" y="303326"/>
                  <a:pt x="265836" y="303326"/>
                </a:cubicBezTo>
                <a:lnTo>
                  <a:pt x="329124" y="303326"/>
                </a:lnTo>
                <a:lnTo>
                  <a:pt x="329124" y="138982"/>
                </a:lnTo>
                <a:cubicBezTo>
                  <a:pt x="329124" y="104141"/>
                  <a:pt x="357519" y="75787"/>
                  <a:pt x="392412" y="75787"/>
                </a:cubicBezTo>
                <a:close/>
                <a:moveTo>
                  <a:pt x="518971" y="50588"/>
                </a:moveTo>
                <a:cubicBezTo>
                  <a:pt x="512028" y="50588"/>
                  <a:pt x="506331" y="56275"/>
                  <a:pt x="506331" y="63207"/>
                </a:cubicBezTo>
                <a:lnTo>
                  <a:pt x="506331" y="113770"/>
                </a:lnTo>
                <a:cubicBezTo>
                  <a:pt x="506331" y="120790"/>
                  <a:pt x="512028" y="126389"/>
                  <a:pt x="518971" y="126389"/>
                </a:cubicBezTo>
                <a:lnTo>
                  <a:pt x="569619" y="126389"/>
                </a:lnTo>
                <a:cubicBezTo>
                  <a:pt x="576562" y="126389"/>
                  <a:pt x="582259" y="120790"/>
                  <a:pt x="582259" y="113770"/>
                </a:cubicBezTo>
                <a:lnTo>
                  <a:pt x="582259" y="63207"/>
                </a:lnTo>
                <a:cubicBezTo>
                  <a:pt x="582259" y="56275"/>
                  <a:pt x="576562" y="50588"/>
                  <a:pt x="569619" y="50588"/>
                </a:cubicBezTo>
                <a:close/>
                <a:moveTo>
                  <a:pt x="518971" y="25262"/>
                </a:moveTo>
                <a:lnTo>
                  <a:pt x="569619" y="25262"/>
                </a:lnTo>
                <a:cubicBezTo>
                  <a:pt x="590537" y="25262"/>
                  <a:pt x="607627" y="42324"/>
                  <a:pt x="607627" y="63207"/>
                </a:cubicBezTo>
                <a:lnTo>
                  <a:pt x="607627" y="113770"/>
                </a:lnTo>
                <a:cubicBezTo>
                  <a:pt x="607627" y="134653"/>
                  <a:pt x="590537" y="151715"/>
                  <a:pt x="569619" y="151715"/>
                </a:cubicBezTo>
                <a:lnTo>
                  <a:pt x="518971" y="151715"/>
                </a:lnTo>
                <a:cubicBezTo>
                  <a:pt x="498053" y="151715"/>
                  <a:pt x="480962" y="134653"/>
                  <a:pt x="480962" y="113770"/>
                </a:cubicBezTo>
                <a:lnTo>
                  <a:pt x="480962" y="63207"/>
                </a:lnTo>
                <a:cubicBezTo>
                  <a:pt x="480962" y="42324"/>
                  <a:pt x="498053" y="25262"/>
                  <a:pt x="518971" y="25262"/>
                </a:cubicBezTo>
                <a:close/>
                <a:moveTo>
                  <a:pt x="113916" y="25241"/>
                </a:moveTo>
                <a:cubicBezTo>
                  <a:pt x="93006" y="25241"/>
                  <a:pt x="75923" y="42305"/>
                  <a:pt x="75923" y="63191"/>
                </a:cubicBezTo>
                <a:cubicBezTo>
                  <a:pt x="75923" y="84078"/>
                  <a:pt x="93006" y="101142"/>
                  <a:pt x="113916" y="101142"/>
                </a:cubicBezTo>
                <a:cubicBezTo>
                  <a:pt x="134825" y="101142"/>
                  <a:pt x="151909" y="84078"/>
                  <a:pt x="151909" y="63191"/>
                </a:cubicBezTo>
                <a:cubicBezTo>
                  <a:pt x="151909" y="42305"/>
                  <a:pt x="134825" y="25241"/>
                  <a:pt x="113916" y="25241"/>
                </a:cubicBezTo>
                <a:close/>
                <a:moveTo>
                  <a:pt x="113916" y="0"/>
                </a:moveTo>
                <a:cubicBezTo>
                  <a:pt x="148794" y="0"/>
                  <a:pt x="177178" y="28352"/>
                  <a:pt x="177178" y="63191"/>
                </a:cubicBezTo>
                <a:cubicBezTo>
                  <a:pt x="177178" y="98031"/>
                  <a:pt x="148794" y="126383"/>
                  <a:pt x="113916" y="126383"/>
                </a:cubicBezTo>
                <a:cubicBezTo>
                  <a:pt x="79037" y="126383"/>
                  <a:pt x="50654" y="98031"/>
                  <a:pt x="50654" y="63191"/>
                </a:cubicBezTo>
                <a:cubicBezTo>
                  <a:pt x="50654" y="28352"/>
                  <a:pt x="79037" y="0"/>
                  <a:pt x="113916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" name="stock-data-analysis_38798"/>
          <p:cNvSpPr>
            <a:spLocks noChangeAspect="1" noChangeArrowheads="1"/>
          </p:cNvSpPr>
          <p:nvPr/>
        </p:nvSpPr>
        <p:spPr bwMode="auto">
          <a:xfrm>
            <a:off x="2109017" y="3885133"/>
            <a:ext cx="797579" cy="790501"/>
          </a:xfrm>
          <a:custGeom>
            <a:avLst/>
            <a:gdLst/>
            <a:ahLst/>
            <a:cxnLst>
              <a:cxn ang="0">
                <a:pos x="90342" y="296231"/>
              </a:cxn>
              <a:cxn ang="0">
                <a:pos x="91202" y="296231"/>
              </a:cxn>
              <a:cxn ang="0">
                <a:pos x="97225" y="313843"/>
              </a:cxn>
              <a:cxn ang="0">
                <a:pos x="14626" y="396750"/>
              </a:cxn>
              <a:cxn ang="0">
                <a:pos x="8603" y="399327"/>
              </a:cxn>
              <a:cxn ang="0">
                <a:pos x="2580" y="396750"/>
              </a:cxn>
              <a:cxn ang="0">
                <a:pos x="2580" y="384722"/>
              </a:cxn>
              <a:cxn ang="0">
                <a:pos x="263356" y="191383"/>
              </a:cxn>
              <a:cxn ang="0">
                <a:pos x="271102" y="193960"/>
              </a:cxn>
              <a:cxn ang="0">
                <a:pos x="330913" y="256673"/>
              </a:cxn>
              <a:cxn ang="0">
                <a:pos x="351997" y="209853"/>
              </a:cxn>
              <a:cxn ang="0">
                <a:pos x="358882" y="236484"/>
              </a:cxn>
              <a:cxn ang="0">
                <a:pos x="341670" y="275572"/>
              </a:cxn>
              <a:cxn ang="0">
                <a:pos x="335216" y="280297"/>
              </a:cxn>
              <a:cxn ang="0">
                <a:pos x="327471" y="277720"/>
              </a:cxn>
              <a:cxn ang="0">
                <a:pos x="267659" y="215437"/>
              </a:cxn>
              <a:cxn ang="0">
                <a:pos x="215593" y="343439"/>
              </a:cxn>
              <a:cxn ang="0">
                <a:pos x="200533" y="335278"/>
              </a:cxn>
              <a:cxn ang="0">
                <a:pos x="256902" y="196538"/>
              </a:cxn>
              <a:cxn ang="0">
                <a:pos x="263356" y="191383"/>
              </a:cxn>
              <a:cxn ang="0">
                <a:pos x="265242" y="146262"/>
              </a:cxn>
              <a:cxn ang="0">
                <a:pos x="184132" y="179778"/>
              </a:cxn>
              <a:cxn ang="0">
                <a:pos x="184132" y="341770"/>
              </a:cxn>
              <a:cxn ang="0">
                <a:pos x="346351" y="341770"/>
              </a:cxn>
              <a:cxn ang="0">
                <a:pos x="346351" y="179778"/>
              </a:cxn>
              <a:cxn ang="0">
                <a:pos x="265242" y="146262"/>
              </a:cxn>
              <a:cxn ang="0">
                <a:pos x="265295" y="100501"/>
              </a:cxn>
              <a:cxn ang="0">
                <a:pos x="379053" y="147551"/>
              </a:cxn>
              <a:cxn ang="0">
                <a:pos x="394113" y="356809"/>
              </a:cxn>
              <a:cxn ang="0">
                <a:pos x="421651" y="384739"/>
              </a:cxn>
              <a:cxn ang="0">
                <a:pos x="459516" y="395911"/>
              </a:cxn>
              <a:cxn ang="0">
                <a:pos x="579136" y="515364"/>
              </a:cxn>
              <a:cxn ang="0">
                <a:pos x="579136" y="574231"/>
              </a:cxn>
              <a:cxn ang="0">
                <a:pos x="520187" y="574231"/>
              </a:cxn>
              <a:cxn ang="0">
                <a:pos x="400567" y="454778"/>
              </a:cxn>
              <a:cxn ang="0">
                <a:pos x="389380" y="416965"/>
              </a:cxn>
              <a:cxn ang="0">
                <a:pos x="361411" y="389465"/>
              </a:cxn>
              <a:cxn ang="0">
                <a:pos x="151861" y="374426"/>
              </a:cxn>
              <a:cxn ang="0">
                <a:pos x="151861" y="147551"/>
              </a:cxn>
              <a:cxn ang="0">
                <a:pos x="265295" y="100501"/>
              </a:cxn>
              <a:cxn ang="0">
                <a:pos x="447469" y="587"/>
              </a:cxn>
              <a:cxn ang="0">
                <a:pos x="458227" y="5745"/>
              </a:cxn>
              <a:cxn ang="0">
                <a:pos x="492222" y="91273"/>
              </a:cxn>
              <a:cxn ang="0">
                <a:pos x="487488" y="102447"/>
              </a:cxn>
              <a:cxn ang="0">
                <a:pos x="484476" y="102877"/>
              </a:cxn>
              <a:cxn ang="0">
                <a:pos x="476300" y="97720"/>
              </a:cxn>
              <a:cxn ang="0">
                <a:pos x="450481" y="32392"/>
              </a:cxn>
              <a:cxn ang="0">
                <a:pos x="397552" y="150584"/>
              </a:cxn>
              <a:cxn ang="0">
                <a:pos x="385503" y="135112"/>
              </a:cxn>
              <a:cxn ang="0">
                <a:pos x="435420" y="23366"/>
              </a:cxn>
              <a:cxn ang="0">
                <a:pos x="366138" y="49153"/>
              </a:cxn>
              <a:cxn ang="0">
                <a:pos x="355380" y="43996"/>
              </a:cxn>
              <a:cxn ang="0">
                <a:pos x="360544" y="32821"/>
              </a:cxn>
            </a:cxnLst>
            <a:rect l="0" t="0" r="r" b="b"/>
            <a:pathLst>
              <a:path w="591399" h="586477">
                <a:moveTo>
                  <a:pt x="90342" y="296231"/>
                </a:moveTo>
                <a:cubicBezTo>
                  <a:pt x="90772" y="296231"/>
                  <a:pt x="90772" y="296231"/>
                  <a:pt x="91202" y="296231"/>
                </a:cubicBezTo>
                <a:cubicBezTo>
                  <a:pt x="92923" y="302245"/>
                  <a:pt x="94644" y="308259"/>
                  <a:pt x="97225" y="313843"/>
                </a:cubicBezTo>
                <a:lnTo>
                  <a:pt x="14626" y="396750"/>
                </a:lnTo>
                <a:cubicBezTo>
                  <a:pt x="12905" y="398468"/>
                  <a:pt x="10754" y="399327"/>
                  <a:pt x="8603" y="399327"/>
                </a:cubicBezTo>
                <a:cubicBezTo>
                  <a:pt x="6452" y="399327"/>
                  <a:pt x="4301" y="398468"/>
                  <a:pt x="2580" y="396750"/>
                </a:cubicBezTo>
                <a:cubicBezTo>
                  <a:pt x="-861" y="393313"/>
                  <a:pt x="-861" y="387729"/>
                  <a:pt x="2580" y="384722"/>
                </a:cubicBezTo>
                <a:close/>
                <a:moveTo>
                  <a:pt x="263356" y="191383"/>
                </a:moveTo>
                <a:cubicBezTo>
                  <a:pt x="266368" y="190524"/>
                  <a:pt x="268950" y="191813"/>
                  <a:pt x="271102" y="193960"/>
                </a:cubicBezTo>
                <a:lnTo>
                  <a:pt x="330913" y="256673"/>
                </a:lnTo>
                <a:lnTo>
                  <a:pt x="351997" y="209853"/>
                </a:lnTo>
                <a:cubicBezTo>
                  <a:pt x="355440" y="218444"/>
                  <a:pt x="358022" y="227464"/>
                  <a:pt x="358882" y="236484"/>
                </a:cubicBezTo>
                <a:lnTo>
                  <a:pt x="341670" y="275572"/>
                </a:lnTo>
                <a:cubicBezTo>
                  <a:pt x="340379" y="278149"/>
                  <a:pt x="338228" y="279868"/>
                  <a:pt x="335216" y="280297"/>
                </a:cubicBezTo>
                <a:cubicBezTo>
                  <a:pt x="332204" y="280727"/>
                  <a:pt x="329622" y="279868"/>
                  <a:pt x="327471" y="277720"/>
                </a:cubicBezTo>
                <a:lnTo>
                  <a:pt x="267659" y="215437"/>
                </a:lnTo>
                <a:lnTo>
                  <a:pt x="215593" y="343439"/>
                </a:lnTo>
                <a:cubicBezTo>
                  <a:pt x="210430" y="341291"/>
                  <a:pt x="205266" y="338285"/>
                  <a:pt x="200533" y="335278"/>
                </a:cubicBezTo>
                <a:lnTo>
                  <a:pt x="256902" y="196538"/>
                </a:lnTo>
                <a:cubicBezTo>
                  <a:pt x="258193" y="193531"/>
                  <a:pt x="260344" y="191813"/>
                  <a:pt x="263356" y="191383"/>
                </a:cubicBezTo>
                <a:close/>
                <a:moveTo>
                  <a:pt x="265242" y="146262"/>
                </a:moveTo>
                <a:cubicBezTo>
                  <a:pt x="235875" y="146262"/>
                  <a:pt x="206508" y="157434"/>
                  <a:pt x="184132" y="179778"/>
                </a:cubicBezTo>
                <a:cubicBezTo>
                  <a:pt x="139382" y="224465"/>
                  <a:pt x="139382" y="297083"/>
                  <a:pt x="184132" y="341770"/>
                </a:cubicBezTo>
                <a:cubicBezTo>
                  <a:pt x="228882" y="386458"/>
                  <a:pt x="301601" y="386458"/>
                  <a:pt x="346351" y="341770"/>
                </a:cubicBezTo>
                <a:cubicBezTo>
                  <a:pt x="391101" y="297083"/>
                  <a:pt x="391101" y="224465"/>
                  <a:pt x="346351" y="179778"/>
                </a:cubicBezTo>
                <a:cubicBezTo>
                  <a:pt x="323976" y="157434"/>
                  <a:pt x="294609" y="146262"/>
                  <a:pt x="265242" y="146262"/>
                </a:cubicBezTo>
                <a:close/>
                <a:moveTo>
                  <a:pt x="265295" y="100501"/>
                </a:moveTo>
                <a:cubicBezTo>
                  <a:pt x="306442" y="100501"/>
                  <a:pt x="347642" y="116184"/>
                  <a:pt x="379053" y="147551"/>
                </a:cubicBezTo>
                <a:cubicBezTo>
                  <a:pt x="435851" y="204270"/>
                  <a:pt x="441014" y="294075"/>
                  <a:pt x="394113" y="356809"/>
                </a:cubicBezTo>
                <a:lnTo>
                  <a:pt x="421651" y="384739"/>
                </a:lnTo>
                <a:cubicBezTo>
                  <a:pt x="434990" y="382161"/>
                  <a:pt x="449190" y="385598"/>
                  <a:pt x="459516" y="395911"/>
                </a:cubicBezTo>
                <a:lnTo>
                  <a:pt x="579136" y="515364"/>
                </a:lnTo>
                <a:cubicBezTo>
                  <a:pt x="595487" y="531692"/>
                  <a:pt x="595487" y="557903"/>
                  <a:pt x="579136" y="574231"/>
                </a:cubicBezTo>
                <a:cubicBezTo>
                  <a:pt x="562785" y="590559"/>
                  <a:pt x="536538" y="590559"/>
                  <a:pt x="520187" y="574231"/>
                </a:cubicBezTo>
                <a:lnTo>
                  <a:pt x="400567" y="454778"/>
                </a:lnTo>
                <a:cubicBezTo>
                  <a:pt x="390240" y="444465"/>
                  <a:pt x="386798" y="430286"/>
                  <a:pt x="389380" y="416965"/>
                </a:cubicBezTo>
                <a:lnTo>
                  <a:pt x="361411" y="389465"/>
                </a:lnTo>
                <a:cubicBezTo>
                  <a:pt x="298589" y="436301"/>
                  <a:pt x="208659" y="431145"/>
                  <a:pt x="151861" y="374426"/>
                </a:cubicBezTo>
                <a:cubicBezTo>
                  <a:pt x="89039" y="311692"/>
                  <a:pt x="89039" y="209856"/>
                  <a:pt x="151861" y="147551"/>
                </a:cubicBezTo>
                <a:cubicBezTo>
                  <a:pt x="183057" y="116184"/>
                  <a:pt x="224149" y="100501"/>
                  <a:pt x="265295" y="100501"/>
                </a:cubicBezTo>
                <a:close/>
                <a:moveTo>
                  <a:pt x="447469" y="587"/>
                </a:moveTo>
                <a:cubicBezTo>
                  <a:pt x="451772" y="-1132"/>
                  <a:pt x="456505" y="1017"/>
                  <a:pt x="458227" y="5745"/>
                </a:cubicBezTo>
                <a:lnTo>
                  <a:pt x="492222" y="91273"/>
                </a:lnTo>
                <a:cubicBezTo>
                  <a:pt x="493943" y="95571"/>
                  <a:pt x="491792" y="100728"/>
                  <a:pt x="487488" y="102447"/>
                </a:cubicBezTo>
                <a:cubicBezTo>
                  <a:pt x="486628" y="102877"/>
                  <a:pt x="485337" y="102877"/>
                  <a:pt x="484476" y="102877"/>
                </a:cubicBezTo>
                <a:cubicBezTo>
                  <a:pt x="481034" y="102877"/>
                  <a:pt x="477591" y="100728"/>
                  <a:pt x="476300" y="97720"/>
                </a:cubicBezTo>
                <a:lnTo>
                  <a:pt x="450481" y="32392"/>
                </a:lnTo>
                <a:lnTo>
                  <a:pt x="397552" y="150584"/>
                </a:lnTo>
                <a:cubicBezTo>
                  <a:pt x="393679" y="144997"/>
                  <a:pt x="389806" y="140269"/>
                  <a:pt x="385503" y="135112"/>
                </a:cubicBezTo>
                <a:lnTo>
                  <a:pt x="435420" y="23366"/>
                </a:lnTo>
                <a:lnTo>
                  <a:pt x="366138" y="49153"/>
                </a:lnTo>
                <a:cubicBezTo>
                  <a:pt x="361835" y="50443"/>
                  <a:pt x="357102" y="48294"/>
                  <a:pt x="355380" y="43996"/>
                </a:cubicBezTo>
                <a:cubicBezTo>
                  <a:pt x="353659" y="39268"/>
                  <a:pt x="355811" y="34541"/>
                  <a:pt x="360544" y="3282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Rectangle 6"/>
          <p:cNvSpPr>
            <a:spLocks noChangeArrowheads="1"/>
          </p:cNvSpPr>
          <p:nvPr/>
        </p:nvSpPr>
        <p:spPr bwMode="auto">
          <a:xfrm>
            <a:off x="2000443" y="2842205"/>
            <a:ext cx="1168400" cy="2762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08" name="server_30454"/>
          <p:cNvSpPr>
            <a:spLocks noChangeAspect="1" noChangeArrowheads="1"/>
          </p:cNvSpPr>
          <p:nvPr/>
        </p:nvSpPr>
        <p:spPr bwMode="auto">
          <a:xfrm>
            <a:off x="2114743" y="2773943"/>
            <a:ext cx="796925" cy="762000"/>
          </a:xfrm>
          <a:custGeom>
            <a:avLst/>
            <a:gdLst/>
            <a:ahLst/>
            <a:cxnLst>
              <a:cxn ang="0">
                <a:pos x="107471" y="534851"/>
              </a:cxn>
              <a:cxn ang="0">
                <a:pos x="214942" y="534851"/>
              </a:cxn>
              <a:cxn ang="0">
                <a:pos x="0" y="534851"/>
              </a:cxn>
              <a:cxn ang="0">
                <a:pos x="107471" y="470425"/>
              </a:cxn>
              <a:cxn ang="0">
                <a:pos x="214942" y="470425"/>
              </a:cxn>
              <a:cxn ang="0">
                <a:pos x="0" y="470425"/>
              </a:cxn>
              <a:cxn ang="0">
                <a:pos x="10663" y="363083"/>
              </a:cxn>
              <a:cxn ang="0">
                <a:pos x="203999" y="363083"/>
              </a:cxn>
              <a:cxn ang="0">
                <a:pos x="558372" y="325019"/>
              </a:cxn>
              <a:cxn ang="0">
                <a:pos x="558372" y="359482"/>
              </a:cxn>
              <a:cxn ang="0">
                <a:pos x="558372" y="325019"/>
              </a:cxn>
              <a:cxn ang="0">
                <a:pos x="214942" y="363083"/>
              </a:cxn>
              <a:cxn ang="0">
                <a:pos x="107471" y="449078"/>
              </a:cxn>
              <a:cxn ang="0">
                <a:pos x="0" y="363083"/>
              </a:cxn>
              <a:cxn ang="0">
                <a:pos x="327706" y="0"/>
              </a:cxn>
              <a:cxn ang="0">
                <a:pos x="604393" y="553092"/>
              </a:cxn>
              <a:cxn ang="0">
                <a:pos x="327706" y="265619"/>
              </a:cxn>
              <a:cxn ang="0">
                <a:pos x="575209" y="294478"/>
              </a:cxn>
              <a:cxn ang="0">
                <a:pos x="577454" y="253010"/>
              </a:cxn>
              <a:cxn ang="0">
                <a:pos x="327706" y="224151"/>
              </a:cxn>
              <a:cxn ang="0">
                <a:pos x="572122" y="239001"/>
              </a:cxn>
              <a:cxn ang="0">
                <a:pos x="595694" y="221349"/>
              </a:cxn>
              <a:cxn ang="0">
                <a:pos x="330512" y="161949"/>
              </a:cxn>
              <a:cxn ang="0">
                <a:pos x="327706" y="143737"/>
              </a:cxn>
              <a:cxn ang="0">
                <a:pos x="575209" y="183803"/>
              </a:cxn>
              <a:cxn ang="0">
                <a:pos x="578577" y="142616"/>
              </a:cxn>
              <a:cxn ang="0">
                <a:pos x="327706" y="102549"/>
              </a:cxn>
              <a:cxn ang="0">
                <a:pos x="571000" y="128046"/>
              </a:cxn>
              <a:cxn ang="0">
                <a:pos x="595414" y="111795"/>
              </a:cxn>
              <a:cxn ang="0">
                <a:pos x="331635" y="38106"/>
              </a:cxn>
              <a:cxn ang="0">
                <a:pos x="313734" y="0"/>
              </a:cxn>
              <a:cxn ang="0">
                <a:pos x="239362" y="553092"/>
              </a:cxn>
              <a:cxn ang="0">
                <a:pos x="243010" y="363124"/>
              </a:cxn>
              <a:cxn ang="0">
                <a:pos x="92300" y="292797"/>
              </a:cxn>
            </a:cxnLst>
            <a:rect l="0" t="0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0" name="组合 209"/>
          <p:cNvGrpSpPr/>
          <p:nvPr/>
        </p:nvGrpSpPr>
        <p:grpSpPr>
          <a:xfrm>
            <a:off x="2081594" y="4889088"/>
            <a:ext cx="862013" cy="895351"/>
            <a:chOff x="2868613" y="1604962"/>
            <a:chExt cx="862013" cy="895351"/>
          </a:xfrm>
          <a:solidFill>
            <a:srgbClr val="424953"/>
          </a:solidFill>
        </p:grpSpPr>
        <p:sp>
          <p:nvSpPr>
            <p:cNvPr id="211" name="Freeform 17"/>
            <p:cNvSpPr>
              <a:spLocks/>
            </p:cNvSpPr>
            <p:nvPr/>
          </p:nvSpPr>
          <p:spPr bwMode="auto">
            <a:xfrm>
              <a:off x="3146426" y="2030412"/>
              <a:ext cx="584200" cy="469900"/>
            </a:xfrm>
            <a:custGeom>
              <a:avLst/>
              <a:gdLst>
                <a:gd name="T0" fmla="*/ 198 w 335"/>
                <a:gd name="T1" fmla="*/ 8 h 270"/>
                <a:gd name="T2" fmla="*/ 190 w 335"/>
                <a:gd name="T3" fmla="*/ 12 h 270"/>
                <a:gd name="T4" fmla="*/ 160 w 335"/>
                <a:gd name="T5" fmla="*/ 145 h 270"/>
                <a:gd name="T6" fmla="*/ 149 w 335"/>
                <a:gd name="T7" fmla="*/ 47 h 270"/>
                <a:gd name="T8" fmla="*/ 152 w 335"/>
                <a:gd name="T9" fmla="*/ 36 h 270"/>
                <a:gd name="T10" fmla="*/ 145 w 335"/>
                <a:gd name="T11" fmla="*/ 24 h 270"/>
                <a:gd name="T12" fmla="*/ 129 w 335"/>
                <a:gd name="T13" fmla="*/ 24 h 270"/>
                <a:gd name="T14" fmla="*/ 122 w 335"/>
                <a:gd name="T15" fmla="*/ 36 h 270"/>
                <a:gd name="T16" fmla="*/ 126 w 335"/>
                <a:gd name="T17" fmla="*/ 45 h 270"/>
                <a:gd name="T18" fmla="*/ 113 w 335"/>
                <a:gd name="T19" fmla="*/ 138 h 270"/>
                <a:gd name="T20" fmla="*/ 112 w 335"/>
                <a:gd name="T21" fmla="*/ 144 h 270"/>
                <a:gd name="T22" fmla="*/ 94 w 335"/>
                <a:gd name="T23" fmla="*/ 74 h 270"/>
                <a:gd name="T24" fmla="*/ 0 w 335"/>
                <a:gd name="T25" fmla="*/ 127 h 270"/>
                <a:gd name="T26" fmla="*/ 7 w 335"/>
                <a:gd name="T27" fmla="*/ 236 h 270"/>
                <a:gd name="T28" fmla="*/ 10 w 335"/>
                <a:gd name="T29" fmla="*/ 270 h 270"/>
                <a:gd name="T30" fmla="*/ 252 w 335"/>
                <a:gd name="T31" fmla="*/ 270 h 270"/>
                <a:gd name="T32" fmla="*/ 262 w 335"/>
                <a:gd name="T33" fmla="*/ 126 h 270"/>
                <a:gd name="T34" fmla="*/ 262 w 335"/>
                <a:gd name="T35" fmla="*/ 125 h 270"/>
                <a:gd name="T36" fmla="*/ 269 w 335"/>
                <a:gd name="T37" fmla="*/ 116 h 270"/>
                <a:gd name="T38" fmla="*/ 271 w 335"/>
                <a:gd name="T39" fmla="*/ 270 h 270"/>
                <a:gd name="T40" fmla="*/ 318 w 335"/>
                <a:gd name="T41" fmla="*/ 270 h 270"/>
                <a:gd name="T42" fmla="*/ 333 w 335"/>
                <a:gd name="T43" fmla="*/ 65 h 270"/>
                <a:gd name="T44" fmla="*/ 198 w 335"/>
                <a:gd name="T45" fmla="*/ 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5" h="270">
                  <a:moveTo>
                    <a:pt x="198" y="8"/>
                  </a:moveTo>
                  <a:cubicBezTo>
                    <a:pt x="198" y="8"/>
                    <a:pt x="195" y="10"/>
                    <a:pt x="190" y="12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49" y="47"/>
                    <a:pt x="149" y="47"/>
                    <a:pt x="149" y="47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70" y="103"/>
                    <a:pt x="36" y="122"/>
                    <a:pt x="0" y="127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8" y="248"/>
                    <a:pt x="9" y="259"/>
                    <a:pt x="10" y="270"/>
                  </a:cubicBezTo>
                  <a:cubicBezTo>
                    <a:pt x="252" y="270"/>
                    <a:pt x="252" y="270"/>
                    <a:pt x="252" y="270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5"/>
                    <a:pt x="262" y="125"/>
                    <a:pt x="262" y="125"/>
                  </a:cubicBezTo>
                  <a:cubicBezTo>
                    <a:pt x="264" y="121"/>
                    <a:pt x="267" y="118"/>
                    <a:pt x="269" y="116"/>
                  </a:cubicBezTo>
                  <a:cubicBezTo>
                    <a:pt x="273" y="111"/>
                    <a:pt x="273" y="200"/>
                    <a:pt x="271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26" y="191"/>
                    <a:pt x="335" y="79"/>
                    <a:pt x="333" y="65"/>
                  </a:cubicBezTo>
                  <a:cubicBezTo>
                    <a:pt x="329" y="53"/>
                    <a:pt x="256" y="0"/>
                    <a:pt x="19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12" name="Freeform 18"/>
            <p:cNvSpPr>
              <a:spLocks/>
            </p:cNvSpPr>
            <p:nvPr/>
          </p:nvSpPr>
          <p:spPr bwMode="auto">
            <a:xfrm>
              <a:off x="3059113" y="2252662"/>
              <a:ext cx="82550" cy="247650"/>
            </a:xfrm>
            <a:custGeom>
              <a:avLst/>
              <a:gdLst>
                <a:gd name="T0" fmla="*/ 42 w 47"/>
                <a:gd name="T1" fmla="*/ 0 h 142"/>
                <a:gd name="T2" fmla="*/ 39 w 47"/>
                <a:gd name="T3" fmla="*/ 0 h 142"/>
                <a:gd name="T4" fmla="*/ 38 w 47"/>
                <a:gd name="T5" fmla="*/ 7 h 142"/>
                <a:gd name="T6" fmla="*/ 0 w 47"/>
                <a:gd name="T7" fmla="*/ 142 h 142"/>
                <a:gd name="T8" fmla="*/ 47 w 47"/>
                <a:gd name="T9" fmla="*/ 142 h 142"/>
                <a:gd name="T10" fmla="*/ 42 w 47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42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39" y="2"/>
                    <a:pt x="39" y="5"/>
                    <a:pt x="38" y="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4" y="89"/>
                    <a:pt x="41" y="2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13" name="Freeform 19"/>
            <p:cNvSpPr>
              <a:spLocks/>
            </p:cNvSpPr>
            <p:nvPr/>
          </p:nvSpPr>
          <p:spPr bwMode="auto">
            <a:xfrm>
              <a:off x="3081338" y="2057400"/>
              <a:ext cx="117475" cy="55563"/>
            </a:xfrm>
            <a:custGeom>
              <a:avLst/>
              <a:gdLst>
                <a:gd name="T0" fmla="*/ 67 w 67"/>
                <a:gd name="T1" fmla="*/ 0 h 32"/>
                <a:gd name="T2" fmla="*/ 0 w 67"/>
                <a:gd name="T3" fmla="*/ 25 h 32"/>
                <a:gd name="T4" fmla="*/ 67 w 67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32">
                  <a:moveTo>
                    <a:pt x="67" y="0"/>
                  </a:moveTo>
                  <a:cubicBezTo>
                    <a:pt x="42" y="5"/>
                    <a:pt x="18" y="13"/>
                    <a:pt x="0" y="25"/>
                  </a:cubicBezTo>
                  <a:cubicBezTo>
                    <a:pt x="26" y="32"/>
                    <a:pt x="53" y="21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14" name="Freeform 20"/>
            <p:cNvSpPr>
              <a:spLocks/>
            </p:cNvSpPr>
            <p:nvPr/>
          </p:nvSpPr>
          <p:spPr bwMode="auto">
            <a:xfrm>
              <a:off x="3232151" y="1604962"/>
              <a:ext cx="304800" cy="442913"/>
            </a:xfrm>
            <a:custGeom>
              <a:avLst/>
              <a:gdLst>
                <a:gd name="T0" fmla="*/ 87 w 175"/>
                <a:gd name="T1" fmla="*/ 254 h 254"/>
                <a:gd name="T2" fmla="*/ 163 w 175"/>
                <a:gd name="T3" fmla="*/ 166 h 254"/>
                <a:gd name="T4" fmla="*/ 168 w 175"/>
                <a:gd name="T5" fmla="*/ 175 h 254"/>
                <a:gd name="T6" fmla="*/ 175 w 175"/>
                <a:gd name="T7" fmla="*/ 146 h 254"/>
                <a:gd name="T8" fmla="*/ 168 w 175"/>
                <a:gd name="T9" fmla="*/ 118 h 254"/>
                <a:gd name="T10" fmla="*/ 166 w 175"/>
                <a:gd name="T11" fmla="*/ 119 h 254"/>
                <a:gd name="T12" fmla="*/ 165 w 175"/>
                <a:gd name="T13" fmla="*/ 95 h 254"/>
                <a:gd name="T14" fmla="*/ 100 w 175"/>
                <a:gd name="T15" fmla="*/ 78 h 254"/>
                <a:gd name="T16" fmla="*/ 109 w 175"/>
                <a:gd name="T17" fmla="*/ 82 h 254"/>
                <a:gd name="T18" fmla="*/ 172 w 175"/>
                <a:gd name="T19" fmla="*/ 61 h 254"/>
                <a:gd name="T20" fmla="*/ 28 w 175"/>
                <a:gd name="T21" fmla="*/ 46 h 254"/>
                <a:gd name="T22" fmla="*/ 0 w 175"/>
                <a:gd name="T23" fmla="*/ 65 h 254"/>
                <a:gd name="T24" fmla="*/ 19 w 175"/>
                <a:gd name="T25" fmla="*/ 64 h 254"/>
                <a:gd name="T26" fmla="*/ 6 w 175"/>
                <a:gd name="T27" fmla="*/ 99 h 254"/>
                <a:gd name="T28" fmla="*/ 75 w 175"/>
                <a:gd name="T29" fmla="*/ 252 h 254"/>
                <a:gd name="T30" fmla="*/ 87 w 175"/>
                <a:gd name="T31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254">
                  <a:moveTo>
                    <a:pt x="87" y="254"/>
                  </a:moveTo>
                  <a:cubicBezTo>
                    <a:pt x="116" y="254"/>
                    <a:pt x="157" y="220"/>
                    <a:pt x="163" y="166"/>
                  </a:cubicBezTo>
                  <a:cubicBezTo>
                    <a:pt x="164" y="172"/>
                    <a:pt x="166" y="175"/>
                    <a:pt x="168" y="175"/>
                  </a:cubicBezTo>
                  <a:cubicBezTo>
                    <a:pt x="172" y="175"/>
                    <a:pt x="175" y="162"/>
                    <a:pt x="175" y="146"/>
                  </a:cubicBezTo>
                  <a:cubicBezTo>
                    <a:pt x="175" y="131"/>
                    <a:pt x="172" y="118"/>
                    <a:pt x="168" y="118"/>
                  </a:cubicBezTo>
                  <a:cubicBezTo>
                    <a:pt x="167" y="118"/>
                    <a:pt x="166" y="118"/>
                    <a:pt x="166" y="119"/>
                  </a:cubicBezTo>
                  <a:cubicBezTo>
                    <a:pt x="166" y="112"/>
                    <a:pt x="166" y="104"/>
                    <a:pt x="165" y="95"/>
                  </a:cubicBezTo>
                  <a:cubicBezTo>
                    <a:pt x="152" y="105"/>
                    <a:pt x="127" y="91"/>
                    <a:pt x="100" y="78"/>
                  </a:cubicBezTo>
                  <a:cubicBezTo>
                    <a:pt x="103" y="79"/>
                    <a:pt x="106" y="81"/>
                    <a:pt x="109" y="82"/>
                  </a:cubicBezTo>
                  <a:cubicBezTo>
                    <a:pt x="154" y="106"/>
                    <a:pt x="172" y="61"/>
                    <a:pt x="172" y="61"/>
                  </a:cubicBezTo>
                  <a:cubicBezTo>
                    <a:pt x="172" y="61"/>
                    <a:pt x="117" y="0"/>
                    <a:pt x="28" y="46"/>
                  </a:cubicBezTo>
                  <a:cubicBezTo>
                    <a:pt x="20" y="50"/>
                    <a:pt x="9" y="61"/>
                    <a:pt x="0" y="65"/>
                  </a:cubicBezTo>
                  <a:cubicBezTo>
                    <a:pt x="0" y="65"/>
                    <a:pt x="7" y="64"/>
                    <a:pt x="19" y="64"/>
                  </a:cubicBezTo>
                  <a:cubicBezTo>
                    <a:pt x="10" y="70"/>
                    <a:pt x="5" y="81"/>
                    <a:pt x="6" y="99"/>
                  </a:cubicBezTo>
                  <a:cubicBezTo>
                    <a:pt x="58" y="130"/>
                    <a:pt x="86" y="191"/>
                    <a:pt x="75" y="252"/>
                  </a:cubicBezTo>
                  <a:cubicBezTo>
                    <a:pt x="79" y="253"/>
                    <a:pt x="83" y="254"/>
                    <a:pt x="8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15" name="Freeform 21"/>
            <p:cNvSpPr>
              <a:spLocks noEditPoints="1"/>
            </p:cNvSpPr>
            <p:nvPr/>
          </p:nvSpPr>
          <p:spPr bwMode="auto">
            <a:xfrm>
              <a:off x="2868613" y="1751012"/>
              <a:ext cx="487363" cy="474663"/>
            </a:xfrm>
            <a:custGeom>
              <a:avLst/>
              <a:gdLst>
                <a:gd name="T0" fmla="*/ 77 w 279"/>
                <a:gd name="T1" fmla="*/ 251 h 272"/>
                <a:gd name="T2" fmla="*/ 79 w 279"/>
                <a:gd name="T3" fmla="*/ 252 h 272"/>
                <a:gd name="T4" fmla="*/ 125 w 279"/>
                <a:gd name="T5" fmla="*/ 266 h 272"/>
                <a:gd name="T6" fmla="*/ 258 w 279"/>
                <a:gd name="T7" fmla="*/ 179 h 272"/>
                <a:gd name="T8" fmla="*/ 176 w 279"/>
                <a:gd name="T9" fmla="*/ 21 h 272"/>
                <a:gd name="T10" fmla="*/ 18 w 279"/>
                <a:gd name="T11" fmla="*/ 103 h 272"/>
                <a:gd name="T12" fmla="*/ 77 w 279"/>
                <a:gd name="T13" fmla="*/ 251 h 272"/>
                <a:gd name="T14" fmla="*/ 59 w 279"/>
                <a:gd name="T15" fmla="*/ 116 h 272"/>
                <a:gd name="T16" fmla="*/ 163 w 279"/>
                <a:gd name="T17" fmla="*/ 62 h 272"/>
                <a:gd name="T18" fmla="*/ 163 w 279"/>
                <a:gd name="T19" fmla="*/ 62 h 272"/>
                <a:gd name="T20" fmla="*/ 218 w 279"/>
                <a:gd name="T21" fmla="*/ 166 h 272"/>
                <a:gd name="T22" fmla="*/ 113 w 279"/>
                <a:gd name="T23" fmla="*/ 221 h 272"/>
                <a:gd name="T24" fmla="*/ 59 w 279"/>
                <a:gd name="T25" fmla="*/ 11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272">
                  <a:moveTo>
                    <a:pt x="77" y="251"/>
                  </a:moveTo>
                  <a:cubicBezTo>
                    <a:pt x="78" y="251"/>
                    <a:pt x="78" y="251"/>
                    <a:pt x="79" y="252"/>
                  </a:cubicBezTo>
                  <a:cubicBezTo>
                    <a:pt x="79" y="252"/>
                    <a:pt x="111" y="262"/>
                    <a:pt x="125" y="266"/>
                  </a:cubicBezTo>
                  <a:cubicBezTo>
                    <a:pt x="184" y="272"/>
                    <a:pt x="240" y="237"/>
                    <a:pt x="258" y="179"/>
                  </a:cubicBezTo>
                  <a:cubicBezTo>
                    <a:pt x="279" y="113"/>
                    <a:pt x="242" y="42"/>
                    <a:pt x="176" y="21"/>
                  </a:cubicBezTo>
                  <a:cubicBezTo>
                    <a:pt x="110" y="0"/>
                    <a:pt x="39" y="37"/>
                    <a:pt x="18" y="103"/>
                  </a:cubicBezTo>
                  <a:cubicBezTo>
                    <a:pt x="0" y="161"/>
                    <a:pt x="26" y="223"/>
                    <a:pt x="77" y="251"/>
                  </a:cubicBezTo>
                  <a:close/>
                  <a:moveTo>
                    <a:pt x="59" y="116"/>
                  </a:moveTo>
                  <a:cubicBezTo>
                    <a:pt x="73" y="73"/>
                    <a:pt x="119" y="48"/>
                    <a:pt x="163" y="62"/>
                  </a:cubicBezTo>
                  <a:cubicBezTo>
                    <a:pt x="163" y="62"/>
                    <a:pt x="163" y="62"/>
                    <a:pt x="163" y="62"/>
                  </a:cubicBezTo>
                  <a:cubicBezTo>
                    <a:pt x="207" y="76"/>
                    <a:pt x="231" y="122"/>
                    <a:pt x="218" y="166"/>
                  </a:cubicBezTo>
                  <a:cubicBezTo>
                    <a:pt x="204" y="210"/>
                    <a:pt x="157" y="234"/>
                    <a:pt x="113" y="221"/>
                  </a:cubicBezTo>
                  <a:cubicBezTo>
                    <a:pt x="69" y="207"/>
                    <a:pt x="45" y="160"/>
                    <a:pt x="59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16" name="Freeform 22"/>
            <p:cNvSpPr>
              <a:spLocks/>
            </p:cNvSpPr>
            <p:nvPr/>
          </p:nvSpPr>
          <p:spPr bwMode="auto">
            <a:xfrm>
              <a:off x="2914651" y="2225675"/>
              <a:ext cx="174625" cy="274638"/>
            </a:xfrm>
            <a:custGeom>
              <a:avLst/>
              <a:gdLst>
                <a:gd name="T0" fmla="*/ 94 w 100"/>
                <a:gd name="T1" fmla="*/ 15 h 158"/>
                <a:gd name="T2" fmla="*/ 46 w 100"/>
                <a:gd name="T3" fmla="*/ 0 h 158"/>
                <a:gd name="T4" fmla="*/ 46 w 100"/>
                <a:gd name="T5" fmla="*/ 1 h 158"/>
                <a:gd name="T6" fmla="*/ 0 w 100"/>
                <a:gd name="T7" fmla="*/ 135 h 158"/>
                <a:gd name="T8" fmla="*/ 28 w 100"/>
                <a:gd name="T9" fmla="*/ 152 h 158"/>
                <a:gd name="T10" fmla="*/ 61 w 100"/>
                <a:gd name="T11" fmla="*/ 155 h 158"/>
                <a:gd name="T12" fmla="*/ 100 w 100"/>
                <a:gd name="T13" fmla="*/ 17 h 158"/>
                <a:gd name="T14" fmla="*/ 94 w 100"/>
                <a:gd name="T15" fmla="*/ 1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58">
                  <a:moveTo>
                    <a:pt x="94" y="15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8" y="146"/>
                    <a:pt x="28" y="152"/>
                  </a:cubicBezTo>
                  <a:cubicBezTo>
                    <a:pt x="48" y="158"/>
                    <a:pt x="61" y="155"/>
                    <a:pt x="61" y="155"/>
                  </a:cubicBezTo>
                  <a:cubicBezTo>
                    <a:pt x="100" y="17"/>
                    <a:pt x="100" y="17"/>
                    <a:pt x="100" y="17"/>
                  </a:cubicBezTo>
                  <a:lnTo>
                    <a:pt x="9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27" y="3776675"/>
            <a:ext cx="247650" cy="228600"/>
          </a:xfrm>
          <a:prstGeom prst="rect">
            <a:avLst/>
          </a:prstGeom>
        </p:spPr>
      </p:pic>
      <p:sp>
        <p:nvSpPr>
          <p:cNvPr id="22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569807" y="6760444"/>
            <a:ext cx="2892425" cy="384175"/>
          </a:xfrm>
        </p:spPr>
        <p:txBody>
          <a:bodyPr/>
          <a:lstStyle/>
          <a:p>
            <a:r>
              <a:rPr lang="en-US" altLang="zh-CN" sz="1600" dirty="0"/>
              <a:t>27</a:t>
            </a:r>
            <a:endParaRPr lang="zh-CN" altLang="en-US" sz="1600" dirty="0"/>
          </a:p>
        </p:txBody>
      </p:sp>
      <p:sp>
        <p:nvSpPr>
          <p:cNvPr id="77" name="web-development_48645"/>
          <p:cNvSpPr>
            <a:spLocks noChangeAspect="1"/>
          </p:cNvSpPr>
          <p:nvPr/>
        </p:nvSpPr>
        <p:spPr bwMode="auto">
          <a:xfrm>
            <a:off x="2168016" y="6163637"/>
            <a:ext cx="745310" cy="744183"/>
          </a:xfrm>
          <a:custGeom>
            <a:avLst/>
            <a:gdLst>
              <a:gd name="connsiteX0" fmla="*/ 290458 w 587787"/>
              <a:gd name="connsiteY0" fmla="*/ 249891 h 586899"/>
              <a:gd name="connsiteX1" fmla="*/ 271751 w 587787"/>
              <a:gd name="connsiteY1" fmla="*/ 256596 h 586899"/>
              <a:gd name="connsiteX2" fmla="*/ 253303 w 587787"/>
              <a:gd name="connsiteY2" fmla="*/ 324741 h 586899"/>
              <a:gd name="connsiteX3" fmla="*/ 321560 w 587787"/>
              <a:gd name="connsiteY3" fmla="*/ 343158 h 586899"/>
              <a:gd name="connsiteX4" fmla="*/ 340008 w 587787"/>
              <a:gd name="connsiteY4" fmla="*/ 275013 h 586899"/>
              <a:gd name="connsiteX5" fmla="*/ 290458 w 587787"/>
              <a:gd name="connsiteY5" fmla="*/ 249891 h 586899"/>
              <a:gd name="connsiteX6" fmla="*/ 314181 w 587787"/>
              <a:gd name="connsiteY6" fmla="*/ 159597 h 586899"/>
              <a:gd name="connsiteX7" fmla="*/ 354151 w 587787"/>
              <a:gd name="connsiteY7" fmla="*/ 170648 h 586899"/>
              <a:gd name="connsiteX8" fmla="*/ 350462 w 587787"/>
              <a:gd name="connsiteY8" fmla="*/ 217919 h 586899"/>
              <a:gd name="connsiteX9" fmla="*/ 361530 w 587787"/>
              <a:gd name="connsiteY9" fmla="*/ 227128 h 586899"/>
              <a:gd name="connsiteX10" fmla="*/ 407650 w 587787"/>
              <a:gd name="connsiteY10" fmla="*/ 210552 h 586899"/>
              <a:gd name="connsiteX11" fmla="*/ 429787 w 587787"/>
              <a:gd name="connsiteY11" fmla="*/ 247387 h 586899"/>
              <a:gd name="connsiteX12" fmla="*/ 392891 w 587787"/>
              <a:gd name="connsiteY12" fmla="*/ 280539 h 586899"/>
              <a:gd name="connsiteX13" fmla="*/ 392891 w 587787"/>
              <a:gd name="connsiteY13" fmla="*/ 297115 h 586899"/>
              <a:gd name="connsiteX14" fmla="*/ 437166 w 587787"/>
              <a:gd name="connsiteY14" fmla="*/ 319216 h 586899"/>
              <a:gd name="connsiteX15" fmla="*/ 426097 w 587787"/>
              <a:gd name="connsiteY15" fmla="*/ 359120 h 586899"/>
              <a:gd name="connsiteX16" fmla="*/ 378133 w 587787"/>
              <a:gd name="connsiteY16" fmla="*/ 355437 h 586899"/>
              <a:gd name="connsiteX17" fmla="*/ 368909 w 587787"/>
              <a:gd name="connsiteY17" fmla="*/ 366487 h 586899"/>
              <a:gd name="connsiteX18" fmla="*/ 387357 w 587787"/>
              <a:gd name="connsiteY18" fmla="*/ 410689 h 586899"/>
              <a:gd name="connsiteX19" fmla="*/ 350462 w 587787"/>
              <a:gd name="connsiteY19" fmla="*/ 432790 h 586899"/>
              <a:gd name="connsiteX20" fmla="*/ 317871 w 587787"/>
              <a:gd name="connsiteY20" fmla="*/ 395955 h 586899"/>
              <a:gd name="connsiteX21" fmla="*/ 303112 w 587787"/>
              <a:gd name="connsiteY21" fmla="*/ 397797 h 586899"/>
              <a:gd name="connsiteX22" fmla="*/ 280975 w 587787"/>
              <a:gd name="connsiteY22" fmla="*/ 441999 h 586899"/>
              <a:gd name="connsiteX23" fmla="*/ 240390 w 587787"/>
              <a:gd name="connsiteY23" fmla="*/ 430949 h 586899"/>
              <a:gd name="connsiteX24" fmla="*/ 244079 w 587787"/>
              <a:gd name="connsiteY24" fmla="*/ 383063 h 586899"/>
              <a:gd name="connsiteX25" fmla="*/ 233011 w 587787"/>
              <a:gd name="connsiteY25" fmla="*/ 373854 h 586899"/>
              <a:gd name="connsiteX26" fmla="*/ 187506 w 587787"/>
              <a:gd name="connsiteY26" fmla="*/ 390430 h 586899"/>
              <a:gd name="connsiteX27" fmla="*/ 165369 w 587787"/>
              <a:gd name="connsiteY27" fmla="*/ 353595 h 586899"/>
              <a:gd name="connsiteX28" fmla="*/ 202264 w 587787"/>
              <a:gd name="connsiteY28" fmla="*/ 321057 h 586899"/>
              <a:gd name="connsiteX29" fmla="*/ 200420 w 587787"/>
              <a:gd name="connsiteY29" fmla="*/ 306323 h 586899"/>
              <a:gd name="connsiteX30" fmla="*/ 156145 w 587787"/>
              <a:gd name="connsiteY30" fmla="*/ 284222 h 586899"/>
              <a:gd name="connsiteX31" fmla="*/ 167214 w 587787"/>
              <a:gd name="connsiteY31" fmla="*/ 243704 h 586899"/>
              <a:gd name="connsiteX32" fmla="*/ 214563 w 587787"/>
              <a:gd name="connsiteY32" fmla="*/ 247387 h 586899"/>
              <a:gd name="connsiteX33" fmla="*/ 223787 w 587787"/>
              <a:gd name="connsiteY33" fmla="*/ 236337 h 586899"/>
              <a:gd name="connsiteX34" fmla="*/ 207184 w 587787"/>
              <a:gd name="connsiteY34" fmla="*/ 190907 h 586899"/>
              <a:gd name="connsiteX35" fmla="*/ 244079 w 587787"/>
              <a:gd name="connsiteY35" fmla="*/ 168806 h 586899"/>
              <a:gd name="connsiteX36" fmla="*/ 277285 w 587787"/>
              <a:gd name="connsiteY36" fmla="*/ 205641 h 586899"/>
              <a:gd name="connsiteX37" fmla="*/ 292044 w 587787"/>
              <a:gd name="connsiteY37" fmla="*/ 203799 h 586899"/>
              <a:gd name="connsiteX38" fmla="*/ 330784 w 587787"/>
              <a:gd name="connsiteY38" fmla="*/ 64461 h 586899"/>
              <a:gd name="connsiteX39" fmla="*/ 293894 w 587787"/>
              <a:gd name="connsiteY39" fmla="*/ 100681 h 586899"/>
              <a:gd name="connsiteX40" fmla="*/ 257003 w 587787"/>
              <a:gd name="connsiteY40" fmla="*/ 119099 h 586899"/>
              <a:gd name="connsiteX41" fmla="*/ 100834 w 587787"/>
              <a:gd name="connsiteY41" fmla="*/ 119099 h 586899"/>
              <a:gd name="connsiteX42" fmla="*/ 64558 w 587787"/>
              <a:gd name="connsiteY42" fmla="*/ 155933 h 586899"/>
              <a:gd name="connsiteX43" fmla="*/ 64558 w 587787"/>
              <a:gd name="connsiteY43" fmla="*/ 485604 h 586899"/>
              <a:gd name="connsiteX44" fmla="*/ 100834 w 587787"/>
              <a:gd name="connsiteY44" fmla="*/ 522438 h 586899"/>
              <a:gd name="connsiteX45" fmla="*/ 486338 w 587787"/>
              <a:gd name="connsiteY45" fmla="*/ 522438 h 586899"/>
              <a:gd name="connsiteX46" fmla="*/ 523229 w 587787"/>
              <a:gd name="connsiteY46" fmla="*/ 485604 h 586899"/>
              <a:gd name="connsiteX47" fmla="*/ 523229 w 587787"/>
              <a:gd name="connsiteY47" fmla="*/ 100681 h 586899"/>
              <a:gd name="connsiteX48" fmla="*/ 486338 w 587787"/>
              <a:gd name="connsiteY48" fmla="*/ 64461 h 586899"/>
              <a:gd name="connsiteX49" fmla="*/ 205971 w 587787"/>
              <a:gd name="connsiteY49" fmla="*/ 40518 h 586899"/>
              <a:gd name="connsiteX50" fmla="*/ 183837 w 587787"/>
              <a:gd name="connsiteY50" fmla="*/ 62619 h 586899"/>
              <a:gd name="connsiteX51" fmla="*/ 205971 w 587787"/>
              <a:gd name="connsiteY51" fmla="*/ 84106 h 586899"/>
              <a:gd name="connsiteX52" fmla="*/ 227491 w 587787"/>
              <a:gd name="connsiteY52" fmla="*/ 62619 h 586899"/>
              <a:gd name="connsiteX53" fmla="*/ 205971 w 587787"/>
              <a:gd name="connsiteY53" fmla="*/ 40518 h 586899"/>
              <a:gd name="connsiteX54" fmla="*/ 145102 w 587787"/>
              <a:gd name="connsiteY54" fmla="*/ 40518 h 586899"/>
              <a:gd name="connsiteX55" fmla="*/ 122968 w 587787"/>
              <a:gd name="connsiteY55" fmla="*/ 62619 h 586899"/>
              <a:gd name="connsiteX56" fmla="*/ 145102 w 587787"/>
              <a:gd name="connsiteY56" fmla="*/ 84106 h 586899"/>
              <a:gd name="connsiteX57" fmla="*/ 167237 w 587787"/>
              <a:gd name="connsiteY57" fmla="*/ 62619 h 586899"/>
              <a:gd name="connsiteX58" fmla="*/ 145102 w 587787"/>
              <a:gd name="connsiteY58" fmla="*/ 40518 h 586899"/>
              <a:gd name="connsiteX59" fmla="*/ 82389 w 587787"/>
              <a:gd name="connsiteY59" fmla="*/ 40518 h 586899"/>
              <a:gd name="connsiteX60" fmla="*/ 60869 w 587787"/>
              <a:gd name="connsiteY60" fmla="*/ 62619 h 586899"/>
              <a:gd name="connsiteX61" fmla="*/ 82389 w 587787"/>
              <a:gd name="connsiteY61" fmla="*/ 84106 h 586899"/>
              <a:gd name="connsiteX62" fmla="*/ 104523 w 587787"/>
              <a:gd name="connsiteY62" fmla="*/ 62619 h 586899"/>
              <a:gd name="connsiteX63" fmla="*/ 82389 w 587787"/>
              <a:gd name="connsiteY63" fmla="*/ 40518 h 586899"/>
              <a:gd name="connsiteX64" fmla="*/ 55336 w 587787"/>
              <a:gd name="connsiteY64" fmla="*/ 0 h 586899"/>
              <a:gd name="connsiteX65" fmla="*/ 532451 w 587787"/>
              <a:gd name="connsiteY65" fmla="*/ 0 h 586899"/>
              <a:gd name="connsiteX66" fmla="*/ 587787 w 587787"/>
              <a:gd name="connsiteY66" fmla="*/ 55252 h 586899"/>
              <a:gd name="connsiteX67" fmla="*/ 587787 w 587787"/>
              <a:gd name="connsiteY67" fmla="*/ 531647 h 586899"/>
              <a:gd name="connsiteX68" fmla="*/ 532451 w 587787"/>
              <a:gd name="connsiteY68" fmla="*/ 586899 h 586899"/>
              <a:gd name="connsiteX69" fmla="*/ 55336 w 587787"/>
              <a:gd name="connsiteY69" fmla="*/ 586899 h 586899"/>
              <a:gd name="connsiteX70" fmla="*/ 0 w 587787"/>
              <a:gd name="connsiteY70" fmla="*/ 531647 h 586899"/>
              <a:gd name="connsiteX71" fmla="*/ 0 w 587787"/>
              <a:gd name="connsiteY71" fmla="*/ 55252 h 586899"/>
              <a:gd name="connsiteX72" fmla="*/ 55336 w 587787"/>
              <a:gd name="connsiteY72" fmla="*/ 0 h 58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7787" h="586899">
                <a:moveTo>
                  <a:pt x="290458" y="249891"/>
                </a:moveTo>
                <a:cubicBezTo>
                  <a:pt x="284088" y="250725"/>
                  <a:pt x="277747" y="252912"/>
                  <a:pt x="271751" y="256596"/>
                </a:cubicBezTo>
                <a:cubicBezTo>
                  <a:pt x="247769" y="271330"/>
                  <a:pt x="238545" y="300798"/>
                  <a:pt x="253303" y="324741"/>
                </a:cubicBezTo>
                <a:cubicBezTo>
                  <a:pt x="268062" y="348070"/>
                  <a:pt x="297578" y="355437"/>
                  <a:pt x="321560" y="343158"/>
                </a:cubicBezTo>
                <a:cubicBezTo>
                  <a:pt x="343697" y="330266"/>
                  <a:pt x="352306" y="298956"/>
                  <a:pt x="340008" y="275013"/>
                </a:cubicBezTo>
                <a:cubicBezTo>
                  <a:pt x="328939" y="257056"/>
                  <a:pt x="309569" y="247387"/>
                  <a:pt x="290458" y="249891"/>
                </a:cubicBezTo>
                <a:close/>
                <a:moveTo>
                  <a:pt x="314181" y="159597"/>
                </a:moveTo>
                <a:lnTo>
                  <a:pt x="354151" y="170648"/>
                </a:lnTo>
                <a:lnTo>
                  <a:pt x="350462" y="217919"/>
                </a:lnTo>
                <a:cubicBezTo>
                  <a:pt x="354151" y="221603"/>
                  <a:pt x="357841" y="223444"/>
                  <a:pt x="361530" y="227128"/>
                </a:cubicBezTo>
                <a:lnTo>
                  <a:pt x="407650" y="210552"/>
                </a:lnTo>
                <a:lnTo>
                  <a:pt x="429787" y="247387"/>
                </a:lnTo>
                <a:lnTo>
                  <a:pt x="392891" y="280539"/>
                </a:lnTo>
                <a:cubicBezTo>
                  <a:pt x="392891" y="286064"/>
                  <a:pt x="394736" y="289748"/>
                  <a:pt x="392891" y="297115"/>
                </a:cubicBezTo>
                <a:lnTo>
                  <a:pt x="437166" y="319216"/>
                </a:lnTo>
                <a:lnTo>
                  <a:pt x="426097" y="359120"/>
                </a:lnTo>
                <a:lnTo>
                  <a:pt x="378133" y="355437"/>
                </a:lnTo>
                <a:cubicBezTo>
                  <a:pt x="376288" y="359120"/>
                  <a:pt x="372599" y="362804"/>
                  <a:pt x="368909" y="366487"/>
                </a:cubicBezTo>
                <a:lnTo>
                  <a:pt x="387357" y="410689"/>
                </a:lnTo>
                <a:lnTo>
                  <a:pt x="350462" y="432790"/>
                </a:lnTo>
                <a:lnTo>
                  <a:pt x="317871" y="395955"/>
                </a:lnTo>
                <a:cubicBezTo>
                  <a:pt x="312336" y="395955"/>
                  <a:pt x="308647" y="397797"/>
                  <a:pt x="303112" y="397797"/>
                </a:cubicBezTo>
                <a:lnTo>
                  <a:pt x="280975" y="441999"/>
                </a:lnTo>
                <a:lnTo>
                  <a:pt x="240390" y="430949"/>
                </a:lnTo>
                <a:lnTo>
                  <a:pt x="244079" y="383063"/>
                </a:lnTo>
                <a:cubicBezTo>
                  <a:pt x="240390" y="379379"/>
                  <a:pt x="236700" y="377538"/>
                  <a:pt x="233011" y="373854"/>
                </a:cubicBezTo>
                <a:lnTo>
                  <a:pt x="187506" y="390430"/>
                </a:lnTo>
                <a:lnTo>
                  <a:pt x="165369" y="353595"/>
                </a:lnTo>
                <a:lnTo>
                  <a:pt x="202264" y="321057"/>
                </a:lnTo>
                <a:cubicBezTo>
                  <a:pt x="202264" y="315532"/>
                  <a:pt x="200420" y="311849"/>
                  <a:pt x="200420" y="306323"/>
                </a:cubicBezTo>
                <a:lnTo>
                  <a:pt x="156145" y="284222"/>
                </a:lnTo>
                <a:lnTo>
                  <a:pt x="167214" y="243704"/>
                </a:lnTo>
                <a:lnTo>
                  <a:pt x="214563" y="247387"/>
                </a:lnTo>
                <a:cubicBezTo>
                  <a:pt x="216408" y="243704"/>
                  <a:pt x="220097" y="240020"/>
                  <a:pt x="223787" y="236337"/>
                </a:cubicBezTo>
                <a:lnTo>
                  <a:pt x="207184" y="190907"/>
                </a:lnTo>
                <a:lnTo>
                  <a:pt x="244079" y="168806"/>
                </a:lnTo>
                <a:lnTo>
                  <a:pt x="277285" y="205641"/>
                </a:lnTo>
                <a:cubicBezTo>
                  <a:pt x="282820" y="205641"/>
                  <a:pt x="286509" y="203799"/>
                  <a:pt x="292044" y="203799"/>
                </a:cubicBezTo>
                <a:close/>
                <a:moveTo>
                  <a:pt x="330784" y="64461"/>
                </a:moveTo>
                <a:cubicBezTo>
                  <a:pt x="310494" y="64461"/>
                  <a:pt x="293894" y="76739"/>
                  <a:pt x="293894" y="100681"/>
                </a:cubicBezTo>
                <a:cubicBezTo>
                  <a:pt x="293894" y="119099"/>
                  <a:pt x="292049" y="119099"/>
                  <a:pt x="257003" y="119099"/>
                </a:cubicBezTo>
                <a:lnTo>
                  <a:pt x="100834" y="119099"/>
                </a:lnTo>
                <a:cubicBezTo>
                  <a:pt x="80544" y="119099"/>
                  <a:pt x="64558" y="135674"/>
                  <a:pt x="64558" y="155933"/>
                </a:cubicBezTo>
                <a:lnTo>
                  <a:pt x="64558" y="485604"/>
                </a:lnTo>
                <a:cubicBezTo>
                  <a:pt x="64558" y="505863"/>
                  <a:pt x="80544" y="522438"/>
                  <a:pt x="100834" y="522438"/>
                </a:cubicBezTo>
                <a:lnTo>
                  <a:pt x="486338" y="522438"/>
                </a:lnTo>
                <a:cubicBezTo>
                  <a:pt x="506628" y="522438"/>
                  <a:pt x="523229" y="505863"/>
                  <a:pt x="523229" y="485604"/>
                </a:cubicBezTo>
                <a:lnTo>
                  <a:pt x="523229" y="100681"/>
                </a:lnTo>
                <a:cubicBezTo>
                  <a:pt x="523229" y="80422"/>
                  <a:pt x="506628" y="64461"/>
                  <a:pt x="486338" y="64461"/>
                </a:cubicBezTo>
                <a:close/>
                <a:moveTo>
                  <a:pt x="205971" y="40518"/>
                </a:moveTo>
                <a:cubicBezTo>
                  <a:pt x="194904" y="40518"/>
                  <a:pt x="183837" y="49727"/>
                  <a:pt x="183837" y="62619"/>
                </a:cubicBezTo>
                <a:cubicBezTo>
                  <a:pt x="183837" y="74897"/>
                  <a:pt x="194904" y="84106"/>
                  <a:pt x="205971" y="84106"/>
                </a:cubicBezTo>
                <a:cubicBezTo>
                  <a:pt x="218268" y="84106"/>
                  <a:pt x="227491" y="74897"/>
                  <a:pt x="227491" y="62619"/>
                </a:cubicBezTo>
                <a:cubicBezTo>
                  <a:pt x="227491" y="49727"/>
                  <a:pt x="216424" y="40518"/>
                  <a:pt x="205971" y="40518"/>
                </a:cubicBezTo>
                <a:close/>
                <a:moveTo>
                  <a:pt x="145102" y="40518"/>
                </a:moveTo>
                <a:cubicBezTo>
                  <a:pt x="132191" y="40518"/>
                  <a:pt x="122968" y="49727"/>
                  <a:pt x="122968" y="62619"/>
                </a:cubicBezTo>
                <a:cubicBezTo>
                  <a:pt x="122968" y="74897"/>
                  <a:pt x="132191" y="84106"/>
                  <a:pt x="145102" y="84106"/>
                </a:cubicBezTo>
                <a:cubicBezTo>
                  <a:pt x="158014" y="84106"/>
                  <a:pt x="167237" y="74897"/>
                  <a:pt x="167237" y="62619"/>
                </a:cubicBezTo>
                <a:cubicBezTo>
                  <a:pt x="167237" y="49727"/>
                  <a:pt x="156169" y="40518"/>
                  <a:pt x="145102" y="40518"/>
                </a:cubicBezTo>
                <a:close/>
                <a:moveTo>
                  <a:pt x="82389" y="40518"/>
                </a:moveTo>
                <a:cubicBezTo>
                  <a:pt x="71322" y="40518"/>
                  <a:pt x="60869" y="49727"/>
                  <a:pt x="60869" y="62619"/>
                </a:cubicBezTo>
                <a:cubicBezTo>
                  <a:pt x="60869" y="74897"/>
                  <a:pt x="69477" y="84106"/>
                  <a:pt x="82389" y="84106"/>
                </a:cubicBezTo>
                <a:cubicBezTo>
                  <a:pt x="95300" y="84106"/>
                  <a:pt x="104523" y="74897"/>
                  <a:pt x="104523" y="62619"/>
                </a:cubicBezTo>
                <a:cubicBezTo>
                  <a:pt x="104523" y="49727"/>
                  <a:pt x="93456" y="40518"/>
                  <a:pt x="82389" y="40518"/>
                </a:cubicBezTo>
                <a:close/>
                <a:moveTo>
                  <a:pt x="55336" y="0"/>
                </a:moveTo>
                <a:lnTo>
                  <a:pt x="532451" y="0"/>
                </a:lnTo>
                <a:cubicBezTo>
                  <a:pt x="563808" y="0"/>
                  <a:pt x="587787" y="25784"/>
                  <a:pt x="587787" y="55252"/>
                </a:cubicBezTo>
                <a:lnTo>
                  <a:pt x="587787" y="531647"/>
                </a:lnTo>
                <a:cubicBezTo>
                  <a:pt x="587787" y="562956"/>
                  <a:pt x="563808" y="586899"/>
                  <a:pt x="532451" y="586899"/>
                </a:cubicBezTo>
                <a:lnTo>
                  <a:pt x="55336" y="586899"/>
                </a:lnTo>
                <a:cubicBezTo>
                  <a:pt x="23979" y="586899"/>
                  <a:pt x="0" y="562956"/>
                  <a:pt x="0" y="531647"/>
                </a:cubicBezTo>
                <a:lnTo>
                  <a:pt x="0" y="55252"/>
                </a:lnTo>
                <a:cubicBezTo>
                  <a:pt x="0" y="23943"/>
                  <a:pt x="23979" y="0"/>
                  <a:pt x="55336" y="0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3645247"/>
      </p:ext>
    </p:extLst>
  </p:cSld>
  <p:clrMapOvr>
    <a:masterClrMapping/>
  </p:clrMapOvr>
  <p:transition spd="slow"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84D2-4828-4924-B2BC-F525DFE301CD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íşlïḍê"/>
          <p:cNvSpPr/>
          <p:nvPr/>
        </p:nvSpPr>
        <p:spPr>
          <a:xfrm>
            <a:off x="1333477" y="1361383"/>
            <a:ext cx="1994572" cy="559991"/>
          </a:xfrm>
          <a:prstGeom prst="notchedRightArrow">
            <a:avLst>
              <a:gd name="adj1" fmla="val 100000"/>
              <a:gd name="adj2" fmla="val 37637"/>
            </a:avLst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endParaRPr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îşḻîḑe"/>
          <p:cNvSpPr/>
          <p:nvPr/>
        </p:nvSpPr>
        <p:spPr>
          <a:xfrm>
            <a:off x="3224901" y="1361383"/>
            <a:ext cx="1994572" cy="559991"/>
          </a:xfrm>
          <a:prstGeom prst="notchedRightArrow">
            <a:avLst>
              <a:gd name="adj1" fmla="val 100000"/>
              <a:gd name="adj2" fmla="val 37637"/>
            </a:avLst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endParaRPr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íSļîdê"/>
          <p:cNvSpPr/>
          <p:nvPr/>
        </p:nvSpPr>
        <p:spPr>
          <a:xfrm>
            <a:off x="5116327" y="1361383"/>
            <a:ext cx="1994572" cy="559991"/>
          </a:xfrm>
          <a:prstGeom prst="notchedRightArrow">
            <a:avLst>
              <a:gd name="adj1" fmla="val 100000"/>
              <a:gd name="adj2" fmla="val 37637"/>
            </a:avLst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endParaRPr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ṣḷïḑé"/>
          <p:cNvSpPr/>
          <p:nvPr/>
        </p:nvSpPr>
        <p:spPr>
          <a:xfrm>
            <a:off x="7007751" y="1361383"/>
            <a:ext cx="1994572" cy="559991"/>
          </a:xfrm>
          <a:prstGeom prst="notchedRightArrow">
            <a:avLst>
              <a:gd name="adj1" fmla="val 100000"/>
              <a:gd name="adj2" fmla="val 37637"/>
            </a:avLst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endParaRPr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iṣľíďê"/>
          <p:cNvSpPr/>
          <p:nvPr/>
        </p:nvSpPr>
        <p:spPr>
          <a:xfrm>
            <a:off x="8899175" y="1361383"/>
            <a:ext cx="1994572" cy="559991"/>
          </a:xfrm>
          <a:prstGeom prst="notchedRightArrow">
            <a:avLst>
              <a:gd name="adj1" fmla="val 100000"/>
              <a:gd name="adj2" fmla="val 37637"/>
            </a:avLst>
          </a:prstGeom>
          <a:solidFill>
            <a:srgbClr val="B2D2DE"/>
          </a:solidFill>
          <a:ln w="6350">
            <a:noFill/>
            <a:miter lim="800000"/>
          </a:ln>
        </p:spPr>
        <p:txBody>
          <a:bodyPr lIns="0" tIns="0" rIns="0" bIns="0" anchor="ctr"/>
          <a:lstStyle/>
          <a:p>
            <a:pPr algn="ctr"/>
            <a:endParaRPr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ísḷiḑè"/>
          <p:cNvSpPr txBox="1"/>
          <p:nvPr/>
        </p:nvSpPr>
        <p:spPr>
          <a:xfrm flipH="1">
            <a:off x="1363172" y="1519554"/>
            <a:ext cx="1883870" cy="346162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 fontScale="92500" lnSpcReduction="20000"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altLang="zh-CN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ïśļîďè"/>
          <p:cNvSpPr txBox="1"/>
          <p:nvPr/>
        </p:nvSpPr>
        <p:spPr>
          <a:xfrm flipH="1">
            <a:off x="3247042" y="1527005"/>
            <a:ext cx="1883870" cy="346162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 fontScale="92500" lnSpcReduction="20000"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altLang="zh-CN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9-12</a:t>
            </a: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îŝlïḋe"/>
          <p:cNvSpPr txBox="1"/>
          <p:nvPr/>
        </p:nvSpPr>
        <p:spPr>
          <a:xfrm flipH="1">
            <a:off x="5160607" y="1527005"/>
            <a:ext cx="1883870" cy="346162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 fontScale="92500" lnSpcReduction="20000"/>
          </a:bodyPr>
          <a:lstStyle/>
          <a:p>
            <a:pPr algn="ctr" rtl="1">
              <a:defRPr/>
            </a:pPr>
            <a:r>
              <a:rPr lang="en-US" altLang="zh-CN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1-6</a:t>
            </a: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ïŝḷíḓé"/>
          <p:cNvSpPr txBox="1"/>
          <p:nvPr/>
        </p:nvSpPr>
        <p:spPr>
          <a:xfrm flipH="1">
            <a:off x="7074172" y="1527005"/>
            <a:ext cx="1883870" cy="346162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 fontScale="92500" lnSpcReduction="20000"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altLang="zh-CN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7-8</a:t>
            </a: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iŝľîďê"/>
          <p:cNvSpPr txBox="1"/>
          <p:nvPr/>
        </p:nvSpPr>
        <p:spPr>
          <a:xfrm flipH="1">
            <a:off x="8987737" y="1527005"/>
            <a:ext cx="1883870" cy="346162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 fontScale="92500" lnSpcReduction="20000"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altLang="zh-CN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cxnSpLocks/>
          </p:cNvCxnSpPr>
          <p:nvPr/>
        </p:nvCxnSpPr>
        <p:spPr>
          <a:xfrm>
            <a:off x="1333477" y="1921373"/>
            <a:ext cx="0" cy="4536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cxnSpLocks/>
          </p:cNvCxnSpPr>
          <p:nvPr/>
        </p:nvCxnSpPr>
        <p:spPr>
          <a:xfrm>
            <a:off x="3105692" y="1921373"/>
            <a:ext cx="0" cy="4536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450079" y="2973865"/>
            <a:ext cx="492443" cy="84325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技术架构评估</a:t>
            </a:r>
          </a:p>
        </p:txBody>
      </p:sp>
      <p:sp>
        <p:nvSpPr>
          <p:cNvPr id="56" name="server_30454"/>
          <p:cNvSpPr>
            <a:spLocks noChangeAspect="1" noChangeArrowheads="1"/>
          </p:cNvSpPr>
          <p:nvPr/>
        </p:nvSpPr>
        <p:spPr bwMode="auto">
          <a:xfrm>
            <a:off x="1595899" y="2956899"/>
            <a:ext cx="796925" cy="762000"/>
          </a:xfrm>
          <a:custGeom>
            <a:avLst/>
            <a:gdLst/>
            <a:ahLst/>
            <a:cxnLst>
              <a:cxn ang="0">
                <a:pos x="107471" y="534851"/>
              </a:cxn>
              <a:cxn ang="0">
                <a:pos x="214942" y="534851"/>
              </a:cxn>
              <a:cxn ang="0">
                <a:pos x="0" y="534851"/>
              </a:cxn>
              <a:cxn ang="0">
                <a:pos x="107471" y="470425"/>
              </a:cxn>
              <a:cxn ang="0">
                <a:pos x="214942" y="470425"/>
              </a:cxn>
              <a:cxn ang="0">
                <a:pos x="0" y="470425"/>
              </a:cxn>
              <a:cxn ang="0">
                <a:pos x="10663" y="363083"/>
              </a:cxn>
              <a:cxn ang="0">
                <a:pos x="203999" y="363083"/>
              </a:cxn>
              <a:cxn ang="0">
                <a:pos x="558372" y="325019"/>
              </a:cxn>
              <a:cxn ang="0">
                <a:pos x="558372" y="359482"/>
              </a:cxn>
              <a:cxn ang="0">
                <a:pos x="558372" y="325019"/>
              </a:cxn>
              <a:cxn ang="0">
                <a:pos x="214942" y="363083"/>
              </a:cxn>
              <a:cxn ang="0">
                <a:pos x="107471" y="449078"/>
              </a:cxn>
              <a:cxn ang="0">
                <a:pos x="0" y="363083"/>
              </a:cxn>
              <a:cxn ang="0">
                <a:pos x="327706" y="0"/>
              </a:cxn>
              <a:cxn ang="0">
                <a:pos x="604393" y="553092"/>
              </a:cxn>
              <a:cxn ang="0">
                <a:pos x="327706" y="265619"/>
              </a:cxn>
              <a:cxn ang="0">
                <a:pos x="575209" y="294478"/>
              </a:cxn>
              <a:cxn ang="0">
                <a:pos x="577454" y="253010"/>
              </a:cxn>
              <a:cxn ang="0">
                <a:pos x="327706" y="224151"/>
              </a:cxn>
              <a:cxn ang="0">
                <a:pos x="572122" y="239001"/>
              </a:cxn>
              <a:cxn ang="0">
                <a:pos x="595694" y="221349"/>
              </a:cxn>
              <a:cxn ang="0">
                <a:pos x="330512" y="161949"/>
              </a:cxn>
              <a:cxn ang="0">
                <a:pos x="327706" y="143737"/>
              </a:cxn>
              <a:cxn ang="0">
                <a:pos x="575209" y="183803"/>
              </a:cxn>
              <a:cxn ang="0">
                <a:pos x="578577" y="142616"/>
              </a:cxn>
              <a:cxn ang="0">
                <a:pos x="327706" y="102549"/>
              </a:cxn>
              <a:cxn ang="0">
                <a:pos x="571000" y="128046"/>
              </a:cxn>
              <a:cxn ang="0">
                <a:pos x="595414" y="111795"/>
              </a:cxn>
              <a:cxn ang="0">
                <a:pos x="331635" y="38106"/>
              </a:cxn>
              <a:cxn ang="0">
                <a:pos x="313734" y="0"/>
              </a:cxn>
              <a:cxn ang="0">
                <a:pos x="239362" y="553092"/>
              </a:cxn>
              <a:cxn ang="0">
                <a:pos x="243010" y="363124"/>
              </a:cxn>
              <a:cxn ang="0">
                <a:pos x="92300" y="292797"/>
              </a:cxn>
            </a:cxnLst>
            <a:rect l="0" t="0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7" name="直接连接符 56"/>
          <p:cNvCxnSpPr>
            <a:cxnSpLocks/>
          </p:cNvCxnSpPr>
          <p:nvPr/>
        </p:nvCxnSpPr>
        <p:spPr>
          <a:xfrm>
            <a:off x="4987680" y="1959641"/>
            <a:ext cx="1575" cy="4536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4128923" y="2146893"/>
            <a:ext cx="492443" cy="88322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检核平台招标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172423" y="3399161"/>
            <a:ext cx="492443" cy="94835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派单系统招标</a:t>
            </a:r>
          </a:p>
        </p:txBody>
      </p:sp>
      <p:sp>
        <p:nvSpPr>
          <p:cNvPr id="63" name="stock-data-analysis_38798"/>
          <p:cNvSpPr>
            <a:spLocks noChangeAspect="1" noChangeArrowheads="1"/>
          </p:cNvSpPr>
          <p:nvPr/>
        </p:nvSpPr>
        <p:spPr bwMode="auto">
          <a:xfrm>
            <a:off x="3312518" y="2163020"/>
            <a:ext cx="797579" cy="790501"/>
          </a:xfrm>
          <a:custGeom>
            <a:avLst/>
            <a:gdLst/>
            <a:ahLst/>
            <a:cxnLst>
              <a:cxn ang="0">
                <a:pos x="90342" y="296231"/>
              </a:cxn>
              <a:cxn ang="0">
                <a:pos x="91202" y="296231"/>
              </a:cxn>
              <a:cxn ang="0">
                <a:pos x="97225" y="313843"/>
              </a:cxn>
              <a:cxn ang="0">
                <a:pos x="14626" y="396750"/>
              </a:cxn>
              <a:cxn ang="0">
                <a:pos x="8603" y="399327"/>
              </a:cxn>
              <a:cxn ang="0">
                <a:pos x="2580" y="396750"/>
              </a:cxn>
              <a:cxn ang="0">
                <a:pos x="2580" y="384722"/>
              </a:cxn>
              <a:cxn ang="0">
                <a:pos x="263356" y="191383"/>
              </a:cxn>
              <a:cxn ang="0">
                <a:pos x="271102" y="193960"/>
              </a:cxn>
              <a:cxn ang="0">
                <a:pos x="330913" y="256673"/>
              </a:cxn>
              <a:cxn ang="0">
                <a:pos x="351997" y="209853"/>
              </a:cxn>
              <a:cxn ang="0">
                <a:pos x="358882" y="236484"/>
              </a:cxn>
              <a:cxn ang="0">
                <a:pos x="341670" y="275572"/>
              </a:cxn>
              <a:cxn ang="0">
                <a:pos x="335216" y="280297"/>
              </a:cxn>
              <a:cxn ang="0">
                <a:pos x="327471" y="277720"/>
              </a:cxn>
              <a:cxn ang="0">
                <a:pos x="267659" y="215437"/>
              </a:cxn>
              <a:cxn ang="0">
                <a:pos x="215593" y="343439"/>
              </a:cxn>
              <a:cxn ang="0">
                <a:pos x="200533" y="335278"/>
              </a:cxn>
              <a:cxn ang="0">
                <a:pos x="256902" y="196538"/>
              </a:cxn>
              <a:cxn ang="0">
                <a:pos x="263356" y="191383"/>
              </a:cxn>
              <a:cxn ang="0">
                <a:pos x="265242" y="146262"/>
              </a:cxn>
              <a:cxn ang="0">
                <a:pos x="184132" y="179778"/>
              </a:cxn>
              <a:cxn ang="0">
                <a:pos x="184132" y="341770"/>
              </a:cxn>
              <a:cxn ang="0">
                <a:pos x="346351" y="341770"/>
              </a:cxn>
              <a:cxn ang="0">
                <a:pos x="346351" y="179778"/>
              </a:cxn>
              <a:cxn ang="0">
                <a:pos x="265242" y="146262"/>
              </a:cxn>
              <a:cxn ang="0">
                <a:pos x="265295" y="100501"/>
              </a:cxn>
              <a:cxn ang="0">
                <a:pos x="379053" y="147551"/>
              </a:cxn>
              <a:cxn ang="0">
                <a:pos x="394113" y="356809"/>
              </a:cxn>
              <a:cxn ang="0">
                <a:pos x="421651" y="384739"/>
              </a:cxn>
              <a:cxn ang="0">
                <a:pos x="459516" y="395911"/>
              </a:cxn>
              <a:cxn ang="0">
                <a:pos x="579136" y="515364"/>
              </a:cxn>
              <a:cxn ang="0">
                <a:pos x="579136" y="574231"/>
              </a:cxn>
              <a:cxn ang="0">
                <a:pos x="520187" y="574231"/>
              </a:cxn>
              <a:cxn ang="0">
                <a:pos x="400567" y="454778"/>
              </a:cxn>
              <a:cxn ang="0">
                <a:pos x="389380" y="416965"/>
              </a:cxn>
              <a:cxn ang="0">
                <a:pos x="361411" y="389465"/>
              </a:cxn>
              <a:cxn ang="0">
                <a:pos x="151861" y="374426"/>
              </a:cxn>
              <a:cxn ang="0">
                <a:pos x="151861" y="147551"/>
              </a:cxn>
              <a:cxn ang="0">
                <a:pos x="265295" y="100501"/>
              </a:cxn>
              <a:cxn ang="0">
                <a:pos x="447469" y="587"/>
              </a:cxn>
              <a:cxn ang="0">
                <a:pos x="458227" y="5745"/>
              </a:cxn>
              <a:cxn ang="0">
                <a:pos x="492222" y="91273"/>
              </a:cxn>
              <a:cxn ang="0">
                <a:pos x="487488" y="102447"/>
              </a:cxn>
              <a:cxn ang="0">
                <a:pos x="484476" y="102877"/>
              </a:cxn>
              <a:cxn ang="0">
                <a:pos x="476300" y="97720"/>
              </a:cxn>
              <a:cxn ang="0">
                <a:pos x="450481" y="32392"/>
              </a:cxn>
              <a:cxn ang="0">
                <a:pos x="397552" y="150584"/>
              </a:cxn>
              <a:cxn ang="0">
                <a:pos x="385503" y="135112"/>
              </a:cxn>
              <a:cxn ang="0">
                <a:pos x="435420" y="23366"/>
              </a:cxn>
              <a:cxn ang="0">
                <a:pos x="366138" y="49153"/>
              </a:cxn>
              <a:cxn ang="0">
                <a:pos x="355380" y="43996"/>
              </a:cxn>
              <a:cxn ang="0">
                <a:pos x="360544" y="32821"/>
              </a:cxn>
            </a:cxnLst>
            <a:rect l="0" t="0" r="r" b="b"/>
            <a:pathLst>
              <a:path w="591399" h="586477">
                <a:moveTo>
                  <a:pt x="90342" y="296231"/>
                </a:moveTo>
                <a:cubicBezTo>
                  <a:pt x="90772" y="296231"/>
                  <a:pt x="90772" y="296231"/>
                  <a:pt x="91202" y="296231"/>
                </a:cubicBezTo>
                <a:cubicBezTo>
                  <a:pt x="92923" y="302245"/>
                  <a:pt x="94644" y="308259"/>
                  <a:pt x="97225" y="313843"/>
                </a:cubicBezTo>
                <a:lnTo>
                  <a:pt x="14626" y="396750"/>
                </a:lnTo>
                <a:cubicBezTo>
                  <a:pt x="12905" y="398468"/>
                  <a:pt x="10754" y="399327"/>
                  <a:pt x="8603" y="399327"/>
                </a:cubicBezTo>
                <a:cubicBezTo>
                  <a:pt x="6452" y="399327"/>
                  <a:pt x="4301" y="398468"/>
                  <a:pt x="2580" y="396750"/>
                </a:cubicBezTo>
                <a:cubicBezTo>
                  <a:pt x="-861" y="393313"/>
                  <a:pt x="-861" y="387729"/>
                  <a:pt x="2580" y="384722"/>
                </a:cubicBezTo>
                <a:close/>
                <a:moveTo>
                  <a:pt x="263356" y="191383"/>
                </a:moveTo>
                <a:cubicBezTo>
                  <a:pt x="266368" y="190524"/>
                  <a:pt x="268950" y="191813"/>
                  <a:pt x="271102" y="193960"/>
                </a:cubicBezTo>
                <a:lnTo>
                  <a:pt x="330913" y="256673"/>
                </a:lnTo>
                <a:lnTo>
                  <a:pt x="351997" y="209853"/>
                </a:lnTo>
                <a:cubicBezTo>
                  <a:pt x="355440" y="218444"/>
                  <a:pt x="358022" y="227464"/>
                  <a:pt x="358882" y="236484"/>
                </a:cubicBezTo>
                <a:lnTo>
                  <a:pt x="341670" y="275572"/>
                </a:lnTo>
                <a:cubicBezTo>
                  <a:pt x="340379" y="278149"/>
                  <a:pt x="338228" y="279868"/>
                  <a:pt x="335216" y="280297"/>
                </a:cubicBezTo>
                <a:cubicBezTo>
                  <a:pt x="332204" y="280727"/>
                  <a:pt x="329622" y="279868"/>
                  <a:pt x="327471" y="277720"/>
                </a:cubicBezTo>
                <a:lnTo>
                  <a:pt x="267659" y="215437"/>
                </a:lnTo>
                <a:lnTo>
                  <a:pt x="215593" y="343439"/>
                </a:lnTo>
                <a:cubicBezTo>
                  <a:pt x="210430" y="341291"/>
                  <a:pt x="205266" y="338285"/>
                  <a:pt x="200533" y="335278"/>
                </a:cubicBezTo>
                <a:lnTo>
                  <a:pt x="256902" y="196538"/>
                </a:lnTo>
                <a:cubicBezTo>
                  <a:pt x="258193" y="193531"/>
                  <a:pt x="260344" y="191813"/>
                  <a:pt x="263356" y="191383"/>
                </a:cubicBezTo>
                <a:close/>
                <a:moveTo>
                  <a:pt x="265242" y="146262"/>
                </a:moveTo>
                <a:cubicBezTo>
                  <a:pt x="235875" y="146262"/>
                  <a:pt x="206508" y="157434"/>
                  <a:pt x="184132" y="179778"/>
                </a:cubicBezTo>
                <a:cubicBezTo>
                  <a:pt x="139382" y="224465"/>
                  <a:pt x="139382" y="297083"/>
                  <a:pt x="184132" y="341770"/>
                </a:cubicBezTo>
                <a:cubicBezTo>
                  <a:pt x="228882" y="386458"/>
                  <a:pt x="301601" y="386458"/>
                  <a:pt x="346351" y="341770"/>
                </a:cubicBezTo>
                <a:cubicBezTo>
                  <a:pt x="391101" y="297083"/>
                  <a:pt x="391101" y="224465"/>
                  <a:pt x="346351" y="179778"/>
                </a:cubicBezTo>
                <a:cubicBezTo>
                  <a:pt x="323976" y="157434"/>
                  <a:pt x="294609" y="146262"/>
                  <a:pt x="265242" y="146262"/>
                </a:cubicBezTo>
                <a:close/>
                <a:moveTo>
                  <a:pt x="265295" y="100501"/>
                </a:moveTo>
                <a:cubicBezTo>
                  <a:pt x="306442" y="100501"/>
                  <a:pt x="347642" y="116184"/>
                  <a:pt x="379053" y="147551"/>
                </a:cubicBezTo>
                <a:cubicBezTo>
                  <a:pt x="435851" y="204270"/>
                  <a:pt x="441014" y="294075"/>
                  <a:pt x="394113" y="356809"/>
                </a:cubicBezTo>
                <a:lnTo>
                  <a:pt x="421651" y="384739"/>
                </a:lnTo>
                <a:cubicBezTo>
                  <a:pt x="434990" y="382161"/>
                  <a:pt x="449190" y="385598"/>
                  <a:pt x="459516" y="395911"/>
                </a:cubicBezTo>
                <a:lnTo>
                  <a:pt x="579136" y="515364"/>
                </a:lnTo>
                <a:cubicBezTo>
                  <a:pt x="595487" y="531692"/>
                  <a:pt x="595487" y="557903"/>
                  <a:pt x="579136" y="574231"/>
                </a:cubicBezTo>
                <a:cubicBezTo>
                  <a:pt x="562785" y="590559"/>
                  <a:pt x="536538" y="590559"/>
                  <a:pt x="520187" y="574231"/>
                </a:cubicBezTo>
                <a:lnTo>
                  <a:pt x="400567" y="454778"/>
                </a:lnTo>
                <a:cubicBezTo>
                  <a:pt x="390240" y="444465"/>
                  <a:pt x="386798" y="430286"/>
                  <a:pt x="389380" y="416965"/>
                </a:cubicBezTo>
                <a:lnTo>
                  <a:pt x="361411" y="389465"/>
                </a:lnTo>
                <a:cubicBezTo>
                  <a:pt x="298589" y="436301"/>
                  <a:pt x="208659" y="431145"/>
                  <a:pt x="151861" y="374426"/>
                </a:cubicBezTo>
                <a:cubicBezTo>
                  <a:pt x="89039" y="311692"/>
                  <a:pt x="89039" y="209856"/>
                  <a:pt x="151861" y="147551"/>
                </a:cubicBezTo>
                <a:cubicBezTo>
                  <a:pt x="183057" y="116184"/>
                  <a:pt x="224149" y="100501"/>
                  <a:pt x="265295" y="100501"/>
                </a:cubicBezTo>
                <a:close/>
                <a:moveTo>
                  <a:pt x="447469" y="587"/>
                </a:moveTo>
                <a:cubicBezTo>
                  <a:pt x="451772" y="-1132"/>
                  <a:pt x="456505" y="1017"/>
                  <a:pt x="458227" y="5745"/>
                </a:cubicBezTo>
                <a:lnTo>
                  <a:pt x="492222" y="91273"/>
                </a:lnTo>
                <a:cubicBezTo>
                  <a:pt x="493943" y="95571"/>
                  <a:pt x="491792" y="100728"/>
                  <a:pt x="487488" y="102447"/>
                </a:cubicBezTo>
                <a:cubicBezTo>
                  <a:pt x="486628" y="102877"/>
                  <a:pt x="485337" y="102877"/>
                  <a:pt x="484476" y="102877"/>
                </a:cubicBezTo>
                <a:cubicBezTo>
                  <a:pt x="481034" y="102877"/>
                  <a:pt x="477591" y="100728"/>
                  <a:pt x="476300" y="97720"/>
                </a:cubicBezTo>
                <a:lnTo>
                  <a:pt x="450481" y="32392"/>
                </a:lnTo>
                <a:lnTo>
                  <a:pt x="397552" y="150584"/>
                </a:lnTo>
                <a:cubicBezTo>
                  <a:pt x="393679" y="144997"/>
                  <a:pt x="389806" y="140269"/>
                  <a:pt x="385503" y="135112"/>
                </a:cubicBezTo>
                <a:lnTo>
                  <a:pt x="435420" y="23366"/>
                </a:lnTo>
                <a:lnTo>
                  <a:pt x="366138" y="49153"/>
                </a:lnTo>
                <a:cubicBezTo>
                  <a:pt x="361835" y="50443"/>
                  <a:pt x="357102" y="48294"/>
                  <a:pt x="355380" y="43996"/>
                </a:cubicBezTo>
                <a:cubicBezTo>
                  <a:pt x="353659" y="39268"/>
                  <a:pt x="355811" y="34541"/>
                  <a:pt x="360544" y="3282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3285095" y="3408873"/>
            <a:ext cx="862013" cy="895351"/>
            <a:chOff x="2868613" y="1604962"/>
            <a:chExt cx="862013" cy="895351"/>
          </a:xfrm>
          <a:solidFill>
            <a:srgbClr val="424953"/>
          </a:solidFill>
        </p:grpSpPr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3146426" y="2030412"/>
              <a:ext cx="584200" cy="469900"/>
            </a:xfrm>
            <a:custGeom>
              <a:avLst/>
              <a:gdLst>
                <a:gd name="T0" fmla="*/ 198 w 335"/>
                <a:gd name="T1" fmla="*/ 8 h 270"/>
                <a:gd name="T2" fmla="*/ 190 w 335"/>
                <a:gd name="T3" fmla="*/ 12 h 270"/>
                <a:gd name="T4" fmla="*/ 160 w 335"/>
                <a:gd name="T5" fmla="*/ 145 h 270"/>
                <a:gd name="T6" fmla="*/ 149 w 335"/>
                <a:gd name="T7" fmla="*/ 47 h 270"/>
                <a:gd name="T8" fmla="*/ 152 w 335"/>
                <a:gd name="T9" fmla="*/ 36 h 270"/>
                <a:gd name="T10" fmla="*/ 145 w 335"/>
                <a:gd name="T11" fmla="*/ 24 h 270"/>
                <a:gd name="T12" fmla="*/ 129 w 335"/>
                <a:gd name="T13" fmla="*/ 24 h 270"/>
                <a:gd name="T14" fmla="*/ 122 w 335"/>
                <a:gd name="T15" fmla="*/ 36 h 270"/>
                <a:gd name="T16" fmla="*/ 126 w 335"/>
                <a:gd name="T17" fmla="*/ 45 h 270"/>
                <a:gd name="T18" fmla="*/ 113 w 335"/>
                <a:gd name="T19" fmla="*/ 138 h 270"/>
                <a:gd name="T20" fmla="*/ 112 w 335"/>
                <a:gd name="T21" fmla="*/ 144 h 270"/>
                <a:gd name="T22" fmla="*/ 94 w 335"/>
                <a:gd name="T23" fmla="*/ 74 h 270"/>
                <a:gd name="T24" fmla="*/ 0 w 335"/>
                <a:gd name="T25" fmla="*/ 127 h 270"/>
                <a:gd name="T26" fmla="*/ 7 w 335"/>
                <a:gd name="T27" fmla="*/ 236 h 270"/>
                <a:gd name="T28" fmla="*/ 10 w 335"/>
                <a:gd name="T29" fmla="*/ 270 h 270"/>
                <a:gd name="T30" fmla="*/ 252 w 335"/>
                <a:gd name="T31" fmla="*/ 270 h 270"/>
                <a:gd name="T32" fmla="*/ 262 w 335"/>
                <a:gd name="T33" fmla="*/ 126 h 270"/>
                <a:gd name="T34" fmla="*/ 262 w 335"/>
                <a:gd name="T35" fmla="*/ 125 h 270"/>
                <a:gd name="T36" fmla="*/ 269 w 335"/>
                <a:gd name="T37" fmla="*/ 116 h 270"/>
                <a:gd name="T38" fmla="*/ 271 w 335"/>
                <a:gd name="T39" fmla="*/ 270 h 270"/>
                <a:gd name="T40" fmla="*/ 318 w 335"/>
                <a:gd name="T41" fmla="*/ 270 h 270"/>
                <a:gd name="T42" fmla="*/ 333 w 335"/>
                <a:gd name="T43" fmla="*/ 65 h 270"/>
                <a:gd name="T44" fmla="*/ 198 w 335"/>
                <a:gd name="T45" fmla="*/ 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5" h="270">
                  <a:moveTo>
                    <a:pt x="198" y="8"/>
                  </a:moveTo>
                  <a:cubicBezTo>
                    <a:pt x="198" y="8"/>
                    <a:pt x="195" y="10"/>
                    <a:pt x="190" y="12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49" y="47"/>
                    <a:pt x="149" y="47"/>
                    <a:pt x="149" y="47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70" y="103"/>
                    <a:pt x="36" y="122"/>
                    <a:pt x="0" y="127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8" y="248"/>
                    <a:pt x="9" y="259"/>
                    <a:pt x="10" y="270"/>
                  </a:cubicBezTo>
                  <a:cubicBezTo>
                    <a:pt x="252" y="270"/>
                    <a:pt x="252" y="270"/>
                    <a:pt x="252" y="270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5"/>
                    <a:pt x="262" y="125"/>
                    <a:pt x="262" y="125"/>
                  </a:cubicBezTo>
                  <a:cubicBezTo>
                    <a:pt x="264" y="121"/>
                    <a:pt x="267" y="118"/>
                    <a:pt x="269" y="116"/>
                  </a:cubicBezTo>
                  <a:cubicBezTo>
                    <a:pt x="273" y="111"/>
                    <a:pt x="273" y="200"/>
                    <a:pt x="271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26" y="191"/>
                    <a:pt x="335" y="79"/>
                    <a:pt x="333" y="65"/>
                  </a:cubicBezTo>
                  <a:cubicBezTo>
                    <a:pt x="329" y="53"/>
                    <a:pt x="256" y="0"/>
                    <a:pt x="19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3059113" y="2252662"/>
              <a:ext cx="82550" cy="247650"/>
            </a:xfrm>
            <a:custGeom>
              <a:avLst/>
              <a:gdLst>
                <a:gd name="T0" fmla="*/ 42 w 47"/>
                <a:gd name="T1" fmla="*/ 0 h 142"/>
                <a:gd name="T2" fmla="*/ 39 w 47"/>
                <a:gd name="T3" fmla="*/ 0 h 142"/>
                <a:gd name="T4" fmla="*/ 38 w 47"/>
                <a:gd name="T5" fmla="*/ 7 h 142"/>
                <a:gd name="T6" fmla="*/ 0 w 47"/>
                <a:gd name="T7" fmla="*/ 142 h 142"/>
                <a:gd name="T8" fmla="*/ 47 w 47"/>
                <a:gd name="T9" fmla="*/ 142 h 142"/>
                <a:gd name="T10" fmla="*/ 42 w 47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42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39" y="2"/>
                    <a:pt x="39" y="5"/>
                    <a:pt x="38" y="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4" y="89"/>
                    <a:pt x="41" y="2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3081338" y="2057400"/>
              <a:ext cx="117475" cy="55563"/>
            </a:xfrm>
            <a:custGeom>
              <a:avLst/>
              <a:gdLst>
                <a:gd name="T0" fmla="*/ 67 w 67"/>
                <a:gd name="T1" fmla="*/ 0 h 32"/>
                <a:gd name="T2" fmla="*/ 0 w 67"/>
                <a:gd name="T3" fmla="*/ 25 h 32"/>
                <a:gd name="T4" fmla="*/ 67 w 67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32">
                  <a:moveTo>
                    <a:pt x="67" y="0"/>
                  </a:moveTo>
                  <a:cubicBezTo>
                    <a:pt x="42" y="5"/>
                    <a:pt x="18" y="13"/>
                    <a:pt x="0" y="25"/>
                  </a:cubicBezTo>
                  <a:cubicBezTo>
                    <a:pt x="26" y="32"/>
                    <a:pt x="53" y="21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3232151" y="1604962"/>
              <a:ext cx="304800" cy="442913"/>
            </a:xfrm>
            <a:custGeom>
              <a:avLst/>
              <a:gdLst>
                <a:gd name="T0" fmla="*/ 87 w 175"/>
                <a:gd name="T1" fmla="*/ 254 h 254"/>
                <a:gd name="T2" fmla="*/ 163 w 175"/>
                <a:gd name="T3" fmla="*/ 166 h 254"/>
                <a:gd name="T4" fmla="*/ 168 w 175"/>
                <a:gd name="T5" fmla="*/ 175 h 254"/>
                <a:gd name="T6" fmla="*/ 175 w 175"/>
                <a:gd name="T7" fmla="*/ 146 h 254"/>
                <a:gd name="T8" fmla="*/ 168 w 175"/>
                <a:gd name="T9" fmla="*/ 118 h 254"/>
                <a:gd name="T10" fmla="*/ 166 w 175"/>
                <a:gd name="T11" fmla="*/ 119 h 254"/>
                <a:gd name="T12" fmla="*/ 165 w 175"/>
                <a:gd name="T13" fmla="*/ 95 h 254"/>
                <a:gd name="T14" fmla="*/ 100 w 175"/>
                <a:gd name="T15" fmla="*/ 78 h 254"/>
                <a:gd name="T16" fmla="*/ 109 w 175"/>
                <a:gd name="T17" fmla="*/ 82 h 254"/>
                <a:gd name="T18" fmla="*/ 172 w 175"/>
                <a:gd name="T19" fmla="*/ 61 h 254"/>
                <a:gd name="T20" fmla="*/ 28 w 175"/>
                <a:gd name="T21" fmla="*/ 46 h 254"/>
                <a:gd name="T22" fmla="*/ 0 w 175"/>
                <a:gd name="T23" fmla="*/ 65 h 254"/>
                <a:gd name="T24" fmla="*/ 19 w 175"/>
                <a:gd name="T25" fmla="*/ 64 h 254"/>
                <a:gd name="T26" fmla="*/ 6 w 175"/>
                <a:gd name="T27" fmla="*/ 99 h 254"/>
                <a:gd name="T28" fmla="*/ 75 w 175"/>
                <a:gd name="T29" fmla="*/ 252 h 254"/>
                <a:gd name="T30" fmla="*/ 87 w 175"/>
                <a:gd name="T31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254">
                  <a:moveTo>
                    <a:pt x="87" y="254"/>
                  </a:moveTo>
                  <a:cubicBezTo>
                    <a:pt x="116" y="254"/>
                    <a:pt x="157" y="220"/>
                    <a:pt x="163" y="166"/>
                  </a:cubicBezTo>
                  <a:cubicBezTo>
                    <a:pt x="164" y="172"/>
                    <a:pt x="166" y="175"/>
                    <a:pt x="168" y="175"/>
                  </a:cubicBezTo>
                  <a:cubicBezTo>
                    <a:pt x="172" y="175"/>
                    <a:pt x="175" y="162"/>
                    <a:pt x="175" y="146"/>
                  </a:cubicBezTo>
                  <a:cubicBezTo>
                    <a:pt x="175" y="131"/>
                    <a:pt x="172" y="118"/>
                    <a:pt x="168" y="118"/>
                  </a:cubicBezTo>
                  <a:cubicBezTo>
                    <a:pt x="167" y="118"/>
                    <a:pt x="166" y="118"/>
                    <a:pt x="166" y="119"/>
                  </a:cubicBezTo>
                  <a:cubicBezTo>
                    <a:pt x="166" y="112"/>
                    <a:pt x="166" y="104"/>
                    <a:pt x="165" y="95"/>
                  </a:cubicBezTo>
                  <a:cubicBezTo>
                    <a:pt x="152" y="105"/>
                    <a:pt x="127" y="91"/>
                    <a:pt x="100" y="78"/>
                  </a:cubicBezTo>
                  <a:cubicBezTo>
                    <a:pt x="103" y="79"/>
                    <a:pt x="106" y="81"/>
                    <a:pt x="109" y="82"/>
                  </a:cubicBezTo>
                  <a:cubicBezTo>
                    <a:pt x="154" y="106"/>
                    <a:pt x="172" y="61"/>
                    <a:pt x="172" y="61"/>
                  </a:cubicBezTo>
                  <a:cubicBezTo>
                    <a:pt x="172" y="61"/>
                    <a:pt x="117" y="0"/>
                    <a:pt x="28" y="46"/>
                  </a:cubicBezTo>
                  <a:cubicBezTo>
                    <a:pt x="20" y="50"/>
                    <a:pt x="9" y="61"/>
                    <a:pt x="0" y="65"/>
                  </a:cubicBezTo>
                  <a:cubicBezTo>
                    <a:pt x="0" y="65"/>
                    <a:pt x="7" y="64"/>
                    <a:pt x="19" y="64"/>
                  </a:cubicBezTo>
                  <a:cubicBezTo>
                    <a:pt x="10" y="70"/>
                    <a:pt x="5" y="81"/>
                    <a:pt x="6" y="99"/>
                  </a:cubicBezTo>
                  <a:cubicBezTo>
                    <a:pt x="58" y="130"/>
                    <a:pt x="86" y="191"/>
                    <a:pt x="75" y="252"/>
                  </a:cubicBezTo>
                  <a:cubicBezTo>
                    <a:pt x="79" y="253"/>
                    <a:pt x="83" y="254"/>
                    <a:pt x="8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69" name="Freeform 21"/>
            <p:cNvSpPr>
              <a:spLocks noEditPoints="1"/>
            </p:cNvSpPr>
            <p:nvPr/>
          </p:nvSpPr>
          <p:spPr bwMode="auto">
            <a:xfrm>
              <a:off x="2868613" y="1751012"/>
              <a:ext cx="487363" cy="474663"/>
            </a:xfrm>
            <a:custGeom>
              <a:avLst/>
              <a:gdLst>
                <a:gd name="T0" fmla="*/ 77 w 279"/>
                <a:gd name="T1" fmla="*/ 251 h 272"/>
                <a:gd name="T2" fmla="*/ 79 w 279"/>
                <a:gd name="T3" fmla="*/ 252 h 272"/>
                <a:gd name="T4" fmla="*/ 125 w 279"/>
                <a:gd name="T5" fmla="*/ 266 h 272"/>
                <a:gd name="T6" fmla="*/ 258 w 279"/>
                <a:gd name="T7" fmla="*/ 179 h 272"/>
                <a:gd name="T8" fmla="*/ 176 w 279"/>
                <a:gd name="T9" fmla="*/ 21 h 272"/>
                <a:gd name="T10" fmla="*/ 18 w 279"/>
                <a:gd name="T11" fmla="*/ 103 h 272"/>
                <a:gd name="T12" fmla="*/ 77 w 279"/>
                <a:gd name="T13" fmla="*/ 251 h 272"/>
                <a:gd name="T14" fmla="*/ 59 w 279"/>
                <a:gd name="T15" fmla="*/ 116 h 272"/>
                <a:gd name="T16" fmla="*/ 163 w 279"/>
                <a:gd name="T17" fmla="*/ 62 h 272"/>
                <a:gd name="T18" fmla="*/ 163 w 279"/>
                <a:gd name="T19" fmla="*/ 62 h 272"/>
                <a:gd name="T20" fmla="*/ 218 w 279"/>
                <a:gd name="T21" fmla="*/ 166 h 272"/>
                <a:gd name="T22" fmla="*/ 113 w 279"/>
                <a:gd name="T23" fmla="*/ 221 h 272"/>
                <a:gd name="T24" fmla="*/ 59 w 279"/>
                <a:gd name="T25" fmla="*/ 11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272">
                  <a:moveTo>
                    <a:pt x="77" y="251"/>
                  </a:moveTo>
                  <a:cubicBezTo>
                    <a:pt x="78" y="251"/>
                    <a:pt x="78" y="251"/>
                    <a:pt x="79" y="252"/>
                  </a:cubicBezTo>
                  <a:cubicBezTo>
                    <a:pt x="79" y="252"/>
                    <a:pt x="111" y="262"/>
                    <a:pt x="125" y="266"/>
                  </a:cubicBezTo>
                  <a:cubicBezTo>
                    <a:pt x="184" y="272"/>
                    <a:pt x="240" y="237"/>
                    <a:pt x="258" y="179"/>
                  </a:cubicBezTo>
                  <a:cubicBezTo>
                    <a:pt x="279" y="113"/>
                    <a:pt x="242" y="42"/>
                    <a:pt x="176" y="21"/>
                  </a:cubicBezTo>
                  <a:cubicBezTo>
                    <a:pt x="110" y="0"/>
                    <a:pt x="39" y="37"/>
                    <a:pt x="18" y="103"/>
                  </a:cubicBezTo>
                  <a:cubicBezTo>
                    <a:pt x="0" y="161"/>
                    <a:pt x="26" y="223"/>
                    <a:pt x="77" y="251"/>
                  </a:cubicBezTo>
                  <a:close/>
                  <a:moveTo>
                    <a:pt x="59" y="116"/>
                  </a:moveTo>
                  <a:cubicBezTo>
                    <a:pt x="73" y="73"/>
                    <a:pt x="119" y="48"/>
                    <a:pt x="163" y="62"/>
                  </a:cubicBezTo>
                  <a:cubicBezTo>
                    <a:pt x="163" y="62"/>
                    <a:pt x="163" y="62"/>
                    <a:pt x="163" y="62"/>
                  </a:cubicBezTo>
                  <a:cubicBezTo>
                    <a:pt x="207" y="76"/>
                    <a:pt x="231" y="122"/>
                    <a:pt x="218" y="166"/>
                  </a:cubicBezTo>
                  <a:cubicBezTo>
                    <a:pt x="204" y="210"/>
                    <a:pt x="157" y="234"/>
                    <a:pt x="113" y="221"/>
                  </a:cubicBezTo>
                  <a:cubicBezTo>
                    <a:pt x="69" y="207"/>
                    <a:pt x="45" y="160"/>
                    <a:pt x="59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2914651" y="2225675"/>
              <a:ext cx="174625" cy="274638"/>
            </a:xfrm>
            <a:custGeom>
              <a:avLst/>
              <a:gdLst>
                <a:gd name="T0" fmla="*/ 94 w 100"/>
                <a:gd name="T1" fmla="*/ 15 h 158"/>
                <a:gd name="T2" fmla="*/ 46 w 100"/>
                <a:gd name="T3" fmla="*/ 0 h 158"/>
                <a:gd name="T4" fmla="*/ 46 w 100"/>
                <a:gd name="T5" fmla="*/ 1 h 158"/>
                <a:gd name="T6" fmla="*/ 0 w 100"/>
                <a:gd name="T7" fmla="*/ 135 h 158"/>
                <a:gd name="T8" fmla="*/ 28 w 100"/>
                <a:gd name="T9" fmla="*/ 152 h 158"/>
                <a:gd name="T10" fmla="*/ 61 w 100"/>
                <a:gd name="T11" fmla="*/ 155 h 158"/>
                <a:gd name="T12" fmla="*/ 100 w 100"/>
                <a:gd name="T13" fmla="*/ 17 h 158"/>
                <a:gd name="T14" fmla="*/ 94 w 100"/>
                <a:gd name="T15" fmla="*/ 1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58">
                  <a:moveTo>
                    <a:pt x="94" y="15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8" y="146"/>
                    <a:pt x="28" y="152"/>
                  </a:cubicBezTo>
                  <a:cubicBezTo>
                    <a:pt x="48" y="158"/>
                    <a:pt x="61" y="155"/>
                    <a:pt x="61" y="155"/>
                  </a:cubicBezTo>
                  <a:cubicBezTo>
                    <a:pt x="100" y="17"/>
                    <a:pt x="100" y="17"/>
                    <a:pt x="100" y="17"/>
                  </a:cubicBezTo>
                  <a:lnTo>
                    <a:pt x="9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</p:grp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6181049" y="2076283"/>
            <a:ext cx="492443" cy="13228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检核平台和派单系统开发</a:t>
            </a:r>
          </a:p>
        </p:txBody>
      </p:sp>
      <p:sp>
        <p:nvSpPr>
          <p:cNvPr id="84" name="user_274180"/>
          <p:cNvSpPr>
            <a:spLocks noChangeAspect="1" noChangeArrowheads="1"/>
          </p:cNvSpPr>
          <p:nvPr/>
        </p:nvSpPr>
        <p:spPr bwMode="auto">
          <a:xfrm>
            <a:off x="1566400" y="4821571"/>
            <a:ext cx="717562" cy="716094"/>
          </a:xfrm>
          <a:custGeom>
            <a:avLst/>
            <a:gdLst/>
            <a:ahLst/>
            <a:cxnLst>
              <a:cxn ang="0">
                <a:pos x="506331" y="518214"/>
              </a:cxn>
              <a:cxn ang="0">
                <a:pos x="518971" y="581396"/>
              </a:cxn>
              <a:cxn ang="0">
                <a:pos x="582259" y="568777"/>
              </a:cxn>
              <a:cxn ang="0">
                <a:pos x="569619" y="505595"/>
              </a:cxn>
              <a:cxn ang="0">
                <a:pos x="569619" y="480269"/>
              </a:cxn>
              <a:cxn ang="0">
                <a:pos x="607627" y="568777"/>
              </a:cxn>
              <a:cxn ang="0">
                <a:pos x="518971" y="606722"/>
              </a:cxn>
              <a:cxn ang="0">
                <a:pos x="480962" y="518214"/>
              </a:cxn>
              <a:cxn ang="0">
                <a:pos x="518971" y="278092"/>
              </a:cxn>
              <a:cxn ang="0">
                <a:pos x="506331" y="341274"/>
              </a:cxn>
              <a:cxn ang="0">
                <a:pos x="569619" y="353893"/>
              </a:cxn>
              <a:cxn ang="0">
                <a:pos x="582259" y="290711"/>
              </a:cxn>
              <a:cxn ang="0">
                <a:pos x="518971" y="252766"/>
              </a:cxn>
              <a:cxn ang="0">
                <a:pos x="607627" y="290711"/>
              </a:cxn>
              <a:cxn ang="0">
                <a:pos x="569619" y="379219"/>
              </a:cxn>
              <a:cxn ang="0">
                <a:pos x="480962" y="341274"/>
              </a:cxn>
              <a:cxn ang="0">
                <a:pos x="518971" y="252766"/>
              </a:cxn>
              <a:cxn ang="0">
                <a:pos x="42180" y="215968"/>
              </a:cxn>
              <a:cxn ang="0">
                <a:pos x="29543" y="376553"/>
              </a:cxn>
              <a:cxn ang="0">
                <a:pos x="48409" y="380907"/>
              </a:cxn>
              <a:cxn ang="0">
                <a:pos x="75017" y="581395"/>
              </a:cxn>
              <a:cxn ang="0">
                <a:pos x="166768" y="392549"/>
              </a:cxn>
              <a:cxn ang="0">
                <a:pos x="189016" y="380907"/>
              </a:cxn>
              <a:cxn ang="0">
                <a:pos x="202364" y="362778"/>
              </a:cxn>
              <a:cxn ang="0">
                <a:pos x="146211" y="176955"/>
              </a:cxn>
              <a:cxn ang="0">
                <a:pos x="146211" y="151716"/>
              </a:cxn>
              <a:cxn ang="0">
                <a:pos x="227549" y="359935"/>
              </a:cxn>
              <a:cxn ang="0">
                <a:pos x="191151" y="406146"/>
              </a:cxn>
              <a:cxn ang="0">
                <a:pos x="164543" y="606722"/>
              </a:cxn>
              <a:cxn ang="0">
                <a:pos x="50634" y="594991"/>
              </a:cxn>
              <a:cxn ang="0">
                <a:pos x="10677" y="393349"/>
              </a:cxn>
              <a:cxn ang="0">
                <a:pos x="17084" y="213124"/>
              </a:cxn>
              <a:cxn ang="0">
                <a:pos x="392412" y="75787"/>
              </a:cxn>
              <a:cxn ang="0">
                <a:pos x="455700" y="88497"/>
              </a:cxn>
              <a:cxn ang="0">
                <a:pos x="392412" y="101119"/>
              </a:cxn>
              <a:cxn ang="0">
                <a:pos x="354404" y="303326"/>
              </a:cxn>
              <a:cxn ang="0">
                <a:pos x="455700" y="316036"/>
              </a:cxn>
              <a:cxn ang="0">
                <a:pos x="354404" y="328658"/>
              </a:cxn>
              <a:cxn ang="0">
                <a:pos x="392412" y="530865"/>
              </a:cxn>
              <a:cxn ang="0">
                <a:pos x="455700" y="543576"/>
              </a:cxn>
              <a:cxn ang="0">
                <a:pos x="392412" y="556197"/>
              </a:cxn>
              <a:cxn ang="0">
                <a:pos x="329124" y="328658"/>
              </a:cxn>
              <a:cxn ang="0">
                <a:pos x="253107" y="316036"/>
              </a:cxn>
              <a:cxn ang="0">
                <a:pos x="329124" y="303326"/>
              </a:cxn>
              <a:cxn ang="0">
                <a:pos x="392412" y="75787"/>
              </a:cxn>
              <a:cxn ang="0">
                <a:pos x="506331" y="63207"/>
              </a:cxn>
              <a:cxn ang="0">
                <a:pos x="518971" y="126389"/>
              </a:cxn>
              <a:cxn ang="0">
                <a:pos x="582259" y="113770"/>
              </a:cxn>
              <a:cxn ang="0">
                <a:pos x="569619" y="50588"/>
              </a:cxn>
              <a:cxn ang="0">
                <a:pos x="569619" y="25262"/>
              </a:cxn>
              <a:cxn ang="0">
                <a:pos x="607627" y="113770"/>
              </a:cxn>
              <a:cxn ang="0">
                <a:pos x="518971" y="151715"/>
              </a:cxn>
              <a:cxn ang="0">
                <a:pos x="480962" y="63207"/>
              </a:cxn>
              <a:cxn ang="0">
                <a:pos x="113916" y="25241"/>
              </a:cxn>
              <a:cxn ang="0">
                <a:pos x="113916" y="101142"/>
              </a:cxn>
              <a:cxn ang="0">
                <a:pos x="113916" y="25241"/>
              </a:cxn>
              <a:cxn ang="0">
                <a:pos x="177178" y="63191"/>
              </a:cxn>
              <a:cxn ang="0">
                <a:pos x="50654" y="63191"/>
              </a:cxn>
            </a:cxnLst>
            <a:rect l="0" t="0" r="r" b="b"/>
            <a:pathLst>
              <a:path w="607627" h="606722">
                <a:moveTo>
                  <a:pt x="518971" y="505595"/>
                </a:moveTo>
                <a:cubicBezTo>
                  <a:pt x="512028" y="505595"/>
                  <a:pt x="506331" y="511282"/>
                  <a:pt x="506331" y="518214"/>
                </a:cubicBezTo>
                <a:lnTo>
                  <a:pt x="506331" y="568777"/>
                </a:lnTo>
                <a:cubicBezTo>
                  <a:pt x="506331" y="575797"/>
                  <a:pt x="512028" y="581396"/>
                  <a:pt x="518971" y="581396"/>
                </a:cubicBezTo>
                <a:lnTo>
                  <a:pt x="569619" y="581396"/>
                </a:lnTo>
                <a:cubicBezTo>
                  <a:pt x="576562" y="581396"/>
                  <a:pt x="582259" y="575797"/>
                  <a:pt x="582259" y="568777"/>
                </a:cubicBezTo>
                <a:lnTo>
                  <a:pt x="582259" y="518214"/>
                </a:lnTo>
                <a:cubicBezTo>
                  <a:pt x="582259" y="511282"/>
                  <a:pt x="576562" y="505595"/>
                  <a:pt x="569619" y="505595"/>
                </a:cubicBezTo>
                <a:close/>
                <a:moveTo>
                  <a:pt x="518971" y="480269"/>
                </a:moveTo>
                <a:lnTo>
                  <a:pt x="569619" y="480269"/>
                </a:lnTo>
                <a:cubicBezTo>
                  <a:pt x="590537" y="480269"/>
                  <a:pt x="607627" y="497331"/>
                  <a:pt x="607627" y="518214"/>
                </a:cubicBezTo>
                <a:lnTo>
                  <a:pt x="607627" y="568777"/>
                </a:lnTo>
                <a:cubicBezTo>
                  <a:pt x="607627" y="589660"/>
                  <a:pt x="590537" y="606722"/>
                  <a:pt x="569619" y="606722"/>
                </a:cubicBezTo>
                <a:lnTo>
                  <a:pt x="518971" y="606722"/>
                </a:lnTo>
                <a:cubicBezTo>
                  <a:pt x="498053" y="606722"/>
                  <a:pt x="480962" y="589660"/>
                  <a:pt x="480962" y="568777"/>
                </a:cubicBezTo>
                <a:lnTo>
                  <a:pt x="480962" y="518214"/>
                </a:lnTo>
                <a:cubicBezTo>
                  <a:pt x="480962" y="497331"/>
                  <a:pt x="498053" y="480269"/>
                  <a:pt x="518971" y="480269"/>
                </a:cubicBezTo>
                <a:close/>
                <a:moveTo>
                  <a:pt x="518971" y="278092"/>
                </a:moveTo>
                <a:cubicBezTo>
                  <a:pt x="512028" y="278092"/>
                  <a:pt x="506331" y="283779"/>
                  <a:pt x="506331" y="290711"/>
                </a:cubicBezTo>
                <a:lnTo>
                  <a:pt x="506331" y="341274"/>
                </a:lnTo>
                <a:cubicBezTo>
                  <a:pt x="506331" y="348294"/>
                  <a:pt x="512028" y="353893"/>
                  <a:pt x="518971" y="353893"/>
                </a:cubicBezTo>
                <a:lnTo>
                  <a:pt x="569619" y="353893"/>
                </a:lnTo>
                <a:cubicBezTo>
                  <a:pt x="576562" y="353893"/>
                  <a:pt x="582259" y="348294"/>
                  <a:pt x="582259" y="341274"/>
                </a:cubicBezTo>
                <a:lnTo>
                  <a:pt x="582259" y="290711"/>
                </a:lnTo>
                <a:cubicBezTo>
                  <a:pt x="582259" y="283779"/>
                  <a:pt x="576562" y="278092"/>
                  <a:pt x="569619" y="278092"/>
                </a:cubicBezTo>
                <a:close/>
                <a:moveTo>
                  <a:pt x="518971" y="252766"/>
                </a:moveTo>
                <a:lnTo>
                  <a:pt x="569619" y="252766"/>
                </a:lnTo>
                <a:cubicBezTo>
                  <a:pt x="590537" y="252766"/>
                  <a:pt x="607627" y="269828"/>
                  <a:pt x="607627" y="290711"/>
                </a:cubicBezTo>
                <a:lnTo>
                  <a:pt x="607627" y="341274"/>
                </a:lnTo>
                <a:cubicBezTo>
                  <a:pt x="607627" y="362157"/>
                  <a:pt x="590537" y="379219"/>
                  <a:pt x="569619" y="379219"/>
                </a:cubicBezTo>
                <a:lnTo>
                  <a:pt x="518971" y="379219"/>
                </a:lnTo>
                <a:cubicBezTo>
                  <a:pt x="498053" y="379219"/>
                  <a:pt x="480962" y="362157"/>
                  <a:pt x="480962" y="341274"/>
                </a:cubicBezTo>
                <a:lnTo>
                  <a:pt x="480962" y="290711"/>
                </a:lnTo>
                <a:cubicBezTo>
                  <a:pt x="480962" y="269828"/>
                  <a:pt x="498053" y="252766"/>
                  <a:pt x="518971" y="252766"/>
                </a:cubicBezTo>
                <a:close/>
                <a:moveTo>
                  <a:pt x="81603" y="176955"/>
                </a:moveTo>
                <a:cubicBezTo>
                  <a:pt x="61669" y="176955"/>
                  <a:pt x="44760" y="193751"/>
                  <a:pt x="42180" y="215968"/>
                </a:cubicBezTo>
                <a:lnTo>
                  <a:pt x="25449" y="362778"/>
                </a:lnTo>
                <a:cubicBezTo>
                  <a:pt x="24826" y="367933"/>
                  <a:pt x="26339" y="372909"/>
                  <a:pt x="29543" y="376553"/>
                </a:cubicBezTo>
                <a:cubicBezTo>
                  <a:pt x="30967" y="378153"/>
                  <a:pt x="34170" y="380907"/>
                  <a:pt x="38798" y="380907"/>
                </a:cubicBezTo>
                <a:lnTo>
                  <a:pt x="48409" y="380907"/>
                </a:lnTo>
                <a:cubicBezTo>
                  <a:pt x="55083" y="380907"/>
                  <a:pt x="60512" y="385973"/>
                  <a:pt x="61046" y="392549"/>
                </a:cubicBezTo>
                <a:lnTo>
                  <a:pt x="75017" y="581395"/>
                </a:lnTo>
                <a:lnTo>
                  <a:pt x="152796" y="581395"/>
                </a:lnTo>
                <a:lnTo>
                  <a:pt x="166768" y="392549"/>
                </a:lnTo>
                <a:cubicBezTo>
                  <a:pt x="167213" y="385973"/>
                  <a:pt x="172730" y="380907"/>
                  <a:pt x="179404" y="380907"/>
                </a:cubicBezTo>
                <a:lnTo>
                  <a:pt x="189016" y="380907"/>
                </a:lnTo>
                <a:cubicBezTo>
                  <a:pt x="193643" y="380907"/>
                  <a:pt x="196847" y="378153"/>
                  <a:pt x="198271" y="376553"/>
                </a:cubicBezTo>
                <a:cubicBezTo>
                  <a:pt x="201474" y="372909"/>
                  <a:pt x="202987" y="367933"/>
                  <a:pt x="202364" y="362778"/>
                </a:cubicBezTo>
                <a:lnTo>
                  <a:pt x="185634" y="215968"/>
                </a:lnTo>
                <a:cubicBezTo>
                  <a:pt x="183053" y="193751"/>
                  <a:pt x="166145" y="176955"/>
                  <a:pt x="146211" y="176955"/>
                </a:cubicBezTo>
                <a:close/>
                <a:moveTo>
                  <a:pt x="81603" y="151716"/>
                </a:moveTo>
                <a:lnTo>
                  <a:pt x="146211" y="151716"/>
                </a:lnTo>
                <a:cubicBezTo>
                  <a:pt x="179049" y="151716"/>
                  <a:pt x="206814" y="178110"/>
                  <a:pt x="210818" y="213124"/>
                </a:cubicBezTo>
                <a:lnTo>
                  <a:pt x="227549" y="359935"/>
                </a:lnTo>
                <a:cubicBezTo>
                  <a:pt x="228973" y="372198"/>
                  <a:pt x="225146" y="384373"/>
                  <a:pt x="217137" y="393349"/>
                </a:cubicBezTo>
                <a:cubicBezTo>
                  <a:pt x="210285" y="401081"/>
                  <a:pt x="201118" y="405524"/>
                  <a:pt x="191151" y="406146"/>
                </a:cubicBezTo>
                <a:lnTo>
                  <a:pt x="177180" y="594991"/>
                </a:lnTo>
                <a:cubicBezTo>
                  <a:pt x="176646" y="601568"/>
                  <a:pt x="171128" y="606722"/>
                  <a:pt x="164543" y="606722"/>
                </a:cubicBezTo>
                <a:lnTo>
                  <a:pt x="63271" y="606722"/>
                </a:lnTo>
                <a:cubicBezTo>
                  <a:pt x="56685" y="606722"/>
                  <a:pt x="51168" y="601568"/>
                  <a:pt x="50634" y="594991"/>
                </a:cubicBezTo>
                <a:lnTo>
                  <a:pt x="36662" y="406146"/>
                </a:lnTo>
                <a:cubicBezTo>
                  <a:pt x="26695" y="405524"/>
                  <a:pt x="17529" y="401081"/>
                  <a:pt x="10677" y="393349"/>
                </a:cubicBezTo>
                <a:cubicBezTo>
                  <a:pt x="2667" y="384373"/>
                  <a:pt x="-1070" y="372198"/>
                  <a:pt x="265" y="359935"/>
                </a:cubicBezTo>
                <a:lnTo>
                  <a:pt x="17084" y="213124"/>
                </a:lnTo>
                <a:cubicBezTo>
                  <a:pt x="21000" y="178110"/>
                  <a:pt x="48765" y="151716"/>
                  <a:pt x="81603" y="151716"/>
                </a:cubicBezTo>
                <a:close/>
                <a:moveTo>
                  <a:pt x="392412" y="75787"/>
                </a:moveTo>
                <a:lnTo>
                  <a:pt x="443060" y="75787"/>
                </a:lnTo>
                <a:cubicBezTo>
                  <a:pt x="450003" y="75787"/>
                  <a:pt x="455700" y="81475"/>
                  <a:pt x="455700" y="88497"/>
                </a:cubicBezTo>
                <a:cubicBezTo>
                  <a:pt x="455700" y="95430"/>
                  <a:pt x="450003" y="101119"/>
                  <a:pt x="443060" y="101119"/>
                </a:cubicBezTo>
                <a:lnTo>
                  <a:pt x="392412" y="101119"/>
                </a:lnTo>
                <a:cubicBezTo>
                  <a:pt x="371494" y="101119"/>
                  <a:pt x="354404" y="118095"/>
                  <a:pt x="354404" y="138982"/>
                </a:cubicBezTo>
                <a:lnTo>
                  <a:pt x="354404" y="303326"/>
                </a:lnTo>
                <a:lnTo>
                  <a:pt x="443060" y="303326"/>
                </a:lnTo>
                <a:cubicBezTo>
                  <a:pt x="450003" y="303326"/>
                  <a:pt x="455700" y="309015"/>
                  <a:pt x="455700" y="316036"/>
                </a:cubicBezTo>
                <a:cubicBezTo>
                  <a:pt x="455700" y="322969"/>
                  <a:pt x="450003" y="328658"/>
                  <a:pt x="443060" y="328658"/>
                </a:cubicBezTo>
                <a:lnTo>
                  <a:pt x="354404" y="328658"/>
                </a:lnTo>
                <a:lnTo>
                  <a:pt x="354404" y="493002"/>
                </a:lnTo>
                <a:cubicBezTo>
                  <a:pt x="354404" y="513889"/>
                  <a:pt x="371494" y="530865"/>
                  <a:pt x="392412" y="530865"/>
                </a:cubicBezTo>
                <a:lnTo>
                  <a:pt x="443060" y="530865"/>
                </a:lnTo>
                <a:cubicBezTo>
                  <a:pt x="450003" y="530865"/>
                  <a:pt x="455700" y="536554"/>
                  <a:pt x="455700" y="543576"/>
                </a:cubicBezTo>
                <a:cubicBezTo>
                  <a:pt x="455700" y="550509"/>
                  <a:pt x="450003" y="556197"/>
                  <a:pt x="443060" y="556197"/>
                </a:cubicBezTo>
                <a:lnTo>
                  <a:pt x="392412" y="556197"/>
                </a:lnTo>
                <a:cubicBezTo>
                  <a:pt x="357519" y="556197"/>
                  <a:pt x="329124" y="527843"/>
                  <a:pt x="329124" y="493002"/>
                </a:cubicBezTo>
                <a:lnTo>
                  <a:pt x="329124" y="328658"/>
                </a:lnTo>
                <a:lnTo>
                  <a:pt x="265836" y="328658"/>
                </a:lnTo>
                <a:cubicBezTo>
                  <a:pt x="258804" y="328658"/>
                  <a:pt x="253107" y="322969"/>
                  <a:pt x="253107" y="316036"/>
                </a:cubicBezTo>
                <a:cubicBezTo>
                  <a:pt x="253107" y="309015"/>
                  <a:pt x="258804" y="303326"/>
                  <a:pt x="265836" y="303326"/>
                </a:cubicBezTo>
                <a:lnTo>
                  <a:pt x="329124" y="303326"/>
                </a:lnTo>
                <a:lnTo>
                  <a:pt x="329124" y="138982"/>
                </a:lnTo>
                <a:cubicBezTo>
                  <a:pt x="329124" y="104141"/>
                  <a:pt x="357519" y="75787"/>
                  <a:pt x="392412" y="75787"/>
                </a:cubicBezTo>
                <a:close/>
                <a:moveTo>
                  <a:pt x="518971" y="50588"/>
                </a:moveTo>
                <a:cubicBezTo>
                  <a:pt x="512028" y="50588"/>
                  <a:pt x="506331" y="56275"/>
                  <a:pt x="506331" y="63207"/>
                </a:cubicBezTo>
                <a:lnTo>
                  <a:pt x="506331" y="113770"/>
                </a:lnTo>
                <a:cubicBezTo>
                  <a:pt x="506331" y="120790"/>
                  <a:pt x="512028" y="126389"/>
                  <a:pt x="518971" y="126389"/>
                </a:cubicBezTo>
                <a:lnTo>
                  <a:pt x="569619" y="126389"/>
                </a:lnTo>
                <a:cubicBezTo>
                  <a:pt x="576562" y="126389"/>
                  <a:pt x="582259" y="120790"/>
                  <a:pt x="582259" y="113770"/>
                </a:cubicBezTo>
                <a:lnTo>
                  <a:pt x="582259" y="63207"/>
                </a:lnTo>
                <a:cubicBezTo>
                  <a:pt x="582259" y="56275"/>
                  <a:pt x="576562" y="50588"/>
                  <a:pt x="569619" y="50588"/>
                </a:cubicBezTo>
                <a:close/>
                <a:moveTo>
                  <a:pt x="518971" y="25262"/>
                </a:moveTo>
                <a:lnTo>
                  <a:pt x="569619" y="25262"/>
                </a:lnTo>
                <a:cubicBezTo>
                  <a:pt x="590537" y="25262"/>
                  <a:pt x="607627" y="42324"/>
                  <a:pt x="607627" y="63207"/>
                </a:cubicBezTo>
                <a:lnTo>
                  <a:pt x="607627" y="113770"/>
                </a:lnTo>
                <a:cubicBezTo>
                  <a:pt x="607627" y="134653"/>
                  <a:pt x="590537" y="151715"/>
                  <a:pt x="569619" y="151715"/>
                </a:cubicBezTo>
                <a:lnTo>
                  <a:pt x="518971" y="151715"/>
                </a:lnTo>
                <a:cubicBezTo>
                  <a:pt x="498053" y="151715"/>
                  <a:pt x="480962" y="134653"/>
                  <a:pt x="480962" y="113770"/>
                </a:cubicBezTo>
                <a:lnTo>
                  <a:pt x="480962" y="63207"/>
                </a:lnTo>
                <a:cubicBezTo>
                  <a:pt x="480962" y="42324"/>
                  <a:pt x="498053" y="25262"/>
                  <a:pt x="518971" y="25262"/>
                </a:cubicBezTo>
                <a:close/>
                <a:moveTo>
                  <a:pt x="113916" y="25241"/>
                </a:moveTo>
                <a:cubicBezTo>
                  <a:pt x="93006" y="25241"/>
                  <a:pt x="75923" y="42305"/>
                  <a:pt x="75923" y="63191"/>
                </a:cubicBezTo>
                <a:cubicBezTo>
                  <a:pt x="75923" y="84078"/>
                  <a:pt x="93006" y="101142"/>
                  <a:pt x="113916" y="101142"/>
                </a:cubicBezTo>
                <a:cubicBezTo>
                  <a:pt x="134825" y="101142"/>
                  <a:pt x="151909" y="84078"/>
                  <a:pt x="151909" y="63191"/>
                </a:cubicBezTo>
                <a:cubicBezTo>
                  <a:pt x="151909" y="42305"/>
                  <a:pt x="134825" y="25241"/>
                  <a:pt x="113916" y="25241"/>
                </a:cubicBezTo>
                <a:close/>
                <a:moveTo>
                  <a:pt x="113916" y="0"/>
                </a:moveTo>
                <a:cubicBezTo>
                  <a:pt x="148794" y="0"/>
                  <a:pt x="177178" y="28352"/>
                  <a:pt x="177178" y="63191"/>
                </a:cubicBezTo>
                <a:cubicBezTo>
                  <a:pt x="177178" y="98031"/>
                  <a:pt x="148794" y="126383"/>
                  <a:pt x="113916" y="126383"/>
                </a:cubicBezTo>
                <a:cubicBezTo>
                  <a:pt x="79037" y="126383"/>
                  <a:pt x="50654" y="98031"/>
                  <a:pt x="50654" y="63191"/>
                </a:cubicBezTo>
                <a:cubicBezTo>
                  <a:pt x="50654" y="28352"/>
                  <a:pt x="79037" y="0"/>
                  <a:pt x="113916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342057" y="4560632"/>
            <a:ext cx="492443" cy="123938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</a:p>
        </p:txBody>
      </p:sp>
      <p:cxnSp>
        <p:nvCxnSpPr>
          <p:cNvPr id="86" name="直接连接符 85"/>
          <p:cNvCxnSpPr>
            <a:cxnSpLocks/>
          </p:cNvCxnSpPr>
          <p:nvPr/>
        </p:nvCxnSpPr>
        <p:spPr>
          <a:xfrm>
            <a:off x="6860721" y="1959640"/>
            <a:ext cx="0" cy="280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6216283" y="3442501"/>
            <a:ext cx="492443" cy="136388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监控驾驶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舱开发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93505" y="3674976"/>
            <a:ext cx="891319" cy="834000"/>
            <a:chOff x="6012173" y="3182972"/>
            <a:chExt cx="517169" cy="483911"/>
          </a:xfrm>
        </p:grpSpPr>
        <p:sp>
          <p:nvSpPr>
            <p:cNvPr id="89" name="Freeform 250"/>
            <p:cNvSpPr>
              <a:spLocks/>
            </p:cNvSpPr>
            <p:nvPr/>
          </p:nvSpPr>
          <p:spPr bwMode="auto">
            <a:xfrm>
              <a:off x="6012173" y="3324321"/>
              <a:ext cx="495551" cy="342562"/>
            </a:xfrm>
            <a:custGeom>
              <a:avLst/>
              <a:gdLst>
                <a:gd name="T0" fmla="*/ 132 w 238"/>
                <a:gd name="T1" fmla="*/ 164 h 164"/>
                <a:gd name="T2" fmla="*/ 84 w 238"/>
                <a:gd name="T3" fmla="*/ 153 h 164"/>
                <a:gd name="T4" fmla="*/ 26 w 238"/>
                <a:gd name="T5" fmla="*/ 0 h 164"/>
                <a:gd name="T6" fmla="*/ 65 w 238"/>
                <a:gd name="T7" fmla="*/ 17 h 164"/>
                <a:gd name="T8" fmla="*/ 102 w 238"/>
                <a:gd name="T9" fmla="*/ 115 h 164"/>
                <a:gd name="T10" fmla="*/ 199 w 238"/>
                <a:gd name="T11" fmla="*/ 78 h 164"/>
                <a:gd name="T12" fmla="*/ 238 w 238"/>
                <a:gd name="T13" fmla="*/ 95 h 164"/>
                <a:gd name="T14" fmla="*/ 173 w 238"/>
                <a:gd name="T15" fmla="*/ 156 h 164"/>
                <a:gd name="T16" fmla="*/ 132 w 238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64">
                  <a:moveTo>
                    <a:pt x="132" y="164"/>
                  </a:moveTo>
                  <a:cubicBezTo>
                    <a:pt x="116" y="164"/>
                    <a:pt x="100" y="160"/>
                    <a:pt x="84" y="153"/>
                  </a:cubicBezTo>
                  <a:cubicBezTo>
                    <a:pt x="26" y="127"/>
                    <a:pt x="0" y="58"/>
                    <a:pt x="26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48" y="54"/>
                    <a:pt x="65" y="98"/>
                    <a:pt x="102" y="115"/>
                  </a:cubicBezTo>
                  <a:cubicBezTo>
                    <a:pt x="139" y="132"/>
                    <a:pt x="183" y="115"/>
                    <a:pt x="199" y="78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25" y="124"/>
                    <a:pt x="202" y="145"/>
                    <a:pt x="173" y="156"/>
                  </a:cubicBezTo>
                  <a:cubicBezTo>
                    <a:pt x="160" y="161"/>
                    <a:pt x="146" y="164"/>
                    <a:pt x="132" y="16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1"/>
            <p:cNvSpPr>
              <a:spLocks/>
            </p:cNvSpPr>
            <p:nvPr/>
          </p:nvSpPr>
          <p:spPr bwMode="auto">
            <a:xfrm>
              <a:off x="6077027" y="3182972"/>
              <a:ext cx="187911" cy="157978"/>
            </a:xfrm>
            <a:custGeom>
              <a:avLst/>
              <a:gdLst>
                <a:gd name="T0" fmla="*/ 90 w 90"/>
                <a:gd name="T1" fmla="*/ 0 h 76"/>
                <a:gd name="T2" fmla="*/ 10 w 90"/>
                <a:gd name="T3" fmla="*/ 43 h 76"/>
                <a:gd name="T4" fmla="*/ 0 w 90"/>
                <a:gd name="T5" fmla="*/ 58 h 76"/>
                <a:gd name="T6" fmla="*/ 39 w 90"/>
                <a:gd name="T7" fmla="*/ 76 h 76"/>
                <a:gd name="T8" fmla="*/ 43 w 90"/>
                <a:gd name="T9" fmla="*/ 69 h 76"/>
                <a:gd name="T10" fmla="*/ 90 w 90"/>
                <a:gd name="T11" fmla="*/ 43 h 76"/>
                <a:gd name="T12" fmla="*/ 90 w 90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6">
                  <a:moveTo>
                    <a:pt x="90" y="0"/>
                  </a:moveTo>
                  <a:cubicBezTo>
                    <a:pt x="59" y="3"/>
                    <a:pt x="30" y="18"/>
                    <a:pt x="10" y="43"/>
                  </a:cubicBezTo>
                  <a:cubicBezTo>
                    <a:pt x="6" y="48"/>
                    <a:pt x="3" y="53"/>
                    <a:pt x="0" y="58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0" y="74"/>
                    <a:pt x="42" y="72"/>
                    <a:pt x="43" y="69"/>
                  </a:cubicBezTo>
                  <a:cubicBezTo>
                    <a:pt x="55" y="55"/>
                    <a:pt x="72" y="45"/>
                    <a:pt x="90" y="43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52"/>
            <p:cNvSpPr>
              <a:spLocks/>
            </p:cNvSpPr>
            <p:nvPr/>
          </p:nvSpPr>
          <p:spPr bwMode="auto">
            <a:xfrm>
              <a:off x="6436218" y="3445714"/>
              <a:ext cx="93124" cy="56539"/>
            </a:xfrm>
            <a:custGeom>
              <a:avLst/>
              <a:gdLst>
                <a:gd name="T0" fmla="*/ 2 w 45"/>
                <a:gd name="T1" fmla="*/ 0 h 27"/>
                <a:gd name="T2" fmla="*/ 0 w 45"/>
                <a:gd name="T3" fmla="*/ 10 h 27"/>
                <a:gd name="T4" fmla="*/ 39 w 45"/>
                <a:gd name="T5" fmla="*/ 27 h 27"/>
                <a:gd name="T6" fmla="*/ 45 w 45"/>
                <a:gd name="T7" fmla="*/ 0 h 27"/>
                <a:gd name="T8" fmla="*/ 2 w 4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2" y="0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2" y="19"/>
                    <a:pt x="44" y="10"/>
                    <a:pt x="45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3"/>
            <p:cNvSpPr>
              <a:spLocks/>
            </p:cNvSpPr>
            <p:nvPr/>
          </p:nvSpPr>
          <p:spPr bwMode="auto">
            <a:xfrm>
              <a:off x="6286555" y="3182972"/>
              <a:ext cx="242787" cy="241125"/>
            </a:xfrm>
            <a:custGeom>
              <a:avLst/>
              <a:gdLst>
                <a:gd name="T0" fmla="*/ 116 w 116"/>
                <a:gd name="T1" fmla="*/ 116 h 116"/>
                <a:gd name="T2" fmla="*/ 74 w 116"/>
                <a:gd name="T3" fmla="*/ 116 h 116"/>
                <a:gd name="T4" fmla="*/ 0 w 116"/>
                <a:gd name="T5" fmla="*/ 42 h 116"/>
                <a:gd name="T6" fmla="*/ 0 w 116"/>
                <a:gd name="T7" fmla="*/ 0 h 116"/>
                <a:gd name="T8" fmla="*/ 116 w 11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75"/>
                    <a:pt x="41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116" y="52"/>
                    <a:pt x="116" y="11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54"/>
            <p:cNvSpPr>
              <a:spLocks noChangeArrowheads="1"/>
            </p:cNvSpPr>
            <p:nvPr/>
          </p:nvSpPr>
          <p:spPr bwMode="auto">
            <a:xfrm>
              <a:off x="6200083" y="3454029"/>
              <a:ext cx="43236" cy="56539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55"/>
            <p:cNvSpPr>
              <a:spLocks noChangeArrowheads="1"/>
            </p:cNvSpPr>
            <p:nvPr/>
          </p:nvSpPr>
          <p:spPr bwMode="auto">
            <a:xfrm>
              <a:off x="6264938" y="3382523"/>
              <a:ext cx="44899" cy="12804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56"/>
            <p:cNvSpPr>
              <a:spLocks noChangeArrowheads="1"/>
            </p:cNvSpPr>
            <p:nvPr/>
          </p:nvSpPr>
          <p:spPr bwMode="auto">
            <a:xfrm>
              <a:off x="6331455" y="3345938"/>
              <a:ext cx="43236" cy="164630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6" name="直接连接符 95"/>
          <p:cNvCxnSpPr>
            <a:cxnSpLocks/>
          </p:cNvCxnSpPr>
          <p:nvPr/>
        </p:nvCxnSpPr>
        <p:spPr>
          <a:xfrm>
            <a:off x="8794166" y="2008558"/>
            <a:ext cx="0" cy="4464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cxnSpLocks/>
          </p:cNvCxnSpPr>
          <p:nvPr/>
        </p:nvCxnSpPr>
        <p:spPr>
          <a:xfrm flipH="1">
            <a:off x="10643302" y="1953476"/>
            <a:ext cx="39682" cy="442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web-development_48645"/>
          <p:cNvSpPr>
            <a:spLocks noChangeAspect="1"/>
          </p:cNvSpPr>
          <p:nvPr/>
        </p:nvSpPr>
        <p:spPr bwMode="auto">
          <a:xfrm>
            <a:off x="5265872" y="2222814"/>
            <a:ext cx="746586" cy="745457"/>
          </a:xfrm>
          <a:custGeom>
            <a:avLst/>
            <a:gdLst>
              <a:gd name="connsiteX0" fmla="*/ 290458 w 587787"/>
              <a:gd name="connsiteY0" fmla="*/ 249891 h 586899"/>
              <a:gd name="connsiteX1" fmla="*/ 271751 w 587787"/>
              <a:gd name="connsiteY1" fmla="*/ 256596 h 586899"/>
              <a:gd name="connsiteX2" fmla="*/ 253303 w 587787"/>
              <a:gd name="connsiteY2" fmla="*/ 324741 h 586899"/>
              <a:gd name="connsiteX3" fmla="*/ 321560 w 587787"/>
              <a:gd name="connsiteY3" fmla="*/ 343158 h 586899"/>
              <a:gd name="connsiteX4" fmla="*/ 340008 w 587787"/>
              <a:gd name="connsiteY4" fmla="*/ 275013 h 586899"/>
              <a:gd name="connsiteX5" fmla="*/ 290458 w 587787"/>
              <a:gd name="connsiteY5" fmla="*/ 249891 h 586899"/>
              <a:gd name="connsiteX6" fmla="*/ 314181 w 587787"/>
              <a:gd name="connsiteY6" fmla="*/ 159597 h 586899"/>
              <a:gd name="connsiteX7" fmla="*/ 354151 w 587787"/>
              <a:gd name="connsiteY7" fmla="*/ 170648 h 586899"/>
              <a:gd name="connsiteX8" fmla="*/ 350462 w 587787"/>
              <a:gd name="connsiteY8" fmla="*/ 217919 h 586899"/>
              <a:gd name="connsiteX9" fmla="*/ 361530 w 587787"/>
              <a:gd name="connsiteY9" fmla="*/ 227128 h 586899"/>
              <a:gd name="connsiteX10" fmla="*/ 407650 w 587787"/>
              <a:gd name="connsiteY10" fmla="*/ 210552 h 586899"/>
              <a:gd name="connsiteX11" fmla="*/ 429787 w 587787"/>
              <a:gd name="connsiteY11" fmla="*/ 247387 h 586899"/>
              <a:gd name="connsiteX12" fmla="*/ 392891 w 587787"/>
              <a:gd name="connsiteY12" fmla="*/ 280539 h 586899"/>
              <a:gd name="connsiteX13" fmla="*/ 392891 w 587787"/>
              <a:gd name="connsiteY13" fmla="*/ 297115 h 586899"/>
              <a:gd name="connsiteX14" fmla="*/ 437166 w 587787"/>
              <a:gd name="connsiteY14" fmla="*/ 319216 h 586899"/>
              <a:gd name="connsiteX15" fmla="*/ 426097 w 587787"/>
              <a:gd name="connsiteY15" fmla="*/ 359120 h 586899"/>
              <a:gd name="connsiteX16" fmla="*/ 378133 w 587787"/>
              <a:gd name="connsiteY16" fmla="*/ 355437 h 586899"/>
              <a:gd name="connsiteX17" fmla="*/ 368909 w 587787"/>
              <a:gd name="connsiteY17" fmla="*/ 366487 h 586899"/>
              <a:gd name="connsiteX18" fmla="*/ 387357 w 587787"/>
              <a:gd name="connsiteY18" fmla="*/ 410689 h 586899"/>
              <a:gd name="connsiteX19" fmla="*/ 350462 w 587787"/>
              <a:gd name="connsiteY19" fmla="*/ 432790 h 586899"/>
              <a:gd name="connsiteX20" fmla="*/ 317871 w 587787"/>
              <a:gd name="connsiteY20" fmla="*/ 395955 h 586899"/>
              <a:gd name="connsiteX21" fmla="*/ 303112 w 587787"/>
              <a:gd name="connsiteY21" fmla="*/ 397797 h 586899"/>
              <a:gd name="connsiteX22" fmla="*/ 280975 w 587787"/>
              <a:gd name="connsiteY22" fmla="*/ 441999 h 586899"/>
              <a:gd name="connsiteX23" fmla="*/ 240390 w 587787"/>
              <a:gd name="connsiteY23" fmla="*/ 430949 h 586899"/>
              <a:gd name="connsiteX24" fmla="*/ 244079 w 587787"/>
              <a:gd name="connsiteY24" fmla="*/ 383063 h 586899"/>
              <a:gd name="connsiteX25" fmla="*/ 233011 w 587787"/>
              <a:gd name="connsiteY25" fmla="*/ 373854 h 586899"/>
              <a:gd name="connsiteX26" fmla="*/ 187506 w 587787"/>
              <a:gd name="connsiteY26" fmla="*/ 390430 h 586899"/>
              <a:gd name="connsiteX27" fmla="*/ 165369 w 587787"/>
              <a:gd name="connsiteY27" fmla="*/ 353595 h 586899"/>
              <a:gd name="connsiteX28" fmla="*/ 202264 w 587787"/>
              <a:gd name="connsiteY28" fmla="*/ 321057 h 586899"/>
              <a:gd name="connsiteX29" fmla="*/ 200420 w 587787"/>
              <a:gd name="connsiteY29" fmla="*/ 306323 h 586899"/>
              <a:gd name="connsiteX30" fmla="*/ 156145 w 587787"/>
              <a:gd name="connsiteY30" fmla="*/ 284222 h 586899"/>
              <a:gd name="connsiteX31" fmla="*/ 167214 w 587787"/>
              <a:gd name="connsiteY31" fmla="*/ 243704 h 586899"/>
              <a:gd name="connsiteX32" fmla="*/ 214563 w 587787"/>
              <a:gd name="connsiteY32" fmla="*/ 247387 h 586899"/>
              <a:gd name="connsiteX33" fmla="*/ 223787 w 587787"/>
              <a:gd name="connsiteY33" fmla="*/ 236337 h 586899"/>
              <a:gd name="connsiteX34" fmla="*/ 207184 w 587787"/>
              <a:gd name="connsiteY34" fmla="*/ 190907 h 586899"/>
              <a:gd name="connsiteX35" fmla="*/ 244079 w 587787"/>
              <a:gd name="connsiteY35" fmla="*/ 168806 h 586899"/>
              <a:gd name="connsiteX36" fmla="*/ 277285 w 587787"/>
              <a:gd name="connsiteY36" fmla="*/ 205641 h 586899"/>
              <a:gd name="connsiteX37" fmla="*/ 292044 w 587787"/>
              <a:gd name="connsiteY37" fmla="*/ 203799 h 586899"/>
              <a:gd name="connsiteX38" fmla="*/ 330784 w 587787"/>
              <a:gd name="connsiteY38" fmla="*/ 64461 h 586899"/>
              <a:gd name="connsiteX39" fmla="*/ 293894 w 587787"/>
              <a:gd name="connsiteY39" fmla="*/ 100681 h 586899"/>
              <a:gd name="connsiteX40" fmla="*/ 257003 w 587787"/>
              <a:gd name="connsiteY40" fmla="*/ 119099 h 586899"/>
              <a:gd name="connsiteX41" fmla="*/ 100834 w 587787"/>
              <a:gd name="connsiteY41" fmla="*/ 119099 h 586899"/>
              <a:gd name="connsiteX42" fmla="*/ 64558 w 587787"/>
              <a:gd name="connsiteY42" fmla="*/ 155933 h 586899"/>
              <a:gd name="connsiteX43" fmla="*/ 64558 w 587787"/>
              <a:gd name="connsiteY43" fmla="*/ 485604 h 586899"/>
              <a:gd name="connsiteX44" fmla="*/ 100834 w 587787"/>
              <a:gd name="connsiteY44" fmla="*/ 522438 h 586899"/>
              <a:gd name="connsiteX45" fmla="*/ 486338 w 587787"/>
              <a:gd name="connsiteY45" fmla="*/ 522438 h 586899"/>
              <a:gd name="connsiteX46" fmla="*/ 523229 w 587787"/>
              <a:gd name="connsiteY46" fmla="*/ 485604 h 586899"/>
              <a:gd name="connsiteX47" fmla="*/ 523229 w 587787"/>
              <a:gd name="connsiteY47" fmla="*/ 100681 h 586899"/>
              <a:gd name="connsiteX48" fmla="*/ 486338 w 587787"/>
              <a:gd name="connsiteY48" fmla="*/ 64461 h 586899"/>
              <a:gd name="connsiteX49" fmla="*/ 205971 w 587787"/>
              <a:gd name="connsiteY49" fmla="*/ 40518 h 586899"/>
              <a:gd name="connsiteX50" fmla="*/ 183837 w 587787"/>
              <a:gd name="connsiteY50" fmla="*/ 62619 h 586899"/>
              <a:gd name="connsiteX51" fmla="*/ 205971 w 587787"/>
              <a:gd name="connsiteY51" fmla="*/ 84106 h 586899"/>
              <a:gd name="connsiteX52" fmla="*/ 227491 w 587787"/>
              <a:gd name="connsiteY52" fmla="*/ 62619 h 586899"/>
              <a:gd name="connsiteX53" fmla="*/ 205971 w 587787"/>
              <a:gd name="connsiteY53" fmla="*/ 40518 h 586899"/>
              <a:gd name="connsiteX54" fmla="*/ 145102 w 587787"/>
              <a:gd name="connsiteY54" fmla="*/ 40518 h 586899"/>
              <a:gd name="connsiteX55" fmla="*/ 122968 w 587787"/>
              <a:gd name="connsiteY55" fmla="*/ 62619 h 586899"/>
              <a:gd name="connsiteX56" fmla="*/ 145102 w 587787"/>
              <a:gd name="connsiteY56" fmla="*/ 84106 h 586899"/>
              <a:gd name="connsiteX57" fmla="*/ 167237 w 587787"/>
              <a:gd name="connsiteY57" fmla="*/ 62619 h 586899"/>
              <a:gd name="connsiteX58" fmla="*/ 145102 w 587787"/>
              <a:gd name="connsiteY58" fmla="*/ 40518 h 586899"/>
              <a:gd name="connsiteX59" fmla="*/ 82389 w 587787"/>
              <a:gd name="connsiteY59" fmla="*/ 40518 h 586899"/>
              <a:gd name="connsiteX60" fmla="*/ 60869 w 587787"/>
              <a:gd name="connsiteY60" fmla="*/ 62619 h 586899"/>
              <a:gd name="connsiteX61" fmla="*/ 82389 w 587787"/>
              <a:gd name="connsiteY61" fmla="*/ 84106 h 586899"/>
              <a:gd name="connsiteX62" fmla="*/ 104523 w 587787"/>
              <a:gd name="connsiteY62" fmla="*/ 62619 h 586899"/>
              <a:gd name="connsiteX63" fmla="*/ 82389 w 587787"/>
              <a:gd name="connsiteY63" fmla="*/ 40518 h 586899"/>
              <a:gd name="connsiteX64" fmla="*/ 55336 w 587787"/>
              <a:gd name="connsiteY64" fmla="*/ 0 h 586899"/>
              <a:gd name="connsiteX65" fmla="*/ 532451 w 587787"/>
              <a:gd name="connsiteY65" fmla="*/ 0 h 586899"/>
              <a:gd name="connsiteX66" fmla="*/ 587787 w 587787"/>
              <a:gd name="connsiteY66" fmla="*/ 55252 h 586899"/>
              <a:gd name="connsiteX67" fmla="*/ 587787 w 587787"/>
              <a:gd name="connsiteY67" fmla="*/ 531647 h 586899"/>
              <a:gd name="connsiteX68" fmla="*/ 532451 w 587787"/>
              <a:gd name="connsiteY68" fmla="*/ 586899 h 586899"/>
              <a:gd name="connsiteX69" fmla="*/ 55336 w 587787"/>
              <a:gd name="connsiteY69" fmla="*/ 586899 h 586899"/>
              <a:gd name="connsiteX70" fmla="*/ 0 w 587787"/>
              <a:gd name="connsiteY70" fmla="*/ 531647 h 586899"/>
              <a:gd name="connsiteX71" fmla="*/ 0 w 587787"/>
              <a:gd name="connsiteY71" fmla="*/ 55252 h 586899"/>
              <a:gd name="connsiteX72" fmla="*/ 55336 w 587787"/>
              <a:gd name="connsiteY72" fmla="*/ 0 h 58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7787" h="586899">
                <a:moveTo>
                  <a:pt x="290458" y="249891"/>
                </a:moveTo>
                <a:cubicBezTo>
                  <a:pt x="284088" y="250725"/>
                  <a:pt x="277747" y="252912"/>
                  <a:pt x="271751" y="256596"/>
                </a:cubicBezTo>
                <a:cubicBezTo>
                  <a:pt x="247769" y="271330"/>
                  <a:pt x="238545" y="300798"/>
                  <a:pt x="253303" y="324741"/>
                </a:cubicBezTo>
                <a:cubicBezTo>
                  <a:pt x="268062" y="348070"/>
                  <a:pt x="297578" y="355437"/>
                  <a:pt x="321560" y="343158"/>
                </a:cubicBezTo>
                <a:cubicBezTo>
                  <a:pt x="343697" y="330266"/>
                  <a:pt x="352306" y="298956"/>
                  <a:pt x="340008" y="275013"/>
                </a:cubicBezTo>
                <a:cubicBezTo>
                  <a:pt x="328939" y="257056"/>
                  <a:pt x="309569" y="247387"/>
                  <a:pt x="290458" y="249891"/>
                </a:cubicBezTo>
                <a:close/>
                <a:moveTo>
                  <a:pt x="314181" y="159597"/>
                </a:moveTo>
                <a:lnTo>
                  <a:pt x="354151" y="170648"/>
                </a:lnTo>
                <a:lnTo>
                  <a:pt x="350462" y="217919"/>
                </a:lnTo>
                <a:cubicBezTo>
                  <a:pt x="354151" y="221603"/>
                  <a:pt x="357841" y="223444"/>
                  <a:pt x="361530" y="227128"/>
                </a:cubicBezTo>
                <a:lnTo>
                  <a:pt x="407650" y="210552"/>
                </a:lnTo>
                <a:lnTo>
                  <a:pt x="429787" y="247387"/>
                </a:lnTo>
                <a:lnTo>
                  <a:pt x="392891" y="280539"/>
                </a:lnTo>
                <a:cubicBezTo>
                  <a:pt x="392891" y="286064"/>
                  <a:pt x="394736" y="289748"/>
                  <a:pt x="392891" y="297115"/>
                </a:cubicBezTo>
                <a:lnTo>
                  <a:pt x="437166" y="319216"/>
                </a:lnTo>
                <a:lnTo>
                  <a:pt x="426097" y="359120"/>
                </a:lnTo>
                <a:lnTo>
                  <a:pt x="378133" y="355437"/>
                </a:lnTo>
                <a:cubicBezTo>
                  <a:pt x="376288" y="359120"/>
                  <a:pt x="372599" y="362804"/>
                  <a:pt x="368909" y="366487"/>
                </a:cubicBezTo>
                <a:lnTo>
                  <a:pt x="387357" y="410689"/>
                </a:lnTo>
                <a:lnTo>
                  <a:pt x="350462" y="432790"/>
                </a:lnTo>
                <a:lnTo>
                  <a:pt x="317871" y="395955"/>
                </a:lnTo>
                <a:cubicBezTo>
                  <a:pt x="312336" y="395955"/>
                  <a:pt x="308647" y="397797"/>
                  <a:pt x="303112" y="397797"/>
                </a:cubicBezTo>
                <a:lnTo>
                  <a:pt x="280975" y="441999"/>
                </a:lnTo>
                <a:lnTo>
                  <a:pt x="240390" y="430949"/>
                </a:lnTo>
                <a:lnTo>
                  <a:pt x="244079" y="383063"/>
                </a:lnTo>
                <a:cubicBezTo>
                  <a:pt x="240390" y="379379"/>
                  <a:pt x="236700" y="377538"/>
                  <a:pt x="233011" y="373854"/>
                </a:cubicBezTo>
                <a:lnTo>
                  <a:pt x="187506" y="390430"/>
                </a:lnTo>
                <a:lnTo>
                  <a:pt x="165369" y="353595"/>
                </a:lnTo>
                <a:lnTo>
                  <a:pt x="202264" y="321057"/>
                </a:lnTo>
                <a:cubicBezTo>
                  <a:pt x="202264" y="315532"/>
                  <a:pt x="200420" y="311849"/>
                  <a:pt x="200420" y="306323"/>
                </a:cubicBezTo>
                <a:lnTo>
                  <a:pt x="156145" y="284222"/>
                </a:lnTo>
                <a:lnTo>
                  <a:pt x="167214" y="243704"/>
                </a:lnTo>
                <a:lnTo>
                  <a:pt x="214563" y="247387"/>
                </a:lnTo>
                <a:cubicBezTo>
                  <a:pt x="216408" y="243704"/>
                  <a:pt x="220097" y="240020"/>
                  <a:pt x="223787" y="236337"/>
                </a:cubicBezTo>
                <a:lnTo>
                  <a:pt x="207184" y="190907"/>
                </a:lnTo>
                <a:lnTo>
                  <a:pt x="244079" y="168806"/>
                </a:lnTo>
                <a:lnTo>
                  <a:pt x="277285" y="205641"/>
                </a:lnTo>
                <a:cubicBezTo>
                  <a:pt x="282820" y="205641"/>
                  <a:pt x="286509" y="203799"/>
                  <a:pt x="292044" y="203799"/>
                </a:cubicBezTo>
                <a:close/>
                <a:moveTo>
                  <a:pt x="330784" y="64461"/>
                </a:moveTo>
                <a:cubicBezTo>
                  <a:pt x="310494" y="64461"/>
                  <a:pt x="293894" y="76739"/>
                  <a:pt x="293894" y="100681"/>
                </a:cubicBezTo>
                <a:cubicBezTo>
                  <a:pt x="293894" y="119099"/>
                  <a:pt x="292049" y="119099"/>
                  <a:pt x="257003" y="119099"/>
                </a:cubicBezTo>
                <a:lnTo>
                  <a:pt x="100834" y="119099"/>
                </a:lnTo>
                <a:cubicBezTo>
                  <a:pt x="80544" y="119099"/>
                  <a:pt x="64558" y="135674"/>
                  <a:pt x="64558" y="155933"/>
                </a:cubicBezTo>
                <a:lnTo>
                  <a:pt x="64558" y="485604"/>
                </a:lnTo>
                <a:cubicBezTo>
                  <a:pt x="64558" y="505863"/>
                  <a:pt x="80544" y="522438"/>
                  <a:pt x="100834" y="522438"/>
                </a:cubicBezTo>
                <a:lnTo>
                  <a:pt x="486338" y="522438"/>
                </a:lnTo>
                <a:cubicBezTo>
                  <a:pt x="506628" y="522438"/>
                  <a:pt x="523229" y="505863"/>
                  <a:pt x="523229" y="485604"/>
                </a:cubicBezTo>
                <a:lnTo>
                  <a:pt x="523229" y="100681"/>
                </a:lnTo>
                <a:cubicBezTo>
                  <a:pt x="523229" y="80422"/>
                  <a:pt x="506628" y="64461"/>
                  <a:pt x="486338" y="64461"/>
                </a:cubicBezTo>
                <a:close/>
                <a:moveTo>
                  <a:pt x="205971" y="40518"/>
                </a:moveTo>
                <a:cubicBezTo>
                  <a:pt x="194904" y="40518"/>
                  <a:pt x="183837" y="49727"/>
                  <a:pt x="183837" y="62619"/>
                </a:cubicBezTo>
                <a:cubicBezTo>
                  <a:pt x="183837" y="74897"/>
                  <a:pt x="194904" y="84106"/>
                  <a:pt x="205971" y="84106"/>
                </a:cubicBezTo>
                <a:cubicBezTo>
                  <a:pt x="218268" y="84106"/>
                  <a:pt x="227491" y="74897"/>
                  <a:pt x="227491" y="62619"/>
                </a:cubicBezTo>
                <a:cubicBezTo>
                  <a:pt x="227491" y="49727"/>
                  <a:pt x="216424" y="40518"/>
                  <a:pt x="205971" y="40518"/>
                </a:cubicBezTo>
                <a:close/>
                <a:moveTo>
                  <a:pt x="145102" y="40518"/>
                </a:moveTo>
                <a:cubicBezTo>
                  <a:pt x="132191" y="40518"/>
                  <a:pt x="122968" y="49727"/>
                  <a:pt x="122968" y="62619"/>
                </a:cubicBezTo>
                <a:cubicBezTo>
                  <a:pt x="122968" y="74897"/>
                  <a:pt x="132191" y="84106"/>
                  <a:pt x="145102" y="84106"/>
                </a:cubicBezTo>
                <a:cubicBezTo>
                  <a:pt x="158014" y="84106"/>
                  <a:pt x="167237" y="74897"/>
                  <a:pt x="167237" y="62619"/>
                </a:cubicBezTo>
                <a:cubicBezTo>
                  <a:pt x="167237" y="49727"/>
                  <a:pt x="156169" y="40518"/>
                  <a:pt x="145102" y="40518"/>
                </a:cubicBezTo>
                <a:close/>
                <a:moveTo>
                  <a:pt x="82389" y="40518"/>
                </a:moveTo>
                <a:cubicBezTo>
                  <a:pt x="71322" y="40518"/>
                  <a:pt x="60869" y="49727"/>
                  <a:pt x="60869" y="62619"/>
                </a:cubicBezTo>
                <a:cubicBezTo>
                  <a:pt x="60869" y="74897"/>
                  <a:pt x="69477" y="84106"/>
                  <a:pt x="82389" y="84106"/>
                </a:cubicBezTo>
                <a:cubicBezTo>
                  <a:pt x="95300" y="84106"/>
                  <a:pt x="104523" y="74897"/>
                  <a:pt x="104523" y="62619"/>
                </a:cubicBezTo>
                <a:cubicBezTo>
                  <a:pt x="104523" y="49727"/>
                  <a:pt x="93456" y="40518"/>
                  <a:pt x="82389" y="40518"/>
                </a:cubicBezTo>
                <a:close/>
                <a:moveTo>
                  <a:pt x="55336" y="0"/>
                </a:moveTo>
                <a:lnTo>
                  <a:pt x="532451" y="0"/>
                </a:lnTo>
                <a:cubicBezTo>
                  <a:pt x="563808" y="0"/>
                  <a:pt x="587787" y="25784"/>
                  <a:pt x="587787" y="55252"/>
                </a:cubicBezTo>
                <a:lnTo>
                  <a:pt x="587787" y="531647"/>
                </a:lnTo>
                <a:cubicBezTo>
                  <a:pt x="587787" y="562956"/>
                  <a:pt x="563808" y="586899"/>
                  <a:pt x="532451" y="586899"/>
                </a:cubicBezTo>
                <a:lnTo>
                  <a:pt x="55336" y="586899"/>
                </a:lnTo>
                <a:cubicBezTo>
                  <a:pt x="23979" y="586899"/>
                  <a:pt x="0" y="562956"/>
                  <a:pt x="0" y="531647"/>
                </a:cubicBezTo>
                <a:lnTo>
                  <a:pt x="0" y="55252"/>
                </a:lnTo>
                <a:cubicBezTo>
                  <a:pt x="0" y="23943"/>
                  <a:pt x="23979" y="0"/>
                  <a:pt x="55336" y="0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/>
          <a:lstStyle/>
          <a:p>
            <a:endParaRPr lang="en-CN"/>
          </a:p>
        </p:txBody>
      </p: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4172423" y="4636153"/>
            <a:ext cx="492443" cy="128321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质量检核规则开发一期</a:t>
            </a:r>
          </a:p>
        </p:txBody>
      </p:sp>
      <p:sp>
        <p:nvSpPr>
          <p:cNvPr id="105" name="web-development_48645"/>
          <p:cNvSpPr>
            <a:spLocks noChangeAspect="1"/>
          </p:cNvSpPr>
          <p:nvPr/>
        </p:nvSpPr>
        <p:spPr bwMode="auto">
          <a:xfrm>
            <a:off x="3343790" y="4960548"/>
            <a:ext cx="816045" cy="814811"/>
          </a:xfrm>
          <a:custGeom>
            <a:avLst/>
            <a:gdLst>
              <a:gd name="connsiteX0" fmla="*/ 290458 w 587787"/>
              <a:gd name="connsiteY0" fmla="*/ 249891 h 586899"/>
              <a:gd name="connsiteX1" fmla="*/ 271751 w 587787"/>
              <a:gd name="connsiteY1" fmla="*/ 256596 h 586899"/>
              <a:gd name="connsiteX2" fmla="*/ 253303 w 587787"/>
              <a:gd name="connsiteY2" fmla="*/ 324741 h 586899"/>
              <a:gd name="connsiteX3" fmla="*/ 321560 w 587787"/>
              <a:gd name="connsiteY3" fmla="*/ 343158 h 586899"/>
              <a:gd name="connsiteX4" fmla="*/ 340008 w 587787"/>
              <a:gd name="connsiteY4" fmla="*/ 275013 h 586899"/>
              <a:gd name="connsiteX5" fmla="*/ 290458 w 587787"/>
              <a:gd name="connsiteY5" fmla="*/ 249891 h 586899"/>
              <a:gd name="connsiteX6" fmla="*/ 314181 w 587787"/>
              <a:gd name="connsiteY6" fmla="*/ 159597 h 586899"/>
              <a:gd name="connsiteX7" fmla="*/ 354151 w 587787"/>
              <a:gd name="connsiteY7" fmla="*/ 170648 h 586899"/>
              <a:gd name="connsiteX8" fmla="*/ 350462 w 587787"/>
              <a:gd name="connsiteY8" fmla="*/ 217919 h 586899"/>
              <a:gd name="connsiteX9" fmla="*/ 361530 w 587787"/>
              <a:gd name="connsiteY9" fmla="*/ 227128 h 586899"/>
              <a:gd name="connsiteX10" fmla="*/ 407650 w 587787"/>
              <a:gd name="connsiteY10" fmla="*/ 210552 h 586899"/>
              <a:gd name="connsiteX11" fmla="*/ 429787 w 587787"/>
              <a:gd name="connsiteY11" fmla="*/ 247387 h 586899"/>
              <a:gd name="connsiteX12" fmla="*/ 392891 w 587787"/>
              <a:gd name="connsiteY12" fmla="*/ 280539 h 586899"/>
              <a:gd name="connsiteX13" fmla="*/ 392891 w 587787"/>
              <a:gd name="connsiteY13" fmla="*/ 297115 h 586899"/>
              <a:gd name="connsiteX14" fmla="*/ 437166 w 587787"/>
              <a:gd name="connsiteY14" fmla="*/ 319216 h 586899"/>
              <a:gd name="connsiteX15" fmla="*/ 426097 w 587787"/>
              <a:gd name="connsiteY15" fmla="*/ 359120 h 586899"/>
              <a:gd name="connsiteX16" fmla="*/ 378133 w 587787"/>
              <a:gd name="connsiteY16" fmla="*/ 355437 h 586899"/>
              <a:gd name="connsiteX17" fmla="*/ 368909 w 587787"/>
              <a:gd name="connsiteY17" fmla="*/ 366487 h 586899"/>
              <a:gd name="connsiteX18" fmla="*/ 387357 w 587787"/>
              <a:gd name="connsiteY18" fmla="*/ 410689 h 586899"/>
              <a:gd name="connsiteX19" fmla="*/ 350462 w 587787"/>
              <a:gd name="connsiteY19" fmla="*/ 432790 h 586899"/>
              <a:gd name="connsiteX20" fmla="*/ 317871 w 587787"/>
              <a:gd name="connsiteY20" fmla="*/ 395955 h 586899"/>
              <a:gd name="connsiteX21" fmla="*/ 303112 w 587787"/>
              <a:gd name="connsiteY21" fmla="*/ 397797 h 586899"/>
              <a:gd name="connsiteX22" fmla="*/ 280975 w 587787"/>
              <a:gd name="connsiteY22" fmla="*/ 441999 h 586899"/>
              <a:gd name="connsiteX23" fmla="*/ 240390 w 587787"/>
              <a:gd name="connsiteY23" fmla="*/ 430949 h 586899"/>
              <a:gd name="connsiteX24" fmla="*/ 244079 w 587787"/>
              <a:gd name="connsiteY24" fmla="*/ 383063 h 586899"/>
              <a:gd name="connsiteX25" fmla="*/ 233011 w 587787"/>
              <a:gd name="connsiteY25" fmla="*/ 373854 h 586899"/>
              <a:gd name="connsiteX26" fmla="*/ 187506 w 587787"/>
              <a:gd name="connsiteY26" fmla="*/ 390430 h 586899"/>
              <a:gd name="connsiteX27" fmla="*/ 165369 w 587787"/>
              <a:gd name="connsiteY27" fmla="*/ 353595 h 586899"/>
              <a:gd name="connsiteX28" fmla="*/ 202264 w 587787"/>
              <a:gd name="connsiteY28" fmla="*/ 321057 h 586899"/>
              <a:gd name="connsiteX29" fmla="*/ 200420 w 587787"/>
              <a:gd name="connsiteY29" fmla="*/ 306323 h 586899"/>
              <a:gd name="connsiteX30" fmla="*/ 156145 w 587787"/>
              <a:gd name="connsiteY30" fmla="*/ 284222 h 586899"/>
              <a:gd name="connsiteX31" fmla="*/ 167214 w 587787"/>
              <a:gd name="connsiteY31" fmla="*/ 243704 h 586899"/>
              <a:gd name="connsiteX32" fmla="*/ 214563 w 587787"/>
              <a:gd name="connsiteY32" fmla="*/ 247387 h 586899"/>
              <a:gd name="connsiteX33" fmla="*/ 223787 w 587787"/>
              <a:gd name="connsiteY33" fmla="*/ 236337 h 586899"/>
              <a:gd name="connsiteX34" fmla="*/ 207184 w 587787"/>
              <a:gd name="connsiteY34" fmla="*/ 190907 h 586899"/>
              <a:gd name="connsiteX35" fmla="*/ 244079 w 587787"/>
              <a:gd name="connsiteY35" fmla="*/ 168806 h 586899"/>
              <a:gd name="connsiteX36" fmla="*/ 277285 w 587787"/>
              <a:gd name="connsiteY36" fmla="*/ 205641 h 586899"/>
              <a:gd name="connsiteX37" fmla="*/ 292044 w 587787"/>
              <a:gd name="connsiteY37" fmla="*/ 203799 h 586899"/>
              <a:gd name="connsiteX38" fmla="*/ 330784 w 587787"/>
              <a:gd name="connsiteY38" fmla="*/ 64461 h 586899"/>
              <a:gd name="connsiteX39" fmla="*/ 293894 w 587787"/>
              <a:gd name="connsiteY39" fmla="*/ 100681 h 586899"/>
              <a:gd name="connsiteX40" fmla="*/ 257003 w 587787"/>
              <a:gd name="connsiteY40" fmla="*/ 119099 h 586899"/>
              <a:gd name="connsiteX41" fmla="*/ 100834 w 587787"/>
              <a:gd name="connsiteY41" fmla="*/ 119099 h 586899"/>
              <a:gd name="connsiteX42" fmla="*/ 64558 w 587787"/>
              <a:gd name="connsiteY42" fmla="*/ 155933 h 586899"/>
              <a:gd name="connsiteX43" fmla="*/ 64558 w 587787"/>
              <a:gd name="connsiteY43" fmla="*/ 485604 h 586899"/>
              <a:gd name="connsiteX44" fmla="*/ 100834 w 587787"/>
              <a:gd name="connsiteY44" fmla="*/ 522438 h 586899"/>
              <a:gd name="connsiteX45" fmla="*/ 486338 w 587787"/>
              <a:gd name="connsiteY45" fmla="*/ 522438 h 586899"/>
              <a:gd name="connsiteX46" fmla="*/ 523229 w 587787"/>
              <a:gd name="connsiteY46" fmla="*/ 485604 h 586899"/>
              <a:gd name="connsiteX47" fmla="*/ 523229 w 587787"/>
              <a:gd name="connsiteY47" fmla="*/ 100681 h 586899"/>
              <a:gd name="connsiteX48" fmla="*/ 486338 w 587787"/>
              <a:gd name="connsiteY48" fmla="*/ 64461 h 586899"/>
              <a:gd name="connsiteX49" fmla="*/ 205971 w 587787"/>
              <a:gd name="connsiteY49" fmla="*/ 40518 h 586899"/>
              <a:gd name="connsiteX50" fmla="*/ 183837 w 587787"/>
              <a:gd name="connsiteY50" fmla="*/ 62619 h 586899"/>
              <a:gd name="connsiteX51" fmla="*/ 205971 w 587787"/>
              <a:gd name="connsiteY51" fmla="*/ 84106 h 586899"/>
              <a:gd name="connsiteX52" fmla="*/ 227491 w 587787"/>
              <a:gd name="connsiteY52" fmla="*/ 62619 h 586899"/>
              <a:gd name="connsiteX53" fmla="*/ 205971 w 587787"/>
              <a:gd name="connsiteY53" fmla="*/ 40518 h 586899"/>
              <a:gd name="connsiteX54" fmla="*/ 145102 w 587787"/>
              <a:gd name="connsiteY54" fmla="*/ 40518 h 586899"/>
              <a:gd name="connsiteX55" fmla="*/ 122968 w 587787"/>
              <a:gd name="connsiteY55" fmla="*/ 62619 h 586899"/>
              <a:gd name="connsiteX56" fmla="*/ 145102 w 587787"/>
              <a:gd name="connsiteY56" fmla="*/ 84106 h 586899"/>
              <a:gd name="connsiteX57" fmla="*/ 167237 w 587787"/>
              <a:gd name="connsiteY57" fmla="*/ 62619 h 586899"/>
              <a:gd name="connsiteX58" fmla="*/ 145102 w 587787"/>
              <a:gd name="connsiteY58" fmla="*/ 40518 h 586899"/>
              <a:gd name="connsiteX59" fmla="*/ 82389 w 587787"/>
              <a:gd name="connsiteY59" fmla="*/ 40518 h 586899"/>
              <a:gd name="connsiteX60" fmla="*/ 60869 w 587787"/>
              <a:gd name="connsiteY60" fmla="*/ 62619 h 586899"/>
              <a:gd name="connsiteX61" fmla="*/ 82389 w 587787"/>
              <a:gd name="connsiteY61" fmla="*/ 84106 h 586899"/>
              <a:gd name="connsiteX62" fmla="*/ 104523 w 587787"/>
              <a:gd name="connsiteY62" fmla="*/ 62619 h 586899"/>
              <a:gd name="connsiteX63" fmla="*/ 82389 w 587787"/>
              <a:gd name="connsiteY63" fmla="*/ 40518 h 586899"/>
              <a:gd name="connsiteX64" fmla="*/ 55336 w 587787"/>
              <a:gd name="connsiteY64" fmla="*/ 0 h 586899"/>
              <a:gd name="connsiteX65" fmla="*/ 532451 w 587787"/>
              <a:gd name="connsiteY65" fmla="*/ 0 h 586899"/>
              <a:gd name="connsiteX66" fmla="*/ 587787 w 587787"/>
              <a:gd name="connsiteY66" fmla="*/ 55252 h 586899"/>
              <a:gd name="connsiteX67" fmla="*/ 587787 w 587787"/>
              <a:gd name="connsiteY67" fmla="*/ 531647 h 586899"/>
              <a:gd name="connsiteX68" fmla="*/ 532451 w 587787"/>
              <a:gd name="connsiteY68" fmla="*/ 586899 h 586899"/>
              <a:gd name="connsiteX69" fmla="*/ 55336 w 587787"/>
              <a:gd name="connsiteY69" fmla="*/ 586899 h 586899"/>
              <a:gd name="connsiteX70" fmla="*/ 0 w 587787"/>
              <a:gd name="connsiteY70" fmla="*/ 531647 h 586899"/>
              <a:gd name="connsiteX71" fmla="*/ 0 w 587787"/>
              <a:gd name="connsiteY71" fmla="*/ 55252 h 586899"/>
              <a:gd name="connsiteX72" fmla="*/ 55336 w 587787"/>
              <a:gd name="connsiteY72" fmla="*/ 0 h 58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7787" h="586899">
                <a:moveTo>
                  <a:pt x="290458" y="249891"/>
                </a:moveTo>
                <a:cubicBezTo>
                  <a:pt x="284088" y="250725"/>
                  <a:pt x="277747" y="252912"/>
                  <a:pt x="271751" y="256596"/>
                </a:cubicBezTo>
                <a:cubicBezTo>
                  <a:pt x="247769" y="271330"/>
                  <a:pt x="238545" y="300798"/>
                  <a:pt x="253303" y="324741"/>
                </a:cubicBezTo>
                <a:cubicBezTo>
                  <a:pt x="268062" y="348070"/>
                  <a:pt x="297578" y="355437"/>
                  <a:pt x="321560" y="343158"/>
                </a:cubicBezTo>
                <a:cubicBezTo>
                  <a:pt x="343697" y="330266"/>
                  <a:pt x="352306" y="298956"/>
                  <a:pt x="340008" y="275013"/>
                </a:cubicBezTo>
                <a:cubicBezTo>
                  <a:pt x="328939" y="257056"/>
                  <a:pt x="309569" y="247387"/>
                  <a:pt x="290458" y="249891"/>
                </a:cubicBezTo>
                <a:close/>
                <a:moveTo>
                  <a:pt x="314181" y="159597"/>
                </a:moveTo>
                <a:lnTo>
                  <a:pt x="354151" y="170648"/>
                </a:lnTo>
                <a:lnTo>
                  <a:pt x="350462" y="217919"/>
                </a:lnTo>
                <a:cubicBezTo>
                  <a:pt x="354151" y="221603"/>
                  <a:pt x="357841" y="223444"/>
                  <a:pt x="361530" y="227128"/>
                </a:cubicBezTo>
                <a:lnTo>
                  <a:pt x="407650" y="210552"/>
                </a:lnTo>
                <a:lnTo>
                  <a:pt x="429787" y="247387"/>
                </a:lnTo>
                <a:lnTo>
                  <a:pt x="392891" y="280539"/>
                </a:lnTo>
                <a:cubicBezTo>
                  <a:pt x="392891" y="286064"/>
                  <a:pt x="394736" y="289748"/>
                  <a:pt x="392891" y="297115"/>
                </a:cubicBezTo>
                <a:lnTo>
                  <a:pt x="437166" y="319216"/>
                </a:lnTo>
                <a:lnTo>
                  <a:pt x="426097" y="359120"/>
                </a:lnTo>
                <a:lnTo>
                  <a:pt x="378133" y="355437"/>
                </a:lnTo>
                <a:cubicBezTo>
                  <a:pt x="376288" y="359120"/>
                  <a:pt x="372599" y="362804"/>
                  <a:pt x="368909" y="366487"/>
                </a:cubicBezTo>
                <a:lnTo>
                  <a:pt x="387357" y="410689"/>
                </a:lnTo>
                <a:lnTo>
                  <a:pt x="350462" y="432790"/>
                </a:lnTo>
                <a:lnTo>
                  <a:pt x="317871" y="395955"/>
                </a:lnTo>
                <a:cubicBezTo>
                  <a:pt x="312336" y="395955"/>
                  <a:pt x="308647" y="397797"/>
                  <a:pt x="303112" y="397797"/>
                </a:cubicBezTo>
                <a:lnTo>
                  <a:pt x="280975" y="441999"/>
                </a:lnTo>
                <a:lnTo>
                  <a:pt x="240390" y="430949"/>
                </a:lnTo>
                <a:lnTo>
                  <a:pt x="244079" y="383063"/>
                </a:lnTo>
                <a:cubicBezTo>
                  <a:pt x="240390" y="379379"/>
                  <a:pt x="236700" y="377538"/>
                  <a:pt x="233011" y="373854"/>
                </a:cubicBezTo>
                <a:lnTo>
                  <a:pt x="187506" y="390430"/>
                </a:lnTo>
                <a:lnTo>
                  <a:pt x="165369" y="353595"/>
                </a:lnTo>
                <a:lnTo>
                  <a:pt x="202264" y="321057"/>
                </a:lnTo>
                <a:cubicBezTo>
                  <a:pt x="202264" y="315532"/>
                  <a:pt x="200420" y="311849"/>
                  <a:pt x="200420" y="306323"/>
                </a:cubicBezTo>
                <a:lnTo>
                  <a:pt x="156145" y="284222"/>
                </a:lnTo>
                <a:lnTo>
                  <a:pt x="167214" y="243704"/>
                </a:lnTo>
                <a:lnTo>
                  <a:pt x="214563" y="247387"/>
                </a:lnTo>
                <a:cubicBezTo>
                  <a:pt x="216408" y="243704"/>
                  <a:pt x="220097" y="240020"/>
                  <a:pt x="223787" y="236337"/>
                </a:cubicBezTo>
                <a:lnTo>
                  <a:pt x="207184" y="190907"/>
                </a:lnTo>
                <a:lnTo>
                  <a:pt x="244079" y="168806"/>
                </a:lnTo>
                <a:lnTo>
                  <a:pt x="277285" y="205641"/>
                </a:lnTo>
                <a:cubicBezTo>
                  <a:pt x="282820" y="205641"/>
                  <a:pt x="286509" y="203799"/>
                  <a:pt x="292044" y="203799"/>
                </a:cubicBezTo>
                <a:close/>
                <a:moveTo>
                  <a:pt x="330784" y="64461"/>
                </a:moveTo>
                <a:cubicBezTo>
                  <a:pt x="310494" y="64461"/>
                  <a:pt x="293894" y="76739"/>
                  <a:pt x="293894" y="100681"/>
                </a:cubicBezTo>
                <a:cubicBezTo>
                  <a:pt x="293894" y="119099"/>
                  <a:pt x="292049" y="119099"/>
                  <a:pt x="257003" y="119099"/>
                </a:cubicBezTo>
                <a:lnTo>
                  <a:pt x="100834" y="119099"/>
                </a:lnTo>
                <a:cubicBezTo>
                  <a:pt x="80544" y="119099"/>
                  <a:pt x="64558" y="135674"/>
                  <a:pt x="64558" y="155933"/>
                </a:cubicBezTo>
                <a:lnTo>
                  <a:pt x="64558" y="485604"/>
                </a:lnTo>
                <a:cubicBezTo>
                  <a:pt x="64558" y="505863"/>
                  <a:pt x="80544" y="522438"/>
                  <a:pt x="100834" y="522438"/>
                </a:cubicBezTo>
                <a:lnTo>
                  <a:pt x="486338" y="522438"/>
                </a:lnTo>
                <a:cubicBezTo>
                  <a:pt x="506628" y="522438"/>
                  <a:pt x="523229" y="505863"/>
                  <a:pt x="523229" y="485604"/>
                </a:cubicBezTo>
                <a:lnTo>
                  <a:pt x="523229" y="100681"/>
                </a:lnTo>
                <a:cubicBezTo>
                  <a:pt x="523229" y="80422"/>
                  <a:pt x="506628" y="64461"/>
                  <a:pt x="486338" y="64461"/>
                </a:cubicBezTo>
                <a:close/>
                <a:moveTo>
                  <a:pt x="205971" y="40518"/>
                </a:moveTo>
                <a:cubicBezTo>
                  <a:pt x="194904" y="40518"/>
                  <a:pt x="183837" y="49727"/>
                  <a:pt x="183837" y="62619"/>
                </a:cubicBezTo>
                <a:cubicBezTo>
                  <a:pt x="183837" y="74897"/>
                  <a:pt x="194904" y="84106"/>
                  <a:pt x="205971" y="84106"/>
                </a:cubicBezTo>
                <a:cubicBezTo>
                  <a:pt x="218268" y="84106"/>
                  <a:pt x="227491" y="74897"/>
                  <a:pt x="227491" y="62619"/>
                </a:cubicBezTo>
                <a:cubicBezTo>
                  <a:pt x="227491" y="49727"/>
                  <a:pt x="216424" y="40518"/>
                  <a:pt x="205971" y="40518"/>
                </a:cubicBezTo>
                <a:close/>
                <a:moveTo>
                  <a:pt x="145102" y="40518"/>
                </a:moveTo>
                <a:cubicBezTo>
                  <a:pt x="132191" y="40518"/>
                  <a:pt x="122968" y="49727"/>
                  <a:pt x="122968" y="62619"/>
                </a:cubicBezTo>
                <a:cubicBezTo>
                  <a:pt x="122968" y="74897"/>
                  <a:pt x="132191" y="84106"/>
                  <a:pt x="145102" y="84106"/>
                </a:cubicBezTo>
                <a:cubicBezTo>
                  <a:pt x="158014" y="84106"/>
                  <a:pt x="167237" y="74897"/>
                  <a:pt x="167237" y="62619"/>
                </a:cubicBezTo>
                <a:cubicBezTo>
                  <a:pt x="167237" y="49727"/>
                  <a:pt x="156169" y="40518"/>
                  <a:pt x="145102" y="40518"/>
                </a:cubicBezTo>
                <a:close/>
                <a:moveTo>
                  <a:pt x="82389" y="40518"/>
                </a:moveTo>
                <a:cubicBezTo>
                  <a:pt x="71322" y="40518"/>
                  <a:pt x="60869" y="49727"/>
                  <a:pt x="60869" y="62619"/>
                </a:cubicBezTo>
                <a:cubicBezTo>
                  <a:pt x="60869" y="74897"/>
                  <a:pt x="69477" y="84106"/>
                  <a:pt x="82389" y="84106"/>
                </a:cubicBezTo>
                <a:cubicBezTo>
                  <a:pt x="95300" y="84106"/>
                  <a:pt x="104523" y="74897"/>
                  <a:pt x="104523" y="62619"/>
                </a:cubicBezTo>
                <a:cubicBezTo>
                  <a:pt x="104523" y="49727"/>
                  <a:pt x="93456" y="40518"/>
                  <a:pt x="82389" y="40518"/>
                </a:cubicBezTo>
                <a:close/>
                <a:moveTo>
                  <a:pt x="55336" y="0"/>
                </a:moveTo>
                <a:lnTo>
                  <a:pt x="532451" y="0"/>
                </a:lnTo>
                <a:cubicBezTo>
                  <a:pt x="563808" y="0"/>
                  <a:pt x="587787" y="25784"/>
                  <a:pt x="587787" y="55252"/>
                </a:cubicBezTo>
                <a:lnTo>
                  <a:pt x="587787" y="531647"/>
                </a:lnTo>
                <a:cubicBezTo>
                  <a:pt x="587787" y="562956"/>
                  <a:pt x="563808" y="586899"/>
                  <a:pt x="532451" y="586899"/>
                </a:cubicBezTo>
                <a:lnTo>
                  <a:pt x="55336" y="586899"/>
                </a:lnTo>
                <a:cubicBezTo>
                  <a:pt x="23979" y="586899"/>
                  <a:pt x="0" y="562956"/>
                  <a:pt x="0" y="531647"/>
                </a:cubicBezTo>
                <a:lnTo>
                  <a:pt x="0" y="55252"/>
                </a:lnTo>
                <a:cubicBezTo>
                  <a:pt x="0" y="23943"/>
                  <a:pt x="23979" y="0"/>
                  <a:pt x="55336" y="0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/>
          <a:lstStyle/>
          <a:p>
            <a:endParaRPr lang="en-CN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9093096" y="4756937"/>
            <a:ext cx="1251274" cy="92333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全行数据治理机制正式运作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8347685" y="2517996"/>
            <a:ext cx="246221" cy="136388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eaVert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  <p:cxnSp>
        <p:nvCxnSpPr>
          <p:cNvPr id="60" name="直接连接符 59"/>
          <p:cNvCxnSpPr>
            <a:cxnSpLocks/>
          </p:cNvCxnSpPr>
          <p:nvPr/>
        </p:nvCxnSpPr>
        <p:spPr>
          <a:xfrm flipV="1">
            <a:off x="4987680" y="4809559"/>
            <a:ext cx="3806486" cy="647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5818289" y="5982990"/>
            <a:ext cx="2218122" cy="24622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anchor="ctr">
            <a:spAutoFit/>
          </a:bodyPr>
          <a:lstStyle/>
          <a:p>
            <a:pPr algn="ctr">
              <a:tabLst>
                <a:tab pos="8521700" algn="r"/>
              </a:tabLs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线下人工执行派单</a:t>
            </a:r>
          </a:p>
        </p:txBody>
      </p:sp>
      <p:cxnSp>
        <p:nvCxnSpPr>
          <p:cNvPr id="72" name="直接连接符 71"/>
          <p:cNvCxnSpPr>
            <a:cxnSpLocks/>
          </p:cNvCxnSpPr>
          <p:nvPr/>
        </p:nvCxnSpPr>
        <p:spPr>
          <a:xfrm flipV="1">
            <a:off x="1309376" y="6483846"/>
            <a:ext cx="9373608" cy="127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357188" y="736085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668337" y="303669"/>
            <a:ext cx="914532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时间计划</a:t>
            </a:r>
          </a:p>
        </p:txBody>
      </p:sp>
      <p:pic>
        <p:nvPicPr>
          <p:cNvPr id="53" name="Picture 4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l="3861" t="7410" r="7410" b="3861"/>
          <a:stretch>
            <a:fillRect/>
          </a:stretch>
        </p:blipFill>
        <p:spPr bwMode="auto">
          <a:xfrm>
            <a:off x="6417882" y="4970627"/>
            <a:ext cx="906719" cy="90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coin-stack-variant-with-check-mark_31434"/>
          <p:cNvSpPr>
            <a:spLocks noChangeAspect="1"/>
          </p:cNvSpPr>
          <p:nvPr/>
        </p:nvSpPr>
        <p:spPr bwMode="auto">
          <a:xfrm>
            <a:off x="7255440" y="2919397"/>
            <a:ext cx="808447" cy="799502"/>
          </a:xfrm>
          <a:custGeom>
            <a:avLst/>
            <a:gdLst>
              <a:gd name="connsiteX0" fmla="*/ 534978 w 599524"/>
              <a:gd name="connsiteY0" fmla="*/ 392756 h 592891"/>
              <a:gd name="connsiteX1" fmla="*/ 441386 w 599524"/>
              <a:gd name="connsiteY1" fmla="*/ 470805 h 592891"/>
              <a:gd name="connsiteX2" fmla="*/ 400149 w 599524"/>
              <a:gd name="connsiteY2" fmla="*/ 425336 h 592891"/>
              <a:gd name="connsiteX3" fmla="*/ 370744 w 599524"/>
              <a:gd name="connsiteY3" fmla="*/ 451830 h 592891"/>
              <a:gd name="connsiteX4" fmla="*/ 437442 w 599524"/>
              <a:gd name="connsiteY4" fmla="*/ 525583 h 592891"/>
              <a:gd name="connsiteX5" fmla="*/ 560438 w 599524"/>
              <a:gd name="connsiteY5" fmla="*/ 423188 h 592891"/>
              <a:gd name="connsiteX6" fmla="*/ 0 w 599524"/>
              <a:gd name="connsiteY6" fmla="*/ 371951 h 592891"/>
              <a:gd name="connsiteX7" fmla="*/ 232690 w 599524"/>
              <a:gd name="connsiteY7" fmla="*/ 465062 h 592891"/>
              <a:gd name="connsiteX8" fmla="*/ 305114 w 599524"/>
              <a:gd name="connsiteY8" fmla="*/ 460406 h 592891"/>
              <a:gd name="connsiteX9" fmla="*/ 332363 w 599524"/>
              <a:gd name="connsiteY9" fmla="*/ 548862 h 592891"/>
              <a:gd name="connsiteX10" fmla="*/ 232690 w 599524"/>
              <a:gd name="connsiteY10" fmla="*/ 558173 h 592891"/>
              <a:gd name="connsiteX11" fmla="*/ 0 w 599524"/>
              <a:gd name="connsiteY11" fmla="*/ 465062 h 592891"/>
              <a:gd name="connsiteX12" fmla="*/ 465770 w 599524"/>
              <a:gd name="connsiteY12" fmla="*/ 325448 h 592891"/>
              <a:gd name="connsiteX13" fmla="*/ 599524 w 599524"/>
              <a:gd name="connsiteY13" fmla="*/ 459349 h 592891"/>
              <a:gd name="connsiteX14" fmla="*/ 465770 w 599524"/>
              <a:gd name="connsiteY14" fmla="*/ 592891 h 592891"/>
              <a:gd name="connsiteX15" fmla="*/ 331658 w 599524"/>
              <a:gd name="connsiteY15" fmla="*/ 459349 h 592891"/>
              <a:gd name="connsiteX16" fmla="*/ 465770 w 599524"/>
              <a:gd name="connsiteY16" fmla="*/ 325448 h 592891"/>
              <a:gd name="connsiteX17" fmla="*/ 0 w 599524"/>
              <a:gd name="connsiteY17" fmla="*/ 232301 h 592891"/>
              <a:gd name="connsiteX18" fmla="*/ 232722 w 599524"/>
              <a:gd name="connsiteY18" fmla="*/ 325412 h 592891"/>
              <a:gd name="connsiteX19" fmla="*/ 465802 w 599524"/>
              <a:gd name="connsiteY19" fmla="*/ 232301 h 592891"/>
              <a:gd name="connsiteX20" fmla="*/ 465802 w 599524"/>
              <a:gd name="connsiteY20" fmla="*/ 298553 h 592891"/>
              <a:gd name="connsiteX21" fmla="*/ 311969 w 599524"/>
              <a:gd name="connsiteY21" fmla="*/ 412793 h 592891"/>
              <a:gd name="connsiteX22" fmla="*/ 232722 w 599524"/>
              <a:gd name="connsiteY22" fmla="*/ 418523 h 592891"/>
              <a:gd name="connsiteX23" fmla="*/ 0 w 599524"/>
              <a:gd name="connsiteY23" fmla="*/ 325412 h 592891"/>
              <a:gd name="connsiteX24" fmla="*/ 232722 w 599524"/>
              <a:gd name="connsiteY24" fmla="*/ 23269 h 592891"/>
              <a:gd name="connsiteX25" fmla="*/ 23308 w 599524"/>
              <a:gd name="connsiteY25" fmla="*/ 93078 h 592891"/>
              <a:gd name="connsiteX26" fmla="*/ 232722 w 599524"/>
              <a:gd name="connsiteY26" fmla="*/ 162528 h 592891"/>
              <a:gd name="connsiteX27" fmla="*/ 442494 w 599524"/>
              <a:gd name="connsiteY27" fmla="*/ 93078 h 592891"/>
              <a:gd name="connsiteX28" fmla="*/ 232722 w 599524"/>
              <a:gd name="connsiteY28" fmla="*/ 23269 h 592891"/>
              <a:gd name="connsiteX29" fmla="*/ 232722 w 599524"/>
              <a:gd name="connsiteY29" fmla="*/ 0 h 592891"/>
              <a:gd name="connsiteX30" fmla="*/ 465802 w 599524"/>
              <a:gd name="connsiteY30" fmla="*/ 93078 h 592891"/>
              <a:gd name="connsiteX31" fmla="*/ 465802 w 599524"/>
              <a:gd name="connsiteY31" fmla="*/ 185797 h 592891"/>
              <a:gd name="connsiteX32" fmla="*/ 232722 w 599524"/>
              <a:gd name="connsiteY32" fmla="*/ 278875 h 592891"/>
              <a:gd name="connsiteX33" fmla="*/ 0 w 599524"/>
              <a:gd name="connsiteY33" fmla="*/ 185797 h 592891"/>
              <a:gd name="connsiteX34" fmla="*/ 0 w 599524"/>
              <a:gd name="connsiteY34" fmla="*/ 93078 h 592891"/>
              <a:gd name="connsiteX35" fmla="*/ 232722 w 599524"/>
              <a:gd name="connsiteY35" fmla="*/ 0 h 59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9524" h="592891">
                <a:moveTo>
                  <a:pt x="534978" y="392756"/>
                </a:moveTo>
                <a:lnTo>
                  <a:pt x="441386" y="470805"/>
                </a:lnTo>
                <a:lnTo>
                  <a:pt x="400149" y="425336"/>
                </a:lnTo>
                <a:lnTo>
                  <a:pt x="370744" y="451830"/>
                </a:lnTo>
                <a:lnTo>
                  <a:pt x="437442" y="525583"/>
                </a:lnTo>
                <a:lnTo>
                  <a:pt x="560438" y="423188"/>
                </a:lnTo>
                <a:close/>
                <a:moveTo>
                  <a:pt x="0" y="371951"/>
                </a:moveTo>
                <a:cubicBezTo>
                  <a:pt x="0" y="423162"/>
                  <a:pt x="104334" y="465062"/>
                  <a:pt x="232690" y="465062"/>
                </a:cubicBezTo>
                <a:cubicBezTo>
                  <a:pt x="258146" y="465062"/>
                  <a:pt x="282168" y="463271"/>
                  <a:pt x="305114" y="460406"/>
                </a:cubicBezTo>
                <a:cubicBezTo>
                  <a:pt x="305114" y="492995"/>
                  <a:pt x="315153" y="523435"/>
                  <a:pt x="332363" y="548862"/>
                </a:cubicBezTo>
                <a:cubicBezTo>
                  <a:pt x="302246" y="554592"/>
                  <a:pt x="268543" y="558173"/>
                  <a:pt x="232690" y="558173"/>
                </a:cubicBezTo>
                <a:cubicBezTo>
                  <a:pt x="104334" y="558173"/>
                  <a:pt x="0" y="516273"/>
                  <a:pt x="0" y="465062"/>
                </a:cubicBezTo>
                <a:close/>
                <a:moveTo>
                  <a:pt x="465770" y="325448"/>
                </a:moveTo>
                <a:cubicBezTo>
                  <a:pt x="539640" y="325448"/>
                  <a:pt x="599524" y="385238"/>
                  <a:pt x="599524" y="459349"/>
                </a:cubicBezTo>
                <a:cubicBezTo>
                  <a:pt x="599524" y="533101"/>
                  <a:pt x="539640" y="592891"/>
                  <a:pt x="465770" y="592891"/>
                </a:cubicBezTo>
                <a:cubicBezTo>
                  <a:pt x="391542" y="592891"/>
                  <a:pt x="331658" y="533101"/>
                  <a:pt x="331658" y="459349"/>
                </a:cubicBezTo>
                <a:cubicBezTo>
                  <a:pt x="331658" y="385238"/>
                  <a:pt x="391542" y="325448"/>
                  <a:pt x="465770" y="325448"/>
                </a:cubicBezTo>
                <a:close/>
                <a:moveTo>
                  <a:pt x="0" y="232301"/>
                </a:moveTo>
                <a:cubicBezTo>
                  <a:pt x="0" y="283870"/>
                  <a:pt x="104348" y="325412"/>
                  <a:pt x="232722" y="325412"/>
                </a:cubicBezTo>
                <a:cubicBezTo>
                  <a:pt x="361454" y="325412"/>
                  <a:pt x="465802" y="283870"/>
                  <a:pt x="465802" y="232301"/>
                </a:cubicBezTo>
                <a:lnTo>
                  <a:pt x="465802" y="298553"/>
                </a:lnTo>
                <a:cubicBezTo>
                  <a:pt x="393009" y="298553"/>
                  <a:pt x="331691" y="346899"/>
                  <a:pt x="311969" y="412793"/>
                </a:cubicBezTo>
                <a:cubicBezTo>
                  <a:pt x="287226" y="416374"/>
                  <a:pt x="260691" y="418523"/>
                  <a:pt x="232722" y="418523"/>
                </a:cubicBezTo>
                <a:cubicBezTo>
                  <a:pt x="104348" y="418523"/>
                  <a:pt x="0" y="376981"/>
                  <a:pt x="0" y="325412"/>
                </a:cubicBezTo>
                <a:close/>
                <a:moveTo>
                  <a:pt x="232722" y="23269"/>
                </a:moveTo>
                <a:cubicBezTo>
                  <a:pt x="105065" y="23269"/>
                  <a:pt x="23308" y="64438"/>
                  <a:pt x="23308" y="93078"/>
                </a:cubicBezTo>
                <a:cubicBezTo>
                  <a:pt x="23308" y="121359"/>
                  <a:pt x="105065" y="162528"/>
                  <a:pt x="232722" y="162528"/>
                </a:cubicBezTo>
                <a:cubicBezTo>
                  <a:pt x="360737" y="162528"/>
                  <a:pt x="442494" y="121359"/>
                  <a:pt x="442494" y="93078"/>
                </a:cubicBezTo>
                <a:cubicBezTo>
                  <a:pt x="442494" y="64438"/>
                  <a:pt x="360737" y="23269"/>
                  <a:pt x="232722" y="23269"/>
                </a:cubicBezTo>
                <a:close/>
                <a:moveTo>
                  <a:pt x="232722" y="0"/>
                </a:moveTo>
                <a:cubicBezTo>
                  <a:pt x="361454" y="0"/>
                  <a:pt x="465802" y="41527"/>
                  <a:pt x="465802" y="93078"/>
                </a:cubicBezTo>
                <a:lnTo>
                  <a:pt x="465802" y="185797"/>
                </a:lnTo>
                <a:cubicBezTo>
                  <a:pt x="465802" y="237348"/>
                  <a:pt x="361454" y="278875"/>
                  <a:pt x="232722" y="278875"/>
                </a:cubicBezTo>
                <a:cubicBezTo>
                  <a:pt x="104348" y="278875"/>
                  <a:pt x="0" y="237348"/>
                  <a:pt x="0" y="185797"/>
                </a:cubicBezTo>
                <a:lnTo>
                  <a:pt x="0" y="93078"/>
                </a:lnTo>
                <a:cubicBezTo>
                  <a:pt x="0" y="41527"/>
                  <a:pt x="104348" y="0"/>
                  <a:pt x="232722" y="0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/>
          <a:lstStyle/>
          <a:p>
            <a:endParaRPr lang="en-CN"/>
          </a:p>
        </p:txBody>
      </p:sp>
      <p:sp>
        <p:nvSpPr>
          <p:cNvPr id="59" name="achievement_122054"/>
          <p:cNvSpPr>
            <a:spLocks noChangeAspect="1"/>
          </p:cNvSpPr>
          <p:nvPr/>
        </p:nvSpPr>
        <p:spPr bwMode="auto">
          <a:xfrm>
            <a:off x="9212193" y="3485251"/>
            <a:ext cx="1027788" cy="1023725"/>
          </a:xfrm>
          <a:custGeom>
            <a:avLst/>
            <a:gdLst>
              <a:gd name="connsiteX0" fmla="*/ 163163 w 606933"/>
              <a:gd name="connsiteY0" fmla="*/ 428473 h 604534"/>
              <a:gd name="connsiteX1" fmla="*/ 240092 w 606933"/>
              <a:gd name="connsiteY1" fmla="*/ 483829 h 604534"/>
              <a:gd name="connsiteX2" fmla="*/ 303416 w 606933"/>
              <a:gd name="connsiteY2" fmla="*/ 438265 h 604534"/>
              <a:gd name="connsiteX3" fmla="*/ 366741 w 606933"/>
              <a:gd name="connsiteY3" fmla="*/ 483829 h 604534"/>
              <a:gd name="connsiteX4" fmla="*/ 443770 w 606933"/>
              <a:gd name="connsiteY4" fmla="*/ 428473 h 604534"/>
              <a:gd name="connsiteX5" fmla="*/ 606933 w 606933"/>
              <a:gd name="connsiteY5" fmla="*/ 604534 h 604534"/>
              <a:gd name="connsiteX6" fmla="*/ 0 w 606933"/>
              <a:gd name="connsiteY6" fmla="*/ 604534 h 604534"/>
              <a:gd name="connsiteX7" fmla="*/ 139437 w 606933"/>
              <a:gd name="connsiteY7" fmla="*/ 0 h 604534"/>
              <a:gd name="connsiteX8" fmla="*/ 323449 w 606933"/>
              <a:gd name="connsiteY8" fmla="*/ 0 h 604534"/>
              <a:gd name="connsiteX9" fmla="*/ 323449 w 606933"/>
              <a:gd name="connsiteY9" fmla="*/ 298585 h 604534"/>
              <a:gd name="connsiteX10" fmla="*/ 416406 w 606933"/>
              <a:gd name="connsiteY10" fmla="*/ 398880 h 604534"/>
              <a:gd name="connsiteX11" fmla="*/ 366776 w 606933"/>
              <a:gd name="connsiteY11" fmla="*/ 434542 h 604534"/>
              <a:gd name="connsiteX12" fmla="*/ 303437 w 606933"/>
              <a:gd name="connsiteY12" fmla="*/ 388990 h 604534"/>
              <a:gd name="connsiteX13" fmla="*/ 240098 w 606933"/>
              <a:gd name="connsiteY13" fmla="*/ 434542 h 604534"/>
              <a:gd name="connsiteX14" fmla="*/ 190468 w 606933"/>
              <a:gd name="connsiteY14" fmla="*/ 398880 h 604534"/>
              <a:gd name="connsiteX15" fmla="*/ 283425 w 606933"/>
              <a:gd name="connsiteY15" fmla="*/ 298585 h 604534"/>
              <a:gd name="connsiteX16" fmla="*/ 283425 w 606933"/>
              <a:gd name="connsiteY16" fmla="*/ 134858 h 604534"/>
              <a:gd name="connsiteX17" fmla="*/ 139437 w 606933"/>
              <a:gd name="connsiteY17" fmla="*/ 134858 h 60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6933" h="604534">
                <a:moveTo>
                  <a:pt x="163163" y="428473"/>
                </a:moveTo>
                <a:lnTo>
                  <a:pt x="240092" y="483829"/>
                </a:lnTo>
                <a:lnTo>
                  <a:pt x="303416" y="438265"/>
                </a:lnTo>
                <a:lnTo>
                  <a:pt x="366741" y="483829"/>
                </a:lnTo>
                <a:lnTo>
                  <a:pt x="443770" y="428473"/>
                </a:lnTo>
                <a:lnTo>
                  <a:pt x="606933" y="604534"/>
                </a:lnTo>
                <a:lnTo>
                  <a:pt x="0" y="604534"/>
                </a:lnTo>
                <a:close/>
                <a:moveTo>
                  <a:pt x="139437" y="0"/>
                </a:moveTo>
                <a:lnTo>
                  <a:pt x="323449" y="0"/>
                </a:lnTo>
                <a:lnTo>
                  <a:pt x="323449" y="298585"/>
                </a:lnTo>
                <a:lnTo>
                  <a:pt x="416406" y="398880"/>
                </a:lnTo>
                <a:lnTo>
                  <a:pt x="366776" y="434542"/>
                </a:lnTo>
                <a:lnTo>
                  <a:pt x="303437" y="388990"/>
                </a:lnTo>
                <a:lnTo>
                  <a:pt x="240098" y="434542"/>
                </a:lnTo>
                <a:lnTo>
                  <a:pt x="190468" y="398880"/>
                </a:lnTo>
                <a:lnTo>
                  <a:pt x="283425" y="298585"/>
                </a:lnTo>
                <a:lnTo>
                  <a:pt x="283425" y="134858"/>
                </a:lnTo>
                <a:lnTo>
                  <a:pt x="139437" y="134858"/>
                </a:ln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4059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Freeform 11"/>
          <p:cNvSpPr>
            <a:spLocks noChangeArrowheads="1"/>
          </p:cNvSpPr>
          <p:nvPr/>
        </p:nvSpPr>
        <p:spPr bwMode="auto">
          <a:xfrm>
            <a:off x="1647825" y="1422400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750" y="2449513"/>
            <a:ext cx="169545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0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0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77544" y="2970974"/>
            <a:ext cx="5264257" cy="55563"/>
          </a:xfrm>
          <a:prstGeom prst="line">
            <a:avLst/>
          </a:prstGeom>
          <a:ln w="12700">
            <a:solidFill>
              <a:srgbClr val="366B7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925" y="3868738"/>
            <a:ext cx="3467100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章节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2" name="矩形 7"/>
          <p:cNvSpPr>
            <a:spLocks noChangeArrowheads="1"/>
          </p:cNvSpPr>
          <p:nvPr/>
        </p:nvSpPr>
        <p:spPr bwMode="auto">
          <a:xfrm>
            <a:off x="6277544" y="2104199"/>
            <a:ext cx="4467225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sz="60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治理方案</a:t>
            </a:r>
          </a:p>
        </p:txBody>
      </p:sp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77544" y="3066224"/>
            <a:ext cx="4467225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三阶段数据治理方案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/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6277544" y="3570553"/>
            <a:ext cx="3127779" cy="581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AEE-66BE-43E1-83CC-604F2F222D9A}" type="slidenum">
              <a:rPr lang="zh-CN" altLang="en-US" sz="1600"/>
              <a:pPr/>
              <a:t>29</a:t>
            </a:fld>
            <a:endParaRPr lang="zh-CN" altLang="en-US" sz="16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77544" y="4048361"/>
            <a:ext cx="446147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第二阶段：体系化建设</a:t>
            </a:r>
            <a:endParaRPr lang="en-US" altLang="zh-CN" sz="32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第三阶段：持续改进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07727"/>
      </p:ext>
    </p:ext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reeform 11"/>
          <p:cNvSpPr>
            <a:spLocks noChangeArrowheads="1"/>
          </p:cNvSpPr>
          <p:nvPr/>
        </p:nvSpPr>
        <p:spPr bwMode="auto">
          <a:xfrm>
            <a:off x="1647825" y="1422400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2363" y="2697163"/>
            <a:ext cx="2627312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14340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1588" y="3875088"/>
            <a:ext cx="2328862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Number_1"/>
          <p:cNvSpPr/>
          <p:nvPr>
            <p:custDataLst>
              <p:tags r:id="rId3"/>
            </p:custDataLst>
          </p:nvPr>
        </p:nvSpPr>
        <p:spPr>
          <a:xfrm>
            <a:off x="7150100" y="1808163"/>
            <a:ext cx="379413" cy="379412"/>
          </a:xfrm>
          <a:prstGeom prst="ellipse">
            <a:avLst/>
          </a:prstGeom>
          <a:solidFill>
            <a:srgbClr val="366B7E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11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1"/>
          <p:cNvSpPr/>
          <p:nvPr>
            <p:custDataLst>
              <p:tags r:id="rId4"/>
            </p:custDataLst>
          </p:nvPr>
        </p:nvSpPr>
        <p:spPr>
          <a:xfrm>
            <a:off x="7839075" y="1766888"/>
            <a:ext cx="2693988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r>
              <a:rPr lang="zh-CN" altLang="en-US" sz="3200" noProof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背景介绍</a:t>
            </a:r>
          </a:p>
        </p:txBody>
      </p:sp>
      <p:sp>
        <p:nvSpPr>
          <p:cNvPr id="18" name="MH_Number_2"/>
          <p:cNvSpPr/>
          <p:nvPr>
            <p:custDataLst>
              <p:tags r:id="rId5"/>
            </p:custDataLst>
          </p:nvPr>
        </p:nvSpPr>
        <p:spPr>
          <a:xfrm>
            <a:off x="7150100" y="2532063"/>
            <a:ext cx="379413" cy="379412"/>
          </a:xfrm>
          <a:prstGeom prst="ellipse">
            <a:avLst/>
          </a:prstGeom>
          <a:solidFill>
            <a:srgbClr val="366B7E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11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2"/>
          <p:cNvSpPr/>
          <p:nvPr>
            <p:custDataLst>
              <p:tags r:id="rId6"/>
            </p:custDataLst>
          </p:nvPr>
        </p:nvSpPr>
        <p:spPr>
          <a:xfrm>
            <a:off x="7839075" y="2517775"/>
            <a:ext cx="2693988" cy="49371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r>
              <a:rPr lang="zh-CN" altLang="en-US" sz="3200" noProof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方法论论证</a:t>
            </a:r>
          </a:p>
        </p:txBody>
      </p:sp>
      <p:sp>
        <p:nvSpPr>
          <p:cNvPr id="20" name="MH_Number_3"/>
          <p:cNvSpPr/>
          <p:nvPr>
            <p:custDataLst>
              <p:tags r:id="rId7"/>
            </p:custDataLst>
          </p:nvPr>
        </p:nvSpPr>
        <p:spPr>
          <a:xfrm>
            <a:off x="7150100" y="3255963"/>
            <a:ext cx="379413" cy="379412"/>
          </a:xfrm>
          <a:prstGeom prst="ellipse">
            <a:avLst/>
          </a:prstGeom>
          <a:solidFill>
            <a:srgbClr val="366B7E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11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3"/>
          <p:cNvSpPr/>
          <p:nvPr>
            <p:custDataLst>
              <p:tags r:id="rId8"/>
            </p:custDataLst>
          </p:nvPr>
        </p:nvSpPr>
        <p:spPr>
          <a:xfrm>
            <a:off x="7839075" y="3267075"/>
            <a:ext cx="2693988" cy="49371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r>
              <a:rPr lang="zh-CN" altLang="en-US" sz="3200" noProof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现状分析</a:t>
            </a:r>
          </a:p>
        </p:txBody>
      </p:sp>
      <p:sp>
        <p:nvSpPr>
          <p:cNvPr id="22" name="MH_Number_4"/>
          <p:cNvSpPr/>
          <p:nvPr>
            <p:custDataLst>
              <p:tags r:id="rId9"/>
            </p:custDataLst>
          </p:nvPr>
        </p:nvSpPr>
        <p:spPr>
          <a:xfrm>
            <a:off x="7150100" y="3979863"/>
            <a:ext cx="379413" cy="379412"/>
          </a:xfrm>
          <a:prstGeom prst="ellipse">
            <a:avLst/>
          </a:prstGeom>
          <a:solidFill>
            <a:srgbClr val="366B7E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11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10"/>
            </p:custDataLst>
          </p:nvPr>
        </p:nvSpPr>
        <p:spPr>
          <a:xfrm>
            <a:off x="7839075" y="3987800"/>
            <a:ext cx="2693988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r>
              <a:rPr lang="zh-CN" altLang="en-US" sz="3200" noProof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治理方案</a:t>
            </a:r>
          </a:p>
        </p:txBody>
      </p:sp>
      <p:sp>
        <p:nvSpPr>
          <p:cNvPr id="14" name="MH_Number_3"/>
          <p:cNvSpPr/>
          <p:nvPr>
            <p:custDataLst>
              <p:tags r:id="rId11"/>
            </p:custDataLst>
          </p:nvPr>
        </p:nvSpPr>
        <p:spPr>
          <a:xfrm>
            <a:off x="7150100" y="4703763"/>
            <a:ext cx="379413" cy="379412"/>
          </a:xfrm>
          <a:prstGeom prst="ellipse">
            <a:avLst/>
          </a:prstGeom>
          <a:solidFill>
            <a:srgbClr val="366B7E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11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11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12"/>
            </p:custDataLst>
          </p:nvPr>
        </p:nvSpPr>
        <p:spPr>
          <a:xfrm>
            <a:off x="7839075" y="4708525"/>
            <a:ext cx="2693988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r>
              <a:rPr lang="zh-CN" altLang="en-US" sz="3200" noProof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实施路径</a:t>
            </a:r>
          </a:p>
        </p:txBody>
      </p:sp>
      <p:sp>
        <p:nvSpPr>
          <p:cNvPr id="26" name="MH_Number_4"/>
          <p:cNvSpPr/>
          <p:nvPr>
            <p:custDataLst>
              <p:tags r:id="rId13"/>
            </p:custDataLst>
          </p:nvPr>
        </p:nvSpPr>
        <p:spPr>
          <a:xfrm>
            <a:off x="7150100" y="5427663"/>
            <a:ext cx="379413" cy="379412"/>
          </a:xfrm>
          <a:prstGeom prst="ellipse">
            <a:avLst/>
          </a:prstGeom>
          <a:solidFill>
            <a:srgbClr val="366B7E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11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lang="zh-CN" altLang="en-US" sz="211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9" name="MH_Entry_4"/>
          <p:cNvSpPr/>
          <p:nvPr>
            <p:custDataLst>
              <p:tags r:id="rId14"/>
            </p:custDataLst>
          </p:nvPr>
        </p:nvSpPr>
        <p:spPr>
          <a:xfrm>
            <a:off x="7839075" y="5427663"/>
            <a:ext cx="2693988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r>
              <a:rPr lang="zh-CN" altLang="en-US" sz="3200" noProof="1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预期效果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A6C8-AC7B-43A5-8E36-E228EEFD61E3}" type="slidenum">
              <a:rPr lang="zh-CN" altLang="en-US" sz="1600"/>
              <a:pPr/>
              <a:t>3</a:t>
            </a:fld>
            <a:endParaRPr lang="zh-CN" altLang="en-US" sz="1600"/>
          </a:p>
        </p:txBody>
      </p:sp>
    </p:spTree>
  </p:cSld>
  <p:clrMapOvr>
    <a:masterClrMapping/>
  </p:clrMapOvr>
  <p:transition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8"/>
          <p:cNvSpPr txBox="1">
            <a:spLocks noChangeArrowheads="1"/>
          </p:cNvSpPr>
          <p:nvPr/>
        </p:nvSpPr>
        <p:spPr bwMode="auto">
          <a:xfrm>
            <a:off x="-306388" y="185738"/>
            <a:ext cx="3949701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96913"/>
            <a:ext cx="11961812" cy="3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5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1D-4265-41B9-9AE5-DC18B21445A2}" type="slidenum">
              <a:rPr lang="zh-CN" altLang="en-US" sz="1600"/>
              <a:pPr/>
              <a:t>30</a:t>
            </a:fld>
            <a:endParaRPr lang="zh-CN" altLang="en-US" sz="1600"/>
          </a:p>
        </p:txBody>
      </p:sp>
      <p:sp>
        <p:nvSpPr>
          <p:cNvPr id="38957" name="AutoShape 9" descr="http://tse3.mm.bing.net/th?q=Project+Analyst+Icon&amp;w=120&amp;h=120&amp;c=1&amp;rs=1&amp;qlt=90&amp;pid=InlineBlock&amp;mkt=en-US&amp;adlt=strict&amp;t=1&amp;mw=2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61" name="TextBox 8"/>
          <p:cNvSpPr txBox="1">
            <a:spLocks noChangeArrowheads="1"/>
          </p:cNvSpPr>
          <p:nvPr/>
        </p:nvSpPr>
        <p:spPr bwMode="auto">
          <a:xfrm>
            <a:off x="668338" y="303669"/>
            <a:ext cx="751046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第二阶段：体系化建设方案</a:t>
            </a:r>
          </a:p>
        </p:txBody>
      </p:sp>
      <p:sp>
        <p:nvSpPr>
          <p:cNvPr id="105" name="Rectangle 3"/>
          <p:cNvSpPr>
            <a:spLocks noChangeArrowheads="1"/>
          </p:cNvSpPr>
          <p:nvPr/>
        </p:nvSpPr>
        <p:spPr bwMode="auto">
          <a:xfrm>
            <a:off x="2344738" y="5264150"/>
            <a:ext cx="1724025" cy="220663"/>
          </a:xfrm>
          <a:prstGeom prst="rect">
            <a:avLst/>
          </a:prstGeom>
          <a:solidFill>
            <a:srgbClr val="DEDE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200275" y="5432425"/>
            <a:ext cx="2012950" cy="104775"/>
          </a:xfrm>
          <a:prstGeom prst="rect">
            <a:avLst/>
          </a:prstGeom>
          <a:solidFill>
            <a:srgbClr val="DEDE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 rot="5400000">
            <a:off x="2946400" y="1973263"/>
            <a:ext cx="519113" cy="1277937"/>
          </a:xfrm>
          <a:prstGeom prst="rect">
            <a:avLst/>
          </a:prstGeom>
          <a:solidFill>
            <a:srgbClr val="B2D2DE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Freeform 12"/>
          <p:cNvSpPr>
            <a:spLocks noChangeArrowheads="1"/>
          </p:cNvSpPr>
          <p:nvPr/>
        </p:nvSpPr>
        <p:spPr bwMode="auto">
          <a:xfrm>
            <a:off x="1533525" y="5534025"/>
            <a:ext cx="9875838" cy="434975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0" y="768"/>
              </a:cxn>
              <a:cxn ang="0">
                <a:pos x="5760" y="768"/>
              </a:cxn>
              <a:cxn ang="0">
                <a:pos x="5328" y="0"/>
              </a:cxn>
              <a:cxn ang="0">
                <a:pos x="384" y="0"/>
              </a:cxn>
            </a:cxnLst>
            <a:rect l="0" t="0" r="r" b="b"/>
            <a:pathLst>
              <a:path w="5760" h="768">
                <a:moveTo>
                  <a:pt x="384" y="0"/>
                </a:moveTo>
                <a:lnTo>
                  <a:pt x="0" y="768"/>
                </a:lnTo>
                <a:lnTo>
                  <a:pt x="5760" y="768"/>
                </a:lnTo>
                <a:lnTo>
                  <a:pt x="5328" y="0"/>
                </a:lnTo>
                <a:lnTo>
                  <a:pt x="384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366B7E"/>
            </a:solidFill>
            <a:round/>
          </a:ln>
        </p:spPr>
        <p:txBody>
          <a:bodyPr lIns="0" tIns="0" rIns="0" bIns="0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 rot="5400000">
            <a:off x="1958181" y="3266282"/>
            <a:ext cx="2493963" cy="1511300"/>
          </a:xfrm>
          <a:prstGeom prst="rect">
            <a:avLst/>
          </a:prstGeom>
          <a:solidFill>
            <a:srgbClr val="DEDEDE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Rectangle 44"/>
          <p:cNvSpPr>
            <a:spLocks noChangeArrowheads="1"/>
          </p:cNvSpPr>
          <p:nvPr/>
        </p:nvSpPr>
        <p:spPr bwMode="auto">
          <a:xfrm>
            <a:off x="3944938" y="5603875"/>
            <a:ext cx="515937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数据治理整体架构设计</a:t>
            </a:r>
          </a:p>
        </p:txBody>
      </p:sp>
      <p:sp>
        <p:nvSpPr>
          <p:cNvPr id="117" name="TextBox 80"/>
          <p:cNvSpPr txBox="1">
            <a:spLocks noChangeArrowheads="1"/>
          </p:cNvSpPr>
          <p:nvPr/>
        </p:nvSpPr>
        <p:spPr bwMode="auto">
          <a:xfrm>
            <a:off x="2835830" y="3023460"/>
            <a:ext cx="738664" cy="2075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 anchor="b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（一阶段已建立）</a:t>
            </a:r>
          </a:p>
        </p:txBody>
      </p:sp>
      <p:sp>
        <p:nvSpPr>
          <p:cNvPr id="118" name="Rectangle 3"/>
          <p:cNvSpPr>
            <a:spLocks noChangeArrowheads="1"/>
          </p:cNvSpPr>
          <p:nvPr/>
        </p:nvSpPr>
        <p:spPr bwMode="auto">
          <a:xfrm>
            <a:off x="4479925" y="5264150"/>
            <a:ext cx="1724025" cy="220663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4335463" y="5432425"/>
            <a:ext cx="2012950" cy="104775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Rectangle 9"/>
          <p:cNvSpPr>
            <a:spLocks noChangeArrowheads="1"/>
          </p:cNvSpPr>
          <p:nvPr/>
        </p:nvSpPr>
        <p:spPr bwMode="auto">
          <a:xfrm rot="5400000">
            <a:off x="5083175" y="1973263"/>
            <a:ext cx="519113" cy="1277937"/>
          </a:xfrm>
          <a:prstGeom prst="rect">
            <a:avLst/>
          </a:prstGeom>
          <a:solidFill>
            <a:srgbClr val="B2D2DE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Rectangle 15"/>
          <p:cNvSpPr>
            <a:spLocks noChangeArrowheads="1"/>
          </p:cNvSpPr>
          <p:nvPr/>
        </p:nvSpPr>
        <p:spPr bwMode="auto">
          <a:xfrm rot="5400000">
            <a:off x="4094956" y="3266282"/>
            <a:ext cx="2493963" cy="15113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80"/>
          <p:cNvSpPr txBox="1">
            <a:spLocks noChangeArrowheads="1"/>
          </p:cNvSpPr>
          <p:nvPr/>
        </p:nvSpPr>
        <p:spPr bwMode="auto">
          <a:xfrm>
            <a:off x="4619625" y="3175000"/>
            <a:ext cx="56515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6656388" y="5264150"/>
            <a:ext cx="1724025" cy="220663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6511925" y="5432425"/>
            <a:ext cx="2012950" cy="104775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 9"/>
          <p:cNvSpPr>
            <a:spLocks noChangeArrowheads="1"/>
          </p:cNvSpPr>
          <p:nvPr/>
        </p:nvSpPr>
        <p:spPr bwMode="auto">
          <a:xfrm rot="5400000">
            <a:off x="7258050" y="1973263"/>
            <a:ext cx="519113" cy="1277937"/>
          </a:xfrm>
          <a:prstGeom prst="rect">
            <a:avLst/>
          </a:prstGeom>
          <a:solidFill>
            <a:srgbClr val="B2D2DE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 15"/>
          <p:cNvSpPr>
            <a:spLocks noChangeArrowheads="1"/>
          </p:cNvSpPr>
          <p:nvPr/>
        </p:nvSpPr>
        <p:spPr bwMode="auto">
          <a:xfrm rot="5400000">
            <a:off x="6269831" y="3266282"/>
            <a:ext cx="2493963" cy="15113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80"/>
          <p:cNvSpPr txBox="1">
            <a:spLocks noChangeArrowheads="1"/>
          </p:cNvSpPr>
          <p:nvPr/>
        </p:nvSpPr>
        <p:spPr bwMode="auto">
          <a:xfrm>
            <a:off x="6796088" y="3175000"/>
            <a:ext cx="56515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数据质量改善</a:t>
            </a:r>
          </a:p>
        </p:txBody>
      </p:sp>
      <p:sp>
        <p:nvSpPr>
          <p:cNvPr id="128" name="Rectangle 3"/>
          <p:cNvSpPr>
            <a:spLocks noChangeArrowheads="1"/>
          </p:cNvSpPr>
          <p:nvPr/>
        </p:nvSpPr>
        <p:spPr bwMode="auto">
          <a:xfrm>
            <a:off x="8818563" y="5264150"/>
            <a:ext cx="1724025" cy="220663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8674100" y="5432425"/>
            <a:ext cx="2012950" cy="104775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Rectangle 9"/>
          <p:cNvSpPr>
            <a:spLocks noChangeArrowheads="1"/>
          </p:cNvSpPr>
          <p:nvPr/>
        </p:nvSpPr>
        <p:spPr bwMode="auto">
          <a:xfrm rot="5400000">
            <a:off x="9421812" y="1973263"/>
            <a:ext cx="519113" cy="1277938"/>
          </a:xfrm>
          <a:prstGeom prst="rect">
            <a:avLst/>
          </a:prstGeom>
          <a:solidFill>
            <a:srgbClr val="B2D2DE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Rectangle 15"/>
          <p:cNvSpPr>
            <a:spLocks noChangeArrowheads="1"/>
          </p:cNvSpPr>
          <p:nvPr/>
        </p:nvSpPr>
        <p:spPr bwMode="auto">
          <a:xfrm rot="5400000">
            <a:off x="8433593" y="3266282"/>
            <a:ext cx="2493963" cy="15113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80"/>
          <p:cNvSpPr txBox="1">
            <a:spLocks noChangeArrowheads="1"/>
          </p:cNvSpPr>
          <p:nvPr/>
        </p:nvSpPr>
        <p:spPr bwMode="auto">
          <a:xfrm>
            <a:off x="8958263" y="3175000"/>
            <a:ext cx="565150" cy="175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数据价值实现</a:t>
            </a:r>
          </a:p>
        </p:txBody>
      </p:sp>
      <p:sp>
        <p:nvSpPr>
          <p:cNvPr id="133" name="AutoShape 13"/>
          <p:cNvSpPr>
            <a:spLocks noChangeArrowheads="1"/>
          </p:cNvSpPr>
          <p:nvPr/>
        </p:nvSpPr>
        <p:spPr bwMode="auto">
          <a:xfrm>
            <a:off x="1604963" y="1455738"/>
            <a:ext cx="9648825" cy="9810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AutoShape 14"/>
          <p:cNvSpPr>
            <a:spLocks noChangeArrowheads="1"/>
          </p:cNvSpPr>
          <p:nvPr/>
        </p:nvSpPr>
        <p:spPr bwMode="auto">
          <a:xfrm>
            <a:off x="2628900" y="1576388"/>
            <a:ext cx="7602538" cy="776287"/>
          </a:xfrm>
          <a:prstGeom prst="triangle">
            <a:avLst>
              <a:gd name="adj" fmla="val 50000"/>
            </a:avLst>
          </a:prstGeom>
          <a:solidFill>
            <a:srgbClr val="B2D2DE"/>
          </a:solidFill>
          <a:ln w="9525">
            <a:noFill/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ectangle 43"/>
          <p:cNvSpPr>
            <a:spLocks noChangeArrowheads="1"/>
          </p:cNvSpPr>
          <p:nvPr/>
        </p:nvSpPr>
        <p:spPr bwMode="auto">
          <a:xfrm>
            <a:off x="3557588" y="1774149"/>
            <a:ext cx="57197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en-US" sz="19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重庆农村商业银行</a:t>
            </a:r>
            <a:br>
              <a:rPr lang="en-US" altLang="zh-CN" sz="19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9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数据治理体系化建设</a:t>
            </a:r>
            <a:endParaRPr lang="en-US" altLang="ko-KR" sz="1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AutoShape 39"/>
          <p:cNvSpPr>
            <a:spLocks noChangeArrowheads="1"/>
          </p:cNvSpPr>
          <p:nvPr/>
        </p:nvSpPr>
        <p:spPr bwMode="auto">
          <a:xfrm flipV="1">
            <a:off x="1998663" y="2505075"/>
            <a:ext cx="8837612" cy="2301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366B7E"/>
            </a:solidFill>
            <a:round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91"/>
          <p:cNvSpPr txBox="1">
            <a:spLocks noChangeArrowheads="1"/>
          </p:cNvSpPr>
          <p:nvPr/>
        </p:nvSpPr>
        <p:spPr bwMode="auto">
          <a:xfrm>
            <a:off x="5053013" y="2962275"/>
            <a:ext cx="928687" cy="307975"/>
          </a:xfrm>
          <a:prstGeom prst="rect">
            <a:avLst/>
          </a:prstGeom>
          <a:solidFill>
            <a:srgbClr val="B2D2DE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管理制度</a:t>
            </a:r>
          </a:p>
        </p:txBody>
      </p:sp>
      <p:sp>
        <p:nvSpPr>
          <p:cNvPr id="138" name="TextBox 92"/>
          <p:cNvSpPr txBox="1">
            <a:spLocks noChangeArrowheads="1"/>
          </p:cNvSpPr>
          <p:nvPr/>
        </p:nvSpPr>
        <p:spPr bwMode="auto">
          <a:xfrm>
            <a:off x="5053013" y="3351213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</a:t>
            </a:r>
          </a:p>
        </p:txBody>
      </p:sp>
      <p:sp>
        <p:nvSpPr>
          <p:cNvPr id="139" name="TextBox 93"/>
          <p:cNvSpPr txBox="1">
            <a:spLocks noChangeArrowheads="1"/>
          </p:cNvSpPr>
          <p:nvPr/>
        </p:nvSpPr>
        <p:spPr bwMode="auto">
          <a:xfrm>
            <a:off x="5053013" y="3730625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140" name="TextBox 94"/>
          <p:cNvSpPr txBox="1">
            <a:spLocks noChangeArrowheads="1"/>
          </p:cNvSpPr>
          <p:nvPr/>
        </p:nvSpPr>
        <p:spPr bwMode="auto">
          <a:xfrm>
            <a:off x="5053013" y="4111625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</a:p>
        </p:txBody>
      </p:sp>
      <p:sp>
        <p:nvSpPr>
          <p:cNvPr id="141" name="TextBox 95"/>
          <p:cNvSpPr txBox="1">
            <a:spLocks noChangeArrowheads="1"/>
          </p:cNvSpPr>
          <p:nvPr/>
        </p:nvSpPr>
        <p:spPr bwMode="auto">
          <a:xfrm>
            <a:off x="5053013" y="4479925"/>
            <a:ext cx="928687" cy="306388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</a:p>
        </p:txBody>
      </p:sp>
      <p:sp>
        <p:nvSpPr>
          <p:cNvPr id="142" name="TextBox 96"/>
          <p:cNvSpPr txBox="1">
            <a:spLocks noChangeArrowheads="1"/>
          </p:cNvSpPr>
          <p:nvPr/>
        </p:nvSpPr>
        <p:spPr bwMode="auto">
          <a:xfrm>
            <a:off x="5053013" y="4848225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</a:t>
            </a:r>
          </a:p>
        </p:txBody>
      </p:sp>
      <p:sp>
        <p:nvSpPr>
          <p:cNvPr id="143" name="矩形 1"/>
          <p:cNvSpPr>
            <a:spLocks noChangeArrowheads="1"/>
          </p:cNvSpPr>
          <p:nvPr/>
        </p:nvSpPr>
        <p:spPr bwMode="auto">
          <a:xfrm>
            <a:off x="1533525" y="5897563"/>
            <a:ext cx="9875838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366B7E"/>
            </a:solidFill>
            <a:round/>
          </a:ln>
        </p:spPr>
        <p:txBody>
          <a:bodyPr lIns="0" tIns="0" rIns="0" bIns="0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84"/>
          <p:cNvSpPr txBox="1">
            <a:spLocks noChangeArrowheads="1"/>
          </p:cNvSpPr>
          <p:nvPr/>
        </p:nvSpPr>
        <p:spPr bwMode="auto">
          <a:xfrm>
            <a:off x="3278853" y="6035675"/>
            <a:ext cx="2430462" cy="271463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数据管控体系</a:t>
            </a:r>
          </a:p>
        </p:txBody>
      </p:sp>
      <p:sp>
        <p:nvSpPr>
          <p:cNvPr id="148" name="TextBox 91"/>
          <p:cNvSpPr txBox="1">
            <a:spLocks noChangeArrowheads="1"/>
          </p:cNvSpPr>
          <p:nvPr/>
        </p:nvSpPr>
        <p:spPr bwMode="auto">
          <a:xfrm>
            <a:off x="7205663" y="2962275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事前预防</a:t>
            </a:r>
          </a:p>
        </p:txBody>
      </p:sp>
      <p:sp>
        <p:nvSpPr>
          <p:cNvPr id="150" name="TextBox 93"/>
          <p:cNvSpPr txBox="1">
            <a:spLocks noChangeArrowheads="1"/>
          </p:cNvSpPr>
          <p:nvPr/>
        </p:nvSpPr>
        <p:spPr bwMode="auto">
          <a:xfrm>
            <a:off x="7205663" y="3906044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事中处理</a:t>
            </a:r>
          </a:p>
        </p:txBody>
      </p:sp>
      <p:sp>
        <p:nvSpPr>
          <p:cNvPr id="152" name="TextBox 95"/>
          <p:cNvSpPr txBox="1">
            <a:spLocks noChangeArrowheads="1"/>
          </p:cNvSpPr>
          <p:nvPr/>
        </p:nvSpPr>
        <p:spPr bwMode="auto">
          <a:xfrm>
            <a:off x="7205663" y="4849812"/>
            <a:ext cx="928687" cy="306388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事后总结</a:t>
            </a:r>
          </a:p>
        </p:txBody>
      </p:sp>
      <p:sp>
        <p:nvSpPr>
          <p:cNvPr id="154" name="TextBox 91"/>
          <p:cNvSpPr txBox="1">
            <a:spLocks noChangeArrowheads="1"/>
          </p:cNvSpPr>
          <p:nvPr/>
        </p:nvSpPr>
        <p:spPr bwMode="auto">
          <a:xfrm>
            <a:off x="9391650" y="2962275"/>
            <a:ext cx="928688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基础准备</a:t>
            </a:r>
          </a:p>
        </p:txBody>
      </p:sp>
      <p:sp>
        <p:nvSpPr>
          <p:cNvPr id="156" name="TextBox 93"/>
          <p:cNvSpPr txBox="1">
            <a:spLocks noChangeArrowheads="1"/>
          </p:cNvSpPr>
          <p:nvPr/>
        </p:nvSpPr>
        <p:spPr bwMode="auto">
          <a:xfrm>
            <a:off x="9391650" y="3906044"/>
            <a:ext cx="928688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经验积累</a:t>
            </a:r>
          </a:p>
        </p:txBody>
      </p:sp>
      <p:sp>
        <p:nvSpPr>
          <p:cNvPr id="158" name="TextBox 95"/>
          <p:cNvSpPr txBox="1">
            <a:spLocks noChangeArrowheads="1"/>
          </p:cNvSpPr>
          <p:nvPr/>
        </p:nvSpPr>
        <p:spPr bwMode="auto">
          <a:xfrm>
            <a:off x="9391650" y="4849812"/>
            <a:ext cx="928688" cy="306388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价值实现</a:t>
            </a:r>
          </a:p>
        </p:txBody>
      </p:sp>
      <p:sp>
        <p:nvSpPr>
          <p:cNvPr id="160" name="TextBox 84"/>
          <p:cNvSpPr txBox="1">
            <a:spLocks noChangeArrowheads="1"/>
          </p:cNvSpPr>
          <p:nvPr/>
        </p:nvSpPr>
        <p:spPr bwMode="auto">
          <a:xfrm>
            <a:off x="7250112" y="6009084"/>
            <a:ext cx="2430462" cy="271463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数据应用体系</a:t>
            </a:r>
          </a:p>
        </p:txBody>
      </p:sp>
      <p:sp>
        <p:nvSpPr>
          <p:cNvPr id="2" name="下箭头 1"/>
          <p:cNvSpPr/>
          <p:nvPr/>
        </p:nvSpPr>
        <p:spPr>
          <a:xfrm>
            <a:off x="7431985" y="3398441"/>
            <a:ext cx="484632" cy="379412"/>
          </a:xfrm>
          <a:prstGeom prst="down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下箭头 161"/>
          <p:cNvSpPr/>
          <p:nvPr/>
        </p:nvSpPr>
        <p:spPr>
          <a:xfrm>
            <a:off x="7437459" y="4342210"/>
            <a:ext cx="484632" cy="379412"/>
          </a:xfrm>
          <a:prstGeom prst="down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下箭头 162"/>
          <p:cNvSpPr/>
          <p:nvPr/>
        </p:nvSpPr>
        <p:spPr>
          <a:xfrm>
            <a:off x="9597639" y="3398441"/>
            <a:ext cx="484632" cy="379412"/>
          </a:xfrm>
          <a:prstGeom prst="down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下箭头 163"/>
          <p:cNvSpPr/>
          <p:nvPr/>
        </p:nvSpPr>
        <p:spPr>
          <a:xfrm>
            <a:off x="9603113" y="4342210"/>
            <a:ext cx="484632" cy="379412"/>
          </a:xfrm>
          <a:prstGeom prst="down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79861"/>
      </p:ext>
    </p:extLst>
  </p:cSld>
  <p:clrMapOvr>
    <a:masterClrMapping/>
  </p:clrMapOvr>
  <p:transition spd="slow" advTm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0" name="TextBox 110"/>
          <p:cNvSpPr txBox="1">
            <a:spLocks noChangeArrowheads="1"/>
          </p:cNvSpPr>
          <p:nvPr/>
        </p:nvSpPr>
        <p:spPr bwMode="auto">
          <a:xfrm>
            <a:off x="1460500" y="6524625"/>
            <a:ext cx="792163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</a:p>
        </p:txBody>
      </p:sp>
      <p:sp>
        <p:nvSpPr>
          <p:cNvPr id="43011" name="TextBox 111"/>
          <p:cNvSpPr txBox="1">
            <a:spLocks noChangeArrowheads="1"/>
          </p:cNvSpPr>
          <p:nvPr/>
        </p:nvSpPr>
        <p:spPr bwMode="auto">
          <a:xfrm>
            <a:off x="2757488" y="6524625"/>
            <a:ext cx="1439862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需加强</a:t>
            </a:r>
          </a:p>
        </p:txBody>
      </p:sp>
      <p:sp>
        <p:nvSpPr>
          <p:cNvPr id="43012" name="TextBox 112"/>
          <p:cNvSpPr txBox="1">
            <a:spLocks noChangeArrowheads="1"/>
          </p:cNvSpPr>
          <p:nvPr/>
        </p:nvSpPr>
        <p:spPr bwMode="auto">
          <a:xfrm>
            <a:off x="4413250" y="6553200"/>
            <a:ext cx="1439863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空白待建</a:t>
            </a: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741363" y="1095375"/>
            <a:ext cx="11447462" cy="3810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5" name="矩形 1"/>
          <p:cNvSpPr>
            <a:spLocks noChangeArrowheads="1"/>
          </p:cNvSpPr>
          <p:nvPr/>
        </p:nvSpPr>
        <p:spPr bwMode="auto">
          <a:xfrm>
            <a:off x="741363" y="1195388"/>
            <a:ext cx="965200" cy="20050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16" name="矩形 3"/>
          <p:cNvSpPr>
            <a:spLocks noChangeArrowheads="1"/>
          </p:cNvSpPr>
          <p:nvPr/>
        </p:nvSpPr>
        <p:spPr bwMode="auto">
          <a:xfrm>
            <a:off x="741363" y="3413125"/>
            <a:ext cx="965200" cy="29670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17" name="文本框 4"/>
          <p:cNvSpPr txBox="1">
            <a:spLocks noChangeArrowheads="1"/>
          </p:cNvSpPr>
          <p:nvPr/>
        </p:nvSpPr>
        <p:spPr bwMode="auto">
          <a:xfrm>
            <a:off x="852011" y="2177975"/>
            <a:ext cx="738664" cy="8623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数据应用体系</a:t>
            </a:r>
          </a:p>
        </p:txBody>
      </p:sp>
      <p:sp>
        <p:nvSpPr>
          <p:cNvPr id="43018" name="文本框 5"/>
          <p:cNvSpPr txBox="1">
            <a:spLocks noChangeArrowheads="1"/>
          </p:cNvSpPr>
          <p:nvPr/>
        </p:nvSpPr>
        <p:spPr bwMode="auto">
          <a:xfrm>
            <a:off x="949468" y="4457646"/>
            <a:ext cx="492443" cy="1938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数据管控体系</a:t>
            </a:r>
          </a:p>
        </p:txBody>
      </p:sp>
      <p:sp>
        <p:nvSpPr>
          <p:cNvPr id="7" name="矩形 6"/>
          <p:cNvSpPr/>
          <p:nvPr/>
        </p:nvSpPr>
        <p:spPr>
          <a:xfrm>
            <a:off x="1839913" y="1195388"/>
            <a:ext cx="10350500" cy="630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0" name="文本框 10"/>
          <p:cNvSpPr txBox="1">
            <a:spLocks noChangeArrowheads="1"/>
          </p:cNvSpPr>
          <p:nvPr/>
        </p:nvSpPr>
        <p:spPr bwMode="auto">
          <a:xfrm>
            <a:off x="5862638" y="1198563"/>
            <a:ext cx="2136775" cy="306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数据业务应用</a:t>
            </a:r>
          </a:p>
        </p:txBody>
      </p:sp>
      <p:sp>
        <p:nvSpPr>
          <p:cNvPr id="10" name="矩形 9"/>
          <p:cNvSpPr/>
          <p:nvPr/>
        </p:nvSpPr>
        <p:spPr>
          <a:xfrm>
            <a:off x="1839913" y="2598738"/>
            <a:ext cx="10350500" cy="638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9913" y="1897063"/>
            <a:ext cx="10350500" cy="630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3" name="文本框 58"/>
          <p:cNvSpPr txBox="1">
            <a:spLocks noChangeArrowheads="1"/>
          </p:cNvSpPr>
          <p:nvPr/>
        </p:nvSpPr>
        <p:spPr bwMode="auto">
          <a:xfrm>
            <a:off x="6596063" y="2589213"/>
            <a:ext cx="796925" cy="306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源系统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2036763" y="2913063"/>
            <a:ext cx="1630362" cy="261937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核心系统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3709352" y="2913063"/>
            <a:ext cx="1628775" cy="261937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信贷系统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5380354" y="2913063"/>
            <a:ext cx="1630362" cy="261937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资金系统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7052943" y="2913063"/>
            <a:ext cx="1630363" cy="261937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总账系统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8725533" y="2913063"/>
            <a:ext cx="1630363" cy="261937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补录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10398125" y="2913063"/>
            <a:ext cx="1630363" cy="261937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1839913" y="3413125"/>
            <a:ext cx="1958975" cy="159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914775" y="3413125"/>
            <a:ext cx="1960563" cy="159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24563" y="3413125"/>
            <a:ext cx="1958975" cy="159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34350" y="3413125"/>
            <a:ext cx="1960563" cy="159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229850" y="3413125"/>
            <a:ext cx="1958975" cy="159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36" name="文本框 78"/>
          <p:cNvSpPr txBox="1">
            <a:spLocks noChangeArrowheads="1"/>
          </p:cNvSpPr>
          <p:nvPr/>
        </p:nvSpPr>
        <p:spPr bwMode="auto">
          <a:xfrm>
            <a:off x="2252663" y="3403600"/>
            <a:ext cx="1157287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数据架构</a:t>
            </a:r>
          </a:p>
        </p:txBody>
      </p:sp>
      <p:sp>
        <p:nvSpPr>
          <p:cNvPr id="43037" name="文本框 91"/>
          <p:cNvSpPr txBox="1">
            <a:spLocks noChangeArrowheads="1"/>
          </p:cNvSpPr>
          <p:nvPr/>
        </p:nvSpPr>
        <p:spPr bwMode="auto">
          <a:xfrm>
            <a:off x="6337300" y="3424238"/>
            <a:ext cx="1290638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</a:t>
            </a:r>
          </a:p>
        </p:txBody>
      </p:sp>
      <p:sp>
        <p:nvSpPr>
          <p:cNvPr id="43038" name="文本框 98"/>
          <p:cNvSpPr txBox="1">
            <a:spLocks noChangeArrowheads="1"/>
          </p:cNvSpPr>
          <p:nvPr/>
        </p:nvSpPr>
        <p:spPr bwMode="auto">
          <a:xfrm>
            <a:off x="4229100" y="3424238"/>
            <a:ext cx="125730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数据标准管理</a:t>
            </a:r>
          </a:p>
        </p:txBody>
      </p:sp>
      <p:sp>
        <p:nvSpPr>
          <p:cNvPr id="43039" name="文本框 114"/>
          <p:cNvSpPr txBox="1">
            <a:spLocks noChangeArrowheads="1"/>
          </p:cNvSpPr>
          <p:nvPr/>
        </p:nvSpPr>
        <p:spPr bwMode="auto">
          <a:xfrm>
            <a:off x="8445500" y="3424238"/>
            <a:ext cx="1263650" cy="306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</a:t>
            </a:r>
          </a:p>
        </p:txBody>
      </p:sp>
      <p:sp>
        <p:nvSpPr>
          <p:cNvPr id="43040" name="文本框 122"/>
          <p:cNvSpPr txBox="1">
            <a:spLocks noChangeArrowheads="1"/>
          </p:cNvSpPr>
          <p:nvPr/>
        </p:nvSpPr>
        <p:spPr bwMode="auto">
          <a:xfrm>
            <a:off x="10610850" y="3424238"/>
            <a:ext cx="11239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主数据管理</a:t>
            </a:r>
          </a:p>
        </p:txBody>
      </p:sp>
      <p:sp>
        <p:nvSpPr>
          <p:cNvPr id="130" name="矩形 129"/>
          <p:cNvSpPr/>
          <p:nvPr/>
        </p:nvSpPr>
        <p:spPr>
          <a:xfrm>
            <a:off x="1849438" y="5095875"/>
            <a:ext cx="5106987" cy="603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42" name="文本框 131"/>
          <p:cNvSpPr txBox="1">
            <a:spLocks noChangeArrowheads="1"/>
          </p:cNvSpPr>
          <p:nvPr/>
        </p:nvSpPr>
        <p:spPr bwMode="auto">
          <a:xfrm>
            <a:off x="3852863" y="5095875"/>
            <a:ext cx="13525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数据安全管理</a:t>
            </a:r>
          </a:p>
        </p:txBody>
      </p:sp>
      <p:sp>
        <p:nvSpPr>
          <p:cNvPr id="139" name="矩形 138"/>
          <p:cNvSpPr/>
          <p:nvPr/>
        </p:nvSpPr>
        <p:spPr>
          <a:xfrm>
            <a:off x="7083425" y="5095875"/>
            <a:ext cx="5105400" cy="603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44" name="文本框 139"/>
          <p:cNvSpPr txBox="1">
            <a:spLocks noChangeArrowheads="1"/>
          </p:cNvSpPr>
          <p:nvPr/>
        </p:nvSpPr>
        <p:spPr bwMode="auto">
          <a:xfrm>
            <a:off x="8937625" y="5095875"/>
            <a:ext cx="1671638" cy="306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数据生命周期管理</a:t>
            </a:r>
          </a:p>
        </p:txBody>
      </p:sp>
      <p:sp>
        <p:nvSpPr>
          <p:cNvPr id="133" name="矩形 132"/>
          <p:cNvSpPr/>
          <p:nvPr/>
        </p:nvSpPr>
        <p:spPr>
          <a:xfrm>
            <a:off x="2036763" y="5375275"/>
            <a:ext cx="1592262" cy="280988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数据安全管理办法</a:t>
            </a:r>
          </a:p>
        </p:txBody>
      </p:sp>
      <p:sp>
        <p:nvSpPr>
          <p:cNvPr id="134" name="矩形 133"/>
          <p:cNvSpPr/>
          <p:nvPr/>
        </p:nvSpPr>
        <p:spPr>
          <a:xfrm>
            <a:off x="3673475" y="5375275"/>
            <a:ext cx="1592262" cy="280988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数据分析室管理办法</a:t>
            </a:r>
          </a:p>
        </p:txBody>
      </p:sp>
      <p:sp>
        <p:nvSpPr>
          <p:cNvPr id="135" name="矩形 134"/>
          <p:cNvSpPr/>
          <p:nvPr/>
        </p:nvSpPr>
        <p:spPr>
          <a:xfrm>
            <a:off x="5310188" y="5375275"/>
            <a:ext cx="1576387" cy="2809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数据脱敏</a:t>
            </a:r>
          </a:p>
        </p:txBody>
      </p:sp>
      <p:sp>
        <p:nvSpPr>
          <p:cNvPr id="141" name="矩形 140"/>
          <p:cNvSpPr/>
          <p:nvPr/>
        </p:nvSpPr>
        <p:spPr>
          <a:xfrm>
            <a:off x="7167563" y="5375275"/>
            <a:ext cx="1592262" cy="280988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归档</a:t>
            </a:r>
          </a:p>
        </p:txBody>
      </p:sp>
      <p:sp>
        <p:nvSpPr>
          <p:cNvPr id="142" name="矩形 141"/>
          <p:cNvSpPr/>
          <p:nvPr/>
        </p:nvSpPr>
        <p:spPr>
          <a:xfrm>
            <a:off x="8809037" y="5375275"/>
            <a:ext cx="1593850" cy="280988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数据备份</a:t>
            </a:r>
            <a:r>
              <a:rPr lang="en-US" altLang="zh-CN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</a:p>
        </p:txBody>
      </p:sp>
      <p:sp>
        <p:nvSpPr>
          <p:cNvPr id="143" name="矩形 142"/>
          <p:cNvSpPr/>
          <p:nvPr/>
        </p:nvSpPr>
        <p:spPr>
          <a:xfrm>
            <a:off x="10452100" y="5375275"/>
            <a:ext cx="1576388" cy="280988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数据销毁</a:t>
            </a:r>
          </a:p>
        </p:txBody>
      </p:sp>
      <p:sp>
        <p:nvSpPr>
          <p:cNvPr id="146" name="矩形 145"/>
          <p:cNvSpPr/>
          <p:nvPr/>
        </p:nvSpPr>
        <p:spPr>
          <a:xfrm>
            <a:off x="1849438" y="5776913"/>
            <a:ext cx="10340975" cy="603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52" name="文本框 146"/>
          <p:cNvSpPr txBox="1">
            <a:spLocks noChangeArrowheads="1"/>
          </p:cNvSpPr>
          <p:nvPr/>
        </p:nvSpPr>
        <p:spPr bwMode="auto">
          <a:xfrm>
            <a:off x="6500813" y="5776913"/>
            <a:ext cx="13525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</a:t>
            </a:r>
          </a:p>
        </p:txBody>
      </p:sp>
      <p:grpSp>
        <p:nvGrpSpPr>
          <p:cNvPr id="43053" name="组合 101"/>
          <p:cNvGrpSpPr/>
          <p:nvPr/>
        </p:nvGrpSpPr>
        <p:grpSpPr bwMode="auto">
          <a:xfrm>
            <a:off x="2036763" y="6064252"/>
            <a:ext cx="9991725" cy="261938"/>
            <a:chOff x="1641119" y="6127391"/>
            <a:chExt cx="10548896" cy="269240"/>
          </a:xfrm>
        </p:grpSpPr>
        <p:sp>
          <p:nvSpPr>
            <p:cNvPr id="148" name="矩形 147"/>
            <p:cNvSpPr/>
            <p:nvPr/>
          </p:nvSpPr>
          <p:spPr>
            <a:xfrm>
              <a:off x="1641119" y="6127391"/>
              <a:ext cx="2483868" cy="269240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2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数据战略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4305997" y="6127391"/>
              <a:ext cx="2483868" cy="269240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2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数据治理组织架构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969199" y="6127391"/>
              <a:ext cx="2483868" cy="269240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2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数据治理制度与流程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9706147" y="6127391"/>
              <a:ext cx="2483868" cy="269240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2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数据治理绩效管理</a:t>
              </a:r>
            </a:p>
          </p:txBody>
        </p:sp>
      </p:grpSp>
      <p:sp>
        <p:nvSpPr>
          <p:cNvPr id="88" name="矩形 87"/>
          <p:cNvSpPr/>
          <p:nvPr/>
        </p:nvSpPr>
        <p:spPr>
          <a:xfrm>
            <a:off x="1998663" y="3711575"/>
            <a:ext cx="1666875" cy="261938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数据架构管理</a:t>
            </a:r>
          </a:p>
        </p:txBody>
      </p:sp>
      <p:sp>
        <p:nvSpPr>
          <p:cNvPr id="89" name="矩形 88"/>
          <p:cNvSpPr/>
          <p:nvPr/>
        </p:nvSpPr>
        <p:spPr>
          <a:xfrm>
            <a:off x="1998663" y="4037023"/>
            <a:ext cx="1666875" cy="261938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数据模型管理</a:t>
            </a:r>
          </a:p>
        </p:txBody>
      </p:sp>
      <p:sp>
        <p:nvSpPr>
          <p:cNvPr id="90" name="矩形 89"/>
          <p:cNvSpPr/>
          <p:nvPr/>
        </p:nvSpPr>
        <p:spPr>
          <a:xfrm>
            <a:off x="1998663" y="4362471"/>
            <a:ext cx="1666875" cy="261938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数据分布管理</a:t>
            </a:r>
          </a:p>
        </p:txBody>
      </p:sp>
      <p:sp>
        <p:nvSpPr>
          <p:cNvPr id="95" name="矩形 94"/>
          <p:cNvSpPr/>
          <p:nvPr/>
        </p:nvSpPr>
        <p:spPr>
          <a:xfrm>
            <a:off x="6189663" y="3711575"/>
            <a:ext cx="1666875" cy="2619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事前规划</a:t>
            </a:r>
          </a:p>
        </p:txBody>
      </p:sp>
      <p:sp>
        <p:nvSpPr>
          <p:cNvPr id="96" name="矩形 95"/>
          <p:cNvSpPr/>
          <p:nvPr/>
        </p:nvSpPr>
        <p:spPr>
          <a:xfrm>
            <a:off x="6189663" y="4037023"/>
            <a:ext cx="1666875" cy="261938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事中处理</a:t>
            </a:r>
          </a:p>
        </p:txBody>
      </p:sp>
      <p:sp>
        <p:nvSpPr>
          <p:cNvPr id="97" name="矩形 96"/>
          <p:cNvSpPr/>
          <p:nvPr/>
        </p:nvSpPr>
        <p:spPr>
          <a:xfrm>
            <a:off x="6189663" y="4362471"/>
            <a:ext cx="1666875" cy="2619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事后分析</a:t>
            </a:r>
          </a:p>
        </p:txBody>
      </p:sp>
      <p:sp>
        <p:nvSpPr>
          <p:cNvPr id="98" name="矩形 97"/>
          <p:cNvSpPr/>
          <p:nvPr/>
        </p:nvSpPr>
        <p:spPr>
          <a:xfrm>
            <a:off x="6189663" y="4689476"/>
            <a:ext cx="1666875" cy="261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数据质量平台</a:t>
            </a:r>
          </a:p>
        </p:txBody>
      </p:sp>
      <p:sp>
        <p:nvSpPr>
          <p:cNvPr id="103" name="矩形 102"/>
          <p:cNvSpPr/>
          <p:nvPr/>
        </p:nvSpPr>
        <p:spPr>
          <a:xfrm>
            <a:off x="4068763" y="3711576"/>
            <a:ext cx="1666875" cy="261937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技术标准</a:t>
            </a:r>
          </a:p>
        </p:txBody>
      </p:sp>
      <p:sp>
        <p:nvSpPr>
          <p:cNvPr id="104" name="矩形 103"/>
          <p:cNvSpPr/>
          <p:nvPr/>
        </p:nvSpPr>
        <p:spPr>
          <a:xfrm>
            <a:off x="4068763" y="4037024"/>
            <a:ext cx="1666875" cy="261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业务标准</a:t>
            </a:r>
          </a:p>
        </p:txBody>
      </p:sp>
      <p:sp>
        <p:nvSpPr>
          <p:cNvPr id="105" name="矩形 104"/>
          <p:cNvSpPr/>
          <p:nvPr/>
        </p:nvSpPr>
        <p:spPr>
          <a:xfrm>
            <a:off x="4068763" y="4362471"/>
            <a:ext cx="1666875" cy="2619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标准管理平台</a:t>
            </a:r>
          </a:p>
        </p:txBody>
      </p:sp>
      <p:sp>
        <p:nvSpPr>
          <p:cNvPr id="116" name="矩形 115"/>
          <p:cNvSpPr/>
          <p:nvPr/>
        </p:nvSpPr>
        <p:spPr>
          <a:xfrm>
            <a:off x="8281988" y="3711576"/>
            <a:ext cx="1668462" cy="261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业务元数据</a:t>
            </a:r>
          </a:p>
        </p:txBody>
      </p:sp>
      <p:sp>
        <p:nvSpPr>
          <p:cNvPr id="119" name="矩形 118"/>
          <p:cNvSpPr/>
          <p:nvPr/>
        </p:nvSpPr>
        <p:spPr>
          <a:xfrm>
            <a:off x="8281988" y="4362471"/>
            <a:ext cx="1666875" cy="2619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操作元数据</a:t>
            </a:r>
          </a:p>
        </p:txBody>
      </p:sp>
      <p:sp>
        <p:nvSpPr>
          <p:cNvPr id="120" name="矩形 119"/>
          <p:cNvSpPr/>
          <p:nvPr/>
        </p:nvSpPr>
        <p:spPr>
          <a:xfrm>
            <a:off x="8281988" y="4689475"/>
            <a:ext cx="1668462" cy="2619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元数据管理平台</a:t>
            </a:r>
          </a:p>
        </p:txBody>
      </p:sp>
      <p:sp>
        <p:nvSpPr>
          <p:cNvPr id="124" name="矩形 123"/>
          <p:cNvSpPr/>
          <p:nvPr/>
        </p:nvSpPr>
        <p:spPr>
          <a:xfrm>
            <a:off x="10361613" y="3711576"/>
            <a:ext cx="1666875" cy="261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主数据规则</a:t>
            </a:r>
          </a:p>
        </p:txBody>
      </p:sp>
      <p:sp>
        <p:nvSpPr>
          <p:cNvPr id="127" name="矩形 126"/>
          <p:cNvSpPr/>
          <p:nvPr/>
        </p:nvSpPr>
        <p:spPr>
          <a:xfrm>
            <a:off x="10361613" y="4037024"/>
            <a:ext cx="1666875" cy="261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主数据平台</a:t>
            </a:r>
          </a:p>
        </p:txBody>
      </p:sp>
      <p:sp>
        <p:nvSpPr>
          <p:cNvPr id="128" name="矩形 127"/>
          <p:cNvSpPr/>
          <p:nvPr/>
        </p:nvSpPr>
        <p:spPr>
          <a:xfrm>
            <a:off x="10361613" y="4362471"/>
            <a:ext cx="1666875" cy="2619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主数据管理工具</a:t>
            </a:r>
          </a:p>
        </p:txBody>
      </p:sp>
      <p:sp>
        <p:nvSpPr>
          <p:cNvPr id="129" name="矩形 128"/>
          <p:cNvSpPr/>
          <p:nvPr/>
        </p:nvSpPr>
        <p:spPr>
          <a:xfrm>
            <a:off x="10361613" y="4689476"/>
            <a:ext cx="1666875" cy="261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主数据生命周期管理</a:t>
            </a:r>
          </a:p>
        </p:txBody>
      </p:sp>
      <p:sp>
        <p:nvSpPr>
          <p:cNvPr id="101" name="矩形 100"/>
          <p:cNvSpPr/>
          <p:nvPr/>
        </p:nvSpPr>
        <p:spPr>
          <a:xfrm>
            <a:off x="8281988" y="4037024"/>
            <a:ext cx="1666875" cy="261937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技术元数据</a:t>
            </a:r>
          </a:p>
        </p:txBody>
      </p:sp>
      <p:sp>
        <p:nvSpPr>
          <p:cNvPr id="54" name="矩形 53"/>
          <p:cNvSpPr/>
          <p:nvPr/>
        </p:nvSpPr>
        <p:spPr bwMode="auto">
          <a:xfrm>
            <a:off x="2036763" y="2176463"/>
            <a:ext cx="2066925" cy="263525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</a:p>
        </p:txBody>
      </p:sp>
      <p:sp>
        <p:nvSpPr>
          <p:cNvPr id="56" name="矩形 55"/>
          <p:cNvSpPr/>
          <p:nvPr/>
        </p:nvSpPr>
        <p:spPr bwMode="auto">
          <a:xfrm>
            <a:off x="5998370" y="2176463"/>
            <a:ext cx="2066925" cy="2635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9961563" y="2176463"/>
            <a:ext cx="2066925" cy="263525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数据集市</a:t>
            </a:r>
          </a:p>
        </p:txBody>
      </p:sp>
      <p:sp>
        <p:nvSpPr>
          <p:cNvPr id="106" name="右箭头 105"/>
          <p:cNvSpPr/>
          <p:nvPr/>
        </p:nvSpPr>
        <p:spPr bwMode="auto">
          <a:xfrm>
            <a:off x="4574779" y="2176463"/>
            <a:ext cx="952500" cy="263525"/>
          </a:xfrm>
          <a:prstGeom prst="right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右箭头 106"/>
          <p:cNvSpPr/>
          <p:nvPr/>
        </p:nvSpPr>
        <p:spPr bwMode="auto">
          <a:xfrm>
            <a:off x="8536386" y="2176463"/>
            <a:ext cx="954088" cy="263525"/>
          </a:xfrm>
          <a:prstGeom prst="rightArrow">
            <a:avLst/>
          </a:prstGeom>
          <a:solidFill>
            <a:srgbClr val="B2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82" name="文本框 58"/>
          <p:cNvSpPr txBox="1">
            <a:spLocks noChangeArrowheads="1"/>
          </p:cNvSpPr>
          <p:nvPr/>
        </p:nvSpPr>
        <p:spPr bwMode="auto">
          <a:xfrm>
            <a:off x="6357938" y="1888181"/>
            <a:ext cx="1101725" cy="306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数据集成</a:t>
            </a:r>
          </a:p>
        </p:txBody>
      </p:sp>
      <p:sp>
        <p:nvSpPr>
          <p:cNvPr id="50" name="矩形 49"/>
          <p:cNvSpPr/>
          <p:nvPr/>
        </p:nvSpPr>
        <p:spPr>
          <a:xfrm>
            <a:off x="4118372" y="1508125"/>
            <a:ext cx="1711325" cy="2619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决策支持</a:t>
            </a:r>
          </a:p>
        </p:txBody>
      </p:sp>
      <p:sp>
        <p:nvSpPr>
          <p:cNvPr id="51" name="矩形 50"/>
          <p:cNvSpPr/>
          <p:nvPr/>
        </p:nvSpPr>
        <p:spPr>
          <a:xfrm>
            <a:off x="8270478" y="1508126"/>
            <a:ext cx="1695450" cy="261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</a:p>
        </p:txBody>
      </p:sp>
      <p:sp>
        <p:nvSpPr>
          <p:cNvPr id="52" name="矩形 51"/>
          <p:cNvSpPr/>
          <p:nvPr/>
        </p:nvSpPr>
        <p:spPr>
          <a:xfrm>
            <a:off x="6196806" y="1508126"/>
            <a:ext cx="1706563" cy="261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管理驾驶舱</a:t>
            </a:r>
          </a:p>
        </p:txBody>
      </p:sp>
      <p:sp>
        <p:nvSpPr>
          <p:cNvPr id="8" name="矩形 7"/>
          <p:cNvSpPr/>
          <p:nvPr/>
        </p:nvSpPr>
        <p:spPr>
          <a:xfrm>
            <a:off x="2036763" y="1508125"/>
            <a:ext cx="1714500" cy="261938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监管报送</a:t>
            </a:r>
          </a:p>
        </p:txBody>
      </p:sp>
      <p:sp>
        <p:nvSpPr>
          <p:cNvPr id="85" name="矩形 84"/>
          <p:cNvSpPr/>
          <p:nvPr/>
        </p:nvSpPr>
        <p:spPr>
          <a:xfrm>
            <a:off x="10333038" y="1508125"/>
            <a:ext cx="1697037" cy="2619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客户画像</a:t>
            </a:r>
          </a:p>
        </p:txBody>
      </p:sp>
      <p:sp>
        <p:nvSpPr>
          <p:cNvPr id="87" name="矩形 86"/>
          <p:cNvSpPr/>
          <p:nvPr/>
        </p:nvSpPr>
        <p:spPr>
          <a:xfrm>
            <a:off x="2036763" y="6584950"/>
            <a:ext cx="720725" cy="2159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89" name="矩形 90"/>
          <p:cNvSpPr>
            <a:spLocks noChangeArrowheads="1"/>
          </p:cNvSpPr>
          <p:nvPr/>
        </p:nvSpPr>
        <p:spPr bwMode="auto">
          <a:xfrm>
            <a:off x="741363" y="6600567"/>
            <a:ext cx="719137" cy="184666"/>
          </a:xfrm>
          <a:prstGeom prst="rect">
            <a:avLst/>
          </a:prstGeom>
          <a:solidFill>
            <a:srgbClr val="B2D2DE">
              <a:alpha val="3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621088" y="6584950"/>
            <a:ext cx="720725" cy="215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608E-031C-459A-83CD-9B2CE8E4E180}" type="slidenum">
              <a:rPr lang="zh-CN" altLang="en-US" sz="1600"/>
              <a:pPr/>
              <a:t>31</a:t>
            </a:fld>
            <a:endParaRPr lang="zh-CN" altLang="en-US" sz="1600"/>
          </a:p>
        </p:txBody>
      </p:sp>
      <p:sp>
        <p:nvSpPr>
          <p:cNvPr id="43092" name="TextBox 8"/>
          <p:cNvSpPr txBox="1">
            <a:spLocks noChangeArrowheads="1"/>
          </p:cNvSpPr>
          <p:nvPr/>
        </p:nvSpPr>
        <p:spPr bwMode="auto">
          <a:xfrm>
            <a:off x="668338" y="255250"/>
            <a:ext cx="751046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第二阶段：体系化建设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数据治理整体架构设计</a:t>
            </a:r>
          </a:p>
        </p:txBody>
      </p:sp>
      <p:grpSp>
        <p:nvGrpSpPr>
          <p:cNvPr id="121" name="组合 120"/>
          <p:cNvGrpSpPr/>
          <p:nvPr/>
        </p:nvGrpSpPr>
        <p:grpSpPr>
          <a:xfrm>
            <a:off x="894557" y="3779741"/>
            <a:ext cx="685800" cy="638175"/>
            <a:chOff x="1352551" y="315913"/>
            <a:chExt cx="685800" cy="638175"/>
          </a:xfrm>
        </p:grpSpPr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1493838" y="909638"/>
              <a:ext cx="404813" cy="44450"/>
            </a:xfrm>
            <a:custGeom>
              <a:avLst/>
              <a:gdLst>
                <a:gd name="T0" fmla="*/ 83 w 92"/>
                <a:gd name="T1" fmla="*/ 0 h 10"/>
                <a:gd name="T2" fmla="*/ 8 w 92"/>
                <a:gd name="T3" fmla="*/ 0 h 10"/>
                <a:gd name="T4" fmla="*/ 0 w 92"/>
                <a:gd name="T5" fmla="*/ 5 h 10"/>
                <a:gd name="T6" fmla="*/ 0 w 92"/>
                <a:gd name="T7" fmla="*/ 10 h 10"/>
                <a:gd name="T8" fmla="*/ 92 w 92"/>
                <a:gd name="T9" fmla="*/ 10 h 10"/>
                <a:gd name="T10" fmla="*/ 92 w 92"/>
                <a:gd name="T11" fmla="*/ 5 h 10"/>
                <a:gd name="T12" fmla="*/ 83 w 9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0">
                  <a:moveTo>
                    <a:pt x="8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2"/>
                    <a:pt x="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2"/>
                    <a:pt x="88" y="0"/>
                    <a:pt x="83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Oval 11"/>
            <p:cNvSpPr>
              <a:spLocks noChangeArrowheads="1"/>
            </p:cNvSpPr>
            <p:nvPr/>
          </p:nvSpPr>
          <p:spPr bwMode="auto">
            <a:xfrm>
              <a:off x="1590676" y="447676"/>
              <a:ext cx="82550" cy="84138"/>
            </a:xfrm>
            <a:prstGeom prst="ellipse">
              <a:avLst/>
            </a:pr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"/>
            <p:cNvSpPr>
              <a:spLocks noEditPoints="1"/>
            </p:cNvSpPr>
            <p:nvPr/>
          </p:nvSpPr>
          <p:spPr bwMode="auto">
            <a:xfrm>
              <a:off x="1458913" y="315913"/>
              <a:ext cx="346075" cy="347663"/>
            </a:xfrm>
            <a:custGeom>
              <a:avLst/>
              <a:gdLst>
                <a:gd name="T0" fmla="*/ 14 w 79"/>
                <a:gd name="T1" fmla="*/ 8 h 79"/>
                <a:gd name="T2" fmla="*/ 8 w 79"/>
                <a:gd name="T3" fmla="*/ 15 h 79"/>
                <a:gd name="T4" fmla="*/ 14 w 79"/>
                <a:gd name="T5" fmla="*/ 25 h 79"/>
                <a:gd name="T6" fmla="*/ 11 w 79"/>
                <a:gd name="T7" fmla="*/ 32 h 79"/>
                <a:gd name="T8" fmla="*/ 0 w 79"/>
                <a:gd name="T9" fmla="*/ 35 h 79"/>
                <a:gd name="T10" fmla="*/ 0 w 79"/>
                <a:gd name="T11" fmla="*/ 44 h 79"/>
                <a:gd name="T12" fmla="*/ 11 w 79"/>
                <a:gd name="T13" fmla="*/ 47 h 79"/>
                <a:gd name="T14" fmla="*/ 14 w 79"/>
                <a:gd name="T15" fmla="*/ 55 h 79"/>
                <a:gd name="T16" fmla="*/ 8 w 79"/>
                <a:gd name="T17" fmla="*/ 65 h 79"/>
                <a:gd name="T18" fmla="*/ 14 w 79"/>
                <a:gd name="T19" fmla="*/ 71 h 79"/>
                <a:gd name="T20" fmla="*/ 24 w 79"/>
                <a:gd name="T21" fmla="*/ 65 h 79"/>
                <a:gd name="T22" fmla="*/ 32 w 79"/>
                <a:gd name="T23" fmla="*/ 68 h 79"/>
                <a:gd name="T24" fmla="*/ 35 w 79"/>
                <a:gd name="T25" fmla="*/ 79 h 79"/>
                <a:gd name="T26" fmla="*/ 44 w 79"/>
                <a:gd name="T27" fmla="*/ 79 h 79"/>
                <a:gd name="T28" fmla="*/ 47 w 79"/>
                <a:gd name="T29" fmla="*/ 68 h 79"/>
                <a:gd name="T30" fmla="*/ 54 w 79"/>
                <a:gd name="T31" fmla="*/ 65 h 79"/>
                <a:gd name="T32" fmla="*/ 64 w 79"/>
                <a:gd name="T33" fmla="*/ 71 h 79"/>
                <a:gd name="T34" fmla="*/ 71 w 79"/>
                <a:gd name="T35" fmla="*/ 65 h 79"/>
                <a:gd name="T36" fmla="*/ 65 w 79"/>
                <a:gd name="T37" fmla="*/ 55 h 79"/>
                <a:gd name="T38" fmla="*/ 68 w 79"/>
                <a:gd name="T39" fmla="*/ 47 h 79"/>
                <a:gd name="T40" fmla="*/ 79 w 79"/>
                <a:gd name="T41" fmla="*/ 44 h 79"/>
                <a:gd name="T42" fmla="*/ 79 w 79"/>
                <a:gd name="T43" fmla="*/ 35 h 79"/>
                <a:gd name="T44" fmla="*/ 68 w 79"/>
                <a:gd name="T45" fmla="*/ 32 h 79"/>
                <a:gd name="T46" fmla="*/ 65 w 79"/>
                <a:gd name="T47" fmla="*/ 25 h 79"/>
                <a:gd name="T48" fmla="*/ 71 w 79"/>
                <a:gd name="T49" fmla="*/ 15 h 79"/>
                <a:gd name="T50" fmla="*/ 64 w 79"/>
                <a:gd name="T51" fmla="*/ 8 h 79"/>
                <a:gd name="T52" fmla="*/ 54 w 79"/>
                <a:gd name="T53" fmla="*/ 14 h 79"/>
                <a:gd name="T54" fmla="*/ 47 w 79"/>
                <a:gd name="T55" fmla="*/ 11 h 79"/>
                <a:gd name="T56" fmla="*/ 44 w 79"/>
                <a:gd name="T57" fmla="*/ 0 h 79"/>
                <a:gd name="T58" fmla="*/ 35 w 79"/>
                <a:gd name="T59" fmla="*/ 0 h 79"/>
                <a:gd name="T60" fmla="*/ 32 w 79"/>
                <a:gd name="T61" fmla="*/ 11 h 79"/>
                <a:gd name="T62" fmla="*/ 24 w 79"/>
                <a:gd name="T63" fmla="*/ 14 h 79"/>
                <a:gd name="T64" fmla="*/ 14 w 79"/>
                <a:gd name="T65" fmla="*/ 8 h 79"/>
                <a:gd name="T66" fmla="*/ 39 w 79"/>
                <a:gd name="T67" fmla="*/ 23 h 79"/>
                <a:gd name="T68" fmla="*/ 56 w 79"/>
                <a:gd name="T69" fmla="*/ 40 h 79"/>
                <a:gd name="T70" fmla="*/ 39 w 79"/>
                <a:gd name="T71" fmla="*/ 56 h 79"/>
                <a:gd name="T72" fmla="*/ 23 w 79"/>
                <a:gd name="T73" fmla="*/ 40 h 79"/>
                <a:gd name="T74" fmla="*/ 39 w 79"/>
                <a:gd name="T75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9">
                  <a:moveTo>
                    <a:pt x="14" y="8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0" y="19"/>
                    <a:pt x="12" y="23"/>
                    <a:pt x="14" y="25"/>
                  </a:cubicBezTo>
                  <a:cubicBezTo>
                    <a:pt x="12" y="27"/>
                    <a:pt x="11" y="30"/>
                    <a:pt x="11" y="32"/>
                  </a:cubicBezTo>
                  <a:cubicBezTo>
                    <a:pt x="8" y="33"/>
                    <a:pt x="4" y="34"/>
                    <a:pt x="0" y="3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46"/>
                    <a:pt x="8" y="47"/>
                    <a:pt x="11" y="47"/>
                  </a:cubicBezTo>
                  <a:cubicBezTo>
                    <a:pt x="11" y="50"/>
                    <a:pt x="13" y="52"/>
                    <a:pt x="14" y="55"/>
                  </a:cubicBezTo>
                  <a:cubicBezTo>
                    <a:pt x="12" y="57"/>
                    <a:pt x="10" y="61"/>
                    <a:pt x="8" y="65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9" y="69"/>
                    <a:pt x="22" y="66"/>
                    <a:pt x="24" y="65"/>
                  </a:cubicBezTo>
                  <a:cubicBezTo>
                    <a:pt x="27" y="66"/>
                    <a:pt x="29" y="68"/>
                    <a:pt x="32" y="68"/>
                  </a:cubicBezTo>
                  <a:cubicBezTo>
                    <a:pt x="32" y="71"/>
                    <a:pt x="33" y="75"/>
                    <a:pt x="3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5"/>
                    <a:pt x="46" y="71"/>
                    <a:pt x="47" y="68"/>
                  </a:cubicBezTo>
                  <a:cubicBezTo>
                    <a:pt x="49" y="67"/>
                    <a:pt x="52" y="66"/>
                    <a:pt x="54" y="65"/>
                  </a:cubicBezTo>
                  <a:cubicBezTo>
                    <a:pt x="56" y="66"/>
                    <a:pt x="60" y="69"/>
                    <a:pt x="64" y="7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68" y="60"/>
                    <a:pt x="66" y="57"/>
                    <a:pt x="65" y="55"/>
                  </a:cubicBezTo>
                  <a:cubicBezTo>
                    <a:pt x="66" y="52"/>
                    <a:pt x="67" y="50"/>
                    <a:pt x="68" y="47"/>
                  </a:cubicBezTo>
                  <a:cubicBezTo>
                    <a:pt x="70" y="46"/>
                    <a:pt x="75" y="46"/>
                    <a:pt x="79" y="44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75" y="34"/>
                    <a:pt x="70" y="33"/>
                    <a:pt x="68" y="32"/>
                  </a:cubicBezTo>
                  <a:cubicBezTo>
                    <a:pt x="67" y="30"/>
                    <a:pt x="66" y="27"/>
                    <a:pt x="65" y="25"/>
                  </a:cubicBezTo>
                  <a:cubicBezTo>
                    <a:pt x="66" y="22"/>
                    <a:pt x="68" y="19"/>
                    <a:pt x="71" y="15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0" y="10"/>
                    <a:pt x="56" y="13"/>
                    <a:pt x="54" y="14"/>
                  </a:cubicBezTo>
                  <a:cubicBezTo>
                    <a:pt x="52" y="13"/>
                    <a:pt x="49" y="12"/>
                    <a:pt x="47" y="11"/>
                  </a:cubicBezTo>
                  <a:cubicBezTo>
                    <a:pt x="46" y="9"/>
                    <a:pt x="45" y="4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4"/>
                    <a:pt x="32" y="9"/>
                    <a:pt x="32" y="11"/>
                  </a:cubicBezTo>
                  <a:cubicBezTo>
                    <a:pt x="29" y="12"/>
                    <a:pt x="27" y="13"/>
                    <a:pt x="24" y="14"/>
                  </a:cubicBezTo>
                  <a:cubicBezTo>
                    <a:pt x="22" y="13"/>
                    <a:pt x="18" y="10"/>
                    <a:pt x="14" y="8"/>
                  </a:cubicBezTo>
                  <a:close/>
                  <a:moveTo>
                    <a:pt x="39" y="23"/>
                  </a:moveTo>
                  <a:cubicBezTo>
                    <a:pt x="48" y="23"/>
                    <a:pt x="56" y="31"/>
                    <a:pt x="56" y="40"/>
                  </a:cubicBezTo>
                  <a:cubicBezTo>
                    <a:pt x="56" y="49"/>
                    <a:pt x="48" y="56"/>
                    <a:pt x="39" y="56"/>
                  </a:cubicBezTo>
                  <a:cubicBezTo>
                    <a:pt x="30" y="56"/>
                    <a:pt x="23" y="49"/>
                    <a:pt x="23" y="40"/>
                  </a:cubicBezTo>
                  <a:cubicBezTo>
                    <a:pt x="23" y="31"/>
                    <a:pt x="30" y="23"/>
                    <a:pt x="39" y="23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13"/>
            <p:cNvSpPr>
              <a:spLocks noChangeArrowheads="1"/>
            </p:cNvSpPr>
            <p:nvPr/>
          </p:nvSpPr>
          <p:spPr bwMode="auto">
            <a:xfrm>
              <a:off x="1831976" y="619126"/>
              <a:ext cx="47625" cy="49213"/>
            </a:xfrm>
            <a:prstGeom prst="ellipse">
              <a:avLst/>
            </a:pr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4"/>
            <p:cNvSpPr>
              <a:spLocks/>
            </p:cNvSpPr>
            <p:nvPr/>
          </p:nvSpPr>
          <p:spPr bwMode="auto">
            <a:xfrm>
              <a:off x="1352551" y="333376"/>
              <a:ext cx="685800" cy="558800"/>
            </a:xfrm>
            <a:custGeom>
              <a:avLst/>
              <a:gdLst>
                <a:gd name="T0" fmla="*/ 147 w 156"/>
                <a:gd name="T1" fmla="*/ 0 h 127"/>
                <a:gd name="T2" fmla="*/ 72 w 156"/>
                <a:gd name="T3" fmla="*/ 0 h 127"/>
                <a:gd name="T4" fmla="*/ 73 w 156"/>
                <a:gd name="T5" fmla="*/ 4 h 127"/>
                <a:gd name="T6" fmla="*/ 78 w 156"/>
                <a:gd name="T7" fmla="*/ 6 h 127"/>
                <a:gd name="T8" fmla="*/ 87 w 156"/>
                <a:gd name="T9" fmla="*/ 1 h 127"/>
                <a:gd name="T10" fmla="*/ 89 w 156"/>
                <a:gd name="T11" fmla="*/ 0 h 127"/>
                <a:gd name="T12" fmla="*/ 99 w 156"/>
                <a:gd name="T13" fmla="*/ 10 h 127"/>
                <a:gd name="T14" fmla="*/ 99 w 156"/>
                <a:gd name="T15" fmla="*/ 10 h 127"/>
                <a:gd name="T16" fmla="*/ 146 w 156"/>
                <a:gd name="T17" fmla="*/ 10 h 127"/>
                <a:gd name="T18" fmla="*/ 146 w 156"/>
                <a:gd name="T19" fmla="*/ 103 h 127"/>
                <a:gd name="T20" fmla="*/ 10 w 156"/>
                <a:gd name="T21" fmla="*/ 103 h 127"/>
                <a:gd name="T22" fmla="*/ 10 w 156"/>
                <a:gd name="T23" fmla="*/ 10 h 127"/>
                <a:gd name="T24" fmla="*/ 28 w 156"/>
                <a:gd name="T25" fmla="*/ 10 h 127"/>
                <a:gd name="T26" fmla="*/ 38 w 156"/>
                <a:gd name="T27" fmla="*/ 0 h 127"/>
                <a:gd name="T28" fmla="*/ 40 w 156"/>
                <a:gd name="T29" fmla="*/ 1 h 127"/>
                <a:gd name="T30" fmla="*/ 48 w 156"/>
                <a:gd name="T31" fmla="*/ 6 h 127"/>
                <a:gd name="T32" fmla="*/ 53 w 156"/>
                <a:gd name="T33" fmla="*/ 4 h 127"/>
                <a:gd name="T34" fmla="*/ 54 w 156"/>
                <a:gd name="T35" fmla="*/ 0 h 127"/>
                <a:gd name="T36" fmla="*/ 9 w 156"/>
                <a:gd name="T37" fmla="*/ 0 h 127"/>
                <a:gd name="T38" fmla="*/ 0 w 156"/>
                <a:gd name="T39" fmla="*/ 9 h 127"/>
                <a:gd name="T40" fmla="*/ 0 w 156"/>
                <a:gd name="T41" fmla="*/ 104 h 127"/>
                <a:gd name="T42" fmla="*/ 9 w 156"/>
                <a:gd name="T43" fmla="*/ 113 h 127"/>
                <a:gd name="T44" fmla="*/ 58 w 156"/>
                <a:gd name="T45" fmla="*/ 113 h 127"/>
                <a:gd name="T46" fmla="*/ 58 w 156"/>
                <a:gd name="T47" fmla="*/ 127 h 127"/>
                <a:gd name="T48" fmla="*/ 98 w 156"/>
                <a:gd name="T49" fmla="*/ 127 h 127"/>
                <a:gd name="T50" fmla="*/ 98 w 156"/>
                <a:gd name="T51" fmla="*/ 113 h 127"/>
                <a:gd name="T52" fmla="*/ 147 w 156"/>
                <a:gd name="T53" fmla="*/ 113 h 127"/>
                <a:gd name="T54" fmla="*/ 156 w 156"/>
                <a:gd name="T55" fmla="*/ 104 h 127"/>
                <a:gd name="T56" fmla="*/ 156 w 156"/>
                <a:gd name="T57" fmla="*/ 9 h 127"/>
                <a:gd name="T58" fmla="*/ 147 w 156"/>
                <a:gd name="T5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6" h="127">
                  <a:moveTo>
                    <a:pt x="147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3" y="2"/>
                    <a:pt x="73" y="3"/>
                    <a:pt x="73" y="4"/>
                  </a:cubicBezTo>
                  <a:cubicBezTo>
                    <a:pt x="75" y="5"/>
                    <a:pt x="77" y="6"/>
                    <a:pt x="78" y="6"/>
                  </a:cubicBezTo>
                  <a:cubicBezTo>
                    <a:pt x="80" y="5"/>
                    <a:pt x="83" y="3"/>
                    <a:pt x="87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3"/>
                    <a:pt x="146" y="103"/>
                    <a:pt x="146" y="103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3"/>
                    <a:pt x="46" y="5"/>
                    <a:pt x="48" y="6"/>
                  </a:cubicBezTo>
                  <a:cubicBezTo>
                    <a:pt x="50" y="6"/>
                    <a:pt x="51" y="5"/>
                    <a:pt x="53" y="4"/>
                  </a:cubicBezTo>
                  <a:cubicBezTo>
                    <a:pt x="53" y="3"/>
                    <a:pt x="54" y="2"/>
                    <a:pt x="5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9"/>
                    <a:pt x="4" y="113"/>
                    <a:pt x="9" y="113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13"/>
                    <a:pt x="98" y="113"/>
                    <a:pt x="98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52" y="113"/>
                    <a:pt x="156" y="109"/>
                    <a:pt x="156" y="104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4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5"/>
            <p:cNvSpPr>
              <a:spLocks noEditPoints="1"/>
            </p:cNvSpPr>
            <p:nvPr/>
          </p:nvSpPr>
          <p:spPr bwMode="auto">
            <a:xfrm>
              <a:off x="1747838" y="534988"/>
              <a:ext cx="215900" cy="215900"/>
            </a:xfrm>
            <a:custGeom>
              <a:avLst/>
              <a:gdLst>
                <a:gd name="T0" fmla="*/ 40 w 49"/>
                <a:gd name="T1" fmla="*/ 5 h 49"/>
                <a:gd name="T2" fmla="*/ 34 w 49"/>
                <a:gd name="T3" fmla="*/ 9 h 49"/>
                <a:gd name="T4" fmla="*/ 29 w 49"/>
                <a:gd name="T5" fmla="*/ 7 h 49"/>
                <a:gd name="T6" fmla="*/ 27 w 49"/>
                <a:gd name="T7" fmla="*/ 0 h 49"/>
                <a:gd name="T8" fmla="*/ 22 w 49"/>
                <a:gd name="T9" fmla="*/ 0 h 49"/>
                <a:gd name="T10" fmla="*/ 20 w 49"/>
                <a:gd name="T11" fmla="*/ 7 h 49"/>
                <a:gd name="T12" fmla="*/ 15 w 49"/>
                <a:gd name="T13" fmla="*/ 9 h 49"/>
                <a:gd name="T14" fmla="*/ 9 w 49"/>
                <a:gd name="T15" fmla="*/ 5 h 49"/>
                <a:gd name="T16" fmla="*/ 5 w 49"/>
                <a:gd name="T17" fmla="*/ 9 h 49"/>
                <a:gd name="T18" fmla="*/ 9 w 49"/>
                <a:gd name="T19" fmla="*/ 15 h 49"/>
                <a:gd name="T20" fmla="*/ 7 w 49"/>
                <a:gd name="T21" fmla="*/ 20 h 49"/>
                <a:gd name="T22" fmla="*/ 0 w 49"/>
                <a:gd name="T23" fmla="*/ 22 h 49"/>
                <a:gd name="T24" fmla="*/ 0 w 49"/>
                <a:gd name="T25" fmla="*/ 27 h 49"/>
                <a:gd name="T26" fmla="*/ 7 w 49"/>
                <a:gd name="T27" fmla="*/ 29 h 49"/>
                <a:gd name="T28" fmla="*/ 9 w 49"/>
                <a:gd name="T29" fmla="*/ 34 h 49"/>
                <a:gd name="T30" fmla="*/ 5 w 49"/>
                <a:gd name="T31" fmla="*/ 40 h 49"/>
                <a:gd name="T32" fmla="*/ 9 w 49"/>
                <a:gd name="T33" fmla="*/ 44 h 49"/>
                <a:gd name="T34" fmla="*/ 15 w 49"/>
                <a:gd name="T35" fmla="*/ 40 h 49"/>
                <a:gd name="T36" fmla="*/ 20 w 49"/>
                <a:gd name="T37" fmla="*/ 42 h 49"/>
                <a:gd name="T38" fmla="*/ 22 w 49"/>
                <a:gd name="T39" fmla="*/ 49 h 49"/>
                <a:gd name="T40" fmla="*/ 27 w 49"/>
                <a:gd name="T41" fmla="*/ 49 h 49"/>
                <a:gd name="T42" fmla="*/ 29 w 49"/>
                <a:gd name="T43" fmla="*/ 42 h 49"/>
                <a:gd name="T44" fmla="*/ 34 w 49"/>
                <a:gd name="T45" fmla="*/ 40 h 49"/>
                <a:gd name="T46" fmla="*/ 40 w 49"/>
                <a:gd name="T47" fmla="*/ 44 h 49"/>
                <a:gd name="T48" fmla="*/ 44 w 49"/>
                <a:gd name="T49" fmla="*/ 40 h 49"/>
                <a:gd name="T50" fmla="*/ 40 w 49"/>
                <a:gd name="T51" fmla="*/ 34 h 49"/>
                <a:gd name="T52" fmla="*/ 42 w 49"/>
                <a:gd name="T53" fmla="*/ 29 h 49"/>
                <a:gd name="T54" fmla="*/ 49 w 49"/>
                <a:gd name="T55" fmla="*/ 27 h 49"/>
                <a:gd name="T56" fmla="*/ 49 w 49"/>
                <a:gd name="T57" fmla="*/ 22 h 49"/>
                <a:gd name="T58" fmla="*/ 42 w 49"/>
                <a:gd name="T59" fmla="*/ 20 h 49"/>
                <a:gd name="T60" fmla="*/ 40 w 49"/>
                <a:gd name="T61" fmla="*/ 15 h 49"/>
                <a:gd name="T62" fmla="*/ 44 w 49"/>
                <a:gd name="T63" fmla="*/ 9 h 49"/>
                <a:gd name="T64" fmla="*/ 40 w 49"/>
                <a:gd name="T65" fmla="*/ 5 h 49"/>
                <a:gd name="T66" fmla="*/ 24 w 49"/>
                <a:gd name="T67" fmla="*/ 35 h 49"/>
                <a:gd name="T68" fmla="*/ 14 w 49"/>
                <a:gd name="T69" fmla="*/ 25 h 49"/>
                <a:gd name="T70" fmla="*/ 24 w 49"/>
                <a:gd name="T71" fmla="*/ 14 h 49"/>
                <a:gd name="T72" fmla="*/ 35 w 49"/>
                <a:gd name="T73" fmla="*/ 25 h 49"/>
                <a:gd name="T74" fmla="*/ 24 w 49"/>
                <a:gd name="T75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49">
                  <a:moveTo>
                    <a:pt x="40" y="5"/>
                  </a:moveTo>
                  <a:cubicBezTo>
                    <a:pt x="37" y="7"/>
                    <a:pt x="35" y="8"/>
                    <a:pt x="34" y="9"/>
                  </a:cubicBezTo>
                  <a:cubicBezTo>
                    <a:pt x="32" y="8"/>
                    <a:pt x="31" y="7"/>
                    <a:pt x="29" y="7"/>
                  </a:cubicBezTo>
                  <a:cubicBezTo>
                    <a:pt x="29" y="5"/>
                    <a:pt x="28" y="3"/>
                    <a:pt x="2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0" y="5"/>
                    <a:pt x="20" y="7"/>
                  </a:cubicBezTo>
                  <a:cubicBezTo>
                    <a:pt x="18" y="7"/>
                    <a:pt x="17" y="8"/>
                    <a:pt x="15" y="9"/>
                  </a:cubicBezTo>
                  <a:cubicBezTo>
                    <a:pt x="14" y="8"/>
                    <a:pt x="12" y="7"/>
                    <a:pt x="9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2"/>
                    <a:pt x="8" y="14"/>
                    <a:pt x="9" y="15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5" y="20"/>
                    <a:pt x="3" y="21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8"/>
                    <a:pt x="5" y="29"/>
                    <a:pt x="7" y="29"/>
                  </a:cubicBezTo>
                  <a:cubicBezTo>
                    <a:pt x="7" y="31"/>
                    <a:pt x="8" y="32"/>
                    <a:pt x="9" y="34"/>
                  </a:cubicBezTo>
                  <a:cubicBezTo>
                    <a:pt x="8" y="35"/>
                    <a:pt x="6" y="37"/>
                    <a:pt x="5" y="4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2" y="43"/>
                    <a:pt x="14" y="41"/>
                    <a:pt x="15" y="40"/>
                  </a:cubicBezTo>
                  <a:cubicBezTo>
                    <a:pt x="17" y="41"/>
                    <a:pt x="18" y="42"/>
                    <a:pt x="20" y="42"/>
                  </a:cubicBezTo>
                  <a:cubicBezTo>
                    <a:pt x="20" y="44"/>
                    <a:pt x="21" y="46"/>
                    <a:pt x="22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46"/>
                    <a:pt x="29" y="44"/>
                    <a:pt x="29" y="42"/>
                  </a:cubicBezTo>
                  <a:cubicBezTo>
                    <a:pt x="31" y="42"/>
                    <a:pt x="32" y="41"/>
                    <a:pt x="34" y="40"/>
                  </a:cubicBezTo>
                  <a:cubicBezTo>
                    <a:pt x="35" y="41"/>
                    <a:pt x="37" y="43"/>
                    <a:pt x="40" y="4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2" y="37"/>
                    <a:pt x="41" y="35"/>
                    <a:pt x="40" y="34"/>
                  </a:cubicBezTo>
                  <a:cubicBezTo>
                    <a:pt x="41" y="32"/>
                    <a:pt x="42" y="31"/>
                    <a:pt x="42" y="29"/>
                  </a:cubicBezTo>
                  <a:cubicBezTo>
                    <a:pt x="44" y="29"/>
                    <a:pt x="46" y="28"/>
                    <a:pt x="49" y="2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6" y="21"/>
                    <a:pt x="44" y="20"/>
                    <a:pt x="42" y="20"/>
                  </a:cubicBezTo>
                  <a:cubicBezTo>
                    <a:pt x="42" y="18"/>
                    <a:pt x="41" y="17"/>
                    <a:pt x="40" y="15"/>
                  </a:cubicBezTo>
                  <a:cubicBezTo>
                    <a:pt x="41" y="14"/>
                    <a:pt x="42" y="12"/>
                    <a:pt x="44" y="9"/>
                  </a:cubicBezTo>
                  <a:lnTo>
                    <a:pt x="40" y="5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19"/>
                    <a:pt x="19" y="14"/>
                    <a:pt x="24" y="14"/>
                  </a:cubicBezTo>
                  <a:cubicBezTo>
                    <a:pt x="30" y="14"/>
                    <a:pt x="35" y="19"/>
                    <a:pt x="35" y="25"/>
                  </a:cubicBezTo>
                  <a:cubicBezTo>
                    <a:pt x="35" y="30"/>
                    <a:pt x="30" y="35"/>
                    <a:pt x="24" y="35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895801" y="1398491"/>
            <a:ext cx="673047" cy="603593"/>
            <a:chOff x="8667751" y="3148013"/>
            <a:chExt cx="646113" cy="579438"/>
          </a:xfrm>
        </p:grpSpPr>
        <p:sp>
          <p:nvSpPr>
            <p:cNvPr id="150" name="Freeform 200"/>
            <p:cNvSpPr>
              <a:spLocks noEditPoints="1"/>
            </p:cNvSpPr>
            <p:nvPr/>
          </p:nvSpPr>
          <p:spPr bwMode="auto">
            <a:xfrm>
              <a:off x="8667751" y="3148013"/>
              <a:ext cx="646113" cy="522288"/>
            </a:xfrm>
            <a:custGeom>
              <a:avLst/>
              <a:gdLst>
                <a:gd name="T0" fmla="*/ 55 w 147"/>
                <a:gd name="T1" fmla="*/ 119 h 119"/>
                <a:gd name="T2" fmla="*/ 92 w 147"/>
                <a:gd name="T3" fmla="*/ 119 h 119"/>
                <a:gd name="T4" fmla="*/ 92 w 147"/>
                <a:gd name="T5" fmla="*/ 106 h 119"/>
                <a:gd name="T6" fmla="*/ 138 w 147"/>
                <a:gd name="T7" fmla="*/ 106 h 119"/>
                <a:gd name="T8" fmla="*/ 147 w 147"/>
                <a:gd name="T9" fmla="*/ 97 h 119"/>
                <a:gd name="T10" fmla="*/ 147 w 147"/>
                <a:gd name="T11" fmla="*/ 8 h 119"/>
                <a:gd name="T12" fmla="*/ 138 w 147"/>
                <a:gd name="T13" fmla="*/ 0 h 119"/>
                <a:gd name="T14" fmla="*/ 8 w 147"/>
                <a:gd name="T15" fmla="*/ 0 h 119"/>
                <a:gd name="T16" fmla="*/ 0 w 147"/>
                <a:gd name="T17" fmla="*/ 8 h 119"/>
                <a:gd name="T18" fmla="*/ 0 w 147"/>
                <a:gd name="T19" fmla="*/ 97 h 119"/>
                <a:gd name="T20" fmla="*/ 8 w 147"/>
                <a:gd name="T21" fmla="*/ 106 h 119"/>
                <a:gd name="T22" fmla="*/ 55 w 147"/>
                <a:gd name="T23" fmla="*/ 106 h 119"/>
                <a:gd name="T24" fmla="*/ 55 w 147"/>
                <a:gd name="T25" fmla="*/ 119 h 119"/>
                <a:gd name="T26" fmla="*/ 9 w 147"/>
                <a:gd name="T27" fmla="*/ 96 h 119"/>
                <a:gd name="T28" fmla="*/ 9 w 147"/>
                <a:gd name="T29" fmla="*/ 9 h 119"/>
                <a:gd name="T30" fmla="*/ 137 w 147"/>
                <a:gd name="T31" fmla="*/ 9 h 119"/>
                <a:gd name="T32" fmla="*/ 137 w 147"/>
                <a:gd name="T33" fmla="*/ 96 h 119"/>
                <a:gd name="T34" fmla="*/ 9 w 147"/>
                <a:gd name="T35" fmla="*/ 9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19">
                  <a:moveTo>
                    <a:pt x="55" y="119"/>
                  </a:moveTo>
                  <a:cubicBezTo>
                    <a:pt x="92" y="119"/>
                    <a:pt x="92" y="119"/>
                    <a:pt x="92" y="119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43" y="106"/>
                    <a:pt x="147" y="102"/>
                    <a:pt x="147" y="97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7" y="4"/>
                    <a:pt x="143" y="0"/>
                    <a:pt x="13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55" y="106"/>
                    <a:pt x="55" y="106"/>
                    <a:pt x="55" y="106"/>
                  </a:cubicBezTo>
                  <a:lnTo>
                    <a:pt x="55" y="119"/>
                  </a:lnTo>
                  <a:close/>
                  <a:moveTo>
                    <a:pt x="9" y="96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96"/>
                    <a:pt x="137" y="96"/>
                    <a:pt x="137" y="96"/>
                  </a:cubicBezTo>
                  <a:lnTo>
                    <a:pt x="9" y="96"/>
                  </a:ln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02"/>
            <p:cNvSpPr>
              <a:spLocks/>
            </p:cNvSpPr>
            <p:nvPr/>
          </p:nvSpPr>
          <p:spPr bwMode="auto">
            <a:xfrm>
              <a:off x="8799513" y="3687763"/>
              <a:ext cx="377825" cy="39688"/>
            </a:xfrm>
            <a:custGeom>
              <a:avLst/>
              <a:gdLst>
                <a:gd name="T0" fmla="*/ 79 w 86"/>
                <a:gd name="T1" fmla="*/ 0 h 9"/>
                <a:gd name="T2" fmla="*/ 8 w 86"/>
                <a:gd name="T3" fmla="*/ 0 h 9"/>
                <a:gd name="T4" fmla="*/ 0 w 86"/>
                <a:gd name="T5" fmla="*/ 4 h 9"/>
                <a:gd name="T6" fmla="*/ 0 w 86"/>
                <a:gd name="T7" fmla="*/ 9 h 9"/>
                <a:gd name="T8" fmla="*/ 86 w 86"/>
                <a:gd name="T9" fmla="*/ 9 h 9"/>
                <a:gd name="T10" fmla="*/ 86 w 86"/>
                <a:gd name="T11" fmla="*/ 4 h 9"/>
                <a:gd name="T12" fmla="*/ 79 w 8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">
                  <a:moveTo>
                    <a:pt x="7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2"/>
                    <a:pt x="83" y="0"/>
                    <a:pt x="79" y="0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203"/>
            <p:cNvSpPr>
              <a:spLocks/>
            </p:cNvSpPr>
            <p:nvPr/>
          </p:nvSpPr>
          <p:spPr bwMode="auto">
            <a:xfrm>
              <a:off x="8896714" y="3248026"/>
              <a:ext cx="228600" cy="260350"/>
            </a:xfrm>
            <a:custGeom>
              <a:avLst/>
              <a:gdLst>
                <a:gd name="T0" fmla="*/ 47 w 52"/>
                <a:gd name="T1" fmla="*/ 24 h 59"/>
                <a:gd name="T2" fmla="*/ 28 w 52"/>
                <a:gd name="T3" fmla="*/ 13 h 59"/>
                <a:gd name="T4" fmla="*/ 8 w 52"/>
                <a:gd name="T5" fmla="*/ 2 h 59"/>
                <a:gd name="T6" fmla="*/ 0 w 52"/>
                <a:gd name="T7" fmla="*/ 7 h 59"/>
                <a:gd name="T8" fmla="*/ 0 w 52"/>
                <a:gd name="T9" fmla="*/ 29 h 59"/>
                <a:gd name="T10" fmla="*/ 0 w 52"/>
                <a:gd name="T11" fmla="*/ 52 h 59"/>
                <a:gd name="T12" fmla="*/ 9 w 52"/>
                <a:gd name="T13" fmla="*/ 56 h 59"/>
                <a:gd name="T14" fmla="*/ 28 w 52"/>
                <a:gd name="T15" fmla="*/ 45 h 59"/>
                <a:gd name="T16" fmla="*/ 48 w 52"/>
                <a:gd name="T17" fmla="*/ 34 h 59"/>
                <a:gd name="T18" fmla="*/ 47 w 52"/>
                <a:gd name="T19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9">
                  <a:moveTo>
                    <a:pt x="47" y="24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0" y="2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5" y="59"/>
                    <a:pt x="9" y="5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51" y="32"/>
                    <a:pt x="52" y="27"/>
                    <a:pt x="47" y="24"/>
                  </a:cubicBez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58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9" name="TextBox 71"/>
          <p:cNvSpPr txBox="1">
            <a:spLocks noChangeArrowheads="1"/>
          </p:cNvSpPr>
          <p:nvPr/>
        </p:nvSpPr>
        <p:spPr bwMode="auto">
          <a:xfrm>
            <a:off x="7292975" y="4816475"/>
            <a:ext cx="2089150" cy="1169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在原有的元数据管理范围上，加入对业务元数据的管理，发布相应的管理办法，并加强系统建设</a:t>
            </a:r>
          </a:p>
        </p:txBody>
      </p:sp>
      <p:sp>
        <p:nvSpPr>
          <p:cNvPr id="45060" name="TextBox 67"/>
          <p:cNvSpPr txBox="1">
            <a:spLocks noChangeArrowheads="1"/>
          </p:cNvSpPr>
          <p:nvPr/>
        </p:nvSpPr>
        <p:spPr bwMode="auto">
          <a:xfrm>
            <a:off x="7292975" y="3287713"/>
            <a:ext cx="2089150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在原有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基础上建设相应的数据仓库公共指标体系，方便业务人员使用</a:t>
            </a:r>
          </a:p>
        </p:txBody>
      </p:sp>
      <p:sp>
        <p:nvSpPr>
          <p:cNvPr id="45061" name="TextBox 63"/>
          <p:cNvSpPr txBox="1">
            <a:spLocks noChangeArrowheads="1"/>
          </p:cNvSpPr>
          <p:nvPr/>
        </p:nvSpPr>
        <p:spPr bwMode="auto">
          <a:xfrm>
            <a:off x="7292975" y="1703388"/>
            <a:ext cx="2089150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在保证数据安全的前提下，提供平台或工具方便分析人员使用数据，实现数据价值，如数据脱敏的建设</a:t>
            </a:r>
          </a:p>
        </p:txBody>
      </p:sp>
      <p:sp>
        <p:nvSpPr>
          <p:cNvPr id="45" name="AutoShape 3"/>
          <p:cNvSpPr>
            <a:spLocks noChangeArrowheads="1"/>
          </p:cNvSpPr>
          <p:nvPr/>
        </p:nvSpPr>
        <p:spPr bwMode="auto">
          <a:xfrm>
            <a:off x="5200650" y="3687763"/>
            <a:ext cx="1984375" cy="1663700"/>
          </a:xfrm>
          <a:prstGeom prst="hexagon">
            <a:avLst>
              <a:gd name="adj" fmla="val 29819"/>
              <a:gd name="vf" fmla="val 115470"/>
            </a:avLst>
          </a:prstGeom>
          <a:solidFill>
            <a:srgbClr val="366B7E"/>
          </a:solidFill>
          <a:ln w="2540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Freeform 4"/>
          <p:cNvSpPr/>
          <p:nvPr/>
        </p:nvSpPr>
        <p:spPr bwMode="auto">
          <a:xfrm>
            <a:off x="6707188" y="2971800"/>
            <a:ext cx="3754437" cy="711200"/>
          </a:xfrm>
          <a:custGeom>
            <a:avLst/>
            <a:gdLst>
              <a:gd name="T0" fmla="*/ 0 w 2365"/>
              <a:gd name="T1" fmla="*/ 2147483647 h 448"/>
              <a:gd name="T2" fmla="*/ 2147483647 w 2365"/>
              <a:gd name="T3" fmla="*/ 0 h 448"/>
              <a:gd name="T4" fmla="*/ 2147483647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rgbClr val="366B7E"/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 flipH="1">
            <a:off x="1919288" y="4521200"/>
            <a:ext cx="3275012" cy="0"/>
          </a:xfrm>
          <a:prstGeom prst="line">
            <a:avLst/>
          </a:prstGeom>
          <a:noFill/>
          <a:ln w="22225">
            <a:solidFill>
              <a:srgbClr val="366B7E"/>
            </a:solidFill>
            <a:round/>
            <a:headEnd type="triangle" w="med" len="lg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Freeform 6"/>
          <p:cNvSpPr/>
          <p:nvPr/>
        </p:nvSpPr>
        <p:spPr bwMode="auto">
          <a:xfrm flipH="1">
            <a:off x="1919288" y="2971800"/>
            <a:ext cx="3754437" cy="711200"/>
          </a:xfrm>
          <a:custGeom>
            <a:avLst/>
            <a:gdLst>
              <a:gd name="T0" fmla="*/ 0 w 2365"/>
              <a:gd name="T1" fmla="*/ 2147483647 h 448"/>
              <a:gd name="T2" fmla="*/ 2147483647 w 2365"/>
              <a:gd name="T3" fmla="*/ 0 h 448"/>
              <a:gd name="T4" fmla="*/ 2147483647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rgbClr val="366B7E"/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Freeform 7"/>
          <p:cNvSpPr/>
          <p:nvPr/>
        </p:nvSpPr>
        <p:spPr bwMode="auto">
          <a:xfrm flipV="1">
            <a:off x="6707188" y="5353050"/>
            <a:ext cx="3754437" cy="711200"/>
          </a:xfrm>
          <a:custGeom>
            <a:avLst/>
            <a:gdLst>
              <a:gd name="T0" fmla="*/ 0 w 2365"/>
              <a:gd name="T1" fmla="*/ 2147483647 h 448"/>
              <a:gd name="T2" fmla="*/ 2147483647 w 2365"/>
              <a:gd name="T3" fmla="*/ 0 h 448"/>
              <a:gd name="T4" fmla="*/ 2147483647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rgbClr val="366B7E"/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Freeform 8"/>
          <p:cNvSpPr/>
          <p:nvPr/>
        </p:nvSpPr>
        <p:spPr bwMode="auto">
          <a:xfrm flipH="1" flipV="1">
            <a:off x="1919288" y="5353050"/>
            <a:ext cx="3754437" cy="711200"/>
          </a:xfrm>
          <a:custGeom>
            <a:avLst/>
            <a:gdLst>
              <a:gd name="T0" fmla="*/ 0 w 2365"/>
              <a:gd name="T1" fmla="*/ 2147483647 h 448"/>
              <a:gd name="T2" fmla="*/ 2147483647 w 2365"/>
              <a:gd name="T3" fmla="*/ 0 h 448"/>
              <a:gd name="T4" fmla="*/ 2147483647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rgbClr val="366B7E"/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7186613" y="4521200"/>
            <a:ext cx="3275012" cy="0"/>
          </a:xfrm>
          <a:prstGeom prst="line">
            <a:avLst/>
          </a:prstGeom>
          <a:noFill/>
          <a:ln w="22225">
            <a:solidFill>
              <a:srgbClr val="366B7E"/>
            </a:solidFill>
            <a:round/>
            <a:headEnd type="triangle" w="med" len="lg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5069" name="Rectangle 11"/>
          <p:cNvSpPr>
            <a:spLocks noChangeArrowheads="1"/>
          </p:cNvSpPr>
          <p:nvPr/>
        </p:nvSpPr>
        <p:spPr bwMode="auto">
          <a:xfrm>
            <a:off x="5464175" y="3973513"/>
            <a:ext cx="1458913" cy="11080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defTabSz="330200">
              <a:tabLst>
                <a:tab pos="8521700" algn="r"/>
              </a:tabLst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完善的</a:t>
            </a:r>
          </a:p>
          <a:p>
            <a:pPr algn="ctr" defTabSz="330200">
              <a:tabLst>
                <a:tab pos="8521700" algn="r"/>
              </a:tabLst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  <a:p>
            <a:pPr algn="ctr" defTabSz="330200">
              <a:tabLst>
                <a:tab pos="8521700" algn="r"/>
              </a:tabLst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</a:p>
        </p:txBody>
      </p:sp>
      <p:sp>
        <p:nvSpPr>
          <p:cNvPr id="45070" name="Text Box 12"/>
          <p:cNvSpPr txBox="1">
            <a:spLocks noChangeArrowheads="1"/>
          </p:cNvSpPr>
          <p:nvPr/>
        </p:nvSpPr>
        <p:spPr bwMode="auto">
          <a:xfrm>
            <a:off x="9475788" y="1731963"/>
            <a:ext cx="105727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9237663" y="1731963"/>
            <a:ext cx="196850" cy="271462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noProof="1">
                <a:solidFill>
                  <a:srgbClr val="FFFFFF"/>
                </a:solidFill>
              </a:rPr>
              <a:t>4</a:t>
            </a:r>
            <a:endParaRPr lang="zh-CN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45072" name="Freeform 215"/>
          <p:cNvSpPr>
            <a:spLocks noEditPoints="1" noChangeArrowheads="1"/>
          </p:cNvSpPr>
          <p:nvPr/>
        </p:nvSpPr>
        <p:spPr bwMode="auto">
          <a:xfrm>
            <a:off x="9525000" y="2081213"/>
            <a:ext cx="792163" cy="790575"/>
          </a:xfrm>
          <a:custGeom>
            <a:avLst/>
            <a:gdLst/>
            <a:ahLst/>
            <a:cxnLst>
              <a:cxn ang="0">
                <a:pos x="61" y="55"/>
              </a:cxn>
              <a:cxn ang="0">
                <a:pos x="61" y="69"/>
              </a:cxn>
              <a:cxn ang="0">
                <a:pos x="12" y="69"/>
              </a:cxn>
              <a:cxn ang="0">
                <a:pos x="10" y="55"/>
              </a:cxn>
              <a:cxn ang="0">
                <a:pos x="10" y="34"/>
              </a:cxn>
              <a:cxn ang="0">
                <a:pos x="61" y="10"/>
              </a:cxn>
              <a:cxn ang="0">
                <a:pos x="61" y="55"/>
              </a:cxn>
              <a:cxn ang="0">
                <a:pos x="61" y="129"/>
              </a:cxn>
              <a:cxn ang="0">
                <a:pos x="109" y="69"/>
              </a:cxn>
              <a:cxn ang="0">
                <a:pos x="61" y="69"/>
              </a:cxn>
              <a:cxn ang="0">
                <a:pos x="61" y="129"/>
              </a:cxn>
              <a:cxn ang="0">
                <a:pos x="122" y="28"/>
              </a:cxn>
              <a:cxn ang="0">
                <a:pos x="122" y="34"/>
              </a:cxn>
              <a:cxn ang="0">
                <a:pos x="122" y="55"/>
              </a:cxn>
              <a:cxn ang="0">
                <a:pos x="119" y="71"/>
              </a:cxn>
              <a:cxn ang="0">
                <a:pos x="64" y="139"/>
              </a:cxn>
              <a:cxn ang="0">
                <a:pos x="62" y="140"/>
              </a:cxn>
              <a:cxn ang="0">
                <a:pos x="61" y="140"/>
              </a:cxn>
              <a:cxn ang="0">
                <a:pos x="60" y="140"/>
              </a:cxn>
              <a:cxn ang="0">
                <a:pos x="57" y="139"/>
              </a:cxn>
              <a:cxn ang="0">
                <a:pos x="2" y="71"/>
              </a:cxn>
              <a:cxn ang="0">
                <a:pos x="0" y="55"/>
              </a:cxn>
              <a:cxn ang="0">
                <a:pos x="0" y="34"/>
              </a:cxn>
              <a:cxn ang="0">
                <a:pos x="0" y="28"/>
              </a:cxn>
              <a:cxn ang="0">
                <a:pos x="1" y="26"/>
              </a:cxn>
              <a:cxn ang="0">
                <a:pos x="7" y="25"/>
              </a:cxn>
              <a:cxn ang="0">
                <a:pos x="35" y="11"/>
              </a:cxn>
              <a:cxn ang="0">
                <a:pos x="61" y="0"/>
              </a:cxn>
              <a:cxn ang="0">
                <a:pos x="86" y="11"/>
              </a:cxn>
              <a:cxn ang="0">
                <a:pos x="114" y="25"/>
              </a:cxn>
              <a:cxn ang="0">
                <a:pos x="120" y="26"/>
              </a:cxn>
              <a:cxn ang="0">
                <a:pos x="122" y="28"/>
              </a:cxn>
              <a:cxn ang="0">
                <a:pos x="117" y="30"/>
              </a:cxn>
              <a:cxn ang="0">
                <a:pos x="113" y="29"/>
              </a:cxn>
              <a:cxn ang="0">
                <a:pos x="84" y="14"/>
              </a:cxn>
              <a:cxn ang="0">
                <a:pos x="61" y="4"/>
              </a:cxn>
              <a:cxn ang="0">
                <a:pos x="38" y="14"/>
              </a:cxn>
              <a:cxn ang="0">
                <a:pos x="8" y="29"/>
              </a:cxn>
              <a:cxn ang="0">
                <a:pos x="4" y="30"/>
              </a:cxn>
              <a:cxn ang="0">
                <a:pos x="4" y="34"/>
              </a:cxn>
              <a:cxn ang="0">
                <a:pos x="4" y="55"/>
              </a:cxn>
              <a:cxn ang="0">
                <a:pos x="7" y="70"/>
              </a:cxn>
              <a:cxn ang="0">
                <a:pos x="59" y="135"/>
              </a:cxn>
              <a:cxn ang="0">
                <a:pos x="61" y="135"/>
              </a:cxn>
              <a:cxn ang="0">
                <a:pos x="63" y="135"/>
              </a:cxn>
              <a:cxn ang="0">
                <a:pos x="115" y="70"/>
              </a:cxn>
              <a:cxn ang="0">
                <a:pos x="117" y="55"/>
              </a:cxn>
              <a:cxn ang="0">
                <a:pos x="117" y="34"/>
              </a:cxn>
              <a:cxn ang="0">
                <a:pos x="117" y="30"/>
              </a:cxn>
            </a:cxnLst>
            <a:rect l="0" t="0" r="r" b="b"/>
            <a:pathLst>
              <a:path w="122" h="140">
                <a:moveTo>
                  <a:pt x="61" y="55"/>
                </a:moveTo>
                <a:cubicBezTo>
                  <a:pt x="61" y="69"/>
                  <a:pt x="61" y="69"/>
                  <a:pt x="61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1" y="65"/>
                  <a:pt x="11" y="60"/>
                  <a:pt x="10" y="55"/>
                </a:cubicBezTo>
                <a:cubicBezTo>
                  <a:pt x="10" y="52"/>
                  <a:pt x="10" y="37"/>
                  <a:pt x="10" y="34"/>
                </a:cubicBezTo>
                <a:cubicBezTo>
                  <a:pt x="35" y="27"/>
                  <a:pt x="48" y="10"/>
                  <a:pt x="61" y="10"/>
                </a:cubicBezTo>
                <a:lnTo>
                  <a:pt x="61" y="55"/>
                </a:lnTo>
                <a:close/>
                <a:moveTo>
                  <a:pt x="61" y="129"/>
                </a:moveTo>
                <a:cubicBezTo>
                  <a:pt x="61" y="129"/>
                  <a:pt x="99" y="115"/>
                  <a:pt x="109" y="69"/>
                </a:cubicBezTo>
                <a:cubicBezTo>
                  <a:pt x="61" y="69"/>
                  <a:pt x="61" y="69"/>
                  <a:pt x="61" y="69"/>
                </a:cubicBezTo>
                <a:lnTo>
                  <a:pt x="61" y="129"/>
                </a:lnTo>
                <a:close/>
                <a:moveTo>
                  <a:pt x="122" y="28"/>
                </a:moveTo>
                <a:cubicBezTo>
                  <a:pt x="122" y="34"/>
                  <a:pt x="122" y="34"/>
                  <a:pt x="122" y="34"/>
                </a:cubicBezTo>
                <a:cubicBezTo>
                  <a:pt x="122" y="36"/>
                  <a:pt x="122" y="52"/>
                  <a:pt x="122" y="55"/>
                </a:cubicBezTo>
                <a:cubicBezTo>
                  <a:pt x="121" y="61"/>
                  <a:pt x="120" y="66"/>
                  <a:pt x="119" y="71"/>
                </a:cubicBezTo>
                <a:cubicBezTo>
                  <a:pt x="108" y="122"/>
                  <a:pt x="66" y="138"/>
                  <a:pt x="64" y="139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1" y="140"/>
                  <a:pt x="60" y="140"/>
                  <a:pt x="60" y="140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5" y="138"/>
                  <a:pt x="13" y="122"/>
                  <a:pt x="2" y="71"/>
                </a:cubicBezTo>
                <a:cubicBezTo>
                  <a:pt x="1" y="66"/>
                  <a:pt x="0" y="61"/>
                  <a:pt x="0" y="55"/>
                </a:cubicBezTo>
                <a:cubicBezTo>
                  <a:pt x="0" y="52"/>
                  <a:pt x="0" y="36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19" y="21"/>
                  <a:pt x="28" y="16"/>
                  <a:pt x="35" y="11"/>
                </a:cubicBezTo>
                <a:cubicBezTo>
                  <a:pt x="44" y="5"/>
                  <a:pt x="52" y="0"/>
                  <a:pt x="61" y="0"/>
                </a:cubicBezTo>
                <a:cubicBezTo>
                  <a:pt x="70" y="0"/>
                  <a:pt x="77" y="5"/>
                  <a:pt x="86" y="11"/>
                </a:cubicBezTo>
                <a:cubicBezTo>
                  <a:pt x="94" y="16"/>
                  <a:pt x="103" y="21"/>
                  <a:pt x="114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1" y="27"/>
                  <a:pt x="122" y="27"/>
                  <a:pt x="122" y="28"/>
                </a:cubicBezTo>
                <a:close/>
                <a:moveTo>
                  <a:pt x="117" y="30"/>
                </a:moveTo>
                <a:cubicBezTo>
                  <a:pt x="113" y="29"/>
                  <a:pt x="113" y="29"/>
                  <a:pt x="113" y="29"/>
                </a:cubicBezTo>
                <a:cubicBezTo>
                  <a:pt x="101" y="25"/>
                  <a:pt x="92" y="19"/>
                  <a:pt x="84" y="14"/>
                </a:cubicBezTo>
                <a:cubicBezTo>
                  <a:pt x="76" y="9"/>
                  <a:pt x="69" y="4"/>
                  <a:pt x="61" y="4"/>
                </a:cubicBezTo>
                <a:cubicBezTo>
                  <a:pt x="53" y="4"/>
                  <a:pt x="46" y="9"/>
                  <a:pt x="38" y="14"/>
                </a:cubicBezTo>
                <a:cubicBezTo>
                  <a:pt x="30" y="19"/>
                  <a:pt x="21" y="25"/>
                  <a:pt x="8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7"/>
                  <a:pt x="4" y="52"/>
                  <a:pt x="4" y="55"/>
                </a:cubicBezTo>
                <a:cubicBezTo>
                  <a:pt x="5" y="60"/>
                  <a:pt x="6" y="65"/>
                  <a:pt x="7" y="70"/>
                </a:cubicBezTo>
                <a:cubicBezTo>
                  <a:pt x="17" y="118"/>
                  <a:pt x="57" y="134"/>
                  <a:pt x="59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5" y="134"/>
                  <a:pt x="105" y="118"/>
                  <a:pt x="115" y="70"/>
                </a:cubicBezTo>
                <a:cubicBezTo>
                  <a:pt x="116" y="65"/>
                  <a:pt x="117" y="60"/>
                  <a:pt x="117" y="55"/>
                </a:cubicBezTo>
                <a:cubicBezTo>
                  <a:pt x="117" y="52"/>
                  <a:pt x="117" y="37"/>
                  <a:pt x="117" y="34"/>
                </a:cubicBezTo>
                <a:lnTo>
                  <a:pt x="117" y="3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3" name="Text Box 12"/>
          <p:cNvSpPr txBox="1">
            <a:spLocks noChangeArrowheads="1"/>
          </p:cNvSpPr>
          <p:nvPr/>
        </p:nvSpPr>
        <p:spPr bwMode="auto">
          <a:xfrm>
            <a:off x="9475788" y="3316288"/>
            <a:ext cx="105727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9237663" y="3316288"/>
            <a:ext cx="196850" cy="271462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noProof="1">
                <a:solidFill>
                  <a:srgbClr val="FFFFFF"/>
                </a:solidFill>
              </a:rPr>
              <a:t>5</a:t>
            </a:r>
            <a:endParaRPr lang="zh-CN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45075" name="Text Box 12"/>
          <p:cNvSpPr txBox="1">
            <a:spLocks noChangeArrowheads="1"/>
          </p:cNvSpPr>
          <p:nvPr/>
        </p:nvSpPr>
        <p:spPr bwMode="auto">
          <a:xfrm>
            <a:off x="9475788" y="4845050"/>
            <a:ext cx="134620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</a:t>
            </a: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9237663" y="4845050"/>
            <a:ext cx="196850" cy="271463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noProof="1">
                <a:solidFill>
                  <a:srgbClr val="FFFFFF"/>
                </a:solidFill>
              </a:rPr>
              <a:t>6</a:t>
            </a:r>
            <a:endParaRPr lang="zh-CN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45077" name="Text Box 12"/>
          <p:cNvSpPr txBox="1">
            <a:spLocks noChangeArrowheads="1"/>
          </p:cNvSpPr>
          <p:nvPr/>
        </p:nvSpPr>
        <p:spPr bwMode="auto">
          <a:xfrm>
            <a:off x="2058988" y="1720850"/>
            <a:ext cx="105727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管理制度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1820863" y="1720850"/>
            <a:ext cx="196850" cy="271463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rgbClr val="FFFFFF"/>
                </a:solidFill>
              </a:rPr>
              <a:t>1</a:t>
            </a:r>
            <a:endParaRPr lang="zh-CN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45079" name="Text Box 12"/>
          <p:cNvSpPr txBox="1">
            <a:spLocks noChangeArrowheads="1"/>
          </p:cNvSpPr>
          <p:nvPr/>
        </p:nvSpPr>
        <p:spPr bwMode="auto">
          <a:xfrm>
            <a:off x="2058988" y="3316288"/>
            <a:ext cx="105727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820863" y="3316288"/>
            <a:ext cx="196850" cy="271462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noProof="1">
                <a:solidFill>
                  <a:srgbClr val="FFFFFF"/>
                </a:solidFill>
              </a:rPr>
              <a:t>2</a:t>
            </a:r>
            <a:endParaRPr lang="zh-CN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45081" name="Text Box 12"/>
          <p:cNvSpPr txBox="1">
            <a:spLocks noChangeArrowheads="1"/>
          </p:cNvSpPr>
          <p:nvPr/>
        </p:nvSpPr>
        <p:spPr bwMode="auto">
          <a:xfrm>
            <a:off x="2058988" y="4833938"/>
            <a:ext cx="1057275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1820863" y="4833938"/>
            <a:ext cx="196850" cy="271462"/>
          </a:xfrm>
          <a:prstGeom prst="rect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noProof="1">
                <a:solidFill>
                  <a:srgbClr val="FFFFFF"/>
                </a:solidFill>
              </a:rPr>
              <a:t>3</a:t>
            </a:r>
            <a:endParaRPr lang="zh-CN" altLang="en-US" sz="1600" kern="0" dirty="0">
              <a:solidFill>
                <a:srgbClr val="FFFFFF"/>
              </a:solidFill>
            </a:endParaRPr>
          </a:p>
        </p:txBody>
      </p:sp>
      <p:sp>
        <p:nvSpPr>
          <p:cNvPr id="45083" name="TextBox 81"/>
          <p:cNvSpPr txBox="1">
            <a:spLocks noChangeArrowheads="1"/>
          </p:cNvSpPr>
          <p:nvPr/>
        </p:nvSpPr>
        <p:spPr bwMode="auto">
          <a:xfrm>
            <a:off x="3044825" y="1720850"/>
            <a:ext cx="2089150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在现有管理制度基础上，根据银监会数据治理指引进行重新修订和丰富，保证制度更新的及时性和可操作性</a:t>
            </a:r>
          </a:p>
        </p:txBody>
      </p:sp>
      <p:sp>
        <p:nvSpPr>
          <p:cNvPr id="45084" name="TextBox 82"/>
          <p:cNvSpPr txBox="1">
            <a:spLocks noChangeArrowheads="1"/>
          </p:cNvSpPr>
          <p:nvPr/>
        </p:nvSpPr>
        <p:spPr bwMode="auto">
          <a:xfrm>
            <a:off x="3044825" y="3287713"/>
            <a:ext cx="2089150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在原有技术标准上，加入业务标准，形成全行统一的数据标准和管理办法，并加强数据标准管理系统的建设</a:t>
            </a:r>
          </a:p>
        </p:txBody>
      </p:sp>
      <p:sp>
        <p:nvSpPr>
          <p:cNvPr id="45085" name="TextBox 83"/>
          <p:cNvSpPr txBox="1">
            <a:spLocks noChangeArrowheads="1"/>
          </p:cNvSpPr>
          <p:nvPr/>
        </p:nvSpPr>
        <p:spPr bwMode="auto">
          <a:xfrm>
            <a:off x="3044825" y="4872038"/>
            <a:ext cx="2089150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将零散的业务系统的数据字典进行整合，形成全行统一的数据结构视图，方便信息的检索</a:t>
            </a:r>
          </a:p>
        </p:txBody>
      </p:sp>
      <p:grpSp>
        <p:nvGrpSpPr>
          <p:cNvPr id="45086" name="组合 87"/>
          <p:cNvGrpSpPr/>
          <p:nvPr/>
        </p:nvGrpSpPr>
        <p:grpSpPr bwMode="auto">
          <a:xfrm>
            <a:off x="9525000" y="3663950"/>
            <a:ext cx="792163" cy="720725"/>
            <a:chOff x="10179050" y="5141913"/>
            <a:chExt cx="481013" cy="406400"/>
          </a:xfrm>
        </p:grpSpPr>
        <p:sp>
          <p:nvSpPr>
            <p:cNvPr id="45087" name="Oval 25"/>
            <p:cNvSpPr>
              <a:spLocks noChangeArrowheads="1"/>
            </p:cNvSpPr>
            <p:nvPr/>
          </p:nvSpPr>
          <p:spPr bwMode="auto">
            <a:xfrm>
              <a:off x="10179050" y="5141913"/>
              <a:ext cx="481013" cy="150813"/>
            </a:xfrm>
            <a:prstGeom prst="ellipse">
              <a:avLst/>
            </a:pr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Freeform 26"/>
            <p:cNvSpPr>
              <a:spLocks noChangeArrowheads="1"/>
            </p:cNvSpPr>
            <p:nvPr/>
          </p:nvSpPr>
          <p:spPr bwMode="auto">
            <a:xfrm>
              <a:off x="10179050" y="5270500"/>
              <a:ext cx="481013" cy="14922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64" y="40"/>
                </a:cxn>
                <a:cxn ang="0">
                  <a:pos x="128" y="20"/>
                </a:cxn>
                <a:cxn ang="0">
                  <a:pos x="128" y="0"/>
                </a:cxn>
                <a:cxn ang="0">
                  <a:pos x="64" y="20"/>
                </a:cxn>
              </a:cxnLst>
              <a:rect l="0" t="0" r="r" b="b"/>
              <a:pathLst>
                <a:path w="128" h="40">
                  <a:moveTo>
                    <a:pt x="64" y="20"/>
                  </a:moveTo>
                  <a:cubicBezTo>
                    <a:pt x="29" y="20"/>
                    <a:pt x="0" y="11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9" y="40"/>
                    <a:pt x="64" y="40"/>
                  </a:cubicBezTo>
                  <a:cubicBezTo>
                    <a:pt x="99" y="40"/>
                    <a:pt x="128" y="31"/>
                    <a:pt x="128" y="2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1"/>
                    <a:pt x="99" y="20"/>
                    <a:pt x="64" y="2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9" name="Freeform 27"/>
            <p:cNvSpPr>
              <a:spLocks noChangeArrowheads="1"/>
            </p:cNvSpPr>
            <p:nvPr/>
          </p:nvSpPr>
          <p:spPr bwMode="auto">
            <a:xfrm>
              <a:off x="10179050" y="5402263"/>
              <a:ext cx="481013" cy="146050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64" y="39"/>
                </a:cxn>
                <a:cxn ang="0">
                  <a:pos x="128" y="19"/>
                </a:cxn>
                <a:cxn ang="0">
                  <a:pos x="128" y="0"/>
                </a:cxn>
                <a:cxn ang="0">
                  <a:pos x="64" y="19"/>
                </a:cxn>
              </a:cxnLst>
              <a:rect l="0" t="0" r="r" b="b"/>
              <a:pathLst>
                <a:path w="128" h="39">
                  <a:moveTo>
                    <a:pt x="64" y="19"/>
                  </a:moveTo>
                  <a:cubicBezTo>
                    <a:pt x="29" y="19"/>
                    <a:pt x="0" y="1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0"/>
                    <a:pt x="29" y="39"/>
                    <a:pt x="64" y="39"/>
                  </a:cubicBezTo>
                  <a:cubicBezTo>
                    <a:pt x="99" y="39"/>
                    <a:pt x="128" y="30"/>
                    <a:pt x="128" y="19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0"/>
                    <a:pt x="99" y="19"/>
                    <a:pt x="64" y="19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90" name="组合 113"/>
          <p:cNvGrpSpPr/>
          <p:nvPr/>
        </p:nvGrpSpPr>
        <p:grpSpPr bwMode="auto">
          <a:xfrm>
            <a:off x="9453563" y="5176838"/>
            <a:ext cx="1008062" cy="792162"/>
            <a:chOff x="4260851" y="5903913"/>
            <a:chExt cx="757238" cy="620713"/>
          </a:xfrm>
        </p:grpSpPr>
        <p:sp>
          <p:nvSpPr>
            <p:cNvPr id="45091" name="Freeform 113"/>
            <p:cNvSpPr>
              <a:spLocks noChangeArrowheads="1"/>
            </p:cNvSpPr>
            <p:nvPr/>
          </p:nvSpPr>
          <p:spPr bwMode="auto">
            <a:xfrm>
              <a:off x="4260851" y="6457951"/>
              <a:ext cx="757238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9" y="15"/>
                </a:cxn>
                <a:cxn ang="0">
                  <a:pos x="163" y="15"/>
                </a:cxn>
                <a:cxn ang="0">
                  <a:pos x="172" y="6"/>
                </a:cxn>
                <a:cxn ang="0">
                  <a:pos x="172" y="0"/>
                </a:cxn>
                <a:cxn ang="0">
                  <a:pos x="0" y="0"/>
                </a:cxn>
              </a:cxnLst>
              <a:rect l="0" t="0" r="r" b="b"/>
              <a:pathLst>
                <a:path w="172" h="15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11"/>
                    <a:pt x="4" y="15"/>
                    <a:pt x="9" y="15"/>
                  </a:cubicBezTo>
                  <a:cubicBezTo>
                    <a:pt x="163" y="15"/>
                    <a:pt x="163" y="15"/>
                    <a:pt x="163" y="15"/>
                  </a:cubicBezTo>
                  <a:cubicBezTo>
                    <a:pt x="168" y="15"/>
                    <a:pt x="172" y="11"/>
                    <a:pt x="172" y="6"/>
                  </a:cubicBezTo>
                  <a:cubicBezTo>
                    <a:pt x="172" y="0"/>
                    <a:pt x="172" y="0"/>
                    <a:pt x="1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Freeform 114"/>
            <p:cNvSpPr>
              <a:spLocks noChangeArrowheads="1"/>
            </p:cNvSpPr>
            <p:nvPr/>
          </p:nvSpPr>
          <p:spPr bwMode="auto">
            <a:xfrm>
              <a:off x="4538663" y="6111876"/>
              <a:ext cx="61913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" y="0"/>
                </a:cxn>
                <a:cxn ang="0">
                  <a:pos x="0" y="16"/>
                </a:cxn>
                <a:cxn ang="0">
                  <a:pos x="13" y="16"/>
                </a:cxn>
                <a:cxn ang="0">
                  <a:pos x="14" y="0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5"/>
                    <a:pt x="0" y="10"/>
                    <a:pt x="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0"/>
                    <a:pt x="13" y="5"/>
                    <a:pt x="14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3" name="Freeform 115"/>
            <p:cNvSpPr>
              <a:spLocks noChangeArrowheads="1"/>
            </p:cNvSpPr>
            <p:nvPr/>
          </p:nvSpPr>
          <p:spPr bwMode="auto">
            <a:xfrm>
              <a:off x="4608513" y="6189663"/>
              <a:ext cx="66675" cy="71438"/>
            </a:xfrm>
            <a:custGeom>
              <a:avLst/>
              <a:gdLst/>
              <a:ahLst/>
              <a:cxnLst>
                <a:cxn ang="0">
                  <a:pos x="1" y="16"/>
                </a:cxn>
                <a:cxn ang="0">
                  <a:pos x="14" y="1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1" y="16"/>
                </a:cxn>
              </a:cxnLst>
              <a:rect l="0" t="0" r="r" b="b"/>
              <a:pathLst>
                <a:path w="15" h="16">
                  <a:moveTo>
                    <a:pt x="1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1"/>
                    <a:pt x="15" y="6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1"/>
                    <a:pt x="1" y="16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4" name="Freeform 116"/>
            <p:cNvSpPr>
              <a:spLocks noChangeArrowheads="1"/>
            </p:cNvSpPr>
            <p:nvPr/>
          </p:nvSpPr>
          <p:spPr bwMode="auto">
            <a:xfrm>
              <a:off x="4660901" y="6035676"/>
              <a:ext cx="66675" cy="61913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0" y="0"/>
                </a:cxn>
                <a:cxn ang="0">
                  <a:pos x="5" y="14"/>
                </a:cxn>
                <a:cxn ang="0">
                  <a:pos x="15" y="14"/>
                </a:cxn>
              </a:cxnLst>
              <a:rect l="0" t="0" r="r" b="b"/>
              <a:pathLst>
                <a:path w="15" h="14">
                  <a:moveTo>
                    <a:pt x="15" y="14"/>
                  </a:moveTo>
                  <a:cubicBezTo>
                    <a:pt x="11" y="7"/>
                    <a:pt x="6" y="1"/>
                    <a:pt x="0" y="0"/>
                  </a:cubicBezTo>
                  <a:cubicBezTo>
                    <a:pt x="2" y="3"/>
                    <a:pt x="4" y="8"/>
                    <a:pt x="5" y="14"/>
                  </a:cubicBezTo>
                  <a:lnTo>
                    <a:pt x="15" y="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5" name="Freeform 117"/>
            <p:cNvSpPr>
              <a:spLocks noChangeArrowheads="1"/>
            </p:cNvSpPr>
            <p:nvPr/>
          </p:nvSpPr>
          <p:spPr bwMode="auto">
            <a:xfrm>
              <a:off x="4556126" y="6035676"/>
              <a:ext cx="65088" cy="61913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5" y="0"/>
                </a:cxn>
                <a:cxn ang="0">
                  <a:pos x="0" y="14"/>
                </a:cxn>
                <a:cxn ang="0">
                  <a:pos x="10" y="14"/>
                </a:cxn>
              </a:cxnLst>
              <a:rect l="0" t="0" r="r" b="b"/>
              <a:pathLst>
                <a:path w="15" h="14">
                  <a:moveTo>
                    <a:pt x="10" y="14"/>
                  </a:moveTo>
                  <a:cubicBezTo>
                    <a:pt x="11" y="8"/>
                    <a:pt x="13" y="3"/>
                    <a:pt x="15" y="0"/>
                  </a:cubicBezTo>
                  <a:cubicBezTo>
                    <a:pt x="9" y="1"/>
                    <a:pt x="4" y="7"/>
                    <a:pt x="0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6" name="Freeform 118"/>
            <p:cNvSpPr>
              <a:spLocks noChangeArrowheads="1"/>
            </p:cNvSpPr>
            <p:nvPr/>
          </p:nvSpPr>
          <p:spPr bwMode="auto">
            <a:xfrm>
              <a:off x="4613276" y="6032501"/>
              <a:ext cx="57150" cy="6508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13" y="15"/>
                </a:cxn>
              </a:cxnLst>
              <a:rect l="0" t="0" r="r" b="b"/>
              <a:pathLst>
                <a:path w="13" h="15">
                  <a:moveTo>
                    <a:pt x="13" y="15"/>
                  </a:moveTo>
                  <a:cubicBezTo>
                    <a:pt x="11" y="6"/>
                    <a:pt x="8" y="0"/>
                    <a:pt x="6" y="0"/>
                  </a:cubicBezTo>
                  <a:cubicBezTo>
                    <a:pt x="4" y="0"/>
                    <a:pt x="2" y="6"/>
                    <a:pt x="0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Freeform 119"/>
            <p:cNvSpPr>
              <a:spLocks noChangeArrowheads="1"/>
            </p:cNvSpPr>
            <p:nvPr/>
          </p:nvSpPr>
          <p:spPr bwMode="auto">
            <a:xfrm>
              <a:off x="4608513" y="6111876"/>
              <a:ext cx="66675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6"/>
                </a:cxn>
                <a:cxn ang="0">
                  <a:pos x="15" y="16"/>
                </a:cxn>
                <a:cxn ang="0">
                  <a:pos x="14" y="0"/>
                </a:cxn>
              </a:cxnLst>
              <a:rect l="0" t="0" r="r" b="b"/>
              <a:pathLst>
                <a:path w="15" h="16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0"/>
                    <a:pt x="15" y="5"/>
                    <a:pt x="14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Freeform 120"/>
            <p:cNvSpPr>
              <a:spLocks noChangeArrowheads="1"/>
            </p:cNvSpPr>
            <p:nvPr/>
          </p:nvSpPr>
          <p:spPr bwMode="auto">
            <a:xfrm>
              <a:off x="4700588" y="6045201"/>
              <a:ext cx="66675" cy="52388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0" y="0"/>
                </a:cxn>
                <a:cxn ang="0">
                  <a:pos x="9" y="12"/>
                </a:cxn>
                <a:cxn ang="0">
                  <a:pos x="15" y="12"/>
                </a:cxn>
              </a:cxnLst>
              <a:rect l="0" t="0" r="r" b="b"/>
              <a:pathLst>
                <a:path w="15" h="12">
                  <a:moveTo>
                    <a:pt x="15" y="12"/>
                  </a:moveTo>
                  <a:cubicBezTo>
                    <a:pt x="12" y="7"/>
                    <a:pt x="6" y="2"/>
                    <a:pt x="0" y="0"/>
                  </a:cubicBezTo>
                  <a:cubicBezTo>
                    <a:pt x="3" y="3"/>
                    <a:pt x="6" y="7"/>
                    <a:pt x="9" y="12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9" name="Freeform 121"/>
            <p:cNvSpPr>
              <a:spLocks noChangeArrowheads="1"/>
            </p:cNvSpPr>
            <p:nvPr/>
          </p:nvSpPr>
          <p:spPr bwMode="auto">
            <a:xfrm>
              <a:off x="4683126" y="6189663"/>
              <a:ext cx="61913" cy="71438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6"/>
                </a:cxn>
                <a:cxn ang="0">
                  <a:pos x="11" y="16"/>
                </a:cxn>
              </a:cxnLst>
              <a:rect l="0" t="0" r="r" b="b"/>
              <a:pathLst>
                <a:path w="14" h="16">
                  <a:moveTo>
                    <a:pt x="11" y="16"/>
                  </a:moveTo>
                  <a:cubicBezTo>
                    <a:pt x="12" y="11"/>
                    <a:pt x="13" y="6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1"/>
                    <a:pt x="0" y="16"/>
                  </a:cubicBezTo>
                  <a:lnTo>
                    <a:pt x="11" y="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0" name="Freeform 122"/>
            <p:cNvSpPr>
              <a:spLocks noChangeArrowheads="1"/>
            </p:cNvSpPr>
            <p:nvPr/>
          </p:nvSpPr>
          <p:spPr bwMode="auto">
            <a:xfrm>
              <a:off x="4745038" y="6111876"/>
              <a:ext cx="47625" cy="6985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1" y="16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2" y="16"/>
                </a:cxn>
              </a:cxnLst>
              <a:rect l="0" t="0" r="r" b="b"/>
              <a:pathLst>
                <a:path w="11" h="16">
                  <a:moveTo>
                    <a:pt x="2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0"/>
                    <a:pt x="10" y="5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2" y="16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1" name="Freeform 123"/>
            <p:cNvSpPr>
              <a:spLocks noChangeArrowheads="1"/>
            </p:cNvSpPr>
            <p:nvPr/>
          </p:nvSpPr>
          <p:spPr bwMode="auto">
            <a:xfrm>
              <a:off x="4683126" y="6111876"/>
              <a:ext cx="61913" cy="69850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1" y="16"/>
                </a:cxn>
                <a:cxn ang="0">
                  <a:pos x="14" y="16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13" y="10"/>
                    <a:pt x="12" y="5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1" y="10"/>
                    <a:pt x="1" y="16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2" name="Freeform 124"/>
            <p:cNvSpPr>
              <a:spLocks noChangeArrowheads="1"/>
            </p:cNvSpPr>
            <p:nvPr/>
          </p:nvSpPr>
          <p:spPr bwMode="auto">
            <a:xfrm>
              <a:off x="4660901" y="6273801"/>
              <a:ext cx="66675" cy="619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"/>
                </a:cxn>
                <a:cxn ang="0">
                  <a:pos x="15" y="0"/>
                </a:cxn>
                <a:cxn ang="0">
                  <a:pos x="5" y="0"/>
                </a:cxn>
              </a:cxnLst>
              <a:rect l="0" t="0" r="r" b="b"/>
              <a:pathLst>
                <a:path w="15" h="14">
                  <a:moveTo>
                    <a:pt x="5" y="0"/>
                  </a:moveTo>
                  <a:cubicBezTo>
                    <a:pt x="4" y="6"/>
                    <a:pt x="2" y="11"/>
                    <a:pt x="0" y="14"/>
                  </a:cubicBezTo>
                  <a:cubicBezTo>
                    <a:pt x="6" y="12"/>
                    <a:pt x="11" y="7"/>
                    <a:pt x="1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Freeform 125"/>
            <p:cNvSpPr>
              <a:spLocks noChangeArrowheads="1"/>
            </p:cNvSpPr>
            <p:nvPr/>
          </p:nvSpPr>
          <p:spPr bwMode="auto">
            <a:xfrm>
              <a:off x="4700588" y="6273801"/>
              <a:ext cx="66675" cy="5238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0" y="12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cubicBezTo>
                    <a:pt x="6" y="10"/>
                    <a:pt x="12" y="5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5"/>
                    <a:pt x="3" y="9"/>
                    <a:pt x="0" y="12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Freeform 126"/>
            <p:cNvSpPr>
              <a:spLocks noChangeArrowheads="1"/>
            </p:cNvSpPr>
            <p:nvPr/>
          </p:nvSpPr>
          <p:spPr bwMode="auto">
            <a:xfrm>
              <a:off x="4613276" y="6273801"/>
              <a:ext cx="57150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5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3" h="15">
                  <a:moveTo>
                    <a:pt x="0" y="0"/>
                  </a:moveTo>
                  <a:cubicBezTo>
                    <a:pt x="2" y="9"/>
                    <a:pt x="4" y="15"/>
                    <a:pt x="6" y="15"/>
                  </a:cubicBezTo>
                  <a:cubicBezTo>
                    <a:pt x="8" y="15"/>
                    <a:pt x="11" y="9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5" name="Freeform 127"/>
            <p:cNvSpPr>
              <a:spLocks noChangeArrowheads="1"/>
            </p:cNvSpPr>
            <p:nvPr/>
          </p:nvSpPr>
          <p:spPr bwMode="auto">
            <a:xfrm>
              <a:off x="4745038" y="6189663"/>
              <a:ext cx="47625" cy="7143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7" y="16"/>
                </a:cxn>
                <a:cxn ang="0">
                  <a:pos x="11" y="0"/>
                </a:cxn>
                <a:cxn ang="0">
                  <a:pos x="2" y="0"/>
                </a:cxn>
                <a:cxn ang="0">
                  <a:pos x="0" y="16"/>
                </a:cxn>
              </a:cxnLst>
              <a:rect l="0" t="0" r="r" b="b"/>
              <a:pathLst>
                <a:path w="11" h="16">
                  <a:moveTo>
                    <a:pt x="0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10" y="11"/>
                    <a:pt x="11" y="6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6" name="Freeform 128"/>
            <p:cNvSpPr>
              <a:spLocks noChangeArrowheads="1"/>
            </p:cNvSpPr>
            <p:nvPr/>
          </p:nvSpPr>
          <p:spPr bwMode="auto">
            <a:xfrm>
              <a:off x="4556126" y="6273801"/>
              <a:ext cx="65088" cy="61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4"/>
                </a:cxn>
                <a:cxn ang="0">
                  <a:pos x="10" y="0"/>
                </a:cxn>
                <a:cxn ang="0">
                  <a:pos x="0" y="0"/>
                </a:cxn>
              </a:cxnLst>
              <a:rect l="0" t="0" r="r" b="b"/>
              <a:pathLst>
                <a:path w="15" h="14">
                  <a:moveTo>
                    <a:pt x="0" y="0"/>
                  </a:moveTo>
                  <a:cubicBezTo>
                    <a:pt x="4" y="7"/>
                    <a:pt x="9" y="12"/>
                    <a:pt x="15" y="14"/>
                  </a:cubicBezTo>
                  <a:cubicBezTo>
                    <a:pt x="13" y="11"/>
                    <a:pt x="11" y="6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7" name="Freeform 129"/>
            <p:cNvSpPr>
              <a:spLocks noChangeArrowheads="1"/>
            </p:cNvSpPr>
            <p:nvPr/>
          </p:nvSpPr>
          <p:spPr bwMode="auto">
            <a:xfrm>
              <a:off x="4511676" y="6273801"/>
              <a:ext cx="71438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2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cubicBezTo>
                    <a:pt x="4" y="5"/>
                    <a:pt x="10" y="10"/>
                    <a:pt x="16" y="12"/>
                  </a:cubicBezTo>
                  <a:cubicBezTo>
                    <a:pt x="12" y="9"/>
                    <a:pt x="9" y="5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8" name="Freeform 130"/>
            <p:cNvSpPr>
              <a:spLocks noChangeArrowheads="1"/>
            </p:cNvSpPr>
            <p:nvPr/>
          </p:nvSpPr>
          <p:spPr bwMode="auto">
            <a:xfrm>
              <a:off x="4538663" y="6189663"/>
              <a:ext cx="61913" cy="71438"/>
            </a:xfrm>
            <a:custGeom>
              <a:avLst/>
              <a:gdLst/>
              <a:ahLst/>
              <a:cxnLst>
                <a:cxn ang="0">
                  <a:pos x="3" y="16"/>
                </a:cxn>
                <a:cxn ang="0">
                  <a:pos x="14" y="1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3" y="16"/>
                </a:cxn>
              </a:cxnLst>
              <a:rect l="0" t="0" r="r" b="b"/>
              <a:pathLst>
                <a:path w="14" h="16">
                  <a:moveTo>
                    <a:pt x="3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3" y="11"/>
                    <a:pt x="13" y="6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3" y="16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Freeform 131"/>
            <p:cNvSpPr>
              <a:spLocks noChangeArrowheads="1"/>
            </p:cNvSpPr>
            <p:nvPr/>
          </p:nvSpPr>
          <p:spPr bwMode="auto">
            <a:xfrm>
              <a:off x="4511676" y="6045201"/>
              <a:ext cx="71438" cy="523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2"/>
                </a:cxn>
                <a:cxn ang="0">
                  <a:pos x="7" y="12"/>
                </a:cxn>
                <a:cxn ang="0">
                  <a:pos x="16" y="0"/>
                </a:cxn>
              </a:cxnLst>
              <a:rect l="0" t="0" r="r" b="b"/>
              <a:pathLst>
                <a:path w="16" h="12">
                  <a:moveTo>
                    <a:pt x="16" y="0"/>
                  </a:moveTo>
                  <a:cubicBezTo>
                    <a:pt x="10" y="2"/>
                    <a:pt x="4" y="7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7"/>
                    <a:pt x="12" y="3"/>
                    <a:pt x="16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0" name="Freeform 132"/>
            <p:cNvSpPr>
              <a:spLocks noChangeArrowheads="1"/>
            </p:cNvSpPr>
            <p:nvPr/>
          </p:nvSpPr>
          <p:spPr bwMode="auto">
            <a:xfrm>
              <a:off x="4486276" y="6111876"/>
              <a:ext cx="52388" cy="698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0"/>
                </a:cxn>
                <a:cxn ang="0">
                  <a:pos x="0" y="16"/>
                </a:cxn>
                <a:cxn ang="0">
                  <a:pos x="9" y="16"/>
                </a:cxn>
                <a:cxn ang="0">
                  <a:pos x="12" y="0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5"/>
                    <a:pt x="1" y="10"/>
                    <a:pt x="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0"/>
                    <a:pt x="11" y="5"/>
                    <a:pt x="12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Freeform 133"/>
            <p:cNvSpPr>
              <a:spLocks noChangeArrowheads="1"/>
            </p:cNvSpPr>
            <p:nvPr/>
          </p:nvSpPr>
          <p:spPr bwMode="auto">
            <a:xfrm>
              <a:off x="4486276" y="6189663"/>
              <a:ext cx="52388" cy="714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9" y="0"/>
                </a:cxn>
              </a:cxnLst>
              <a:rect l="0" t="0" r="r" b="b"/>
              <a:pathLst>
                <a:path w="12" h="16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2" y="11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1"/>
                    <a:pt x="10" y="6"/>
                    <a:pt x="9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2" name="Freeform 134"/>
            <p:cNvSpPr>
              <a:spLocks noEditPoints="1" noChangeArrowheads="1"/>
            </p:cNvSpPr>
            <p:nvPr/>
          </p:nvSpPr>
          <p:spPr bwMode="auto">
            <a:xfrm>
              <a:off x="4464051" y="6015038"/>
              <a:ext cx="350838" cy="346075"/>
            </a:xfrm>
            <a:custGeom>
              <a:avLst/>
              <a:gdLst/>
              <a:ahLst/>
              <a:cxnLst>
                <a:cxn ang="0">
                  <a:pos x="40" y="79"/>
                </a:cxn>
                <a:cxn ang="0">
                  <a:pos x="80" y="40"/>
                </a:cxn>
                <a:cxn ang="0">
                  <a:pos x="40" y="0"/>
                </a:cxn>
                <a:cxn ang="0">
                  <a:pos x="0" y="40"/>
                </a:cxn>
                <a:cxn ang="0">
                  <a:pos x="40" y="79"/>
                </a:cxn>
                <a:cxn ang="0">
                  <a:pos x="40" y="2"/>
                </a:cxn>
                <a:cxn ang="0">
                  <a:pos x="78" y="40"/>
                </a:cxn>
                <a:cxn ang="0">
                  <a:pos x="40" y="77"/>
                </a:cxn>
                <a:cxn ang="0">
                  <a:pos x="3" y="40"/>
                </a:cxn>
                <a:cxn ang="0">
                  <a:pos x="40" y="2"/>
                </a:cxn>
              </a:cxnLst>
              <a:rect l="0" t="0" r="r" b="b"/>
              <a:pathLst>
                <a:path w="80" h="79">
                  <a:moveTo>
                    <a:pt x="40" y="79"/>
                  </a:moveTo>
                  <a:cubicBezTo>
                    <a:pt x="62" y="79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lose/>
                  <a:moveTo>
                    <a:pt x="40" y="2"/>
                  </a:moveTo>
                  <a:cubicBezTo>
                    <a:pt x="61" y="2"/>
                    <a:pt x="78" y="19"/>
                    <a:pt x="78" y="40"/>
                  </a:cubicBezTo>
                  <a:cubicBezTo>
                    <a:pt x="78" y="60"/>
                    <a:pt x="61" y="77"/>
                    <a:pt x="40" y="77"/>
                  </a:cubicBezTo>
                  <a:cubicBezTo>
                    <a:pt x="20" y="77"/>
                    <a:pt x="3" y="60"/>
                    <a:pt x="3" y="40"/>
                  </a:cubicBezTo>
                  <a:cubicBezTo>
                    <a:pt x="3" y="19"/>
                    <a:pt x="20" y="2"/>
                    <a:pt x="40" y="2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3" name="Freeform 135"/>
            <p:cNvSpPr>
              <a:spLocks noChangeArrowheads="1"/>
            </p:cNvSpPr>
            <p:nvPr/>
          </p:nvSpPr>
          <p:spPr bwMode="auto">
            <a:xfrm>
              <a:off x="4481513" y="5903913"/>
              <a:ext cx="311150" cy="66675"/>
            </a:xfrm>
            <a:custGeom>
              <a:avLst/>
              <a:gdLst/>
              <a:ahLst/>
              <a:cxnLst>
                <a:cxn ang="0">
                  <a:pos x="36" y="5"/>
                </a:cxn>
                <a:cxn ang="0">
                  <a:pos x="68" y="15"/>
                </a:cxn>
                <a:cxn ang="0">
                  <a:pos x="71" y="11"/>
                </a:cxn>
                <a:cxn ang="0">
                  <a:pos x="36" y="0"/>
                </a:cxn>
                <a:cxn ang="0">
                  <a:pos x="0" y="11"/>
                </a:cxn>
                <a:cxn ang="0">
                  <a:pos x="3" y="15"/>
                </a:cxn>
                <a:cxn ang="0">
                  <a:pos x="36" y="5"/>
                </a:cxn>
              </a:cxnLst>
              <a:rect l="0" t="0" r="r" b="b"/>
              <a:pathLst>
                <a:path w="71" h="15">
                  <a:moveTo>
                    <a:pt x="36" y="5"/>
                  </a:moveTo>
                  <a:cubicBezTo>
                    <a:pt x="48" y="5"/>
                    <a:pt x="59" y="9"/>
                    <a:pt x="68" y="1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1" y="4"/>
                    <a:pt x="49" y="0"/>
                    <a:pt x="36" y="0"/>
                  </a:cubicBezTo>
                  <a:cubicBezTo>
                    <a:pt x="23" y="0"/>
                    <a:pt x="11" y="4"/>
                    <a:pt x="0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2" y="9"/>
                    <a:pt x="24" y="5"/>
                    <a:pt x="36" y="5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" name="Freeform 136"/>
            <p:cNvSpPr>
              <a:spLocks noChangeArrowheads="1"/>
            </p:cNvSpPr>
            <p:nvPr/>
          </p:nvSpPr>
          <p:spPr bwMode="auto">
            <a:xfrm>
              <a:off x="4337051" y="6027738"/>
              <a:ext cx="604838" cy="409575"/>
            </a:xfrm>
            <a:custGeom>
              <a:avLst/>
              <a:gdLst/>
              <a:ahLst/>
              <a:cxnLst>
                <a:cxn ang="0">
                  <a:pos x="4" y="93"/>
                </a:cxn>
                <a:cxn ang="0">
                  <a:pos x="134" y="93"/>
                </a:cxn>
                <a:cxn ang="0">
                  <a:pos x="138" y="88"/>
                </a:cxn>
                <a:cxn ang="0">
                  <a:pos x="138" y="5"/>
                </a:cxn>
                <a:cxn ang="0">
                  <a:pos x="134" y="0"/>
                </a:cxn>
                <a:cxn ang="0">
                  <a:pos x="102" y="0"/>
                </a:cxn>
                <a:cxn ang="0">
                  <a:pos x="101" y="2"/>
                </a:cxn>
                <a:cxn ang="0">
                  <a:pos x="107" y="9"/>
                </a:cxn>
                <a:cxn ang="0">
                  <a:pos x="129" y="9"/>
                </a:cxn>
                <a:cxn ang="0">
                  <a:pos x="129" y="84"/>
                </a:cxn>
                <a:cxn ang="0">
                  <a:pos x="9" y="84"/>
                </a:cxn>
                <a:cxn ang="0">
                  <a:pos x="9" y="9"/>
                </a:cxn>
                <a:cxn ang="0">
                  <a:pos x="32" y="9"/>
                </a:cxn>
                <a:cxn ang="0">
                  <a:pos x="37" y="3"/>
                </a:cxn>
                <a:cxn ang="0">
                  <a:pos x="35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88"/>
                </a:cxn>
                <a:cxn ang="0">
                  <a:pos x="4" y="93"/>
                </a:cxn>
              </a:cxnLst>
              <a:rect l="0" t="0" r="r" b="b"/>
              <a:pathLst>
                <a:path w="138" h="93">
                  <a:moveTo>
                    <a:pt x="4" y="93"/>
                  </a:moveTo>
                  <a:cubicBezTo>
                    <a:pt x="134" y="93"/>
                    <a:pt x="134" y="93"/>
                    <a:pt x="134" y="93"/>
                  </a:cubicBezTo>
                  <a:cubicBezTo>
                    <a:pt x="136" y="93"/>
                    <a:pt x="138" y="91"/>
                    <a:pt x="138" y="88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2"/>
                    <a:pt x="136" y="0"/>
                    <a:pt x="1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3" y="4"/>
                    <a:pt x="105" y="7"/>
                    <a:pt x="107" y="9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3" y="7"/>
                    <a:pt x="35" y="5"/>
                    <a:pt x="37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4" y="93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" name="Freeform 137"/>
            <p:cNvSpPr>
              <a:spLocks noChangeArrowheads="1"/>
            </p:cNvSpPr>
            <p:nvPr/>
          </p:nvSpPr>
          <p:spPr bwMode="auto">
            <a:xfrm>
              <a:off x="4511676" y="5965826"/>
              <a:ext cx="250825" cy="6191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55" y="13"/>
                </a:cxn>
                <a:cxn ang="0">
                  <a:pos x="57" y="9"/>
                </a:cxn>
                <a:cxn ang="0">
                  <a:pos x="29" y="0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29" y="5"/>
                </a:cxn>
              </a:cxnLst>
              <a:rect l="0" t="0" r="r" b="b"/>
              <a:pathLst>
                <a:path w="57" h="14">
                  <a:moveTo>
                    <a:pt x="29" y="5"/>
                  </a:moveTo>
                  <a:cubicBezTo>
                    <a:pt x="39" y="5"/>
                    <a:pt x="48" y="8"/>
                    <a:pt x="55" y="1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49" y="3"/>
                    <a:pt x="39" y="0"/>
                    <a:pt x="29" y="0"/>
                  </a:cubicBezTo>
                  <a:cubicBezTo>
                    <a:pt x="18" y="0"/>
                    <a:pt x="8" y="3"/>
                    <a:pt x="0" y="9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8"/>
                    <a:pt x="19" y="5"/>
                    <a:pt x="29" y="5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16" name="Freeform 187"/>
          <p:cNvSpPr>
            <a:spLocks noEditPoints="1" noChangeArrowheads="1"/>
          </p:cNvSpPr>
          <p:nvPr/>
        </p:nvSpPr>
        <p:spPr bwMode="auto">
          <a:xfrm>
            <a:off x="2108200" y="3663950"/>
            <a:ext cx="865188" cy="792163"/>
          </a:xfrm>
          <a:custGeom>
            <a:avLst/>
            <a:gdLst/>
            <a:ahLst/>
            <a:cxnLst>
              <a:cxn ang="0">
                <a:pos x="120" y="106"/>
              </a:cxn>
              <a:cxn ang="0">
                <a:pos x="104" y="130"/>
              </a:cxn>
              <a:cxn ang="0">
                <a:pos x="0" y="113"/>
              </a:cxn>
              <a:cxn ang="0">
                <a:pos x="0" y="30"/>
              </a:cxn>
              <a:cxn ang="0">
                <a:pos x="26" y="2"/>
              </a:cxn>
              <a:cxn ang="0">
                <a:pos x="29" y="0"/>
              </a:cxn>
              <a:cxn ang="0">
                <a:pos x="120" y="17"/>
              </a:cxn>
              <a:cxn ang="0">
                <a:pos x="115" y="33"/>
              </a:cxn>
              <a:cxn ang="0">
                <a:pos x="111" y="17"/>
              </a:cxn>
              <a:cxn ang="0">
                <a:pos x="33" y="9"/>
              </a:cxn>
              <a:cxn ang="0">
                <a:pos x="17" y="35"/>
              </a:cxn>
              <a:cxn ang="0">
                <a:pos x="8" y="113"/>
              </a:cxn>
              <a:cxn ang="0">
                <a:pos x="104" y="121"/>
              </a:cxn>
              <a:cxn ang="0">
                <a:pos x="111" y="105"/>
              </a:cxn>
              <a:cxn ang="0">
                <a:pos x="127" y="84"/>
              </a:cxn>
              <a:cxn ang="0">
                <a:pos x="115" y="97"/>
              </a:cxn>
              <a:cxn ang="0">
                <a:pos x="102" y="84"/>
              </a:cxn>
              <a:cxn ang="0">
                <a:pos x="115" y="36"/>
              </a:cxn>
              <a:cxn ang="0">
                <a:pos x="127" y="84"/>
              </a:cxn>
              <a:cxn ang="0">
                <a:pos x="115" y="40"/>
              </a:cxn>
              <a:cxn ang="0">
                <a:pos x="115" y="83"/>
              </a:cxn>
              <a:cxn ang="0">
                <a:pos x="115" y="43"/>
              </a:cxn>
              <a:cxn ang="0">
                <a:pos x="115" y="81"/>
              </a:cxn>
              <a:cxn ang="0">
                <a:pos x="115" y="43"/>
              </a:cxn>
              <a:cxn ang="0">
                <a:pos x="28" y="37"/>
              </a:cxn>
              <a:cxn ang="0">
                <a:pos x="28" y="44"/>
              </a:cxn>
              <a:cxn ang="0">
                <a:pos x="83" y="40"/>
              </a:cxn>
              <a:cxn ang="0">
                <a:pos x="28" y="60"/>
              </a:cxn>
              <a:cxn ang="0">
                <a:pos x="83" y="56"/>
              </a:cxn>
              <a:cxn ang="0">
                <a:pos x="28" y="53"/>
              </a:cxn>
              <a:cxn ang="0">
                <a:pos x="28" y="60"/>
              </a:cxn>
              <a:cxn ang="0">
                <a:pos x="80" y="76"/>
              </a:cxn>
              <a:cxn ang="0">
                <a:pos x="80" y="69"/>
              </a:cxn>
              <a:cxn ang="0">
                <a:pos x="25" y="73"/>
              </a:cxn>
              <a:cxn ang="0">
                <a:pos x="92" y="86"/>
              </a:cxn>
              <a:cxn ang="0">
                <a:pos x="25" y="89"/>
              </a:cxn>
              <a:cxn ang="0">
                <a:pos x="92" y="92"/>
              </a:cxn>
              <a:cxn ang="0">
                <a:pos x="92" y="86"/>
              </a:cxn>
              <a:cxn ang="0">
                <a:pos x="28" y="102"/>
              </a:cxn>
              <a:cxn ang="0">
                <a:pos x="28" y="109"/>
              </a:cxn>
              <a:cxn ang="0">
                <a:pos x="95" y="105"/>
              </a:cxn>
            </a:cxnLst>
            <a:rect l="0" t="0" r="r" b="b"/>
            <a:pathLst>
              <a:path w="140" h="130">
                <a:moveTo>
                  <a:pt x="115" y="102"/>
                </a:moveTo>
                <a:cubicBezTo>
                  <a:pt x="120" y="106"/>
                  <a:pt x="120" y="106"/>
                  <a:pt x="120" y="106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20" y="122"/>
                  <a:pt x="113" y="130"/>
                  <a:pt x="104" y="130"/>
                </a:cubicBezTo>
                <a:cubicBezTo>
                  <a:pt x="16" y="130"/>
                  <a:pt x="16" y="130"/>
                  <a:pt x="16" y="130"/>
                </a:cubicBezTo>
                <a:cubicBezTo>
                  <a:pt x="7" y="130"/>
                  <a:pt x="0" y="122"/>
                  <a:pt x="0" y="11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8"/>
                  <a:pt x="1" y="27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8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20" y="8"/>
                  <a:pt x="120" y="17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18" y="33"/>
                  <a:pt x="116" y="33"/>
                  <a:pt x="115" y="33"/>
                </a:cubicBezTo>
                <a:cubicBezTo>
                  <a:pt x="114" y="33"/>
                  <a:pt x="112" y="33"/>
                  <a:pt x="111" y="33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1" y="12"/>
                  <a:pt x="108" y="9"/>
                  <a:pt x="10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27"/>
                  <a:pt x="26" y="35"/>
                  <a:pt x="1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8"/>
                  <a:pt x="12" y="121"/>
                  <a:pt x="16" y="121"/>
                </a:cubicBezTo>
                <a:cubicBezTo>
                  <a:pt x="104" y="121"/>
                  <a:pt x="104" y="121"/>
                  <a:pt x="104" y="121"/>
                </a:cubicBezTo>
                <a:cubicBezTo>
                  <a:pt x="108" y="121"/>
                  <a:pt x="111" y="118"/>
                  <a:pt x="111" y="113"/>
                </a:cubicBezTo>
                <a:cubicBezTo>
                  <a:pt x="111" y="105"/>
                  <a:pt x="111" y="105"/>
                  <a:pt x="111" y="105"/>
                </a:cubicBezTo>
                <a:lnTo>
                  <a:pt x="115" y="102"/>
                </a:lnTo>
                <a:close/>
                <a:moveTo>
                  <a:pt x="127" y="84"/>
                </a:moveTo>
                <a:cubicBezTo>
                  <a:pt x="127" y="107"/>
                  <a:pt x="127" y="107"/>
                  <a:pt x="127" y="107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94" y="79"/>
                  <a:pt x="89" y="71"/>
                  <a:pt x="89" y="62"/>
                </a:cubicBezTo>
                <a:cubicBezTo>
                  <a:pt x="89" y="48"/>
                  <a:pt x="101" y="36"/>
                  <a:pt x="115" y="36"/>
                </a:cubicBezTo>
                <a:cubicBezTo>
                  <a:pt x="129" y="36"/>
                  <a:pt x="140" y="48"/>
                  <a:pt x="140" y="62"/>
                </a:cubicBezTo>
                <a:cubicBezTo>
                  <a:pt x="140" y="71"/>
                  <a:pt x="135" y="79"/>
                  <a:pt x="127" y="84"/>
                </a:cubicBezTo>
                <a:close/>
                <a:moveTo>
                  <a:pt x="136" y="62"/>
                </a:moveTo>
                <a:cubicBezTo>
                  <a:pt x="136" y="50"/>
                  <a:pt x="127" y="40"/>
                  <a:pt x="115" y="40"/>
                </a:cubicBezTo>
                <a:cubicBezTo>
                  <a:pt x="103" y="40"/>
                  <a:pt x="93" y="50"/>
                  <a:pt x="93" y="62"/>
                </a:cubicBezTo>
                <a:cubicBezTo>
                  <a:pt x="93" y="74"/>
                  <a:pt x="103" y="83"/>
                  <a:pt x="115" y="83"/>
                </a:cubicBezTo>
                <a:cubicBezTo>
                  <a:pt x="127" y="83"/>
                  <a:pt x="136" y="74"/>
                  <a:pt x="136" y="62"/>
                </a:cubicBezTo>
                <a:close/>
                <a:moveTo>
                  <a:pt x="115" y="43"/>
                </a:moveTo>
                <a:cubicBezTo>
                  <a:pt x="104" y="43"/>
                  <a:pt x="96" y="51"/>
                  <a:pt x="96" y="62"/>
                </a:cubicBezTo>
                <a:cubicBezTo>
                  <a:pt x="96" y="72"/>
                  <a:pt x="104" y="81"/>
                  <a:pt x="115" y="81"/>
                </a:cubicBezTo>
                <a:cubicBezTo>
                  <a:pt x="125" y="81"/>
                  <a:pt x="133" y="72"/>
                  <a:pt x="133" y="62"/>
                </a:cubicBezTo>
                <a:cubicBezTo>
                  <a:pt x="133" y="51"/>
                  <a:pt x="125" y="43"/>
                  <a:pt x="115" y="43"/>
                </a:cubicBezTo>
                <a:close/>
                <a:moveTo>
                  <a:pt x="80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6" y="37"/>
                  <a:pt x="25" y="38"/>
                  <a:pt x="25" y="40"/>
                </a:cubicBezTo>
                <a:cubicBezTo>
                  <a:pt x="25" y="42"/>
                  <a:pt x="26" y="44"/>
                  <a:pt x="28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82" y="44"/>
                  <a:pt x="83" y="42"/>
                  <a:pt x="83" y="40"/>
                </a:cubicBezTo>
                <a:cubicBezTo>
                  <a:pt x="83" y="38"/>
                  <a:pt x="82" y="37"/>
                  <a:pt x="80" y="37"/>
                </a:cubicBezTo>
                <a:close/>
                <a:moveTo>
                  <a:pt x="28" y="60"/>
                </a:moveTo>
                <a:cubicBezTo>
                  <a:pt x="80" y="60"/>
                  <a:pt x="80" y="60"/>
                  <a:pt x="80" y="60"/>
                </a:cubicBezTo>
                <a:cubicBezTo>
                  <a:pt x="82" y="60"/>
                  <a:pt x="83" y="58"/>
                  <a:pt x="83" y="56"/>
                </a:cubicBezTo>
                <a:cubicBezTo>
                  <a:pt x="83" y="55"/>
                  <a:pt x="82" y="53"/>
                  <a:pt x="80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6" y="53"/>
                  <a:pt x="25" y="55"/>
                  <a:pt x="25" y="56"/>
                </a:cubicBezTo>
                <a:cubicBezTo>
                  <a:pt x="25" y="58"/>
                  <a:pt x="26" y="60"/>
                  <a:pt x="28" y="60"/>
                </a:cubicBezTo>
                <a:close/>
                <a:moveTo>
                  <a:pt x="2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82" y="76"/>
                  <a:pt x="83" y="75"/>
                  <a:pt x="83" y="73"/>
                </a:cubicBezTo>
                <a:cubicBezTo>
                  <a:pt x="83" y="71"/>
                  <a:pt x="82" y="69"/>
                  <a:pt x="80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6" y="69"/>
                  <a:pt x="25" y="71"/>
                  <a:pt x="25" y="73"/>
                </a:cubicBezTo>
                <a:cubicBezTo>
                  <a:pt x="25" y="75"/>
                  <a:pt x="26" y="76"/>
                  <a:pt x="28" y="76"/>
                </a:cubicBezTo>
                <a:close/>
                <a:moveTo>
                  <a:pt x="92" y="86"/>
                </a:moveTo>
                <a:cubicBezTo>
                  <a:pt x="28" y="86"/>
                  <a:pt x="28" y="86"/>
                  <a:pt x="28" y="86"/>
                </a:cubicBezTo>
                <a:cubicBezTo>
                  <a:pt x="26" y="86"/>
                  <a:pt x="25" y="87"/>
                  <a:pt x="25" y="89"/>
                </a:cubicBezTo>
                <a:cubicBezTo>
                  <a:pt x="25" y="91"/>
                  <a:pt x="26" y="92"/>
                  <a:pt x="28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4" y="92"/>
                  <a:pt x="95" y="91"/>
                  <a:pt x="95" y="89"/>
                </a:cubicBezTo>
                <a:cubicBezTo>
                  <a:pt x="95" y="87"/>
                  <a:pt x="94" y="86"/>
                  <a:pt x="92" y="86"/>
                </a:cubicBezTo>
                <a:close/>
                <a:moveTo>
                  <a:pt x="92" y="102"/>
                </a:moveTo>
                <a:cubicBezTo>
                  <a:pt x="28" y="102"/>
                  <a:pt x="28" y="102"/>
                  <a:pt x="28" y="102"/>
                </a:cubicBezTo>
                <a:cubicBezTo>
                  <a:pt x="26" y="102"/>
                  <a:pt x="25" y="103"/>
                  <a:pt x="25" y="105"/>
                </a:cubicBezTo>
                <a:cubicBezTo>
                  <a:pt x="25" y="107"/>
                  <a:pt x="26" y="109"/>
                  <a:pt x="28" y="109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94" y="109"/>
                  <a:pt x="95" y="107"/>
                  <a:pt x="95" y="105"/>
                </a:cubicBezTo>
                <a:cubicBezTo>
                  <a:pt x="95" y="103"/>
                  <a:pt x="94" y="102"/>
                  <a:pt x="92" y="102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7" name="Freeform 107"/>
          <p:cNvSpPr>
            <a:spLocks noEditPoints="1" noChangeArrowheads="1"/>
          </p:cNvSpPr>
          <p:nvPr/>
        </p:nvSpPr>
        <p:spPr bwMode="auto">
          <a:xfrm>
            <a:off x="2108200" y="2081213"/>
            <a:ext cx="720725" cy="7191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6" y="128"/>
              </a:cxn>
              <a:cxn ang="0">
                <a:pos x="0" y="112"/>
              </a:cxn>
              <a:cxn ang="0">
                <a:pos x="0" y="16"/>
              </a:cxn>
              <a:cxn ang="0">
                <a:pos x="16" y="0"/>
              </a:cxn>
              <a:cxn ang="0">
                <a:pos x="16" y="128"/>
              </a:cxn>
              <a:cxn ang="0">
                <a:pos x="16" y="128"/>
              </a:cxn>
              <a:cxn ang="0">
                <a:pos x="16" y="128"/>
              </a:cxn>
              <a:cxn ang="0">
                <a:pos x="120" y="12"/>
              </a:cxn>
              <a:cxn ang="0">
                <a:pos x="112" y="12"/>
              </a:cxn>
              <a:cxn ang="0">
                <a:pos x="112" y="36"/>
              </a:cxn>
              <a:cxn ang="0">
                <a:pos x="128" y="36"/>
              </a:cxn>
              <a:cxn ang="0">
                <a:pos x="128" y="21"/>
              </a:cxn>
              <a:cxn ang="0">
                <a:pos x="120" y="12"/>
              </a:cxn>
              <a:cxn ang="0">
                <a:pos x="112" y="100"/>
              </a:cxn>
              <a:cxn ang="0">
                <a:pos x="120" y="100"/>
              </a:cxn>
              <a:cxn ang="0">
                <a:pos x="128" y="93"/>
              </a:cxn>
              <a:cxn ang="0">
                <a:pos x="128" y="76"/>
              </a:cxn>
              <a:cxn ang="0">
                <a:pos x="112" y="76"/>
              </a:cxn>
              <a:cxn ang="0">
                <a:pos x="112" y="100"/>
              </a:cxn>
              <a:cxn ang="0">
                <a:pos x="112" y="68"/>
              </a:cxn>
              <a:cxn ang="0">
                <a:pos x="128" y="68"/>
              </a:cxn>
              <a:cxn ang="0">
                <a:pos x="128" y="44"/>
              </a:cxn>
              <a:cxn ang="0">
                <a:pos x="112" y="44"/>
              </a:cxn>
              <a:cxn ang="0">
                <a:pos x="112" y="68"/>
              </a:cxn>
              <a:cxn ang="0">
                <a:pos x="104" y="17"/>
              </a:cxn>
              <a:cxn ang="0">
                <a:pos x="104" y="112"/>
              </a:cxn>
              <a:cxn ang="0">
                <a:pos x="88" y="128"/>
              </a:cxn>
              <a:cxn ang="0">
                <a:pos x="24" y="128"/>
              </a:cxn>
              <a:cxn ang="0">
                <a:pos x="24" y="0"/>
              </a:cxn>
              <a:cxn ang="0">
                <a:pos x="87" y="0"/>
              </a:cxn>
              <a:cxn ang="0">
                <a:pos x="104" y="17"/>
              </a:cxn>
              <a:cxn ang="0">
                <a:pos x="87" y="73"/>
              </a:cxn>
              <a:cxn ang="0">
                <a:pos x="76" y="68"/>
              </a:cxn>
              <a:cxn ang="0">
                <a:pos x="70" y="65"/>
              </a:cxn>
              <a:cxn ang="0">
                <a:pos x="70" y="60"/>
              </a:cxn>
              <a:cxn ang="0">
                <a:pos x="72" y="55"/>
              </a:cxn>
              <a:cxn ang="0">
                <a:pos x="74" y="52"/>
              </a:cxn>
              <a:cxn ang="0">
                <a:pos x="73" y="48"/>
              </a:cxn>
              <a:cxn ang="0">
                <a:pos x="73" y="43"/>
              </a:cxn>
              <a:cxn ang="0">
                <a:pos x="64" y="36"/>
              </a:cxn>
              <a:cxn ang="0">
                <a:pos x="54" y="43"/>
              </a:cxn>
              <a:cxn ang="0">
                <a:pos x="54" y="48"/>
              </a:cxn>
              <a:cxn ang="0">
                <a:pos x="53" y="52"/>
              </a:cxn>
              <a:cxn ang="0">
                <a:pos x="55" y="55"/>
              </a:cxn>
              <a:cxn ang="0">
                <a:pos x="58" y="60"/>
              </a:cxn>
              <a:cxn ang="0">
                <a:pos x="57" y="65"/>
              </a:cxn>
              <a:cxn ang="0">
                <a:pos x="52" y="68"/>
              </a:cxn>
              <a:cxn ang="0">
                <a:pos x="40" y="73"/>
              </a:cxn>
              <a:cxn ang="0">
                <a:pos x="40" y="80"/>
              </a:cxn>
              <a:cxn ang="0">
                <a:pos x="64" y="80"/>
              </a:cxn>
              <a:cxn ang="0">
                <a:pos x="88" y="80"/>
              </a:cxn>
              <a:cxn ang="0">
                <a:pos x="87" y="73"/>
              </a:cxn>
            </a:cxnLst>
            <a:rect l="0" t="0" r="r" b="b"/>
            <a:pathLst>
              <a:path w="128" h="128">
                <a:moveTo>
                  <a:pt x="16" y="0"/>
                </a:moveTo>
                <a:cubicBezTo>
                  <a:pt x="16" y="128"/>
                  <a:pt x="16" y="128"/>
                  <a:pt x="16" y="128"/>
                </a:cubicBezTo>
                <a:cubicBezTo>
                  <a:pt x="7" y="128"/>
                  <a:pt x="0" y="120"/>
                  <a:pt x="0" y="112"/>
                </a:cubicBezTo>
                <a:cubicBezTo>
                  <a:pt x="0" y="105"/>
                  <a:pt x="0" y="44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  <a:moveTo>
                  <a:pt x="16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128"/>
                  <a:pt x="16" y="128"/>
                  <a:pt x="16" y="128"/>
                </a:cubicBezTo>
                <a:close/>
                <a:moveTo>
                  <a:pt x="120" y="12"/>
                </a:moveTo>
                <a:cubicBezTo>
                  <a:pt x="112" y="12"/>
                  <a:pt x="112" y="12"/>
                  <a:pt x="112" y="12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28" y="21"/>
                  <a:pt x="128" y="12"/>
                  <a:pt x="120" y="12"/>
                </a:cubicBezTo>
                <a:close/>
                <a:moveTo>
                  <a:pt x="112" y="100"/>
                </a:moveTo>
                <a:cubicBezTo>
                  <a:pt x="112" y="100"/>
                  <a:pt x="112" y="100"/>
                  <a:pt x="120" y="100"/>
                </a:cubicBezTo>
                <a:cubicBezTo>
                  <a:pt x="128" y="100"/>
                  <a:pt x="128" y="93"/>
                  <a:pt x="128" y="93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12" y="76"/>
                  <a:pt x="112" y="76"/>
                  <a:pt x="112" y="76"/>
                </a:cubicBezTo>
                <a:lnTo>
                  <a:pt x="112" y="100"/>
                </a:lnTo>
                <a:close/>
                <a:moveTo>
                  <a:pt x="112" y="68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12" y="44"/>
                  <a:pt x="112" y="44"/>
                  <a:pt x="112" y="44"/>
                </a:cubicBezTo>
                <a:lnTo>
                  <a:pt x="112" y="68"/>
                </a:lnTo>
                <a:close/>
                <a:moveTo>
                  <a:pt x="104" y="17"/>
                </a:moveTo>
                <a:cubicBezTo>
                  <a:pt x="104" y="23"/>
                  <a:pt x="104" y="85"/>
                  <a:pt x="104" y="112"/>
                </a:cubicBezTo>
                <a:cubicBezTo>
                  <a:pt x="104" y="122"/>
                  <a:pt x="96" y="128"/>
                  <a:pt x="88" y="128"/>
                </a:cubicBezTo>
                <a:cubicBezTo>
                  <a:pt x="79" y="128"/>
                  <a:pt x="24" y="128"/>
                  <a:pt x="24" y="128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79" y="0"/>
                  <a:pt x="87" y="0"/>
                </a:cubicBezTo>
                <a:cubicBezTo>
                  <a:pt x="96" y="0"/>
                  <a:pt x="104" y="8"/>
                  <a:pt x="104" y="17"/>
                </a:cubicBezTo>
                <a:close/>
                <a:moveTo>
                  <a:pt x="87" y="73"/>
                </a:moveTo>
                <a:cubicBezTo>
                  <a:pt x="85" y="71"/>
                  <a:pt x="80" y="70"/>
                  <a:pt x="76" y="68"/>
                </a:cubicBezTo>
                <a:cubicBezTo>
                  <a:pt x="71" y="66"/>
                  <a:pt x="70" y="65"/>
                  <a:pt x="70" y="65"/>
                </a:cubicBezTo>
                <a:cubicBezTo>
                  <a:pt x="70" y="60"/>
                  <a:pt x="70" y="60"/>
                  <a:pt x="70" y="60"/>
                </a:cubicBezTo>
                <a:cubicBezTo>
                  <a:pt x="70" y="60"/>
                  <a:pt x="71" y="59"/>
                  <a:pt x="72" y="55"/>
                </a:cubicBezTo>
                <a:cubicBezTo>
                  <a:pt x="73" y="55"/>
                  <a:pt x="74" y="53"/>
                  <a:pt x="74" y="52"/>
                </a:cubicBezTo>
                <a:cubicBezTo>
                  <a:pt x="74" y="51"/>
                  <a:pt x="74" y="48"/>
                  <a:pt x="73" y="48"/>
                </a:cubicBezTo>
                <a:cubicBezTo>
                  <a:pt x="73" y="46"/>
                  <a:pt x="73" y="44"/>
                  <a:pt x="73" y="43"/>
                </a:cubicBezTo>
                <a:cubicBezTo>
                  <a:pt x="73" y="40"/>
                  <a:pt x="69" y="36"/>
                  <a:pt x="64" y="36"/>
                </a:cubicBezTo>
                <a:cubicBezTo>
                  <a:pt x="58" y="36"/>
                  <a:pt x="54" y="40"/>
                  <a:pt x="54" y="43"/>
                </a:cubicBezTo>
                <a:cubicBezTo>
                  <a:pt x="54" y="44"/>
                  <a:pt x="54" y="46"/>
                  <a:pt x="54" y="48"/>
                </a:cubicBezTo>
                <a:cubicBezTo>
                  <a:pt x="53" y="48"/>
                  <a:pt x="53" y="51"/>
                  <a:pt x="53" y="52"/>
                </a:cubicBezTo>
                <a:cubicBezTo>
                  <a:pt x="53" y="53"/>
                  <a:pt x="54" y="55"/>
                  <a:pt x="55" y="55"/>
                </a:cubicBezTo>
                <a:cubicBezTo>
                  <a:pt x="56" y="59"/>
                  <a:pt x="58" y="60"/>
                  <a:pt x="58" y="60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6" y="66"/>
                  <a:pt x="52" y="68"/>
                </a:cubicBezTo>
                <a:cubicBezTo>
                  <a:pt x="47" y="70"/>
                  <a:pt x="42" y="71"/>
                  <a:pt x="40" y="73"/>
                </a:cubicBezTo>
                <a:cubicBezTo>
                  <a:pt x="39" y="75"/>
                  <a:pt x="40" y="80"/>
                  <a:pt x="40" y="80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75"/>
                  <a:pt x="87" y="73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8" name="Freeform 12"/>
          <p:cNvSpPr>
            <a:spLocks noChangeArrowheads="1"/>
          </p:cNvSpPr>
          <p:nvPr/>
        </p:nvSpPr>
        <p:spPr bwMode="auto">
          <a:xfrm>
            <a:off x="2108200" y="5248275"/>
            <a:ext cx="792163" cy="649288"/>
          </a:xfrm>
          <a:custGeom>
            <a:avLst/>
            <a:gdLst/>
            <a:ahLst/>
            <a:cxnLst>
              <a:cxn ang="0">
                <a:pos x="64" y="121"/>
              </a:cxn>
              <a:cxn ang="0">
                <a:pos x="64" y="123"/>
              </a:cxn>
              <a:cxn ang="0">
                <a:pos x="74" y="128"/>
              </a:cxn>
              <a:cxn ang="0">
                <a:pos x="83" y="123"/>
              </a:cxn>
              <a:cxn ang="0">
                <a:pos x="83" y="121"/>
              </a:cxn>
              <a:cxn ang="0">
                <a:pos x="93" y="118"/>
              </a:cxn>
              <a:cxn ang="0">
                <a:pos x="148" y="123"/>
              </a:cxn>
              <a:cxn ang="0">
                <a:pos x="148" y="24"/>
              </a:cxn>
              <a:cxn ang="0">
                <a:pos x="139" y="23"/>
              </a:cxn>
              <a:cxn ang="0">
                <a:pos x="139" y="109"/>
              </a:cxn>
              <a:cxn ang="0">
                <a:pos x="94" y="104"/>
              </a:cxn>
              <a:cxn ang="0">
                <a:pos x="77" y="119"/>
              </a:cxn>
              <a:cxn ang="0">
                <a:pos x="75" y="118"/>
              </a:cxn>
              <a:cxn ang="0">
                <a:pos x="89" y="99"/>
              </a:cxn>
              <a:cxn ang="0">
                <a:pos x="131" y="96"/>
              </a:cxn>
              <a:cxn ang="0">
                <a:pos x="131" y="0"/>
              </a:cxn>
              <a:cxn ang="0">
                <a:pos x="111" y="5"/>
              </a:cxn>
              <a:cxn ang="0">
                <a:pos x="111" y="76"/>
              </a:cxn>
              <a:cxn ang="0">
                <a:pos x="100" y="70"/>
              </a:cxn>
              <a:cxn ang="0">
                <a:pos x="90" y="83"/>
              </a:cxn>
              <a:cxn ang="0">
                <a:pos x="90" y="11"/>
              </a:cxn>
              <a:cxn ang="0">
                <a:pos x="90" y="12"/>
              </a:cxn>
              <a:cxn ang="0">
                <a:pos x="74" y="26"/>
              </a:cxn>
              <a:cxn ang="0">
                <a:pos x="57" y="12"/>
              </a:cxn>
              <a:cxn ang="0">
                <a:pos x="16" y="0"/>
              </a:cxn>
              <a:cxn ang="0">
                <a:pos x="16" y="96"/>
              </a:cxn>
              <a:cxn ang="0">
                <a:pos x="57" y="99"/>
              </a:cxn>
              <a:cxn ang="0">
                <a:pos x="72" y="118"/>
              </a:cxn>
              <a:cxn ang="0">
                <a:pos x="70" y="119"/>
              </a:cxn>
              <a:cxn ang="0">
                <a:pos x="53" y="104"/>
              </a:cxn>
              <a:cxn ang="0">
                <a:pos x="8" y="109"/>
              </a:cxn>
              <a:cxn ang="0">
                <a:pos x="8" y="23"/>
              </a:cxn>
              <a:cxn ang="0">
                <a:pos x="0" y="24"/>
              </a:cxn>
              <a:cxn ang="0">
                <a:pos x="0" y="123"/>
              </a:cxn>
              <a:cxn ang="0">
                <a:pos x="54" y="118"/>
              </a:cxn>
              <a:cxn ang="0">
                <a:pos x="64" y="12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F64D-779A-4039-88B1-29429DCF6C90}" type="slidenum">
              <a:rPr lang="zh-CN" altLang="en-US" sz="1600"/>
              <a:pPr/>
              <a:t>32</a:t>
            </a:fld>
            <a:endParaRPr lang="zh-CN" altLang="en-US" sz="1600"/>
          </a:p>
        </p:txBody>
      </p:sp>
      <p:sp>
        <p:nvSpPr>
          <p:cNvPr id="45120" name="TextBox 8"/>
          <p:cNvSpPr txBox="1">
            <a:spLocks noChangeArrowheads="1"/>
          </p:cNvSpPr>
          <p:nvPr/>
        </p:nvSpPr>
        <p:spPr bwMode="auto">
          <a:xfrm>
            <a:off x="668338" y="267950"/>
            <a:ext cx="751046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第二阶段：体系化建设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数据管理升级</a:t>
            </a:r>
          </a:p>
        </p:txBody>
      </p:sp>
    </p:spTree>
  </p:cSld>
  <p:clrMapOvr>
    <a:masterClrMapping/>
  </p:clrMapOvr>
  <p:transition spd="slow" advTm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0" y="7046913"/>
            <a:ext cx="11961813" cy="3810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箭头 73"/>
          <p:cNvSpPr/>
          <p:nvPr/>
        </p:nvSpPr>
        <p:spPr>
          <a:xfrm>
            <a:off x="4851400" y="1173163"/>
            <a:ext cx="3455988" cy="736600"/>
          </a:xfrm>
          <a:prstGeom prst="rightArrow">
            <a:avLst/>
          </a:prstGeom>
          <a:solidFill>
            <a:srgbClr val="B2D2D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TextBox 74"/>
          <p:cNvSpPr txBox="1">
            <a:spLocks noChangeArrowheads="1"/>
          </p:cNvSpPr>
          <p:nvPr/>
        </p:nvSpPr>
        <p:spPr bwMode="auto">
          <a:xfrm>
            <a:off x="2181225" y="1023938"/>
            <a:ext cx="10080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被动防御</a:t>
            </a:r>
          </a:p>
          <a:p>
            <a:pPr eaLnBrk="1" hangingPunct="1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TextBox 75"/>
          <p:cNvSpPr txBox="1">
            <a:spLocks noChangeArrowheads="1"/>
          </p:cNvSpPr>
          <p:nvPr/>
        </p:nvSpPr>
        <p:spPr bwMode="auto">
          <a:xfrm>
            <a:off x="9958388" y="1004888"/>
            <a:ext cx="12239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主动治理</a:t>
            </a:r>
          </a:p>
        </p:txBody>
      </p:sp>
      <p:sp>
        <p:nvSpPr>
          <p:cNvPr id="28679" name="TextBox 79"/>
          <p:cNvSpPr txBox="1">
            <a:spLocks noChangeArrowheads="1"/>
          </p:cNvSpPr>
          <p:nvPr/>
        </p:nvSpPr>
        <p:spPr bwMode="auto">
          <a:xfrm>
            <a:off x="12858750" y="3471863"/>
            <a:ext cx="1223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80" name="组合 102"/>
          <p:cNvGrpSpPr>
            <a:grpSpLocks/>
          </p:cNvGrpSpPr>
          <p:nvPr/>
        </p:nvGrpSpPr>
        <p:grpSpPr bwMode="auto">
          <a:xfrm>
            <a:off x="8589963" y="952500"/>
            <a:ext cx="1258887" cy="935038"/>
            <a:chOff x="3712113" y="5838806"/>
            <a:chExt cx="527534" cy="392197"/>
          </a:xfrm>
        </p:grpSpPr>
        <p:sp>
          <p:nvSpPr>
            <p:cNvPr id="28738" name="Freeform 217"/>
            <p:cNvSpPr>
              <a:spLocks noChangeArrowheads="1"/>
            </p:cNvSpPr>
            <p:nvPr/>
          </p:nvSpPr>
          <p:spPr bwMode="auto">
            <a:xfrm>
              <a:off x="3712113" y="6195098"/>
              <a:ext cx="527534" cy="35905"/>
            </a:xfrm>
            <a:custGeom>
              <a:avLst/>
              <a:gdLst>
                <a:gd name="T0" fmla="*/ 192 w 192"/>
                <a:gd name="T1" fmla="*/ 0 h 13"/>
                <a:gd name="T2" fmla="*/ 126 w 192"/>
                <a:gd name="T3" fmla="*/ 0 h 13"/>
                <a:gd name="T4" fmla="*/ 123 w 192"/>
                <a:gd name="T5" fmla="*/ 2 h 13"/>
                <a:gd name="T6" fmla="*/ 69 w 192"/>
                <a:gd name="T7" fmla="*/ 2 h 13"/>
                <a:gd name="T8" fmla="*/ 67 w 192"/>
                <a:gd name="T9" fmla="*/ 0 h 13"/>
                <a:gd name="T10" fmla="*/ 0 w 192"/>
                <a:gd name="T11" fmla="*/ 0 h 13"/>
                <a:gd name="T12" fmla="*/ 0 w 192"/>
                <a:gd name="T13" fmla="*/ 1 h 13"/>
                <a:gd name="T14" fmla="*/ 0 w 192"/>
                <a:gd name="T15" fmla="*/ 4 h 13"/>
                <a:gd name="T16" fmla="*/ 9 w 192"/>
                <a:gd name="T17" fmla="*/ 13 h 13"/>
                <a:gd name="T18" fmla="*/ 183 w 192"/>
                <a:gd name="T19" fmla="*/ 13 h 13"/>
                <a:gd name="T20" fmla="*/ 192 w 192"/>
                <a:gd name="T21" fmla="*/ 4 h 13"/>
                <a:gd name="T22" fmla="*/ 192 w 192"/>
                <a:gd name="T23" fmla="*/ 1 h 13"/>
                <a:gd name="T24" fmla="*/ 192 w 192"/>
                <a:gd name="T25" fmla="*/ 0 h 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3"/>
                <a:gd name="T41" fmla="*/ 192 w 192"/>
                <a:gd name="T42" fmla="*/ 13 h 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3">
                  <a:moveTo>
                    <a:pt x="192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"/>
                    <a:pt x="124" y="2"/>
                    <a:pt x="123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2"/>
                    <a:pt x="67" y="1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9"/>
                    <a:pt x="4" y="13"/>
                    <a:pt x="9" y="13"/>
                  </a:cubicBezTo>
                  <a:cubicBezTo>
                    <a:pt x="183" y="13"/>
                    <a:pt x="183" y="13"/>
                    <a:pt x="183" y="13"/>
                  </a:cubicBezTo>
                  <a:cubicBezTo>
                    <a:pt x="188" y="13"/>
                    <a:pt x="192" y="9"/>
                    <a:pt x="192" y="4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1"/>
                    <a:pt x="192" y="0"/>
                    <a:pt x="192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9" name="Freeform 218"/>
            <p:cNvSpPr>
              <a:spLocks noChangeArrowheads="1"/>
            </p:cNvSpPr>
            <p:nvPr/>
          </p:nvSpPr>
          <p:spPr bwMode="auto">
            <a:xfrm>
              <a:off x="3959308" y="5905093"/>
              <a:ext cx="52477" cy="23477"/>
            </a:xfrm>
            <a:custGeom>
              <a:avLst/>
              <a:gdLst>
                <a:gd name="T0" fmla="*/ 0 w 19"/>
                <a:gd name="T1" fmla="*/ 0 h 9"/>
                <a:gd name="T2" fmla="*/ 0 w 19"/>
                <a:gd name="T3" fmla="*/ 0 h 9"/>
                <a:gd name="T4" fmla="*/ 9 w 19"/>
                <a:gd name="T5" fmla="*/ 9 h 9"/>
                <a:gd name="T6" fmla="*/ 9 w 19"/>
                <a:gd name="T7" fmla="*/ 9 h 9"/>
                <a:gd name="T8" fmla="*/ 19 w 19"/>
                <a:gd name="T9" fmla="*/ 0 h 9"/>
                <a:gd name="T10" fmla="*/ 0 w 19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9"/>
                <a:gd name="T20" fmla="*/ 19 w 1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Freeform 219"/>
            <p:cNvSpPr>
              <a:spLocks noChangeArrowheads="1"/>
            </p:cNvSpPr>
            <p:nvPr/>
          </p:nvSpPr>
          <p:spPr bwMode="auto">
            <a:xfrm>
              <a:off x="3753543" y="5905093"/>
              <a:ext cx="444675" cy="278958"/>
            </a:xfrm>
            <a:custGeom>
              <a:avLst/>
              <a:gdLst>
                <a:gd name="T0" fmla="*/ 158 w 162"/>
                <a:gd name="T1" fmla="*/ 0 h 102"/>
                <a:gd name="T2" fmla="*/ 130 w 162"/>
                <a:gd name="T3" fmla="*/ 0 h 102"/>
                <a:gd name="T4" fmla="*/ 124 w 162"/>
                <a:gd name="T5" fmla="*/ 9 h 102"/>
                <a:gd name="T6" fmla="*/ 152 w 162"/>
                <a:gd name="T7" fmla="*/ 9 h 102"/>
                <a:gd name="T8" fmla="*/ 152 w 162"/>
                <a:gd name="T9" fmla="*/ 92 h 102"/>
                <a:gd name="T10" fmla="*/ 10 w 162"/>
                <a:gd name="T11" fmla="*/ 92 h 102"/>
                <a:gd name="T12" fmla="*/ 10 w 162"/>
                <a:gd name="T13" fmla="*/ 9 h 102"/>
                <a:gd name="T14" fmla="*/ 25 w 162"/>
                <a:gd name="T15" fmla="*/ 9 h 102"/>
                <a:gd name="T16" fmla="*/ 21 w 162"/>
                <a:gd name="T17" fmla="*/ 0 h 102"/>
                <a:gd name="T18" fmla="*/ 4 w 162"/>
                <a:gd name="T19" fmla="*/ 0 h 102"/>
                <a:gd name="T20" fmla="*/ 0 w 162"/>
                <a:gd name="T21" fmla="*/ 4 h 102"/>
                <a:gd name="T22" fmla="*/ 0 w 162"/>
                <a:gd name="T23" fmla="*/ 98 h 102"/>
                <a:gd name="T24" fmla="*/ 4 w 162"/>
                <a:gd name="T25" fmla="*/ 102 h 102"/>
                <a:gd name="T26" fmla="*/ 158 w 162"/>
                <a:gd name="T27" fmla="*/ 102 h 102"/>
                <a:gd name="T28" fmla="*/ 162 w 162"/>
                <a:gd name="T29" fmla="*/ 98 h 102"/>
                <a:gd name="T30" fmla="*/ 162 w 162"/>
                <a:gd name="T31" fmla="*/ 4 h 102"/>
                <a:gd name="T32" fmla="*/ 158 w 162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102"/>
                <a:gd name="T53" fmla="*/ 162 w 162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102">
                  <a:moveTo>
                    <a:pt x="158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6"/>
                    <a:pt x="22" y="3"/>
                    <a:pt x="2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2" y="102"/>
                    <a:pt x="4" y="102"/>
                  </a:cubicBezTo>
                  <a:cubicBezTo>
                    <a:pt x="158" y="102"/>
                    <a:pt x="158" y="102"/>
                    <a:pt x="158" y="102"/>
                  </a:cubicBezTo>
                  <a:cubicBezTo>
                    <a:pt x="160" y="102"/>
                    <a:pt x="162" y="100"/>
                    <a:pt x="162" y="9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2"/>
                    <a:pt x="160" y="0"/>
                    <a:pt x="158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1" name="Freeform 220"/>
            <p:cNvSpPr>
              <a:spLocks noChangeArrowheads="1"/>
            </p:cNvSpPr>
            <p:nvPr/>
          </p:nvSpPr>
          <p:spPr bwMode="auto">
            <a:xfrm>
              <a:off x="3830877" y="5838806"/>
              <a:ext cx="292767" cy="287243"/>
            </a:xfrm>
            <a:custGeom>
              <a:avLst/>
              <a:gdLst>
                <a:gd name="T0" fmla="*/ 100 w 107"/>
                <a:gd name="T1" fmla="*/ 72 h 105"/>
                <a:gd name="T2" fmla="*/ 79 w 107"/>
                <a:gd name="T3" fmla="*/ 68 h 105"/>
                <a:gd name="T4" fmla="*/ 62 w 107"/>
                <a:gd name="T5" fmla="*/ 51 h 105"/>
                <a:gd name="T6" fmla="*/ 84 w 107"/>
                <a:gd name="T7" fmla="*/ 30 h 105"/>
                <a:gd name="T8" fmla="*/ 89 w 107"/>
                <a:gd name="T9" fmla="*/ 29 h 105"/>
                <a:gd name="T10" fmla="*/ 100 w 107"/>
                <a:gd name="T11" fmla="*/ 13 h 105"/>
                <a:gd name="T12" fmla="*/ 94 w 107"/>
                <a:gd name="T13" fmla="*/ 7 h 105"/>
                <a:gd name="T14" fmla="*/ 78 w 107"/>
                <a:gd name="T15" fmla="*/ 18 h 105"/>
                <a:gd name="T16" fmla="*/ 77 w 107"/>
                <a:gd name="T17" fmla="*/ 24 h 105"/>
                <a:gd name="T18" fmla="*/ 56 w 107"/>
                <a:gd name="T19" fmla="*/ 45 h 105"/>
                <a:gd name="T20" fmla="*/ 38 w 107"/>
                <a:gd name="T21" fmla="*/ 26 h 105"/>
                <a:gd name="T22" fmla="*/ 34 w 107"/>
                <a:gd name="T23" fmla="*/ 6 h 105"/>
                <a:gd name="T24" fmla="*/ 21 w 107"/>
                <a:gd name="T25" fmla="*/ 0 h 105"/>
                <a:gd name="T26" fmla="*/ 29 w 107"/>
                <a:gd name="T27" fmla="*/ 8 h 105"/>
                <a:gd name="T28" fmla="*/ 26 w 107"/>
                <a:gd name="T29" fmla="*/ 21 h 105"/>
                <a:gd name="T30" fmla="*/ 13 w 107"/>
                <a:gd name="T31" fmla="*/ 25 h 105"/>
                <a:gd name="T32" fmla="*/ 2 w 107"/>
                <a:gd name="T33" fmla="*/ 14 h 105"/>
                <a:gd name="T34" fmla="*/ 7 w 107"/>
                <a:gd name="T35" fmla="*/ 33 h 105"/>
                <a:gd name="T36" fmla="*/ 27 w 107"/>
                <a:gd name="T37" fmla="*/ 37 h 105"/>
                <a:gd name="T38" fmla="*/ 43 w 107"/>
                <a:gd name="T39" fmla="*/ 53 h 105"/>
                <a:gd name="T40" fmla="*/ 9 w 107"/>
                <a:gd name="T41" fmla="*/ 88 h 105"/>
                <a:gd name="T42" fmla="*/ 9 w 107"/>
                <a:gd name="T43" fmla="*/ 98 h 105"/>
                <a:gd name="T44" fmla="*/ 9 w 107"/>
                <a:gd name="T45" fmla="*/ 98 h 105"/>
                <a:gd name="T46" fmla="*/ 19 w 107"/>
                <a:gd name="T47" fmla="*/ 98 h 105"/>
                <a:gd name="T48" fmla="*/ 54 w 107"/>
                <a:gd name="T49" fmla="*/ 64 h 105"/>
                <a:gd name="T50" fmla="*/ 69 w 107"/>
                <a:gd name="T51" fmla="*/ 79 h 105"/>
                <a:gd name="T52" fmla="*/ 73 w 107"/>
                <a:gd name="T53" fmla="*/ 99 h 105"/>
                <a:gd name="T54" fmla="*/ 89 w 107"/>
                <a:gd name="T55" fmla="*/ 105 h 105"/>
                <a:gd name="T56" fmla="*/ 79 w 107"/>
                <a:gd name="T57" fmla="*/ 94 h 105"/>
                <a:gd name="T58" fmla="*/ 81 w 107"/>
                <a:gd name="T59" fmla="*/ 84 h 105"/>
                <a:gd name="T60" fmla="*/ 92 w 107"/>
                <a:gd name="T61" fmla="*/ 81 h 105"/>
                <a:gd name="T62" fmla="*/ 104 w 107"/>
                <a:gd name="T63" fmla="*/ 93 h 105"/>
                <a:gd name="T64" fmla="*/ 100 w 107"/>
                <a:gd name="T65" fmla="*/ 72 h 10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7"/>
                <a:gd name="T100" fmla="*/ 0 h 105"/>
                <a:gd name="T101" fmla="*/ 107 w 107"/>
                <a:gd name="T102" fmla="*/ 105 h 10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7" h="105">
                  <a:moveTo>
                    <a:pt x="100" y="72"/>
                  </a:moveTo>
                  <a:cubicBezTo>
                    <a:pt x="94" y="67"/>
                    <a:pt x="86" y="65"/>
                    <a:pt x="79" y="68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1" y="20"/>
                    <a:pt x="39" y="11"/>
                    <a:pt x="34" y="6"/>
                  </a:cubicBezTo>
                  <a:cubicBezTo>
                    <a:pt x="30" y="2"/>
                    <a:pt x="26" y="1"/>
                    <a:pt x="21" y="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20"/>
                    <a:pt x="1" y="28"/>
                    <a:pt x="7" y="33"/>
                  </a:cubicBezTo>
                  <a:cubicBezTo>
                    <a:pt x="12" y="38"/>
                    <a:pt x="20" y="40"/>
                    <a:pt x="27" y="37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6" y="91"/>
                    <a:pt x="6" y="95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2" y="101"/>
                    <a:pt x="17" y="101"/>
                    <a:pt x="19" y="9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6" y="86"/>
                    <a:pt x="67" y="94"/>
                    <a:pt x="73" y="99"/>
                  </a:cubicBezTo>
                  <a:cubicBezTo>
                    <a:pt x="77" y="104"/>
                    <a:pt x="83" y="105"/>
                    <a:pt x="89" y="105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7" y="86"/>
                    <a:pt x="105" y="78"/>
                    <a:pt x="100" y="7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1" name="组合 117"/>
          <p:cNvGrpSpPr>
            <a:grpSpLocks/>
          </p:cNvGrpSpPr>
          <p:nvPr/>
        </p:nvGrpSpPr>
        <p:grpSpPr bwMode="auto">
          <a:xfrm>
            <a:off x="3044825" y="952500"/>
            <a:ext cx="1063625" cy="955675"/>
            <a:chOff x="7178368" y="5794615"/>
            <a:chExt cx="497152" cy="464009"/>
          </a:xfrm>
        </p:grpSpPr>
        <p:sp>
          <p:nvSpPr>
            <p:cNvPr id="28735" name="Freeform 57"/>
            <p:cNvSpPr>
              <a:spLocks noEditPoints="1" noChangeArrowheads="1"/>
            </p:cNvSpPr>
            <p:nvPr/>
          </p:nvSpPr>
          <p:spPr bwMode="auto">
            <a:xfrm>
              <a:off x="7178368" y="5794615"/>
              <a:ext cx="364578" cy="419817"/>
            </a:xfrm>
            <a:custGeom>
              <a:avLst/>
              <a:gdLst>
                <a:gd name="T0" fmla="*/ 119 w 133"/>
                <a:gd name="T1" fmla="*/ 9 h 153"/>
                <a:gd name="T2" fmla="*/ 67 w 133"/>
                <a:gd name="T3" fmla="*/ 0 h 153"/>
                <a:gd name="T4" fmla="*/ 14 w 133"/>
                <a:gd name="T5" fmla="*/ 9 h 153"/>
                <a:gd name="T6" fmla="*/ 0 w 133"/>
                <a:gd name="T7" fmla="*/ 28 h 153"/>
                <a:gd name="T8" fmla="*/ 0 w 133"/>
                <a:gd name="T9" fmla="*/ 89 h 153"/>
                <a:gd name="T10" fmla="*/ 11 w 133"/>
                <a:gd name="T11" fmla="*/ 115 h 153"/>
                <a:gd name="T12" fmla="*/ 67 w 133"/>
                <a:gd name="T13" fmla="*/ 153 h 153"/>
                <a:gd name="T14" fmla="*/ 123 w 133"/>
                <a:gd name="T15" fmla="*/ 115 h 153"/>
                <a:gd name="T16" fmla="*/ 133 w 133"/>
                <a:gd name="T17" fmla="*/ 89 h 153"/>
                <a:gd name="T18" fmla="*/ 133 w 133"/>
                <a:gd name="T19" fmla="*/ 28 h 153"/>
                <a:gd name="T20" fmla="*/ 119 w 133"/>
                <a:gd name="T21" fmla="*/ 9 h 153"/>
                <a:gd name="T22" fmla="*/ 125 w 133"/>
                <a:gd name="T23" fmla="*/ 89 h 153"/>
                <a:gd name="T24" fmla="*/ 117 w 133"/>
                <a:gd name="T25" fmla="*/ 109 h 153"/>
                <a:gd name="T26" fmla="*/ 67 w 133"/>
                <a:gd name="T27" fmla="*/ 145 h 153"/>
                <a:gd name="T28" fmla="*/ 17 w 133"/>
                <a:gd name="T29" fmla="*/ 109 h 153"/>
                <a:gd name="T30" fmla="*/ 9 w 133"/>
                <a:gd name="T31" fmla="*/ 89 h 153"/>
                <a:gd name="T32" fmla="*/ 9 w 133"/>
                <a:gd name="T33" fmla="*/ 28 h 153"/>
                <a:gd name="T34" fmla="*/ 17 w 133"/>
                <a:gd name="T35" fmla="*/ 17 h 153"/>
                <a:gd name="T36" fmla="*/ 67 w 133"/>
                <a:gd name="T37" fmla="*/ 9 h 153"/>
                <a:gd name="T38" fmla="*/ 116 w 133"/>
                <a:gd name="T39" fmla="*/ 17 h 153"/>
                <a:gd name="T40" fmla="*/ 125 w 133"/>
                <a:gd name="T41" fmla="*/ 28 h 153"/>
                <a:gd name="T42" fmla="*/ 125 w 133"/>
                <a:gd name="T43" fmla="*/ 89 h 15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3"/>
                <a:gd name="T67" fmla="*/ 0 h 153"/>
                <a:gd name="T68" fmla="*/ 133 w 133"/>
                <a:gd name="T69" fmla="*/ 153 h 15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3" h="153">
                  <a:moveTo>
                    <a:pt x="119" y="9"/>
                  </a:moveTo>
                  <a:cubicBezTo>
                    <a:pt x="102" y="3"/>
                    <a:pt x="85" y="0"/>
                    <a:pt x="67" y="0"/>
                  </a:cubicBezTo>
                  <a:cubicBezTo>
                    <a:pt x="49" y="0"/>
                    <a:pt x="31" y="3"/>
                    <a:pt x="14" y="9"/>
                  </a:cubicBezTo>
                  <a:cubicBezTo>
                    <a:pt x="6" y="11"/>
                    <a:pt x="0" y="20"/>
                    <a:pt x="0" y="2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6"/>
                    <a:pt x="4" y="108"/>
                    <a:pt x="11" y="115"/>
                  </a:cubicBezTo>
                  <a:cubicBezTo>
                    <a:pt x="35" y="140"/>
                    <a:pt x="51" y="153"/>
                    <a:pt x="67" y="153"/>
                  </a:cubicBezTo>
                  <a:cubicBezTo>
                    <a:pt x="83" y="153"/>
                    <a:pt x="98" y="140"/>
                    <a:pt x="123" y="115"/>
                  </a:cubicBezTo>
                  <a:cubicBezTo>
                    <a:pt x="129" y="108"/>
                    <a:pt x="133" y="96"/>
                    <a:pt x="133" y="89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3" y="20"/>
                    <a:pt x="127" y="11"/>
                    <a:pt x="119" y="9"/>
                  </a:cubicBezTo>
                  <a:close/>
                  <a:moveTo>
                    <a:pt x="125" y="89"/>
                  </a:moveTo>
                  <a:cubicBezTo>
                    <a:pt x="125" y="94"/>
                    <a:pt x="121" y="104"/>
                    <a:pt x="117" y="109"/>
                  </a:cubicBezTo>
                  <a:cubicBezTo>
                    <a:pt x="94" y="133"/>
                    <a:pt x="80" y="145"/>
                    <a:pt x="67" y="145"/>
                  </a:cubicBezTo>
                  <a:cubicBezTo>
                    <a:pt x="54" y="145"/>
                    <a:pt x="40" y="133"/>
                    <a:pt x="17" y="109"/>
                  </a:cubicBezTo>
                  <a:cubicBezTo>
                    <a:pt x="12" y="104"/>
                    <a:pt x="9" y="94"/>
                    <a:pt x="9" y="8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18"/>
                    <a:pt x="17" y="17"/>
                  </a:cubicBezTo>
                  <a:cubicBezTo>
                    <a:pt x="33" y="12"/>
                    <a:pt x="50" y="9"/>
                    <a:pt x="67" y="9"/>
                  </a:cubicBezTo>
                  <a:cubicBezTo>
                    <a:pt x="84" y="9"/>
                    <a:pt x="100" y="12"/>
                    <a:pt x="116" y="17"/>
                  </a:cubicBezTo>
                  <a:cubicBezTo>
                    <a:pt x="121" y="18"/>
                    <a:pt x="125" y="23"/>
                    <a:pt x="125" y="28"/>
                  </a:cubicBezTo>
                  <a:lnTo>
                    <a:pt x="125" y="8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6" name="Freeform 58"/>
            <p:cNvSpPr>
              <a:spLocks noEditPoints="1" noChangeArrowheads="1"/>
            </p:cNvSpPr>
            <p:nvPr/>
          </p:nvSpPr>
          <p:spPr bwMode="auto">
            <a:xfrm>
              <a:off x="7228083" y="5860902"/>
              <a:ext cx="447437" cy="397722"/>
            </a:xfrm>
            <a:custGeom>
              <a:avLst/>
              <a:gdLst>
                <a:gd name="T0" fmla="*/ 158 w 163"/>
                <a:gd name="T1" fmla="*/ 0 h 145"/>
                <a:gd name="T2" fmla="*/ 106 w 163"/>
                <a:gd name="T3" fmla="*/ 0 h 145"/>
                <a:gd name="T4" fmla="*/ 107 w 163"/>
                <a:gd name="T5" fmla="*/ 4 h 145"/>
                <a:gd name="T6" fmla="*/ 107 w 163"/>
                <a:gd name="T7" fmla="*/ 11 h 145"/>
                <a:gd name="T8" fmla="*/ 112 w 163"/>
                <a:gd name="T9" fmla="*/ 18 h 145"/>
                <a:gd name="T10" fmla="*/ 107 w 163"/>
                <a:gd name="T11" fmla="*/ 25 h 145"/>
                <a:gd name="T12" fmla="*/ 107 w 163"/>
                <a:gd name="T13" fmla="*/ 36 h 145"/>
                <a:gd name="T14" fmla="*/ 152 w 163"/>
                <a:gd name="T15" fmla="*/ 36 h 145"/>
                <a:gd name="T16" fmla="*/ 152 w 163"/>
                <a:gd name="T17" fmla="*/ 135 h 145"/>
                <a:gd name="T18" fmla="*/ 10 w 163"/>
                <a:gd name="T19" fmla="*/ 135 h 145"/>
                <a:gd name="T20" fmla="*/ 10 w 163"/>
                <a:gd name="T21" fmla="*/ 96 h 145"/>
                <a:gd name="T22" fmla="*/ 0 w 163"/>
                <a:gd name="T23" fmla="*/ 86 h 145"/>
                <a:gd name="T24" fmla="*/ 0 w 163"/>
                <a:gd name="T25" fmla="*/ 140 h 145"/>
                <a:gd name="T26" fmla="*/ 5 w 163"/>
                <a:gd name="T27" fmla="*/ 145 h 145"/>
                <a:gd name="T28" fmla="*/ 158 w 163"/>
                <a:gd name="T29" fmla="*/ 145 h 145"/>
                <a:gd name="T30" fmla="*/ 163 w 163"/>
                <a:gd name="T31" fmla="*/ 140 h 145"/>
                <a:gd name="T32" fmla="*/ 163 w 163"/>
                <a:gd name="T33" fmla="*/ 5 h 145"/>
                <a:gd name="T34" fmla="*/ 158 w 163"/>
                <a:gd name="T35" fmla="*/ 0 h 145"/>
                <a:gd name="T36" fmla="*/ 125 w 163"/>
                <a:gd name="T37" fmla="*/ 25 h 145"/>
                <a:gd name="T38" fmla="*/ 118 w 163"/>
                <a:gd name="T39" fmla="*/ 18 h 145"/>
                <a:gd name="T40" fmla="*/ 125 w 163"/>
                <a:gd name="T41" fmla="*/ 11 h 145"/>
                <a:gd name="T42" fmla="*/ 132 w 163"/>
                <a:gd name="T43" fmla="*/ 18 h 145"/>
                <a:gd name="T44" fmla="*/ 125 w 163"/>
                <a:gd name="T45" fmla="*/ 25 h 145"/>
                <a:gd name="T46" fmla="*/ 146 w 163"/>
                <a:gd name="T47" fmla="*/ 25 h 145"/>
                <a:gd name="T48" fmla="*/ 139 w 163"/>
                <a:gd name="T49" fmla="*/ 18 h 145"/>
                <a:gd name="T50" fmla="*/ 146 w 163"/>
                <a:gd name="T51" fmla="*/ 11 h 145"/>
                <a:gd name="T52" fmla="*/ 152 w 163"/>
                <a:gd name="T53" fmla="*/ 18 h 145"/>
                <a:gd name="T54" fmla="*/ 146 w 163"/>
                <a:gd name="T55" fmla="*/ 25 h 14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3"/>
                <a:gd name="T85" fmla="*/ 0 h 145"/>
                <a:gd name="T86" fmla="*/ 163 w 163"/>
                <a:gd name="T87" fmla="*/ 145 h 14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3" h="145">
                  <a:moveTo>
                    <a:pt x="158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06" y="1"/>
                    <a:pt x="107" y="3"/>
                    <a:pt x="107" y="4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10" y="12"/>
                    <a:pt x="112" y="15"/>
                    <a:pt x="112" y="18"/>
                  </a:cubicBezTo>
                  <a:cubicBezTo>
                    <a:pt x="112" y="21"/>
                    <a:pt x="110" y="24"/>
                    <a:pt x="107" y="2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7" y="93"/>
                    <a:pt x="3" y="89"/>
                    <a:pt x="0" y="8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60" y="145"/>
                    <a:pt x="163" y="143"/>
                    <a:pt x="163" y="140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3" y="2"/>
                    <a:pt x="160" y="0"/>
                    <a:pt x="158" y="0"/>
                  </a:cubicBezTo>
                  <a:close/>
                  <a:moveTo>
                    <a:pt x="125" y="25"/>
                  </a:moveTo>
                  <a:cubicBezTo>
                    <a:pt x="121" y="25"/>
                    <a:pt x="118" y="22"/>
                    <a:pt x="118" y="18"/>
                  </a:cubicBezTo>
                  <a:cubicBezTo>
                    <a:pt x="118" y="14"/>
                    <a:pt x="121" y="11"/>
                    <a:pt x="125" y="11"/>
                  </a:cubicBezTo>
                  <a:cubicBezTo>
                    <a:pt x="129" y="11"/>
                    <a:pt x="132" y="14"/>
                    <a:pt x="132" y="18"/>
                  </a:cubicBezTo>
                  <a:cubicBezTo>
                    <a:pt x="132" y="22"/>
                    <a:pt x="129" y="25"/>
                    <a:pt x="125" y="25"/>
                  </a:cubicBezTo>
                  <a:close/>
                  <a:moveTo>
                    <a:pt x="146" y="25"/>
                  </a:moveTo>
                  <a:cubicBezTo>
                    <a:pt x="142" y="25"/>
                    <a:pt x="139" y="22"/>
                    <a:pt x="139" y="18"/>
                  </a:cubicBezTo>
                  <a:cubicBezTo>
                    <a:pt x="139" y="14"/>
                    <a:pt x="142" y="11"/>
                    <a:pt x="146" y="11"/>
                  </a:cubicBezTo>
                  <a:cubicBezTo>
                    <a:pt x="149" y="11"/>
                    <a:pt x="152" y="14"/>
                    <a:pt x="152" y="18"/>
                  </a:cubicBezTo>
                  <a:cubicBezTo>
                    <a:pt x="152" y="22"/>
                    <a:pt x="149" y="25"/>
                    <a:pt x="146" y="25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7" name="Freeform 59"/>
            <p:cNvSpPr>
              <a:spLocks noEditPoints="1" noChangeArrowheads="1"/>
            </p:cNvSpPr>
            <p:nvPr/>
          </p:nvSpPr>
          <p:spPr bwMode="auto">
            <a:xfrm>
              <a:off x="7217035" y="5833282"/>
              <a:ext cx="291386" cy="345245"/>
            </a:xfrm>
            <a:custGeom>
              <a:avLst/>
              <a:gdLst>
                <a:gd name="T0" fmla="*/ 101 w 106"/>
                <a:gd name="T1" fmla="*/ 8 h 126"/>
                <a:gd name="T2" fmla="*/ 53 w 106"/>
                <a:gd name="T3" fmla="*/ 0 h 126"/>
                <a:gd name="T4" fmla="*/ 5 w 106"/>
                <a:gd name="T5" fmla="*/ 8 h 126"/>
                <a:gd name="T6" fmla="*/ 0 w 106"/>
                <a:gd name="T7" fmla="*/ 14 h 126"/>
                <a:gd name="T8" fmla="*/ 0 w 106"/>
                <a:gd name="T9" fmla="*/ 75 h 126"/>
                <a:gd name="T10" fmla="*/ 6 w 106"/>
                <a:gd name="T11" fmla="*/ 91 h 126"/>
                <a:gd name="T12" fmla="*/ 53 w 106"/>
                <a:gd name="T13" fmla="*/ 126 h 126"/>
                <a:gd name="T14" fmla="*/ 99 w 106"/>
                <a:gd name="T15" fmla="*/ 91 h 126"/>
                <a:gd name="T16" fmla="*/ 106 w 106"/>
                <a:gd name="T17" fmla="*/ 75 h 126"/>
                <a:gd name="T18" fmla="*/ 106 w 106"/>
                <a:gd name="T19" fmla="*/ 14 h 126"/>
                <a:gd name="T20" fmla="*/ 101 w 106"/>
                <a:gd name="T21" fmla="*/ 8 h 126"/>
                <a:gd name="T22" fmla="*/ 94 w 106"/>
                <a:gd name="T23" fmla="*/ 22 h 126"/>
                <a:gd name="T24" fmla="*/ 52 w 106"/>
                <a:gd name="T25" fmla="*/ 36 h 126"/>
                <a:gd name="T26" fmla="*/ 52 w 106"/>
                <a:gd name="T27" fmla="*/ 42 h 126"/>
                <a:gd name="T28" fmla="*/ 94 w 106"/>
                <a:gd name="T29" fmla="*/ 28 h 126"/>
                <a:gd name="T30" fmla="*/ 94 w 106"/>
                <a:gd name="T31" fmla="*/ 36 h 126"/>
                <a:gd name="T32" fmla="*/ 52 w 106"/>
                <a:gd name="T33" fmla="*/ 49 h 126"/>
                <a:gd name="T34" fmla="*/ 52 w 106"/>
                <a:gd name="T35" fmla="*/ 56 h 126"/>
                <a:gd name="T36" fmla="*/ 94 w 106"/>
                <a:gd name="T37" fmla="*/ 42 h 126"/>
                <a:gd name="T38" fmla="*/ 94 w 106"/>
                <a:gd name="T39" fmla="*/ 49 h 126"/>
                <a:gd name="T40" fmla="*/ 52 w 106"/>
                <a:gd name="T41" fmla="*/ 63 h 126"/>
                <a:gd name="T42" fmla="*/ 52 w 106"/>
                <a:gd name="T43" fmla="*/ 69 h 126"/>
                <a:gd name="T44" fmla="*/ 94 w 106"/>
                <a:gd name="T45" fmla="*/ 56 h 126"/>
                <a:gd name="T46" fmla="*/ 94 w 106"/>
                <a:gd name="T47" fmla="*/ 63 h 126"/>
                <a:gd name="T48" fmla="*/ 52 w 106"/>
                <a:gd name="T49" fmla="*/ 76 h 126"/>
                <a:gd name="T50" fmla="*/ 52 w 106"/>
                <a:gd name="T51" fmla="*/ 83 h 126"/>
                <a:gd name="T52" fmla="*/ 94 w 106"/>
                <a:gd name="T53" fmla="*/ 69 h 126"/>
                <a:gd name="T54" fmla="*/ 94 w 106"/>
                <a:gd name="T55" fmla="*/ 75 h 126"/>
                <a:gd name="T56" fmla="*/ 94 w 106"/>
                <a:gd name="T57" fmla="*/ 76 h 126"/>
                <a:gd name="T58" fmla="*/ 52 w 106"/>
                <a:gd name="T59" fmla="*/ 90 h 126"/>
                <a:gd name="T60" fmla="*/ 52 w 106"/>
                <a:gd name="T61" fmla="*/ 97 h 126"/>
                <a:gd name="T62" fmla="*/ 91 w 106"/>
                <a:gd name="T63" fmla="*/ 84 h 126"/>
                <a:gd name="T64" fmla="*/ 80 w 106"/>
                <a:gd name="T65" fmla="*/ 95 h 126"/>
                <a:gd name="T66" fmla="*/ 52 w 106"/>
                <a:gd name="T67" fmla="*/ 104 h 126"/>
                <a:gd name="T68" fmla="*/ 52 w 106"/>
                <a:gd name="T69" fmla="*/ 110 h 126"/>
                <a:gd name="T70" fmla="*/ 69 w 106"/>
                <a:gd name="T71" fmla="*/ 104 h 126"/>
                <a:gd name="T72" fmla="*/ 53 w 106"/>
                <a:gd name="T73" fmla="*/ 114 h 126"/>
                <a:gd name="T74" fmla="*/ 14 w 106"/>
                <a:gd name="T75" fmla="*/ 83 h 126"/>
                <a:gd name="T76" fmla="*/ 11 w 106"/>
                <a:gd name="T77" fmla="*/ 75 h 126"/>
                <a:gd name="T78" fmla="*/ 11 w 106"/>
                <a:gd name="T79" fmla="*/ 17 h 126"/>
                <a:gd name="T80" fmla="*/ 52 w 106"/>
                <a:gd name="T81" fmla="*/ 11 h 126"/>
                <a:gd name="T82" fmla="*/ 52 w 106"/>
                <a:gd name="T83" fmla="*/ 15 h 126"/>
                <a:gd name="T84" fmla="*/ 62 w 106"/>
                <a:gd name="T85" fmla="*/ 12 h 126"/>
                <a:gd name="T86" fmla="*/ 78 w 106"/>
                <a:gd name="T87" fmla="*/ 14 h 126"/>
                <a:gd name="T88" fmla="*/ 52 w 106"/>
                <a:gd name="T89" fmla="*/ 22 h 126"/>
                <a:gd name="T90" fmla="*/ 52 w 106"/>
                <a:gd name="T91" fmla="*/ 29 h 126"/>
                <a:gd name="T92" fmla="*/ 90 w 106"/>
                <a:gd name="T93" fmla="*/ 16 h 126"/>
                <a:gd name="T94" fmla="*/ 94 w 106"/>
                <a:gd name="T95" fmla="*/ 17 h 126"/>
                <a:gd name="T96" fmla="*/ 94 w 106"/>
                <a:gd name="T97" fmla="*/ 22 h 1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6"/>
                <a:gd name="T148" fmla="*/ 0 h 126"/>
                <a:gd name="T149" fmla="*/ 106 w 106"/>
                <a:gd name="T150" fmla="*/ 126 h 1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6" h="126">
                  <a:moveTo>
                    <a:pt x="101" y="8"/>
                  </a:moveTo>
                  <a:cubicBezTo>
                    <a:pt x="85" y="3"/>
                    <a:pt x="69" y="0"/>
                    <a:pt x="53" y="0"/>
                  </a:cubicBezTo>
                  <a:cubicBezTo>
                    <a:pt x="36" y="0"/>
                    <a:pt x="20" y="3"/>
                    <a:pt x="5" y="8"/>
                  </a:cubicBezTo>
                  <a:cubicBezTo>
                    <a:pt x="2" y="9"/>
                    <a:pt x="0" y="12"/>
                    <a:pt x="0" y="1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9"/>
                    <a:pt x="3" y="88"/>
                    <a:pt x="6" y="91"/>
                  </a:cubicBezTo>
                  <a:cubicBezTo>
                    <a:pt x="28" y="114"/>
                    <a:pt x="42" y="126"/>
                    <a:pt x="53" y="126"/>
                  </a:cubicBezTo>
                  <a:cubicBezTo>
                    <a:pt x="64" y="126"/>
                    <a:pt x="78" y="114"/>
                    <a:pt x="99" y="91"/>
                  </a:cubicBezTo>
                  <a:cubicBezTo>
                    <a:pt x="103" y="88"/>
                    <a:pt x="106" y="79"/>
                    <a:pt x="106" y="75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2"/>
                    <a:pt x="104" y="9"/>
                    <a:pt x="101" y="8"/>
                  </a:cubicBezTo>
                  <a:close/>
                  <a:moveTo>
                    <a:pt x="94" y="22"/>
                  </a:moveTo>
                  <a:cubicBezTo>
                    <a:pt x="52" y="36"/>
                    <a:pt x="52" y="36"/>
                    <a:pt x="52" y="3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6"/>
                    <a:pt x="94" y="76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88" y="87"/>
                    <a:pt x="84" y="91"/>
                    <a:pt x="80" y="9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3" y="110"/>
                    <a:pt x="57" y="114"/>
                    <a:pt x="53" y="114"/>
                  </a:cubicBezTo>
                  <a:cubicBezTo>
                    <a:pt x="44" y="114"/>
                    <a:pt x="24" y="93"/>
                    <a:pt x="14" y="83"/>
                  </a:cubicBezTo>
                  <a:cubicBezTo>
                    <a:pt x="13" y="82"/>
                    <a:pt x="11" y="77"/>
                    <a:pt x="11" y="7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4" y="13"/>
                    <a:pt x="38" y="11"/>
                    <a:pt x="52" y="1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8" y="12"/>
                    <a:pt x="73" y="13"/>
                    <a:pt x="78" y="14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1" y="17"/>
                    <a:pt x="93" y="17"/>
                    <a:pt x="94" y="17"/>
                  </a:cubicBezTo>
                  <a:lnTo>
                    <a:pt x="94" y="2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2" name="灯片编号占位符 12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2E1F30-5A35-45F4-9975-8C307F0E89DF}" type="slidenum">
              <a:rPr lang="zh-CN" altLang="en-US" sz="1600">
                <a:solidFill>
                  <a:srgbClr val="898989"/>
                </a:solidFill>
              </a:rPr>
              <a:pPr eaLnBrk="1" hangingPunct="1"/>
              <a:t>33</a:t>
            </a:fld>
            <a:endParaRPr lang="zh-CN" altLang="en-US" sz="1600">
              <a:solidFill>
                <a:srgbClr val="898989"/>
              </a:solidFill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 rot="5400000">
            <a:off x="2721769" y="842169"/>
            <a:ext cx="700087" cy="3222625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Freeform 8"/>
          <p:cNvSpPr/>
          <p:nvPr/>
        </p:nvSpPr>
        <p:spPr bwMode="auto">
          <a:xfrm>
            <a:off x="1460500" y="2736850"/>
            <a:ext cx="3222625" cy="3903663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8685" name="Text Box 9"/>
          <p:cNvSpPr txBox="1">
            <a:spLocks noChangeArrowheads="1"/>
          </p:cNvSpPr>
          <p:nvPr/>
        </p:nvSpPr>
        <p:spPr bwMode="auto">
          <a:xfrm>
            <a:off x="1528763" y="2270403"/>
            <a:ext cx="3087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事前预防</a:t>
            </a:r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auto">
          <a:xfrm rot="5400000">
            <a:off x="6187282" y="842169"/>
            <a:ext cx="700087" cy="3222625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Freeform 12"/>
          <p:cNvSpPr/>
          <p:nvPr/>
        </p:nvSpPr>
        <p:spPr bwMode="auto">
          <a:xfrm>
            <a:off x="4926013" y="2736850"/>
            <a:ext cx="3222625" cy="3903663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8688" name="Text Box 13"/>
          <p:cNvSpPr txBox="1">
            <a:spLocks noChangeArrowheads="1"/>
          </p:cNvSpPr>
          <p:nvPr/>
        </p:nvSpPr>
        <p:spPr bwMode="auto">
          <a:xfrm>
            <a:off x="4994275" y="2270403"/>
            <a:ext cx="3087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事中处理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5040313" y="3095625"/>
            <a:ext cx="3011487" cy="2730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68" name="AutoShape 15"/>
          <p:cNvSpPr>
            <a:spLocks noChangeArrowheads="1"/>
          </p:cNvSpPr>
          <p:nvPr/>
        </p:nvSpPr>
        <p:spPr bwMode="auto">
          <a:xfrm rot="5400000">
            <a:off x="9652794" y="842169"/>
            <a:ext cx="700087" cy="3222625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Freeform 16"/>
          <p:cNvSpPr/>
          <p:nvPr/>
        </p:nvSpPr>
        <p:spPr bwMode="auto">
          <a:xfrm>
            <a:off x="8391525" y="2736850"/>
            <a:ext cx="3222625" cy="3903663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8692" name="Text Box 17"/>
          <p:cNvSpPr txBox="1">
            <a:spLocks noChangeArrowheads="1"/>
          </p:cNvSpPr>
          <p:nvPr/>
        </p:nvSpPr>
        <p:spPr bwMode="auto">
          <a:xfrm>
            <a:off x="8459788" y="2270403"/>
            <a:ext cx="3087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事后总结</a:t>
            </a:r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8505825" y="3225800"/>
            <a:ext cx="3011488" cy="2730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8694" name="TextBox 83"/>
          <p:cNvSpPr txBox="1">
            <a:spLocks noChangeArrowheads="1"/>
          </p:cNvSpPr>
          <p:nvPr/>
        </p:nvSpPr>
        <p:spPr bwMode="auto">
          <a:xfrm>
            <a:off x="1581150" y="6073775"/>
            <a:ext cx="12239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系统建设</a:t>
            </a:r>
          </a:p>
        </p:txBody>
      </p:sp>
      <p:sp>
        <p:nvSpPr>
          <p:cNvPr id="28695" name="TextBox 103"/>
          <p:cNvSpPr txBox="1">
            <a:spLocks noChangeArrowheads="1"/>
          </p:cNvSpPr>
          <p:nvPr/>
        </p:nvSpPr>
        <p:spPr bwMode="auto">
          <a:xfrm flipH="1">
            <a:off x="8589963" y="3757613"/>
            <a:ext cx="100806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</a:p>
        </p:txBody>
      </p:sp>
      <p:sp>
        <p:nvSpPr>
          <p:cNvPr id="28696" name="TextBox 106"/>
          <p:cNvSpPr txBox="1">
            <a:spLocks noChangeArrowheads="1"/>
          </p:cNvSpPr>
          <p:nvPr/>
        </p:nvSpPr>
        <p:spPr bwMode="auto">
          <a:xfrm flipH="1">
            <a:off x="8445500" y="4897438"/>
            <a:ext cx="12239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</p:txBody>
      </p:sp>
      <p:sp>
        <p:nvSpPr>
          <p:cNvPr id="28697" name="storage-security_30471"/>
          <p:cNvSpPr>
            <a:spLocks noChangeAspect="1" noChangeArrowheads="1"/>
          </p:cNvSpPr>
          <p:nvPr/>
        </p:nvSpPr>
        <p:spPr bwMode="auto">
          <a:xfrm>
            <a:off x="8791575" y="3103563"/>
            <a:ext cx="590550" cy="649287"/>
          </a:xfrm>
          <a:custGeom>
            <a:avLst/>
            <a:gdLst>
              <a:gd name="T0" fmla="*/ 82914 w 534956"/>
              <a:gd name="T1" fmla="*/ 472471 h 596701"/>
              <a:gd name="T2" fmla="*/ 52148 w 534956"/>
              <a:gd name="T3" fmla="*/ 472471 h 596701"/>
              <a:gd name="T4" fmla="*/ 283953 w 534956"/>
              <a:gd name="T5" fmla="*/ 381970 h 596701"/>
              <a:gd name="T6" fmla="*/ 534956 w 534956"/>
              <a:gd name="T7" fmla="*/ 399796 h 596701"/>
              <a:gd name="T8" fmla="*/ 516831 w 534956"/>
              <a:gd name="T9" fmla="*/ 596701 h 596701"/>
              <a:gd name="T10" fmla="*/ 266102 w 534956"/>
              <a:gd name="T11" fmla="*/ 578601 h 596701"/>
              <a:gd name="T12" fmla="*/ 283953 w 534956"/>
              <a:gd name="T13" fmla="*/ 381970 h 596701"/>
              <a:gd name="T14" fmla="*/ 82914 w 534956"/>
              <a:gd name="T15" fmla="*/ 335644 h 596701"/>
              <a:gd name="T16" fmla="*/ 52148 w 534956"/>
              <a:gd name="T17" fmla="*/ 335644 h 596701"/>
              <a:gd name="T18" fmla="*/ 400388 w 534956"/>
              <a:gd name="T19" fmla="*/ 243803 h 596701"/>
              <a:gd name="T20" fmla="*/ 497062 w 534956"/>
              <a:gd name="T21" fmla="*/ 372938 h 596701"/>
              <a:gd name="T22" fmla="*/ 461359 w 534956"/>
              <a:gd name="T23" fmla="*/ 340311 h 596701"/>
              <a:gd name="T24" fmla="*/ 339692 w 534956"/>
              <a:gd name="T25" fmla="*/ 340311 h 596701"/>
              <a:gd name="T26" fmla="*/ 303713 w 534956"/>
              <a:gd name="T27" fmla="*/ 372938 h 596701"/>
              <a:gd name="T28" fmla="*/ 400388 w 534956"/>
              <a:gd name="T29" fmla="*/ 243803 h 596701"/>
              <a:gd name="T30" fmla="*/ 82914 w 534956"/>
              <a:gd name="T31" fmla="*/ 198818 h 596701"/>
              <a:gd name="T32" fmla="*/ 52148 w 534956"/>
              <a:gd name="T33" fmla="*/ 198818 h 596701"/>
              <a:gd name="T34" fmla="*/ 68923 w 534956"/>
              <a:gd name="T35" fmla="*/ 0 h 596701"/>
              <a:gd name="T36" fmla="*/ 427269 w 534956"/>
              <a:gd name="T37" fmla="*/ 21114 h 596701"/>
              <a:gd name="T38" fmla="*/ 470106 w 534956"/>
              <a:gd name="T39" fmla="*/ 177418 h 596701"/>
              <a:gd name="T40" fmla="*/ 464889 w 534956"/>
              <a:gd name="T41" fmla="*/ 239939 h 596701"/>
              <a:gd name="T42" fmla="*/ 448688 w 534956"/>
              <a:gd name="T43" fmla="*/ 220196 h 596701"/>
              <a:gd name="T44" fmla="*/ 427544 w 534956"/>
              <a:gd name="T45" fmla="*/ 156029 h 596701"/>
              <a:gd name="T46" fmla="*/ 21418 w 534956"/>
              <a:gd name="T47" fmla="*/ 177418 h 596701"/>
              <a:gd name="T48" fmla="*/ 42837 w 534956"/>
              <a:gd name="T49" fmla="*/ 241585 h 596701"/>
              <a:gd name="T50" fmla="*/ 290796 w 534956"/>
              <a:gd name="T51" fmla="*/ 292863 h 596701"/>
              <a:gd name="T52" fmla="*/ 21418 w 534956"/>
              <a:gd name="T53" fmla="*/ 314252 h 596701"/>
              <a:gd name="T54" fmla="*/ 42837 w 534956"/>
              <a:gd name="T55" fmla="*/ 378145 h 596701"/>
              <a:gd name="T56" fmla="*/ 243291 w 534956"/>
              <a:gd name="T57" fmla="*/ 399808 h 596701"/>
              <a:gd name="T58" fmla="*/ 42837 w 534956"/>
              <a:gd name="T59" fmla="*/ 429698 h 596701"/>
              <a:gd name="T60" fmla="*/ 21418 w 534956"/>
              <a:gd name="T61" fmla="*/ 493590 h 596701"/>
              <a:gd name="T62" fmla="*/ 243291 w 534956"/>
              <a:gd name="T63" fmla="*/ 514979 h 596701"/>
              <a:gd name="T64" fmla="*/ 42837 w 534956"/>
              <a:gd name="T65" fmla="*/ 536368 h 596701"/>
              <a:gd name="T66" fmla="*/ 0 w 534956"/>
              <a:gd name="T67" fmla="*/ 451087 h 596701"/>
              <a:gd name="T68" fmla="*/ 11533 w 534956"/>
              <a:gd name="T69" fmla="*/ 385549 h 596701"/>
              <a:gd name="T70" fmla="*/ 0 w 534956"/>
              <a:gd name="T71" fmla="*/ 314252 h 596701"/>
              <a:gd name="T72" fmla="*/ 11533 w 534956"/>
              <a:gd name="T73" fmla="*/ 248714 h 596701"/>
              <a:gd name="T74" fmla="*/ 0 w 534956"/>
              <a:gd name="T75" fmla="*/ 177418 h 596701"/>
              <a:gd name="T76" fmla="*/ 42837 w 534956"/>
              <a:gd name="T77" fmla="*/ 21114 h 59670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34956"/>
              <a:gd name="T118" fmla="*/ 0 h 596701"/>
              <a:gd name="T119" fmla="*/ 534956 w 534956"/>
              <a:gd name="T120" fmla="*/ 596701 h 59670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34956" h="596701">
                <a:moveTo>
                  <a:pt x="67531" y="457123"/>
                </a:moveTo>
                <a:cubicBezTo>
                  <a:pt x="76027" y="457123"/>
                  <a:pt x="82914" y="463995"/>
                  <a:pt x="82914" y="472471"/>
                </a:cubicBezTo>
                <a:cubicBezTo>
                  <a:pt x="82914" y="480947"/>
                  <a:pt x="76027" y="487819"/>
                  <a:pt x="67531" y="487819"/>
                </a:cubicBezTo>
                <a:cubicBezTo>
                  <a:pt x="59035" y="487819"/>
                  <a:pt x="52148" y="480947"/>
                  <a:pt x="52148" y="472471"/>
                </a:cubicBezTo>
                <a:cubicBezTo>
                  <a:pt x="52148" y="463995"/>
                  <a:pt x="59035" y="457123"/>
                  <a:pt x="67531" y="457123"/>
                </a:cubicBezTo>
                <a:close/>
                <a:moveTo>
                  <a:pt x="283953" y="381970"/>
                </a:moveTo>
                <a:lnTo>
                  <a:pt x="516831" y="381970"/>
                </a:lnTo>
                <a:cubicBezTo>
                  <a:pt x="526718" y="381970"/>
                  <a:pt x="534956" y="389923"/>
                  <a:pt x="534956" y="399796"/>
                </a:cubicBezTo>
                <a:lnTo>
                  <a:pt x="534956" y="578601"/>
                </a:lnTo>
                <a:cubicBezTo>
                  <a:pt x="534956" y="588474"/>
                  <a:pt x="526718" y="596701"/>
                  <a:pt x="516831" y="596701"/>
                </a:cubicBezTo>
                <a:lnTo>
                  <a:pt x="283953" y="596701"/>
                </a:lnTo>
                <a:cubicBezTo>
                  <a:pt x="274066" y="596701"/>
                  <a:pt x="266102" y="588474"/>
                  <a:pt x="266102" y="578601"/>
                </a:cubicBezTo>
                <a:lnTo>
                  <a:pt x="266102" y="399796"/>
                </a:lnTo>
                <a:cubicBezTo>
                  <a:pt x="266102" y="389923"/>
                  <a:pt x="274066" y="381970"/>
                  <a:pt x="283953" y="381970"/>
                </a:cubicBezTo>
                <a:close/>
                <a:moveTo>
                  <a:pt x="67531" y="320296"/>
                </a:moveTo>
                <a:cubicBezTo>
                  <a:pt x="76027" y="320296"/>
                  <a:pt x="82914" y="327168"/>
                  <a:pt x="82914" y="335644"/>
                </a:cubicBezTo>
                <a:cubicBezTo>
                  <a:pt x="82914" y="344120"/>
                  <a:pt x="76027" y="350992"/>
                  <a:pt x="67531" y="350992"/>
                </a:cubicBezTo>
                <a:cubicBezTo>
                  <a:pt x="59035" y="350992"/>
                  <a:pt x="52148" y="344120"/>
                  <a:pt x="52148" y="335644"/>
                </a:cubicBezTo>
                <a:cubicBezTo>
                  <a:pt x="52148" y="327168"/>
                  <a:pt x="59035" y="320296"/>
                  <a:pt x="67531" y="320296"/>
                </a:cubicBezTo>
                <a:close/>
                <a:moveTo>
                  <a:pt x="400388" y="243803"/>
                </a:moveTo>
                <a:cubicBezTo>
                  <a:pt x="453669" y="243803"/>
                  <a:pt x="497062" y="287122"/>
                  <a:pt x="497062" y="340311"/>
                </a:cubicBezTo>
                <a:lnTo>
                  <a:pt x="497062" y="372938"/>
                </a:lnTo>
                <a:lnTo>
                  <a:pt x="461359" y="372938"/>
                </a:lnTo>
                <a:lnTo>
                  <a:pt x="461359" y="340311"/>
                </a:lnTo>
                <a:cubicBezTo>
                  <a:pt x="461359" y="306862"/>
                  <a:pt x="433894" y="279445"/>
                  <a:pt x="400388" y="279445"/>
                </a:cubicBezTo>
                <a:cubicBezTo>
                  <a:pt x="366881" y="279445"/>
                  <a:pt x="339692" y="306862"/>
                  <a:pt x="339692" y="340311"/>
                </a:cubicBezTo>
                <a:lnTo>
                  <a:pt x="339692" y="372938"/>
                </a:lnTo>
                <a:lnTo>
                  <a:pt x="303713" y="372938"/>
                </a:lnTo>
                <a:lnTo>
                  <a:pt x="303713" y="340311"/>
                </a:lnTo>
                <a:cubicBezTo>
                  <a:pt x="303713" y="287122"/>
                  <a:pt x="347107" y="243803"/>
                  <a:pt x="400388" y="243803"/>
                </a:cubicBezTo>
                <a:close/>
                <a:moveTo>
                  <a:pt x="67531" y="183470"/>
                </a:moveTo>
                <a:cubicBezTo>
                  <a:pt x="76027" y="183470"/>
                  <a:pt x="82914" y="190342"/>
                  <a:pt x="82914" y="198818"/>
                </a:cubicBezTo>
                <a:cubicBezTo>
                  <a:pt x="82914" y="207294"/>
                  <a:pt x="76027" y="214166"/>
                  <a:pt x="67531" y="214166"/>
                </a:cubicBezTo>
                <a:cubicBezTo>
                  <a:pt x="59035" y="214166"/>
                  <a:pt x="52148" y="207294"/>
                  <a:pt x="52148" y="198818"/>
                </a:cubicBezTo>
                <a:cubicBezTo>
                  <a:pt x="52148" y="190342"/>
                  <a:pt x="59035" y="183470"/>
                  <a:pt x="67531" y="183470"/>
                </a:cubicBezTo>
                <a:close/>
                <a:moveTo>
                  <a:pt x="68923" y="0"/>
                </a:moveTo>
                <a:lnTo>
                  <a:pt x="401183" y="0"/>
                </a:lnTo>
                <a:cubicBezTo>
                  <a:pt x="414364" y="0"/>
                  <a:pt x="425896" y="9597"/>
                  <a:pt x="427269" y="21114"/>
                </a:cubicBezTo>
                <a:lnTo>
                  <a:pt x="469832" y="176047"/>
                </a:lnTo>
                <a:cubicBezTo>
                  <a:pt x="469832" y="176595"/>
                  <a:pt x="470106" y="176870"/>
                  <a:pt x="470106" y="177418"/>
                </a:cubicBezTo>
                <a:lnTo>
                  <a:pt x="470106" y="220196"/>
                </a:lnTo>
                <a:cubicBezTo>
                  <a:pt x="470106" y="227325"/>
                  <a:pt x="468184" y="234181"/>
                  <a:pt x="464889" y="239939"/>
                </a:cubicBezTo>
                <a:cubicBezTo>
                  <a:pt x="458848" y="236100"/>
                  <a:pt x="452532" y="232810"/>
                  <a:pt x="445942" y="230068"/>
                </a:cubicBezTo>
                <a:cubicBezTo>
                  <a:pt x="447589" y="227051"/>
                  <a:pt x="448688" y="223761"/>
                  <a:pt x="448688" y="220196"/>
                </a:cubicBezTo>
                <a:lnTo>
                  <a:pt x="448688" y="177418"/>
                </a:lnTo>
                <a:cubicBezTo>
                  <a:pt x="448688" y="165627"/>
                  <a:pt x="439077" y="156029"/>
                  <a:pt x="427544" y="156029"/>
                </a:cubicBezTo>
                <a:lnTo>
                  <a:pt x="42837" y="156029"/>
                </a:lnTo>
                <a:cubicBezTo>
                  <a:pt x="31029" y="156029"/>
                  <a:pt x="21418" y="165627"/>
                  <a:pt x="21418" y="177418"/>
                </a:cubicBezTo>
                <a:lnTo>
                  <a:pt x="21418" y="220196"/>
                </a:lnTo>
                <a:cubicBezTo>
                  <a:pt x="21418" y="231987"/>
                  <a:pt x="31029" y="241585"/>
                  <a:pt x="42837" y="241585"/>
                </a:cubicBezTo>
                <a:lnTo>
                  <a:pt x="333358" y="241585"/>
                </a:lnTo>
                <a:cubicBezTo>
                  <a:pt x="314686" y="254199"/>
                  <a:pt x="299858" y="272023"/>
                  <a:pt x="290796" y="292863"/>
                </a:cubicBezTo>
                <a:lnTo>
                  <a:pt x="42837" y="292863"/>
                </a:lnTo>
                <a:cubicBezTo>
                  <a:pt x="31029" y="292863"/>
                  <a:pt x="21418" y="302461"/>
                  <a:pt x="21418" y="314252"/>
                </a:cubicBezTo>
                <a:lnTo>
                  <a:pt x="21418" y="357030"/>
                </a:lnTo>
                <a:cubicBezTo>
                  <a:pt x="21418" y="368547"/>
                  <a:pt x="31029" y="378145"/>
                  <a:pt x="42837" y="378145"/>
                </a:cubicBezTo>
                <a:lnTo>
                  <a:pt x="249606" y="378145"/>
                </a:lnTo>
                <a:cubicBezTo>
                  <a:pt x="245487" y="384452"/>
                  <a:pt x="243291" y="391856"/>
                  <a:pt x="243291" y="399808"/>
                </a:cubicBezTo>
                <a:lnTo>
                  <a:pt x="243291" y="429698"/>
                </a:lnTo>
                <a:lnTo>
                  <a:pt x="42837" y="429698"/>
                </a:lnTo>
                <a:cubicBezTo>
                  <a:pt x="31029" y="429698"/>
                  <a:pt x="21418" y="439295"/>
                  <a:pt x="21418" y="451087"/>
                </a:cubicBezTo>
                <a:lnTo>
                  <a:pt x="21418" y="493590"/>
                </a:lnTo>
                <a:cubicBezTo>
                  <a:pt x="21418" y="505382"/>
                  <a:pt x="31029" y="514979"/>
                  <a:pt x="42837" y="514979"/>
                </a:cubicBezTo>
                <a:lnTo>
                  <a:pt x="243291" y="514979"/>
                </a:lnTo>
                <a:lnTo>
                  <a:pt x="243291" y="536368"/>
                </a:lnTo>
                <a:lnTo>
                  <a:pt x="42837" y="536368"/>
                </a:lnTo>
                <a:cubicBezTo>
                  <a:pt x="19221" y="536368"/>
                  <a:pt x="0" y="517173"/>
                  <a:pt x="0" y="493590"/>
                </a:cubicBezTo>
                <a:lnTo>
                  <a:pt x="0" y="451087"/>
                </a:lnTo>
                <a:cubicBezTo>
                  <a:pt x="0" y="450538"/>
                  <a:pt x="274" y="450264"/>
                  <a:pt x="274" y="449716"/>
                </a:cubicBezTo>
                <a:lnTo>
                  <a:pt x="11533" y="385549"/>
                </a:lnTo>
                <a:cubicBezTo>
                  <a:pt x="4393" y="378145"/>
                  <a:pt x="0" y="367999"/>
                  <a:pt x="0" y="357030"/>
                </a:cubicBezTo>
                <a:lnTo>
                  <a:pt x="0" y="314252"/>
                </a:lnTo>
                <a:cubicBezTo>
                  <a:pt x="0" y="313704"/>
                  <a:pt x="274" y="313430"/>
                  <a:pt x="274" y="312881"/>
                </a:cubicBezTo>
                <a:lnTo>
                  <a:pt x="11533" y="248714"/>
                </a:lnTo>
                <a:cubicBezTo>
                  <a:pt x="4393" y="241311"/>
                  <a:pt x="0" y="231164"/>
                  <a:pt x="0" y="220196"/>
                </a:cubicBezTo>
                <a:lnTo>
                  <a:pt x="0" y="177418"/>
                </a:lnTo>
                <a:cubicBezTo>
                  <a:pt x="0" y="176870"/>
                  <a:pt x="274" y="176595"/>
                  <a:pt x="274" y="176047"/>
                </a:cubicBezTo>
                <a:lnTo>
                  <a:pt x="42837" y="21114"/>
                </a:lnTo>
                <a:cubicBezTo>
                  <a:pt x="44209" y="9597"/>
                  <a:pt x="56017" y="0"/>
                  <a:pt x="68923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16"/>
          <p:cNvGrpSpPr/>
          <p:nvPr/>
        </p:nvGrpSpPr>
        <p:grpSpPr>
          <a:xfrm>
            <a:off x="8792547" y="4324909"/>
            <a:ext cx="589156" cy="637946"/>
            <a:chOff x="3714875" y="1883685"/>
            <a:chExt cx="486104" cy="526152"/>
          </a:xfrm>
          <a:solidFill>
            <a:schemeClr val="bg1">
              <a:lumMod val="50000"/>
            </a:schemeClr>
          </a:solidFill>
        </p:grpSpPr>
        <p:sp>
          <p:nvSpPr>
            <p:cNvPr id="110" name="Oval 92"/>
            <p:cNvSpPr>
              <a:spLocks noChangeArrowheads="1"/>
            </p:cNvSpPr>
            <p:nvPr/>
          </p:nvSpPr>
          <p:spPr bwMode="auto">
            <a:xfrm>
              <a:off x="4028357" y="1925114"/>
              <a:ext cx="75954" cy="925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altLang="en-US" noProof="1"/>
            </a:p>
          </p:txBody>
        </p:sp>
        <p:sp>
          <p:nvSpPr>
            <p:cNvPr id="111" name="Freeform 93"/>
            <p:cNvSpPr>
              <a:spLocks noEditPoints="1"/>
            </p:cNvSpPr>
            <p:nvPr/>
          </p:nvSpPr>
          <p:spPr bwMode="auto">
            <a:xfrm>
              <a:off x="3970356" y="1990020"/>
              <a:ext cx="230623" cy="419817"/>
            </a:xfrm>
            <a:custGeom>
              <a:avLst/>
              <a:gdLst>
                <a:gd name="T0" fmla="*/ 83 w 84"/>
                <a:gd name="T1" fmla="*/ 42 h 153"/>
                <a:gd name="T2" fmla="*/ 83 w 84"/>
                <a:gd name="T3" fmla="*/ 42 h 153"/>
                <a:gd name="T4" fmla="*/ 83 w 84"/>
                <a:gd name="T5" fmla="*/ 42 h 153"/>
                <a:gd name="T6" fmla="*/ 60 w 84"/>
                <a:gd name="T7" fmla="*/ 17 h 153"/>
                <a:gd name="T8" fmla="*/ 54 w 84"/>
                <a:gd name="T9" fmla="*/ 14 h 153"/>
                <a:gd name="T10" fmla="*/ 47 w 84"/>
                <a:gd name="T11" fmla="*/ 14 h 153"/>
                <a:gd name="T12" fmla="*/ 52 w 84"/>
                <a:gd name="T13" fmla="*/ 18 h 153"/>
                <a:gd name="T14" fmla="*/ 45 w 84"/>
                <a:gd name="T15" fmla="*/ 21 h 153"/>
                <a:gd name="T16" fmla="*/ 48 w 84"/>
                <a:gd name="T17" fmla="*/ 27 h 153"/>
                <a:gd name="T18" fmla="*/ 39 w 84"/>
                <a:gd name="T19" fmla="*/ 47 h 153"/>
                <a:gd name="T20" fmla="*/ 38 w 84"/>
                <a:gd name="T21" fmla="*/ 19 h 153"/>
                <a:gd name="T22" fmla="*/ 39 w 84"/>
                <a:gd name="T23" fmla="*/ 18 h 153"/>
                <a:gd name="T24" fmla="*/ 37 w 84"/>
                <a:gd name="T25" fmla="*/ 11 h 153"/>
                <a:gd name="T26" fmla="*/ 32 w 84"/>
                <a:gd name="T27" fmla="*/ 11 h 153"/>
                <a:gd name="T28" fmla="*/ 30 w 84"/>
                <a:gd name="T29" fmla="*/ 18 h 153"/>
                <a:gd name="T30" fmla="*/ 31 w 84"/>
                <a:gd name="T31" fmla="*/ 19 h 153"/>
                <a:gd name="T32" fmla="*/ 30 w 84"/>
                <a:gd name="T33" fmla="*/ 47 h 153"/>
                <a:gd name="T34" fmla="*/ 20 w 84"/>
                <a:gd name="T35" fmla="*/ 27 h 153"/>
                <a:gd name="T36" fmla="*/ 24 w 84"/>
                <a:gd name="T37" fmla="*/ 21 h 153"/>
                <a:gd name="T38" fmla="*/ 17 w 84"/>
                <a:gd name="T39" fmla="*/ 18 h 153"/>
                <a:gd name="T40" fmla="*/ 23 w 84"/>
                <a:gd name="T41" fmla="*/ 13 h 153"/>
                <a:gd name="T42" fmla="*/ 22 w 84"/>
                <a:gd name="T43" fmla="*/ 12 h 153"/>
                <a:gd name="T44" fmla="*/ 6 w 84"/>
                <a:gd name="T45" fmla="*/ 5 h 153"/>
                <a:gd name="T46" fmla="*/ 0 w 84"/>
                <a:gd name="T47" fmla="*/ 0 h 153"/>
                <a:gd name="T48" fmla="*/ 0 w 84"/>
                <a:gd name="T49" fmla="*/ 21 h 153"/>
                <a:gd name="T50" fmla="*/ 13 w 84"/>
                <a:gd name="T51" fmla="*/ 26 h 153"/>
                <a:gd name="T52" fmla="*/ 11 w 84"/>
                <a:gd name="T53" fmla="*/ 87 h 153"/>
                <a:gd name="T54" fmla="*/ 11 w 84"/>
                <a:gd name="T55" fmla="*/ 87 h 153"/>
                <a:gd name="T56" fmla="*/ 13 w 84"/>
                <a:gd name="T57" fmla="*/ 87 h 153"/>
                <a:gd name="T58" fmla="*/ 15 w 84"/>
                <a:gd name="T59" fmla="*/ 153 h 153"/>
                <a:gd name="T60" fmla="*/ 34 w 84"/>
                <a:gd name="T61" fmla="*/ 153 h 153"/>
                <a:gd name="T62" fmla="*/ 34 w 84"/>
                <a:gd name="T63" fmla="*/ 87 h 153"/>
                <a:gd name="T64" fmla="*/ 36 w 84"/>
                <a:gd name="T65" fmla="*/ 87 h 153"/>
                <a:gd name="T66" fmla="*/ 38 w 84"/>
                <a:gd name="T67" fmla="*/ 153 h 153"/>
                <a:gd name="T68" fmla="*/ 57 w 84"/>
                <a:gd name="T69" fmla="*/ 153 h 153"/>
                <a:gd name="T70" fmla="*/ 57 w 84"/>
                <a:gd name="T71" fmla="*/ 87 h 153"/>
                <a:gd name="T72" fmla="*/ 59 w 84"/>
                <a:gd name="T73" fmla="*/ 87 h 153"/>
                <a:gd name="T74" fmla="*/ 59 w 84"/>
                <a:gd name="T75" fmla="*/ 87 h 153"/>
                <a:gd name="T76" fmla="*/ 58 w 84"/>
                <a:gd name="T77" fmla="*/ 77 h 153"/>
                <a:gd name="T78" fmla="*/ 69 w 84"/>
                <a:gd name="T79" fmla="*/ 82 h 153"/>
                <a:gd name="T80" fmla="*/ 77 w 84"/>
                <a:gd name="T81" fmla="*/ 67 h 153"/>
                <a:gd name="T82" fmla="*/ 80 w 84"/>
                <a:gd name="T83" fmla="*/ 60 h 153"/>
                <a:gd name="T84" fmla="*/ 82 w 84"/>
                <a:gd name="T85" fmla="*/ 56 h 153"/>
                <a:gd name="T86" fmla="*/ 83 w 84"/>
                <a:gd name="T87" fmla="*/ 54 h 153"/>
                <a:gd name="T88" fmla="*/ 84 w 84"/>
                <a:gd name="T89" fmla="*/ 53 h 153"/>
                <a:gd name="T90" fmla="*/ 84 w 84"/>
                <a:gd name="T91" fmla="*/ 52 h 153"/>
                <a:gd name="T92" fmla="*/ 83 w 84"/>
                <a:gd name="T93" fmla="*/ 42 h 153"/>
                <a:gd name="T94" fmla="*/ 65 w 84"/>
                <a:gd name="T95" fmla="*/ 51 h 153"/>
                <a:gd name="T96" fmla="*/ 60 w 84"/>
                <a:gd name="T97" fmla="*/ 58 h 153"/>
                <a:gd name="T98" fmla="*/ 58 w 84"/>
                <a:gd name="T99" fmla="*/ 62 h 153"/>
                <a:gd name="T100" fmla="*/ 57 w 84"/>
                <a:gd name="T101" fmla="*/ 39 h 153"/>
                <a:gd name="T102" fmla="*/ 66 w 84"/>
                <a:gd name="T103" fmla="*/ 49 h 153"/>
                <a:gd name="T104" fmla="*/ 65 w 84"/>
                <a:gd name="T105" fmla="*/ 5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" h="153"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8" y="15"/>
                    <a:pt x="56" y="14"/>
                    <a:pt x="54" y="14"/>
                  </a:cubicBezTo>
                  <a:cubicBezTo>
                    <a:pt x="54" y="14"/>
                    <a:pt x="49" y="14"/>
                    <a:pt x="47" y="14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6" y="9"/>
                    <a:pt x="8" y="6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3"/>
                    <a:pt x="9" y="24"/>
                    <a:pt x="13" y="26"/>
                  </a:cubicBezTo>
                  <a:cubicBezTo>
                    <a:pt x="12" y="46"/>
                    <a:pt x="11" y="66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2" y="87"/>
                    <a:pt x="12" y="87"/>
                    <a:pt x="13" y="8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34"/>
                    <a:pt x="34" y="100"/>
                    <a:pt x="34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7" y="134"/>
                    <a:pt x="57" y="100"/>
                    <a:pt x="57" y="87"/>
                  </a:cubicBezTo>
                  <a:cubicBezTo>
                    <a:pt x="57" y="87"/>
                    <a:pt x="58" y="87"/>
                    <a:pt x="59" y="87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9" y="83"/>
                    <a:pt x="58" y="80"/>
                    <a:pt x="58" y="77"/>
                  </a:cubicBezTo>
                  <a:cubicBezTo>
                    <a:pt x="62" y="79"/>
                    <a:pt x="65" y="81"/>
                    <a:pt x="69" y="82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lnTo>
                    <a:pt x="83" y="42"/>
                  </a:lnTo>
                  <a:close/>
                  <a:moveTo>
                    <a:pt x="65" y="51"/>
                  </a:moveTo>
                  <a:cubicBezTo>
                    <a:pt x="60" y="58"/>
                    <a:pt x="60" y="58"/>
                    <a:pt x="60" y="58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54"/>
                    <a:pt x="58" y="47"/>
                    <a:pt x="57" y="39"/>
                  </a:cubicBezTo>
                  <a:cubicBezTo>
                    <a:pt x="66" y="49"/>
                    <a:pt x="66" y="49"/>
                    <a:pt x="66" y="49"/>
                  </a:cubicBezTo>
                  <a:lnTo>
                    <a:pt x="65" y="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altLang="en-US" noProof="1"/>
            </a:p>
          </p:txBody>
        </p:sp>
        <p:sp>
          <p:nvSpPr>
            <p:cNvPr id="112" name="Freeform 94"/>
            <p:cNvSpPr/>
            <p:nvPr/>
          </p:nvSpPr>
          <p:spPr bwMode="auto">
            <a:xfrm>
              <a:off x="3759066" y="1998306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2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altLang="en-US" noProof="1"/>
            </a:p>
          </p:txBody>
        </p:sp>
        <p:sp>
          <p:nvSpPr>
            <p:cNvPr id="113" name="Freeform 95"/>
            <p:cNvSpPr/>
            <p:nvPr/>
          </p:nvSpPr>
          <p:spPr bwMode="auto">
            <a:xfrm>
              <a:off x="3759066" y="2042498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altLang="en-US" noProof="1"/>
            </a:p>
          </p:txBody>
        </p:sp>
        <p:sp>
          <p:nvSpPr>
            <p:cNvPr id="114" name="Freeform 96"/>
            <p:cNvSpPr/>
            <p:nvPr/>
          </p:nvSpPr>
          <p:spPr bwMode="auto">
            <a:xfrm>
              <a:off x="3759066" y="2086689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altLang="en-US" noProof="1"/>
            </a:p>
          </p:txBody>
        </p:sp>
        <p:sp>
          <p:nvSpPr>
            <p:cNvPr id="115" name="Freeform 97"/>
            <p:cNvSpPr/>
            <p:nvPr/>
          </p:nvSpPr>
          <p:spPr bwMode="auto">
            <a:xfrm>
              <a:off x="3759066" y="2130880"/>
              <a:ext cx="169860" cy="17953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altLang="en-US" noProof="1"/>
            </a:p>
          </p:txBody>
        </p:sp>
        <p:sp>
          <p:nvSpPr>
            <p:cNvPr id="116" name="Freeform 98"/>
            <p:cNvSpPr>
              <a:spLocks noEditPoints="1"/>
            </p:cNvSpPr>
            <p:nvPr/>
          </p:nvSpPr>
          <p:spPr bwMode="auto">
            <a:xfrm>
              <a:off x="3714875" y="1883685"/>
              <a:ext cx="269291" cy="336959"/>
            </a:xfrm>
            <a:custGeom>
              <a:avLst/>
              <a:gdLst>
                <a:gd name="T0" fmla="*/ 93 w 98"/>
                <a:gd name="T1" fmla="*/ 0 h 123"/>
                <a:gd name="T2" fmla="*/ 27 w 98"/>
                <a:gd name="T3" fmla="*/ 0 h 123"/>
                <a:gd name="T4" fmla="*/ 24 w 98"/>
                <a:gd name="T5" fmla="*/ 2 h 123"/>
                <a:gd name="T6" fmla="*/ 1 w 98"/>
                <a:gd name="T7" fmla="*/ 24 h 123"/>
                <a:gd name="T8" fmla="*/ 0 w 98"/>
                <a:gd name="T9" fmla="*/ 27 h 123"/>
                <a:gd name="T10" fmla="*/ 0 w 98"/>
                <a:gd name="T11" fmla="*/ 118 h 123"/>
                <a:gd name="T12" fmla="*/ 5 w 98"/>
                <a:gd name="T13" fmla="*/ 123 h 123"/>
                <a:gd name="T14" fmla="*/ 93 w 98"/>
                <a:gd name="T15" fmla="*/ 123 h 123"/>
                <a:gd name="T16" fmla="*/ 98 w 98"/>
                <a:gd name="T17" fmla="*/ 118 h 123"/>
                <a:gd name="T18" fmla="*/ 98 w 98"/>
                <a:gd name="T19" fmla="*/ 5 h 123"/>
                <a:gd name="T20" fmla="*/ 93 w 98"/>
                <a:gd name="T21" fmla="*/ 0 h 123"/>
                <a:gd name="T22" fmla="*/ 24 w 98"/>
                <a:gd name="T23" fmla="*/ 15 h 123"/>
                <a:gd name="T24" fmla="*/ 24 w 98"/>
                <a:gd name="T25" fmla="*/ 23 h 123"/>
                <a:gd name="T26" fmla="*/ 16 w 98"/>
                <a:gd name="T27" fmla="*/ 23 h 123"/>
                <a:gd name="T28" fmla="*/ 24 w 98"/>
                <a:gd name="T29" fmla="*/ 15 h 123"/>
                <a:gd name="T30" fmla="*/ 88 w 98"/>
                <a:gd name="T31" fmla="*/ 113 h 123"/>
                <a:gd name="T32" fmla="*/ 10 w 98"/>
                <a:gd name="T33" fmla="*/ 113 h 123"/>
                <a:gd name="T34" fmla="*/ 10 w 98"/>
                <a:gd name="T35" fmla="*/ 31 h 123"/>
                <a:gd name="T36" fmla="*/ 28 w 98"/>
                <a:gd name="T37" fmla="*/ 31 h 123"/>
                <a:gd name="T38" fmla="*/ 32 w 98"/>
                <a:gd name="T39" fmla="*/ 27 h 123"/>
                <a:gd name="T40" fmla="*/ 32 w 98"/>
                <a:gd name="T41" fmla="*/ 10 h 123"/>
                <a:gd name="T42" fmla="*/ 88 w 98"/>
                <a:gd name="T43" fmla="*/ 10 h 123"/>
                <a:gd name="T44" fmla="*/ 88 w 98"/>
                <a:gd name="T45" fmla="*/ 11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23">
                  <a:moveTo>
                    <a:pt x="93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1"/>
                    <a:pt x="24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5" y="123"/>
                    <a:pt x="98" y="121"/>
                    <a:pt x="98" y="118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5" y="0"/>
                    <a:pt x="93" y="0"/>
                  </a:cubicBezTo>
                  <a:close/>
                  <a:moveTo>
                    <a:pt x="24" y="15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16" y="23"/>
                    <a:pt x="16" y="23"/>
                    <a:pt x="16" y="23"/>
                  </a:cubicBezTo>
                  <a:lnTo>
                    <a:pt x="24" y="15"/>
                  </a:lnTo>
                  <a:close/>
                  <a:moveTo>
                    <a:pt x="88" y="113"/>
                  </a:moveTo>
                  <a:cubicBezTo>
                    <a:pt x="10" y="113"/>
                    <a:pt x="10" y="113"/>
                    <a:pt x="10" y="11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0" y="31"/>
                    <a:pt x="32" y="29"/>
                    <a:pt x="32" y="2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88" y="10"/>
                    <a:pt x="88" y="10"/>
                    <a:pt x="88" y="10"/>
                  </a:cubicBezTo>
                  <a:lnTo>
                    <a:pt x="88" y="11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altLang="en-US" noProof="1"/>
            </a:p>
          </p:txBody>
        </p:sp>
      </p:grpSp>
      <p:sp>
        <p:nvSpPr>
          <p:cNvPr id="28699" name="Freeform 149"/>
          <p:cNvSpPr>
            <a:spLocks noEditPoints="1" noChangeArrowheads="1"/>
          </p:cNvSpPr>
          <p:nvPr/>
        </p:nvSpPr>
        <p:spPr bwMode="auto">
          <a:xfrm>
            <a:off x="8670925" y="5348288"/>
            <a:ext cx="854075" cy="765175"/>
          </a:xfrm>
          <a:custGeom>
            <a:avLst/>
            <a:gdLst>
              <a:gd name="T0" fmla="*/ 21 w 140"/>
              <a:gd name="T1" fmla="*/ 60 h 138"/>
              <a:gd name="T2" fmla="*/ 21 w 140"/>
              <a:gd name="T3" fmla="*/ 57 h 138"/>
              <a:gd name="T4" fmla="*/ 31 w 140"/>
              <a:gd name="T5" fmla="*/ 46 h 138"/>
              <a:gd name="T6" fmla="*/ 35 w 140"/>
              <a:gd name="T7" fmla="*/ 46 h 138"/>
              <a:gd name="T8" fmla="*/ 67 w 140"/>
              <a:gd name="T9" fmla="*/ 78 h 138"/>
              <a:gd name="T10" fmla="*/ 67 w 140"/>
              <a:gd name="T11" fmla="*/ 81 h 138"/>
              <a:gd name="T12" fmla="*/ 56 w 140"/>
              <a:gd name="T13" fmla="*/ 92 h 138"/>
              <a:gd name="T14" fmla="*/ 52 w 140"/>
              <a:gd name="T15" fmla="*/ 92 h 138"/>
              <a:gd name="T16" fmla="*/ 21 w 140"/>
              <a:gd name="T17" fmla="*/ 60 h 138"/>
              <a:gd name="T18" fmla="*/ 97 w 140"/>
              <a:gd name="T19" fmla="*/ 47 h 138"/>
              <a:gd name="T20" fmla="*/ 101 w 140"/>
              <a:gd name="T21" fmla="*/ 47 h 138"/>
              <a:gd name="T22" fmla="*/ 111 w 140"/>
              <a:gd name="T23" fmla="*/ 37 h 138"/>
              <a:gd name="T24" fmla="*/ 111 w 140"/>
              <a:gd name="T25" fmla="*/ 33 h 138"/>
              <a:gd name="T26" fmla="*/ 80 w 140"/>
              <a:gd name="T27" fmla="*/ 1 h 138"/>
              <a:gd name="T28" fmla="*/ 76 w 140"/>
              <a:gd name="T29" fmla="*/ 1 h 138"/>
              <a:gd name="T30" fmla="*/ 65 w 140"/>
              <a:gd name="T31" fmla="*/ 12 h 138"/>
              <a:gd name="T32" fmla="*/ 65 w 140"/>
              <a:gd name="T33" fmla="*/ 16 h 138"/>
              <a:gd name="T34" fmla="*/ 97 w 140"/>
              <a:gd name="T35" fmla="*/ 47 h 138"/>
              <a:gd name="T36" fmla="*/ 74 w 140"/>
              <a:gd name="T37" fmla="*/ 124 h 138"/>
              <a:gd name="T38" fmla="*/ 3 w 140"/>
              <a:gd name="T39" fmla="*/ 124 h 138"/>
              <a:gd name="T40" fmla="*/ 0 w 140"/>
              <a:gd name="T41" fmla="*/ 127 h 138"/>
              <a:gd name="T42" fmla="*/ 0 w 140"/>
              <a:gd name="T43" fmla="*/ 135 h 138"/>
              <a:gd name="T44" fmla="*/ 3 w 140"/>
              <a:gd name="T45" fmla="*/ 138 h 138"/>
              <a:gd name="T46" fmla="*/ 74 w 140"/>
              <a:gd name="T47" fmla="*/ 138 h 138"/>
              <a:gd name="T48" fmla="*/ 77 w 140"/>
              <a:gd name="T49" fmla="*/ 135 h 138"/>
              <a:gd name="T50" fmla="*/ 77 w 140"/>
              <a:gd name="T51" fmla="*/ 127 h 138"/>
              <a:gd name="T52" fmla="*/ 74 w 140"/>
              <a:gd name="T53" fmla="*/ 124 h 138"/>
              <a:gd name="T54" fmla="*/ 139 w 140"/>
              <a:gd name="T55" fmla="*/ 108 h 138"/>
              <a:gd name="T56" fmla="*/ 95 w 140"/>
              <a:gd name="T57" fmla="*/ 64 h 138"/>
              <a:gd name="T58" fmla="*/ 91 w 140"/>
              <a:gd name="T59" fmla="*/ 64 h 138"/>
              <a:gd name="T60" fmla="*/ 91 w 140"/>
              <a:gd name="T61" fmla="*/ 64 h 138"/>
              <a:gd name="T62" fmla="*/ 83 w 140"/>
              <a:gd name="T63" fmla="*/ 56 h 138"/>
              <a:gd name="T64" fmla="*/ 90 w 140"/>
              <a:gd name="T65" fmla="*/ 49 h 138"/>
              <a:gd name="T66" fmla="*/ 90 w 140"/>
              <a:gd name="T67" fmla="*/ 45 h 138"/>
              <a:gd name="T68" fmla="*/ 67 w 140"/>
              <a:gd name="T69" fmla="*/ 23 h 138"/>
              <a:gd name="T70" fmla="*/ 64 w 140"/>
              <a:gd name="T71" fmla="*/ 23 h 138"/>
              <a:gd name="T72" fmla="*/ 42 w 140"/>
              <a:gd name="T73" fmla="*/ 44 h 138"/>
              <a:gd name="T74" fmla="*/ 42 w 140"/>
              <a:gd name="T75" fmla="*/ 48 h 138"/>
              <a:gd name="T76" fmla="*/ 65 w 140"/>
              <a:gd name="T77" fmla="*/ 71 h 138"/>
              <a:gd name="T78" fmla="*/ 69 w 140"/>
              <a:gd name="T79" fmla="*/ 71 h 138"/>
              <a:gd name="T80" fmla="*/ 76 w 140"/>
              <a:gd name="T81" fmla="*/ 63 h 138"/>
              <a:gd name="T82" fmla="*/ 84 w 140"/>
              <a:gd name="T83" fmla="*/ 71 h 138"/>
              <a:gd name="T84" fmla="*/ 83 w 140"/>
              <a:gd name="T85" fmla="*/ 72 h 138"/>
              <a:gd name="T86" fmla="*/ 83 w 140"/>
              <a:gd name="T87" fmla="*/ 76 h 138"/>
              <a:gd name="T88" fmla="*/ 128 w 140"/>
              <a:gd name="T89" fmla="*/ 120 h 138"/>
              <a:gd name="T90" fmla="*/ 131 w 140"/>
              <a:gd name="T91" fmla="*/ 120 h 138"/>
              <a:gd name="T92" fmla="*/ 139 w 140"/>
              <a:gd name="T93" fmla="*/ 112 h 138"/>
              <a:gd name="T94" fmla="*/ 139 w 140"/>
              <a:gd name="T95" fmla="*/ 108 h 1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40"/>
              <a:gd name="T145" fmla="*/ 0 h 138"/>
              <a:gd name="T146" fmla="*/ 140 w 140"/>
              <a:gd name="T147" fmla="*/ 138 h 13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40" h="138">
                <a:moveTo>
                  <a:pt x="21" y="60"/>
                </a:moveTo>
                <a:cubicBezTo>
                  <a:pt x="20" y="59"/>
                  <a:pt x="20" y="58"/>
                  <a:pt x="21" y="57"/>
                </a:cubicBezTo>
                <a:cubicBezTo>
                  <a:pt x="31" y="46"/>
                  <a:pt x="31" y="46"/>
                  <a:pt x="31" y="46"/>
                </a:cubicBezTo>
                <a:cubicBezTo>
                  <a:pt x="32" y="45"/>
                  <a:pt x="34" y="45"/>
                  <a:pt x="35" y="46"/>
                </a:cubicBezTo>
                <a:cubicBezTo>
                  <a:pt x="67" y="78"/>
                  <a:pt x="67" y="78"/>
                  <a:pt x="67" y="78"/>
                </a:cubicBezTo>
                <a:cubicBezTo>
                  <a:pt x="68" y="79"/>
                  <a:pt x="68" y="80"/>
                  <a:pt x="67" y="81"/>
                </a:cubicBezTo>
                <a:cubicBezTo>
                  <a:pt x="56" y="92"/>
                  <a:pt x="56" y="92"/>
                  <a:pt x="56" y="92"/>
                </a:cubicBezTo>
                <a:cubicBezTo>
                  <a:pt x="55" y="93"/>
                  <a:pt x="53" y="93"/>
                  <a:pt x="52" y="92"/>
                </a:cubicBezTo>
                <a:lnTo>
                  <a:pt x="21" y="60"/>
                </a:lnTo>
                <a:close/>
                <a:moveTo>
                  <a:pt x="97" y="47"/>
                </a:moveTo>
                <a:cubicBezTo>
                  <a:pt x="98" y="48"/>
                  <a:pt x="100" y="48"/>
                  <a:pt x="101" y="47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3" y="36"/>
                  <a:pt x="113" y="34"/>
                  <a:pt x="111" y="33"/>
                </a:cubicBezTo>
                <a:cubicBezTo>
                  <a:pt x="80" y="1"/>
                  <a:pt x="80" y="1"/>
                  <a:pt x="80" y="1"/>
                </a:cubicBezTo>
                <a:cubicBezTo>
                  <a:pt x="79" y="0"/>
                  <a:pt x="77" y="0"/>
                  <a:pt x="76" y="1"/>
                </a:cubicBezTo>
                <a:cubicBezTo>
                  <a:pt x="65" y="12"/>
                  <a:pt x="65" y="12"/>
                  <a:pt x="65" y="12"/>
                </a:cubicBezTo>
                <a:cubicBezTo>
                  <a:pt x="64" y="13"/>
                  <a:pt x="64" y="15"/>
                  <a:pt x="65" y="16"/>
                </a:cubicBezTo>
                <a:lnTo>
                  <a:pt x="97" y="47"/>
                </a:lnTo>
                <a:close/>
                <a:moveTo>
                  <a:pt x="74" y="124"/>
                </a:moveTo>
                <a:cubicBezTo>
                  <a:pt x="3" y="124"/>
                  <a:pt x="3" y="124"/>
                  <a:pt x="3" y="124"/>
                </a:cubicBezTo>
                <a:cubicBezTo>
                  <a:pt x="1" y="124"/>
                  <a:pt x="0" y="125"/>
                  <a:pt x="0" y="127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6"/>
                  <a:pt x="1" y="138"/>
                  <a:pt x="3" y="138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5" y="138"/>
                  <a:pt x="77" y="136"/>
                  <a:pt x="77" y="135"/>
                </a:cubicBezTo>
                <a:cubicBezTo>
                  <a:pt x="77" y="127"/>
                  <a:pt x="77" y="127"/>
                  <a:pt x="77" y="127"/>
                </a:cubicBezTo>
                <a:cubicBezTo>
                  <a:pt x="77" y="125"/>
                  <a:pt x="75" y="124"/>
                  <a:pt x="74" y="124"/>
                </a:cubicBezTo>
                <a:close/>
                <a:moveTo>
                  <a:pt x="139" y="108"/>
                </a:moveTo>
                <a:cubicBezTo>
                  <a:pt x="95" y="64"/>
                  <a:pt x="95" y="64"/>
                  <a:pt x="95" y="64"/>
                </a:cubicBezTo>
                <a:cubicBezTo>
                  <a:pt x="94" y="63"/>
                  <a:pt x="92" y="63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83" y="56"/>
                  <a:pt x="83" y="56"/>
                  <a:pt x="83" y="56"/>
                </a:cubicBezTo>
                <a:cubicBezTo>
                  <a:pt x="90" y="49"/>
                  <a:pt x="90" y="49"/>
                  <a:pt x="90" y="49"/>
                </a:cubicBezTo>
                <a:cubicBezTo>
                  <a:pt x="91" y="48"/>
                  <a:pt x="91" y="46"/>
                  <a:pt x="90" y="45"/>
                </a:cubicBezTo>
                <a:cubicBezTo>
                  <a:pt x="67" y="23"/>
                  <a:pt x="67" y="23"/>
                  <a:pt x="67" y="23"/>
                </a:cubicBezTo>
                <a:cubicBezTo>
                  <a:pt x="66" y="22"/>
                  <a:pt x="65" y="22"/>
                  <a:pt x="64" y="23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5"/>
                  <a:pt x="41" y="47"/>
                  <a:pt x="42" y="48"/>
                </a:cubicBezTo>
                <a:cubicBezTo>
                  <a:pt x="65" y="71"/>
                  <a:pt x="65" y="71"/>
                  <a:pt x="65" y="71"/>
                </a:cubicBezTo>
                <a:cubicBezTo>
                  <a:pt x="66" y="72"/>
                  <a:pt x="68" y="72"/>
                  <a:pt x="69" y="71"/>
                </a:cubicBezTo>
                <a:cubicBezTo>
                  <a:pt x="76" y="63"/>
                  <a:pt x="76" y="63"/>
                  <a:pt x="76" y="63"/>
                </a:cubicBezTo>
                <a:cubicBezTo>
                  <a:pt x="84" y="71"/>
                  <a:pt x="84" y="71"/>
                  <a:pt x="84" y="71"/>
                </a:cubicBezTo>
                <a:cubicBezTo>
                  <a:pt x="83" y="72"/>
                  <a:pt x="83" y="72"/>
                  <a:pt x="83" y="72"/>
                </a:cubicBezTo>
                <a:cubicBezTo>
                  <a:pt x="82" y="73"/>
                  <a:pt x="82" y="74"/>
                  <a:pt x="83" y="76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9" y="121"/>
                  <a:pt x="130" y="121"/>
                  <a:pt x="131" y="120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40" y="111"/>
                  <a:pt x="140" y="109"/>
                  <a:pt x="139" y="10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TextBox 119"/>
          <p:cNvSpPr txBox="1">
            <a:spLocks noChangeArrowheads="1"/>
          </p:cNvSpPr>
          <p:nvPr/>
        </p:nvSpPr>
        <p:spPr bwMode="auto">
          <a:xfrm flipH="1">
            <a:off x="8445500" y="6073775"/>
            <a:ext cx="12969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奖惩制度</a:t>
            </a:r>
          </a:p>
        </p:txBody>
      </p:sp>
      <p:sp>
        <p:nvSpPr>
          <p:cNvPr id="28701" name="TextBox 120"/>
          <p:cNvSpPr txBox="1">
            <a:spLocks noChangeArrowheads="1"/>
          </p:cNvSpPr>
          <p:nvPr/>
        </p:nvSpPr>
        <p:spPr bwMode="auto">
          <a:xfrm>
            <a:off x="9598025" y="3149600"/>
            <a:ext cx="1800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发现问题后，记录并逐渐形成数据质量知识库。</a:t>
            </a:r>
          </a:p>
        </p:txBody>
      </p:sp>
      <p:sp>
        <p:nvSpPr>
          <p:cNvPr id="28702" name="TextBox 121"/>
          <p:cNvSpPr txBox="1">
            <a:spLocks noChangeArrowheads="1"/>
          </p:cNvSpPr>
          <p:nvPr/>
        </p:nvSpPr>
        <p:spPr bwMode="auto">
          <a:xfrm>
            <a:off x="9598025" y="4230688"/>
            <a:ext cx="1800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在大量知识积累后，进行归类分析，发现规律，为决策做辅助依据。</a:t>
            </a:r>
          </a:p>
        </p:txBody>
      </p:sp>
      <p:sp>
        <p:nvSpPr>
          <p:cNvPr id="28703" name="TextBox 122"/>
          <p:cNvSpPr txBox="1">
            <a:spLocks noChangeArrowheads="1"/>
          </p:cNvSpPr>
          <p:nvPr/>
        </p:nvSpPr>
        <p:spPr bwMode="auto">
          <a:xfrm>
            <a:off x="9598025" y="5507038"/>
            <a:ext cx="1800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建立奖惩机制，并监督执行，建立长效机制。</a:t>
            </a:r>
          </a:p>
        </p:txBody>
      </p:sp>
      <p:sp>
        <p:nvSpPr>
          <p:cNvPr id="28704" name="TextBox 124"/>
          <p:cNvSpPr txBox="1">
            <a:spLocks noChangeArrowheads="1"/>
          </p:cNvSpPr>
          <p:nvPr/>
        </p:nvSpPr>
        <p:spPr bwMode="auto">
          <a:xfrm flipH="1">
            <a:off x="1604963" y="386715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标准统一</a:t>
            </a:r>
          </a:p>
        </p:txBody>
      </p:sp>
      <p:sp>
        <p:nvSpPr>
          <p:cNvPr id="28705" name="TextBox 125"/>
          <p:cNvSpPr txBox="1">
            <a:spLocks noChangeArrowheads="1"/>
          </p:cNvSpPr>
          <p:nvPr/>
        </p:nvSpPr>
        <p:spPr bwMode="auto">
          <a:xfrm flipH="1">
            <a:off x="1533525" y="4837113"/>
            <a:ext cx="12239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源头管理</a:t>
            </a:r>
          </a:p>
        </p:txBody>
      </p:sp>
      <p:sp>
        <p:nvSpPr>
          <p:cNvPr id="28706" name="Freeform 158"/>
          <p:cNvSpPr>
            <a:spLocks noEditPoints="1" noChangeArrowheads="1"/>
          </p:cNvSpPr>
          <p:nvPr/>
        </p:nvSpPr>
        <p:spPr bwMode="auto">
          <a:xfrm>
            <a:off x="1760538" y="5435600"/>
            <a:ext cx="720725" cy="566738"/>
          </a:xfrm>
          <a:custGeom>
            <a:avLst/>
            <a:gdLst>
              <a:gd name="T0" fmla="*/ 10 w 132"/>
              <a:gd name="T1" fmla="*/ 0 h 112"/>
              <a:gd name="T2" fmla="*/ 0 w 132"/>
              <a:gd name="T3" fmla="*/ 89 h 112"/>
              <a:gd name="T4" fmla="*/ 54 w 132"/>
              <a:gd name="T5" fmla="*/ 99 h 112"/>
              <a:gd name="T6" fmla="*/ 54 w 132"/>
              <a:gd name="T7" fmla="*/ 104 h 112"/>
              <a:gd name="T8" fmla="*/ 39 w 132"/>
              <a:gd name="T9" fmla="*/ 108 h 112"/>
              <a:gd name="T10" fmla="*/ 34 w 132"/>
              <a:gd name="T11" fmla="*/ 110 h 112"/>
              <a:gd name="T12" fmla="*/ 36 w 132"/>
              <a:gd name="T13" fmla="*/ 112 h 112"/>
              <a:gd name="T14" fmla="*/ 98 w 132"/>
              <a:gd name="T15" fmla="*/ 110 h 112"/>
              <a:gd name="T16" fmla="*/ 97 w 132"/>
              <a:gd name="T17" fmla="*/ 108 h 112"/>
              <a:gd name="T18" fmla="*/ 79 w 132"/>
              <a:gd name="T19" fmla="*/ 103 h 112"/>
              <a:gd name="T20" fmla="*/ 77 w 132"/>
              <a:gd name="T21" fmla="*/ 99 h 112"/>
              <a:gd name="T22" fmla="*/ 132 w 132"/>
              <a:gd name="T23" fmla="*/ 89 h 112"/>
              <a:gd name="T24" fmla="*/ 122 w 132"/>
              <a:gd name="T25" fmla="*/ 0 h 112"/>
              <a:gd name="T26" fmla="*/ 107 w 132"/>
              <a:gd name="T27" fmla="*/ 91 h 112"/>
              <a:gd name="T28" fmla="*/ 110 w 132"/>
              <a:gd name="T29" fmla="*/ 91 h 112"/>
              <a:gd name="T30" fmla="*/ 119 w 132"/>
              <a:gd name="T31" fmla="*/ 92 h 112"/>
              <a:gd name="T32" fmla="*/ 113 w 132"/>
              <a:gd name="T33" fmla="*/ 91 h 112"/>
              <a:gd name="T34" fmla="*/ 119 w 132"/>
              <a:gd name="T35" fmla="*/ 89 h 112"/>
              <a:gd name="T36" fmla="*/ 119 w 132"/>
              <a:gd name="T37" fmla="*/ 92 h 112"/>
              <a:gd name="T38" fmla="*/ 120 w 132"/>
              <a:gd name="T39" fmla="*/ 83 h 112"/>
              <a:gd name="T40" fmla="*/ 9 w 132"/>
              <a:gd name="T41" fmla="*/ 80 h 112"/>
              <a:gd name="T42" fmla="*/ 12 w 132"/>
              <a:gd name="T43" fmla="*/ 9 h 112"/>
              <a:gd name="T44" fmla="*/ 123 w 132"/>
              <a:gd name="T45" fmla="*/ 12 h 112"/>
              <a:gd name="T46" fmla="*/ 95 w 132"/>
              <a:gd name="T47" fmla="*/ 72 h 112"/>
              <a:gd name="T48" fmla="*/ 39 w 132"/>
              <a:gd name="T49" fmla="*/ 73 h 112"/>
              <a:gd name="T50" fmla="*/ 37 w 132"/>
              <a:gd name="T51" fmla="*/ 72 h 112"/>
              <a:gd name="T52" fmla="*/ 39 w 132"/>
              <a:gd name="T53" fmla="*/ 20 h 112"/>
              <a:gd name="T54" fmla="*/ 40 w 132"/>
              <a:gd name="T55" fmla="*/ 43 h 112"/>
              <a:gd name="T56" fmla="*/ 42 w 132"/>
              <a:gd name="T57" fmla="*/ 44 h 112"/>
              <a:gd name="T58" fmla="*/ 40 w 132"/>
              <a:gd name="T59" fmla="*/ 45 h 112"/>
              <a:gd name="T60" fmla="*/ 49 w 132"/>
              <a:gd name="T61" fmla="*/ 70 h 112"/>
              <a:gd name="T62" fmla="*/ 48 w 132"/>
              <a:gd name="T63" fmla="*/ 50 h 112"/>
              <a:gd name="T64" fmla="*/ 55 w 132"/>
              <a:gd name="T65" fmla="*/ 47 h 112"/>
              <a:gd name="T66" fmla="*/ 57 w 132"/>
              <a:gd name="T67" fmla="*/ 69 h 112"/>
              <a:gd name="T68" fmla="*/ 65 w 132"/>
              <a:gd name="T69" fmla="*/ 70 h 112"/>
              <a:gd name="T70" fmla="*/ 64 w 132"/>
              <a:gd name="T71" fmla="*/ 27 h 112"/>
              <a:gd name="T72" fmla="*/ 71 w 132"/>
              <a:gd name="T73" fmla="*/ 25 h 112"/>
              <a:gd name="T74" fmla="*/ 73 w 132"/>
              <a:gd name="T75" fmla="*/ 69 h 112"/>
              <a:gd name="T76" fmla="*/ 81 w 132"/>
              <a:gd name="T77" fmla="*/ 70 h 112"/>
              <a:gd name="T78" fmla="*/ 80 w 132"/>
              <a:gd name="T79" fmla="*/ 38 h 112"/>
              <a:gd name="T80" fmla="*/ 87 w 132"/>
              <a:gd name="T81" fmla="*/ 36 h 112"/>
              <a:gd name="T82" fmla="*/ 89 w 132"/>
              <a:gd name="T83" fmla="*/ 69 h 112"/>
              <a:gd name="T84" fmla="*/ 93 w 132"/>
              <a:gd name="T85" fmla="*/ 70 h 11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2"/>
              <a:gd name="T130" fmla="*/ 0 h 112"/>
              <a:gd name="T131" fmla="*/ 132 w 132"/>
              <a:gd name="T132" fmla="*/ 112 h 11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2" h="112">
                <a:moveTo>
                  <a:pt x="122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5"/>
                  <a:pt x="4" y="99"/>
                  <a:pt x="10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4" y="101"/>
                  <a:pt x="54" y="103"/>
                  <a:pt x="54" y="104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2" y="108"/>
                  <a:pt x="40" y="108"/>
                  <a:pt x="39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5" y="108"/>
                  <a:pt x="34" y="109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5" y="112"/>
                  <a:pt x="36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7" y="112"/>
                  <a:pt x="98" y="111"/>
                  <a:pt x="98" y="110"/>
                </a:cubicBezTo>
                <a:cubicBezTo>
                  <a:pt x="98" y="110"/>
                  <a:pt x="98" y="110"/>
                  <a:pt x="98" y="110"/>
                </a:cubicBezTo>
                <a:cubicBezTo>
                  <a:pt x="98" y="109"/>
                  <a:pt x="97" y="108"/>
                  <a:pt x="97" y="108"/>
                </a:cubicBezTo>
                <a:cubicBezTo>
                  <a:pt x="96" y="108"/>
                  <a:pt x="95" y="108"/>
                  <a:pt x="94" y="10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78" y="102"/>
                  <a:pt x="77" y="101"/>
                  <a:pt x="77" y="101"/>
                </a:cubicBezTo>
                <a:cubicBezTo>
                  <a:pt x="77" y="99"/>
                  <a:pt x="77" y="99"/>
                  <a:pt x="77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8" y="99"/>
                  <a:pt x="132" y="95"/>
                  <a:pt x="132" y="89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32" y="5"/>
                  <a:pt x="128" y="0"/>
                  <a:pt x="122" y="0"/>
                </a:cubicBezTo>
                <a:close/>
                <a:moveTo>
                  <a:pt x="108" y="92"/>
                </a:moveTo>
                <a:cubicBezTo>
                  <a:pt x="108" y="92"/>
                  <a:pt x="107" y="91"/>
                  <a:pt x="107" y="91"/>
                </a:cubicBezTo>
                <a:cubicBezTo>
                  <a:pt x="107" y="90"/>
                  <a:pt x="108" y="89"/>
                  <a:pt x="108" y="89"/>
                </a:cubicBezTo>
                <a:cubicBezTo>
                  <a:pt x="109" y="89"/>
                  <a:pt x="110" y="90"/>
                  <a:pt x="110" y="91"/>
                </a:cubicBezTo>
                <a:cubicBezTo>
                  <a:pt x="110" y="91"/>
                  <a:pt x="109" y="92"/>
                  <a:pt x="108" y="92"/>
                </a:cubicBezTo>
                <a:close/>
                <a:moveTo>
                  <a:pt x="119" y="92"/>
                </a:moveTo>
                <a:cubicBezTo>
                  <a:pt x="115" y="92"/>
                  <a:pt x="115" y="92"/>
                  <a:pt x="115" y="92"/>
                </a:cubicBezTo>
                <a:cubicBezTo>
                  <a:pt x="114" y="92"/>
                  <a:pt x="113" y="91"/>
                  <a:pt x="113" y="91"/>
                </a:cubicBezTo>
                <a:cubicBezTo>
                  <a:pt x="113" y="90"/>
                  <a:pt x="114" y="89"/>
                  <a:pt x="115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21" y="89"/>
                  <a:pt x="122" y="90"/>
                  <a:pt x="122" y="91"/>
                </a:cubicBezTo>
                <a:cubicBezTo>
                  <a:pt x="122" y="91"/>
                  <a:pt x="121" y="92"/>
                  <a:pt x="119" y="92"/>
                </a:cubicBezTo>
                <a:close/>
                <a:moveTo>
                  <a:pt x="123" y="80"/>
                </a:moveTo>
                <a:cubicBezTo>
                  <a:pt x="123" y="82"/>
                  <a:pt x="121" y="83"/>
                  <a:pt x="120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0" y="83"/>
                  <a:pt x="9" y="82"/>
                  <a:pt x="9" y="80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10" y="9"/>
                  <a:pt x="12" y="9"/>
                </a:cubicBezTo>
                <a:cubicBezTo>
                  <a:pt x="120" y="9"/>
                  <a:pt x="120" y="9"/>
                  <a:pt x="120" y="9"/>
                </a:cubicBezTo>
                <a:cubicBezTo>
                  <a:pt x="121" y="9"/>
                  <a:pt x="123" y="11"/>
                  <a:pt x="123" y="12"/>
                </a:cubicBezTo>
                <a:lnTo>
                  <a:pt x="123" y="80"/>
                </a:lnTo>
                <a:close/>
                <a:moveTo>
                  <a:pt x="95" y="72"/>
                </a:moveTo>
                <a:cubicBezTo>
                  <a:pt x="95" y="72"/>
                  <a:pt x="94" y="73"/>
                  <a:pt x="93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8" y="73"/>
                  <a:pt x="37" y="73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1"/>
                  <a:pt x="38" y="20"/>
                  <a:pt x="39" y="20"/>
                </a:cubicBezTo>
                <a:cubicBezTo>
                  <a:pt x="39" y="20"/>
                  <a:pt x="40" y="21"/>
                  <a:pt x="40" y="22"/>
                </a:cubicBezTo>
                <a:cubicBezTo>
                  <a:pt x="40" y="43"/>
                  <a:pt x="40" y="43"/>
                  <a:pt x="40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4"/>
                </a:cubicBezTo>
                <a:cubicBezTo>
                  <a:pt x="42" y="45"/>
                  <a:pt x="42" y="45"/>
                  <a:pt x="42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70"/>
                  <a:pt x="40" y="70"/>
                  <a:pt x="40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8" y="69"/>
                  <a:pt x="48" y="6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8"/>
                  <a:pt x="50" y="47"/>
                  <a:pt x="51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8"/>
                  <a:pt x="57" y="50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69"/>
                  <a:pt x="57" y="70"/>
                  <a:pt x="57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4" y="70"/>
                  <a:pt x="64" y="69"/>
                  <a:pt x="64" y="6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5" y="25"/>
                  <a:pt x="67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2" y="25"/>
                  <a:pt x="73" y="26"/>
                  <a:pt x="73" y="27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70"/>
                  <a:pt x="73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0" y="70"/>
                  <a:pt x="80" y="69"/>
                  <a:pt x="80" y="69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7"/>
                  <a:pt x="81" y="36"/>
                  <a:pt x="83" y="36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9" y="37"/>
                  <a:pt x="89" y="38"/>
                </a:cubicBezTo>
                <a:cubicBezTo>
                  <a:pt x="89" y="69"/>
                  <a:pt x="89" y="69"/>
                  <a:pt x="89" y="69"/>
                </a:cubicBezTo>
                <a:cubicBezTo>
                  <a:pt x="89" y="69"/>
                  <a:pt x="89" y="70"/>
                  <a:pt x="89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4" y="70"/>
                  <a:pt x="95" y="71"/>
                  <a:pt x="95" y="7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7" name="Freeform 187"/>
          <p:cNvSpPr>
            <a:spLocks noEditPoints="1" noChangeArrowheads="1"/>
          </p:cNvSpPr>
          <p:nvPr/>
        </p:nvSpPr>
        <p:spPr bwMode="auto">
          <a:xfrm>
            <a:off x="1885950" y="3167063"/>
            <a:ext cx="655638" cy="709612"/>
          </a:xfrm>
          <a:custGeom>
            <a:avLst/>
            <a:gdLst>
              <a:gd name="T0" fmla="*/ 120 w 140"/>
              <a:gd name="T1" fmla="*/ 106 h 130"/>
              <a:gd name="T2" fmla="*/ 104 w 140"/>
              <a:gd name="T3" fmla="*/ 130 h 130"/>
              <a:gd name="T4" fmla="*/ 0 w 140"/>
              <a:gd name="T5" fmla="*/ 113 h 130"/>
              <a:gd name="T6" fmla="*/ 0 w 140"/>
              <a:gd name="T7" fmla="*/ 30 h 130"/>
              <a:gd name="T8" fmla="*/ 26 w 140"/>
              <a:gd name="T9" fmla="*/ 2 h 130"/>
              <a:gd name="T10" fmla="*/ 29 w 140"/>
              <a:gd name="T11" fmla="*/ 0 h 130"/>
              <a:gd name="T12" fmla="*/ 120 w 140"/>
              <a:gd name="T13" fmla="*/ 17 h 130"/>
              <a:gd name="T14" fmla="*/ 115 w 140"/>
              <a:gd name="T15" fmla="*/ 33 h 130"/>
              <a:gd name="T16" fmla="*/ 111 w 140"/>
              <a:gd name="T17" fmla="*/ 17 h 130"/>
              <a:gd name="T18" fmla="*/ 33 w 140"/>
              <a:gd name="T19" fmla="*/ 9 h 130"/>
              <a:gd name="T20" fmla="*/ 17 w 140"/>
              <a:gd name="T21" fmla="*/ 35 h 130"/>
              <a:gd name="T22" fmla="*/ 8 w 140"/>
              <a:gd name="T23" fmla="*/ 113 h 130"/>
              <a:gd name="T24" fmla="*/ 104 w 140"/>
              <a:gd name="T25" fmla="*/ 121 h 130"/>
              <a:gd name="T26" fmla="*/ 111 w 140"/>
              <a:gd name="T27" fmla="*/ 105 h 130"/>
              <a:gd name="T28" fmla="*/ 127 w 140"/>
              <a:gd name="T29" fmla="*/ 84 h 130"/>
              <a:gd name="T30" fmla="*/ 115 w 140"/>
              <a:gd name="T31" fmla="*/ 97 h 130"/>
              <a:gd name="T32" fmla="*/ 102 w 140"/>
              <a:gd name="T33" fmla="*/ 84 h 130"/>
              <a:gd name="T34" fmla="*/ 115 w 140"/>
              <a:gd name="T35" fmla="*/ 36 h 130"/>
              <a:gd name="T36" fmla="*/ 127 w 140"/>
              <a:gd name="T37" fmla="*/ 84 h 130"/>
              <a:gd name="T38" fmla="*/ 115 w 140"/>
              <a:gd name="T39" fmla="*/ 40 h 130"/>
              <a:gd name="T40" fmla="*/ 115 w 140"/>
              <a:gd name="T41" fmla="*/ 83 h 130"/>
              <a:gd name="T42" fmla="*/ 115 w 140"/>
              <a:gd name="T43" fmla="*/ 43 h 130"/>
              <a:gd name="T44" fmla="*/ 115 w 140"/>
              <a:gd name="T45" fmla="*/ 81 h 130"/>
              <a:gd name="T46" fmla="*/ 115 w 140"/>
              <a:gd name="T47" fmla="*/ 43 h 130"/>
              <a:gd name="T48" fmla="*/ 28 w 140"/>
              <a:gd name="T49" fmla="*/ 37 h 130"/>
              <a:gd name="T50" fmla="*/ 28 w 140"/>
              <a:gd name="T51" fmla="*/ 44 h 130"/>
              <a:gd name="T52" fmla="*/ 83 w 140"/>
              <a:gd name="T53" fmla="*/ 40 h 130"/>
              <a:gd name="T54" fmla="*/ 28 w 140"/>
              <a:gd name="T55" fmla="*/ 60 h 130"/>
              <a:gd name="T56" fmla="*/ 83 w 140"/>
              <a:gd name="T57" fmla="*/ 56 h 130"/>
              <a:gd name="T58" fmla="*/ 28 w 140"/>
              <a:gd name="T59" fmla="*/ 53 h 130"/>
              <a:gd name="T60" fmla="*/ 28 w 140"/>
              <a:gd name="T61" fmla="*/ 60 h 130"/>
              <a:gd name="T62" fmla="*/ 80 w 140"/>
              <a:gd name="T63" fmla="*/ 76 h 130"/>
              <a:gd name="T64" fmla="*/ 80 w 140"/>
              <a:gd name="T65" fmla="*/ 69 h 130"/>
              <a:gd name="T66" fmla="*/ 25 w 140"/>
              <a:gd name="T67" fmla="*/ 73 h 130"/>
              <a:gd name="T68" fmla="*/ 92 w 140"/>
              <a:gd name="T69" fmla="*/ 86 h 130"/>
              <a:gd name="T70" fmla="*/ 25 w 140"/>
              <a:gd name="T71" fmla="*/ 89 h 130"/>
              <a:gd name="T72" fmla="*/ 92 w 140"/>
              <a:gd name="T73" fmla="*/ 92 h 130"/>
              <a:gd name="T74" fmla="*/ 92 w 140"/>
              <a:gd name="T75" fmla="*/ 86 h 130"/>
              <a:gd name="T76" fmla="*/ 28 w 140"/>
              <a:gd name="T77" fmla="*/ 102 h 130"/>
              <a:gd name="T78" fmla="*/ 28 w 140"/>
              <a:gd name="T79" fmla="*/ 109 h 130"/>
              <a:gd name="T80" fmla="*/ 95 w 140"/>
              <a:gd name="T81" fmla="*/ 105 h 13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40"/>
              <a:gd name="T124" fmla="*/ 0 h 130"/>
              <a:gd name="T125" fmla="*/ 140 w 140"/>
              <a:gd name="T126" fmla="*/ 130 h 13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40" h="130">
                <a:moveTo>
                  <a:pt x="115" y="102"/>
                </a:moveTo>
                <a:cubicBezTo>
                  <a:pt x="120" y="106"/>
                  <a:pt x="120" y="106"/>
                  <a:pt x="120" y="106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20" y="122"/>
                  <a:pt x="113" y="130"/>
                  <a:pt x="104" y="130"/>
                </a:cubicBezTo>
                <a:cubicBezTo>
                  <a:pt x="16" y="130"/>
                  <a:pt x="16" y="130"/>
                  <a:pt x="16" y="130"/>
                </a:cubicBezTo>
                <a:cubicBezTo>
                  <a:pt x="7" y="130"/>
                  <a:pt x="0" y="122"/>
                  <a:pt x="0" y="11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8"/>
                  <a:pt x="1" y="27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8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20" y="8"/>
                  <a:pt x="120" y="17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18" y="33"/>
                  <a:pt x="116" y="33"/>
                  <a:pt x="115" y="33"/>
                </a:cubicBezTo>
                <a:cubicBezTo>
                  <a:pt x="114" y="33"/>
                  <a:pt x="112" y="33"/>
                  <a:pt x="111" y="33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1" y="12"/>
                  <a:pt x="108" y="9"/>
                  <a:pt x="10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27"/>
                  <a:pt x="26" y="35"/>
                  <a:pt x="1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8"/>
                  <a:pt x="12" y="121"/>
                  <a:pt x="16" y="121"/>
                </a:cubicBezTo>
                <a:cubicBezTo>
                  <a:pt x="104" y="121"/>
                  <a:pt x="104" y="121"/>
                  <a:pt x="104" y="121"/>
                </a:cubicBezTo>
                <a:cubicBezTo>
                  <a:pt x="108" y="121"/>
                  <a:pt x="111" y="118"/>
                  <a:pt x="111" y="113"/>
                </a:cubicBezTo>
                <a:cubicBezTo>
                  <a:pt x="111" y="105"/>
                  <a:pt x="111" y="105"/>
                  <a:pt x="111" y="105"/>
                </a:cubicBezTo>
                <a:lnTo>
                  <a:pt x="115" y="102"/>
                </a:lnTo>
                <a:close/>
                <a:moveTo>
                  <a:pt x="127" y="84"/>
                </a:moveTo>
                <a:cubicBezTo>
                  <a:pt x="127" y="107"/>
                  <a:pt x="127" y="107"/>
                  <a:pt x="127" y="107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94" y="79"/>
                  <a:pt x="89" y="71"/>
                  <a:pt x="89" y="62"/>
                </a:cubicBezTo>
                <a:cubicBezTo>
                  <a:pt x="89" y="48"/>
                  <a:pt x="101" y="36"/>
                  <a:pt x="115" y="36"/>
                </a:cubicBezTo>
                <a:cubicBezTo>
                  <a:pt x="129" y="36"/>
                  <a:pt x="140" y="48"/>
                  <a:pt x="140" y="62"/>
                </a:cubicBezTo>
                <a:cubicBezTo>
                  <a:pt x="140" y="71"/>
                  <a:pt x="135" y="79"/>
                  <a:pt x="127" y="84"/>
                </a:cubicBezTo>
                <a:close/>
                <a:moveTo>
                  <a:pt x="136" y="62"/>
                </a:moveTo>
                <a:cubicBezTo>
                  <a:pt x="136" y="50"/>
                  <a:pt x="127" y="40"/>
                  <a:pt x="115" y="40"/>
                </a:cubicBezTo>
                <a:cubicBezTo>
                  <a:pt x="103" y="40"/>
                  <a:pt x="93" y="50"/>
                  <a:pt x="93" y="62"/>
                </a:cubicBezTo>
                <a:cubicBezTo>
                  <a:pt x="93" y="74"/>
                  <a:pt x="103" y="83"/>
                  <a:pt x="115" y="83"/>
                </a:cubicBezTo>
                <a:cubicBezTo>
                  <a:pt x="127" y="83"/>
                  <a:pt x="136" y="74"/>
                  <a:pt x="136" y="62"/>
                </a:cubicBezTo>
                <a:close/>
                <a:moveTo>
                  <a:pt x="115" y="43"/>
                </a:moveTo>
                <a:cubicBezTo>
                  <a:pt x="104" y="43"/>
                  <a:pt x="96" y="51"/>
                  <a:pt x="96" y="62"/>
                </a:cubicBezTo>
                <a:cubicBezTo>
                  <a:pt x="96" y="72"/>
                  <a:pt x="104" y="81"/>
                  <a:pt x="115" y="81"/>
                </a:cubicBezTo>
                <a:cubicBezTo>
                  <a:pt x="125" y="81"/>
                  <a:pt x="133" y="72"/>
                  <a:pt x="133" y="62"/>
                </a:cubicBezTo>
                <a:cubicBezTo>
                  <a:pt x="133" y="51"/>
                  <a:pt x="125" y="43"/>
                  <a:pt x="115" y="43"/>
                </a:cubicBezTo>
                <a:close/>
                <a:moveTo>
                  <a:pt x="80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6" y="37"/>
                  <a:pt x="25" y="38"/>
                  <a:pt x="25" y="40"/>
                </a:cubicBezTo>
                <a:cubicBezTo>
                  <a:pt x="25" y="42"/>
                  <a:pt x="26" y="44"/>
                  <a:pt x="28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82" y="44"/>
                  <a:pt x="83" y="42"/>
                  <a:pt x="83" y="40"/>
                </a:cubicBezTo>
                <a:cubicBezTo>
                  <a:pt x="83" y="38"/>
                  <a:pt x="82" y="37"/>
                  <a:pt x="80" y="37"/>
                </a:cubicBezTo>
                <a:close/>
                <a:moveTo>
                  <a:pt x="28" y="60"/>
                </a:moveTo>
                <a:cubicBezTo>
                  <a:pt x="80" y="60"/>
                  <a:pt x="80" y="60"/>
                  <a:pt x="80" y="60"/>
                </a:cubicBezTo>
                <a:cubicBezTo>
                  <a:pt x="82" y="60"/>
                  <a:pt x="83" y="58"/>
                  <a:pt x="83" y="56"/>
                </a:cubicBezTo>
                <a:cubicBezTo>
                  <a:pt x="83" y="55"/>
                  <a:pt x="82" y="53"/>
                  <a:pt x="80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6" y="53"/>
                  <a:pt x="25" y="55"/>
                  <a:pt x="25" y="56"/>
                </a:cubicBezTo>
                <a:cubicBezTo>
                  <a:pt x="25" y="58"/>
                  <a:pt x="26" y="60"/>
                  <a:pt x="28" y="60"/>
                </a:cubicBezTo>
                <a:close/>
                <a:moveTo>
                  <a:pt x="2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82" y="76"/>
                  <a:pt x="83" y="75"/>
                  <a:pt x="83" y="73"/>
                </a:cubicBezTo>
                <a:cubicBezTo>
                  <a:pt x="83" y="71"/>
                  <a:pt x="82" y="69"/>
                  <a:pt x="80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6" y="69"/>
                  <a:pt x="25" y="71"/>
                  <a:pt x="25" y="73"/>
                </a:cubicBezTo>
                <a:cubicBezTo>
                  <a:pt x="25" y="75"/>
                  <a:pt x="26" y="76"/>
                  <a:pt x="28" y="76"/>
                </a:cubicBezTo>
                <a:close/>
                <a:moveTo>
                  <a:pt x="92" y="86"/>
                </a:moveTo>
                <a:cubicBezTo>
                  <a:pt x="28" y="86"/>
                  <a:pt x="28" y="86"/>
                  <a:pt x="28" y="86"/>
                </a:cubicBezTo>
                <a:cubicBezTo>
                  <a:pt x="26" y="86"/>
                  <a:pt x="25" y="87"/>
                  <a:pt x="25" y="89"/>
                </a:cubicBezTo>
                <a:cubicBezTo>
                  <a:pt x="25" y="91"/>
                  <a:pt x="26" y="92"/>
                  <a:pt x="28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4" y="92"/>
                  <a:pt x="95" y="91"/>
                  <a:pt x="95" y="89"/>
                </a:cubicBezTo>
                <a:cubicBezTo>
                  <a:pt x="95" y="87"/>
                  <a:pt x="94" y="86"/>
                  <a:pt x="92" y="86"/>
                </a:cubicBezTo>
                <a:close/>
                <a:moveTo>
                  <a:pt x="92" y="102"/>
                </a:moveTo>
                <a:cubicBezTo>
                  <a:pt x="28" y="102"/>
                  <a:pt x="28" y="102"/>
                  <a:pt x="28" y="102"/>
                </a:cubicBezTo>
                <a:cubicBezTo>
                  <a:pt x="26" y="102"/>
                  <a:pt x="25" y="103"/>
                  <a:pt x="25" y="105"/>
                </a:cubicBezTo>
                <a:cubicBezTo>
                  <a:pt x="25" y="107"/>
                  <a:pt x="26" y="109"/>
                  <a:pt x="28" y="109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94" y="109"/>
                  <a:pt x="95" y="107"/>
                  <a:pt x="95" y="105"/>
                </a:cubicBezTo>
                <a:cubicBezTo>
                  <a:pt x="95" y="103"/>
                  <a:pt x="94" y="102"/>
                  <a:pt x="92" y="10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1593850" y="3157538"/>
            <a:ext cx="3011488" cy="2730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8709" name="TextBox 130"/>
          <p:cNvSpPr txBox="1">
            <a:spLocks noChangeArrowheads="1"/>
          </p:cNvSpPr>
          <p:nvPr/>
        </p:nvSpPr>
        <p:spPr bwMode="auto">
          <a:xfrm>
            <a:off x="2613025" y="3149600"/>
            <a:ext cx="19431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前瞻的规划数据标准</a:t>
            </a:r>
          </a:p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，屏蔽标准不统一导致的数据质量问题。</a:t>
            </a:r>
          </a:p>
        </p:txBody>
      </p:sp>
      <p:sp>
        <p:nvSpPr>
          <p:cNvPr id="28710" name="TextBox 131"/>
          <p:cNvSpPr txBox="1">
            <a:spLocks noChangeArrowheads="1"/>
          </p:cNvSpPr>
          <p:nvPr/>
        </p:nvSpPr>
        <p:spPr bwMode="auto">
          <a:xfrm>
            <a:off x="2613025" y="4321175"/>
            <a:ext cx="19431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加强源头管理，把数据质量问题控制在源头，防止问题扩散。</a:t>
            </a:r>
          </a:p>
        </p:txBody>
      </p:sp>
      <p:sp>
        <p:nvSpPr>
          <p:cNvPr id="28711" name="TextBox 132"/>
          <p:cNvSpPr txBox="1">
            <a:spLocks noChangeArrowheads="1"/>
          </p:cNvSpPr>
          <p:nvPr/>
        </p:nvSpPr>
        <p:spPr bwMode="auto">
          <a:xfrm>
            <a:off x="2613025" y="5438775"/>
            <a:ext cx="19431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加强系统建设，把数据质量流程线上化，并提供统计分析功能</a:t>
            </a:r>
          </a:p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，辅助决策。</a:t>
            </a:r>
          </a:p>
        </p:txBody>
      </p:sp>
      <p:grpSp>
        <p:nvGrpSpPr>
          <p:cNvPr id="28712" name="组合 140"/>
          <p:cNvGrpSpPr>
            <a:grpSpLocks/>
          </p:cNvGrpSpPr>
          <p:nvPr/>
        </p:nvGrpSpPr>
        <p:grpSpPr bwMode="auto">
          <a:xfrm>
            <a:off x="5265738" y="3111500"/>
            <a:ext cx="803275" cy="649288"/>
            <a:chOff x="7200517" y="4484067"/>
            <a:chExt cx="573106" cy="462628"/>
          </a:xfrm>
        </p:grpSpPr>
        <p:sp>
          <p:nvSpPr>
            <p:cNvPr id="28732" name="Freeform 40"/>
            <p:cNvSpPr>
              <a:spLocks noEditPoints="1" noChangeArrowheads="1"/>
            </p:cNvSpPr>
            <p:nvPr/>
          </p:nvSpPr>
          <p:spPr bwMode="auto">
            <a:xfrm>
              <a:off x="7233607" y="4609736"/>
              <a:ext cx="238909" cy="142241"/>
            </a:xfrm>
            <a:custGeom>
              <a:avLst/>
              <a:gdLst>
                <a:gd name="T0" fmla="*/ 69 w 87"/>
                <a:gd name="T1" fmla="*/ 52 h 52"/>
                <a:gd name="T2" fmla="*/ 87 w 87"/>
                <a:gd name="T3" fmla="*/ 34 h 52"/>
                <a:gd name="T4" fmla="*/ 87 w 87"/>
                <a:gd name="T5" fmla="*/ 24 h 52"/>
                <a:gd name="T6" fmla="*/ 77 w 87"/>
                <a:gd name="T7" fmla="*/ 18 h 52"/>
                <a:gd name="T8" fmla="*/ 61 w 87"/>
                <a:gd name="T9" fmla="*/ 18 h 52"/>
                <a:gd name="T10" fmla="*/ 61 w 87"/>
                <a:gd name="T11" fmla="*/ 17 h 52"/>
                <a:gd name="T12" fmla="*/ 45 w 87"/>
                <a:gd name="T13" fmla="*/ 0 h 52"/>
                <a:gd name="T14" fmla="*/ 23 w 87"/>
                <a:gd name="T15" fmla="*/ 0 h 52"/>
                <a:gd name="T16" fmla="*/ 7 w 87"/>
                <a:gd name="T17" fmla="*/ 17 h 52"/>
                <a:gd name="T18" fmla="*/ 7 w 87"/>
                <a:gd name="T19" fmla="*/ 18 h 52"/>
                <a:gd name="T20" fmla="*/ 2 w 87"/>
                <a:gd name="T21" fmla="*/ 18 h 52"/>
                <a:gd name="T22" fmla="*/ 2 w 87"/>
                <a:gd name="T23" fmla="*/ 42 h 52"/>
                <a:gd name="T24" fmla="*/ 6 w 87"/>
                <a:gd name="T25" fmla="*/ 52 h 52"/>
                <a:gd name="T26" fmla="*/ 31 w 87"/>
                <a:gd name="T27" fmla="*/ 52 h 52"/>
                <a:gd name="T28" fmla="*/ 31 w 87"/>
                <a:gd name="T29" fmla="*/ 50 h 52"/>
                <a:gd name="T30" fmla="*/ 33 w 87"/>
                <a:gd name="T31" fmla="*/ 47 h 52"/>
                <a:gd name="T32" fmla="*/ 36 w 87"/>
                <a:gd name="T33" fmla="*/ 47 h 52"/>
                <a:gd name="T34" fmla="*/ 38 w 87"/>
                <a:gd name="T35" fmla="*/ 50 h 52"/>
                <a:gd name="T36" fmla="*/ 38 w 87"/>
                <a:gd name="T37" fmla="*/ 52 h 52"/>
                <a:gd name="T38" fmla="*/ 69 w 87"/>
                <a:gd name="T39" fmla="*/ 52 h 52"/>
                <a:gd name="T40" fmla="*/ 16 w 87"/>
                <a:gd name="T41" fmla="*/ 18 h 52"/>
                <a:gd name="T42" fmla="*/ 16 w 87"/>
                <a:gd name="T43" fmla="*/ 17 h 52"/>
                <a:gd name="T44" fmla="*/ 23 w 87"/>
                <a:gd name="T45" fmla="*/ 9 h 52"/>
                <a:gd name="T46" fmla="*/ 45 w 87"/>
                <a:gd name="T47" fmla="*/ 9 h 52"/>
                <a:gd name="T48" fmla="*/ 53 w 87"/>
                <a:gd name="T49" fmla="*/ 17 h 52"/>
                <a:gd name="T50" fmla="*/ 53 w 87"/>
                <a:gd name="T51" fmla="*/ 18 h 52"/>
                <a:gd name="T52" fmla="*/ 16 w 87"/>
                <a:gd name="T53" fmla="*/ 18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7"/>
                <a:gd name="T82" fmla="*/ 0 h 52"/>
                <a:gd name="T83" fmla="*/ 87 w 87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7" h="52">
                  <a:moveTo>
                    <a:pt x="69" y="52"/>
                  </a:moveTo>
                  <a:cubicBezTo>
                    <a:pt x="79" y="52"/>
                    <a:pt x="87" y="44"/>
                    <a:pt x="87" y="3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5" y="20"/>
                    <a:pt x="81" y="18"/>
                    <a:pt x="77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8"/>
                    <a:pt x="54" y="0"/>
                    <a:pt x="4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4" y="0"/>
                    <a:pt x="7" y="8"/>
                    <a:pt x="7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6"/>
                    <a:pt x="0" y="34"/>
                    <a:pt x="2" y="42"/>
                  </a:cubicBezTo>
                  <a:cubicBezTo>
                    <a:pt x="3" y="46"/>
                    <a:pt x="4" y="49"/>
                    <a:pt x="6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8"/>
                    <a:pt x="32" y="47"/>
                    <a:pt x="33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7"/>
                    <a:pt x="38" y="48"/>
                    <a:pt x="38" y="50"/>
                  </a:cubicBezTo>
                  <a:cubicBezTo>
                    <a:pt x="38" y="52"/>
                    <a:pt x="38" y="52"/>
                    <a:pt x="38" y="52"/>
                  </a:cubicBezTo>
                  <a:lnTo>
                    <a:pt x="69" y="52"/>
                  </a:lnTo>
                  <a:close/>
                  <a:moveTo>
                    <a:pt x="16" y="18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6" y="12"/>
                    <a:pt x="19" y="9"/>
                    <a:pt x="23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9"/>
                    <a:pt x="53" y="12"/>
                    <a:pt x="53" y="17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16" y="1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3" name="Freeform 41"/>
            <p:cNvSpPr>
              <a:spLocks noChangeArrowheads="1"/>
            </p:cNvSpPr>
            <p:nvPr/>
          </p:nvSpPr>
          <p:spPr bwMode="auto">
            <a:xfrm>
              <a:off x="7258465" y="4732643"/>
              <a:ext cx="219575" cy="93907"/>
            </a:xfrm>
            <a:custGeom>
              <a:avLst/>
              <a:gdLst>
                <a:gd name="T0" fmla="*/ 51 w 80"/>
                <a:gd name="T1" fmla="*/ 33 h 34"/>
                <a:gd name="T2" fmla="*/ 80 w 80"/>
                <a:gd name="T3" fmla="*/ 12 h 34"/>
                <a:gd name="T4" fmla="*/ 80 w 80"/>
                <a:gd name="T5" fmla="*/ 0 h 34"/>
                <a:gd name="T6" fmla="*/ 60 w 80"/>
                <a:gd name="T7" fmla="*/ 13 h 34"/>
                <a:gd name="T8" fmla="*/ 29 w 80"/>
                <a:gd name="T9" fmla="*/ 13 h 34"/>
                <a:gd name="T10" fmla="*/ 29 w 80"/>
                <a:gd name="T11" fmla="*/ 16 h 34"/>
                <a:gd name="T12" fmla="*/ 27 w 80"/>
                <a:gd name="T13" fmla="*/ 18 h 34"/>
                <a:gd name="T14" fmla="*/ 24 w 80"/>
                <a:gd name="T15" fmla="*/ 18 h 34"/>
                <a:gd name="T16" fmla="*/ 22 w 80"/>
                <a:gd name="T17" fmla="*/ 16 h 34"/>
                <a:gd name="T18" fmla="*/ 22 w 80"/>
                <a:gd name="T19" fmla="*/ 13 h 34"/>
                <a:gd name="T20" fmla="*/ 0 w 80"/>
                <a:gd name="T21" fmla="*/ 13 h 34"/>
                <a:gd name="T22" fmla="*/ 40 w 80"/>
                <a:gd name="T23" fmla="*/ 34 h 34"/>
                <a:gd name="T24" fmla="*/ 51 w 80"/>
                <a:gd name="T25" fmla="*/ 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34"/>
                <a:gd name="T41" fmla="*/ 80 w 80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34">
                  <a:moveTo>
                    <a:pt x="51" y="33"/>
                  </a:moveTo>
                  <a:cubicBezTo>
                    <a:pt x="64" y="30"/>
                    <a:pt x="74" y="22"/>
                    <a:pt x="80" y="1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7" y="8"/>
                    <a:pt x="69" y="13"/>
                    <a:pt x="6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8"/>
                    <a:pt x="27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2" y="17"/>
                    <a:pt x="22" y="16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9" y="26"/>
                    <a:pt x="23" y="34"/>
                    <a:pt x="40" y="34"/>
                  </a:cubicBezTo>
                  <a:cubicBezTo>
                    <a:pt x="44" y="34"/>
                    <a:pt x="47" y="34"/>
                    <a:pt x="51" y="3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Freeform 42"/>
            <p:cNvSpPr>
              <a:spLocks noEditPoints="1" noChangeArrowheads="1"/>
            </p:cNvSpPr>
            <p:nvPr/>
          </p:nvSpPr>
          <p:spPr bwMode="auto">
            <a:xfrm>
              <a:off x="7200517" y="4484067"/>
              <a:ext cx="573106" cy="462628"/>
            </a:xfrm>
            <a:custGeom>
              <a:avLst/>
              <a:gdLst>
                <a:gd name="T0" fmla="*/ 200 w 209"/>
                <a:gd name="T1" fmla="*/ 141 h 169"/>
                <a:gd name="T2" fmla="*/ 160 w 209"/>
                <a:gd name="T3" fmla="*/ 114 h 169"/>
                <a:gd name="T4" fmla="*/ 148 w 209"/>
                <a:gd name="T5" fmla="*/ 112 h 169"/>
                <a:gd name="T6" fmla="*/ 144 w 209"/>
                <a:gd name="T7" fmla="*/ 114 h 169"/>
                <a:gd name="T8" fmla="*/ 138 w 209"/>
                <a:gd name="T9" fmla="*/ 110 h 169"/>
                <a:gd name="T10" fmla="*/ 144 w 209"/>
                <a:gd name="T11" fmla="*/ 60 h 169"/>
                <a:gd name="T12" fmla="*/ 60 w 209"/>
                <a:gd name="T13" fmla="*/ 9 h 169"/>
                <a:gd name="T14" fmla="*/ 9 w 209"/>
                <a:gd name="T15" fmla="*/ 93 h 169"/>
                <a:gd name="T16" fmla="*/ 93 w 209"/>
                <a:gd name="T17" fmla="*/ 144 h 169"/>
                <a:gd name="T18" fmla="*/ 129 w 209"/>
                <a:gd name="T19" fmla="*/ 122 h 169"/>
                <a:gd name="T20" fmla="*/ 136 w 209"/>
                <a:gd name="T21" fmla="*/ 126 h 169"/>
                <a:gd name="T22" fmla="*/ 143 w 209"/>
                <a:gd name="T23" fmla="*/ 140 h 169"/>
                <a:gd name="T24" fmla="*/ 183 w 209"/>
                <a:gd name="T25" fmla="*/ 166 h 169"/>
                <a:gd name="T26" fmla="*/ 195 w 209"/>
                <a:gd name="T27" fmla="*/ 168 h 169"/>
                <a:gd name="T28" fmla="*/ 204 w 209"/>
                <a:gd name="T29" fmla="*/ 161 h 169"/>
                <a:gd name="T30" fmla="*/ 200 w 209"/>
                <a:gd name="T31" fmla="*/ 141 h 169"/>
                <a:gd name="T32" fmla="*/ 90 w 209"/>
                <a:gd name="T33" fmla="*/ 131 h 169"/>
                <a:gd name="T34" fmla="*/ 22 w 209"/>
                <a:gd name="T35" fmla="*/ 90 h 169"/>
                <a:gd name="T36" fmla="*/ 63 w 209"/>
                <a:gd name="T37" fmla="*/ 22 h 169"/>
                <a:gd name="T38" fmla="*/ 132 w 209"/>
                <a:gd name="T39" fmla="*/ 63 h 169"/>
                <a:gd name="T40" fmla="*/ 90 w 209"/>
                <a:gd name="T41" fmla="*/ 131 h 1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9"/>
                <a:gd name="T64" fmla="*/ 0 h 169"/>
                <a:gd name="T65" fmla="*/ 209 w 209"/>
                <a:gd name="T66" fmla="*/ 169 h 1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9" h="169">
                  <a:moveTo>
                    <a:pt x="200" y="141"/>
                  </a:moveTo>
                  <a:cubicBezTo>
                    <a:pt x="160" y="114"/>
                    <a:pt x="160" y="114"/>
                    <a:pt x="160" y="114"/>
                  </a:cubicBezTo>
                  <a:cubicBezTo>
                    <a:pt x="156" y="112"/>
                    <a:pt x="152" y="112"/>
                    <a:pt x="148" y="112"/>
                  </a:cubicBezTo>
                  <a:cubicBezTo>
                    <a:pt x="147" y="113"/>
                    <a:pt x="145" y="113"/>
                    <a:pt x="144" y="114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46" y="95"/>
                    <a:pt x="148" y="78"/>
                    <a:pt x="144" y="60"/>
                  </a:cubicBezTo>
                  <a:cubicBezTo>
                    <a:pt x="135" y="23"/>
                    <a:pt x="98" y="0"/>
                    <a:pt x="60" y="9"/>
                  </a:cubicBezTo>
                  <a:cubicBezTo>
                    <a:pt x="23" y="18"/>
                    <a:pt x="0" y="56"/>
                    <a:pt x="9" y="93"/>
                  </a:cubicBezTo>
                  <a:cubicBezTo>
                    <a:pt x="18" y="130"/>
                    <a:pt x="56" y="153"/>
                    <a:pt x="93" y="144"/>
                  </a:cubicBezTo>
                  <a:cubicBezTo>
                    <a:pt x="108" y="140"/>
                    <a:pt x="120" y="132"/>
                    <a:pt x="129" y="122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6" y="131"/>
                    <a:pt x="138" y="137"/>
                    <a:pt x="143" y="140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7" y="168"/>
                    <a:pt x="191" y="169"/>
                    <a:pt x="195" y="168"/>
                  </a:cubicBezTo>
                  <a:cubicBezTo>
                    <a:pt x="199" y="167"/>
                    <a:pt x="202" y="165"/>
                    <a:pt x="204" y="161"/>
                  </a:cubicBezTo>
                  <a:cubicBezTo>
                    <a:pt x="209" y="154"/>
                    <a:pt x="207" y="145"/>
                    <a:pt x="200" y="141"/>
                  </a:cubicBezTo>
                  <a:close/>
                  <a:moveTo>
                    <a:pt x="90" y="131"/>
                  </a:moveTo>
                  <a:cubicBezTo>
                    <a:pt x="60" y="139"/>
                    <a:pt x="29" y="120"/>
                    <a:pt x="22" y="90"/>
                  </a:cubicBezTo>
                  <a:cubicBezTo>
                    <a:pt x="15" y="60"/>
                    <a:pt x="33" y="29"/>
                    <a:pt x="63" y="22"/>
                  </a:cubicBezTo>
                  <a:cubicBezTo>
                    <a:pt x="94" y="14"/>
                    <a:pt x="124" y="33"/>
                    <a:pt x="132" y="63"/>
                  </a:cubicBezTo>
                  <a:cubicBezTo>
                    <a:pt x="139" y="94"/>
                    <a:pt x="120" y="124"/>
                    <a:pt x="90" y="13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13" name="组合 147"/>
          <p:cNvGrpSpPr>
            <a:grpSpLocks/>
          </p:cNvGrpSpPr>
          <p:nvPr/>
        </p:nvGrpSpPr>
        <p:grpSpPr bwMode="auto">
          <a:xfrm>
            <a:off x="5421313" y="4256088"/>
            <a:ext cx="503237" cy="584200"/>
            <a:chOff x="3750781" y="541374"/>
            <a:chExt cx="469532" cy="544105"/>
          </a:xfrm>
        </p:grpSpPr>
        <p:sp>
          <p:nvSpPr>
            <p:cNvPr id="28729" name="Freeform 63"/>
            <p:cNvSpPr>
              <a:spLocks noEditPoints="1" noChangeArrowheads="1"/>
            </p:cNvSpPr>
            <p:nvPr/>
          </p:nvSpPr>
          <p:spPr bwMode="auto">
            <a:xfrm>
              <a:off x="3750781" y="541374"/>
              <a:ext cx="469532" cy="544105"/>
            </a:xfrm>
            <a:custGeom>
              <a:avLst/>
              <a:gdLst>
                <a:gd name="T0" fmla="*/ 22 w 171"/>
                <a:gd name="T1" fmla="*/ 64 h 198"/>
                <a:gd name="T2" fmla="*/ 8 w 171"/>
                <a:gd name="T3" fmla="*/ 102 h 198"/>
                <a:gd name="T4" fmla="*/ 16 w 171"/>
                <a:gd name="T5" fmla="*/ 121 h 198"/>
                <a:gd name="T6" fmla="*/ 10 w 171"/>
                <a:gd name="T7" fmla="*/ 131 h 198"/>
                <a:gd name="T8" fmla="*/ 17 w 171"/>
                <a:gd name="T9" fmla="*/ 162 h 198"/>
                <a:gd name="T10" fmla="*/ 83 w 171"/>
                <a:gd name="T11" fmla="*/ 198 h 198"/>
                <a:gd name="T12" fmla="*/ 123 w 171"/>
                <a:gd name="T13" fmla="*/ 13 h 198"/>
                <a:gd name="T14" fmla="*/ 91 w 171"/>
                <a:gd name="T15" fmla="*/ 89 h 198"/>
                <a:gd name="T16" fmla="*/ 84 w 171"/>
                <a:gd name="T17" fmla="*/ 98 h 198"/>
                <a:gd name="T18" fmla="*/ 74 w 171"/>
                <a:gd name="T19" fmla="*/ 92 h 198"/>
                <a:gd name="T20" fmla="*/ 63 w 171"/>
                <a:gd name="T21" fmla="*/ 96 h 198"/>
                <a:gd name="T22" fmla="*/ 58 w 171"/>
                <a:gd name="T23" fmla="*/ 86 h 198"/>
                <a:gd name="T24" fmla="*/ 46 w 171"/>
                <a:gd name="T25" fmla="*/ 84 h 198"/>
                <a:gd name="T26" fmla="*/ 47 w 171"/>
                <a:gd name="T27" fmla="*/ 73 h 198"/>
                <a:gd name="T28" fmla="*/ 37 w 171"/>
                <a:gd name="T29" fmla="*/ 65 h 198"/>
                <a:gd name="T30" fmla="*/ 44 w 171"/>
                <a:gd name="T31" fmla="*/ 55 h 198"/>
                <a:gd name="T32" fmla="*/ 40 w 171"/>
                <a:gd name="T33" fmla="*/ 44 h 198"/>
                <a:gd name="T34" fmla="*/ 50 w 171"/>
                <a:gd name="T35" fmla="*/ 39 h 198"/>
                <a:gd name="T36" fmla="*/ 52 w 171"/>
                <a:gd name="T37" fmla="*/ 28 h 198"/>
                <a:gd name="T38" fmla="*/ 64 w 171"/>
                <a:gd name="T39" fmla="*/ 28 h 198"/>
                <a:gd name="T40" fmla="*/ 71 w 171"/>
                <a:gd name="T41" fmla="*/ 19 h 198"/>
                <a:gd name="T42" fmla="*/ 81 w 171"/>
                <a:gd name="T43" fmla="*/ 26 h 198"/>
                <a:gd name="T44" fmla="*/ 91 w 171"/>
                <a:gd name="T45" fmla="*/ 21 h 198"/>
                <a:gd name="T46" fmla="*/ 97 w 171"/>
                <a:gd name="T47" fmla="*/ 32 h 198"/>
                <a:gd name="T48" fmla="*/ 108 w 171"/>
                <a:gd name="T49" fmla="*/ 33 h 198"/>
                <a:gd name="T50" fmla="*/ 108 w 171"/>
                <a:gd name="T51" fmla="*/ 45 h 198"/>
                <a:gd name="T52" fmla="*/ 117 w 171"/>
                <a:gd name="T53" fmla="*/ 52 h 198"/>
                <a:gd name="T54" fmla="*/ 111 w 171"/>
                <a:gd name="T55" fmla="*/ 62 h 198"/>
                <a:gd name="T56" fmla="*/ 115 w 171"/>
                <a:gd name="T57" fmla="*/ 73 h 198"/>
                <a:gd name="T58" fmla="*/ 104 w 171"/>
                <a:gd name="T59" fmla="*/ 78 h 198"/>
                <a:gd name="T60" fmla="*/ 103 w 171"/>
                <a:gd name="T61" fmla="*/ 90 h 198"/>
                <a:gd name="T62" fmla="*/ 138 w 171"/>
                <a:gd name="T63" fmla="*/ 104 h 198"/>
                <a:gd name="T64" fmla="*/ 139 w 171"/>
                <a:gd name="T65" fmla="*/ 113 h 198"/>
                <a:gd name="T66" fmla="*/ 131 w 171"/>
                <a:gd name="T67" fmla="*/ 119 h 198"/>
                <a:gd name="T68" fmla="*/ 123 w 171"/>
                <a:gd name="T69" fmla="*/ 116 h 198"/>
                <a:gd name="T70" fmla="*/ 119 w 171"/>
                <a:gd name="T71" fmla="*/ 122 h 198"/>
                <a:gd name="T72" fmla="*/ 114 w 171"/>
                <a:gd name="T73" fmla="*/ 113 h 198"/>
                <a:gd name="T74" fmla="*/ 105 w 171"/>
                <a:gd name="T75" fmla="*/ 109 h 198"/>
                <a:gd name="T76" fmla="*/ 104 w 171"/>
                <a:gd name="T77" fmla="*/ 100 h 198"/>
                <a:gd name="T78" fmla="*/ 111 w 171"/>
                <a:gd name="T79" fmla="*/ 94 h 198"/>
                <a:gd name="T80" fmla="*/ 113 w 171"/>
                <a:gd name="T81" fmla="*/ 84 h 198"/>
                <a:gd name="T82" fmla="*/ 121 w 171"/>
                <a:gd name="T83" fmla="*/ 87 h 198"/>
                <a:gd name="T84" fmla="*/ 126 w 171"/>
                <a:gd name="T85" fmla="*/ 82 h 198"/>
                <a:gd name="T86" fmla="*/ 134 w 171"/>
                <a:gd name="T87" fmla="*/ 86 h 198"/>
                <a:gd name="T88" fmla="*/ 136 w 171"/>
                <a:gd name="T89" fmla="*/ 94 h 198"/>
                <a:gd name="T90" fmla="*/ 144 w 171"/>
                <a:gd name="T91" fmla="*/ 101 h 1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71"/>
                <a:gd name="T139" fmla="*/ 0 h 198"/>
                <a:gd name="T140" fmla="*/ 171 w 171"/>
                <a:gd name="T141" fmla="*/ 198 h 1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71" h="198">
                  <a:moveTo>
                    <a:pt x="123" y="13"/>
                  </a:moveTo>
                  <a:cubicBezTo>
                    <a:pt x="95" y="1"/>
                    <a:pt x="72" y="0"/>
                    <a:pt x="47" y="16"/>
                  </a:cubicBezTo>
                  <a:cubicBezTo>
                    <a:pt x="28" y="29"/>
                    <a:pt x="22" y="60"/>
                    <a:pt x="22" y="64"/>
                  </a:cubicBezTo>
                  <a:cubicBezTo>
                    <a:pt x="22" y="68"/>
                    <a:pt x="26" y="73"/>
                    <a:pt x="14" y="82"/>
                  </a:cubicBezTo>
                  <a:cubicBezTo>
                    <a:pt x="2" y="90"/>
                    <a:pt x="0" y="88"/>
                    <a:pt x="1" y="93"/>
                  </a:cubicBezTo>
                  <a:cubicBezTo>
                    <a:pt x="2" y="97"/>
                    <a:pt x="6" y="100"/>
                    <a:pt x="8" y="102"/>
                  </a:cubicBezTo>
                  <a:cubicBezTo>
                    <a:pt x="10" y="104"/>
                    <a:pt x="11" y="106"/>
                    <a:pt x="9" y="109"/>
                  </a:cubicBezTo>
                  <a:cubicBezTo>
                    <a:pt x="7" y="111"/>
                    <a:pt x="4" y="111"/>
                    <a:pt x="6" y="116"/>
                  </a:cubicBezTo>
                  <a:cubicBezTo>
                    <a:pt x="8" y="120"/>
                    <a:pt x="14" y="120"/>
                    <a:pt x="16" y="121"/>
                  </a:cubicBezTo>
                  <a:cubicBezTo>
                    <a:pt x="16" y="121"/>
                    <a:pt x="10" y="120"/>
                    <a:pt x="8" y="121"/>
                  </a:cubicBezTo>
                  <a:cubicBezTo>
                    <a:pt x="6" y="122"/>
                    <a:pt x="4" y="125"/>
                    <a:pt x="5" y="127"/>
                  </a:cubicBezTo>
                  <a:cubicBezTo>
                    <a:pt x="6" y="129"/>
                    <a:pt x="9" y="130"/>
                    <a:pt x="10" y="131"/>
                  </a:cubicBezTo>
                  <a:cubicBezTo>
                    <a:pt x="11" y="131"/>
                    <a:pt x="11" y="135"/>
                    <a:pt x="11" y="136"/>
                  </a:cubicBezTo>
                  <a:cubicBezTo>
                    <a:pt x="11" y="140"/>
                    <a:pt x="9" y="143"/>
                    <a:pt x="7" y="147"/>
                  </a:cubicBezTo>
                  <a:cubicBezTo>
                    <a:pt x="5" y="151"/>
                    <a:pt x="8" y="160"/>
                    <a:pt x="17" y="162"/>
                  </a:cubicBezTo>
                  <a:cubicBezTo>
                    <a:pt x="26" y="164"/>
                    <a:pt x="30" y="164"/>
                    <a:pt x="36" y="164"/>
                  </a:cubicBezTo>
                  <a:cubicBezTo>
                    <a:pt x="48" y="165"/>
                    <a:pt x="57" y="183"/>
                    <a:pt x="58" y="197"/>
                  </a:cubicBezTo>
                  <a:cubicBezTo>
                    <a:pt x="63" y="198"/>
                    <a:pt x="78" y="198"/>
                    <a:pt x="83" y="198"/>
                  </a:cubicBezTo>
                  <a:cubicBezTo>
                    <a:pt x="100" y="198"/>
                    <a:pt x="117" y="194"/>
                    <a:pt x="131" y="186"/>
                  </a:cubicBezTo>
                  <a:cubicBezTo>
                    <a:pt x="124" y="144"/>
                    <a:pt x="147" y="140"/>
                    <a:pt x="159" y="100"/>
                  </a:cubicBezTo>
                  <a:cubicBezTo>
                    <a:pt x="164" y="83"/>
                    <a:pt x="171" y="35"/>
                    <a:pt x="123" y="13"/>
                  </a:cubicBezTo>
                  <a:close/>
                  <a:moveTo>
                    <a:pt x="98" y="93"/>
                  </a:moveTo>
                  <a:cubicBezTo>
                    <a:pt x="97" y="95"/>
                    <a:pt x="97" y="95"/>
                    <a:pt x="97" y="95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89" y="90"/>
                    <a:pt x="88" y="90"/>
                    <a:pt x="86" y="91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72" y="92"/>
                    <a:pt x="70" y="91"/>
                    <a:pt x="69" y="91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5"/>
                    <a:pt x="55" y="84"/>
                    <a:pt x="54" y="82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5" y="69"/>
                    <a:pt x="45" y="68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4" y="52"/>
                    <a:pt x="45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1" y="38"/>
                    <a:pt x="52" y="36"/>
                    <a:pt x="54" y="35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7" y="27"/>
                    <a:pt x="68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2" y="26"/>
                    <a:pt x="84" y="26"/>
                    <a:pt x="86" y="26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8" y="33"/>
                    <a:pt x="100" y="34"/>
                    <a:pt x="101" y="35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9" y="46"/>
                    <a:pt x="109" y="48"/>
                    <a:pt x="110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64"/>
                    <a:pt x="110" y="66"/>
                    <a:pt x="110" y="67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3" y="80"/>
                    <a:pt x="102" y="81"/>
                    <a:pt x="101" y="8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3" y="90"/>
                    <a:pt x="103" y="90"/>
                    <a:pt x="103" y="90"/>
                  </a:cubicBezTo>
                  <a:lnTo>
                    <a:pt x="98" y="93"/>
                  </a:lnTo>
                  <a:close/>
                  <a:moveTo>
                    <a:pt x="142" y="103"/>
                  </a:moveTo>
                  <a:cubicBezTo>
                    <a:pt x="138" y="104"/>
                    <a:pt x="138" y="104"/>
                    <a:pt x="138" y="104"/>
                  </a:cubicBezTo>
                  <a:cubicBezTo>
                    <a:pt x="137" y="106"/>
                    <a:pt x="137" y="107"/>
                    <a:pt x="136" y="109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39" y="114"/>
                    <a:pt x="139" y="115"/>
                    <a:pt x="139" y="115"/>
                  </a:cubicBezTo>
                  <a:cubicBezTo>
                    <a:pt x="134" y="119"/>
                    <a:pt x="134" y="119"/>
                    <a:pt x="134" y="119"/>
                  </a:cubicBezTo>
                  <a:cubicBezTo>
                    <a:pt x="133" y="120"/>
                    <a:pt x="132" y="120"/>
                    <a:pt x="131" y="119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8" y="116"/>
                    <a:pt x="126" y="116"/>
                    <a:pt x="125" y="116"/>
                  </a:cubicBezTo>
                  <a:cubicBezTo>
                    <a:pt x="124" y="116"/>
                    <a:pt x="124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2"/>
                    <a:pt x="120" y="122"/>
                    <a:pt x="119" y="122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19"/>
                    <a:pt x="112" y="118"/>
                    <a:pt x="112" y="117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113" y="112"/>
                    <a:pt x="111" y="110"/>
                    <a:pt x="110" y="108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4" y="109"/>
                    <a:pt x="104" y="109"/>
                    <a:pt x="104" y="108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3" y="101"/>
                    <a:pt x="103" y="100"/>
                    <a:pt x="104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9" y="97"/>
                    <a:pt x="110" y="95"/>
                    <a:pt x="111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7" y="89"/>
                    <a:pt x="107" y="88"/>
                    <a:pt x="108" y="8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4" y="83"/>
                    <a:pt x="115" y="83"/>
                    <a:pt x="115" y="84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9" y="87"/>
                    <a:pt x="120" y="87"/>
                    <a:pt x="121" y="87"/>
                  </a:cubicBezTo>
                  <a:cubicBezTo>
                    <a:pt x="122" y="87"/>
                    <a:pt x="123" y="87"/>
                    <a:pt x="124" y="87"/>
                  </a:cubicBezTo>
                  <a:cubicBezTo>
                    <a:pt x="124" y="87"/>
                    <a:pt x="124" y="87"/>
                    <a:pt x="124" y="87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4" y="84"/>
                    <a:pt x="135" y="85"/>
                    <a:pt x="134" y="86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4" y="91"/>
                    <a:pt x="135" y="93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2" y="94"/>
                    <a:pt x="143" y="94"/>
                    <a:pt x="143" y="95"/>
                  </a:cubicBezTo>
                  <a:cubicBezTo>
                    <a:pt x="144" y="101"/>
                    <a:pt x="144" y="101"/>
                    <a:pt x="144" y="101"/>
                  </a:cubicBezTo>
                  <a:cubicBezTo>
                    <a:pt x="144" y="102"/>
                    <a:pt x="143" y="103"/>
                    <a:pt x="142" y="10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0" name="Freeform 64"/>
            <p:cNvSpPr>
              <a:spLocks noChangeArrowheads="1"/>
            </p:cNvSpPr>
            <p:nvPr/>
          </p:nvSpPr>
          <p:spPr bwMode="auto">
            <a:xfrm>
              <a:off x="4069786" y="799617"/>
              <a:ext cx="40048" cy="41429"/>
            </a:xfrm>
            <a:custGeom>
              <a:avLst/>
              <a:gdLst>
                <a:gd name="T0" fmla="*/ 0 w 15"/>
                <a:gd name="T1" fmla="*/ 8 h 15"/>
                <a:gd name="T2" fmla="*/ 6 w 15"/>
                <a:gd name="T3" fmla="*/ 1 h 15"/>
                <a:gd name="T4" fmla="*/ 14 w 15"/>
                <a:gd name="T5" fmla="*/ 7 h 15"/>
                <a:gd name="T6" fmla="*/ 8 w 15"/>
                <a:gd name="T7" fmla="*/ 14 h 15"/>
                <a:gd name="T8" fmla="*/ 0 w 15"/>
                <a:gd name="T9" fmla="*/ 8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0" y="8"/>
                  </a:moveTo>
                  <a:cubicBezTo>
                    <a:pt x="0" y="5"/>
                    <a:pt x="3" y="1"/>
                    <a:pt x="6" y="1"/>
                  </a:cubicBezTo>
                  <a:cubicBezTo>
                    <a:pt x="10" y="0"/>
                    <a:pt x="14" y="3"/>
                    <a:pt x="14" y="7"/>
                  </a:cubicBezTo>
                  <a:cubicBezTo>
                    <a:pt x="15" y="10"/>
                    <a:pt x="12" y="14"/>
                    <a:pt x="8" y="14"/>
                  </a:cubicBezTo>
                  <a:cubicBezTo>
                    <a:pt x="4" y="15"/>
                    <a:pt x="1" y="12"/>
                    <a:pt x="0" y="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1" name="Freeform 65"/>
            <p:cNvSpPr>
              <a:spLocks noEditPoints="1" noChangeArrowheads="1"/>
            </p:cNvSpPr>
            <p:nvPr/>
          </p:nvSpPr>
          <p:spPr bwMode="auto">
            <a:xfrm>
              <a:off x="3887497" y="626995"/>
              <a:ext cx="151908" cy="150527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0 h 55"/>
                <a:gd name="T12" fmla="*/ 15 w 55"/>
                <a:gd name="T13" fmla="*/ 28 h 55"/>
                <a:gd name="T14" fmla="*/ 27 w 55"/>
                <a:gd name="T15" fmla="*/ 15 h 55"/>
                <a:gd name="T16" fmla="*/ 40 w 55"/>
                <a:gd name="T17" fmla="*/ 28 h 55"/>
                <a:gd name="T18" fmla="*/ 27 w 55"/>
                <a:gd name="T19" fmla="*/ 40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55"/>
                <a:gd name="T32" fmla="*/ 55 w 55"/>
                <a:gd name="T33" fmla="*/ 55 h 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0"/>
                  </a:moveTo>
                  <a:cubicBezTo>
                    <a:pt x="20" y="40"/>
                    <a:pt x="15" y="35"/>
                    <a:pt x="15" y="28"/>
                  </a:cubicBezTo>
                  <a:cubicBezTo>
                    <a:pt x="15" y="21"/>
                    <a:pt x="20" y="15"/>
                    <a:pt x="27" y="15"/>
                  </a:cubicBezTo>
                  <a:cubicBezTo>
                    <a:pt x="34" y="15"/>
                    <a:pt x="40" y="21"/>
                    <a:pt x="40" y="28"/>
                  </a:cubicBezTo>
                  <a:cubicBezTo>
                    <a:pt x="40" y="35"/>
                    <a:pt x="34" y="40"/>
                    <a:pt x="27" y="4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14" name="组合 150"/>
          <p:cNvGrpSpPr>
            <a:grpSpLocks/>
          </p:cNvGrpSpPr>
          <p:nvPr/>
        </p:nvGrpSpPr>
        <p:grpSpPr bwMode="auto">
          <a:xfrm>
            <a:off x="5276850" y="5416550"/>
            <a:ext cx="647700" cy="646113"/>
            <a:chOff x="8328626" y="5747201"/>
            <a:chExt cx="453979" cy="452315"/>
          </a:xfrm>
        </p:grpSpPr>
        <p:sp>
          <p:nvSpPr>
            <p:cNvPr id="28727" name="Freeform 236"/>
            <p:cNvSpPr>
              <a:spLocks noChangeArrowheads="1"/>
            </p:cNvSpPr>
            <p:nvPr/>
          </p:nvSpPr>
          <p:spPr bwMode="auto">
            <a:xfrm>
              <a:off x="8328626" y="5747201"/>
              <a:ext cx="440675" cy="442338"/>
            </a:xfrm>
            <a:custGeom>
              <a:avLst/>
              <a:gdLst>
                <a:gd name="T0" fmla="*/ 108 w 211"/>
                <a:gd name="T1" fmla="*/ 167 h 212"/>
                <a:gd name="T2" fmla="*/ 60 w 211"/>
                <a:gd name="T3" fmla="*/ 65 h 212"/>
                <a:gd name="T4" fmla="*/ 105 w 211"/>
                <a:gd name="T5" fmla="*/ 45 h 212"/>
                <a:gd name="T6" fmla="*/ 165 w 211"/>
                <a:gd name="T7" fmla="*/ 115 h 212"/>
                <a:gd name="T8" fmla="*/ 191 w 211"/>
                <a:gd name="T9" fmla="*/ 122 h 212"/>
                <a:gd name="T10" fmla="*/ 211 w 211"/>
                <a:gd name="T11" fmla="*/ 112 h 212"/>
                <a:gd name="T12" fmla="*/ 209 w 211"/>
                <a:gd name="T13" fmla="*/ 92 h 212"/>
                <a:gd name="T14" fmla="*/ 187 w 211"/>
                <a:gd name="T15" fmla="*/ 77 h 212"/>
                <a:gd name="T16" fmla="*/ 199 w 211"/>
                <a:gd name="T17" fmla="*/ 58 h 212"/>
                <a:gd name="T18" fmla="*/ 188 w 211"/>
                <a:gd name="T19" fmla="*/ 42 h 212"/>
                <a:gd name="T20" fmla="*/ 162 w 211"/>
                <a:gd name="T21" fmla="*/ 40 h 212"/>
                <a:gd name="T22" fmla="*/ 163 w 211"/>
                <a:gd name="T23" fmla="*/ 18 h 212"/>
                <a:gd name="T24" fmla="*/ 145 w 211"/>
                <a:gd name="T25" fmla="*/ 9 h 212"/>
                <a:gd name="T26" fmla="*/ 121 w 211"/>
                <a:gd name="T27" fmla="*/ 20 h 212"/>
                <a:gd name="T28" fmla="*/ 111 w 211"/>
                <a:gd name="T29" fmla="*/ 1 h 212"/>
                <a:gd name="T30" fmla="*/ 91 w 211"/>
                <a:gd name="T31" fmla="*/ 2 h 212"/>
                <a:gd name="T32" fmla="*/ 76 w 211"/>
                <a:gd name="T33" fmla="*/ 24 h 212"/>
                <a:gd name="T34" fmla="*/ 58 w 211"/>
                <a:gd name="T35" fmla="*/ 12 h 212"/>
                <a:gd name="T36" fmla="*/ 41 w 211"/>
                <a:gd name="T37" fmla="*/ 23 h 212"/>
                <a:gd name="T38" fmla="*/ 41 w 211"/>
                <a:gd name="T39" fmla="*/ 48 h 212"/>
                <a:gd name="T40" fmla="*/ 19 w 211"/>
                <a:gd name="T41" fmla="*/ 43 h 212"/>
                <a:gd name="T42" fmla="*/ 10 w 211"/>
                <a:gd name="T43" fmla="*/ 61 h 212"/>
                <a:gd name="T44" fmla="*/ 23 w 211"/>
                <a:gd name="T45" fmla="*/ 77 h 212"/>
                <a:gd name="T46" fmla="*/ 0 w 211"/>
                <a:gd name="T47" fmla="*/ 95 h 212"/>
                <a:gd name="T48" fmla="*/ 1 w 211"/>
                <a:gd name="T49" fmla="*/ 115 h 212"/>
                <a:gd name="T50" fmla="*/ 20 w 211"/>
                <a:gd name="T51" fmla="*/ 122 h 212"/>
                <a:gd name="T52" fmla="*/ 8 w 211"/>
                <a:gd name="T53" fmla="*/ 149 h 212"/>
                <a:gd name="T54" fmla="*/ 19 w 211"/>
                <a:gd name="T55" fmla="*/ 166 h 212"/>
                <a:gd name="T56" fmla="*/ 39 w 211"/>
                <a:gd name="T57" fmla="*/ 163 h 212"/>
                <a:gd name="T58" fmla="*/ 42 w 211"/>
                <a:gd name="T59" fmla="*/ 192 h 212"/>
                <a:gd name="T60" fmla="*/ 60 w 211"/>
                <a:gd name="T61" fmla="*/ 201 h 212"/>
                <a:gd name="T62" fmla="*/ 76 w 211"/>
                <a:gd name="T63" fmla="*/ 189 h 212"/>
                <a:gd name="T64" fmla="*/ 94 w 211"/>
                <a:gd name="T65" fmla="*/ 212 h 212"/>
                <a:gd name="T66" fmla="*/ 114 w 211"/>
                <a:gd name="T67" fmla="*/ 211 h 212"/>
                <a:gd name="T68" fmla="*/ 121 w 211"/>
                <a:gd name="T69" fmla="*/ 192 h 212"/>
                <a:gd name="T70" fmla="*/ 116 w 211"/>
                <a:gd name="T71" fmla="*/ 167 h 21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1"/>
                <a:gd name="T109" fmla="*/ 0 h 212"/>
                <a:gd name="T110" fmla="*/ 211 w 211"/>
                <a:gd name="T111" fmla="*/ 212 h 21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1" h="212">
                  <a:moveTo>
                    <a:pt x="116" y="167"/>
                  </a:moveTo>
                  <a:cubicBezTo>
                    <a:pt x="113" y="167"/>
                    <a:pt x="111" y="167"/>
                    <a:pt x="108" y="167"/>
                  </a:cubicBezTo>
                  <a:cubicBezTo>
                    <a:pt x="75" y="169"/>
                    <a:pt x="46" y="143"/>
                    <a:pt x="45" y="109"/>
                  </a:cubicBezTo>
                  <a:cubicBezTo>
                    <a:pt x="44" y="93"/>
                    <a:pt x="49" y="77"/>
                    <a:pt x="60" y="65"/>
                  </a:cubicBezTo>
                  <a:cubicBezTo>
                    <a:pt x="71" y="53"/>
                    <a:pt x="86" y="46"/>
                    <a:pt x="102" y="45"/>
                  </a:cubicBezTo>
                  <a:cubicBezTo>
                    <a:pt x="103" y="45"/>
                    <a:pt x="104" y="45"/>
                    <a:pt x="105" y="45"/>
                  </a:cubicBezTo>
                  <a:cubicBezTo>
                    <a:pt x="137" y="45"/>
                    <a:pt x="164" y="70"/>
                    <a:pt x="166" y="103"/>
                  </a:cubicBezTo>
                  <a:cubicBezTo>
                    <a:pt x="166" y="107"/>
                    <a:pt x="166" y="111"/>
                    <a:pt x="165" y="115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8" y="132"/>
                    <a:pt x="190" y="127"/>
                    <a:pt x="191" y="122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0" y="97"/>
                    <a:pt x="210" y="97"/>
                    <a:pt x="210" y="97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90" y="85"/>
                    <a:pt x="188" y="81"/>
                    <a:pt x="187" y="77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1" y="46"/>
                    <a:pt x="191" y="46"/>
                    <a:pt x="191" y="46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68" y="46"/>
                    <a:pt x="165" y="43"/>
                    <a:pt x="162" y="40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0" y="22"/>
                    <a:pt x="125" y="21"/>
                    <a:pt x="121" y="2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4" y="21"/>
                    <a:pt x="80" y="22"/>
                    <a:pt x="76" y="2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2"/>
                    <a:pt x="43" y="45"/>
                    <a:pt x="41" y="48"/>
                  </a:cubicBezTo>
                  <a:cubicBezTo>
                    <a:pt x="40" y="48"/>
                    <a:pt x="39" y="49"/>
                    <a:pt x="39" y="50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2" y="82"/>
                    <a:pt x="21" y="86"/>
                    <a:pt x="20" y="9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1" y="127"/>
                    <a:pt x="22" y="131"/>
                    <a:pt x="23" y="135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2" y="166"/>
                    <a:pt x="45" y="170"/>
                    <a:pt x="49" y="17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76" y="189"/>
                    <a:pt x="76" y="189"/>
                    <a:pt x="76" y="189"/>
                  </a:cubicBezTo>
                  <a:cubicBezTo>
                    <a:pt x="81" y="190"/>
                    <a:pt x="85" y="191"/>
                    <a:pt x="90" y="192"/>
                  </a:cubicBezTo>
                  <a:cubicBezTo>
                    <a:pt x="94" y="212"/>
                    <a:pt x="94" y="212"/>
                    <a:pt x="94" y="212"/>
                  </a:cubicBezTo>
                  <a:cubicBezTo>
                    <a:pt x="99" y="211"/>
                    <a:pt x="99" y="211"/>
                    <a:pt x="99" y="211"/>
                  </a:cubicBezTo>
                  <a:cubicBezTo>
                    <a:pt x="114" y="211"/>
                    <a:pt x="114" y="211"/>
                    <a:pt x="114" y="211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127" y="191"/>
                    <a:pt x="132" y="190"/>
                    <a:pt x="136" y="188"/>
                  </a:cubicBezTo>
                  <a:lnTo>
                    <a:pt x="116" y="16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Freeform 237"/>
            <p:cNvSpPr>
              <a:spLocks noChangeArrowheads="1"/>
            </p:cNvSpPr>
            <p:nvPr/>
          </p:nvSpPr>
          <p:spPr bwMode="auto">
            <a:xfrm>
              <a:off x="8453346" y="5870257"/>
              <a:ext cx="329259" cy="329259"/>
            </a:xfrm>
            <a:custGeom>
              <a:avLst/>
              <a:gdLst>
                <a:gd name="T0" fmla="*/ 158 w 158"/>
                <a:gd name="T1" fmla="*/ 131 h 158"/>
                <a:gd name="T2" fmla="*/ 154 w 158"/>
                <a:gd name="T3" fmla="*/ 121 h 158"/>
                <a:gd name="T4" fmla="*/ 86 w 158"/>
                <a:gd name="T5" fmla="*/ 55 h 158"/>
                <a:gd name="T6" fmla="*/ 75 w 158"/>
                <a:gd name="T7" fmla="*/ 16 h 158"/>
                <a:gd name="T8" fmla="*/ 29 w 158"/>
                <a:gd name="T9" fmla="*/ 7 h 158"/>
                <a:gd name="T10" fmla="*/ 53 w 158"/>
                <a:gd name="T11" fmla="*/ 30 h 158"/>
                <a:gd name="T12" fmla="*/ 53 w 158"/>
                <a:gd name="T13" fmla="*/ 37 h 158"/>
                <a:gd name="T14" fmla="*/ 37 w 158"/>
                <a:gd name="T15" fmla="*/ 53 h 158"/>
                <a:gd name="T16" fmla="*/ 29 w 158"/>
                <a:gd name="T17" fmla="*/ 53 h 158"/>
                <a:gd name="T18" fmla="*/ 6 w 158"/>
                <a:gd name="T19" fmla="*/ 30 h 158"/>
                <a:gd name="T20" fmla="*/ 15 w 158"/>
                <a:gd name="T21" fmla="*/ 75 h 158"/>
                <a:gd name="T22" fmla="*/ 55 w 158"/>
                <a:gd name="T23" fmla="*/ 86 h 158"/>
                <a:gd name="T24" fmla="*/ 121 w 158"/>
                <a:gd name="T25" fmla="*/ 155 h 158"/>
                <a:gd name="T26" fmla="*/ 131 w 158"/>
                <a:gd name="T27" fmla="*/ 158 h 158"/>
                <a:gd name="T28" fmla="*/ 158 w 158"/>
                <a:gd name="T29" fmla="*/ 131 h 1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8"/>
                <a:gd name="T46" fmla="*/ 0 h 158"/>
                <a:gd name="T47" fmla="*/ 158 w 158"/>
                <a:gd name="T48" fmla="*/ 158 h 1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8" h="158">
                  <a:moveTo>
                    <a:pt x="158" y="131"/>
                  </a:moveTo>
                  <a:cubicBezTo>
                    <a:pt x="158" y="128"/>
                    <a:pt x="156" y="123"/>
                    <a:pt x="154" y="121"/>
                  </a:cubicBezTo>
                  <a:cubicBezTo>
                    <a:pt x="132" y="99"/>
                    <a:pt x="109" y="77"/>
                    <a:pt x="86" y="55"/>
                  </a:cubicBezTo>
                  <a:cubicBezTo>
                    <a:pt x="89" y="42"/>
                    <a:pt x="86" y="26"/>
                    <a:pt x="75" y="16"/>
                  </a:cubicBezTo>
                  <a:cubicBezTo>
                    <a:pt x="63" y="3"/>
                    <a:pt x="45" y="0"/>
                    <a:pt x="29" y="7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5" y="32"/>
                    <a:pt x="55" y="35"/>
                    <a:pt x="53" y="37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5" y="55"/>
                    <a:pt x="31" y="55"/>
                    <a:pt x="29" y="5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5"/>
                    <a:pt x="3" y="63"/>
                    <a:pt x="15" y="75"/>
                  </a:cubicBezTo>
                  <a:cubicBezTo>
                    <a:pt x="26" y="86"/>
                    <a:pt x="41" y="90"/>
                    <a:pt x="55" y="86"/>
                  </a:cubicBezTo>
                  <a:cubicBezTo>
                    <a:pt x="77" y="109"/>
                    <a:pt x="99" y="132"/>
                    <a:pt x="121" y="155"/>
                  </a:cubicBezTo>
                  <a:cubicBezTo>
                    <a:pt x="123" y="157"/>
                    <a:pt x="127" y="158"/>
                    <a:pt x="131" y="158"/>
                  </a:cubicBezTo>
                  <a:cubicBezTo>
                    <a:pt x="144" y="156"/>
                    <a:pt x="155" y="144"/>
                    <a:pt x="158" y="13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15" name="TextBox 151"/>
          <p:cNvSpPr txBox="1">
            <a:spLocks noChangeArrowheads="1"/>
          </p:cNvSpPr>
          <p:nvPr/>
        </p:nvSpPr>
        <p:spPr bwMode="auto">
          <a:xfrm>
            <a:off x="5084763" y="6061075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修正问题</a:t>
            </a:r>
          </a:p>
        </p:txBody>
      </p:sp>
      <p:sp>
        <p:nvSpPr>
          <p:cNvPr id="28716" name="TextBox 152"/>
          <p:cNvSpPr txBox="1">
            <a:spLocks noChangeArrowheads="1"/>
          </p:cNvSpPr>
          <p:nvPr/>
        </p:nvSpPr>
        <p:spPr bwMode="auto">
          <a:xfrm flipH="1">
            <a:off x="5084763" y="37861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</a:t>
            </a:r>
          </a:p>
        </p:txBody>
      </p:sp>
      <p:sp>
        <p:nvSpPr>
          <p:cNvPr id="28717" name="TextBox 153"/>
          <p:cNvSpPr txBox="1">
            <a:spLocks noChangeArrowheads="1"/>
          </p:cNvSpPr>
          <p:nvPr/>
        </p:nvSpPr>
        <p:spPr bwMode="auto">
          <a:xfrm flipH="1">
            <a:off x="5013325" y="48069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</a:p>
        </p:txBody>
      </p:sp>
      <p:sp>
        <p:nvSpPr>
          <p:cNvPr id="158" name="Rectangle 18"/>
          <p:cNvSpPr>
            <a:spLocks noChangeArrowheads="1"/>
          </p:cNvSpPr>
          <p:nvPr/>
        </p:nvSpPr>
        <p:spPr bwMode="auto">
          <a:xfrm>
            <a:off x="5073650" y="3146425"/>
            <a:ext cx="3011488" cy="2714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8719" name="TextBox 158"/>
          <p:cNvSpPr txBox="1">
            <a:spLocks noChangeArrowheads="1"/>
          </p:cNvSpPr>
          <p:nvPr/>
        </p:nvSpPr>
        <p:spPr bwMode="auto">
          <a:xfrm>
            <a:off x="6213475" y="3111500"/>
            <a:ext cx="18002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一般由数据使用方发现数据治理问题后反馈数据管理部门，阐明问题类别，业务影响等。</a:t>
            </a:r>
          </a:p>
        </p:txBody>
      </p:sp>
      <p:sp>
        <p:nvSpPr>
          <p:cNvPr id="28720" name="TextBox 159"/>
          <p:cNvSpPr txBox="1">
            <a:spLocks noChangeArrowheads="1"/>
          </p:cNvSpPr>
          <p:nvPr/>
        </p:nvSpPr>
        <p:spPr bwMode="auto">
          <a:xfrm>
            <a:off x="6213475" y="4451350"/>
            <a:ext cx="18002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数据管理方接受到问题后，进行原因分析，并制定相应的解决方案。</a:t>
            </a:r>
          </a:p>
        </p:txBody>
      </p:sp>
      <p:sp>
        <p:nvSpPr>
          <p:cNvPr id="28721" name="TextBox 160"/>
          <p:cNvSpPr txBox="1">
            <a:spLocks noChangeArrowheads="1"/>
          </p:cNvSpPr>
          <p:nvPr/>
        </p:nvSpPr>
        <p:spPr bwMode="auto">
          <a:xfrm>
            <a:off x="6213475" y="5426075"/>
            <a:ext cx="18002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数据管理方执行解决方案，观察问题状态，反馈数据使用方，并做相关记录。</a:t>
            </a:r>
          </a:p>
        </p:txBody>
      </p:sp>
      <p:sp>
        <p:nvSpPr>
          <p:cNvPr id="28722" name="TextBox 8"/>
          <p:cNvSpPr txBox="1">
            <a:spLocks noChangeArrowheads="1"/>
          </p:cNvSpPr>
          <p:nvPr/>
        </p:nvSpPr>
        <p:spPr bwMode="auto">
          <a:xfrm>
            <a:off x="668338" y="303669"/>
            <a:ext cx="7510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第二阶段：体系化建设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数据质量改善</a:t>
            </a:r>
          </a:p>
        </p:txBody>
      </p:sp>
      <p:grpSp>
        <p:nvGrpSpPr>
          <p:cNvPr id="28723" name="组合 77"/>
          <p:cNvGrpSpPr>
            <a:grpSpLocks/>
          </p:cNvGrpSpPr>
          <p:nvPr/>
        </p:nvGrpSpPr>
        <p:grpSpPr bwMode="auto">
          <a:xfrm>
            <a:off x="1820863" y="4332288"/>
            <a:ext cx="693737" cy="508000"/>
            <a:chOff x="9690153" y="5413950"/>
            <a:chExt cx="340022" cy="249051"/>
          </a:xfrm>
        </p:grpSpPr>
        <p:sp>
          <p:nvSpPr>
            <p:cNvPr id="28724" name="Freeform 321"/>
            <p:cNvSpPr>
              <a:spLocks noChangeArrowheads="1"/>
            </p:cNvSpPr>
            <p:nvPr/>
          </p:nvSpPr>
          <p:spPr bwMode="auto">
            <a:xfrm>
              <a:off x="9690153" y="5413950"/>
              <a:ext cx="98427" cy="56670"/>
            </a:xfrm>
            <a:custGeom>
              <a:avLst/>
              <a:gdLst>
                <a:gd name="T0" fmla="*/ 8 w 45"/>
                <a:gd name="T1" fmla="*/ 26 h 26"/>
                <a:gd name="T2" fmla="*/ 38 w 45"/>
                <a:gd name="T3" fmla="*/ 23 h 26"/>
                <a:gd name="T4" fmla="*/ 45 w 45"/>
                <a:gd name="T5" fmla="*/ 15 h 26"/>
                <a:gd name="T6" fmla="*/ 45 w 45"/>
                <a:gd name="T7" fmla="*/ 11 h 26"/>
                <a:gd name="T8" fmla="*/ 38 w 45"/>
                <a:gd name="T9" fmla="*/ 4 h 26"/>
                <a:gd name="T10" fmla="*/ 8 w 45"/>
                <a:gd name="T11" fmla="*/ 1 h 26"/>
                <a:gd name="T12" fmla="*/ 0 w 45"/>
                <a:gd name="T13" fmla="*/ 11 h 26"/>
                <a:gd name="T14" fmla="*/ 0 w 45"/>
                <a:gd name="T15" fmla="*/ 16 h 26"/>
                <a:gd name="T16" fmla="*/ 8 w 45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26"/>
                <a:gd name="T29" fmla="*/ 45 w 45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26">
                  <a:moveTo>
                    <a:pt x="8" y="26"/>
                  </a:moveTo>
                  <a:cubicBezTo>
                    <a:pt x="18" y="25"/>
                    <a:pt x="28" y="24"/>
                    <a:pt x="38" y="23"/>
                  </a:cubicBezTo>
                  <a:cubicBezTo>
                    <a:pt x="42" y="22"/>
                    <a:pt x="45" y="19"/>
                    <a:pt x="45" y="15"/>
                  </a:cubicBezTo>
                  <a:cubicBezTo>
                    <a:pt x="45" y="14"/>
                    <a:pt x="45" y="13"/>
                    <a:pt x="45" y="11"/>
                  </a:cubicBezTo>
                  <a:cubicBezTo>
                    <a:pt x="45" y="8"/>
                    <a:pt x="42" y="4"/>
                    <a:pt x="38" y="4"/>
                  </a:cubicBezTo>
                  <a:cubicBezTo>
                    <a:pt x="28" y="3"/>
                    <a:pt x="18" y="2"/>
                    <a:pt x="8" y="1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0" y="22"/>
                    <a:pt x="4" y="26"/>
                    <a:pt x="8" y="26"/>
                  </a:cubicBezTo>
                  <a:close/>
                </a:path>
              </a:pathLst>
            </a:custGeom>
            <a:solidFill>
              <a:srgbClr val="5C5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Freeform 322"/>
            <p:cNvSpPr>
              <a:spLocks noChangeArrowheads="1"/>
            </p:cNvSpPr>
            <p:nvPr/>
          </p:nvSpPr>
          <p:spPr bwMode="auto">
            <a:xfrm>
              <a:off x="9866129" y="5413950"/>
              <a:ext cx="96936" cy="56670"/>
            </a:xfrm>
            <a:custGeom>
              <a:avLst/>
              <a:gdLst>
                <a:gd name="T0" fmla="*/ 7 w 45"/>
                <a:gd name="T1" fmla="*/ 23 h 26"/>
                <a:gd name="T2" fmla="*/ 37 w 45"/>
                <a:gd name="T3" fmla="*/ 26 h 26"/>
                <a:gd name="T4" fmla="*/ 45 w 45"/>
                <a:gd name="T5" fmla="*/ 16 h 26"/>
                <a:gd name="T6" fmla="*/ 45 w 45"/>
                <a:gd name="T7" fmla="*/ 11 h 26"/>
                <a:gd name="T8" fmla="*/ 37 w 45"/>
                <a:gd name="T9" fmla="*/ 1 h 26"/>
                <a:gd name="T10" fmla="*/ 7 w 45"/>
                <a:gd name="T11" fmla="*/ 4 h 26"/>
                <a:gd name="T12" fmla="*/ 1 w 45"/>
                <a:gd name="T13" fmla="*/ 11 h 26"/>
                <a:gd name="T14" fmla="*/ 1 w 45"/>
                <a:gd name="T15" fmla="*/ 15 h 26"/>
                <a:gd name="T16" fmla="*/ 7 w 45"/>
                <a:gd name="T17" fmla="*/ 23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26"/>
                <a:gd name="T29" fmla="*/ 45 w 45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26">
                  <a:moveTo>
                    <a:pt x="7" y="23"/>
                  </a:moveTo>
                  <a:cubicBezTo>
                    <a:pt x="17" y="24"/>
                    <a:pt x="27" y="25"/>
                    <a:pt x="37" y="26"/>
                  </a:cubicBezTo>
                  <a:cubicBezTo>
                    <a:pt x="41" y="26"/>
                    <a:pt x="45" y="22"/>
                    <a:pt x="45" y="16"/>
                  </a:cubicBezTo>
                  <a:cubicBezTo>
                    <a:pt x="45" y="14"/>
                    <a:pt x="45" y="12"/>
                    <a:pt x="45" y="11"/>
                  </a:cubicBezTo>
                  <a:cubicBezTo>
                    <a:pt x="45" y="5"/>
                    <a:pt x="41" y="0"/>
                    <a:pt x="37" y="1"/>
                  </a:cubicBezTo>
                  <a:cubicBezTo>
                    <a:pt x="27" y="2"/>
                    <a:pt x="17" y="3"/>
                    <a:pt x="7" y="4"/>
                  </a:cubicBezTo>
                  <a:cubicBezTo>
                    <a:pt x="3" y="4"/>
                    <a:pt x="0" y="8"/>
                    <a:pt x="1" y="11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0" y="19"/>
                    <a:pt x="3" y="22"/>
                    <a:pt x="7" y="23"/>
                  </a:cubicBezTo>
                  <a:close/>
                </a:path>
              </a:pathLst>
            </a:custGeom>
            <a:solidFill>
              <a:srgbClr val="5C5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Freeform 323"/>
            <p:cNvSpPr>
              <a:spLocks noChangeArrowheads="1"/>
            </p:cNvSpPr>
            <p:nvPr/>
          </p:nvSpPr>
          <p:spPr bwMode="auto">
            <a:xfrm>
              <a:off x="9690153" y="5413950"/>
              <a:ext cx="340022" cy="249051"/>
            </a:xfrm>
            <a:custGeom>
              <a:avLst/>
              <a:gdLst>
                <a:gd name="T0" fmla="*/ 156 w 157"/>
                <a:gd name="T1" fmla="*/ 97 h 115"/>
                <a:gd name="T2" fmla="*/ 154 w 157"/>
                <a:gd name="T3" fmla="*/ 97 h 115"/>
                <a:gd name="T4" fmla="*/ 154 w 157"/>
                <a:gd name="T5" fmla="*/ 95 h 115"/>
                <a:gd name="T6" fmla="*/ 102 w 157"/>
                <a:gd name="T7" fmla="*/ 43 h 115"/>
                <a:gd name="T8" fmla="*/ 91 w 157"/>
                <a:gd name="T9" fmla="*/ 43 h 115"/>
                <a:gd name="T10" fmla="*/ 76 w 157"/>
                <a:gd name="T11" fmla="*/ 36 h 115"/>
                <a:gd name="T12" fmla="*/ 76 w 157"/>
                <a:gd name="T13" fmla="*/ 34 h 115"/>
                <a:gd name="T14" fmla="*/ 73 w 157"/>
                <a:gd name="T15" fmla="*/ 32 h 115"/>
                <a:gd name="T16" fmla="*/ 69 w 157"/>
                <a:gd name="T17" fmla="*/ 32 h 115"/>
                <a:gd name="T18" fmla="*/ 69 w 157"/>
                <a:gd name="T19" fmla="*/ 28 h 115"/>
                <a:gd name="T20" fmla="*/ 69 w 157"/>
                <a:gd name="T21" fmla="*/ 27 h 115"/>
                <a:gd name="T22" fmla="*/ 77 w 157"/>
                <a:gd name="T23" fmla="*/ 14 h 115"/>
                <a:gd name="T24" fmla="*/ 63 w 157"/>
                <a:gd name="T25" fmla="*/ 0 h 115"/>
                <a:gd name="T26" fmla="*/ 49 w 157"/>
                <a:gd name="T27" fmla="*/ 14 h 115"/>
                <a:gd name="T28" fmla="*/ 57 w 157"/>
                <a:gd name="T29" fmla="*/ 27 h 115"/>
                <a:gd name="T30" fmla="*/ 57 w 157"/>
                <a:gd name="T31" fmla="*/ 28 h 115"/>
                <a:gd name="T32" fmla="*/ 57 w 157"/>
                <a:gd name="T33" fmla="*/ 32 h 115"/>
                <a:gd name="T34" fmla="*/ 53 w 157"/>
                <a:gd name="T35" fmla="*/ 32 h 115"/>
                <a:gd name="T36" fmla="*/ 50 w 157"/>
                <a:gd name="T37" fmla="*/ 34 h 115"/>
                <a:gd name="T38" fmla="*/ 50 w 157"/>
                <a:gd name="T39" fmla="*/ 36 h 115"/>
                <a:gd name="T40" fmla="*/ 35 w 157"/>
                <a:gd name="T41" fmla="*/ 43 h 115"/>
                <a:gd name="T42" fmla="*/ 0 w 157"/>
                <a:gd name="T43" fmla="*/ 43 h 115"/>
                <a:gd name="T44" fmla="*/ 0 w 157"/>
                <a:gd name="T45" fmla="*/ 80 h 115"/>
                <a:gd name="T46" fmla="*/ 40 w 157"/>
                <a:gd name="T47" fmla="*/ 80 h 115"/>
                <a:gd name="T48" fmla="*/ 52 w 157"/>
                <a:gd name="T49" fmla="*/ 84 h 115"/>
                <a:gd name="T50" fmla="*/ 74 w 157"/>
                <a:gd name="T51" fmla="*/ 84 h 115"/>
                <a:gd name="T52" fmla="*/ 87 w 157"/>
                <a:gd name="T53" fmla="*/ 80 h 115"/>
                <a:gd name="T54" fmla="*/ 102 w 157"/>
                <a:gd name="T55" fmla="*/ 80 h 115"/>
                <a:gd name="T56" fmla="*/ 117 w 157"/>
                <a:gd name="T57" fmla="*/ 95 h 115"/>
                <a:gd name="T58" fmla="*/ 117 w 157"/>
                <a:gd name="T59" fmla="*/ 97 h 115"/>
                <a:gd name="T60" fmla="*/ 117 w 157"/>
                <a:gd name="T61" fmla="*/ 97 h 115"/>
                <a:gd name="T62" fmla="*/ 115 w 157"/>
                <a:gd name="T63" fmla="*/ 98 h 115"/>
                <a:gd name="T64" fmla="*/ 115 w 157"/>
                <a:gd name="T65" fmla="*/ 113 h 115"/>
                <a:gd name="T66" fmla="*/ 117 w 157"/>
                <a:gd name="T67" fmla="*/ 115 h 115"/>
                <a:gd name="T68" fmla="*/ 156 w 157"/>
                <a:gd name="T69" fmla="*/ 115 h 115"/>
                <a:gd name="T70" fmla="*/ 157 w 157"/>
                <a:gd name="T71" fmla="*/ 113 h 115"/>
                <a:gd name="T72" fmla="*/ 157 w 157"/>
                <a:gd name="T73" fmla="*/ 98 h 115"/>
                <a:gd name="T74" fmla="*/ 156 w 157"/>
                <a:gd name="T75" fmla="*/ 97 h 1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15"/>
                <a:gd name="T116" fmla="*/ 157 w 157"/>
                <a:gd name="T117" fmla="*/ 115 h 11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15">
                  <a:moveTo>
                    <a:pt x="156" y="97"/>
                  </a:moveTo>
                  <a:cubicBezTo>
                    <a:pt x="154" y="97"/>
                    <a:pt x="154" y="97"/>
                    <a:pt x="154" y="97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4" y="67"/>
                    <a:pt x="131" y="43"/>
                    <a:pt x="102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7" y="39"/>
                    <a:pt x="82" y="37"/>
                    <a:pt x="76" y="36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3"/>
                    <a:pt x="75" y="32"/>
                    <a:pt x="73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7"/>
                    <a:pt x="69" y="27"/>
                  </a:cubicBezTo>
                  <a:cubicBezTo>
                    <a:pt x="74" y="25"/>
                    <a:pt x="77" y="20"/>
                    <a:pt x="77" y="14"/>
                  </a:cubicBezTo>
                  <a:cubicBezTo>
                    <a:pt x="77" y="6"/>
                    <a:pt x="71" y="0"/>
                    <a:pt x="63" y="0"/>
                  </a:cubicBezTo>
                  <a:cubicBezTo>
                    <a:pt x="55" y="0"/>
                    <a:pt x="49" y="6"/>
                    <a:pt x="49" y="14"/>
                  </a:cubicBezTo>
                  <a:cubicBezTo>
                    <a:pt x="49" y="20"/>
                    <a:pt x="52" y="25"/>
                    <a:pt x="57" y="27"/>
                  </a:cubicBezTo>
                  <a:cubicBezTo>
                    <a:pt x="57" y="27"/>
                    <a:pt x="57" y="28"/>
                    <a:pt x="57" y="28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2" y="32"/>
                    <a:pt x="50" y="33"/>
                    <a:pt x="50" y="34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4" y="37"/>
                    <a:pt x="39" y="39"/>
                    <a:pt x="3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3" y="82"/>
                    <a:pt x="48" y="84"/>
                    <a:pt x="52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9" y="84"/>
                    <a:pt x="83" y="82"/>
                    <a:pt x="87" y="80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10" y="80"/>
                    <a:pt x="117" y="87"/>
                    <a:pt x="117" y="95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16" y="97"/>
                    <a:pt x="115" y="98"/>
                    <a:pt x="115" y="98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15" y="114"/>
                    <a:pt x="116" y="115"/>
                    <a:pt x="117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7" y="114"/>
                    <a:pt x="157" y="113"/>
                  </a:cubicBezTo>
                  <a:cubicBezTo>
                    <a:pt x="157" y="98"/>
                    <a:pt x="157" y="98"/>
                    <a:pt x="157" y="98"/>
                  </a:cubicBezTo>
                  <a:cubicBezTo>
                    <a:pt x="157" y="98"/>
                    <a:pt x="156" y="97"/>
                    <a:pt x="156" y="97"/>
                  </a:cubicBezTo>
                  <a:close/>
                </a:path>
              </a:pathLst>
            </a:custGeom>
            <a:solidFill>
              <a:srgbClr val="5C5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519672"/>
      </p:ext>
    </p:extLst>
  </p:cSld>
  <p:clrMapOvr>
    <a:masterClrMapping/>
  </p:clrMapOvr>
  <p:transition spd="slow"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4" name="AutoShape 4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YHAQMFBAL/xABLEAABAwIBBQsHCAgGAwEAAAABAAIDBAURBhYhMVESEzVBVHSRk5Sz0hUiU1VxgdMUI2FzobHR4jIzNENSYqKyJUJyksHxY4LC8P/EABoBAQADAQEBAAAAAAAAAAAAAAAEBQYDAgH/xAAxEQACAgADBgQFBAMBAAAAAAAAAQIDBBEUEhUhMVFSBTJhsRMiM0GBcZGhwSM0gkL/2gAMAwEAAhEDEQA/ALbRFhAZREQBFhZQBEWEBlEWEBlERAERYQGUREARYWUARYWUAREQBERAEREAREQENzxqOQQ9e/wLGeVRyCHr3+BRY60V5pauhmtbf3exKs8qjkEPXv8AAsZ5VHIIevf4FFkTS1dBrb+72JTnlUcgh69/gTPKo5BD17/AosiaWroNbf3exKs8qjkEPXv8CxnlUcgh69/gUWRNLV0Gtv7vYlWeVRyCHr3+BYzyqOQQ9e/wKLImlq6DW393sSnPKo5BD17/AAJnlUcgh69/gUWRNLV0Gtv7vYlOeVRyCHr3+BM8qjkEPXv8CiyJpaug1t/d7EpzyqOQQ9e/wLOeVRyCHr3+BRVE0tXQa2/u9iU55VHIIevf4FnPKo5BD17/AAKKomlq6DW393sSnPKo5BD17/AmeVRyCHr3+BRZE0tXQa2/u9iU55VHIIevf4F0rNlBNdKx9M+ljia2nfNumyOeSWuY3DAtG1QRSDJLhWbmM3eRLldh641tpHfD4q6dkYylwJ4iIqgvgiIgCIiAqM60Q60WlMedWkyfu9bTw1UApd5mDizfJnNdgHFukBh2bVvzUv8Asou0O+GpTk5wLbPpjl7166+CqZ4uyMmkXlWAqlBSefFFf5qX7ZRdod8NM1L/ALKLtDvhqf4LOC8ayw97vp9Sv81L/sou0O+Gmal+2UXaHfDVgYLGCaywbvp9SAZqX/ZRdod8NM1L9sou0O+GrAwWME1lg3fT6kAzUv8Asou0O+Gmal/2UXaHfDVgYJgmssG76fUr/NS/7KLtDvhpmpftlF2h3w1YGCxgmssG76fUgGal/wBlF2h3w0zUv+yi7Q74asDBME1lg3fT6lf5qX7ZRdod8NM1L/sou0O+Gp/gs4JrLBu+n1K/zUv2yi7Q74a59fbay2yRRVW9buSMyN3p5eNyHFukloVn4KE5YfttBzR3eFd8PiZ2TUWRsVg66q3KOeZGlIMkuFZuYzd5Eo+pBklwrNzGbvIlLxH0pELC/WiTxERUJpwiIgCIiAqM60Q60WlMeWLk3wJa/q5O9euv0LkZN8CWv6uTvXrrrPW+eX6s1VH0o/oh0J0Ii5nYdCdC8twkkiobjJG4tkjo6mRjhra5sbiCMVX3ly/esKj+jwqRTRK1NpkS/FRoaUlzLL6E6FWnly/af8QqOlnhVgW2SSW322WRxfJJR00kjna3OdGCScEuw8qkm2MPio3tqK5Hr6E6ERRyWOhOhEQDoToREA6E6ERAOhQnLD9toOaO7wqbKEZYfttBzR3eFSsJ9VEHH/Rf49yNKQZJcKzcxm7yJR9SDJLhWbmM3eRK0xH0pFNhfrRJ4nQiKhNOOhOhEQDoREQFRnWiHWi0pjyxcm+BLX9XJ3r111yMm+BLX9XJ3r176urpKGEz1Um9xBzWF25e/wA52gDBgJWfsTdjS6s1VLSqi30XsehFx85MnuWHqKjwIMpMnyWtFWSXOa1o3io0ucQ0DSxfPhWdr/YfHq7l+57LnwbdeYVfdOVXq0LnwbduY1fdOVXqwwPlZVeJeaI2qz7VwZaeY0ndNVX7VaFq4MtPMaTumpjvKh4b55HtREVWXYREQBERAEREAUIyw/baDmju8Km659daLXcXMfVwF8jGGNj2ySMcG444eY4LtRYq5qTI2JqdtbhHmVmpBklwrNzGbvIl1ajI+geCaapqIXcQk3MzPtwd/UvmyWS5Wu5yyTb0+ndSSxtlidreZIyAWO84ajt9qsLMRXZW0nxKqnC21WxclwJSiIqkvgiIgCIiAqM60Q60WlMeWLk3wJa/q5O9etOVXBEnOKf+5bsm+BLX9XJ3r1pyq4Ik5xT/ANyo19f8/wBmjl/q/wDP9EAX1F+upucU/eNXyvqL9dTc4p+8arv7GdXMs658G3bmNZ3TlV6tC58G3bmNZ3TlV6r8D5WWniXmiY2q0LVwZaeY0ndNVX7VaFq4MtHMaTumpjvKh4b55HtReU3C1gkGuowQSCDURAgjQQfOTyjauX0XaIfEq3ZfQudqPU9SLXFNBO3dwyxysxLd3E5r24jWMWnBbF5PQREQBFwrhlLbKIujhxqp2nAthcBE07HS6R0AqOVGVF7mJ3uSKnadGEMbXO97pcT9yk14ayfFLIh24yqt5N5v0LARVg67XpxJNxrMT/DM9o6GkBfcd7vkRxbcKk/RI4SDokBXbQz6oj7yr6MsxFCKTK6ujLW1kEc7ON8XzUvtw0sPQFKaC6W64tLqaYFzRi+J43MrP9TTxfSMQo1lE6/MiZVia7eEXxPciaEXEkBERAEREBUZ1oh1otKY8sXJvgS1/Vyd69acquCJOcU/9y3ZN8CWv6uTvXrTlVwRJzin/uVGvr/n+zRy/wBX/n+iAL6i/XU3OKfvGr5X1F+upucU/eNV39jOrmWdc+DbtzGs7pyq9Whc+DbtzGs7pyq9V+B8rLTxLzRMbVaFq4MtHMaTu2qr9qtC1cGWjmNJ3bUx3lQ8N88itKj9oqucT945a1sqP2iq5xP3jlrU+PJFXLmye5J8Ds51V94u+uBknwPHzqr7xd5UV/1JfqafDfRj+iMOc1jXOc4Na1pc5ziA1rRpJJOjBQW95QzVrpKaje6OiGLXPGLX1HESeMN2Dj49eA9uVV0diLZC7AYNkrCCcTj5zYvuJ9oUSU3C4dZbcvwVuNxTz+FD8hFupKSrrp2U1LGZJXDdHTgyNmOBfI7iH/7SplQZJ26FrXVxNXNgCWnFlO07GsBxPvJ9gUu2+FXm5kGnDWXeXkQUvYNBc0e0gLIIOog+w4q1I6C3RNDYqOlY0DDBkMYH2BaZ7RZ6lpE1DTEn/M2NrHj2PZg77VFWOjnxiTX4bLLhIrJfUcksMjJYnujlYd0x7CQ5p+ghSa6ZKyQtfNbXPlYMXOp5MDKB/wCN3H7Dp+k6lFzoxxBxBwOOggjRgQpldkLVnEgW1TpllInlivzbgBS1O5bWtaS0t0MqGt1uaOJw4x7xsbIFUrHyRvjkje5kkbmvje04Oa5pxBCsizXFtzoop8AJmneqlg1NlaBiR9B0Ee36FWYqj4b2o8i4wWKdq2J80dJERQiyCIiAqM60Q60WlMeWLk3wJa/q5O9et14t8lzonUscrInGWKTdva5wwYccMAQVpyb4Etf1cnevXXWfnJxtbXU1FcVOmMXyaXsQrM6u5fTdRJ41lmR9a18TzX05DJI3kCGTSGODsP01M1lddXb1OWhp6fyaKuF1TS1lO1wa6op5oQ5wJDTIwtxIGzFRHM2u5fTdRJ41NVhcq7p18Is624eu5pzRC8za7l9N1EnjUto4HUtJRU7nBzqenhhLmggOMbQ3EAr0Ivtl07OEmKsPXS84IhkmSFbJLNIK6nAklkeAYZNAc4uw/TXzmbXcvpuok8amqLosXavucngaXxy/k5tmt8lsom0kkrJXCWaTdsaWtwkdusMCSV7aiZlPBPUP/Qgiklf7GNLtC2rjZTSmOz1YBwMroYdGx0gJ+wFcVnZPj92d5ZU1PLkkV/NNJUSzTynGSaR8sh/mccSvgB7nNYxpfI9zY42t1ue4hrWj2lF2cmacVF3gc4AtpYpqrT/GMI2/a7H3K9nJVwb6GZhF2TUerJjZ7VDaqRsQAdUSYSVUo1yS4agde5Gpo/HT0kRUEpOT2maqEVCKjHkgiIvJ6Ch+VNpYz/E4GYYuaysa0aMXaGy/8O9ymC0VVOyqpqmmfhuZ4ZIjjxFzcAfcutVjrmpI4X1K2Diyql3slaw09y+TuPzdbGWYY6N9jBew9G6C4JBGIOsYg+0aCt1JKYKugmB0xVVO/wBwkaD9mKu7I7cHEzdM3XYpFrIiLPmrCIiAqM60Q60WlMeWFk9LCyzW1rpY2uDJMQ57QR8686iV1flFN6eHrGfiqnwGwdATBuwdAVfLBKTb2i0h4i4RUdnkWx8opvTw9Yz8U+UU3p4esZ+KqfBuwdATBuwdAXnQruPe832/yWx8opvTw9Yz8U+UU3p4esZ+KqfBuwdATBuwdATQruG832/yWx8opvTw9Yz8U+UU3p4esZ+KqfBuwdATBuwdATQruG832/yWx8opvTw9Yz8VkTQOIa2aIuOoNe0k+wAqpsG7B0Be20ytp7pa5jgA2riaTgNDZMYj96+SwOSbTPUfEm5JOJZ64WVYJtJI/wAtTTk+zEj/AJXdXPvdOam1XGJoxdvJlYOMuiIlAHQoNT2Zp+pY3x2q5JdCtFIskHNFyqWnW+ifuf8A1lYSo6vba6wUFwo6px+bY8sm+qkG5cfdr9yu7ouVbijN0TULYyZZyysAggEEEEAgjSCDxhZVAaoIiIAsLK5l9rW0NtqpAcJZWmngHHvkgIx9wxPuXqMXJpI8zkoRcn9iuJHB0krhqdJI4ewuJCw0Fz4mjW6SJo9peAsL3WinNVdLZDhiPlDZn7NxD86cegD3rQSajFvoZSKcpJdSzkRFnTWhERAVGdZRWV5DsPqyi6lieQ7D6soupYrXXR6Mot22dUVqisryHYfVlF1LE8h2H1ZRdSxNdHoxu2zqitUVleQ7D6soupYnkOw+rKLqWJro9GN22dUVqisryHYfVlF1LE8h2D1ZRdSxNdHoN22dUVqisryHYPVtF1LE8h2D1bRdSxNdHoxu2zqitVjzuI4HWDsI0gqy/Idg9W0XUsTyHYPVtF1LE10ejG7rO5G+3Vba6io6ofvoWueP4ZBoe33HFeo+xaqempaSPeaaGOGLdOfuIgGt3TjiTgFuVXLJvgXcU9lKXMrO8UDrdXzwYYROJlpztieSQPdqPsXPVj3u1MulLuW7ltVDun0zzqxOtjjsd+B4tNdSRyxSSRSscySNxZIx4wc1w1gq6w9ysjk+aM7i8O6Z5rkyU5PX5kTI7fXPDWNwbSzvODWjiikJ2f5T7uLTMAfuVSLpUN8u1vAZDMHwjVDON3GBsbpDh7iuN+E2ntQJOGx2wtiwspFDmZZSADfbexztsdQWjocw/etU+WFc8EU9JBFiMN1I50xH0gANCiLCW55ZE546nLPMl9VVUtHC+epkbHE3WXayeJrRrJPEFXd3us11qd8ILII8W08RP6LTrc7DRujx9HFp8tVWVtbJvtVO+V4x3O7PmtB4mNGDR7gtCn0YZVfM+LKvFYx3fLHggpdkhb3NFRcpGkb4DTUuI1xg4yPGPESAB/p+lRFSCw351A5lJVuLqJx8x50mmJ4x/JtHFrXvExlKtqBzwcoRtTmTxF8tc1zWuaQ5rgHNc04gg6QQQvpUZpQiIgCIiAIiIAiIgC4t4v1Pay2FjBPVOwc6Ld7lsbDpxe4A6TxDD6fb8X2+x21hp6ctfXPbiAcC2Bp1PeNv8I9+rXAnvkke+SR7nyPcXPc8kuc46SSSpuGw3xPmnyK3F4z4fyQ5+xKM8p/V8faHeBM8pvV8XaH+BRVFP0tXQrNbf3exKs8p/V8XaH+BM8pvV8XaH+BRVE0tXQa2/u9iVZ5T+r4u0P8AApDabpBdKbfmAMlYQyeLdYmN/Fgdh4jh9yrRemhrqq31DKmndg4aHtd+hIzHSx42LlbhIOPyLJnanHWRl/keaLTXIu9jpLo3d471VtbuY5mjHEDU2VvGPtH2HfbLtRXSLdwu3MrQN+geRvkZ/wCRsP8A0OgqtOVcuHBl01C6PHimVdXW24W55bVwua3HBszfOhf/AKXjR7jgV5FbTmte1zXtDmuGDmuAII2EHQuRU5NWKoJcKcwOOkmle6Mf7NLP6VYQxq/9oqrfDXzrf7leIpo7I2hJ8yurGj+ZsDv/AIC+48jrW0/O1NbJ9G6jjH9DMftXfWVdSPoLuhByWjDE4YnAfSdgXqloLjBTxVU9LNFBK7cMfI3cnHDEbpp84Y8WIGKsSjs9ooSHU1JE2QfvXAyS/wC+TF32r1ywxTxyQzMa+KRpY9jxi1zTxFcJY7j8q4EmPhry+aXEqdF2L3ZZrXJvke6fQyOwjkOl0bj+7kP3Hj9uvjqfCamtqJV2Vyrlsy5kgsN+dQFlJVuJoXHBjzpNMTs/k2jiU6a5rmtc0hzXAOa5pBBB0gghVKu/Yb86gc2kq3F1E44McdJpieMfybRxfYoOJw2188OZZYPGbP8Ajs5fYnqL5a5rmtc0hzXAOa5pBBB0gghFVl2fSIiAIiIAvHcHXJtO8W6KJ9S/zWumeGMiBH6ekHEjiH/R9iL6nk8z41msiAPyZykke+SRtO+R7i97n1OLnOOkkktXzmtlB6Ol7R+RWDgsYKXrLPQr931PjxK/zWyg9HS9o/Ima2UHo6XtH5FYOCxgvuts9Bu6r1K/zWyg9HS9o/Ima2UHo6XtH5FYGCzgmts9Bu6r1K+zWyg9HS9o/Ima2UHo6XtH5FYOCxgmts9Bu6r1IHDk5lPTyRzQbxHKw4seypwcP6dW1Su3SXzAR3Kmpw4D9fTzAh2H8UZAwPsPuC6WCYLjZfKzzJHenDRpfyNhERcCUEREAREQGuaKGeOSGZjXxSNLHseMWuaeIqv71ZZrXJvke6fRSOwjedJicdUch+48ft12ItcsMU8ckMzGvikaWPY8Ytc08RXem51PNciLiMPG+OX3KnRdi9WSa1yb5Hun0UjsI5DpdET+7kP3Hj9uvfYbA64FlXWNIoAcYoziDVEcZ/k+/wBmu3d0FDbz4FCsPY7PhZcTdZW5WOommifGyj3bt4+U7klw4zHuhjuNnv4tZTYNa0Na0ANaAGgAAADQAAEVTK/ak3sr9i9hhtmKW0/3MoiKOSwiIgCIiAIiIAiIgCIiAIiIAiIgCIiAIiIAiIgCIiA1ywwzxyQzRskikaWSMkAc1zTxEHQvsBrQGtAAAAAAwAA0AABZRBkEREAREQBERAEREAREQBERAEREAREQBERAEREAREQBERAEREAREQBER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5" name="TextBox 153"/>
          <p:cNvSpPr txBox="1">
            <a:spLocks noChangeArrowheads="1"/>
          </p:cNvSpPr>
          <p:nvPr/>
        </p:nvSpPr>
        <p:spPr bwMode="auto">
          <a:xfrm>
            <a:off x="9525000" y="730250"/>
            <a:ext cx="936625" cy="1446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8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TextBox 156"/>
          <p:cNvSpPr txBox="1">
            <a:spLocks noChangeArrowheads="1"/>
          </p:cNvSpPr>
          <p:nvPr/>
        </p:nvSpPr>
        <p:spPr bwMode="auto">
          <a:xfrm>
            <a:off x="2684463" y="873125"/>
            <a:ext cx="936625" cy="144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88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8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右箭头 157"/>
          <p:cNvSpPr/>
          <p:nvPr/>
        </p:nvSpPr>
        <p:spPr>
          <a:xfrm>
            <a:off x="4197350" y="1258888"/>
            <a:ext cx="936625" cy="576262"/>
          </a:xfrm>
          <a:prstGeom prst="rightArrow">
            <a:avLst/>
          </a:prstGeom>
          <a:solidFill>
            <a:srgbClr val="B2D2D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右箭头 158"/>
          <p:cNvSpPr/>
          <p:nvPr/>
        </p:nvSpPr>
        <p:spPr>
          <a:xfrm>
            <a:off x="7869238" y="1187450"/>
            <a:ext cx="936625" cy="576263"/>
          </a:xfrm>
          <a:prstGeom prst="rightArrow">
            <a:avLst/>
          </a:prstGeom>
          <a:solidFill>
            <a:srgbClr val="B2D2D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160" name="组合 41"/>
          <p:cNvGrpSpPr/>
          <p:nvPr/>
        </p:nvGrpSpPr>
        <p:grpSpPr bwMode="auto">
          <a:xfrm>
            <a:off x="1820863" y="3889375"/>
            <a:ext cx="2520950" cy="303213"/>
            <a:chOff x="1012801" y="3418907"/>
            <a:chExt cx="2520280" cy="308919"/>
          </a:xfrm>
        </p:grpSpPr>
        <p:sp>
          <p:nvSpPr>
            <p:cNvPr id="49161" name="TextBox 167"/>
            <p:cNvSpPr txBox="1">
              <a:spLocks noChangeArrowheads="1"/>
            </p:cNvSpPr>
            <p:nvPr/>
          </p:nvSpPr>
          <p:spPr bwMode="auto">
            <a:xfrm>
              <a:off x="1012801" y="3418907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工具准备</a:t>
              </a:r>
            </a:p>
          </p:txBody>
        </p:sp>
        <p:sp>
          <p:nvSpPr>
            <p:cNvPr id="49162" name="TextBox 168"/>
            <p:cNvSpPr txBox="1">
              <a:spLocks noChangeArrowheads="1"/>
            </p:cNvSpPr>
            <p:nvPr/>
          </p:nvSpPr>
          <p:spPr bwMode="auto">
            <a:xfrm>
              <a:off x="2380953" y="3420049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系统准备</a:t>
              </a:r>
            </a:p>
          </p:txBody>
        </p:sp>
      </p:grpSp>
      <p:sp>
        <p:nvSpPr>
          <p:cNvPr id="49163" name="TextBox 163"/>
          <p:cNvSpPr txBox="1">
            <a:spLocks noChangeArrowheads="1"/>
          </p:cNvSpPr>
          <p:nvPr/>
        </p:nvSpPr>
        <p:spPr bwMode="auto">
          <a:xfrm>
            <a:off x="1820863" y="5013325"/>
            <a:ext cx="1152525" cy="301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人员储备</a:t>
            </a:r>
          </a:p>
        </p:txBody>
      </p:sp>
      <p:sp>
        <p:nvSpPr>
          <p:cNvPr id="49164" name="TextBox 164"/>
          <p:cNvSpPr txBox="1">
            <a:spLocks noChangeArrowheads="1"/>
          </p:cNvSpPr>
          <p:nvPr/>
        </p:nvSpPr>
        <p:spPr bwMode="auto">
          <a:xfrm>
            <a:off x="3189288" y="5013325"/>
            <a:ext cx="1152525" cy="301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</a:p>
        </p:txBody>
      </p:sp>
      <p:sp>
        <p:nvSpPr>
          <p:cNvPr id="49165" name="TextBox 174"/>
          <p:cNvSpPr txBox="1">
            <a:spLocks noChangeArrowheads="1"/>
          </p:cNvSpPr>
          <p:nvPr/>
        </p:nvSpPr>
        <p:spPr bwMode="auto">
          <a:xfrm>
            <a:off x="5264150" y="3877250"/>
            <a:ext cx="1152525" cy="301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熟悉流程</a:t>
            </a:r>
          </a:p>
        </p:txBody>
      </p:sp>
      <p:sp>
        <p:nvSpPr>
          <p:cNvPr id="49166" name="TextBox 175"/>
          <p:cNvSpPr txBox="1">
            <a:spLocks noChangeArrowheads="1"/>
          </p:cNvSpPr>
          <p:nvPr/>
        </p:nvSpPr>
        <p:spPr bwMode="auto">
          <a:xfrm>
            <a:off x="5264150" y="5018088"/>
            <a:ext cx="1152525" cy="303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建立集市</a:t>
            </a:r>
          </a:p>
        </p:txBody>
      </p:sp>
      <p:sp>
        <p:nvSpPr>
          <p:cNvPr id="49167" name="TextBox 176"/>
          <p:cNvSpPr txBox="1">
            <a:spLocks noChangeArrowheads="1"/>
          </p:cNvSpPr>
          <p:nvPr/>
        </p:nvSpPr>
        <p:spPr bwMode="auto">
          <a:xfrm>
            <a:off x="6657975" y="3877250"/>
            <a:ext cx="1152525" cy="301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熟悉数据</a:t>
            </a:r>
          </a:p>
        </p:txBody>
      </p:sp>
      <p:sp>
        <p:nvSpPr>
          <p:cNvPr id="49168" name="TextBox 177"/>
          <p:cNvSpPr txBox="1">
            <a:spLocks noChangeArrowheads="1"/>
          </p:cNvSpPr>
          <p:nvPr/>
        </p:nvSpPr>
        <p:spPr bwMode="auto">
          <a:xfrm>
            <a:off x="6646863" y="5018088"/>
            <a:ext cx="1150937" cy="303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挖掘建模</a:t>
            </a:r>
          </a:p>
        </p:txBody>
      </p:sp>
      <p:sp>
        <p:nvSpPr>
          <p:cNvPr id="49169" name="TextBox 183"/>
          <p:cNvSpPr txBox="1">
            <a:spLocks noChangeArrowheads="1"/>
          </p:cNvSpPr>
          <p:nvPr/>
        </p:nvSpPr>
        <p:spPr bwMode="auto">
          <a:xfrm>
            <a:off x="8732838" y="3879788"/>
            <a:ext cx="1152525" cy="303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管理驾驶舱</a:t>
            </a:r>
          </a:p>
        </p:txBody>
      </p:sp>
      <p:sp>
        <p:nvSpPr>
          <p:cNvPr id="49170" name="TextBox 184"/>
          <p:cNvSpPr txBox="1">
            <a:spLocks noChangeArrowheads="1"/>
          </p:cNvSpPr>
          <p:nvPr/>
        </p:nvSpPr>
        <p:spPr bwMode="auto">
          <a:xfrm>
            <a:off x="10006013" y="3879788"/>
            <a:ext cx="1152525" cy="303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客户画像</a:t>
            </a:r>
          </a:p>
        </p:txBody>
      </p:sp>
      <p:sp>
        <p:nvSpPr>
          <p:cNvPr id="49171" name="TextBox 185"/>
          <p:cNvSpPr txBox="1">
            <a:spLocks noChangeArrowheads="1"/>
          </p:cNvSpPr>
          <p:nvPr/>
        </p:nvSpPr>
        <p:spPr bwMode="auto">
          <a:xfrm>
            <a:off x="8732838" y="5041900"/>
            <a:ext cx="1152525" cy="30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风控策略</a:t>
            </a:r>
          </a:p>
        </p:txBody>
      </p:sp>
      <p:sp>
        <p:nvSpPr>
          <p:cNvPr id="49172" name="TextBox 186"/>
          <p:cNvSpPr txBox="1">
            <a:spLocks noChangeArrowheads="1"/>
          </p:cNvSpPr>
          <p:nvPr/>
        </p:nvSpPr>
        <p:spPr bwMode="auto">
          <a:xfrm>
            <a:off x="10056813" y="4984750"/>
            <a:ext cx="1152525" cy="30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精准营销</a:t>
            </a:r>
          </a:p>
        </p:txBody>
      </p:sp>
      <p:sp>
        <p:nvSpPr>
          <p:cNvPr id="106" name="AutoShape 7"/>
          <p:cNvSpPr>
            <a:spLocks noChangeArrowheads="1"/>
          </p:cNvSpPr>
          <p:nvPr/>
        </p:nvSpPr>
        <p:spPr bwMode="auto">
          <a:xfrm rot="5400000">
            <a:off x="2721769" y="986631"/>
            <a:ext cx="700088" cy="3222625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7" name="Freeform 8"/>
          <p:cNvSpPr/>
          <p:nvPr/>
        </p:nvSpPr>
        <p:spPr bwMode="auto">
          <a:xfrm>
            <a:off x="1460500" y="2879725"/>
            <a:ext cx="3222625" cy="3905250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9175" name="Text Box 9"/>
          <p:cNvSpPr txBox="1">
            <a:spLocks noChangeArrowheads="1"/>
          </p:cNvSpPr>
          <p:nvPr/>
        </p:nvSpPr>
        <p:spPr bwMode="auto">
          <a:xfrm>
            <a:off x="1528763" y="2417763"/>
            <a:ext cx="3087687" cy="36353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基础准备</a:t>
            </a:r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 rot="5400000">
            <a:off x="6187282" y="986631"/>
            <a:ext cx="700088" cy="3222625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0" name="Freeform 12"/>
          <p:cNvSpPr/>
          <p:nvPr/>
        </p:nvSpPr>
        <p:spPr bwMode="auto">
          <a:xfrm>
            <a:off x="4926013" y="2879725"/>
            <a:ext cx="3222625" cy="3905250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9178" name="Text Box 13"/>
          <p:cNvSpPr txBox="1">
            <a:spLocks noChangeArrowheads="1"/>
          </p:cNvSpPr>
          <p:nvPr/>
        </p:nvSpPr>
        <p:spPr bwMode="auto">
          <a:xfrm>
            <a:off x="4994275" y="2417763"/>
            <a:ext cx="3087688" cy="36353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经验积累</a:t>
            </a:r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5040313" y="3399413"/>
            <a:ext cx="3011487" cy="2730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 rot="5400000">
            <a:off x="9652794" y="986631"/>
            <a:ext cx="700088" cy="3222625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4" name="Freeform 16"/>
          <p:cNvSpPr/>
          <p:nvPr/>
        </p:nvSpPr>
        <p:spPr bwMode="auto">
          <a:xfrm>
            <a:off x="8391525" y="2879725"/>
            <a:ext cx="3222625" cy="3905250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9182" name="Text Box 17"/>
          <p:cNvSpPr txBox="1">
            <a:spLocks noChangeArrowheads="1"/>
          </p:cNvSpPr>
          <p:nvPr/>
        </p:nvSpPr>
        <p:spPr bwMode="auto">
          <a:xfrm>
            <a:off x="8459788" y="2417763"/>
            <a:ext cx="3087687" cy="36353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价值实现</a:t>
            </a:r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8505825" y="3382900"/>
            <a:ext cx="3011488" cy="2730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49184" name="Freeform 158"/>
          <p:cNvSpPr>
            <a:spLocks noEditPoints="1" noChangeArrowheads="1"/>
          </p:cNvSpPr>
          <p:nvPr/>
        </p:nvSpPr>
        <p:spPr bwMode="auto">
          <a:xfrm>
            <a:off x="3405188" y="3194050"/>
            <a:ext cx="839787" cy="66198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89"/>
              </a:cxn>
              <a:cxn ang="0">
                <a:pos x="54" y="99"/>
              </a:cxn>
              <a:cxn ang="0">
                <a:pos x="54" y="104"/>
              </a:cxn>
              <a:cxn ang="0">
                <a:pos x="39" y="108"/>
              </a:cxn>
              <a:cxn ang="0">
                <a:pos x="34" y="110"/>
              </a:cxn>
              <a:cxn ang="0">
                <a:pos x="36" y="112"/>
              </a:cxn>
              <a:cxn ang="0">
                <a:pos x="98" y="110"/>
              </a:cxn>
              <a:cxn ang="0">
                <a:pos x="97" y="108"/>
              </a:cxn>
              <a:cxn ang="0">
                <a:pos x="79" y="103"/>
              </a:cxn>
              <a:cxn ang="0">
                <a:pos x="77" y="99"/>
              </a:cxn>
              <a:cxn ang="0">
                <a:pos x="132" y="89"/>
              </a:cxn>
              <a:cxn ang="0">
                <a:pos x="122" y="0"/>
              </a:cxn>
              <a:cxn ang="0">
                <a:pos x="107" y="91"/>
              </a:cxn>
              <a:cxn ang="0">
                <a:pos x="110" y="91"/>
              </a:cxn>
              <a:cxn ang="0">
                <a:pos x="119" y="92"/>
              </a:cxn>
              <a:cxn ang="0">
                <a:pos x="113" y="91"/>
              </a:cxn>
              <a:cxn ang="0">
                <a:pos x="119" y="89"/>
              </a:cxn>
              <a:cxn ang="0">
                <a:pos x="119" y="92"/>
              </a:cxn>
              <a:cxn ang="0">
                <a:pos x="120" y="83"/>
              </a:cxn>
              <a:cxn ang="0">
                <a:pos x="9" y="80"/>
              </a:cxn>
              <a:cxn ang="0">
                <a:pos x="12" y="9"/>
              </a:cxn>
              <a:cxn ang="0">
                <a:pos x="123" y="12"/>
              </a:cxn>
              <a:cxn ang="0">
                <a:pos x="95" y="72"/>
              </a:cxn>
              <a:cxn ang="0">
                <a:pos x="39" y="73"/>
              </a:cxn>
              <a:cxn ang="0">
                <a:pos x="37" y="72"/>
              </a:cxn>
              <a:cxn ang="0">
                <a:pos x="39" y="20"/>
              </a:cxn>
              <a:cxn ang="0">
                <a:pos x="40" y="43"/>
              </a:cxn>
              <a:cxn ang="0">
                <a:pos x="42" y="44"/>
              </a:cxn>
              <a:cxn ang="0">
                <a:pos x="40" y="45"/>
              </a:cxn>
              <a:cxn ang="0">
                <a:pos x="49" y="70"/>
              </a:cxn>
              <a:cxn ang="0">
                <a:pos x="48" y="50"/>
              </a:cxn>
              <a:cxn ang="0">
                <a:pos x="55" y="47"/>
              </a:cxn>
              <a:cxn ang="0">
                <a:pos x="57" y="69"/>
              </a:cxn>
              <a:cxn ang="0">
                <a:pos x="65" y="70"/>
              </a:cxn>
              <a:cxn ang="0">
                <a:pos x="64" y="27"/>
              </a:cxn>
              <a:cxn ang="0">
                <a:pos x="71" y="25"/>
              </a:cxn>
              <a:cxn ang="0">
                <a:pos x="73" y="69"/>
              </a:cxn>
              <a:cxn ang="0">
                <a:pos x="81" y="70"/>
              </a:cxn>
              <a:cxn ang="0">
                <a:pos x="80" y="38"/>
              </a:cxn>
              <a:cxn ang="0">
                <a:pos x="87" y="36"/>
              </a:cxn>
              <a:cxn ang="0">
                <a:pos x="89" y="69"/>
              </a:cxn>
              <a:cxn ang="0">
                <a:pos x="93" y="70"/>
              </a:cxn>
            </a:cxnLst>
            <a:rect l="0" t="0" r="r" b="b"/>
            <a:pathLst>
              <a:path w="132" h="112">
                <a:moveTo>
                  <a:pt x="122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5"/>
                  <a:pt x="4" y="99"/>
                  <a:pt x="10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4" y="101"/>
                  <a:pt x="54" y="103"/>
                  <a:pt x="54" y="104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2" y="108"/>
                  <a:pt x="40" y="108"/>
                  <a:pt x="39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5" y="108"/>
                  <a:pt x="34" y="109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5" y="112"/>
                  <a:pt x="36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7" y="112"/>
                  <a:pt x="98" y="111"/>
                  <a:pt x="98" y="110"/>
                </a:cubicBezTo>
                <a:cubicBezTo>
                  <a:pt x="98" y="110"/>
                  <a:pt x="98" y="110"/>
                  <a:pt x="98" y="110"/>
                </a:cubicBezTo>
                <a:cubicBezTo>
                  <a:pt x="98" y="109"/>
                  <a:pt x="97" y="108"/>
                  <a:pt x="97" y="108"/>
                </a:cubicBezTo>
                <a:cubicBezTo>
                  <a:pt x="96" y="108"/>
                  <a:pt x="95" y="108"/>
                  <a:pt x="94" y="10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78" y="102"/>
                  <a:pt x="77" y="101"/>
                  <a:pt x="77" y="101"/>
                </a:cubicBezTo>
                <a:cubicBezTo>
                  <a:pt x="77" y="99"/>
                  <a:pt x="77" y="99"/>
                  <a:pt x="77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8" y="99"/>
                  <a:pt x="132" y="95"/>
                  <a:pt x="132" y="89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32" y="5"/>
                  <a:pt x="128" y="0"/>
                  <a:pt x="122" y="0"/>
                </a:cubicBezTo>
                <a:close/>
                <a:moveTo>
                  <a:pt x="108" y="92"/>
                </a:moveTo>
                <a:cubicBezTo>
                  <a:pt x="108" y="92"/>
                  <a:pt x="107" y="91"/>
                  <a:pt x="107" y="91"/>
                </a:cubicBezTo>
                <a:cubicBezTo>
                  <a:pt x="107" y="90"/>
                  <a:pt x="108" y="89"/>
                  <a:pt x="108" y="89"/>
                </a:cubicBezTo>
                <a:cubicBezTo>
                  <a:pt x="109" y="89"/>
                  <a:pt x="110" y="90"/>
                  <a:pt x="110" y="91"/>
                </a:cubicBezTo>
                <a:cubicBezTo>
                  <a:pt x="110" y="91"/>
                  <a:pt x="109" y="92"/>
                  <a:pt x="108" y="92"/>
                </a:cubicBezTo>
                <a:close/>
                <a:moveTo>
                  <a:pt x="119" y="92"/>
                </a:moveTo>
                <a:cubicBezTo>
                  <a:pt x="115" y="92"/>
                  <a:pt x="115" y="92"/>
                  <a:pt x="115" y="92"/>
                </a:cubicBezTo>
                <a:cubicBezTo>
                  <a:pt x="114" y="92"/>
                  <a:pt x="113" y="91"/>
                  <a:pt x="113" y="91"/>
                </a:cubicBezTo>
                <a:cubicBezTo>
                  <a:pt x="113" y="90"/>
                  <a:pt x="114" y="89"/>
                  <a:pt x="115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21" y="89"/>
                  <a:pt x="122" y="90"/>
                  <a:pt x="122" y="91"/>
                </a:cubicBezTo>
                <a:cubicBezTo>
                  <a:pt x="122" y="91"/>
                  <a:pt x="121" y="92"/>
                  <a:pt x="119" y="92"/>
                </a:cubicBezTo>
                <a:close/>
                <a:moveTo>
                  <a:pt x="123" y="80"/>
                </a:moveTo>
                <a:cubicBezTo>
                  <a:pt x="123" y="82"/>
                  <a:pt x="121" y="83"/>
                  <a:pt x="120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0" y="83"/>
                  <a:pt x="9" y="82"/>
                  <a:pt x="9" y="80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10" y="9"/>
                  <a:pt x="12" y="9"/>
                </a:cubicBezTo>
                <a:cubicBezTo>
                  <a:pt x="120" y="9"/>
                  <a:pt x="120" y="9"/>
                  <a:pt x="120" y="9"/>
                </a:cubicBezTo>
                <a:cubicBezTo>
                  <a:pt x="121" y="9"/>
                  <a:pt x="123" y="11"/>
                  <a:pt x="123" y="12"/>
                </a:cubicBezTo>
                <a:lnTo>
                  <a:pt x="123" y="80"/>
                </a:lnTo>
                <a:close/>
                <a:moveTo>
                  <a:pt x="95" y="72"/>
                </a:moveTo>
                <a:cubicBezTo>
                  <a:pt x="95" y="72"/>
                  <a:pt x="94" y="73"/>
                  <a:pt x="93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8" y="73"/>
                  <a:pt x="37" y="73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1"/>
                  <a:pt x="38" y="20"/>
                  <a:pt x="39" y="20"/>
                </a:cubicBezTo>
                <a:cubicBezTo>
                  <a:pt x="39" y="20"/>
                  <a:pt x="40" y="21"/>
                  <a:pt x="40" y="22"/>
                </a:cubicBezTo>
                <a:cubicBezTo>
                  <a:pt x="40" y="43"/>
                  <a:pt x="40" y="43"/>
                  <a:pt x="40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4"/>
                </a:cubicBezTo>
                <a:cubicBezTo>
                  <a:pt x="42" y="45"/>
                  <a:pt x="42" y="45"/>
                  <a:pt x="42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70"/>
                  <a:pt x="40" y="70"/>
                  <a:pt x="40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8" y="69"/>
                  <a:pt x="48" y="6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8"/>
                  <a:pt x="50" y="47"/>
                  <a:pt x="51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8"/>
                  <a:pt x="57" y="50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69"/>
                  <a:pt x="57" y="70"/>
                  <a:pt x="57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4" y="70"/>
                  <a:pt x="64" y="69"/>
                  <a:pt x="64" y="6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5" y="25"/>
                  <a:pt x="67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2" y="25"/>
                  <a:pt x="73" y="26"/>
                  <a:pt x="73" y="27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70"/>
                  <a:pt x="73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0" y="70"/>
                  <a:pt x="80" y="69"/>
                  <a:pt x="80" y="69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7"/>
                  <a:pt x="81" y="36"/>
                  <a:pt x="83" y="36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9" y="37"/>
                  <a:pt x="89" y="38"/>
                </a:cubicBezTo>
                <a:cubicBezTo>
                  <a:pt x="89" y="69"/>
                  <a:pt x="89" y="69"/>
                  <a:pt x="89" y="69"/>
                </a:cubicBezTo>
                <a:cubicBezTo>
                  <a:pt x="89" y="69"/>
                  <a:pt x="89" y="70"/>
                  <a:pt x="89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4" y="70"/>
                  <a:pt x="95" y="71"/>
                  <a:pt x="95" y="72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5" name="cutlery_161590"/>
          <p:cNvSpPr>
            <a:spLocks noChangeAspect="1" noChangeArrowheads="1"/>
          </p:cNvSpPr>
          <p:nvPr/>
        </p:nvSpPr>
        <p:spPr bwMode="auto">
          <a:xfrm>
            <a:off x="2154238" y="3227388"/>
            <a:ext cx="693737" cy="676275"/>
          </a:xfrm>
          <a:custGeom>
            <a:avLst/>
            <a:gdLst/>
            <a:ahLst/>
            <a:cxnLst>
              <a:cxn ang="0">
                <a:pos x="35223" y="422404"/>
              </a:cxn>
              <a:cxn ang="0">
                <a:pos x="92486" y="422404"/>
              </a:cxn>
              <a:cxn ang="0">
                <a:pos x="97219" y="528110"/>
              </a:cxn>
              <a:cxn ang="0">
                <a:pos x="64087" y="563252"/>
              </a:cxn>
              <a:cxn ang="0">
                <a:pos x="30861" y="528110"/>
              </a:cxn>
              <a:cxn ang="0">
                <a:pos x="271301" y="253965"/>
              </a:cxn>
              <a:cxn ang="0">
                <a:pos x="293319" y="256005"/>
              </a:cxn>
              <a:cxn ang="0">
                <a:pos x="314594" y="254058"/>
              </a:cxn>
              <a:cxn ang="0">
                <a:pos x="326672" y="528188"/>
              </a:cxn>
              <a:cxn ang="0">
                <a:pos x="293319" y="563323"/>
              </a:cxn>
              <a:cxn ang="0">
                <a:pos x="260152" y="528188"/>
              </a:cxn>
              <a:cxn ang="0">
                <a:pos x="515674" y="253823"/>
              </a:cxn>
              <a:cxn ang="0">
                <a:pos x="558830" y="253823"/>
              </a:cxn>
              <a:cxn ang="0">
                <a:pos x="570431" y="528776"/>
              </a:cxn>
              <a:cxn ang="0">
                <a:pos x="537299" y="563817"/>
              </a:cxn>
              <a:cxn ang="0">
                <a:pos x="504166" y="528776"/>
              </a:cxn>
              <a:cxn ang="0">
                <a:pos x="91537" y="12067"/>
              </a:cxn>
              <a:cxn ang="0">
                <a:pos x="91537" y="397918"/>
              </a:cxn>
              <a:cxn ang="0">
                <a:pos x="40" y="397918"/>
              </a:cxn>
              <a:cxn ang="0">
                <a:pos x="91537" y="12067"/>
              </a:cxn>
              <a:cxn ang="0">
                <a:pos x="373184" y="0"/>
              </a:cxn>
              <a:cxn ang="0">
                <a:pos x="385442" y="12050"/>
              </a:cxn>
              <a:cxn ang="0">
                <a:pos x="385442" y="139413"/>
              </a:cxn>
              <a:cxn ang="0">
                <a:pos x="293971" y="231737"/>
              </a:cxn>
              <a:cxn ang="0">
                <a:pos x="201478" y="139413"/>
              </a:cxn>
              <a:cxn ang="0">
                <a:pos x="201478" y="12050"/>
              </a:cxn>
              <a:cxn ang="0">
                <a:pos x="213458" y="93"/>
              </a:cxn>
              <a:cxn ang="0">
                <a:pos x="225437" y="12050"/>
              </a:cxn>
              <a:cxn ang="0">
                <a:pos x="225437" y="138857"/>
              </a:cxn>
              <a:cxn ang="0">
                <a:pos x="281341" y="205782"/>
              </a:cxn>
              <a:cxn ang="0">
                <a:pos x="281341" y="12050"/>
              </a:cxn>
              <a:cxn ang="0">
                <a:pos x="293321" y="93"/>
              </a:cxn>
              <a:cxn ang="0">
                <a:pos x="305300" y="12050"/>
              </a:cxn>
              <a:cxn ang="0">
                <a:pos x="305300" y="206153"/>
              </a:cxn>
              <a:cxn ang="0">
                <a:pos x="361205" y="139228"/>
              </a:cxn>
              <a:cxn ang="0">
                <a:pos x="361205" y="11958"/>
              </a:cxn>
              <a:cxn ang="0">
                <a:pos x="373184" y="0"/>
              </a:cxn>
            </a:cxnLst>
            <a:rect l="0" t="0" r="r" b="b"/>
            <a:pathLst>
              <a:path w="570479" h="563817">
                <a:moveTo>
                  <a:pt x="35223" y="422404"/>
                </a:moveTo>
                <a:lnTo>
                  <a:pt x="92486" y="422404"/>
                </a:lnTo>
                <a:lnTo>
                  <a:pt x="97219" y="528110"/>
                </a:lnTo>
                <a:cubicBezTo>
                  <a:pt x="98240" y="547396"/>
                  <a:pt x="82834" y="563252"/>
                  <a:pt x="64087" y="563252"/>
                </a:cubicBezTo>
                <a:cubicBezTo>
                  <a:pt x="44875" y="563252"/>
                  <a:pt x="29933" y="546933"/>
                  <a:pt x="30861" y="528110"/>
                </a:cubicBezTo>
                <a:close/>
                <a:moveTo>
                  <a:pt x="271301" y="253965"/>
                </a:moveTo>
                <a:cubicBezTo>
                  <a:pt x="278547" y="255263"/>
                  <a:pt x="285887" y="256005"/>
                  <a:pt x="293319" y="256005"/>
                </a:cubicBezTo>
                <a:cubicBezTo>
                  <a:pt x="300473" y="256005"/>
                  <a:pt x="307534" y="255448"/>
                  <a:pt x="314594" y="254058"/>
                </a:cubicBezTo>
                <a:lnTo>
                  <a:pt x="326672" y="528188"/>
                </a:lnTo>
                <a:cubicBezTo>
                  <a:pt x="327508" y="547378"/>
                  <a:pt x="312551" y="563323"/>
                  <a:pt x="293319" y="563323"/>
                </a:cubicBezTo>
                <a:cubicBezTo>
                  <a:pt x="273995" y="563323"/>
                  <a:pt x="259130" y="547007"/>
                  <a:pt x="260152" y="528188"/>
                </a:cubicBezTo>
                <a:close/>
                <a:moveTo>
                  <a:pt x="515674" y="253823"/>
                </a:moveTo>
                <a:cubicBezTo>
                  <a:pt x="529874" y="258643"/>
                  <a:pt x="544723" y="258643"/>
                  <a:pt x="558830" y="253823"/>
                </a:cubicBezTo>
                <a:lnTo>
                  <a:pt x="570431" y="528776"/>
                </a:lnTo>
                <a:cubicBezTo>
                  <a:pt x="571452" y="548058"/>
                  <a:pt x="556139" y="563817"/>
                  <a:pt x="537299" y="563817"/>
                </a:cubicBezTo>
                <a:cubicBezTo>
                  <a:pt x="518087" y="563817"/>
                  <a:pt x="503145" y="547502"/>
                  <a:pt x="504166" y="528776"/>
                </a:cubicBezTo>
                <a:close/>
                <a:moveTo>
                  <a:pt x="91537" y="12067"/>
                </a:moveTo>
                <a:lnTo>
                  <a:pt x="91537" y="397918"/>
                </a:lnTo>
                <a:lnTo>
                  <a:pt x="40" y="397918"/>
                </a:lnTo>
                <a:cubicBezTo>
                  <a:pt x="40" y="347497"/>
                  <a:pt x="-4785" y="12067"/>
                  <a:pt x="91537" y="12067"/>
                </a:cubicBezTo>
                <a:close/>
                <a:moveTo>
                  <a:pt x="373184" y="0"/>
                </a:moveTo>
                <a:cubicBezTo>
                  <a:pt x="379870" y="0"/>
                  <a:pt x="385164" y="5284"/>
                  <a:pt x="385442" y="12050"/>
                </a:cubicBezTo>
                <a:lnTo>
                  <a:pt x="385442" y="139413"/>
                </a:lnTo>
                <a:cubicBezTo>
                  <a:pt x="385442" y="190395"/>
                  <a:pt x="343932" y="231737"/>
                  <a:pt x="293971" y="231737"/>
                </a:cubicBezTo>
                <a:cubicBezTo>
                  <a:pt x="242803" y="231737"/>
                  <a:pt x="201478" y="190302"/>
                  <a:pt x="201478" y="139413"/>
                </a:cubicBezTo>
                <a:lnTo>
                  <a:pt x="201478" y="12050"/>
                </a:lnTo>
                <a:cubicBezTo>
                  <a:pt x="201478" y="5376"/>
                  <a:pt x="206772" y="93"/>
                  <a:pt x="213458" y="93"/>
                </a:cubicBezTo>
                <a:cubicBezTo>
                  <a:pt x="220144" y="93"/>
                  <a:pt x="225437" y="5376"/>
                  <a:pt x="225437" y="12050"/>
                </a:cubicBezTo>
                <a:lnTo>
                  <a:pt x="225437" y="138857"/>
                </a:lnTo>
                <a:cubicBezTo>
                  <a:pt x="225437" y="172134"/>
                  <a:pt x="249489" y="199943"/>
                  <a:pt x="281341" y="205782"/>
                </a:cubicBezTo>
                <a:lnTo>
                  <a:pt x="281341" y="12050"/>
                </a:lnTo>
                <a:cubicBezTo>
                  <a:pt x="281341" y="5376"/>
                  <a:pt x="286635" y="93"/>
                  <a:pt x="293321" y="93"/>
                </a:cubicBezTo>
                <a:cubicBezTo>
                  <a:pt x="300007" y="93"/>
                  <a:pt x="305300" y="5376"/>
                  <a:pt x="305300" y="12050"/>
                </a:cubicBezTo>
                <a:lnTo>
                  <a:pt x="305300" y="206153"/>
                </a:lnTo>
                <a:cubicBezTo>
                  <a:pt x="337153" y="200313"/>
                  <a:pt x="361205" y="172412"/>
                  <a:pt x="361205" y="139228"/>
                </a:cubicBezTo>
                <a:lnTo>
                  <a:pt x="361205" y="11958"/>
                </a:lnTo>
                <a:cubicBezTo>
                  <a:pt x="361205" y="5284"/>
                  <a:pt x="366498" y="0"/>
                  <a:pt x="373184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6" name="boss-with-tie_81303"/>
          <p:cNvSpPr>
            <a:spLocks noChangeAspect="1" noChangeArrowheads="1"/>
          </p:cNvSpPr>
          <p:nvPr/>
        </p:nvSpPr>
        <p:spPr bwMode="auto">
          <a:xfrm>
            <a:off x="2036763" y="4349750"/>
            <a:ext cx="868362" cy="692150"/>
          </a:xfrm>
          <a:custGeom>
            <a:avLst/>
            <a:gdLst/>
            <a:ahLst/>
            <a:cxnLst>
              <a:cxn ang="0">
                <a:pos x="321042" y="289814"/>
              </a:cxn>
              <a:cxn ang="0">
                <a:pos x="371997" y="339104"/>
              </a:cxn>
              <a:cxn ang="0">
                <a:pos x="383676" y="279467"/>
              </a:cxn>
              <a:cxn ang="0">
                <a:pos x="355420" y="250307"/>
              </a:cxn>
              <a:cxn ang="0">
                <a:pos x="237969" y="263287"/>
              </a:cxn>
              <a:cxn ang="0">
                <a:pos x="241266" y="338916"/>
              </a:cxn>
              <a:cxn ang="0">
                <a:pos x="292880" y="295364"/>
              </a:cxn>
              <a:cxn ang="0">
                <a:pos x="258879" y="250307"/>
              </a:cxn>
              <a:cxn ang="0">
                <a:pos x="566120" y="130673"/>
              </a:cxn>
              <a:cxn ang="0">
                <a:pos x="531927" y="223799"/>
              </a:cxn>
              <a:cxn ang="0">
                <a:pos x="545868" y="261143"/>
              </a:cxn>
              <a:cxn ang="0">
                <a:pos x="607002" y="350788"/>
              </a:cxn>
              <a:cxn ang="0">
                <a:pos x="490386" y="384088"/>
              </a:cxn>
              <a:cxn ang="0">
                <a:pos x="441969" y="263777"/>
              </a:cxn>
              <a:cxn ang="0">
                <a:pos x="472677" y="234240"/>
              </a:cxn>
              <a:cxn ang="0">
                <a:pos x="426144" y="172720"/>
              </a:cxn>
              <a:cxn ang="0">
                <a:pos x="500465" y="66049"/>
              </a:cxn>
              <a:cxn ang="0">
                <a:pos x="172849" y="143278"/>
              </a:cxn>
              <a:cxn ang="0">
                <a:pos x="138468" y="223799"/>
              </a:cxn>
              <a:cxn ang="0">
                <a:pos x="152408" y="261143"/>
              </a:cxn>
              <a:cxn ang="0">
                <a:pos x="146662" y="310058"/>
              </a:cxn>
              <a:cxn ang="0">
                <a:pos x="6312" y="373835"/>
              </a:cxn>
              <a:cxn ang="0">
                <a:pos x="48606" y="263777"/>
              </a:cxn>
              <a:cxn ang="0">
                <a:pos x="79313" y="234240"/>
              </a:cxn>
              <a:cxn ang="0">
                <a:pos x="27318" y="160962"/>
              </a:cxn>
              <a:cxn ang="0">
                <a:pos x="107100" y="66049"/>
              </a:cxn>
              <a:cxn ang="0">
                <a:pos x="401854" y="85787"/>
              </a:cxn>
              <a:cxn ang="0">
                <a:pos x="417960" y="149281"/>
              </a:cxn>
              <a:cxn ang="0">
                <a:pos x="410896" y="159910"/>
              </a:cxn>
              <a:cxn ang="0">
                <a:pos x="384712" y="189823"/>
              </a:cxn>
              <a:cxn ang="0">
                <a:pos x="359847" y="222275"/>
              </a:cxn>
              <a:cxn ang="0">
                <a:pos x="345625" y="236855"/>
              </a:cxn>
              <a:cxn ang="0">
                <a:pos x="366628" y="237326"/>
              </a:cxn>
              <a:cxn ang="0">
                <a:pos x="430016" y="289814"/>
              </a:cxn>
              <a:cxn ang="0">
                <a:pos x="483891" y="436461"/>
              </a:cxn>
              <a:cxn ang="0">
                <a:pos x="431805" y="491771"/>
              </a:cxn>
              <a:cxn ang="0">
                <a:pos x="334605" y="389052"/>
              </a:cxn>
              <a:cxn ang="0">
                <a:pos x="307196" y="317281"/>
              </a:cxn>
              <a:cxn ang="0">
                <a:pos x="279694" y="389052"/>
              </a:cxn>
              <a:cxn ang="0">
                <a:pos x="182493" y="491771"/>
              </a:cxn>
              <a:cxn ang="0">
                <a:pos x="132669" y="424515"/>
              </a:cxn>
              <a:cxn ang="0">
                <a:pos x="214517" y="279373"/>
              </a:cxn>
              <a:cxn ang="0">
                <a:pos x="247765" y="237326"/>
              </a:cxn>
              <a:cxn ang="0">
                <a:pos x="268768" y="236855"/>
              </a:cxn>
              <a:cxn ang="0">
                <a:pos x="254546" y="222275"/>
              </a:cxn>
              <a:cxn ang="0">
                <a:pos x="229681" y="189823"/>
              </a:cxn>
              <a:cxn ang="0">
                <a:pos x="203497" y="159910"/>
              </a:cxn>
              <a:cxn ang="0">
                <a:pos x="196433" y="149281"/>
              </a:cxn>
              <a:cxn ang="0">
                <a:pos x="212727" y="85787"/>
              </a:cxn>
            </a:cxnLst>
            <a:rect l="0" t="0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7" name="server_30454"/>
          <p:cNvSpPr>
            <a:spLocks noChangeAspect="1" noChangeArrowheads="1"/>
          </p:cNvSpPr>
          <p:nvPr/>
        </p:nvSpPr>
        <p:spPr bwMode="auto">
          <a:xfrm>
            <a:off x="3333750" y="4305300"/>
            <a:ext cx="796925" cy="750888"/>
          </a:xfrm>
          <a:custGeom>
            <a:avLst/>
            <a:gdLst/>
            <a:ahLst/>
            <a:cxnLst>
              <a:cxn ang="0">
                <a:pos x="107471" y="534851"/>
              </a:cxn>
              <a:cxn ang="0">
                <a:pos x="214942" y="534851"/>
              </a:cxn>
              <a:cxn ang="0">
                <a:pos x="0" y="534851"/>
              </a:cxn>
              <a:cxn ang="0">
                <a:pos x="107471" y="470425"/>
              </a:cxn>
              <a:cxn ang="0">
                <a:pos x="214942" y="470425"/>
              </a:cxn>
              <a:cxn ang="0">
                <a:pos x="0" y="470425"/>
              </a:cxn>
              <a:cxn ang="0">
                <a:pos x="10663" y="363083"/>
              </a:cxn>
              <a:cxn ang="0">
                <a:pos x="203999" y="363083"/>
              </a:cxn>
              <a:cxn ang="0">
                <a:pos x="558372" y="325019"/>
              </a:cxn>
              <a:cxn ang="0">
                <a:pos x="558372" y="359482"/>
              </a:cxn>
              <a:cxn ang="0">
                <a:pos x="558372" y="325019"/>
              </a:cxn>
              <a:cxn ang="0">
                <a:pos x="214942" y="363083"/>
              </a:cxn>
              <a:cxn ang="0">
                <a:pos x="107471" y="449078"/>
              </a:cxn>
              <a:cxn ang="0">
                <a:pos x="0" y="363083"/>
              </a:cxn>
              <a:cxn ang="0">
                <a:pos x="327706" y="0"/>
              </a:cxn>
              <a:cxn ang="0">
                <a:pos x="604393" y="553092"/>
              </a:cxn>
              <a:cxn ang="0">
                <a:pos x="327706" y="265619"/>
              </a:cxn>
              <a:cxn ang="0">
                <a:pos x="575209" y="294478"/>
              </a:cxn>
              <a:cxn ang="0">
                <a:pos x="577454" y="253010"/>
              </a:cxn>
              <a:cxn ang="0">
                <a:pos x="327706" y="224151"/>
              </a:cxn>
              <a:cxn ang="0">
                <a:pos x="572122" y="239001"/>
              </a:cxn>
              <a:cxn ang="0">
                <a:pos x="595694" y="221349"/>
              </a:cxn>
              <a:cxn ang="0">
                <a:pos x="330512" y="161949"/>
              </a:cxn>
              <a:cxn ang="0">
                <a:pos x="327706" y="143737"/>
              </a:cxn>
              <a:cxn ang="0">
                <a:pos x="575209" y="183803"/>
              </a:cxn>
              <a:cxn ang="0">
                <a:pos x="578577" y="142616"/>
              </a:cxn>
              <a:cxn ang="0">
                <a:pos x="327706" y="102549"/>
              </a:cxn>
              <a:cxn ang="0">
                <a:pos x="571000" y="128046"/>
              </a:cxn>
              <a:cxn ang="0">
                <a:pos x="595414" y="111795"/>
              </a:cxn>
              <a:cxn ang="0">
                <a:pos x="331635" y="38106"/>
              </a:cxn>
              <a:cxn ang="0">
                <a:pos x="313734" y="0"/>
              </a:cxn>
              <a:cxn ang="0">
                <a:pos x="239362" y="553092"/>
              </a:cxn>
              <a:cxn ang="0">
                <a:pos x="243010" y="363124"/>
              </a:cxn>
              <a:cxn ang="0">
                <a:pos x="92300" y="292797"/>
              </a:cxn>
            </a:cxnLst>
            <a:rect l="0" t="0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8" name="TextBox 191"/>
          <p:cNvSpPr txBox="1">
            <a:spLocks noChangeArrowheads="1"/>
          </p:cNvSpPr>
          <p:nvPr/>
        </p:nvSpPr>
        <p:spPr bwMode="auto">
          <a:xfrm>
            <a:off x="1604963" y="5508625"/>
            <a:ext cx="2879725" cy="107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基础准备阶段，主要在人员、数据、工具和系统方面提前为数据分析和建模奠定基础，方便后续工作的开展。</a:t>
            </a:r>
          </a:p>
        </p:txBody>
      </p:sp>
      <p:grpSp>
        <p:nvGrpSpPr>
          <p:cNvPr id="49189" name="组合 202"/>
          <p:cNvGrpSpPr/>
          <p:nvPr/>
        </p:nvGrpSpPr>
        <p:grpSpPr bwMode="auto">
          <a:xfrm>
            <a:off x="5408613" y="3205738"/>
            <a:ext cx="863600" cy="695325"/>
            <a:chOff x="8284531" y="544136"/>
            <a:chExt cx="643536" cy="555154"/>
          </a:xfrm>
        </p:grpSpPr>
        <p:sp>
          <p:nvSpPr>
            <p:cNvPr id="49190" name="Oval 43"/>
            <p:cNvSpPr>
              <a:spLocks noChangeArrowheads="1"/>
            </p:cNvSpPr>
            <p:nvPr/>
          </p:nvSpPr>
          <p:spPr bwMode="auto">
            <a:xfrm>
              <a:off x="8665681" y="687758"/>
              <a:ext cx="42810" cy="53858"/>
            </a:xfrm>
            <a:prstGeom prst="ellipse">
              <a:avLst/>
            </a:pr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191" name="Oval 44"/>
            <p:cNvSpPr>
              <a:spLocks noChangeArrowheads="1"/>
            </p:cNvSpPr>
            <p:nvPr/>
          </p:nvSpPr>
          <p:spPr bwMode="auto">
            <a:xfrm>
              <a:off x="8488916" y="687758"/>
              <a:ext cx="44191" cy="53858"/>
            </a:xfrm>
            <a:prstGeom prst="ellipse">
              <a:avLst/>
            </a:pr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192" name="Freeform 45"/>
            <p:cNvSpPr>
              <a:spLocks noEditPoints="1" noChangeArrowheads="1"/>
            </p:cNvSpPr>
            <p:nvPr/>
          </p:nvSpPr>
          <p:spPr bwMode="auto">
            <a:xfrm>
              <a:off x="8651871" y="744378"/>
              <a:ext cx="114621" cy="222337"/>
            </a:xfrm>
            <a:custGeom>
              <a:avLst/>
              <a:gdLst/>
              <a:ahLst/>
              <a:cxnLst>
                <a:cxn ang="0">
                  <a:pos x="3" y="48"/>
                </a:cxn>
                <a:cxn ang="0">
                  <a:pos x="6" y="47"/>
                </a:cxn>
                <a:cxn ang="0">
                  <a:pos x="2" y="5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7" y="6"/>
                </a:cxn>
                <a:cxn ang="0">
                  <a:pos x="5" y="9"/>
                </a:cxn>
                <a:cxn ang="0">
                  <a:pos x="10" y="20"/>
                </a:cxn>
                <a:cxn ang="0">
                  <a:pos x="11" y="4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20"/>
                </a:cxn>
                <a:cxn ang="0">
                  <a:pos x="21" y="9"/>
                </a:cxn>
                <a:cxn ang="0">
                  <a:pos x="19" y="6"/>
                </a:cxn>
                <a:cxn ang="0">
                  <a:pos x="23" y="4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3" y="1"/>
                </a:cxn>
                <a:cxn ang="0">
                  <a:pos x="24" y="1"/>
                </a:cxn>
                <a:cxn ang="0">
                  <a:pos x="27" y="3"/>
                </a:cxn>
                <a:cxn ang="0">
                  <a:pos x="40" y="17"/>
                </a:cxn>
                <a:cxn ang="0">
                  <a:pos x="40" y="17"/>
                </a:cxn>
                <a:cxn ang="0">
                  <a:pos x="40" y="17"/>
                </a:cxn>
                <a:cxn ang="0">
                  <a:pos x="41" y="23"/>
                </a:cxn>
                <a:cxn ang="0">
                  <a:pos x="41" y="23"/>
                </a:cxn>
                <a:cxn ang="0">
                  <a:pos x="41" y="23"/>
                </a:cxn>
                <a:cxn ang="0">
                  <a:pos x="41" y="23"/>
                </a:cxn>
                <a:cxn ang="0">
                  <a:pos x="41" y="23"/>
                </a:cxn>
                <a:cxn ang="0">
                  <a:pos x="41" y="24"/>
                </a:cxn>
                <a:cxn ang="0">
                  <a:pos x="40" y="25"/>
                </a:cxn>
                <a:cxn ang="0">
                  <a:pos x="39" y="27"/>
                </a:cxn>
                <a:cxn ang="0">
                  <a:pos x="37" y="32"/>
                </a:cxn>
                <a:cxn ang="0">
                  <a:pos x="32" y="40"/>
                </a:cxn>
                <a:cxn ang="0">
                  <a:pos x="26" y="37"/>
                </a:cxn>
                <a:cxn ang="0">
                  <a:pos x="26" y="43"/>
                </a:cxn>
                <a:cxn ang="0">
                  <a:pos x="26" y="43"/>
                </a:cxn>
                <a:cxn ang="0">
                  <a:pos x="25" y="43"/>
                </a:cxn>
                <a:cxn ang="0">
                  <a:pos x="24" y="81"/>
                </a:cxn>
                <a:cxn ang="0">
                  <a:pos x="13" y="81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1" y="81"/>
                </a:cxn>
                <a:cxn ang="0">
                  <a:pos x="0" y="81"/>
                </a:cxn>
                <a:cxn ang="0">
                  <a:pos x="0" y="48"/>
                </a:cxn>
                <a:cxn ang="0">
                  <a:pos x="3" y="48"/>
                </a:cxn>
                <a:cxn ang="0">
                  <a:pos x="26" y="29"/>
                </a:cxn>
                <a:cxn ang="0">
                  <a:pos x="27" y="26"/>
                </a:cxn>
                <a:cxn ang="0">
                  <a:pos x="30" y="22"/>
                </a:cxn>
                <a:cxn ang="0">
                  <a:pos x="31" y="21"/>
                </a:cxn>
                <a:cxn ang="0">
                  <a:pos x="26" y="15"/>
                </a:cxn>
                <a:cxn ang="0">
                  <a:pos x="26" y="29"/>
                </a:cxn>
              </a:cxnLst>
              <a:rect l="0" t="0" r="r" b="b"/>
              <a:pathLst>
                <a:path w="42" h="81">
                  <a:moveTo>
                    <a:pt x="3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1" y="1"/>
                    <a:pt x="22" y="1"/>
                    <a:pt x="23" y="1"/>
                  </a:cubicBezTo>
                  <a:cubicBezTo>
                    <a:pt x="23" y="1"/>
                    <a:pt x="24" y="1"/>
                    <a:pt x="24" y="1"/>
                  </a:cubicBezTo>
                  <a:cubicBezTo>
                    <a:pt x="25" y="1"/>
                    <a:pt x="26" y="2"/>
                    <a:pt x="27" y="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2" y="29"/>
                    <a:pt x="41" y="20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39"/>
                    <a:pt x="28" y="38"/>
                    <a:pt x="26" y="37"/>
                  </a:cubicBezTo>
                  <a:cubicBezTo>
                    <a:pt x="26" y="39"/>
                    <a:pt x="26" y="41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70"/>
                    <a:pt x="13" y="50"/>
                    <a:pt x="13" y="43"/>
                  </a:cubicBezTo>
                  <a:cubicBezTo>
                    <a:pt x="13" y="43"/>
                    <a:pt x="13" y="43"/>
                    <a:pt x="12" y="43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2"/>
                    <a:pt x="0" y="57"/>
                    <a:pt x="0" y="48"/>
                  </a:cubicBezTo>
                  <a:cubicBezTo>
                    <a:pt x="1" y="48"/>
                    <a:pt x="2" y="48"/>
                    <a:pt x="3" y="48"/>
                  </a:cubicBezTo>
                  <a:close/>
                  <a:moveTo>
                    <a:pt x="26" y="29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20"/>
                    <a:pt x="26" y="24"/>
                    <a:pt x="26" y="29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193" name="Freeform 46"/>
            <p:cNvSpPr>
              <a:spLocks noChangeArrowheads="1"/>
            </p:cNvSpPr>
            <p:nvPr/>
          </p:nvSpPr>
          <p:spPr bwMode="auto">
            <a:xfrm>
              <a:off x="8451629" y="747140"/>
              <a:ext cx="98049" cy="219576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2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2" y="3"/>
                </a:cxn>
                <a:cxn ang="0">
                  <a:pos x="16" y="5"/>
                </a:cxn>
                <a:cxn ang="0">
                  <a:pos x="14" y="8"/>
                </a:cxn>
                <a:cxn ang="0">
                  <a:pos x="19" y="19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5" y="3"/>
                </a:cxn>
                <a:cxn ang="0">
                  <a:pos x="24" y="3"/>
                </a:cxn>
                <a:cxn ang="0">
                  <a:pos x="25" y="19"/>
                </a:cxn>
                <a:cxn ang="0">
                  <a:pos x="30" y="8"/>
                </a:cxn>
                <a:cxn ang="0">
                  <a:pos x="28" y="5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2" y="46"/>
                </a:cxn>
                <a:cxn ang="0">
                  <a:pos x="34" y="47"/>
                </a:cxn>
                <a:cxn ang="0">
                  <a:pos x="33" y="80"/>
                </a:cxn>
                <a:cxn ang="0">
                  <a:pos x="23" y="80"/>
                </a:cxn>
                <a:cxn ang="0">
                  <a:pos x="23" y="42"/>
                </a:cxn>
                <a:cxn ang="0">
                  <a:pos x="22" y="42"/>
                </a:cxn>
                <a:cxn ang="0">
                  <a:pos x="20" y="80"/>
                </a:cxn>
                <a:cxn ang="0">
                  <a:pos x="10" y="80"/>
                </a:cxn>
                <a:cxn ang="0">
                  <a:pos x="10" y="43"/>
                </a:cxn>
                <a:cxn ang="0">
                  <a:pos x="8" y="44"/>
                </a:cxn>
                <a:cxn ang="0">
                  <a:pos x="4" y="35"/>
                </a:cxn>
                <a:cxn ang="0">
                  <a:pos x="2" y="30"/>
                </a:cxn>
                <a:cxn ang="0">
                  <a:pos x="1" y="28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3"/>
                </a:cxn>
              </a:cxnLst>
              <a:rect l="0" t="0" r="r" b="b"/>
              <a:pathLst>
                <a:path w="36" h="80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0" y="0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36" y="2"/>
                    <a:pt x="35" y="3"/>
                    <a:pt x="35" y="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69"/>
                    <a:pt x="22" y="49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9" y="69"/>
                    <a:pt x="9" y="51"/>
                    <a:pt x="10" y="43"/>
                  </a:cubicBezTo>
                  <a:cubicBezTo>
                    <a:pt x="9" y="43"/>
                    <a:pt x="8" y="44"/>
                    <a:pt x="8" y="4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0" y="30"/>
                    <a:pt x="0" y="23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194" name="Oval 47"/>
            <p:cNvSpPr>
              <a:spLocks noChangeArrowheads="1"/>
            </p:cNvSpPr>
            <p:nvPr/>
          </p:nvSpPr>
          <p:spPr bwMode="auto">
            <a:xfrm>
              <a:off x="8580060" y="679472"/>
              <a:ext cx="46953" cy="58001"/>
            </a:xfrm>
            <a:prstGeom prst="ellipse">
              <a:avLst/>
            </a:pr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195" name="Freeform 48"/>
            <p:cNvSpPr>
              <a:spLocks noChangeArrowheads="1"/>
            </p:cNvSpPr>
            <p:nvPr/>
          </p:nvSpPr>
          <p:spPr bwMode="auto">
            <a:xfrm>
              <a:off x="8546917" y="741616"/>
              <a:ext cx="113240" cy="241671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9" y="4"/>
                </a:cxn>
                <a:cxn ang="0">
                  <a:pos x="14" y="6"/>
                </a:cxn>
                <a:cxn ang="0">
                  <a:pos x="12" y="9"/>
                </a:cxn>
                <a:cxn ang="0">
                  <a:pos x="17" y="22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3" y="4"/>
                </a:cxn>
                <a:cxn ang="0">
                  <a:pos x="22" y="4"/>
                </a:cxn>
                <a:cxn ang="0">
                  <a:pos x="23" y="22"/>
                </a:cxn>
                <a:cxn ang="0">
                  <a:pos x="29" y="9"/>
                </a:cxn>
                <a:cxn ang="0">
                  <a:pos x="27" y="6"/>
                </a:cxn>
                <a:cxn ang="0">
                  <a:pos x="31" y="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7" y="6"/>
                </a:cxn>
                <a:cxn ang="0">
                  <a:pos x="41" y="46"/>
                </a:cxn>
                <a:cxn ang="0">
                  <a:pos x="35" y="46"/>
                </a:cxn>
                <a:cxn ang="0">
                  <a:pos x="35" y="46"/>
                </a:cxn>
                <a:cxn ang="0">
                  <a:pos x="35" y="46"/>
                </a:cxn>
                <a:cxn ang="0">
                  <a:pos x="34" y="46"/>
                </a:cxn>
                <a:cxn ang="0">
                  <a:pos x="33" y="88"/>
                </a:cxn>
                <a:cxn ang="0">
                  <a:pos x="21" y="88"/>
                </a:cxn>
                <a:cxn ang="0">
                  <a:pos x="21" y="46"/>
                </a:cxn>
                <a:cxn ang="0">
                  <a:pos x="20" y="46"/>
                </a:cxn>
                <a:cxn ang="0">
                  <a:pos x="18" y="88"/>
                </a:cxn>
                <a:cxn ang="0">
                  <a:pos x="7" y="88"/>
                </a:cxn>
                <a:cxn ang="0">
                  <a:pos x="7" y="46"/>
                </a:cxn>
                <a:cxn ang="0">
                  <a:pos x="6" y="46"/>
                </a:cxn>
                <a:cxn ang="0">
                  <a:pos x="5" y="46"/>
                </a:cxn>
                <a:cxn ang="0">
                  <a:pos x="5" y="46"/>
                </a:cxn>
                <a:cxn ang="0">
                  <a:pos x="0" y="46"/>
                </a:cxn>
                <a:cxn ang="0">
                  <a:pos x="4" y="6"/>
                </a:cxn>
                <a:cxn ang="0">
                  <a:pos x="9" y="1"/>
                </a:cxn>
              </a:cxnLst>
              <a:rect l="0" t="0" r="r" b="b"/>
              <a:pathLst>
                <a:path w="41" h="88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1"/>
                    <a:pt x="37" y="3"/>
                    <a:pt x="37" y="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9" y="46"/>
                    <a:pt x="37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76"/>
                    <a:pt x="21" y="54"/>
                    <a:pt x="21" y="46"/>
                  </a:cubicBezTo>
                  <a:cubicBezTo>
                    <a:pt x="21" y="46"/>
                    <a:pt x="20" y="46"/>
                    <a:pt x="20" y="4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6" y="76"/>
                    <a:pt x="7" y="55"/>
                    <a:pt x="7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6"/>
                    <a:pt x="0" y="4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"/>
                    <a:pt x="6" y="1"/>
                    <a:pt x="9" y="1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196" name="Freeform 49"/>
            <p:cNvSpPr>
              <a:spLocks noChangeArrowheads="1"/>
            </p:cNvSpPr>
            <p:nvPr/>
          </p:nvSpPr>
          <p:spPr bwMode="auto">
            <a:xfrm>
              <a:off x="8327341" y="821713"/>
              <a:ext cx="541343" cy="277577"/>
            </a:xfrm>
            <a:custGeom>
              <a:avLst/>
              <a:gdLst/>
              <a:ahLst/>
              <a:cxnLst>
                <a:cxn ang="0">
                  <a:pos x="101" y="101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101" y="76"/>
                </a:cxn>
                <a:cxn ang="0">
                  <a:pos x="174" y="24"/>
                </a:cxn>
                <a:cxn ang="0">
                  <a:pos x="197" y="32"/>
                </a:cxn>
                <a:cxn ang="0">
                  <a:pos x="101" y="101"/>
                </a:cxn>
              </a:cxnLst>
              <a:rect l="0" t="0" r="r" b="b"/>
              <a:pathLst>
                <a:path w="197" h="101">
                  <a:moveTo>
                    <a:pt x="101" y="101"/>
                  </a:moveTo>
                  <a:cubicBezTo>
                    <a:pt x="46" y="101"/>
                    <a:pt x="0" y="56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42"/>
                    <a:pt x="60" y="76"/>
                    <a:pt x="101" y="76"/>
                  </a:cubicBezTo>
                  <a:cubicBezTo>
                    <a:pt x="134" y="76"/>
                    <a:pt x="163" y="55"/>
                    <a:pt x="174" y="24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84" y="74"/>
                    <a:pt x="145" y="101"/>
                    <a:pt x="101" y="101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197" name="Freeform 50"/>
            <p:cNvSpPr>
              <a:spLocks noChangeArrowheads="1"/>
            </p:cNvSpPr>
            <p:nvPr/>
          </p:nvSpPr>
          <p:spPr bwMode="auto">
            <a:xfrm>
              <a:off x="8284531" y="758188"/>
              <a:ext cx="158812" cy="77335"/>
            </a:xfrm>
            <a:custGeom>
              <a:avLst/>
              <a:gdLst/>
              <a:ahLst/>
              <a:cxnLst>
                <a:cxn ang="0">
                  <a:pos x="115" y="56"/>
                </a:cxn>
                <a:cxn ang="0">
                  <a:pos x="57" y="0"/>
                </a:cxn>
                <a:cxn ang="0">
                  <a:pos x="0" y="56"/>
                </a:cxn>
                <a:cxn ang="0">
                  <a:pos x="115" y="56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198" name="Freeform 51"/>
            <p:cNvSpPr>
              <a:spLocks noChangeArrowheads="1"/>
            </p:cNvSpPr>
            <p:nvPr/>
          </p:nvSpPr>
          <p:spPr bwMode="auto">
            <a:xfrm>
              <a:off x="8343913" y="544136"/>
              <a:ext cx="539962" cy="277577"/>
            </a:xfrm>
            <a:custGeom>
              <a:avLst/>
              <a:gdLst/>
              <a:ahLst/>
              <a:cxnLst>
                <a:cxn ang="0">
                  <a:pos x="197" y="101"/>
                </a:cxn>
                <a:cxn ang="0">
                  <a:pos x="172" y="101"/>
                </a:cxn>
                <a:cxn ang="0">
                  <a:pos x="96" y="25"/>
                </a:cxn>
                <a:cxn ang="0">
                  <a:pos x="24" y="77"/>
                </a:cxn>
                <a:cxn ang="0">
                  <a:pos x="0" y="69"/>
                </a:cxn>
                <a:cxn ang="0">
                  <a:pos x="96" y="0"/>
                </a:cxn>
                <a:cxn ang="0">
                  <a:pos x="197" y="101"/>
                </a:cxn>
              </a:cxnLst>
              <a:rect l="0" t="0" r="r" b="b"/>
              <a:pathLst>
                <a:path w="197" h="101">
                  <a:moveTo>
                    <a:pt x="197" y="101"/>
                  </a:moveTo>
                  <a:cubicBezTo>
                    <a:pt x="172" y="101"/>
                    <a:pt x="172" y="101"/>
                    <a:pt x="172" y="101"/>
                  </a:cubicBezTo>
                  <a:cubicBezTo>
                    <a:pt x="172" y="59"/>
                    <a:pt x="138" y="25"/>
                    <a:pt x="96" y="25"/>
                  </a:cubicBezTo>
                  <a:cubicBezTo>
                    <a:pt x="63" y="25"/>
                    <a:pt x="34" y="46"/>
                    <a:pt x="24" y="7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8"/>
                    <a:pt x="52" y="0"/>
                    <a:pt x="96" y="0"/>
                  </a:cubicBezTo>
                  <a:cubicBezTo>
                    <a:pt x="152" y="0"/>
                    <a:pt x="197" y="45"/>
                    <a:pt x="197" y="101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199" name="Freeform 52"/>
            <p:cNvSpPr>
              <a:spLocks noChangeArrowheads="1"/>
            </p:cNvSpPr>
            <p:nvPr/>
          </p:nvSpPr>
          <p:spPr bwMode="auto">
            <a:xfrm>
              <a:off x="8772016" y="807903"/>
              <a:ext cx="156051" cy="800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8"/>
                </a:cxn>
                <a:cxn ang="0">
                  <a:pos x="113" y="0"/>
                </a:cxn>
                <a:cxn ang="0">
                  <a:pos x="0" y="0"/>
                </a:cxn>
              </a:cxnLst>
              <a:rect l="0" t="0" r="r" b="b"/>
              <a:pathLst>
                <a:path w="113" h="58">
                  <a:moveTo>
                    <a:pt x="0" y="0"/>
                  </a:moveTo>
                  <a:lnTo>
                    <a:pt x="56" y="58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</p:grpSp>
      <p:grpSp>
        <p:nvGrpSpPr>
          <p:cNvPr id="49200" name="组合 216"/>
          <p:cNvGrpSpPr/>
          <p:nvPr/>
        </p:nvGrpSpPr>
        <p:grpSpPr bwMode="auto">
          <a:xfrm>
            <a:off x="6873875" y="3186688"/>
            <a:ext cx="725488" cy="712787"/>
            <a:chOff x="6717407" y="3472309"/>
            <a:chExt cx="460631" cy="410743"/>
          </a:xfrm>
        </p:grpSpPr>
        <p:sp>
          <p:nvSpPr>
            <p:cNvPr id="49201" name="Freeform 149"/>
            <p:cNvSpPr>
              <a:spLocks noEditPoints="1" noChangeArrowheads="1"/>
            </p:cNvSpPr>
            <p:nvPr/>
          </p:nvSpPr>
          <p:spPr bwMode="auto">
            <a:xfrm>
              <a:off x="6717407" y="3472309"/>
              <a:ext cx="460631" cy="410743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0"/>
                </a:cxn>
                <a:cxn ang="0">
                  <a:pos x="7" y="197"/>
                </a:cxn>
                <a:cxn ang="0">
                  <a:pos x="214" y="197"/>
                </a:cxn>
                <a:cxn ang="0">
                  <a:pos x="221" y="190"/>
                </a:cxn>
                <a:cxn ang="0">
                  <a:pos x="221" y="7"/>
                </a:cxn>
                <a:cxn ang="0">
                  <a:pos x="214" y="0"/>
                </a:cxn>
                <a:cxn ang="0">
                  <a:pos x="170" y="15"/>
                </a:cxn>
                <a:cxn ang="0">
                  <a:pos x="180" y="24"/>
                </a:cxn>
                <a:cxn ang="0">
                  <a:pos x="170" y="34"/>
                </a:cxn>
                <a:cxn ang="0">
                  <a:pos x="161" y="24"/>
                </a:cxn>
                <a:cxn ang="0">
                  <a:pos x="170" y="15"/>
                </a:cxn>
                <a:cxn ang="0">
                  <a:pos x="143" y="15"/>
                </a:cxn>
                <a:cxn ang="0">
                  <a:pos x="152" y="24"/>
                </a:cxn>
                <a:cxn ang="0">
                  <a:pos x="143" y="34"/>
                </a:cxn>
                <a:cxn ang="0">
                  <a:pos x="133" y="24"/>
                </a:cxn>
                <a:cxn ang="0">
                  <a:pos x="143" y="15"/>
                </a:cxn>
                <a:cxn ang="0">
                  <a:pos x="207" y="182"/>
                </a:cxn>
                <a:cxn ang="0">
                  <a:pos x="14" y="182"/>
                </a:cxn>
                <a:cxn ang="0">
                  <a:pos x="14" y="49"/>
                </a:cxn>
                <a:cxn ang="0">
                  <a:pos x="207" y="49"/>
                </a:cxn>
                <a:cxn ang="0">
                  <a:pos x="207" y="182"/>
                </a:cxn>
                <a:cxn ang="0">
                  <a:pos x="198" y="34"/>
                </a:cxn>
                <a:cxn ang="0">
                  <a:pos x="188" y="24"/>
                </a:cxn>
                <a:cxn ang="0">
                  <a:pos x="198" y="15"/>
                </a:cxn>
                <a:cxn ang="0">
                  <a:pos x="207" y="24"/>
                </a:cxn>
                <a:cxn ang="0">
                  <a:pos x="198" y="34"/>
                </a:cxn>
              </a:cxnLst>
              <a:rect l="0" t="0" r="r" b="b"/>
              <a:pathLst>
                <a:path w="221" h="197">
                  <a:moveTo>
                    <a:pt x="21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3"/>
                    <a:pt x="3" y="197"/>
                    <a:pt x="7" y="197"/>
                  </a:cubicBezTo>
                  <a:cubicBezTo>
                    <a:pt x="214" y="197"/>
                    <a:pt x="214" y="197"/>
                    <a:pt x="214" y="197"/>
                  </a:cubicBezTo>
                  <a:cubicBezTo>
                    <a:pt x="218" y="197"/>
                    <a:pt x="221" y="193"/>
                    <a:pt x="221" y="190"/>
                  </a:cubicBezTo>
                  <a:cubicBezTo>
                    <a:pt x="221" y="7"/>
                    <a:pt x="221" y="7"/>
                    <a:pt x="221" y="7"/>
                  </a:cubicBezTo>
                  <a:cubicBezTo>
                    <a:pt x="221" y="3"/>
                    <a:pt x="218" y="0"/>
                    <a:pt x="214" y="0"/>
                  </a:cubicBezTo>
                  <a:close/>
                  <a:moveTo>
                    <a:pt x="170" y="15"/>
                  </a:moveTo>
                  <a:cubicBezTo>
                    <a:pt x="175" y="15"/>
                    <a:pt x="180" y="19"/>
                    <a:pt x="180" y="24"/>
                  </a:cubicBezTo>
                  <a:cubicBezTo>
                    <a:pt x="180" y="29"/>
                    <a:pt x="175" y="34"/>
                    <a:pt x="170" y="34"/>
                  </a:cubicBezTo>
                  <a:cubicBezTo>
                    <a:pt x="165" y="34"/>
                    <a:pt x="161" y="29"/>
                    <a:pt x="161" y="24"/>
                  </a:cubicBezTo>
                  <a:cubicBezTo>
                    <a:pt x="161" y="19"/>
                    <a:pt x="165" y="15"/>
                    <a:pt x="170" y="15"/>
                  </a:cubicBezTo>
                  <a:close/>
                  <a:moveTo>
                    <a:pt x="143" y="15"/>
                  </a:moveTo>
                  <a:cubicBezTo>
                    <a:pt x="148" y="15"/>
                    <a:pt x="152" y="19"/>
                    <a:pt x="152" y="24"/>
                  </a:cubicBezTo>
                  <a:cubicBezTo>
                    <a:pt x="152" y="29"/>
                    <a:pt x="148" y="34"/>
                    <a:pt x="143" y="34"/>
                  </a:cubicBezTo>
                  <a:cubicBezTo>
                    <a:pt x="137" y="34"/>
                    <a:pt x="133" y="29"/>
                    <a:pt x="133" y="24"/>
                  </a:cubicBezTo>
                  <a:cubicBezTo>
                    <a:pt x="133" y="19"/>
                    <a:pt x="137" y="15"/>
                    <a:pt x="143" y="15"/>
                  </a:cubicBezTo>
                  <a:close/>
                  <a:moveTo>
                    <a:pt x="207" y="182"/>
                  </a:moveTo>
                  <a:cubicBezTo>
                    <a:pt x="14" y="182"/>
                    <a:pt x="14" y="182"/>
                    <a:pt x="14" y="182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207" y="49"/>
                    <a:pt x="207" y="49"/>
                    <a:pt x="207" y="49"/>
                  </a:cubicBezTo>
                  <a:lnTo>
                    <a:pt x="207" y="182"/>
                  </a:lnTo>
                  <a:close/>
                  <a:moveTo>
                    <a:pt x="198" y="34"/>
                  </a:moveTo>
                  <a:cubicBezTo>
                    <a:pt x="193" y="34"/>
                    <a:pt x="188" y="29"/>
                    <a:pt x="188" y="24"/>
                  </a:cubicBezTo>
                  <a:cubicBezTo>
                    <a:pt x="188" y="19"/>
                    <a:pt x="193" y="15"/>
                    <a:pt x="198" y="15"/>
                  </a:cubicBezTo>
                  <a:cubicBezTo>
                    <a:pt x="203" y="15"/>
                    <a:pt x="207" y="19"/>
                    <a:pt x="207" y="24"/>
                  </a:cubicBezTo>
                  <a:cubicBezTo>
                    <a:pt x="207" y="29"/>
                    <a:pt x="203" y="34"/>
                    <a:pt x="198" y="34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02" name="Freeform 150"/>
            <p:cNvSpPr>
              <a:spLocks noEditPoints="1" noChangeArrowheads="1"/>
            </p:cNvSpPr>
            <p:nvPr/>
          </p:nvSpPr>
          <p:spPr bwMode="auto">
            <a:xfrm>
              <a:off x="6780598" y="3633612"/>
              <a:ext cx="43236" cy="681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21" y="16"/>
                </a:cxn>
                <a:cxn ang="0">
                  <a:pos x="18" y="29"/>
                </a:cxn>
                <a:cxn ang="0">
                  <a:pos x="10" y="33"/>
                </a:cxn>
                <a:cxn ang="0">
                  <a:pos x="2" y="28"/>
                </a:cxn>
                <a:cxn ang="0">
                  <a:pos x="0" y="16"/>
                </a:cxn>
                <a:cxn ang="0">
                  <a:pos x="5" y="16"/>
                </a:cxn>
                <a:cxn ang="0">
                  <a:pos x="6" y="25"/>
                </a:cxn>
                <a:cxn ang="0">
                  <a:pos x="10" y="28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4" y="8"/>
                </a:cxn>
                <a:cxn ang="0">
                  <a:pos x="10" y="5"/>
                </a:cxn>
                <a:cxn ang="0">
                  <a:pos x="6" y="8"/>
                </a:cxn>
                <a:cxn ang="0">
                  <a:pos x="5" y="16"/>
                </a:cxn>
              </a:cxnLst>
              <a:rect l="0" t="0" r="r" b="b"/>
              <a:pathLst>
                <a:path w="21" h="33">
                  <a:moveTo>
                    <a:pt x="0" y="16"/>
                  </a:moveTo>
                  <a:cubicBezTo>
                    <a:pt x="0" y="11"/>
                    <a:pt x="0" y="7"/>
                    <a:pt x="2" y="4"/>
                  </a:cubicBezTo>
                  <a:cubicBezTo>
                    <a:pt x="4" y="2"/>
                    <a:pt x="7" y="0"/>
                    <a:pt x="10" y="0"/>
                  </a:cubicBezTo>
                  <a:cubicBezTo>
                    <a:pt x="14" y="0"/>
                    <a:pt x="17" y="2"/>
                    <a:pt x="18" y="4"/>
                  </a:cubicBezTo>
                  <a:cubicBezTo>
                    <a:pt x="20" y="7"/>
                    <a:pt x="21" y="11"/>
                    <a:pt x="21" y="16"/>
                  </a:cubicBezTo>
                  <a:cubicBezTo>
                    <a:pt x="21" y="22"/>
                    <a:pt x="20" y="26"/>
                    <a:pt x="18" y="29"/>
                  </a:cubicBezTo>
                  <a:cubicBezTo>
                    <a:pt x="16" y="31"/>
                    <a:pt x="14" y="33"/>
                    <a:pt x="10" y="33"/>
                  </a:cubicBezTo>
                  <a:cubicBezTo>
                    <a:pt x="7" y="33"/>
                    <a:pt x="4" y="31"/>
                    <a:pt x="2" y="28"/>
                  </a:cubicBezTo>
                  <a:cubicBezTo>
                    <a:pt x="0" y="26"/>
                    <a:pt x="0" y="22"/>
                    <a:pt x="0" y="16"/>
                  </a:cubicBezTo>
                  <a:close/>
                  <a:moveTo>
                    <a:pt x="5" y="16"/>
                  </a:moveTo>
                  <a:cubicBezTo>
                    <a:pt x="5" y="20"/>
                    <a:pt x="6" y="23"/>
                    <a:pt x="6" y="25"/>
                  </a:cubicBezTo>
                  <a:cubicBezTo>
                    <a:pt x="7" y="27"/>
                    <a:pt x="9" y="28"/>
                    <a:pt x="10" y="28"/>
                  </a:cubicBezTo>
                  <a:cubicBezTo>
                    <a:pt x="12" y="28"/>
                    <a:pt x="13" y="27"/>
                    <a:pt x="14" y="25"/>
                  </a:cubicBezTo>
                  <a:cubicBezTo>
                    <a:pt x="15" y="23"/>
                    <a:pt x="15" y="20"/>
                    <a:pt x="15" y="16"/>
                  </a:cubicBezTo>
                  <a:cubicBezTo>
                    <a:pt x="15" y="13"/>
                    <a:pt x="15" y="10"/>
                    <a:pt x="14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9" y="5"/>
                    <a:pt x="7" y="6"/>
                    <a:pt x="6" y="8"/>
                  </a:cubicBezTo>
                  <a:cubicBezTo>
                    <a:pt x="6" y="10"/>
                    <a:pt x="5" y="13"/>
                    <a:pt x="5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03" name="Freeform 151"/>
            <p:cNvSpPr>
              <a:spLocks noChangeArrowheads="1"/>
            </p:cNvSpPr>
            <p:nvPr/>
          </p:nvSpPr>
          <p:spPr bwMode="auto">
            <a:xfrm>
              <a:off x="6840463" y="3635276"/>
              <a:ext cx="39910" cy="64855"/>
            </a:xfrm>
            <a:custGeom>
              <a:avLst/>
              <a:gdLst/>
              <a:ahLst/>
              <a:cxnLst>
                <a:cxn ang="0">
                  <a:pos x="3" y="33"/>
                </a:cxn>
                <a:cxn ang="0">
                  <a:pos x="10" y="33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8" y="10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6" y="33"/>
                </a:cxn>
                <a:cxn ang="0">
                  <a:pos x="24" y="33"/>
                </a:cxn>
                <a:cxn ang="0">
                  <a:pos x="24" y="39"/>
                </a:cxn>
                <a:cxn ang="0">
                  <a:pos x="3" y="39"/>
                </a:cxn>
                <a:cxn ang="0">
                  <a:pos x="3" y="33"/>
                </a:cxn>
              </a:cxnLst>
              <a:rect l="0" t="0" r="r" b="b"/>
              <a:pathLst>
                <a:path w="24" h="39">
                  <a:moveTo>
                    <a:pt x="3" y="33"/>
                  </a:moveTo>
                  <a:lnTo>
                    <a:pt x="10" y="33"/>
                  </a:lnTo>
                  <a:lnTo>
                    <a:pt x="10" y="11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33"/>
                  </a:lnTo>
                  <a:lnTo>
                    <a:pt x="24" y="33"/>
                  </a:lnTo>
                  <a:lnTo>
                    <a:pt x="24" y="39"/>
                  </a:lnTo>
                  <a:lnTo>
                    <a:pt x="3" y="39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04" name="Freeform 152"/>
            <p:cNvSpPr>
              <a:spLocks noEditPoints="1" noChangeArrowheads="1"/>
            </p:cNvSpPr>
            <p:nvPr/>
          </p:nvSpPr>
          <p:spPr bwMode="auto">
            <a:xfrm>
              <a:off x="6897003" y="3633612"/>
              <a:ext cx="46562" cy="681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2" y="16"/>
                </a:cxn>
                <a:cxn ang="0">
                  <a:pos x="19" y="29"/>
                </a:cxn>
                <a:cxn ang="0">
                  <a:pos x="11" y="33"/>
                </a:cxn>
                <a:cxn ang="0">
                  <a:pos x="3" y="28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7" y="25"/>
                </a:cxn>
                <a:cxn ang="0">
                  <a:pos x="11" y="28"/>
                </a:cxn>
                <a:cxn ang="0">
                  <a:pos x="15" y="25"/>
                </a:cxn>
                <a:cxn ang="0">
                  <a:pos x="16" y="16"/>
                </a:cxn>
                <a:cxn ang="0">
                  <a:pos x="15" y="8"/>
                </a:cxn>
                <a:cxn ang="0">
                  <a:pos x="11" y="5"/>
                </a:cxn>
                <a:cxn ang="0">
                  <a:pos x="7" y="8"/>
                </a:cxn>
                <a:cxn ang="0">
                  <a:pos x="6" y="16"/>
                </a:cxn>
              </a:cxnLst>
              <a:rect l="0" t="0" r="r" b="b"/>
              <a:pathLst>
                <a:path w="22" h="33">
                  <a:moveTo>
                    <a:pt x="0" y="16"/>
                  </a:move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5" y="0"/>
                    <a:pt x="17" y="2"/>
                    <a:pt x="19" y="4"/>
                  </a:cubicBezTo>
                  <a:cubicBezTo>
                    <a:pt x="21" y="7"/>
                    <a:pt x="22" y="11"/>
                    <a:pt x="22" y="16"/>
                  </a:cubicBezTo>
                  <a:cubicBezTo>
                    <a:pt x="22" y="22"/>
                    <a:pt x="21" y="26"/>
                    <a:pt x="19" y="29"/>
                  </a:cubicBezTo>
                  <a:cubicBezTo>
                    <a:pt x="17" y="31"/>
                    <a:pt x="14" y="33"/>
                    <a:pt x="11" y="33"/>
                  </a:cubicBezTo>
                  <a:cubicBezTo>
                    <a:pt x="7" y="33"/>
                    <a:pt x="4" y="31"/>
                    <a:pt x="3" y="28"/>
                  </a:cubicBezTo>
                  <a:cubicBezTo>
                    <a:pt x="1" y="26"/>
                    <a:pt x="0" y="22"/>
                    <a:pt x="0" y="16"/>
                  </a:cubicBezTo>
                  <a:close/>
                  <a:moveTo>
                    <a:pt x="6" y="16"/>
                  </a:moveTo>
                  <a:cubicBezTo>
                    <a:pt x="6" y="20"/>
                    <a:pt x="6" y="23"/>
                    <a:pt x="7" y="25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4" y="27"/>
                    <a:pt x="15" y="25"/>
                  </a:cubicBezTo>
                  <a:cubicBezTo>
                    <a:pt x="15" y="23"/>
                    <a:pt x="16" y="20"/>
                    <a:pt x="16" y="16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7" y="8"/>
                  </a:cubicBezTo>
                  <a:cubicBezTo>
                    <a:pt x="6" y="10"/>
                    <a:pt x="6" y="13"/>
                    <a:pt x="6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05" name="Freeform 153"/>
            <p:cNvSpPr>
              <a:spLocks noChangeArrowheads="1"/>
            </p:cNvSpPr>
            <p:nvPr/>
          </p:nvSpPr>
          <p:spPr bwMode="auto">
            <a:xfrm>
              <a:off x="6956868" y="3635276"/>
              <a:ext cx="41574" cy="64855"/>
            </a:xfrm>
            <a:custGeom>
              <a:avLst/>
              <a:gdLst/>
              <a:ahLst/>
              <a:cxnLst>
                <a:cxn ang="0">
                  <a:pos x="3" y="33"/>
                </a:cxn>
                <a:cxn ang="0">
                  <a:pos x="10" y="33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9" y="10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13" y="0"/>
                </a:cxn>
                <a:cxn ang="0">
                  <a:pos x="18" y="0"/>
                </a:cxn>
                <a:cxn ang="0">
                  <a:pos x="18" y="33"/>
                </a:cxn>
                <a:cxn ang="0">
                  <a:pos x="25" y="33"/>
                </a:cxn>
                <a:cxn ang="0">
                  <a:pos x="25" y="39"/>
                </a:cxn>
                <a:cxn ang="0">
                  <a:pos x="3" y="39"/>
                </a:cxn>
                <a:cxn ang="0">
                  <a:pos x="3" y="33"/>
                </a:cxn>
              </a:cxnLst>
              <a:rect l="0" t="0" r="r" b="b"/>
              <a:pathLst>
                <a:path w="25" h="39">
                  <a:moveTo>
                    <a:pt x="3" y="33"/>
                  </a:moveTo>
                  <a:lnTo>
                    <a:pt x="10" y="33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18" y="33"/>
                  </a:lnTo>
                  <a:lnTo>
                    <a:pt x="25" y="33"/>
                  </a:lnTo>
                  <a:lnTo>
                    <a:pt x="25" y="39"/>
                  </a:lnTo>
                  <a:lnTo>
                    <a:pt x="3" y="39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06" name="Freeform 154"/>
            <p:cNvSpPr>
              <a:spLocks noEditPoints="1" noChangeArrowheads="1"/>
            </p:cNvSpPr>
            <p:nvPr/>
          </p:nvSpPr>
          <p:spPr bwMode="auto">
            <a:xfrm>
              <a:off x="7015071" y="3633612"/>
              <a:ext cx="44899" cy="681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9" y="4"/>
                </a:cxn>
                <a:cxn ang="0">
                  <a:pos x="21" y="16"/>
                </a:cxn>
                <a:cxn ang="0">
                  <a:pos x="18" y="29"/>
                </a:cxn>
                <a:cxn ang="0">
                  <a:pos x="10" y="33"/>
                </a:cxn>
                <a:cxn ang="0">
                  <a:pos x="2" y="28"/>
                </a:cxn>
                <a:cxn ang="0">
                  <a:pos x="0" y="16"/>
                </a:cxn>
                <a:cxn ang="0">
                  <a:pos x="5" y="16"/>
                </a:cxn>
                <a:cxn ang="0">
                  <a:pos x="7" y="25"/>
                </a:cxn>
                <a:cxn ang="0">
                  <a:pos x="10" y="28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4" y="8"/>
                </a:cxn>
                <a:cxn ang="0">
                  <a:pos x="10" y="5"/>
                </a:cxn>
                <a:cxn ang="0">
                  <a:pos x="7" y="8"/>
                </a:cxn>
                <a:cxn ang="0">
                  <a:pos x="5" y="16"/>
                </a:cxn>
              </a:cxnLst>
              <a:rect l="0" t="0" r="r" b="b"/>
              <a:pathLst>
                <a:path w="21" h="33">
                  <a:moveTo>
                    <a:pt x="0" y="16"/>
                  </a:moveTo>
                  <a:cubicBezTo>
                    <a:pt x="0" y="11"/>
                    <a:pt x="1" y="7"/>
                    <a:pt x="2" y="4"/>
                  </a:cubicBezTo>
                  <a:cubicBezTo>
                    <a:pt x="4" y="2"/>
                    <a:pt x="7" y="0"/>
                    <a:pt x="10" y="0"/>
                  </a:cubicBezTo>
                  <a:cubicBezTo>
                    <a:pt x="14" y="0"/>
                    <a:pt x="17" y="2"/>
                    <a:pt x="19" y="4"/>
                  </a:cubicBezTo>
                  <a:cubicBezTo>
                    <a:pt x="20" y="7"/>
                    <a:pt x="21" y="11"/>
                    <a:pt x="21" y="16"/>
                  </a:cubicBezTo>
                  <a:cubicBezTo>
                    <a:pt x="21" y="22"/>
                    <a:pt x="20" y="26"/>
                    <a:pt x="18" y="29"/>
                  </a:cubicBezTo>
                  <a:cubicBezTo>
                    <a:pt x="16" y="31"/>
                    <a:pt x="14" y="33"/>
                    <a:pt x="10" y="33"/>
                  </a:cubicBezTo>
                  <a:cubicBezTo>
                    <a:pt x="7" y="33"/>
                    <a:pt x="4" y="31"/>
                    <a:pt x="2" y="28"/>
                  </a:cubicBezTo>
                  <a:cubicBezTo>
                    <a:pt x="0" y="26"/>
                    <a:pt x="0" y="22"/>
                    <a:pt x="0" y="16"/>
                  </a:cubicBezTo>
                  <a:close/>
                  <a:moveTo>
                    <a:pt x="5" y="16"/>
                  </a:moveTo>
                  <a:cubicBezTo>
                    <a:pt x="5" y="20"/>
                    <a:pt x="6" y="23"/>
                    <a:pt x="7" y="25"/>
                  </a:cubicBezTo>
                  <a:cubicBezTo>
                    <a:pt x="7" y="27"/>
                    <a:pt x="9" y="28"/>
                    <a:pt x="10" y="28"/>
                  </a:cubicBezTo>
                  <a:cubicBezTo>
                    <a:pt x="12" y="28"/>
                    <a:pt x="13" y="27"/>
                    <a:pt x="14" y="25"/>
                  </a:cubicBezTo>
                  <a:cubicBezTo>
                    <a:pt x="15" y="23"/>
                    <a:pt x="15" y="20"/>
                    <a:pt x="15" y="16"/>
                  </a:cubicBezTo>
                  <a:cubicBezTo>
                    <a:pt x="15" y="13"/>
                    <a:pt x="15" y="10"/>
                    <a:pt x="14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9" y="5"/>
                    <a:pt x="7" y="6"/>
                    <a:pt x="7" y="8"/>
                  </a:cubicBezTo>
                  <a:cubicBezTo>
                    <a:pt x="6" y="10"/>
                    <a:pt x="5" y="13"/>
                    <a:pt x="5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07" name="Freeform 155"/>
            <p:cNvSpPr>
              <a:spLocks noChangeArrowheads="1"/>
            </p:cNvSpPr>
            <p:nvPr/>
          </p:nvSpPr>
          <p:spPr bwMode="auto">
            <a:xfrm>
              <a:off x="7076598" y="3635276"/>
              <a:ext cx="39910" cy="64855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10" y="33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7" y="10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33"/>
                </a:cxn>
                <a:cxn ang="0">
                  <a:pos x="24" y="33"/>
                </a:cxn>
                <a:cxn ang="0">
                  <a:pos x="24" y="39"/>
                </a:cxn>
                <a:cxn ang="0">
                  <a:pos x="2" y="39"/>
                </a:cxn>
                <a:cxn ang="0">
                  <a:pos x="2" y="33"/>
                </a:cxn>
              </a:cxnLst>
              <a:rect l="0" t="0" r="r" b="b"/>
              <a:pathLst>
                <a:path w="24" h="39">
                  <a:moveTo>
                    <a:pt x="2" y="33"/>
                  </a:moveTo>
                  <a:lnTo>
                    <a:pt x="10" y="33"/>
                  </a:lnTo>
                  <a:lnTo>
                    <a:pt x="10" y="11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33"/>
                  </a:lnTo>
                  <a:lnTo>
                    <a:pt x="24" y="33"/>
                  </a:lnTo>
                  <a:lnTo>
                    <a:pt x="24" y="39"/>
                  </a:lnTo>
                  <a:lnTo>
                    <a:pt x="2" y="39"/>
                  </a:lnTo>
                  <a:lnTo>
                    <a:pt x="2" y="33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08" name="Freeform 156"/>
            <p:cNvSpPr>
              <a:spLocks noEditPoints="1" noChangeArrowheads="1"/>
            </p:cNvSpPr>
            <p:nvPr/>
          </p:nvSpPr>
          <p:spPr bwMode="auto">
            <a:xfrm>
              <a:off x="6780598" y="3743365"/>
              <a:ext cx="43236" cy="665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21" y="16"/>
                </a:cxn>
                <a:cxn ang="0">
                  <a:pos x="18" y="28"/>
                </a:cxn>
                <a:cxn ang="0">
                  <a:pos x="10" y="32"/>
                </a:cxn>
                <a:cxn ang="0">
                  <a:pos x="2" y="28"/>
                </a:cxn>
                <a:cxn ang="0">
                  <a:pos x="0" y="16"/>
                </a:cxn>
                <a:cxn ang="0">
                  <a:pos x="5" y="16"/>
                </a:cxn>
                <a:cxn ang="0">
                  <a:pos x="6" y="25"/>
                </a:cxn>
                <a:cxn ang="0">
                  <a:pos x="10" y="28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4" y="8"/>
                </a:cxn>
                <a:cxn ang="0">
                  <a:pos x="10" y="5"/>
                </a:cxn>
                <a:cxn ang="0">
                  <a:pos x="6" y="8"/>
                </a:cxn>
                <a:cxn ang="0">
                  <a:pos x="5" y="16"/>
                </a:cxn>
              </a:cxnLst>
              <a:rect l="0" t="0" r="r" b="b"/>
              <a:pathLst>
                <a:path w="21" h="32">
                  <a:moveTo>
                    <a:pt x="0" y="16"/>
                  </a:moveTo>
                  <a:cubicBezTo>
                    <a:pt x="0" y="11"/>
                    <a:pt x="0" y="7"/>
                    <a:pt x="2" y="4"/>
                  </a:cubicBezTo>
                  <a:cubicBezTo>
                    <a:pt x="4" y="2"/>
                    <a:pt x="7" y="0"/>
                    <a:pt x="10" y="0"/>
                  </a:cubicBezTo>
                  <a:cubicBezTo>
                    <a:pt x="14" y="0"/>
                    <a:pt x="17" y="2"/>
                    <a:pt x="18" y="4"/>
                  </a:cubicBezTo>
                  <a:cubicBezTo>
                    <a:pt x="20" y="7"/>
                    <a:pt x="21" y="11"/>
                    <a:pt x="21" y="16"/>
                  </a:cubicBezTo>
                  <a:cubicBezTo>
                    <a:pt x="21" y="22"/>
                    <a:pt x="20" y="26"/>
                    <a:pt x="18" y="28"/>
                  </a:cubicBezTo>
                  <a:cubicBezTo>
                    <a:pt x="16" y="31"/>
                    <a:pt x="14" y="32"/>
                    <a:pt x="10" y="32"/>
                  </a:cubicBezTo>
                  <a:cubicBezTo>
                    <a:pt x="7" y="32"/>
                    <a:pt x="4" y="31"/>
                    <a:pt x="2" y="28"/>
                  </a:cubicBezTo>
                  <a:cubicBezTo>
                    <a:pt x="0" y="25"/>
                    <a:pt x="0" y="21"/>
                    <a:pt x="0" y="16"/>
                  </a:cubicBezTo>
                  <a:close/>
                  <a:moveTo>
                    <a:pt x="5" y="16"/>
                  </a:moveTo>
                  <a:cubicBezTo>
                    <a:pt x="5" y="20"/>
                    <a:pt x="6" y="23"/>
                    <a:pt x="6" y="25"/>
                  </a:cubicBezTo>
                  <a:cubicBezTo>
                    <a:pt x="7" y="27"/>
                    <a:pt x="9" y="28"/>
                    <a:pt x="10" y="28"/>
                  </a:cubicBezTo>
                  <a:cubicBezTo>
                    <a:pt x="12" y="28"/>
                    <a:pt x="13" y="27"/>
                    <a:pt x="14" y="25"/>
                  </a:cubicBezTo>
                  <a:cubicBezTo>
                    <a:pt x="15" y="23"/>
                    <a:pt x="15" y="20"/>
                    <a:pt x="15" y="16"/>
                  </a:cubicBezTo>
                  <a:cubicBezTo>
                    <a:pt x="15" y="13"/>
                    <a:pt x="15" y="10"/>
                    <a:pt x="14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9" y="5"/>
                    <a:pt x="7" y="6"/>
                    <a:pt x="6" y="8"/>
                  </a:cubicBezTo>
                  <a:cubicBezTo>
                    <a:pt x="6" y="10"/>
                    <a:pt x="5" y="13"/>
                    <a:pt x="5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09" name="Freeform 157"/>
            <p:cNvSpPr>
              <a:spLocks noEditPoints="1" noChangeArrowheads="1"/>
            </p:cNvSpPr>
            <p:nvPr/>
          </p:nvSpPr>
          <p:spPr bwMode="auto">
            <a:xfrm>
              <a:off x="6838801" y="3743365"/>
              <a:ext cx="43236" cy="665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1" y="16"/>
                </a:cxn>
                <a:cxn ang="0">
                  <a:pos x="19" y="28"/>
                </a:cxn>
                <a:cxn ang="0">
                  <a:pos x="11" y="32"/>
                </a:cxn>
                <a:cxn ang="0">
                  <a:pos x="2" y="28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7" y="25"/>
                </a:cxn>
                <a:cxn ang="0">
                  <a:pos x="11" y="28"/>
                </a:cxn>
                <a:cxn ang="0">
                  <a:pos x="14" y="25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1" y="5"/>
                </a:cxn>
                <a:cxn ang="0">
                  <a:pos x="7" y="8"/>
                </a:cxn>
                <a:cxn ang="0">
                  <a:pos x="6" y="16"/>
                </a:cxn>
              </a:cxnLst>
              <a:rect l="0" t="0" r="r" b="b"/>
              <a:pathLst>
                <a:path w="21" h="32">
                  <a:moveTo>
                    <a:pt x="0" y="16"/>
                  </a:moveTo>
                  <a:cubicBezTo>
                    <a:pt x="0" y="11"/>
                    <a:pt x="1" y="7"/>
                    <a:pt x="3" y="4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4" y="0"/>
                    <a:pt x="17" y="2"/>
                    <a:pt x="19" y="4"/>
                  </a:cubicBezTo>
                  <a:cubicBezTo>
                    <a:pt x="20" y="7"/>
                    <a:pt x="21" y="11"/>
                    <a:pt x="21" y="16"/>
                  </a:cubicBezTo>
                  <a:cubicBezTo>
                    <a:pt x="21" y="22"/>
                    <a:pt x="20" y="26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ubicBezTo>
                    <a:pt x="7" y="32"/>
                    <a:pt x="4" y="31"/>
                    <a:pt x="2" y="28"/>
                  </a:cubicBezTo>
                  <a:cubicBezTo>
                    <a:pt x="1" y="25"/>
                    <a:pt x="0" y="21"/>
                    <a:pt x="0" y="16"/>
                  </a:cubicBezTo>
                  <a:close/>
                  <a:moveTo>
                    <a:pt x="6" y="16"/>
                  </a:moveTo>
                  <a:cubicBezTo>
                    <a:pt x="6" y="20"/>
                    <a:pt x="6" y="23"/>
                    <a:pt x="7" y="25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2" y="28"/>
                    <a:pt x="14" y="27"/>
                    <a:pt x="14" y="25"/>
                  </a:cubicBezTo>
                  <a:cubicBezTo>
                    <a:pt x="15" y="23"/>
                    <a:pt x="16" y="20"/>
                    <a:pt x="16" y="16"/>
                  </a:cubicBezTo>
                  <a:cubicBezTo>
                    <a:pt x="16" y="13"/>
                    <a:pt x="15" y="10"/>
                    <a:pt x="14" y="8"/>
                  </a:cubicBezTo>
                  <a:cubicBezTo>
                    <a:pt x="14" y="6"/>
                    <a:pt x="12" y="5"/>
                    <a:pt x="11" y="5"/>
                  </a:cubicBezTo>
                  <a:cubicBezTo>
                    <a:pt x="9" y="5"/>
                    <a:pt x="8" y="6"/>
                    <a:pt x="7" y="8"/>
                  </a:cubicBezTo>
                  <a:cubicBezTo>
                    <a:pt x="6" y="10"/>
                    <a:pt x="6" y="13"/>
                    <a:pt x="6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10" name="Freeform 158"/>
            <p:cNvSpPr>
              <a:spLocks noChangeArrowheads="1"/>
            </p:cNvSpPr>
            <p:nvPr/>
          </p:nvSpPr>
          <p:spPr bwMode="auto">
            <a:xfrm>
              <a:off x="6898666" y="3743365"/>
              <a:ext cx="39910" cy="66517"/>
            </a:xfrm>
            <a:custGeom>
              <a:avLst/>
              <a:gdLst/>
              <a:ahLst/>
              <a:cxnLst>
                <a:cxn ang="0">
                  <a:pos x="3" y="34"/>
                </a:cxn>
                <a:cxn ang="0">
                  <a:pos x="10" y="34"/>
                </a:cxn>
                <a:cxn ang="0">
                  <a:pos x="10" y="13"/>
                </a:cxn>
                <a:cxn ang="0">
                  <a:pos x="12" y="9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34"/>
                </a:cxn>
                <a:cxn ang="0">
                  <a:pos x="24" y="34"/>
                </a:cxn>
                <a:cxn ang="0">
                  <a:pos x="24" y="40"/>
                </a:cxn>
                <a:cxn ang="0">
                  <a:pos x="3" y="40"/>
                </a:cxn>
                <a:cxn ang="0">
                  <a:pos x="3" y="34"/>
                </a:cxn>
              </a:cxnLst>
              <a:rect l="0" t="0" r="r" b="b"/>
              <a:pathLst>
                <a:path w="24" h="40">
                  <a:moveTo>
                    <a:pt x="3" y="34"/>
                  </a:moveTo>
                  <a:lnTo>
                    <a:pt x="10" y="34"/>
                  </a:lnTo>
                  <a:lnTo>
                    <a:pt x="10" y="13"/>
                  </a:lnTo>
                  <a:lnTo>
                    <a:pt x="12" y="9"/>
                  </a:lnTo>
                  <a:lnTo>
                    <a:pt x="8" y="11"/>
                  </a:lnTo>
                  <a:lnTo>
                    <a:pt x="4" y="15"/>
                  </a:lnTo>
                  <a:lnTo>
                    <a:pt x="0" y="1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34"/>
                  </a:lnTo>
                  <a:lnTo>
                    <a:pt x="24" y="34"/>
                  </a:lnTo>
                  <a:lnTo>
                    <a:pt x="24" y="40"/>
                  </a:lnTo>
                  <a:lnTo>
                    <a:pt x="3" y="40"/>
                  </a:lnTo>
                  <a:lnTo>
                    <a:pt x="3" y="34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11" name="Freeform 159"/>
            <p:cNvSpPr>
              <a:spLocks noEditPoints="1" noChangeArrowheads="1"/>
            </p:cNvSpPr>
            <p:nvPr/>
          </p:nvSpPr>
          <p:spPr bwMode="auto">
            <a:xfrm>
              <a:off x="6955206" y="3743365"/>
              <a:ext cx="46562" cy="665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2" y="16"/>
                </a:cxn>
                <a:cxn ang="0">
                  <a:pos x="19" y="28"/>
                </a:cxn>
                <a:cxn ang="0">
                  <a:pos x="11" y="32"/>
                </a:cxn>
                <a:cxn ang="0">
                  <a:pos x="3" y="28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7" y="25"/>
                </a:cxn>
                <a:cxn ang="0">
                  <a:pos x="11" y="28"/>
                </a:cxn>
                <a:cxn ang="0">
                  <a:pos x="15" y="25"/>
                </a:cxn>
                <a:cxn ang="0">
                  <a:pos x="16" y="16"/>
                </a:cxn>
                <a:cxn ang="0">
                  <a:pos x="15" y="8"/>
                </a:cxn>
                <a:cxn ang="0">
                  <a:pos x="11" y="5"/>
                </a:cxn>
                <a:cxn ang="0">
                  <a:pos x="7" y="8"/>
                </a:cxn>
                <a:cxn ang="0">
                  <a:pos x="6" y="16"/>
                </a:cxn>
              </a:cxnLst>
              <a:rect l="0" t="0" r="r" b="b"/>
              <a:pathLst>
                <a:path w="22" h="32">
                  <a:moveTo>
                    <a:pt x="0" y="16"/>
                  </a:move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8" y="2"/>
                    <a:pt x="19" y="4"/>
                  </a:cubicBezTo>
                  <a:cubicBezTo>
                    <a:pt x="21" y="7"/>
                    <a:pt x="22" y="11"/>
                    <a:pt x="22" y="16"/>
                  </a:cubicBezTo>
                  <a:cubicBezTo>
                    <a:pt x="22" y="22"/>
                    <a:pt x="21" y="26"/>
                    <a:pt x="19" y="28"/>
                  </a:cubicBezTo>
                  <a:cubicBezTo>
                    <a:pt x="17" y="31"/>
                    <a:pt x="15" y="32"/>
                    <a:pt x="11" y="32"/>
                  </a:cubicBezTo>
                  <a:cubicBezTo>
                    <a:pt x="7" y="32"/>
                    <a:pt x="5" y="31"/>
                    <a:pt x="3" y="28"/>
                  </a:cubicBezTo>
                  <a:cubicBezTo>
                    <a:pt x="1" y="25"/>
                    <a:pt x="0" y="21"/>
                    <a:pt x="0" y="16"/>
                  </a:cubicBezTo>
                  <a:close/>
                  <a:moveTo>
                    <a:pt x="6" y="16"/>
                  </a:moveTo>
                  <a:cubicBezTo>
                    <a:pt x="6" y="20"/>
                    <a:pt x="6" y="23"/>
                    <a:pt x="7" y="25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4" y="27"/>
                    <a:pt x="15" y="25"/>
                  </a:cubicBezTo>
                  <a:cubicBezTo>
                    <a:pt x="16" y="23"/>
                    <a:pt x="16" y="20"/>
                    <a:pt x="16" y="16"/>
                  </a:cubicBezTo>
                  <a:cubicBezTo>
                    <a:pt x="16" y="13"/>
                    <a:pt x="16" y="10"/>
                    <a:pt x="15" y="8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7" y="8"/>
                  </a:cubicBezTo>
                  <a:cubicBezTo>
                    <a:pt x="6" y="10"/>
                    <a:pt x="6" y="13"/>
                    <a:pt x="6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12" name="Freeform 160"/>
            <p:cNvSpPr>
              <a:spLocks noChangeArrowheads="1"/>
            </p:cNvSpPr>
            <p:nvPr/>
          </p:nvSpPr>
          <p:spPr bwMode="auto">
            <a:xfrm>
              <a:off x="7018397" y="3743365"/>
              <a:ext cx="39910" cy="66517"/>
            </a:xfrm>
            <a:custGeom>
              <a:avLst/>
              <a:gdLst/>
              <a:ahLst/>
              <a:cxnLst>
                <a:cxn ang="0">
                  <a:pos x="1" y="34"/>
                </a:cxn>
                <a:cxn ang="0">
                  <a:pos x="8" y="34"/>
                </a:cxn>
                <a:cxn ang="0">
                  <a:pos x="8" y="13"/>
                </a:cxn>
                <a:cxn ang="0">
                  <a:pos x="10" y="9"/>
                </a:cxn>
                <a:cxn ang="0">
                  <a:pos x="7" y="11"/>
                </a:cxn>
                <a:cxn ang="0">
                  <a:pos x="2" y="15"/>
                </a:cxn>
                <a:cxn ang="0">
                  <a:pos x="0" y="1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34"/>
                </a:cxn>
                <a:cxn ang="0">
                  <a:pos x="24" y="34"/>
                </a:cxn>
                <a:cxn ang="0">
                  <a:pos x="24" y="40"/>
                </a:cxn>
                <a:cxn ang="0">
                  <a:pos x="1" y="40"/>
                </a:cxn>
                <a:cxn ang="0">
                  <a:pos x="1" y="34"/>
                </a:cxn>
              </a:cxnLst>
              <a:rect l="0" t="0" r="r" b="b"/>
              <a:pathLst>
                <a:path w="24" h="40">
                  <a:moveTo>
                    <a:pt x="1" y="34"/>
                  </a:moveTo>
                  <a:lnTo>
                    <a:pt x="8" y="34"/>
                  </a:lnTo>
                  <a:lnTo>
                    <a:pt x="8" y="13"/>
                  </a:lnTo>
                  <a:lnTo>
                    <a:pt x="10" y="9"/>
                  </a:lnTo>
                  <a:lnTo>
                    <a:pt x="7" y="11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34"/>
                  </a:lnTo>
                  <a:lnTo>
                    <a:pt x="24" y="34"/>
                  </a:lnTo>
                  <a:lnTo>
                    <a:pt x="24" y="40"/>
                  </a:lnTo>
                  <a:lnTo>
                    <a:pt x="1" y="40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49213" name="Freeform 161"/>
            <p:cNvSpPr>
              <a:spLocks noEditPoints="1" noChangeArrowheads="1"/>
            </p:cNvSpPr>
            <p:nvPr/>
          </p:nvSpPr>
          <p:spPr bwMode="auto">
            <a:xfrm>
              <a:off x="7074936" y="3743365"/>
              <a:ext cx="43236" cy="665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1" y="16"/>
                </a:cxn>
                <a:cxn ang="0">
                  <a:pos x="19" y="28"/>
                </a:cxn>
                <a:cxn ang="0">
                  <a:pos x="11" y="32"/>
                </a:cxn>
                <a:cxn ang="0">
                  <a:pos x="3" y="28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7" y="25"/>
                </a:cxn>
                <a:cxn ang="0">
                  <a:pos x="11" y="28"/>
                </a:cxn>
                <a:cxn ang="0">
                  <a:pos x="14" y="25"/>
                </a:cxn>
                <a:cxn ang="0">
                  <a:pos x="16" y="16"/>
                </a:cxn>
                <a:cxn ang="0">
                  <a:pos x="15" y="8"/>
                </a:cxn>
                <a:cxn ang="0">
                  <a:pos x="11" y="5"/>
                </a:cxn>
                <a:cxn ang="0">
                  <a:pos x="7" y="8"/>
                </a:cxn>
                <a:cxn ang="0">
                  <a:pos x="6" y="16"/>
                </a:cxn>
              </a:cxnLst>
              <a:rect l="0" t="0" r="r" b="b"/>
              <a:pathLst>
                <a:path w="21" h="32">
                  <a:moveTo>
                    <a:pt x="0" y="16"/>
                  </a:move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4" y="0"/>
                    <a:pt x="17" y="2"/>
                    <a:pt x="19" y="4"/>
                  </a:cubicBezTo>
                  <a:cubicBezTo>
                    <a:pt x="21" y="7"/>
                    <a:pt x="21" y="11"/>
                    <a:pt x="21" y="16"/>
                  </a:cubicBezTo>
                  <a:cubicBezTo>
                    <a:pt x="21" y="22"/>
                    <a:pt x="20" y="26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ubicBezTo>
                    <a:pt x="7" y="32"/>
                    <a:pt x="4" y="31"/>
                    <a:pt x="3" y="28"/>
                  </a:cubicBezTo>
                  <a:cubicBezTo>
                    <a:pt x="1" y="25"/>
                    <a:pt x="0" y="21"/>
                    <a:pt x="0" y="16"/>
                  </a:cubicBezTo>
                  <a:close/>
                  <a:moveTo>
                    <a:pt x="6" y="16"/>
                  </a:moveTo>
                  <a:cubicBezTo>
                    <a:pt x="6" y="20"/>
                    <a:pt x="6" y="23"/>
                    <a:pt x="7" y="25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2" y="28"/>
                    <a:pt x="14" y="27"/>
                    <a:pt x="14" y="25"/>
                  </a:cubicBezTo>
                  <a:cubicBezTo>
                    <a:pt x="15" y="23"/>
                    <a:pt x="16" y="20"/>
                    <a:pt x="16" y="16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4" y="6"/>
                    <a:pt x="12" y="5"/>
                    <a:pt x="11" y="5"/>
                  </a:cubicBezTo>
                  <a:cubicBezTo>
                    <a:pt x="9" y="5"/>
                    <a:pt x="8" y="6"/>
                    <a:pt x="7" y="8"/>
                  </a:cubicBezTo>
                  <a:cubicBezTo>
                    <a:pt x="6" y="10"/>
                    <a:pt x="6" y="13"/>
                    <a:pt x="6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</p:grpSp>
      <p:sp>
        <p:nvSpPr>
          <p:cNvPr id="49214" name="two-databases-of-different-sizes_30504"/>
          <p:cNvSpPr>
            <a:spLocks noChangeAspect="1" noChangeArrowheads="1"/>
          </p:cNvSpPr>
          <p:nvPr/>
        </p:nvSpPr>
        <p:spPr bwMode="auto">
          <a:xfrm>
            <a:off x="5424488" y="4486275"/>
            <a:ext cx="849312" cy="525463"/>
          </a:xfrm>
          <a:custGeom>
            <a:avLst/>
            <a:gdLst/>
            <a:ahLst/>
            <a:cxnLst>
              <a:cxn ang="0">
                <a:pos x="355367" y="199559"/>
              </a:cxn>
              <a:cxn ang="0">
                <a:pos x="480524" y="249510"/>
              </a:cxn>
              <a:cxn ang="0">
                <a:pos x="605451" y="199559"/>
              </a:cxn>
              <a:cxn ang="0">
                <a:pos x="605451" y="249510"/>
              </a:cxn>
              <a:cxn ang="0">
                <a:pos x="480524" y="299691"/>
              </a:cxn>
              <a:cxn ang="0">
                <a:pos x="355367" y="249510"/>
              </a:cxn>
              <a:cxn ang="0">
                <a:pos x="0" y="199559"/>
              </a:cxn>
              <a:cxn ang="0">
                <a:pos x="124927" y="249510"/>
              </a:cxn>
              <a:cxn ang="0">
                <a:pos x="250084" y="199559"/>
              </a:cxn>
              <a:cxn ang="0">
                <a:pos x="250084" y="249510"/>
              </a:cxn>
              <a:cxn ang="0">
                <a:pos x="124927" y="299691"/>
              </a:cxn>
              <a:cxn ang="0">
                <a:pos x="0" y="249510"/>
              </a:cxn>
              <a:cxn ang="0">
                <a:pos x="254882" y="165052"/>
              </a:cxn>
              <a:cxn ang="0">
                <a:pos x="350569" y="165052"/>
              </a:cxn>
              <a:cxn ang="0">
                <a:pos x="350569" y="184387"/>
              </a:cxn>
              <a:cxn ang="0">
                <a:pos x="254882" y="184387"/>
              </a:cxn>
              <a:cxn ang="0">
                <a:pos x="0" y="124760"/>
              </a:cxn>
              <a:cxn ang="0">
                <a:pos x="124927" y="174685"/>
              </a:cxn>
              <a:cxn ang="0">
                <a:pos x="250084" y="124760"/>
              </a:cxn>
              <a:cxn ang="0">
                <a:pos x="250084" y="174685"/>
              </a:cxn>
              <a:cxn ang="0">
                <a:pos x="124927" y="224610"/>
              </a:cxn>
              <a:cxn ang="0">
                <a:pos x="0" y="174685"/>
              </a:cxn>
              <a:cxn ang="0">
                <a:pos x="480524" y="87226"/>
              </a:cxn>
              <a:cxn ang="0">
                <a:pos x="367814" y="124736"/>
              </a:cxn>
              <a:cxn ang="0">
                <a:pos x="480524" y="162246"/>
              </a:cxn>
              <a:cxn ang="0">
                <a:pos x="593004" y="124736"/>
              </a:cxn>
              <a:cxn ang="0">
                <a:pos x="480524" y="87226"/>
              </a:cxn>
              <a:cxn ang="0">
                <a:pos x="480524" y="74799"/>
              </a:cxn>
              <a:cxn ang="0">
                <a:pos x="605451" y="124736"/>
              </a:cxn>
              <a:cxn ang="0">
                <a:pos x="605451" y="174672"/>
              </a:cxn>
              <a:cxn ang="0">
                <a:pos x="480524" y="224609"/>
              </a:cxn>
              <a:cxn ang="0">
                <a:pos x="355367" y="174672"/>
              </a:cxn>
              <a:cxn ang="0">
                <a:pos x="355367" y="124736"/>
              </a:cxn>
              <a:cxn ang="0">
                <a:pos x="480524" y="74799"/>
              </a:cxn>
              <a:cxn ang="0">
                <a:pos x="124927" y="12427"/>
              </a:cxn>
              <a:cxn ang="0">
                <a:pos x="12447" y="49706"/>
              </a:cxn>
              <a:cxn ang="0">
                <a:pos x="124927" y="87216"/>
              </a:cxn>
              <a:cxn ang="0">
                <a:pos x="237637" y="49706"/>
              </a:cxn>
              <a:cxn ang="0">
                <a:pos x="124927" y="12427"/>
              </a:cxn>
              <a:cxn ang="0">
                <a:pos x="124927" y="0"/>
              </a:cxn>
              <a:cxn ang="0">
                <a:pos x="250084" y="49937"/>
              </a:cxn>
              <a:cxn ang="0">
                <a:pos x="250084" y="99873"/>
              </a:cxn>
              <a:cxn ang="0">
                <a:pos x="124927" y="149810"/>
              </a:cxn>
              <a:cxn ang="0">
                <a:pos x="0" y="99873"/>
              </a:cxn>
              <a:cxn ang="0">
                <a:pos x="0" y="49937"/>
              </a:cxn>
              <a:cxn ang="0">
                <a:pos x="124927" y="0"/>
              </a:cxn>
            </a:cxnLst>
            <a:rect l="0" t="0" r="r" b="b"/>
            <a:pathLst>
              <a:path w="605451" h="299691">
                <a:moveTo>
                  <a:pt x="355367" y="199559"/>
                </a:moveTo>
                <a:cubicBezTo>
                  <a:pt x="355367" y="227182"/>
                  <a:pt x="411377" y="249510"/>
                  <a:pt x="480524" y="249510"/>
                </a:cubicBezTo>
                <a:cubicBezTo>
                  <a:pt x="549441" y="249510"/>
                  <a:pt x="605451" y="227182"/>
                  <a:pt x="605451" y="199559"/>
                </a:cubicBezTo>
                <a:lnTo>
                  <a:pt x="605451" y="249510"/>
                </a:lnTo>
                <a:cubicBezTo>
                  <a:pt x="605451" y="277133"/>
                  <a:pt x="549441" y="299691"/>
                  <a:pt x="480524" y="299691"/>
                </a:cubicBezTo>
                <a:cubicBezTo>
                  <a:pt x="411377" y="299691"/>
                  <a:pt x="355367" y="277133"/>
                  <a:pt x="355367" y="249510"/>
                </a:cubicBezTo>
                <a:close/>
                <a:moveTo>
                  <a:pt x="0" y="199559"/>
                </a:moveTo>
                <a:cubicBezTo>
                  <a:pt x="0" y="227182"/>
                  <a:pt x="56010" y="249510"/>
                  <a:pt x="124927" y="249510"/>
                </a:cubicBezTo>
                <a:cubicBezTo>
                  <a:pt x="194074" y="249510"/>
                  <a:pt x="250084" y="227182"/>
                  <a:pt x="250084" y="199559"/>
                </a:cubicBezTo>
                <a:lnTo>
                  <a:pt x="250084" y="249510"/>
                </a:lnTo>
                <a:cubicBezTo>
                  <a:pt x="250084" y="277133"/>
                  <a:pt x="194074" y="299691"/>
                  <a:pt x="124927" y="299691"/>
                </a:cubicBezTo>
                <a:cubicBezTo>
                  <a:pt x="56010" y="299691"/>
                  <a:pt x="0" y="277133"/>
                  <a:pt x="0" y="249510"/>
                </a:cubicBezTo>
                <a:close/>
                <a:moveTo>
                  <a:pt x="254882" y="165052"/>
                </a:moveTo>
                <a:lnTo>
                  <a:pt x="350569" y="165052"/>
                </a:lnTo>
                <a:lnTo>
                  <a:pt x="350569" y="184387"/>
                </a:lnTo>
                <a:lnTo>
                  <a:pt x="254882" y="184387"/>
                </a:lnTo>
                <a:close/>
                <a:moveTo>
                  <a:pt x="0" y="124760"/>
                </a:moveTo>
                <a:cubicBezTo>
                  <a:pt x="0" y="152368"/>
                  <a:pt x="56010" y="174685"/>
                  <a:pt x="124927" y="174685"/>
                </a:cubicBezTo>
                <a:cubicBezTo>
                  <a:pt x="194074" y="174685"/>
                  <a:pt x="250084" y="152368"/>
                  <a:pt x="250084" y="124760"/>
                </a:cubicBezTo>
                <a:lnTo>
                  <a:pt x="250084" y="174685"/>
                </a:lnTo>
                <a:cubicBezTo>
                  <a:pt x="250084" y="202293"/>
                  <a:pt x="194074" y="224610"/>
                  <a:pt x="124927" y="224610"/>
                </a:cubicBezTo>
                <a:cubicBezTo>
                  <a:pt x="56010" y="224610"/>
                  <a:pt x="0" y="202293"/>
                  <a:pt x="0" y="174685"/>
                </a:cubicBezTo>
                <a:close/>
                <a:moveTo>
                  <a:pt x="480524" y="87226"/>
                </a:moveTo>
                <a:cubicBezTo>
                  <a:pt x="411838" y="87226"/>
                  <a:pt x="367814" y="109547"/>
                  <a:pt x="367814" y="124736"/>
                </a:cubicBezTo>
                <a:cubicBezTo>
                  <a:pt x="367814" y="139924"/>
                  <a:pt x="411838" y="162246"/>
                  <a:pt x="480524" y="162246"/>
                </a:cubicBezTo>
                <a:cubicBezTo>
                  <a:pt x="549211" y="162246"/>
                  <a:pt x="593004" y="139924"/>
                  <a:pt x="593004" y="124736"/>
                </a:cubicBezTo>
                <a:cubicBezTo>
                  <a:pt x="593004" y="109547"/>
                  <a:pt x="549211" y="87226"/>
                  <a:pt x="480524" y="87226"/>
                </a:cubicBezTo>
                <a:close/>
                <a:moveTo>
                  <a:pt x="480524" y="74799"/>
                </a:moveTo>
                <a:cubicBezTo>
                  <a:pt x="549441" y="74799"/>
                  <a:pt x="605451" y="97121"/>
                  <a:pt x="605451" y="124736"/>
                </a:cubicBezTo>
                <a:lnTo>
                  <a:pt x="605451" y="174672"/>
                </a:lnTo>
                <a:cubicBezTo>
                  <a:pt x="605451" y="202287"/>
                  <a:pt x="549441" y="224609"/>
                  <a:pt x="480524" y="224609"/>
                </a:cubicBezTo>
                <a:cubicBezTo>
                  <a:pt x="411377" y="224609"/>
                  <a:pt x="355367" y="202287"/>
                  <a:pt x="355367" y="174672"/>
                </a:cubicBezTo>
                <a:lnTo>
                  <a:pt x="355367" y="124736"/>
                </a:lnTo>
                <a:cubicBezTo>
                  <a:pt x="355367" y="97121"/>
                  <a:pt x="411377" y="74799"/>
                  <a:pt x="480524" y="74799"/>
                </a:cubicBezTo>
                <a:close/>
                <a:moveTo>
                  <a:pt x="124927" y="12427"/>
                </a:moveTo>
                <a:cubicBezTo>
                  <a:pt x="56240" y="12427"/>
                  <a:pt x="12447" y="34518"/>
                  <a:pt x="12447" y="49706"/>
                </a:cubicBezTo>
                <a:cubicBezTo>
                  <a:pt x="12447" y="65125"/>
                  <a:pt x="56240" y="87216"/>
                  <a:pt x="124927" y="87216"/>
                </a:cubicBezTo>
                <a:cubicBezTo>
                  <a:pt x="193613" y="87216"/>
                  <a:pt x="237637" y="65125"/>
                  <a:pt x="237637" y="49706"/>
                </a:cubicBezTo>
                <a:cubicBezTo>
                  <a:pt x="237637" y="34518"/>
                  <a:pt x="193844" y="12427"/>
                  <a:pt x="124927" y="12427"/>
                </a:cubicBezTo>
                <a:close/>
                <a:moveTo>
                  <a:pt x="124927" y="0"/>
                </a:moveTo>
                <a:cubicBezTo>
                  <a:pt x="194074" y="0"/>
                  <a:pt x="250084" y="22322"/>
                  <a:pt x="250084" y="49937"/>
                </a:cubicBezTo>
                <a:lnTo>
                  <a:pt x="250084" y="99873"/>
                </a:lnTo>
                <a:cubicBezTo>
                  <a:pt x="250084" y="127488"/>
                  <a:pt x="194074" y="149810"/>
                  <a:pt x="124927" y="149810"/>
                </a:cubicBezTo>
                <a:cubicBezTo>
                  <a:pt x="56010" y="149810"/>
                  <a:pt x="0" y="127488"/>
                  <a:pt x="0" y="99873"/>
                </a:cubicBezTo>
                <a:lnTo>
                  <a:pt x="0" y="49937"/>
                </a:lnTo>
                <a:cubicBezTo>
                  <a:pt x="0" y="22322"/>
                  <a:pt x="56010" y="0"/>
                  <a:pt x="124927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15" name="worker_177907"/>
          <p:cNvSpPr>
            <a:spLocks noChangeAspect="1" noChangeArrowheads="1"/>
          </p:cNvSpPr>
          <p:nvPr/>
        </p:nvSpPr>
        <p:spPr bwMode="auto">
          <a:xfrm>
            <a:off x="6873875" y="4308475"/>
            <a:ext cx="822325" cy="730250"/>
          </a:xfrm>
          <a:custGeom>
            <a:avLst/>
            <a:gdLst/>
            <a:ahLst/>
            <a:cxnLst>
              <a:cxn ang="0">
                <a:pos x="89680" y="187304"/>
              </a:cxn>
              <a:cxn ang="0">
                <a:pos x="191868" y="278262"/>
              </a:cxn>
              <a:cxn ang="0">
                <a:pos x="188983" y="280536"/>
              </a:cxn>
              <a:cxn ang="0">
                <a:pos x="257159" y="507174"/>
              </a:cxn>
              <a:cxn ang="0">
                <a:pos x="237724" y="543406"/>
              </a:cxn>
              <a:cxn ang="0">
                <a:pos x="201282" y="524001"/>
              </a:cxn>
              <a:cxn ang="0">
                <a:pos x="125363" y="272047"/>
              </a:cxn>
              <a:cxn ang="0">
                <a:pos x="103650" y="253097"/>
              </a:cxn>
              <a:cxn ang="0">
                <a:pos x="70700" y="519150"/>
              </a:cxn>
              <a:cxn ang="0">
                <a:pos x="38055" y="544467"/>
              </a:cxn>
              <a:cxn ang="0">
                <a:pos x="12698" y="512025"/>
              </a:cxn>
              <a:cxn ang="0">
                <a:pos x="46862" y="236119"/>
              </a:cxn>
              <a:cxn ang="0">
                <a:pos x="64627" y="205647"/>
              </a:cxn>
              <a:cxn ang="0">
                <a:pos x="337406" y="35941"/>
              </a:cxn>
              <a:cxn ang="0">
                <a:pos x="388037" y="86501"/>
              </a:cxn>
              <a:cxn ang="0">
                <a:pos x="337406" y="137061"/>
              </a:cxn>
              <a:cxn ang="0">
                <a:pos x="286775" y="86501"/>
              </a:cxn>
              <a:cxn ang="0">
                <a:pos x="337406" y="35941"/>
              </a:cxn>
              <a:cxn ang="0">
                <a:pos x="139332" y="633"/>
              </a:cxn>
              <a:cxn ang="0">
                <a:pos x="158462" y="5182"/>
              </a:cxn>
              <a:cxn ang="0">
                <a:pos x="242573" y="75685"/>
              </a:cxn>
              <a:cxn ang="0">
                <a:pos x="242876" y="75534"/>
              </a:cxn>
              <a:cxn ang="0">
                <a:pos x="313171" y="171509"/>
              </a:cxn>
              <a:cxn ang="0">
                <a:pos x="320459" y="192736"/>
              </a:cxn>
              <a:cxn ang="0">
                <a:pos x="306491" y="260056"/>
              </a:cxn>
              <a:cxn ang="0">
                <a:pos x="330631" y="252323"/>
              </a:cxn>
              <a:cxn ang="0">
                <a:pos x="358263" y="266272"/>
              </a:cxn>
              <a:cxn ang="0">
                <a:pos x="344295" y="293867"/>
              </a:cxn>
              <a:cxn ang="0">
                <a:pos x="342473" y="294322"/>
              </a:cxn>
              <a:cxn ang="0">
                <a:pos x="268383" y="228367"/>
              </a:cxn>
              <a:cxn ang="0">
                <a:pos x="270660" y="217450"/>
              </a:cxn>
              <a:cxn ang="0">
                <a:pos x="262765" y="223515"/>
              </a:cxn>
              <a:cxn ang="0">
                <a:pos x="162409" y="134059"/>
              </a:cxn>
              <a:cxn ang="0">
                <a:pos x="206287" y="102067"/>
              </a:cxn>
              <a:cxn ang="0">
                <a:pos x="153148" y="57794"/>
              </a:cxn>
              <a:cxn ang="0">
                <a:pos x="123391" y="129056"/>
              </a:cxn>
              <a:cxn ang="0">
                <a:pos x="415805" y="389236"/>
              </a:cxn>
              <a:cxn ang="0">
                <a:pos x="444196" y="353302"/>
              </a:cxn>
              <a:cxn ang="0">
                <a:pos x="463022" y="344205"/>
              </a:cxn>
              <a:cxn ang="0">
                <a:pos x="481848" y="353302"/>
              </a:cxn>
              <a:cxn ang="0">
                <a:pos x="599209" y="501890"/>
              </a:cxn>
              <a:cxn ang="0">
                <a:pos x="602245" y="529788"/>
              </a:cxn>
              <a:cxn ang="0">
                <a:pos x="578409" y="544647"/>
              </a:cxn>
              <a:cxn ang="0">
                <a:pos x="347635" y="544647"/>
              </a:cxn>
              <a:cxn ang="0">
                <a:pos x="323799" y="529788"/>
              </a:cxn>
              <a:cxn ang="0">
                <a:pos x="326835" y="501890"/>
              </a:cxn>
              <a:cxn ang="0">
                <a:pos x="388628" y="423654"/>
              </a:cxn>
              <a:cxn ang="0">
                <a:pos x="7245" y="84176"/>
              </a:cxn>
              <a:cxn ang="0">
                <a:pos x="5575" y="53397"/>
              </a:cxn>
              <a:cxn ang="0">
                <a:pos x="36395" y="51578"/>
              </a:cxn>
              <a:cxn ang="0">
                <a:pos x="88775" y="98277"/>
              </a:cxn>
              <a:cxn ang="0">
                <a:pos x="124301" y="13521"/>
              </a:cxn>
              <a:cxn ang="0">
                <a:pos x="139332" y="633"/>
              </a:cxn>
            </a:cxnLst>
            <a:rect l="0" t="0" r="r" b="b"/>
            <a:pathLst>
              <a:path w="604870" h="544689">
                <a:moveTo>
                  <a:pt x="89680" y="187304"/>
                </a:moveTo>
                <a:lnTo>
                  <a:pt x="191868" y="278262"/>
                </a:lnTo>
                <a:lnTo>
                  <a:pt x="188983" y="280536"/>
                </a:lnTo>
                <a:lnTo>
                  <a:pt x="257159" y="507174"/>
                </a:lnTo>
                <a:cubicBezTo>
                  <a:pt x="261866" y="522485"/>
                  <a:pt x="253059" y="538858"/>
                  <a:pt x="237724" y="543406"/>
                </a:cubicBezTo>
                <a:cubicBezTo>
                  <a:pt x="222236" y="548105"/>
                  <a:pt x="205989" y="539313"/>
                  <a:pt x="201282" y="524001"/>
                </a:cubicBezTo>
                <a:lnTo>
                  <a:pt x="125363" y="272047"/>
                </a:lnTo>
                <a:lnTo>
                  <a:pt x="103650" y="253097"/>
                </a:lnTo>
                <a:lnTo>
                  <a:pt x="70700" y="519150"/>
                </a:lnTo>
                <a:cubicBezTo>
                  <a:pt x="68727" y="535068"/>
                  <a:pt x="54150" y="546438"/>
                  <a:pt x="38055" y="544467"/>
                </a:cubicBezTo>
                <a:cubicBezTo>
                  <a:pt x="22112" y="542496"/>
                  <a:pt x="10724" y="527943"/>
                  <a:pt x="12698" y="512025"/>
                </a:cubicBezTo>
                <a:lnTo>
                  <a:pt x="46862" y="236119"/>
                </a:lnTo>
                <a:cubicBezTo>
                  <a:pt x="48228" y="225658"/>
                  <a:pt x="53391" y="212773"/>
                  <a:pt x="64627" y="205647"/>
                </a:cubicBezTo>
                <a:close/>
                <a:moveTo>
                  <a:pt x="337406" y="35941"/>
                </a:moveTo>
                <a:cubicBezTo>
                  <a:pt x="365369" y="35941"/>
                  <a:pt x="388037" y="58577"/>
                  <a:pt x="388037" y="86501"/>
                </a:cubicBezTo>
                <a:cubicBezTo>
                  <a:pt x="388037" y="114425"/>
                  <a:pt x="365369" y="137061"/>
                  <a:pt x="337406" y="137061"/>
                </a:cubicBezTo>
                <a:cubicBezTo>
                  <a:pt x="309443" y="137061"/>
                  <a:pt x="286775" y="114425"/>
                  <a:pt x="286775" y="86501"/>
                </a:cubicBezTo>
                <a:cubicBezTo>
                  <a:pt x="286775" y="58577"/>
                  <a:pt x="309443" y="35941"/>
                  <a:pt x="337406" y="35941"/>
                </a:cubicBezTo>
                <a:close/>
                <a:moveTo>
                  <a:pt x="139332" y="633"/>
                </a:moveTo>
                <a:cubicBezTo>
                  <a:pt x="146012" y="-1035"/>
                  <a:pt x="153148" y="633"/>
                  <a:pt x="158462" y="5182"/>
                </a:cubicBezTo>
                <a:cubicBezTo>
                  <a:pt x="246976" y="79172"/>
                  <a:pt x="241358" y="74321"/>
                  <a:pt x="242573" y="75685"/>
                </a:cubicBezTo>
                <a:lnTo>
                  <a:pt x="242876" y="75534"/>
                </a:lnTo>
                <a:cubicBezTo>
                  <a:pt x="247583" y="81902"/>
                  <a:pt x="310438" y="167870"/>
                  <a:pt x="313171" y="171509"/>
                </a:cubicBezTo>
                <a:cubicBezTo>
                  <a:pt x="319092" y="176513"/>
                  <a:pt x="322129" y="184549"/>
                  <a:pt x="320459" y="192736"/>
                </a:cubicBezTo>
                <a:lnTo>
                  <a:pt x="306491" y="260056"/>
                </a:lnTo>
                <a:lnTo>
                  <a:pt x="330631" y="252323"/>
                </a:lnTo>
                <a:cubicBezTo>
                  <a:pt x="342170" y="248533"/>
                  <a:pt x="354467" y="254749"/>
                  <a:pt x="358263" y="266272"/>
                </a:cubicBezTo>
                <a:cubicBezTo>
                  <a:pt x="362059" y="277795"/>
                  <a:pt x="355682" y="290076"/>
                  <a:pt x="344295" y="293867"/>
                </a:cubicBezTo>
                <a:lnTo>
                  <a:pt x="342473" y="294322"/>
                </a:lnTo>
                <a:lnTo>
                  <a:pt x="268383" y="228367"/>
                </a:lnTo>
                <a:lnTo>
                  <a:pt x="270660" y="217450"/>
                </a:lnTo>
                <a:lnTo>
                  <a:pt x="262765" y="223515"/>
                </a:lnTo>
                <a:lnTo>
                  <a:pt x="162409" y="134059"/>
                </a:lnTo>
                <a:lnTo>
                  <a:pt x="206287" y="102067"/>
                </a:lnTo>
                <a:lnTo>
                  <a:pt x="153148" y="57794"/>
                </a:lnTo>
                <a:cubicBezTo>
                  <a:pt x="151326" y="62343"/>
                  <a:pt x="140547" y="87966"/>
                  <a:pt x="123391" y="129056"/>
                </a:cubicBezTo>
                <a:lnTo>
                  <a:pt x="415805" y="389236"/>
                </a:lnTo>
                <a:cubicBezTo>
                  <a:pt x="426736" y="375439"/>
                  <a:pt x="427799" y="374074"/>
                  <a:pt x="444196" y="353302"/>
                </a:cubicBezTo>
                <a:cubicBezTo>
                  <a:pt x="448751" y="347541"/>
                  <a:pt x="455734" y="344205"/>
                  <a:pt x="463022" y="344205"/>
                </a:cubicBezTo>
                <a:cubicBezTo>
                  <a:pt x="470461" y="344205"/>
                  <a:pt x="477293" y="347541"/>
                  <a:pt x="481848" y="353302"/>
                </a:cubicBezTo>
                <a:lnTo>
                  <a:pt x="599209" y="501890"/>
                </a:lnTo>
                <a:cubicBezTo>
                  <a:pt x="605433" y="509926"/>
                  <a:pt x="606648" y="520691"/>
                  <a:pt x="602245" y="529788"/>
                </a:cubicBezTo>
                <a:cubicBezTo>
                  <a:pt x="597842" y="538886"/>
                  <a:pt x="588581" y="544647"/>
                  <a:pt x="578409" y="544647"/>
                </a:cubicBezTo>
                <a:lnTo>
                  <a:pt x="347635" y="544647"/>
                </a:lnTo>
                <a:cubicBezTo>
                  <a:pt x="337615" y="544647"/>
                  <a:pt x="328354" y="538886"/>
                  <a:pt x="323799" y="529788"/>
                </a:cubicBezTo>
                <a:cubicBezTo>
                  <a:pt x="319396" y="520691"/>
                  <a:pt x="320611" y="509926"/>
                  <a:pt x="326835" y="501890"/>
                </a:cubicBezTo>
                <a:cubicBezTo>
                  <a:pt x="339285" y="486273"/>
                  <a:pt x="375875" y="439878"/>
                  <a:pt x="388628" y="423654"/>
                </a:cubicBezTo>
                <a:lnTo>
                  <a:pt x="7245" y="84176"/>
                </a:lnTo>
                <a:cubicBezTo>
                  <a:pt x="-1713" y="76140"/>
                  <a:pt x="-2472" y="62343"/>
                  <a:pt x="5575" y="53397"/>
                </a:cubicBezTo>
                <a:cubicBezTo>
                  <a:pt x="13621" y="44300"/>
                  <a:pt x="27437" y="43542"/>
                  <a:pt x="36395" y="51578"/>
                </a:cubicBezTo>
                <a:lnTo>
                  <a:pt x="88775" y="98277"/>
                </a:lnTo>
                <a:cubicBezTo>
                  <a:pt x="92722" y="88725"/>
                  <a:pt x="120354" y="22770"/>
                  <a:pt x="124301" y="13521"/>
                </a:cubicBezTo>
                <a:cubicBezTo>
                  <a:pt x="126883" y="7001"/>
                  <a:pt x="132500" y="2301"/>
                  <a:pt x="139332" y="633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16" name="TextBox 219"/>
          <p:cNvSpPr txBox="1">
            <a:spLocks noChangeArrowheads="1"/>
          </p:cNvSpPr>
          <p:nvPr/>
        </p:nvSpPr>
        <p:spPr bwMode="auto">
          <a:xfrm>
            <a:off x="5060950" y="5508625"/>
            <a:ext cx="2881313" cy="107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经验积累阶段，熟悉行内流程及数据来源，并依据数据分析需求建立数据集市，开展数据挖掘和建模工作。</a:t>
            </a:r>
          </a:p>
        </p:txBody>
      </p:sp>
      <p:sp>
        <p:nvSpPr>
          <p:cNvPr id="49217" name="time-control-interface-symbol-of-an-user_51574"/>
          <p:cNvSpPr>
            <a:spLocks noChangeAspect="1" noChangeArrowheads="1"/>
          </p:cNvSpPr>
          <p:nvPr/>
        </p:nvSpPr>
        <p:spPr bwMode="auto">
          <a:xfrm>
            <a:off x="10223500" y="3170175"/>
            <a:ext cx="812800" cy="757238"/>
          </a:xfrm>
          <a:custGeom>
            <a:avLst/>
            <a:gdLst/>
            <a:ahLst/>
            <a:cxnLst>
              <a:cxn ang="0">
                <a:pos x="446385" y="350589"/>
              </a:cxn>
              <a:cxn ang="0">
                <a:pos x="478157" y="350589"/>
              </a:cxn>
              <a:cxn ang="0">
                <a:pos x="478157" y="422953"/>
              </a:cxn>
              <a:cxn ang="0">
                <a:pos x="535248" y="422953"/>
              </a:cxn>
              <a:cxn ang="0">
                <a:pos x="535248" y="454674"/>
              </a:cxn>
              <a:cxn ang="0">
                <a:pos x="446385" y="454674"/>
              </a:cxn>
              <a:cxn ang="0">
                <a:pos x="463750" y="337170"/>
              </a:cxn>
              <a:cxn ang="0">
                <a:pos x="369411" y="431362"/>
              </a:cxn>
              <a:cxn ang="0">
                <a:pos x="463750" y="525554"/>
              </a:cxn>
              <a:cxn ang="0">
                <a:pos x="558088" y="431362"/>
              </a:cxn>
              <a:cxn ang="0">
                <a:pos x="463750" y="337170"/>
              </a:cxn>
              <a:cxn ang="0">
                <a:pos x="463750" y="297510"/>
              </a:cxn>
              <a:cxn ang="0">
                <a:pos x="597810" y="431362"/>
              </a:cxn>
              <a:cxn ang="0">
                <a:pos x="463750" y="565214"/>
              </a:cxn>
              <a:cxn ang="0">
                <a:pos x="393740" y="545384"/>
              </a:cxn>
              <a:cxn ang="0">
                <a:pos x="0" y="545384"/>
              </a:cxn>
              <a:cxn ang="0">
                <a:pos x="97318" y="383274"/>
              </a:cxn>
              <a:cxn ang="0">
                <a:pos x="122144" y="361957"/>
              </a:cxn>
              <a:cxn ang="0">
                <a:pos x="190167" y="330725"/>
              </a:cxn>
              <a:cxn ang="0">
                <a:pos x="222937" y="302963"/>
              </a:cxn>
              <a:cxn ang="0">
                <a:pos x="279541" y="358983"/>
              </a:cxn>
              <a:cxn ang="0">
                <a:pos x="335647" y="302963"/>
              </a:cxn>
              <a:cxn ang="0">
                <a:pos x="368418" y="330725"/>
              </a:cxn>
              <a:cxn ang="0">
                <a:pos x="373383" y="332708"/>
              </a:cxn>
              <a:cxn ang="0">
                <a:pos x="463750" y="297510"/>
              </a:cxn>
              <a:cxn ang="0">
                <a:pos x="279051" y="0"/>
              </a:cxn>
              <a:cxn ang="0">
                <a:pos x="279547" y="0"/>
              </a:cxn>
              <a:cxn ang="0">
                <a:pos x="280044" y="0"/>
              </a:cxn>
              <a:cxn ang="0">
                <a:pos x="408651" y="126938"/>
              </a:cxn>
              <a:cxn ang="0">
                <a:pos x="279547" y="309908"/>
              </a:cxn>
              <a:cxn ang="0">
                <a:pos x="279051" y="309908"/>
              </a:cxn>
              <a:cxn ang="0">
                <a:pos x="149947" y="126938"/>
              </a:cxn>
              <a:cxn ang="0">
                <a:pos x="279051" y="0"/>
              </a:cxn>
            </a:cxnLst>
            <a:rect l="0" t="0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18" name="Freeform 18"/>
          <p:cNvSpPr>
            <a:spLocks noEditPoints="1" noChangeArrowheads="1"/>
          </p:cNvSpPr>
          <p:nvPr/>
        </p:nvSpPr>
        <p:spPr bwMode="auto">
          <a:xfrm>
            <a:off x="8877300" y="3303270"/>
            <a:ext cx="772160" cy="607060"/>
          </a:xfrm>
          <a:custGeom>
            <a:avLst/>
            <a:gdLst/>
            <a:ahLst/>
            <a:cxnLst>
              <a:cxn ang="0">
                <a:pos x="86" y="300"/>
              </a:cxn>
              <a:cxn ang="0">
                <a:pos x="199" y="187"/>
              </a:cxn>
              <a:cxn ang="0">
                <a:pos x="203" y="187"/>
              </a:cxn>
              <a:cxn ang="0">
                <a:pos x="282" y="266"/>
              </a:cxn>
              <a:cxn ang="0">
                <a:pos x="286" y="266"/>
              </a:cxn>
              <a:cxn ang="0">
                <a:pos x="384" y="169"/>
              </a:cxn>
              <a:cxn ang="0">
                <a:pos x="382" y="164"/>
              </a:cxn>
              <a:cxn ang="0">
                <a:pos x="365" y="160"/>
              </a:cxn>
              <a:cxn ang="0">
                <a:pos x="365" y="157"/>
              </a:cxn>
              <a:cxn ang="0">
                <a:pos x="476" y="101"/>
              </a:cxn>
              <a:cxn ang="0">
                <a:pos x="478" y="103"/>
              </a:cxn>
              <a:cxn ang="0">
                <a:pos x="414" y="205"/>
              </a:cxn>
              <a:cxn ang="0">
                <a:pos x="411" y="205"/>
              </a:cxn>
              <a:cxn ang="0">
                <a:pos x="407" y="188"/>
              </a:cxn>
              <a:cxn ang="0">
                <a:pos x="402" y="187"/>
              </a:cxn>
              <a:cxn ang="0">
                <a:pos x="286" y="302"/>
              </a:cxn>
              <a:cxn ang="0">
                <a:pos x="282" y="302"/>
              </a:cxn>
              <a:cxn ang="0">
                <a:pos x="203" y="222"/>
              </a:cxn>
              <a:cxn ang="0">
                <a:pos x="199" y="222"/>
              </a:cxn>
              <a:cxn ang="0">
                <a:pos x="103" y="318"/>
              </a:cxn>
              <a:cxn ang="0">
                <a:pos x="99" y="318"/>
              </a:cxn>
              <a:cxn ang="0">
                <a:pos x="86" y="304"/>
              </a:cxn>
              <a:cxn ang="0">
                <a:pos x="86" y="300"/>
              </a:cxn>
              <a:cxn ang="0">
                <a:pos x="348" y="421"/>
              </a:cxn>
              <a:cxn ang="0">
                <a:pos x="348" y="432"/>
              </a:cxn>
              <a:cxn ang="0">
                <a:pos x="351" y="435"/>
              </a:cxn>
              <a:cxn ang="0">
                <a:pos x="389" y="435"/>
              </a:cxn>
              <a:cxn ang="0">
                <a:pos x="393" y="439"/>
              </a:cxn>
              <a:cxn ang="0">
                <a:pos x="393" y="442"/>
              </a:cxn>
              <a:cxn ang="0">
                <a:pos x="389" y="446"/>
              </a:cxn>
              <a:cxn ang="0">
                <a:pos x="181" y="446"/>
              </a:cxn>
              <a:cxn ang="0">
                <a:pos x="177" y="442"/>
              </a:cxn>
              <a:cxn ang="0">
                <a:pos x="177" y="439"/>
              </a:cxn>
              <a:cxn ang="0">
                <a:pos x="181" y="435"/>
              </a:cxn>
              <a:cxn ang="0">
                <a:pos x="218" y="435"/>
              </a:cxn>
              <a:cxn ang="0">
                <a:pos x="222" y="432"/>
              </a:cxn>
              <a:cxn ang="0">
                <a:pos x="222" y="421"/>
              </a:cxn>
              <a:cxn ang="0">
                <a:pos x="218" y="417"/>
              </a:cxn>
              <a:cxn ang="0">
                <a:pos x="34" y="417"/>
              </a:cxn>
              <a:cxn ang="0">
                <a:pos x="0" y="383"/>
              </a:cxn>
              <a:cxn ang="0">
                <a:pos x="0" y="34"/>
              </a:cxn>
              <a:cxn ang="0">
                <a:pos x="34" y="0"/>
              </a:cxn>
              <a:cxn ang="0">
                <a:pos x="535" y="0"/>
              </a:cxn>
              <a:cxn ang="0">
                <a:pos x="569" y="34"/>
              </a:cxn>
              <a:cxn ang="0">
                <a:pos x="569" y="383"/>
              </a:cxn>
              <a:cxn ang="0">
                <a:pos x="535" y="417"/>
              </a:cxn>
              <a:cxn ang="0">
                <a:pos x="351" y="417"/>
              </a:cxn>
              <a:cxn ang="0">
                <a:pos x="348" y="421"/>
              </a:cxn>
              <a:cxn ang="0">
                <a:pos x="47" y="42"/>
              </a:cxn>
              <a:cxn ang="0">
                <a:pos x="523" y="42"/>
              </a:cxn>
              <a:cxn ang="0">
                <a:pos x="541" y="61"/>
              </a:cxn>
              <a:cxn ang="0">
                <a:pos x="541" y="356"/>
              </a:cxn>
              <a:cxn ang="0">
                <a:pos x="523" y="375"/>
              </a:cxn>
              <a:cxn ang="0">
                <a:pos x="47" y="375"/>
              </a:cxn>
              <a:cxn ang="0">
                <a:pos x="28" y="356"/>
              </a:cxn>
              <a:cxn ang="0">
                <a:pos x="28" y="61"/>
              </a:cxn>
              <a:cxn ang="0">
                <a:pos x="47" y="42"/>
              </a:cxn>
            </a:cxnLst>
            <a:rect l="0" t="0" r="r" b="b"/>
            <a:pathLst>
              <a:path w="569" h="446">
                <a:moveTo>
                  <a:pt x="86" y="300"/>
                </a:moveTo>
                <a:cubicBezTo>
                  <a:pt x="123" y="262"/>
                  <a:pt x="161" y="225"/>
                  <a:pt x="199" y="187"/>
                </a:cubicBezTo>
                <a:cubicBezTo>
                  <a:pt x="200" y="186"/>
                  <a:pt x="202" y="186"/>
                  <a:pt x="203" y="187"/>
                </a:cubicBezTo>
                <a:cubicBezTo>
                  <a:pt x="229" y="213"/>
                  <a:pt x="256" y="240"/>
                  <a:pt x="282" y="266"/>
                </a:cubicBezTo>
                <a:cubicBezTo>
                  <a:pt x="283" y="268"/>
                  <a:pt x="285" y="268"/>
                  <a:pt x="286" y="266"/>
                </a:cubicBezTo>
                <a:cubicBezTo>
                  <a:pt x="318" y="235"/>
                  <a:pt x="351" y="198"/>
                  <a:pt x="384" y="169"/>
                </a:cubicBezTo>
                <a:cubicBezTo>
                  <a:pt x="385" y="168"/>
                  <a:pt x="384" y="165"/>
                  <a:pt x="382" y="164"/>
                </a:cubicBezTo>
                <a:cubicBezTo>
                  <a:pt x="377" y="163"/>
                  <a:pt x="371" y="161"/>
                  <a:pt x="365" y="160"/>
                </a:cubicBezTo>
                <a:cubicBezTo>
                  <a:pt x="364" y="159"/>
                  <a:pt x="364" y="158"/>
                  <a:pt x="365" y="157"/>
                </a:cubicBezTo>
                <a:cubicBezTo>
                  <a:pt x="402" y="138"/>
                  <a:pt x="439" y="120"/>
                  <a:pt x="476" y="101"/>
                </a:cubicBezTo>
                <a:cubicBezTo>
                  <a:pt x="477" y="100"/>
                  <a:pt x="478" y="102"/>
                  <a:pt x="478" y="103"/>
                </a:cubicBezTo>
                <a:cubicBezTo>
                  <a:pt x="456" y="137"/>
                  <a:pt x="435" y="171"/>
                  <a:pt x="414" y="205"/>
                </a:cubicBezTo>
                <a:cubicBezTo>
                  <a:pt x="413" y="206"/>
                  <a:pt x="411" y="206"/>
                  <a:pt x="411" y="205"/>
                </a:cubicBezTo>
                <a:cubicBezTo>
                  <a:pt x="409" y="199"/>
                  <a:pt x="408" y="194"/>
                  <a:pt x="407" y="188"/>
                </a:cubicBezTo>
                <a:cubicBezTo>
                  <a:pt x="406" y="186"/>
                  <a:pt x="403" y="185"/>
                  <a:pt x="402" y="187"/>
                </a:cubicBezTo>
                <a:cubicBezTo>
                  <a:pt x="286" y="302"/>
                  <a:pt x="286" y="302"/>
                  <a:pt x="286" y="302"/>
                </a:cubicBezTo>
                <a:cubicBezTo>
                  <a:pt x="285" y="303"/>
                  <a:pt x="283" y="303"/>
                  <a:pt x="282" y="302"/>
                </a:cubicBezTo>
                <a:cubicBezTo>
                  <a:pt x="256" y="275"/>
                  <a:pt x="229" y="249"/>
                  <a:pt x="203" y="222"/>
                </a:cubicBezTo>
                <a:cubicBezTo>
                  <a:pt x="202" y="221"/>
                  <a:pt x="200" y="221"/>
                  <a:pt x="199" y="222"/>
                </a:cubicBezTo>
                <a:cubicBezTo>
                  <a:pt x="167" y="254"/>
                  <a:pt x="135" y="286"/>
                  <a:pt x="103" y="318"/>
                </a:cubicBezTo>
                <a:cubicBezTo>
                  <a:pt x="102" y="319"/>
                  <a:pt x="100" y="319"/>
                  <a:pt x="99" y="318"/>
                </a:cubicBezTo>
                <a:cubicBezTo>
                  <a:pt x="95" y="313"/>
                  <a:pt x="90" y="309"/>
                  <a:pt x="86" y="304"/>
                </a:cubicBezTo>
                <a:cubicBezTo>
                  <a:pt x="85" y="303"/>
                  <a:pt x="85" y="302"/>
                  <a:pt x="86" y="300"/>
                </a:cubicBezTo>
                <a:close/>
                <a:moveTo>
                  <a:pt x="348" y="421"/>
                </a:moveTo>
                <a:cubicBezTo>
                  <a:pt x="348" y="424"/>
                  <a:pt x="348" y="428"/>
                  <a:pt x="348" y="432"/>
                </a:cubicBezTo>
                <a:cubicBezTo>
                  <a:pt x="348" y="433"/>
                  <a:pt x="349" y="435"/>
                  <a:pt x="351" y="435"/>
                </a:cubicBezTo>
                <a:cubicBezTo>
                  <a:pt x="364" y="435"/>
                  <a:pt x="377" y="435"/>
                  <a:pt x="389" y="435"/>
                </a:cubicBezTo>
                <a:cubicBezTo>
                  <a:pt x="391" y="435"/>
                  <a:pt x="393" y="437"/>
                  <a:pt x="393" y="439"/>
                </a:cubicBezTo>
                <a:cubicBezTo>
                  <a:pt x="393" y="440"/>
                  <a:pt x="393" y="441"/>
                  <a:pt x="393" y="442"/>
                </a:cubicBezTo>
                <a:cubicBezTo>
                  <a:pt x="393" y="445"/>
                  <a:pt x="391" y="446"/>
                  <a:pt x="389" y="446"/>
                </a:cubicBezTo>
                <a:cubicBezTo>
                  <a:pt x="319" y="446"/>
                  <a:pt x="250" y="446"/>
                  <a:pt x="181" y="446"/>
                </a:cubicBezTo>
                <a:cubicBezTo>
                  <a:pt x="178" y="446"/>
                  <a:pt x="177" y="445"/>
                  <a:pt x="177" y="442"/>
                </a:cubicBezTo>
                <a:cubicBezTo>
                  <a:pt x="177" y="441"/>
                  <a:pt x="177" y="440"/>
                  <a:pt x="177" y="439"/>
                </a:cubicBezTo>
                <a:cubicBezTo>
                  <a:pt x="177" y="437"/>
                  <a:pt x="178" y="435"/>
                  <a:pt x="181" y="435"/>
                </a:cubicBezTo>
                <a:cubicBezTo>
                  <a:pt x="193" y="435"/>
                  <a:pt x="205" y="435"/>
                  <a:pt x="218" y="435"/>
                </a:cubicBezTo>
                <a:cubicBezTo>
                  <a:pt x="220" y="435"/>
                  <a:pt x="222" y="433"/>
                  <a:pt x="222" y="432"/>
                </a:cubicBezTo>
                <a:cubicBezTo>
                  <a:pt x="222" y="428"/>
                  <a:pt x="222" y="424"/>
                  <a:pt x="222" y="421"/>
                </a:cubicBezTo>
                <a:cubicBezTo>
                  <a:pt x="222" y="419"/>
                  <a:pt x="220" y="417"/>
                  <a:pt x="218" y="417"/>
                </a:cubicBezTo>
                <a:cubicBezTo>
                  <a:pt x="157" y="417"/>
                  <a:pt x="95" y="417"/>
                  <a:pt x="34" y="417"/>
                </a:cubicBezTo>
                <a:cubicBezTo>
                  <a:pt x="15" y="417"/>
                  <a:pt x="0" y="402"/>
                  <a:pt x="0" y="383"/>
                </a:cubicBezTo>
                <a:cubicBezTo>
                  <a:pt x="0" y="266"/>
                  <a:pt x="0" y="150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201" y="0"/>
                  <a:pt x="368" y="0"/>
                  <a:pt x="535" y="0"/>
                </a:cubicBezTo>
                <a:cubicBezTo>
                  <a:pt x="554" y="0"/>
                  <a:pt x="569" y="15"/>
                  <a:pt x="569" y="34"/>
                </a:cubicBezTo>
                <a:cubicBezTo>
                  <a:pt x="569" y="150"/>
                  <a:pt x="569" y="266"/>
                  <a:pt x="569" y="383"/>
                </a:cubicBezTo>
                <a:cubicBezTo>
                  <a:pt x="569" y="402"/>
                  <a:pt x="554" y="417"/>
                  <a:pt x="535" y="417"/>
                </a:cubicBezTo>
                <a:cubicBezTo>
                  <a:pt x="474" y="417"/>
                  <a:pt x="413" y="417"/>
                  <a:pt x="351" y="417"/>
                </a:cubicBezTo>
                <a:cubicBezTo>
                  <a:pt x="349" y="417"/>
                  <a:pt x="348" y="419"/>
                  <a:pt x="348" y="421"/>
                </a:cubicBezTo>
                <a:close/>
                <a:moveTo>
                  <a:pt x="47" y="42"/>
                </a:moveTo>
                <a:cubicBezTo>
                  <a:pt x="523" y="42"/>
                  <a:pt x="523" y="42"/>
                  <a:pt x="523" y="42"/>
                </a:cubicBezTo>
                <a:cubicBezTo>
                  <a:pt x="533" y="42"/>
                  <a:pt x="541" y="51"/>
                  <a:pt x="541" y="61"/>
                </a:cubicBezTo>
                <a:cubicBezTo>
                  <a:pt x="541" y="356"/>
                  <a:pt x="541" y="356"/>
                  <a:pt x="541" y="356"/>
                </a:cubicBezTo>
                <a:cubicBezTo>
                  <a:pt x="541" y="366"/>
                  <a:pt x="533" y="375"/>
                  <a:pt x="523" y="375"/>
                </a:cubicBezTo>
                <a:cubicBezTo>
                  <a:pt x="47" y="375"/>
                  <a:pt x="47" y="375"/>
                  <a:pt x="47" y="375"/>
                </a:cubicBezTo>
                <a:cubicBezTo>
                  <a:pt x="37" y="375"/>
                  <a:pt x="28" y="366"/>
                  <a:pt x="28" y="356"/>
                </a:cubicBezTo>
                <a:cubicBezTo>
                  <a:pt x="28" y="61"/>
                  <a:pt x="28" y="61"/>
                  <a:pt x="28" y="61"/>
                </a:cubicBezTo>
                <a:cubicBezTo>
                  <a:pt x="28" y="51"/>
                  <a:pt x="37" y="42"/>
                  <a:pt x="47" y="42"/>
                </a:cubicBezTo>
                <a:close/>
              </a:path>
            </a:pathLst>
          </a:custGeom>
          <a:solidFill>
            <a:srgbClr val="53575A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19" name="stock-data-analysis_38798"/>
          <p:cNvSpPr>
            <a:spLocks noChangeAspect="1" noChangeArrowheads="1"/>
          </p:cNvSpPr>
          <p:nvPr/>
        </p:nvSpPr>
        <p:spPr bwMode="auto">
          <a:xfrm>
            <a:off x="8872855" y="4281805"/>
            <a:ext cx="776605" cy="758190"/>
          </a:xfrm>
          <a:custGeom>
            <a:avLst/>
            <a:gdLst/>
            <a:ahLst/>
            <a:cxnLst>
              <a:cxn ang="0">
                <a:pos x="90342" y="296231"/>
              </a:cxn>
              <a:cxn ang="0">
                <a:pos x="91202" y="296231"/>
              </a:cxn>
              <a:cxn ang="0">
                <a:pos x="97225" y="313843"/>
              </a:cxn>
              <a:cxn ang="0">
                <a:pos x="14626" y="396750"/>
              </a:cxn>
              <a:cxn ang="0">
                <a:pos x="8603" y="399327"/>
              </a:cxn>
              <a:cxn ang="0">
                <a:pos x="2580" y="396750"/>
              </a:cxn>
              <a:cxn ang="0">
                <a:pos x="2580" y="384722"/>
              </a:cxn>
              <a:cxn ang="0">
                <a:pos x="263356" y="191383"/>
              </a:cxn>
              <a:cxn ang="0">
                <a:pos x="271102" y="193960"/>
              </a:cxn>
              <a:cxn ang="0">
                <a:pos x="330913" y="256673"/>
              </a:cxn>
              <a:cxn ang="0">
                <a:pos x="351997" y="209853"/>
              </a:cxn>
              <a:cxn ang="0">
                <a:pos x="358882" y="236484"/>
              </a:cxn>
              <a:cxn ang="0">
                <a:pos x="341670" y="275572"/>
              </a:cxn>
              <a:cxn ang="0">
                <a:pos x="335216" y="280297"/>
              </a:cxn>
              <a:cxn ang="0">
                <a:pos x="327471" y="277720"/>
              </a:cxn>
              <a:cxn ang="0">
                <a:pos x="267659" y="215437"/>
              </a:cxn>
              <a:cxn ang="0">
                <a:pos x="215593" y="343439"/>
              </a:cxn>
              <a:cxn ang="0">
                <a:pos x="200533" y="335278"/>
              </a:cxn>
              <a:cxn ang="0">
                <a:pos x="256902" y="196538"/>
              </a:cxn>
              <a:cxn ang="0">
                <a:pos x="263356" y="191383"/>
              </a:cxn>
              <a:cxn ang="0">
                <a:pos x="265242" y="146262"/>
              </a:cxn>
              <a:cxn ang="0">
                <a:pos x="184132" y="179778"/>
              </a:cxn>
              <a:cxn ang="0">
                <a:pos x="184132" y="341770"/>
              </a:cxn>
              <a:cxn ang="0">
                <a:pos x="346351" y="341770"/>
              </a:cxn>
              <a:cxn ang="0">
                <a:pos x="346351" y="179778"/>
              </a:cxn>
              <a:cxn ang="0">
                <a:pos x="265242" y="146262"/>
              </a:cxn>
              <a:cxn ang="0">
                <a:pos x="265295" y="100501"/>
              </a:cxn>
              <a:cxn ang="0">
                <a:pos x="379053" y="147551"/>
              </a:cxn>
              <a:cxn ang="0">
                <a:pos x="394113" y="356809"/>
              </a:cxn>
              <a:cxn ang="0">
                <a:pos x="421651" y="384739"/>
              </a:cxn>
              <a:cxn ang="0">
                <a:pos x="459516" y="395911"/>
              </a:cxn>
              <a:cxn ang="0">
                <a:pos x="579136" y="515364"/>
              </a:cxn>
              <a:cxn ang="0">
                <a:pos x="579136" y="574231"/>
              </a:cxn>
              <a:cxn ang="0">
                <a:pos x="520187" y="574231"/>
              </a:cxn>
              <a:cxn ang="0">
                <a:pos x="400567" y="454778"/>
              </a:cxn>
              <a:cxn ang="0">
                <a:pos x="389380" y="416965"/>
              </a:cxn>
              <a:cxn ang="0">
                <a:pos x="361411" y="389465"/>
              </a:cxn>
              <a:cxn ang="0">
                <a:pos x="151861" y="374426"/>
              </a:cxn>
              <a:cxn ang="0">
                <a:pos x="151861" y="147551"/>
              </a:cxn>
              <a:cxn ang="0">
                <a:pos x="265295" y="100501"/>
              </a:cxn>
              <a:cxn ang="0">
                <a:pos x="447469" y="587"/>
              </a:cxn>
              <a:cxn ang="0">
                <a:pos x="458227" y="5745"/>
              </a:cxn>
              <a:cxn ang="0">
                <a:pos x="492222" y="91273"/>
              </a:cxn>
              <a:cxn ang="0">
                <a:pos x="487488" y="102447"/>
              </a:cxn>
              <a:cxn ang="0">
                <a:pos x="484476" y="102877"/>
              </a:cxn>
              <a:cxn ang="0">
                <a:pos x="476300" y="97720"/>
              </a:cxn>
              <a:cxn ang="0">
                <a:pos x="450481" y="32392"/>
              </a:cxn>
              <a:cxn ang="0">
                <a:pos x="397552" y="150584"/>
              </a:cxn>
              <a:cxn ang="0">
                <a:pos x="385503" y="135112"/>
              </a:cxn>
              <a:cxn ang="0">
                <a:pos x="435420" y="23366"/>
              </a:cxn>
              <a:cxn ang="0">
                <a:pos x="366138" y="49153"/>
              </a:cxn>
              <a:cxn ang="0">
                <a:pos x="355380" y="43996"/>
              </a:cxn>
              <a:cxn ang="0">
                <a:pos x="360544" y="32821"/>
              </a:cxn>
            </a:cxnLst>
            <a:rect l="0" t="0" r="r" b="b"/>
            <a:pathLst>
              <a:path w="591399" h="586477">
                <a:moveTo>
                  <a:pt x="90342" y="296231"/>
                </a:moveTo>
                <a:cubicBezTo>
                  <a:pt x="90772" y="296231"/>
                  <a:pt x="90772" y="296231"/>
                  <a:pt x="91202" y="296231"/>
                </a:cubicBezTo>
                <a:cubicBezTo>
                  <a:pt x="92923" y="302245"/>
                  <a:pt x="94644" y="308259"/>
                  <a:pt x="97225" y="313843"/>
                </a:cubicBezTo>
                <a:lnTo>
                  <a:pt x="14626" y="396750"/>
                </a:lnTo>
                <a:cubicBezTo>
                  <a:pt x="12905" y="398468"/>
                  <a:pt x="10754" y="399327"/>
                  <a:pt x="8603" y="399327"/>
                </a:cubicBezTo>
                <a:cubicBezTo>
                  <a:pt x="6452" y="399327"/>
                  <a:pt x="4301" y="398468"/>
                  <a:pt x="2580" y="396750"/>
                </a:cubicBezTo>
                <a:cubicBezTo>
                  <a:pt x="-861" y="393313"/>
                  <a:pt x="-861" y="387729"/>
                  <a:pt x="2580" y="384722"/>
                </a:cubicBezTo>
                <a:close/>
                <a:moveTo>
                  <a:pt x="263356" y="191383"/>
                </a:moveTo>
                <a:cubicBezTo>
                  <a:pt x="266368" y="190524"/>
                  <a:pt x="268950" y="191813"/>
                  <a:pt x="271102" y="193960"/>
                </a:cubicBezTo>
                <a:lnTo>
                  <a:pt x="330913" y="256673"/>
                </a:lnTo>
                <a:lnTo>
                  <a:pt x="351997" y="209853"/>
                </a:lnTo>
                <a:cubicBezTo>
                  <a:pt x="355440" y="218444"/>
                  <a:pt x="358022" y="227464"/>
                  <a:pt x="358882" y="236484"/>
                </a:cubicBezTo>
                <a:lnTo>
                  <a:pt x="341670" y="275572"/>
                </a:lnTo>
                <a:cubicBezTo>
                  <a:pt x="340379" y="278149"/>
                  <a:pt x="338228" y="279868"/>
                  <a:pt x="335216" y="280297"/>
                </a:cubicBezTo>
                <a:cubicBezTo>
                  <a:pt x="332204" y="280727"/>
                  <a:pt x="329622" y="279868"/>
                  <a:pt x="327471" y="277720"/>
                </a:cubicBezTo>
                <a:lnTo>
                  <a:pt x="267659" y="215437"/>
                </a:lnTo>
                <a:lnTo>
                  <a:pt x="215593" y="343439"/>
                </a:lnTo>
                <a:cubicBezTo>
                  <a:pt x="210430" y="341291"/>
                  <a:pt x="205266" y="338285"/>
                  <a:pt x="200533" y="335278"/>
                </a:cubicBezTo>
                <a:lnTo>
                  <a:pt x="256902" y="196538"/>
                </a:lnTo>
                <a:cubicBezTo>
                  <a:pt x="258193" y="193531"/>
                  <a:pt x="260344" y="191813"/>
                  <a:pt x="263356" y="191383"/>
                </a:cubicBezTo>
                <a:close/>
                <a:moveTo>
                  <a:pt x="265242" y="146262"/>
                </a:moveTo>
                <a:cubicBezTo>
                  <a:pt x="235875" y="146262"/>
                  <a:pt x="206508" y="157434"/>
                  <a:pt x="184132" y="179778"/>
                </a:cubicBezTo>
                <a:cubicBezTo>
                  <a:pt x="139382" y="224465"/>
                  <a:pt x="139382" y="297083"/>
                  <a:pt x="184132" y="341770"/>
                </a:cubicBezTo>
                <a:cubicBezTo>
                  <a:pt x="228882" y="386458"/>
                  <a:pt x="301601" y="386458"/>
                  <a:pt x="346351" y="341770"/>
                </a:cubicBezTo>
                <a:cubicBezTo>
                  <a:pt x="391101" y="297083"/>
                  <a:pt x="391101" y="224465"/>
                  <a:pt x="346351" y="179778"/>
                </a:cubicBezTo>
                <a:cubicBezTo>
                  <a:pt x="323976" y="157434"/>
                  <a:pt x="294609" y="146262"/>
                  <a:pt x="265242" y="146262"/>
                </a:cubicBezTo>
                <a:close/>
                <a:moveTo>
                  <a:pt x="265295" y="100501"/>
                </a:moveTo>
                <a:cubicBezTo>
                  <a:pt x="306442" y="100501"/>
                  <a:pt x="347642" y="116184"/>
                  <a:pt x="379053" y="147551"/>
                </a:cubicBezTo>
                <a:cubicBezTo>
                  <a:pt x="435851" y="204270"/>
                  <a:pt x="441014" y="294075"/>
                  <a:pt x="394113" y="356809"/>
                </a:cubicBezTo>
                <a:lnTo>
                  <a:pt x="421651" y="384739"/>
                </a:lnTo>
                <a:cubicBezTo>
                  <a:pt x="434990" y="382161"/>
                  <a:pt x="449190" y="385598"/>
                  <a:pt x="459516" y="395911"/>
                </a:cubicBezTo>
                <a:lnTo>
                  <a:pt x="579136" y="515364"/>
                </a:lnTo>
                <a:cubicBezTo>
                  <a:pt x="595487" y="531692"/>
                  <a:pt x="595487" y="557903"/>
                  <a:pt x="579136" y="574231"/>
                </a:cubicBezTo>
                <a:cubicBezTo>
                  <a:pt x="562785" y="590559"/>
                  <a:pt x="536538" y="590559"/>
                  <a:pt x="520187" y="574231"/>
                </a:cubicBezTo>
                <a:lnTo>
                  <a:pt x="400567" y="454778"/>
                </a:lnTo>
                <a:cubicBezTo>
                  <a:pt x="390240" y="444465"/>
                  <a:pt x="386798" y="430286"/>
                  <a:pt x="389380" y="416965"/>
                </a:cubicBezTo>
                <a:lnTo>
                  <a:pt x="361411" y="389465"/>
                </a:lnTo>
                <a:cubicBezTo>
                  <a:pt x="298589" y="436301"/>
                  <a:pt x="208659" y="431145"/>
                  <a:pt x="151861" y="374426"/>
                </a:cubicBezTo>
                <a:cubicBezTo>
                  <a:pt x="89039" y="311692"/>
                  <a:pt x="89039" y="209856"/>
                  <a:pt x="151861" y="147551"/>
                </a:cubicBezTo>
                <a:cubicBezTo>
                  <a:pt x="183057" y="116184"/>
                  <a:pt x="224149" y="100501"/>
                  <a:pt x="265295" y="100501"/>
                </a:cubicBezTo>
                <a:close/>
                <a:moveTo>
                  <a:pt x="447469" y="587"/>
                </a:moveTo>
                <a:cubicBezTo>
                  <a:pt x="451772" y="-1132"/>
                  <a:pt x="456505" y="1017"/>
                  <a:pt x="458227" y="5745"/>
                </a:cubicBezTo>
                <a:lnTo>
                  <a:pt x="492222" y="91273"/>
                </a:lnTo>
                <a:cubicBezTo>
                  <a:pt x="493943" y="95571"/>
                  <a:pt x="491792" y="100728"/>
                  <a:pt x="487488" y="102447"/>
                </a:cubicBezTo>
                <a:cubicBezTo>
                  <a:pt x="486628" y="102877"/>
                  <a:pt x="485337" y="102877"/>
                  <a:pt x="484476" y="102877"/>
                </a:cubicBezTo>
                <a:cubicBezTo>
                  <a:pt x="481034" y="102877"/>
                  <a:pt x="477591" y="100728"/>
                  <a:pt x="476300" y="97720"/>
                </a:cubicBezTo>
                <a:lnTo>
                  <a:pt x="450481" y="32392"/>
                </a:lnTo>
                <a:lnTo>
                  <a:pt x="397552" y="150584"/>
                </a:lnTo>
                <a:cubicBezTo>
                  <a:pt x="393679" y="144997"/>
                  <a:pt x="389806" y="140269"/>
                  <a:pt x="385503" y="135112"/>
                </a:cubicBezTo>
                <a:lnTo>
                  <a:pt x="435420" y="23366"/>
                </a:lnTo>
                <a:lnTo>
                  <a:pt x="366138" y="49153"/>
                </a:lnTo>
                <a:cubicBezTo>
                  <a:pt x="361835" y="50443"/>
                  <a:pt x="357102" y="48294"/>
                  <a:pt x="355380" y="43996"/>
                </a:cubicBezTo>
                <a:cubicBezTo>
                  <a:pt x="353659" y="39268"/>
                  <a:pt x="355811" y="34541"/>
                  <a:pt x="360544" y="3282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20" name="Freeform 124"/>
          <p:cNvSpPr>
            <a:spLocks noEditPoints="1" noChangeArrowheads="1"/>
          </p:cNvSpPr>
          <p:nvPr/>
        </p:nvSpPr>
        <p:spPr bwMode="auto">
          <a:xfrm>
            <a:off x="10294938" y="4352925"/>
            <a:ext cx="676275" cy="666750"/>
          </a:xfrm>
          <a:custGeom>
            <a:avLst/>
            <a:gdLst/>
            <a:ahLst/>
            <a:cxnLst>
              <a:cxn ang="0">
                <a:pos x="101" y="21"/>
              </a:cxn>
              <a:cxn ang="0">
                <a:pos x="117" y="5"/>
              </a:cxn>
              <a:cxn ang="0">
                <a:pos x="119" y="6"/>
              </a:cxn>
              <a:cxn ang="0">
                <a:pos x="120" y="20"/>
              </a:cxn>
              <a:cxn ang="0">
                <a:pos x="134" y="22"/>
              </a:cxn>
              <a:cxn ang="0">
                <a:pos x="135" y="24"/>
              </a:cxn>
              <a:cxn ang="0">
                <a:pos x="120" y="39"/>
              </a:cxn>
              <a:cxn ang="0">
                <a:pos x="116" y="40"/>
              </a:cxn>
              <a:cxn ang="0">
                <a:pos x="107" y="39"/>
              </a:cxn>
              <a:cxn ang="0">
                <a:pos x="80" y="66"/>
              </a:cxn>
              <a:cxn ang="0">
                <a:pos x="78" y="79"/>
              </a:cxn>
              <a:cxn ang="0">
                <a:pos x="61" y="79"/>
              </a:cxn>
              <a:cxn ang="0">
                <a:pos x="61" y="62"/>
              </a:cxn>
              <a:cxn ang="0">
                <a:pos x="75" y="60"/>
              </a:cxn>
              <a:cxn ang="0">
                <a:pos x="101" y="34"/>
              </a:cxn>
              <a:cxn ang="0">
                <a:pos x="100" y="25"/>
              </a:cxn>
              <a:cxn ang="0">
                <a:pos x="101" y="21"/>
              </a:cxn>
              <a:cxn ang="0">
                <a:pos x="130" y="34"/>
              </a:cxn>
              <a:cxn ang="0">
                <a:pos x="122" y="42"/>
              </a:cxn>
              <a:cxn ang="0">
                <a:pos x="118" y="44"/>
              </a:cxn>
              <a:cxn ang="0">
                <a:pos x="124" y="70"/>
              </a:cxn>
              <a:cxn ang="0">
                <a:pos x="70" y="125"/>
              </a:cxn>
              <a:cxn ang="0">
                <a:pos x="15" y="70"/>
              </a:cxn>
              <a:cxn ang="0">
                <a:pos x="70" y="16"/>
              </a:cxn>
              <a:cxn ang="0">
                <a:pos x="96" y="23"/>
              </a:cxn>
              <a:cxn ang="0">
                <a:pos x="99" y="18"/>
              </a:cxn>
              <a:cxn ang="0">
                <a:pos x="106" y="11"/>
              </a:cxn>
              <a:cxn ang="0">
                <a:pos x="70" y="0"/>
              </a:cxn>
              <a:cxn ang="0">
                <a:pos x="0" y="70"/>
              </a:cxn>
              <a:cxn ang="0">
                <a:pos x="70" y="140"/>
              </a:cxn>
              <a:cxn ang="0">
                <a:pos x="140" y="70"/>
              </a:cxn>
              <a:cxn ang="0">
                <a:pos x="130" y="34"/>
              </a:cxn>
              <a:cxn ang="0">
                <a:pos x="70" y="47"/>
              </a:cxn>
              <a:cxn ang="0">
                <a:pos x="80" y="49"/>
              </a:cxn>
              <a:cxn ang="0">
                <a:pos x="93" y="37"/>
              </a:cxn>
              <a:cxn ang="0">
                <a:pos x="70" y="29"/>
              </a:cxn>
              <a:cxn ang="0">
                <a:pos x="29" y="70"/>
              </a:cxn>
              <a:cxn ang="0">
                <a:pos x="70" y="111"/>
              </a:cxn>
              <a:cxn ang="0">
                <a:pos x="111" y="70"/>
              </a:cxn>
              <a:cxn ang="0">
                <a:pos x="104" y="48"/>
              </a:cxn>
              <a:cxn ang="0">
                <a:pos x="91" y="61"/>
              </a:cxn>
              <a:cxn ang="0">
                <a:pos x="93" y="70"/>
              </a:cxn>
              <a:cxn ang="0">
                <a:pos x="70" y="94"/>
              </a:cxn>
              <a:cxn ang="0">
                <a:pos x="46" y="70"/>
              </a:cxn>
              <a:cxn ang="0">
                <a:pos x="70" y="47"/>
              </a:cxn>
            </a:cxnLst>
            <a:rect l="0" t="0" r="r" b="b"/>
            <a:pathLst>
              <a:path w="140" h="140">
                <a:moveTo>
                  <a:pt x="101" y="21"/>
                </a:moveTo>
                <a:cubicBezTo>
                  <a:pt x="117" y="5"/>
                  <a:pt x="117" y="5"/>
                  <a:pt x="117" y="5"/>
                </a:cubicBezTo>
                <a:cubicBezTo>
                  <a:pt x="118" y="5"/>
                  <a:pt x="118" y="5"/>
                  <a:pt x="119" y="6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6" y="22"/>
                  <a:pt x="136" y="23"/>
                  <a:pt x="135" y="24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19" y="40"/>
                  <a:pt x="117" y="40"/>
                  <a:pt x="116" y="40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80" y="66"/>
                  <a:pt x="80" y="66"/>
                  <a:pt x="80" y="66"/>
                </a:cubicBezTo>
                <a:cubicBezTo>
                  <a:pt x="82" y="70"/>
                  <a:pt x="82" y="75"/>
                  <a:pt x="78" y="79"/>
                </a:cubicBezTo>
                <a:cubicBezTo>
                  <a:pt x="73" y="84"/>
                  <a:pt x="66" y="84"/>
                  <a:pt x="61" y="79"/>
                </a:cubicBezTo>
                <a:cubicBezTo>
                  <a:pt x="57" y="74"/>
                  <a:pt x="57" y="67"/>
                  <a:pt x="61" y="62"/>
                </a:cubicBezTo>
                <a:cubicBezTo>
                  <a:pt x="65" y="59"/>
                  <a:pt x="70" y="58"/>
                  <a:pt x="75" y="60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3"/>
                  <a:pt x="101" y="22"/>
                  <a:pt x="101" y="21"/>
                </a:cubicBezTo>
                <a:close/>
                <a:moveTo>
                  <a:pt x="130" y="34"/>
                </a:moveTo>
                <a:cubicBezTo>
                  <a:pt x="122" y="42"/>
                  <a:pt x="122" y="42"/>
                  <a:pt x="122" y="42"/>
                </a:cubicBezTo>
                <a:cubicBezTo>
                  <a:pt x="121" y="43"/>
                  <a:pt x="119" y="44"/>
                  <a:pt x="118" y="44"/>
                </a:cubicBezTo>
                <a:cubicBezTo>
                  <a:pt x="122" y="52"/>
                  <a:pt x="124" y="61"/>
                  <a:pt x="124" y="70"/>
                </a:cubicBezTo>
                <a:cubicBezTo>
                  <a:pt x="124" y="100"/>
                  <a:pt x="100" y="125"/>
                  <a:pt x="70" y="125"/>
                </a:cubicBezTo>
                <a:cubicBezTo>
                  <a:pt x="40" y="125"/>
                  <a:pt x="15" y="100"/>
                  <a:pt x="15" y="70"/>
                </a:cubicBezTo>
                <a:cubicBezTo>
                  <a:pt x="15" y="40"/>
                  <a:pt x="40" y="16"/>
                  <a:pt x="70" y="16"/>
                </a:cubicBezTo>
                <a:cubicBezTo>
                  <a:pt x="79" y="16"/>
                  <a:pt x="88" y="18"/>
                  <a:pt x="96" y="23"/>
                </a:cubicBezTo>
                <a:cubicBezTo>
                  <a:pt x="97" y="21"/>
                  <a:pt x="98" y="19"/>
                  <a:pt x="99" y="18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96" y="4"/>
                  <a:pt x="83" y="0"/>
                  <a:pt x="70" y="0"/>
                </a:cubicBezTo>
                <a:cubicBezTo>
                  <a:pt x="31" y="0"/>
                  <a:pt x="0" y="32"/>
                  <a:pt x="0" y="70"/>
                </a:cubicBezTo>
                <a:cubicBezTo>
                  <a:pt x="0" y="109"/>
                  <a:pt x="31" y="140"/>
                  <a:pt x="70" y="140"/>
                </a:cubicBezTo>
                <a:cubicBezTo>
                  <a:pt x="108" y="140"/>
                  <a:pt x="140" y="109"/>
                  <a:pt x="140" y="70"/>
                </a:cubicBezTo>
                <a:cubicBezTo>
                  <a:pt x="140" y="57"/>
                  <a:pt x="136" y="45"/>
                  <a:pt x="130" y="34"/>
                </a:cubicBezTo>
                <a:close/>
                <a:moveTo>
                  <a:pt x="70" y="47"/>
                </a:moveTo>
                <a:cubicBezTo>
                  <a:pt x="73" y="47"/>
                  <a:pt x="77" y="48"/>
                  <a:pt x="80" y="49"/>
                </a:cubicBezTo>
                <a:cubicBezTo>
                  <a:pt x="93" y="37"/>
                  <a:pt x="93" y="37"/>
                  <a:pt x="93" y="37"/>
                </a:cubicBezTo>
                <a:cubicBezTo>
                  <a:pt x="86" y="32"/>
                  <a:pt x="78" y="29"/>
                  <a:pt x="70" y="29"/>
                </a:cubicBezTo>
                <a:cubicBezTo>
                  <a:pt x="47" y="29"/>
                  <a:pt x="29" y="48"/>
                  <a:pt x="29" y="70"/>
                </a:cubicBezTo>
                <a:cubicBezTo>
                  <a:pt x="29" y="93"/>
                  <a:pt x="47" y="111"/>
                  <a:pt x="70" y="111"/>
                </a:cubicBezTo>
                <a:cubicBezTo>
                  <a:pt x="92" y="111"/>
                  <a:pt x="111" y="93"/>
                  <a:pt x="111" y="70"/>
                </a:cubicBezTo>
                <a:cubicBezTo>
                  <a:pt x="111" y="62"/>
                  <a:pt x="108" y="54"/>
                  <a:pt x="104" y="48"/>
                </a:cubicBezTo>
                <a:cubicBezTo>
                  <a:pt x="91" y="61"/>
                  <a:pt x="91" y="61"/>
                  <a:pt x="91" y="61"/>
                </a:cubicBezTo>
                <a:cubicBezTo>
                  <a:pt x="92" y="64"/>
                  <a:pt x="93" y="67"/>
                  <a:pt x="93" y="70"/>
                </a:cubicBezTo>
                <a:cubicBezTo>
                  <a:pt x="93" y="83"/>
                  <a:pt x="83" y="94"/>
                  <a:pt x="70" y="94"/>
                </a:cubicBezTo>
                <a:cubicBezTo>
                  <a:pt x="57" y="94"/>
                  <a:pt x="46" y="83"/>
                  <a:pt x="46" y="70"/>
                </a:cubicBezTo>
                <a:cubicBezTo>
                  <a:pt x="46" y="57"/>
                  <a:pt x="57" y="47"/>
                  <a:pt x="70" y="47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21" name="TextBox 225"/>
          <p:cNvSpPr txBox="1">
            <a:spLocks noChangeArrowheads="1"/>
          </p:cNvSpPr>
          <p:nvPr/>
        </p:nvSpPr>
        <p:spPr bwMode="auto">
          <a:xfrm>
            <a:off x="8516938" y="5508625"/>
            <a:ext cx="2881312" cy="107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价值实现阶段，通过前期的准备和经验积累，最后价值实现，主要包括管理驾驶舱，客户画像，风控策略及精准营销。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5910895" y="878520"/>
            <a:ext cx="1238560" cy="1225638"/>
            <a:chOff x="7002463" y="4205287"/>
            <a:chExt cx="1065213" cy="1054100"/>
          </a:xfrm>
          <a:solidFill>
            <a:srgbClr val="424953"/>
          </a:solidFill>
        </p:grpSpPr>
        <p:sp>
          <p:nvSpPr>
            <p:cNvPr id="76" name="Freeform 219"/>
            <p:cNvSpPr>
              <a:spLocks noEditPoints="1"/>
            </p:cNvSpPr>
            <p:nvPr/>
          </p:nvSpPr>
          <p:spPr bwMode="auto">
            <a:xfrm>
              <a:off x="7002463" y="4329112"/>
              <a:ext cx="928688" cy="930275"/>
            </a:xfrm>
            <a:custGeom>
              <a:avLst/>
              <a:gdLst>
                <a:gd name="T0" fmla="*/ 121 w 533"/>
                <a:gd name="T1" fmla="*/ 498 h 533"/>
                <a:gd name="T2" fmla="*/ 183 w 533"/>
                <a:gd name="T3" fmla="*/ 527 h 533"/>
                <a:gd name="T4" fmla="*/ 207 w 533"/>
                <a:gd name="T5" fmla="*/ 489 h 533"/>
                <a:gd name="T6" fmla="*/ 267 w 533"/>
                <a:gd name="T7" fmla="*/ 496 h 533"/>
                <a:gd name="T8" fmla="*/ 308 w 533"/>
                <a:gd name="T9" fmla="*/ 493 h 533"/>
                <a:gd name="T10" fmla="*/ 328 w 533"/>
                <a:gd name="T11" fmla="*/ 533 h 533"/>
                <a:gd name="T12" fmla="*/ 391 w 533"/>
                <a:gd name="T13" fmla="*/ 510 h 533"/>
                <a:gd name="T14" fmla="*/ 381 w 533"/>
                <a:gd name="T15" fmla="*/ 467 h 533"/>
                <a:gd name="T16" fmla="*/ 458 w 533"/>
                <a:gd name="T17" fmla="*/ 398 h 533"/>
                <a:gd name="T18" fmla="*/ 498 w 533"/>
                <a:gd name="T19" fmla="*/ 412 h 533"/>
                <a:gd name="T20" fmla="*/ 527 w 533"/>
                <a:gd name="T21" fmla="*/ 350 h 533"/>
                <a:gd name="T22" fmla="*/ 492 w 533"/>
                <a:gd name="T23" fmla="*/ 329 h 533"/>
                <a:gd name="T24" fmla="*/ 503 w 533"/>
                <a:gd name="T25" fmla="*/ 260 h 533"/>
                <a:gd name="T26" fmla="*/ 500 w 533"/>
                <a:gd name="T27" fmla="*/ 222 h 533"/>
                <a:gd name="T28" fmla="*/ 533 w 533"/>
                <a:gd name="T29" fmla="*/ 206 h 533"/>
                <a:gd name="T30" fmla="*/ 510 w 533"/>
                <a:gd name="T31" fmla="*/ 142 h 533"/>
                <a:gd name="T32" fmla="*/ 475 w 533"/>
                <a:gd name="T33" fmla="*/ 150 h 533"/>
                <a:gd name="T34" fmla="*/ 401 w 533"/>
                <a:gd name="T35" fmla="*/ 66 h 533"/>
                <a:gd name="T36" fmla="*/ 412 w 533"/>
                <a:gd name="T37" fmla="*/ 35 h 533"/>
                <a:gd name="T38" fmla="*/ 350 w 533"/>
                <a:gd name="T39" fmla="*/ 6 h 533"/>
                <a:gd name="T40" fmla="*/ 334 w 533"/>
                <a:gd name="T41" fmla="*/ 34 h 533"/>
                <a:gd name="T42" fmla="*/ 267 w 533"/>
                <a:gd name="T43" fmla="*/ 24 h 533"/>
                <a:gd name="T44" fmla="*/ 221 w 533"/>
                <a:gd name="T45" fmla="*/ 29 h 533"/>
                <a:gd name="T46" fmla="*/ 206 w 533"/>
                <a:gd name="T47" fmla="*/ 0 h 533"/>
                <a:gd name="T48" fmla="*/ 142 w 533"/>
                <a:gd name="T49" fmla="*/ 24 h 533"/>
                <a:gd name="T50" fmla="*/ 149 w 533"/>
                <a:gd name="T51" fmla="*/ 56 h 533"/>
                <a:gd name="T52" fmla="*/ 69 w 533"/>
                <a:gd name="T53" fmla="*/ 132 h 533"/>
                <a:gd name="T54" fmla="*/ 35 w 533"/>
                <a:gd name="T55" fmla="*/ 121 h 533"/>
                <a:gd name="T56" fmla="*/ 6 w 533"/>
                <a:gd name="T57" fmla="*/ 183 h 533"/>
                <a:gd name="T58" fmla="*/ 38 w 533"/>
                <a:gd name="T59" fmla="*/ 203 h 533"/>
                <a:gd name="T60" fmla="*/ 31 w 533"/>
                <a:gd name="T61" fmla="*/ 260 h 533"/>
                <a:gd name="T62" fmla="*/ 36 w 533"/>
                <a:gd name="T63" fmla="*/ 309 h 533"/>
                <a:gd name="T64" fmla="*/ 0 w 533"/>
                <a:gd name="T65" fmla="*/ 328 h 533"/>
                <a:gd name="T66" fmla="*/ 24 w 533"/>
                <a:gd name="T67" fmla="*/ 391 h 533"/>
                <a:gd name="T68" fmla="*/ 65 w 533"/>
                <a:gd name="T69" fmla="*/ 382 h 533"/>
                <a:gd name="T70" fmla="*/ 134 w 533"/>
                <a:gd name="T71" fmla="*/ 456 h 533"/>
                <a:gd name="T72" fmla="*/ 121 w 533"/>
                <a:gd name="T73" fmla="*/ 498 h 533"/>
                <a:gd name="T74" fmla="*/ 67 w 533"/>
                <a:gd name="T75" fmla="*/ 260 h 533"/>
                <a:gd name="T76" fmla="*/ 267 w 533"/>
                <a:gd name="T77" fmla="*/ 60 h 533"/>
                <a:gd name="T78" fmla="*/ 466 w 533"/>
                <a:gd name="T79" fmla="*/ 260 h 533"/>
                <a:gd name="T80" fmla="*/ 267 w 533"/>
                <a:gd name="T81" fmla="*/ 460 h 533"/>
                <a:gd name="T82" fmla="*/ 67 w 533"/>
                <a:gd name="T83" fmla="*/ 26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3" h="533">
                  <a:moveTo>
                    <a:pt x="121" y="498"/>
                  </a:moveTo>
                  <a:cubicBezTo>
                    <a:pt x="183" y="527"/>
                    <a:pt x="183" y="527"/>
                    <a:pt x="183" y="527"/>
                  </a:cubicBezTo>
                  <a:cubicBezTo>
                    <a:pt x="207" y="489"/>
                    <a:pt x="207" y="489"/>
                    <a:pt x="207" y="489"/>
                  </a:cubicBezTo>
                  <a:cubicBezTo>
                    <a:pt x="226" y="494"/>
                    <a:pt x="246" y="496"/>
                    <a:pt x="267" y="496"/>
                  </a:cubicBezTo>
                  <a:cubicBezTo>
                    <a:pt x="281" y="496"/>
                    <a:pt x="294" y="495"/>
                    <a:pt x="308" y="493"/>
                  </a:cubicBezTo>
                  <a:cubicBezTo>
                    <a:pt x="328" y="533"/>
                    <a:pt x="328" y="533"/>
                    <a:pt x="328" y="533"/>
                  </a:cubicBezTo>
                  <a:cubicBezTo>
                    <a:pt x="391" y="510"/>
                    <a:pt x="391" y="510"/>
                    <a:pt x="391" y="510"/>
                  </a:cubicBezTo>
                  <a:cubicBezTo>
                    <a:pt x="381" y="467"/>
                    <a:pt x="381" y="467"/>
                    <a:pt x="381" y="467"/>
                  </a:cubicBezTo>
                  <a:cubicBezTo>
                    <a:pt x="411" y="450"/>
                    <a:pt x="438" y="426"/>
                    <a:pt x="458" y="398"/>
                  </a:cubicBezTo>
                  <a:cubicBezTo>
                    <a:pt x="498" y="412"/>
                    <a:pt x="498" y="412"/>
                    <a:pt x="498" y="412"/>
                  </a:cubicBezTo>
                  <a:cubicBezTo>
                    <a:pt x="527" y="350"/>
                    <a:pt x="527" y="350"/>
                    <a:pt x="527" y="350"/>
                  </a:cubicBezTo>
                  <a:cubicBezTo>
                    <a:pt x="492" y="329"/>
                    <a:pt x="492" y="329"/>
                    <a:pt x="492" y="329"/>
                  </a:cubicBezTo>
                  <a:cubicBezTo>
                    <a:pt x="499" y="307"/>
                    <a:pt x="503" y="284"/>
                    <a:pt x="503" y="260"/>
                  </a:cubicBezTo>
                  <a:cubicBezTo>
                    <a:pt x="503" y="247"/>
                    <a:pt x="502" y="235"/>
                    <a:pt x="500" y="222"/>
                  </a:cubicBezTo>
                  <a:cubicBezTo>
                    <a:pt x="533" y="206"/>
                    <a:pt x="533" y="206"/>
                    <a:pt x="533" y="206"/>
                  </a:cubicBezTo>
                  <a:cubicBezTo>
                    <a:pt x="510" y="142"/>
                    <a:pt x="510" y="142"/>
                    <a:pt x="510" y="142"/>
                  </a:cubicBezTo>
                  <a:cubicBezTo>
                    <a:pt x="475" y="150"/>
                    <a:pt x="475" y="150"/>
                    <a:pt x="475" y="150"/>
                  </a:cubicBezTo>
                  <a:cubicBezTo>
                    <a:pt x="458" y="117"/>
                    <a:pt x="432" y="88"/>
                    <a:pt x="401" y="66"/>
                  </a:cubicBezTo>
                  <a:cubicBezTo>
                    <a:pt x="412" y="35"/>
                    <a:pt x="412" y="35"/>
                    <a:pt x="412" y="35"/>
                  </a:cubicBezTo>
                  <a:cubicBezTo>
                    <a:pt x="350" y="6"/>
                    <a:pt x="350" y="6"/>
                    <a:pt x="350" y="6"/>
                  </a:cubicBezTo>
                  <a:cubicBezTo>
                    <a:pt x="334" y="34"/>
                    <a:pt x="334" y="34"/>
                    <a:pt x="334" y="34"/>
                  </a:cubicBezTo>
                  <a:cubicBezTo>
                    <a:pt x="312" y="27"/>
                    <a:pt x="290" y="24"/>
                    <a:pt x="267" y="24"/>
                  </a:cubicBezTo>
                  <a:cubicBezTo>
                    <a:pt x="251" y="24"/>
                    <a:pt x="236" y="26"/>
                    <a:pt x="221" y="29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17" y="74"/>
                    <a:pt x="89" y="100"/>
                    <a:pt x="69" y="132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6" y="183"/>
                    <a:pt x="6" y="183"/>
                    <a:pt x="6" y="183"/>
                  </a:cubicBezTo>
                  <a:cubicBezTo>
                    <a:pt x="38" y="203"/>
                    <a:pt x="38" y="203"/>
                    <a:pt x="38" y="203"/>
                  </a:cubicBezTo>
                  <a:cubicBezTo>
                    <a:pt x="33" y="221"/>
                    <a:pt x="31" y="240"/>
                    <a:pt x="31" y="260"/>
                  </a:cubicBezTo>
                  <a:cubicBezTo>
                    <a:pt x="31" y="277"/>
                    <a:pt x="32" y="293"/>
                    <a:pt x="36" y="309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4" y="391"/>
                    <a:pt x="24" y="391"/>
                    <a:pt x="24" y="391"/>
                  </a:cubicBezTo>
                  <a:cubicBezTo>
                    <a:pt x="65" y="382"/>
                    <a:pt x="65" y="382"/>
                    <a:pt x="65" y="382"/>
                  </a:cubicBezTo>
                  <a:cubicBezTo>
                    <a:pt x="82" y="412"/>
                    <a:pt x="106" y="437"/>
                    <a:pt x="134" y="456"/>
                  </a:cubicBezTo>
                  <a:lnTo>
                    <a:pt x="121" y="498"/>
                  </a:lnTo>
                  <a:close/>
                  <a:moveTo>
                    <a:pt x="67" y="260"/>
                  </a:moveTo>
                  <a:cubicBezTo>
                    <a:pt x="67" y="150"/>
                    <a:pt x="156" y="60"/>
                    <a:pt x="267" y="60"/>
                  </a:cubicBezTo>
                  <a:cubicBezTo>
                    <a:pt x="377" y="60"/>
                    <a:pt x="466" y="150"/>
                    <a:pt x="466" y="260"/>
                  </a:cubicBezTo>
                  <a:cubicBezTo>
                    <a:pt x="466" y="370"/>
                    <a:pt x="377" y="460"/>
                    <a:pt x="267" y="460"/>
                  </a:cubicBezTo>
                  <a:cubicBezTo>
                    <a:pt x="156" y="460"/>
                    <a:pt x="67" y="370"/>
                    <a:pt x="67" y="2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  <p:sp>
          <p:nvSpPr>
            <p:cNvPr id="77" name="Freeform 220"/>
            <p:cNvSpPr>
              <a:spLocks noEditPoints="1"/>
            </p:cNvSpPr>
            <p:nvPr/>
          </p:nvSpPr>
          <p:spPr bwMode="auto">
            <a:xfrm>
              <a:off x="7734301" y="4205287"/>
              <a:ext cx="333375" cy="333375"/>
            </a:xfrm>
            <a:custGeom>
              <a:avLst/>
              <a:gdLst>
                <a:gd name="T0" fmla="*/ 163 w 191"/>
                <a:gd name="T1" fmla="*/ 72 h 191"/>
                <a:gd name="T2" fmla="*/ 184 w 191"/>
                <a:gd name="T3" fmla="*/ 57 h 191"/>
                <a:gd name="T4" fmla="*/ 154 w 191"/>
                <a:gd name="T5" fmla="*/ 45 h 191"/>
                <a:gd name="T6" fmla="*/ 150 w 191"/>
                <a:gd name="T7" fmla="*/ 48 h 191"/>
                <a:gd name="T8" fmla="*/ 144 w 191"/>
                <a:gd name="T9" fmla="*/ 42 h 191"/>
                <a:gd name="T10" fmla="*/ 137 w 191"/>
                <a:gd name="T11" fmla="*/ 36 h 191"/>
                <a:gd name="T12" fmla="*/ 128 w 191"/>
                <a:gd name="T13" fmla="*/ 31 h 191"/>
                <a:gd name="T14" fmla="*/ 127 w 191"/>
                <a:gd name="T15" fmla="*/ 30 h 191"/>
                <a:gd name="T16" fmla="*/ 131 w 191"/>
                <a:gd name="T17" fmla="*/ 6 h 191"/>
                <a:gd name="T18" fmla="*/ 101 w 191"/>
                <a:gd name="T19" fmla="*/ 18 h 191"/>
                <a:gd name="T20" fmla="*/ 102 w 191"/>
                <a:gd name="T21" fmla="*/ 23 h 191"/>
                <a:gd name="T22" fmla="*/ 95 w 191"/>
                <a:gd name="T23" fmla="*/ 22 h 191"/>
                <a:gd name="T24" fmla="*/ 86 w 191"/>
                <a:gd name="T25" fmla="*/ 23 h 191"/>
                <a:gd name="T26" fmla="*/ 77 w 191"/>
                <a:gd name="T27" fmla="*/ 24 h 191"/>
                <a:gd name="T28" fmla="*/ 69 w 191"/>
                <a:gd name="T29" fmla="*/ 27 h 191"/>
                <a:gd name="T30" fmla="*/ 67 w 191"/>
                <a:gd name="T31" fmla="*/ 19 h 191"/>
                <a:gd name="T32" fmla="*/ 37 w 191"/>
                <a:gd name="T33" fmla="*/ 19 h 191"/>
                <a:gd name="T34" fmla="*/ 47 w 191"/>
                <a:gd name="T35" fmla="*/ 40 h 191"/>
                <a:gd name="T36" fmla="*/ 22 w 191"/>
                <a:gd name="T37" fmla="*/ 62 h 191"/>
                <a:gd name="T38" fmla="*/ 0 w 191"/>
                <a:gd name="T39" fmla="*/ 83 h 191"/>
                <a:gd name="T40" fmla="*/ 23 w 191"/>
                <a:gd name="T41" fmla="*/ 91 h 191"/>
                <a:gd name="T42" fmla="*/ 20 w 191"/>
                <a:gd name="T43" fmla="*/ 124 h 191"/>
                <a:gd name="T44" fmla="*/ 19 w 191"/>
                <a:gd name="T45" fmla="*/ 154 h 191"/>
                <a:gd name="T46" fmla="*/ 43 w 191"/>
                <a:gd name="T47" fmla="*/ 143 h 191"/>
                <a:gd name="T48" fmla="*/ 44 w 191"/>
                <a:gd name="T49" fmla="*/ 144 h 191"/>
                <a:gd name="T50" fmla="*/ 52 w 191"/>
                <a:gd name="T51" fmla="*/ 151 h 191"/>
                <a:gd name="T52" fmla="*/ 59 w 191"/>
                <a:gd name="T53" fmla="*/ 156 h 191"/>
                <a:gd name="T54" fmla="*/ 67 w 191"/>
                <a:gd name="T55" fmla="*/ 159 h 191"/>
                <a:gd name="T56" fmla="*/ 62 w 191"/>
                <a:gd name="T57" fmla="*/ 169 h 191"/>
                <a:gd name="T58" fmla="*/ 83 w 191"/>
                <a:gd name="T59" fmla="*/ 191 h 191"/>
                <a:gd name="T60" fmla="*/ 92 w 191"/>
                <a:gd name="T61" fmla="*/ 165 h 191"/>
                <a:gd name="T62" fmla="*/ 93 w 191"/>
                <a:gd name="T63" fmla="*/ 165 h 191"/>
                <a:gd name="T64" fmla="*/ 96 w 191"/>
                <a:gd name="T65" fmla="*/ 165 h 191"/>
                <a:gd name="T66" fmla="*/ 104 w 191"/>
                <a:gd name="T67" fmla="*/ 165 h 191"/>
                <a:gd name="T68" fmla="*/ 115 w 191"/>
                <a:gd name="T69" fmla="*/ 162 h 191"/>
                <a:gd name="T70" fmla="*/ 118 w 191"/>
                <a:gd name="T71" fmla="*/ 161 h 191"/>
                <a:gd name="T72" fmla="*/ 134 w 191"/>
                <a:gd name="T73" fmla="*/ 184 h 191"/>
                <a:gd name="T74" fmla="*/ 146 w 191"/>
                <a:gd name="T75" fmla="*/ 153 h 191"/>
                <a:gd name="T76" fmla="*/ 158 w 191"/>
                <a:gd name="T77" fmla="*/ 126 h 191"/>
                <a:gd name="T78" fmla="*/ 185 w 191"/>
                <a:gd name="T79" fmla="*/ 131 h 191"/>
                <a:gd name="T80" fmla="*/ 173 w 191"/>
                <a:gd name="T81" fmla="*/ 101 h 191"/>
                <a:gd name="T82" fmla="*/ 118 w 191"/>
                <a:gd name="T83" fmla="*/ 134 h 191"/>
                <a:gd name="T84" fmla="*/ 55 w 191"/>
                <a:gd name="T85" fmla="*/ 117 h 191"/>
                <a:gd name="T86" fmla="*/ 95 w 191"/>
                <a:gd name="T87" fmla="*/ 47 h 191"/>
                <a:gd name="T88" fmla="*/ 140 w 191"/>
                <a:gd name="T8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1" h="191">
                  <a:moveTo>
                    <a:pt x="166" y="99"/>
                  </a:moveTo>
                  <a:cubicBezTo>
                    <a:pt x="167" y="90"/>
                    <a:pt x="166" y="81"/>
                    <a:pt x="163" y="72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9" y="47"/>
                    <a:pt x="149" y="47"/>
                    <a:pt x="149" y="47"/>
                  </a:cubicBezTo>
                  <a:cubicBezTo>
                    <a:pt x="149" y="48"/>
                    <a:pt x="150" y="48"/>
                    <a:pt x="150" y="48"/>
                  </a:cubicBezTo>
                  <a:cubicBezTo>
                    <a:pt x="148" y="46"/>
                    <a:pt x="147" y="45"/>
                    <a:pt x="146" y="43"/>
                  </a:cubicBezTo>
                  <a:cubicBezTo>
                    <a:pt x="145" y="43"/>
                    <a:pt x="144" y="42"/>
                    <a:pt x="144" y="42"/>
                  </a:cubicBezTo>
                  <a:cubicBezTo>
                    <a:pt x="142" y="40"/>
                    <a:pt x="140" y="38"/>
                    <a:pt x="138" y="36"/>
                  </a:cubicBezTo>
                  <a:cubicBezTo>
                    <a:pt x="138" y="36"/>
                    <a:pt x="137" y="36"/>
                    <a:pt x="137" y="36"/>
                  </a:cubicBezTo>
                  <a:cubicBezTo>
                    <a:pt x="135" y="35"/>
                    <a:pt x="133" y="33"/>
                    <a:pt x="130" y="32"/>
                  </a:cubicBezTo>
                  <a:cubicBezTo>
                    <a:pt x="130" y="31"/>
                    <a:pt x="129" y="31"/>
                    <a:pt x="128" y="31"/>
                  </a:cubicBezTo>
                  <a:cubicBezTo>
                    <a:pt x="127" y="30"/>
                    <a:pt x="125" y="29"/>
                    <a:pt x="123" y="28"/>
                  </a:cubicBezTo>
                  <a:cubicBezTo>
                    <a:pt x="124" y="29"/>
                    <a:pt x="126" y="29"/>
                    <a:pt x="127" y="30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2"/>
                    <a:pt x="101" y="23"/>
                    <a:pt x="102" y="23"/>
                  </a:cubicBezTo>
                  <a:cubicBezTo>
                    <a:pt x="100" y="22"/>
                    <a:pt x="98" y="22"/>
                    <a:pt x="96" y="22"/>
                  </a:cubicBezTo>
                  <a:cubicBezTo>
                    <a:pt x="96" y="22"/>
                    <a:pt x="95" y="22"/>
                    <a:pt x="95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1" y="22"/>
                    <a:pt x="88" y="22"/>
                    <a:pt x="86" y="23"/>
                  </a:cubicBezTo>
                  <a:cubicBezTo>
                    <a:pt x="86" y="23"/>
                    <a:pt x="86" y="23"/>
                    <a:pt x="85" y="23"/>
                  </a:cubicBezTo>
                  <a:cubicBezTo>
                    <a:pt x="83" y="23"/>
                    <a:pt x="80" y="24"/>
                    <a:pt x="77" y="24"/>
                  </a:cubicBezTo>
                  <a:cubicBezTo>
                    <a:pt x="76" y="25"/>
                    <a:pt x="76" y="25"/>
                    <a:pt x="75" y="25"/>
                  </a:cubicBezTo>
                  <a:cubicBezTo>
                    <a:pt x="73" y="26"/>
                    <a:pt x="71" y="26"/>
                    <a:pt x="69" y="27"/>
                  </a:cubicBezTo>
                  <a:cubicBezTo>
                    <a:pt x="70" y="27"/>
                    <a:pt x="70" y="26"/>
                    <a:pt x="71" y="26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0" y="47"/>
                    <a:pt x="34" y="55"/>
                    <a:pt x="30" y="6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100"/>
                    <a:pt x="24" y="110"/>
                    <a:pt x="28" y="119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2" y="142"/>
                    <a:pt x="41" y="140"/>
                    <a:pt x="40" y="139"/>
                  </a:cubicBezTo>
                  <a:cubicBezTo>
                    <a:pt x="41" y="141"/>
                    <a:pt x="42" y="142"/>
                    <a:pt x="44" y="144"/>
                  </a:cubicBezTo>
                  <a:cubicBezTo>
                    <a:pt x="45" y="144"/>
                    <a:pt x="45" y="145"/>
                    <a:pt x="46" y="146"/>
                  </a:cubicBezTo>
                  <a:cubicBezTo>
                    <a:pt x="48" y="148"/>
                    <a:pt x="50" y="149"/>
                    <a:pt x="52" y="151"/>
                  </a:cubicBezTo>
                  <a:cubicBezTo>
                    <a:pt x="52" y="151"/>
                    <a:pt x="52" y="151"/>
                    <a:pt x="52" y="151"/>
                  </a:cubicBezTo>
                  <a:cubicBezTo>
                    <a:pt x="54" y="153"/>
                    <a:pt x="57" y="154"/>
                    <a:pt x="59" y="156"/>
                  </a:cubicBezTo>
                  <a:cubicBezTo>
                    <a:pt x="60" y="156"/>
                    <a:pt x="60" y="156"/>
                    <a:pt x="61" y="157"/>
                  </a:cubicBezTo>
                  <a:cubicBezTo>
                    <a:pt x="63" y="158"/>
                    <a:pt x="65" y="159"/>
                    <a:pt x="67" y="159"/>
                  </a:cubicBezTo>
                  <a:cubicBezTo>
                    <a:pt x="66" y="159"/>
                    <a:pt x="65" y="159"/>
                    <a:pt x="65" y="159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83" y="191"/>
                    <a:pt x="83" y="191"/>
                    <a:pt x="83" y="191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2" y="165"/>
                    <a:pt x="92" y="165"/>
                    <a:pt x="92" y="165"/>
                  </a:cubicBezTo>
                  <a:cubicBezTo>
                    <a:pt x="91" y="165"/>
                    <a:pt x="89" y="165"/>
                    <a:pt x="87" y="165"/>
                  </a:cubicBezTo>
                  <a:cubicBezTo>
                    <a:pt x="89" y="165"/>
                    <a:pt x="91" y="165"/>
                    <a:pt x="93" y="165"/>
                  </a:cubicBezTo>
                  <a:cubicBezTo>
                    <a:pt x="94" y="165"/>
                    <a:pt x="94" y="165"/>
                    <a:pt x="95" y="165"/>
                  </a:cubicBezTo>
                  <a:cubicBezTo>
                    <a:pt x="95" y="165"/>
                    <a:pt x="96" y="165"/>
                    <a:pt x="96" y="165"/>
                  </a:cubicBezTo>
                  <a:cubicBezTo>
                    <a:pt x="98" y="165"/>
                    <a:pt x="101" y="165"/>
                    <a:pt x="104" y="165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7" y="164"/>
                    <a:pt x="110" y="164"/>
                    <a:pt x="112" y="163"/>
                  </a:cubicBezTo>
                  <a:cubicBezTo>
                    <a:pt x="113" y="163"/>
                    <a:pt x="114" y="163"/>
                    <a:pt x="115" y="162"/>
                  </a:cubicBezTo>
                  <a:cubicBezTo>
                    <a:pt x="117" y="162"/>
                    <a:pt x="119" y="161"/>
                    <a:pt x="121" y="160"/>
                  </a:cubicBezTo>
                  <a:cubicBezTo>
                    <a:pt x="120" y="161"/>
                    <a:pt x="119" y="161"/>
                    <a:pt x="118" y="161"/>
                  </a:cubicBezTo>
                  <a:cubicBezTo>
                    <a:pt x="122" y="168"/>
                    <a:pt x="122" y="168"/>
                    <a:pt x="122" y="168"/>
                  </a:cubicBezTo>
                  <a:cubicBezTo>
                    <a:pt x="134" y="184"/>
                    <a:pt x="134" y="184"/>
                    <a:pt x="134" y="184"/>
                  </a:cubicBezTo>
                  <a:cubicBezTo>
                    <a:pt x="155" y="172"/>
                    <a:pt x="155" y="172"/>
                    <a:pt x="155" y="172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9" y="141"/>
                    <a:pt x="155" y="134"/>
                    <a:pt x="158" y="126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91" y="108"/>
                    <a:pt x="191" y="108"/>
                    <a:pt x="191" y="108"/>
                  </a:cubicBezTo>
                  <a:cubicBezTo>
                    <a:pt x="173" y="101"/>
                    <a:pt x="173" y="101"/>
                    <a:pt x="173" y="101"/>
                  </a:cubicBezTo>
                  <a:lnTo>
                    <a:pt x="166" y="99"/>
                  </a:lnTo>
                  <a:close/>
                  <a:moveTo>
                    <a:pt x="118" y="134"/>
                  </a:moveTo>
                  <a:cubicBezTo>
                    <a:pt x="111" y="138"/>
                    <a:pt x="103" y="140"/>
                    <a:pt x="95" y="140"/>
                  </a:cubicBezTo>
                  <a:cubicBezTo>
                    <a:pt x="79" y="140"/>
                    <a:pt x="63" y="131"/>
                    <a:pt x="55" y="117"/>
                  </a:cubicBezTo>
                  <a:cubicBezTo>
                    <a:pt x="42" y="95"/>
                    <a:pt x="49" y="67"/>
                    <a:pt x="71" y="54"/>
                  </a:cubicBezTo>
                  <a:cubicBezTo>
                    <a:pt x="78" y="50"/>
                    <a:pt x="86" y="47"/>
                    <a:pt x="95" y="47"/>
                  </a:cubicBezTo>
                  <a:cubicBezTo>
                    <a:pt x="111" y="47"/>
                    <a:pt x="126" y="56"/>
                    <a:pt x="135" y="70"/>
                  </a:cubicBezTo>
                  <a:cubicBezTo>
                    <a:pt x="141" y="81"/>
                    <a:pt x="143" y="93"/>
                    <a:pt x="140" y="105"/>
                  </a:cubicBezTo>
                  <a:cubicBezTo>
                    <a:pt x="136" y="117"/>
                    <a:pt x="129" y="127"/>
                    <a:pt x="118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  <p:sp>
          <p:nvSpPr>
            <p:cNvPr id="78" name="Freeform 221"/>
            <p:cNvSpPr/>
            <p:nvPr/>
          </p:nvSpPr>
          <p:spPr bwMode="auto">
            <a:xfrm>
              <a:off x="7329488" y="4979987"/>
              <a:ext cx="33338" cy="50800"/>
            </a:xfrm>
            <a:custGeom>
              <a:avLst/>
              <a:gdLst>
                <a:gd name="T0" fmla="*/ 6 w 19"/>
                <a:gd name="T1" fmla="*/ 0 h 29"/>
                <a:gd name="T2" fmla="*/ 6 w 19"/>
                <a:gd name="T3" fmla="*/ 1 h 29"/>
                <a:gd name="T4" fmla="*/ 0 w 19"/>
                <a:gd name="T5" fmla="*/ 4 h 29"/>
                <a:gd name="T6" fmla="*/ 1 w 19"/>
                <a:gd name="T7" fmla="*/ 8 h 29"/>
                <a:gd name="T8" fmla="*/ 3 w 19"/>
                <a:gd name="T9" fmla="*/ 10 h 29"/>
                <a:gd name="T10" fmla="*/ 5 w 19"/>
                <a:gd name="T11" fmla="*/ 22 h 29"/>
                <a:gd name="T12" fmla="*/ 17 w 19"/>
                <a:gd name="T13" fmla="*/ 26 h 29"/>
                <a:gd name="T14" fmla="*/ 14 w 19"/>
                <a:gd name="T15" fmla="*/ 17 h 29"/>
                <a:gd name="T16" fmla="*/ 6 w 19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9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4" y="1"/>
                    <a:pt x="0" y="4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2" y="9"/>
                    <a:pt x="3" y="7"/>
                    <a:pt x="3" y="10"/>
                  </a:cubicBezTo>
                  <a:cubicBezTo>
                    <a:pt x="1" y="16"/>
                    <a:pt x="1" y="15"/>
                    <a:pt x="5" y="22"/>
                  </a:cubicBezTo>
                  <a:cubicBezTo>
                    <a:pt x="7" y="27"/>
                    <a:pt x="16" y="29"/>
                    <a:pt x="17" y="26"/>
                  </a:cubicBezTo>
                  <a:cubicBezTo>
                    <a:pt x="19" y="22"/>
                    <a:pt x="14" y="17"/>
                    <a:pt x="14" y="17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  <p:sp>
          <p:nvSpPr>
            <p:cNvPr id="79" name="Freeform 222"/>
            <p:cNvSpPr/>
            <p:nvPr/>
          </p:nvSpPr>
          <p:spPr bwMode="auto">
            <a:xfrm>
              <a:off x="7599363" y="4760912"/>
              <a:ext cx="57150" cy="47625"/>
            </a:xfrm>
            <a:custGeom>
              <a:avLst/>
              <a:gdLst>
                <a:gd name="T0" fmla="*/ 1 w 32"/>
                <a:gd name="T1" fmla="*/ 23 h 28"/>
                <a:gd name="T2" fmla="*/ 23 w 32"/>
                <a:gd name="T3" fmla="*/ 18 h 28"/>
                <a:gd name="T4" fmla="*/ 21 w 32"/>
                <a:gd name="T5" fmla="*/ 8 h 28"/>
                <a:gd name="T6" fmla="*/ 21 w 32"/>
                <a:gd name="T7" fmla="*/ 5 h 28"/>
                <a:gd name="T8" fmla="*/ 27 w 32"/>
                <a:gd name="T9" fmla="*/ 1 h 28"/>
                <a:gd name="T10" fmla="*/ 6 w 32"/>
                <a:gd name="T11" fmla="*/ 6 h 28"/>
                <a:gd name="T12" fmla="*/ 3 w 32"/>
                <a:gd name="T13" fmla="*/ 16 h 28"/>
                <a:gd name="T14" fmla="*/ 1 w 32"/>
                <a:gd name="T15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8">
                  <a:moveTo>
                    <a:pt x="1" y="23"/>
                  </a:moveTo>
                  <a:cubicBezTo>
                    <a:pt x="1" y="23"/>
                    <a:pt x="19" y="28"/>
                    <a:pt x="23" y="18"/>
                  </a:cubicBezTo>
                  <a:cubicBezTo>
                    <a:pt x="26" y="12"/>
                    <a:pt x="24" y="10"/>
                    <a:pt x="21" y="8"/>
                  </a:cubicBezTo>
                  <a:cubicBezTo>
                    <a:pt x="18" y="7"/>
                    <a:pt x="19" y="4"/>
                    <a:pt x="21" y="5"/>
                  </a:cubicBezTo>
                  <a:cubicBezTo>
                    <a:pt x="24" y="6"/>
                    <a:pt x="32" y="2"/>
                    <a:pt x="27" y="1"/>
                  </a:cubicBezTo>
                  <a:cubicBezTo>
                    <a:pt x="22" y="0"/>
                    <a:pt x="8" y="2"/>
                    <a:pt x="6" y="6"/>
                  </a:cubicBezTo>
                  <a:cubicBezTo>
                    <a:pt x="6" y="6"/>
                    <a:pt x="5" y="7"/>
                    <a:pt x="3" y="16"/>
                  </a:cubicBezTo>
                  <a:cubicBezTo>
                    <a:pt x="0" y="24"/>
                    <a:pt x="1" y="23"/>
                    <a:pt x="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  <p:sp>
          <p:nvSpPr>
            <p:cNvPr id="80" name="Freeform 223"/>
            <p:cNvSpPr/>
            <p:nvPr/>
          </p:nvSpPr>
          <p:spPr bwMode="auto">
            <a:xfrm>
              <a:off x="7639051" y="4967287"/>
              <a:ext cx="100013" cy="57150"/>
            </a:xfrm>
            <a:custGeom>
              <a:avLst/>
              <a:gdLst>
                <a:gd name="T0" fmla="*/ 1 w 58"/>
                <a:gd name="T1" fmla="*/ 25 h 32"/>
                <a:gd name="T2" fmla="*/ 9 w 58"/>
                <a:gd name="T3" fmla="*/ 32 h 32"/>
                <a:gd name="T4" fmla="*/ 14 w 58"/>
                <a:gd name="T5" fmla="*/ 29 h 32"/>
                <a:gd name="T6" fmla="*/ 16 w 58"/>
                <a:gd name="T7" fmla="*/ 26 h 32"/>
                <a:gd name="T8" fmla="*/ 43 w 58"/>
                <a:gd name="T9" fmla="*/ 15 h 32"/>
                <a:gd name="T10" fmla="*/ 22 w 58"/>
                <a:gd name="T11" fmla="*/ 6 h 32"/>
                <a:gd name="T12" fmla="*/ 0 w 58"/>
                <a:gd name="T13" fmla="*/ 25 h 32"/>
                <a:gd name="T14" fmla="*/ 1 w 58"/>
                <a:gd name="T15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2">
                  <a:moveTo>
                    <a:pt x="1" y="25"/>
                  </a:moveTo>
                  <a:cubicBezTo>
                    <a:pt x="1" y="25"/>
                    <a:pt x="2" y="27"/>
                    <a:pt x="9" y="32"/>
                  </a:cubicBezTo>
                  <a:cubicBezTo>
                    <a:pt x="10" y="32"/>
                    <a:pt x="13" y="29"/>
                    <a:pt x="14" y="29"/>
                  </a:cubicBezTo>
                  <a:cubicBezTo>
                    <a:pt x="15" y="28"/>
                    <a:pt x="12" y="26"/>
                    <a:pt x="16" y="26"/>
                  </a:cubicBezTo>
                  <a:cubicBezTo>
                    <a:pt x="25" y="25"/>
                    <a:pt x="34" y="24"/>
                    <a:pt x="43" y="15"/>
                  </a:cubicBezTo>
                  <a:cubicBezTo>
                    <a:pt x="58" y="0"/>
                    <a:pt x="22" y="6"/>
                    <a:pt x="22" y="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  <p:sp>
          <p:nvSpPr>
            <p:cNvPr id="81" name="Freeform 224"/>
            <p:cNvSpPr/>
            <p:nvPr/>
          </p:nvSpPr>
          <p:spPr bwMode="auto">
            <a:xfrm>
              <a:off x="7291388" y="4629150"/>
              <a:ext cx="379413" cy="377825"/>
            </a:xfrm>
            <a:custGeom>
              <a:avLst/>
              <a:gdLst>
                <a:gd name="T0" fmla="*/ 110 w 218"/>
                <a:gd name="T1" fmla="*/ 156 h 216"/>
                <a:gd name="T2" fmla="*/ 143 w 218"/>
                <a:gd name="T3" fmla="*/ 160 h 216"/>
                <a:gd name="T4" fmla="*/ 192 w 218"/>
                <a:gd name="T5" fmla="*/ 216 h 216"/>
                <a:gd name="T6" fmla="*/ 218 w 218"/>
                <a:gd name="T7" fmla="*/ 196 h 216"/>
                <a:gd name="T8" fmla="*/ 172 w 218"/>
                <a:gd name="T9" fmla="*/ 136 h 216"/>
                <a:gd name="T10" fmla="*/ 149 w 218"/>
                <a:gd name="T11" fmla="*/ 125 h 216"/>
                <a:gd name="T12" fmla="*/ 153 w 218"/>
                <a:gd name="T13" fmla="*/ 125 h 216"/>
                <a:gd name="T14" fmla="*/ 149 w 218"/>
                <a:gd name="T15" fmla="*/ 108 h 216"/>
                <a:gd name="T16" fmla="*/ 151 w 218"/>
                <a:gd name="T17" fmla="*/ 74 h 216"/>
                <a:gd name="T18" fmla="*/ 153 w 218"/>
                <a:gd name="T19" fmla="*/ 91 h 216"/>
                <a:gd name="T20" fmla="*/ 172 w 218"/>
                <a:gd name="T21" fmla="*/ 99 h 216"/>
                <a:gd name="T22" fmla="*/ 177 w 218"/>
                <a:gd name="T23" fmla="*/ 75 h 216"/>
                <a:gd name="T24" fmla="*/ 152 w 218"/>
                <a:gd name="T25" fmla="*/ 60 h 216"/>
                <a:gd name="T26" fmla="*/ 153 w 218"/>
                <a:gd name="T27" fmla="*/ 68 h 216"/>
                <a:gd name="T28" fmla="*/ 128 w 218"/>
                <a:gd name="T29" fmla="*/ 3 h 216"/>
                <a:gd name="T30" fmla="*/ 125 w 218"/>
                <a:gd name="T31" fmla="*/ 5 h 216"/>
                <a:gd name="T32" fmla="*/ 126 w 218"/>
                <a:gd name="T33" fmla="*/ 71 h 216"/>
                <a:gd name="T34" fmla="*/ 118 w 218"/>
                <a:gd name="T35" fmla="*/ 16 h 216"/>
                <a:gd name="T36" fmla="*/ 120 w 218"/>
                <a:gd name="T37" fmla="*/ 12 h 216"/>
                <a:gd name="T38" fmla="*/ 117 w 218"/>
                <a:gd name="T39" fmla="*/ 7 h 216"/>
                <a:gd name="T40" fmla="*/ 111 w 218"/>
                <a:gd name="T41" fmla="*/ 7 h 216"/>
                <a:gd name="T42" fmla="*/ 108 w 218"/>
                <a:gd name="T43" fmla="*/ 12 h 216"/>
                <a:gd name="T44" fmla="*/ 109 w 218"/>
                <a:gd name="T45" fmla="*/ 16 h 216"/>
                <a:gd name="T46" fmla="*/ 110 w 218"/>
                <a:gd name="T47" fmla="*/ 53 h 216"/>
                <a:gd name="T48" fmla="*/ 113 w 218"/>
                <a:gd name="T49" fmla="*/ 74 h 216"/>
                <a:gd name="T50" fmla="*/ 91 w 218"/>
                <a:gd name="T51" fmla="*/ 4 h 216"/>
                <a:gd name="T52" fmla="*/ 78 w 218"/>
                <a:gd name="T53" fmla="*/ 3 h 216"/>
                <a:gd name="T54" fmla="*/ 18 w 218"/>
                <a:gd name="T55" fmla="*/ 45 h 216"/>
                <a:gd name="T56" fmla="*/ 1 w 218"/>
                <a:gd name="T57" fmla="*/ 70 h 216"/>
                <a:gd name="T58" fmla="*/ 2 w 218"/>
                <a:gd name="T59" fmla="*/ 107 h 216"/>
                <a:gd name="T60" fmla="*/ 28 w 218"/>
                <a:gd name="T61" fmla="*/ 104 h 216"/>
                <a:gd name="T62" fmla="*/ 28 w 218"/>
                <a:gd name="T63" fmla="*/ 74 h 216"/>
                <a:gd name="T64" fmla="*/ 52 w 218"/>
                <a:gd name="T65" fmla="*/ 57 h 216"/>
                <a:gd name="T66" fmla="*/ 53 w 218"/>
                <a:gd name="T67" fmla="*/ 92 h 216"/>
                <a:gd name="T68" fmla="*/ 57 w 218"/>
                <a:gd name="T69" fmla="*/ 136 h 216"/>
                <a:gd name="T70" fmla="*/ 65 w 218"/>
                <a:gd name="T71" fmla="*/ 137 h 216"/>
                <a:gd name="T72" fmla="*/ 65 w 218"/>
                <a:gd name="T73" fmla="*/ 193 h 216"/>
                <a:gd name="T74" fmla="*/ 31 w 218"/>
                <a:gd name="T75" fmla="*/ 199 h 216"/>
                <a:gd name="T76" fmla="*/ 39 w 218"/>
                <a:gd name="T77" fmla="*/ 213 h 216"/>
                <a:gd name="T78" fmla="*/ 97 w 218"/>
                <a:gd name="T79" fmla="*/ 207 h 216"/>
                <a:gd name="T80" fmla="*/ 110 w 218"/>
                <a:gd name="T81" fmla="*/ 15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8" h="216">
                  <a:moveTo>
                    <a:pt x="110" y="156"/>
                  </a:moveTo>
                  <a:cubicBezTo>
                    <a:pt x="143" y="160"/>
                    <a:pt x="143" y="160"/>
                    <a:pt x="143" y="160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218" y="196"/>
                    <a:pt x="218" y="196"/>
                    <a:pt x="218" y="196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2" y="136"/>
                    <a:pt x="155" y="128"/>
                    <a:pt x="149" y="125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48" y="116"/>
                    <a:pt x="148" y="112"/>
                    <a:pt x="149" y="108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2" y="80"/>
                    <a:pt x="153" y="91"/>
                    <a:pt x="153" y="91"/>
                  </a:cubicBezTo>
                  <a:cubicBezTo>
                    <a:pt x="172" y="99"/>
                    <a:pt x="172" y="99"/>
                    <a:pt x="172" y="99"/>
                  </a:cubicBezTo>
                  <a:cubicBezTo>
                    <a:pt x="177" y="75"/>
                    <a:pt x="177" y="75"/>
                    <a:pt x="177" y="75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1" y="41"/>
                    <a:pt x="145" y="0"/>
                    <a:pt x="128" y="3"/>
                  </a:cubicBezTo>
                  <a:cubicBezTo>
                    <a:pt x="128" y="3"/>
                    <a:pt x="127" y="4"/>
                    <a:pt x="125" y="5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0" y="4"/>
                    <a:pt x="79" y="3"/>
                    <a:pt x="78" y="3"/>
                  </a:cubicBezTo>
                  <a:cubicBezTo>
                    <a:pt x="45" y="10"/>
                    <a:pt x="47" y="15"/>
                    <a:pt x="18" y="45"/>
                  </a:cubicBezTo>
                  <a:cubicBezTo>
                    <a:pt x="8" y="56"/>
                    <a:pt x="6" y="57"/>
                    <a:pt x="1" y="70"/>
                  </a:cubicBezTo>
                  <a:cubicBezTo>
                    <a:pt x="0" y="88"/>
                    <a:pt x="0" y="101"/>
                    <a:pt x="2" y="107"/>
                  </a:cubicBezTo>
                  <a:cubicBezTo>
                    <a:pt x="11" y="101"/>
                    <a:pt x="16" y="103"/>
                    <a:pt x="28" y="104"/>
                  </a:cubicBezTo>
                  <a:cubicBezTo>
                    <a:pt x="29" y="100"/>
                    <a:pt x="24" y="85"/>
                    <a:pt x="28" y="74"/>
                  </a:cubicBezTo>
                  <a:cubicBezTo>
                    <a:pt x="36" y="67"/>
                    <a:pt x="52" y="57"/>
                    <a:pt x="52" y="57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5" y="118"/>
                    <a:pt x="53" y="120"/>
                    <a:pt x="57" y="136"/>
                  </a:cubicBezTo>
                  <a:cubicBezTo>
                    <a:pt x="65" y="137"/>
                    <a:pt x="65" y="137"/>
                    <a:pt x="65" y="13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97" y="207"/>
                    <a:pt x="111" y="161"/>
                    <a:pt x="11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  <p:sp>
          <p:nvSpPr>
            <p:cNvPr id="82" name="Freeform 225"/>
            <p:cNvSpPr>
              <a:spLocks noEditPoints="1"/>
            </p:cNvSpPr>
            <p:nvPr/>
          </p:nvSpPr>
          <p:spPr bwMode="auto">
            <a:xfrm>
              <a:off x="7399338" y="4462462"/>
              <a:ext cx="134938" cy="174625"/>
            </a:xfrm>
            <a:custGeom>
              <a:avLst/>
              <a:gdLst>
                <a:gd name="T0" fmla="*/ 7 w 77"/>
                <a:gd name="T1" fmla="*/ 59 h 100"/>
                <a:gd name="T2" fmla="*/ 9 w 77"/>
                <a:gd name="T3" fmla="*/ 70 h 100"/>
                <a:gd name="T4" fmla="*/ 11 w 77"/>
                <a:gd name="T5" fmla="*/ 67 h 100"/>
                <a:gd name="T6" fmla="*/ 42 w 77"/>
                <a:gd name="T7" fmla="*/ 100 h 100"/>
                <a:gd name="T8" fmla="*/ 71 w 77"/>
                <a:gd name="T9" fmla="*/ 66 h 100"/>
                <a:gd name="T10" fmla="*/ 73 w 77"/>
                <a:gd name="T11" fmla="*/ 47 h 100"/>
                <a:gd name="T12" fmla="*/ 72 w 77"/>
                <a:gd name="T13" fmla="*/ 47 h 100"/>
                <a:gd name="T14" fmla="*/ 72 w 77"/>
                <a:gd name="T15" fmla="*/ 38 h 100"/>
                <a:gd name="T16" fmla="*/ 47 w 77"/>
                <a:gd name="T17" fmla="*/ 31 h 100"/>
                <a:gd name="T18" fmla="*/ 59 w 77"/>
                <a:gd name="T19" fmla="*/ 34 h 100"/>
                <a:gd name="T20" fmla="*/ 75 w 77"/>
                <a:gd name="T21" fmla="*/ 25 h 100"/>
                <a:gd name="T22" fmla="*/ 13 w 77"/>
                <a:gd name="T23" fmla="*/ 18 h 100"/>
                <a:gd name="T24" fmla="*/ 9 w 77"/>
                <a:gd name="T25" fmla="*/ 48 h 100"/>
                <a:gd name="T26" fmla="*/ 7 w 77"/>
                <a:gd name="T27" fmla="*/ 59 h 100"/>
                <a:gd name="T28" fmla="*/ 15 w 77"/>
                <a:gd name="T29" fmla="*/ 26 h 100"/>
                <a:gd name="T30" fmla="*/ 13 w 77"/>
                <a:gd name="T31" fmla="*/ 28 h 100"/>
                <a:gd name="T32" fmla="*/ 15 w 77"/>
                <a:gd name="T33" fmla="*/ 26 h 100"/>
                <a:gd name="T34" fmla="*/ 10 w 77"/>
                <a:gd name="T35" fmla="*/ 41 h 100"/>
                <a:gd name="T36" fmla="*/ 10 w 77"/>
                <a:gd name="T37" fmla="*/ 42 h 100"/>
                <a:gd name="T38" fmla="*/ 10 w 77"/>
                <a:gd name="T39" fmla="*/ 45 h 100"/>
                <a:gd name="T40" fmla="*/ 10 w 77"/>
                <a:gd name="T41" fmla="*/ 41 h 100"/>
                <a:gd name="T42" fmla="*/ 10 w 77"/>
                <a:gd name="T43" fmla="*/ 45 h 100"/>
                <a:gd name="T44" fmla="*/ 10 w 77"/>
                <a:gd name="T45" fmla="*/ 48 h 100"/>
                <a:gd name="T46" fmla="*/ 10 w 77"/>
                <a:gd name="T47" fmla="*/ 48 h 100"/>
                <a:gd name="T48" fmla="*/ 10 w 77"/>
                <a:gd name="T49" fmla="*/ 4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100">
                  <a:moveTo>
                    <a:pt x="7" y="59"/>
                  </a:moveTo>
                  <a:cubicBezTo>
                    <a:pt x="7" y="65"/>
                    <a:pt x="8" y="70"/>
                    <a:pt x="9" y="70"/>
                  </a:cubicBezTo>
                  <a:cubicBezTo>
                    <a:pt x="10" y="70"/>
                    <a:pt x="11" y="69"/>
                    <a:pt x="11" y="67"/>
                  </a:cubicBezTo>
                  <a:cubicBezTo>
                    <a:pt x="16" y="86"/>
                    <a:pt x="32" y="100"/>
                    <a:pt x="42" y="100"/>
                  </a:cubicBezTo>
                  <a:cubicBezTo>
                    <a:pt x="53" y="100"/>
                    <a:pt x="69" y="87"/>
                    <a:pt x="71" y="66"/>
                  </a:cubicBezTo>
                  <a:cubicBezTo>
                    <a:pt x="72" y="68"/>
                    <a:pt x="75" y="47"/>
                    <a:pt x="73" y="47"/>
                  </a:cubicBezTo>
                  <a:cubicBezTo>
                    <a:pt x="73" y="47"/>
                    <a:pt x="73" y="47"/>
                    <a:pt x="72" y="47"/>
                  </a:cubicBezTo>
                  <a:cubicBezTo>
                    <a:pt x="73" y="45"/>
                    <a:pt x="73" y="42"/>
                    <a:pt x="72" y="38"/>
                  </a:cubicBezTo>
                  <a:cubicBezTo>
                    <a:pt x="67" y="42"/>
                    <a:pt x="57" y="37"/>
                    <a:pt x="47" y="31"/>
                  </a:cubicBezTo>
                  <a:cubicBezTo>
                    <a:pt x="48" y="32"/>
                    <a:pt x="58" y="33"/>
                    <a:pt x="59" y="34"/>
                  </a:cubicBezTo>
                  <a:cubicBezTo>
                    <a:pt x="77" y="43"/>
                    <a:pt x="75" y="25"/>
                    <a:pt x="75" y="25"/>
                  </a:cubicBezTo>
                  <a:cubicBezTo>
                    <a:pt x="75" y="25"/>
                    <a:pt x="48" y="0"/>
                    <a:pt x="13" y="18"/>
                  </a:cubicBezTo>
                  <a:cubicBezTo>
                    <a:pt x="10" y="19"/>
                    <a:pt x="0" y="39"/>
                    <a:pt x="9" y="48"/>
                  </a:cubicBezTo>
                  <a:cubicBezTo>
                    <a:pt x="8" y="48"/>
                    <a:pt x="7" y="53"/>
                    <a:pt x="7" y="59"/>
                  </a:cubicBezTo>
                  <a:close/>
                  <a:moveTo>
                    <a:pt x="15" y="26"/>
                  </a:moveTo>
                  <a:cubicBezTo>
                    <a:pt x="14" y="27"/>
                    <a:pt x="14" y="27"/>
                    <a:pt x="13" y="28"/>
                  </a:cubicBezTo>
                  <a:cubicBezTo>
                    <a:pt x="14" y="27"/>
                    <a:pt x="14" y="26"/>
                    <a:pt x="15" y="26"/>
                  </a:cubicBezTo>
                  <a:close/>
                  <a:moveTo>
                    <a:pt x="10" y="41"/>
                  </a:moveTo>
                  <a:cubicBezTo>
                    <a:pt x="10" y="41"/>
                    <a:pt x="10" y="42"/>
                    <a:pt x="10" y="42"/>
                  </a:cubicBezTo>
                  <a:cubicBezTo>
                    <a:pt x="10" y="43"/>
                    <a:pt x="10" y="44"/>
                    <a:pt x="10" y="45"/>
                  </a:cubicBezTo>
                  <a:cubicBezTo>
                    <a:pt x="10" y="44"/>
                    <a:pt x="10" y="42"/>
                    <a:pt x="10" y="41"/>
                  </a:cubicBezTo>
                  <a:close/>
                  <a:moveTo>
                    <a:pt x="10" y="45"/>
                  </a:moveTo>
                  <a:cubicBezTo>
                    <a:pt x="10" y="46"/>
                    <a:pt x="10" y="47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7"/>
                    <a:pt x="10" y="46"/>
                    <a:pt x="1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  <p:sp>
          <p:nvSpPr>
            <p:cNvPr id="83" name="Freeform 226"/>
            <p:cNvSpPr/>
            <p:nvPr/>
          </p:nvSpPr>
          <p:spPr bwMode="auto">
            <a:xfrm>
              <a:off x="7299326" y="4819650"/>
              <a:ext cx="47625" cy="38100"/>
            </a:xfrm>
            <a:custGeom>
              <a:avLst/>
              <a:gdLst>
                <a:gd name="T0" fmla="*/ 12 w 27"/>
                <a:gd name="T1" fmla="*/ 19 h 22"/>
                <a:gd name="T2" fmla="*/ 19 w 27"/>
                <a:gd name="T3" fmla="*/ 14 h 22"/>
                <a:gd name="T4" fmla="*/ 21 w 27"/>
                <a:gd name="T5" fmla="*/ 13 h 22"/>
                <a:gd name="T6" fmla="*/ 26 w 27"/>
                <a:gd name="T7" fmla="*/ 17 h 22"/>
                <a:gd name="T8" fmla="*/ 16 w 27"/>
                <a:gd name="T9" fmla="*/ 1 h 22"/>
                <a:gd name="T10" fmla="*/ 7 w 27"/>
                <a:gd name="T11" fmla="*/ 1 h 22"/>
                <a:gd name="T12" fmla="*/ 1 w 27"/>
                <a:gd name="T13" fmla="*/ 3 h 22"/>
                <a:gd name="T14" fmla="*/ 12 w 27"/>
                <a:gd name="T15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2">
                  <a:moveTo>
                    <a:pt x="12" y="19"/>
                  </a:moveTo>
                  <a:cubicBezTo>
                    <a:pt x="17" y="19"/>
                    <a:pt x="19" y="17"/>
                    <a:pt x="19" y="14"/>
                  </a:cubicBezTo>
                  <a:cubicBezTo>
                    <a:pt x="19" y="11"/>
                    <a:pt x="21" y="11"/>
                    <a:pt x="21" y="13"/>
                  </a:cubicBezTo>
                  <a:cubicBezTo>
                    <a:pt x="21" y="16"/>
                    <a:pt x="27" y="22"/>
                    <a:pt x="26" y="17"/>
                  </a:cubicBezTo>
                  <a:cubicBezTo>
                    <a:pt x="26" y="12"/>
                    <a:pt x="20" y="1"/>
                    <a:pt x="16" y="1"/>
                  </a:cubicBezTo>
                  <a:cubicBezTo>
                    <a:pt x="16" y="1"/>
                    <a:pt x="15" y="0"/>
                    <a:pt x="7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3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  <p:sp>
          <p:nvSpPr>
            <p:cNvPr id="84" name="Freeform 227"/>
            <p:cNvSpPr/>
            <p:nvPr/>
          </p:nvSpPr>
          <p:spPr bwMode="auto">
            <a:xfrm>
              <a:off x="7265988" y="4862512"/>
              <a:ext cx="101600" cy="22225"/>
            </a:xfrm>
            <a:custGeom>
              <a:avLst/>
              <a:gdLst>
                <a:gd name="T0" fmla="*/ 59 w 59"/>
                <a:gd name="T1" fmla="*/ 6 h 12"/>
                <a:gd name="T2" fmla="*/ 53 w 59"/>
                <a:gd name="T3" fmla="*/ 0 h 12"/>
                <a:gd name="T4" fmla="*/ 6 w 59"/>
                <a:gd name="T5" fmla="*/ 0 h 12"/>
                <a:gd name="T6" fmla="*/ 0 w 59"/>
                <a:gd name="T7" fmla="*/ 6 h 12"/>
                <a:gd name="T8" fmla="*/ 0 w 59"/>
                <a:gd name="T9" fmla="*/ 12 h 12"/>
                <a:gd name="T10" fmla="*/ 59 w 59"/>
                <a:gd name="T11" fmla="*/ 12 h 12"/>
                <a:gd name="T12" fmla="*/ 59 w 5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2">
                  <a:moveTo>
                    <a:pt x="59" y="6"/>
                  </a:moveTo>
                  <a:cubicBezTo>
                    <a:pt x="59" y="2"/>
                    <a:pt x="56" y="0"/>
                    <a:pt x="5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5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  <p:sp>
          <p:nvSpPr>
            <p:cNvPr id="85" name="Freeform 228"/>
            <p:cNvSpPr/>
            <p:nvPr/>
          </p:nvSpPr>
          <p:spPr bwMode="auto">
            <a:xfrm>
              <a:off x="7265988" y="4889500"/>
              <a:ext cx="101600" cy="57150"/>
            </a:xfrm>
            <a:custGeom>
              <a:avLst/>
              <a:gdLst>
                <a:gd name="T0" fmla="*/ 59 w 59"/>
                <a:gd name="T1" fmla="*/ 28 h 33"/>
                <a:gd name="T2" fmla="*/ 59 w 59"/>
                <a:gd name="T3" fmla="*/ 0 h 33"/>
                <a:gd name="T4" fmla="*/ 33 w 59"/>
                <a:gd name="T5" fmla="*/ 0 h 33"/>
                <a:gd name="T6" fmla="*/ 33 w 59"/>
                <a:gd name="T7" fmla="*/ 6 h 33"/>
                <a:gd name="T8" fmla="*/ 30 w 59"/>
                <a:gd name="T9" fmla="*/ 7 h 33"/>
                <a:gd name="T10" fmla="*/ 27 w 59"/>
                <a:gd name="T11" fmla="*/ 6 h 33"/>
                <a:gd name="T12" fmla="*/ 27 w 59"/>
                <a:gd name="T13" fmla="*/ 0 h 33"/>
                <a:gd name="T14" fmla="*/ 0 w 59"/>
                <a:gd name="T15" fmla="*/ 0 h 33"/>
                <a:gd name="T16" fmla="*/ 0 w 59"/>
                <a:gd name="T17" fmla="*/ 28 h 33"/>
                <a:gd name="T18" fmla="*/ 6 w 59"/>
                <a:gd name="T19" fmla="*/ 33 h 33"/>
                <a:gd name="T20" fmla="*/ 53 w 59"/>
                <a:gd name="T21" fmla="*/ 33 h 33"/>
                <a:gd name="T22" fmla="*/ 59 w 59"/>
                <a:gd name="T23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33">
                  <a:moveTo>
                    <a:pt x="59" y="28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7"/>
                    <a:pt x="30" y="7"/>
                  </a:cubicBezTo>
                  <a:cubicBezTo>
                    <a:pt x="27" y="7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6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6" y="33"/>
                    <a:pt x="59" y="31"/>
                    <a:pt x="5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noProof="1">
                <a:solidFill>
                  <a:srgbClr val="424953"/>
                </a:solidFill>
              </a:endParaRPr>
            </a:p>
          </p:txBody>
        </p:sp>
      </p:grpSp>
      <p:sp>
        <p:nvSpPr>
          <p:cNvPr id="87" name="灯片编号占位符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CF52-8D58-4149-9625-F5D079B52EFC}" type="slidenum">
              <a:rPr lang="zh-CN" altLang="en-US" sz="1600"/>
              <a:pPr/>
              <a:t>34</a:t>
            </a:fld>
            <a:endParaRPr lang="zh-CN" altLang="en-US" sz="1600"/>
          </a:p>
        </p:txBody>
      </p:sp>
      <p:sp>
        <p:nvSpPr>
          <p:cNvPr id="49224" name="TextBox 8"/>
          <p:cNvSpPr txBox="1">
            <a:spLocks noChangeArrowheads="1"/>
          </p:cNvSpPr>
          <p:nvPr/>
        </p:nvSpPr>
        <p:spPr bwMode="auto">
          <a:xfrm>
            <a:off x="668338" y="303669"/>
            <a:ext cx="751046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第二阶段：体系化建设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数据价值实现</a:t>
            </a:r>
          </a:p>
        </p:txBody>
      </p:sp>
    </p:spTree>
  </p:cSld>
  <p:clrMapOvr>
    <a:masterClrMapping/>
  </p:clrMapOvr>
  <p:transition spd="slow" advTm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Freeform 11"/>
          <p:cNvSpPr>
            <a:spLocks noChangeArrowheads="1"/>
          </p:cNvSpPr>
          <p:nvPr/>
        </p:nvSpPr>
        <p:spPr bwMode="auto">
          <a:xfrm>
            <a:off x="1647825" y="1422400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750" y="2449513"/>
            <a:ext cx="169545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0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0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77544" y="2970974"/>
            <a:ext cx="5264257" cy="55563"/>
          </a:xfrm>
          <a:prstGeom prst="line">
            <a:avLst/>
          </a:prstGeom>
          <a:ln w="12700">
            <a:solidFill>
              <a:srgbClr val="366B7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925" y="3868738"/>
            <a:ext cx="3467100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章节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2" name="矩形 7"/>
          <p:cNvSpPr>
            <a:spLocks noChangeArrowheads="1"/>
          </p:cNvSpPr>
          <p:nvPr/>
        </p:nvSpPr>
        <p:spPr bwMode="auto">
          <a:xfrm>
            <a:off x="6277544" y="2104199"/>
            <a:ext cx="4467225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sz="60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治理方案</a:t>
            </a:r>
          </a:p>
        </p:txBody>
      </p:sp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77544" y="3066224"/>
            <a:ext cx="4467225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三阶段数据治理方案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/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6277544" y="3570553"/>
            <a:ext cx="3127779" cy="581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第一阶段：痛点治理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AEE-66BE-43E1-83CC-604F2F222D9A}" type="slidenum">
              <a:rPr lang="zh-CN" altLang="en-US" sz="1600"/>
              <a:pPr/>
              <a:t>35</a:t>
            </a:fld>
            <a:endParaRPr lang="zh-CN" altLang="en-US" sz="16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77544" y="4078341"/>
            <a:ext cx="4051109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7C3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第二阶段：体系化建设</a:t>
            </a:r>
            <a:endParaRPr lang="en-US" altLang="zh-CN" sz="2400" dirty="0">
              <a:solidFill>
                <a:srgbClr val="97C3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第三阶段：持续改进</a:t>
            </a:r>
            <a:endParaRPr lang="en-US" altLang="zh-CN" sz="32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174124"/>
      </p:ext>
    </p:extLst>
  </p:cSld>
  <p:clrMapOvr>
    <a:masterClrMapping/>
  </p:clrMapOvr>
  <p:transition spd="slow" advTm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59711519"/>
              </p:ext>
            </p:extLst>
          </p:nvPr>
        </p:nvGraphicFramePr>
        <p:xfrm>
          <a:off x="6725311" y="1672163"/>
          <a:ext cx="6133439" cy="408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62833393"/>
              </p:ext>
            </p:extLst>
          </p:nvPr>
        </p:nvGraphicFramePr>
        <p:xfrm>
          <a:off x="-683730" y="1384139"/>
          <a:ext cx="7329123" cy="48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9153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4" name="AutoShape 4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YHAQMFBAL/xABLEAABAwIBBQsHCAgGAwEAAAABAAIDBAURBhYhMVESEzVBVHSRk5Sz0hUiU1VxgdMUI2FzobHR4jIzNENSYqKyJUJyksHxY4LC8P/EABoBAQADAQEBAAAAAAAAAAAAAAAEBQYDAgH/xAAxEQACAgADBgQFBAMBAAAAAAAAAQIDBBEUEhUhMVFSBTJhsRMiM0GBcZGhwSM0gkL/2gAMAwEAAhEDEQA/ALbRFhAZREQBFhZQBEWEBlEWEBlERAERYQGUREARYWUARYWUAREQBERAEREAREQENzxqOQQ9e/wLGeVRyCHr3+BRY60V5pauhmtbf3exKs8qjkEPXv8AAsZ5VHIIevf4FFkTS1dBrb+72JTnlUcgh69/gTPKo5BD17/AosiaWroNbf3exKs8qjkEPXv8CxnlUcgh69/gUWRNLV0Gtv7vYlWeVRyCHr3+BYzyqOQQ9e/wKLImlq6DW393sSnPKo5BD17/AAJnlUcgh69/gUWRNLV0Gtv7vYlOeVRyCHr3+BM8qjkEPXv8CiyJpaug1t/d7EpzyqOQQ9e/wLOeVRyCHr3+BRVE0tXQa2/u9iU55VHIIevf4FnPKo5BD17/AAKKomlq6DW393sSnPKo5BD17/AmeVRyCHr3+BRZE0tXQa2/u9iU55VHIIevf4F0rNlBNdKx9M+ljia2nfNumyOeSWuY3DAtG1QRSDJLhWbmM3eRLldh641tpHfD4q6dkYylwJ4iIqgvgiIgCIiAqM60Q60WlMedWkyfu9bTw1UApd5mDizfJnNdgHFukBh2bVvzUv8Asou0O+GpTk5wLbPpjl7166+CqZ4uyMmkXlWAqlBSefFFf5qX7ZRdod8NM1L/ALKLtDvhqf4LOC8ayw97vp9Sv81L/sou0O+Gmal+2UXaHfDVgYLGCaywbvp9SAZqX/ZRdod8NM1L9sou0O+GrAwWME1lg3fT6kAzUv8Asou0O+Gmal/2UXaHfDVgYJgmssG76fUr/NS/7KLtDvhpmpftlF2h3w1YGCxgmssG76fUgGal/wBlF2h3w0zUv+yi7Q74asDBME1lg3fT6lf5qX7ZRdod8NM1L/sou0O+Gp/gs4JrLBu+n1K/zUv2yi7Q74a59fbay2yRRVW9buSMyN3p5eNyHFukloVn4KE5YfttBzR3eFd8PiZ2TUWRsVg66q3KOeZGlIMkuFZuYzd5Eo+pBklwrNzGbvIlLxH0pELC/WiTxERUJpwiIgCIiAqM60Q60WlMeWLk3wJa/q5O9euv0LkZN8CWv6uTvXrrrPW+eX6s1VH0o/oh0J0Ii5nYdCdC8twkkiobjJG4tkjo6mRjhra5sbiCMVX3ly/esKj+jwqRTRK1NpkS/FRoaUlzLL6E6FWnly/af8QqOlnhVgW2SSW322WRxfJJR00kjna3OdGCScEuw8qkm2MPio3tqK5Hr6E6ERRyWOhOhEQDoToREA6E6ERAOhQnLD9toOaO7wqbKEZYfttBzR3eFSsJ9VEHH/Rf49yNKQZJcKzcxm7yJR9SDJLhWbmM3eRK0xH0pFNhfrRJ4nQiKhNOOhOhEQDoREQFRnWiHWi0pjyxcm+BLX9XJ3r111yMm+BLX9XJ3r176urpKGEz1Um9xBzWF25e/wA52gDBgJWfsTdjS6s1VLSqi30XsehFx85MnuWHqKjwIMpMnyWtFWSXOa1o3io0ucQ0DSxfPhWdr/YfHq7l+57LnwbdeYVfdOVXq0LnwbduY1fdOVXqwwPlZVeJeaI2qz7VwZaeY0ndNVX7VaFq4MtPMaTumpjvKh4b55HtREVWXYREQBERAEREAUIyw/baDmju8Km659daLXcXMfVwF8jGGNj2ySMcG444eY4LtRYq5qTI2JqdtbhHmVmpBklwrNzGbvIl1ajI+geCaapqIXcQk3MzPtwd/UvmyWS5Wu5yyTb0+ndSSxtlidreZIyAWO84ajt9qsLMRXZW0nxKqnC21WxclwJSiIqkvgiIgCIiAqM60Q60WlMeWLk3wJa/q5O9etOVXBEnOKf+5bsm+BLX9XJ3r1pyq4Ik5xT/ANyo19f8/wBmjl/q/wDP9EAX1F+upucU/eNXyvqL9dTc4p+8arv7GdXMs658G3bmNZ3TlV6tC58G3bmNZ3TlV6r8D5WWniXmiY2q0LVwZaeY0ndNVX7VaFq4MtHMaTumpjvKh4b55HtReU3C1gkGuowQSCDURAgjQQfOTyjauX0XaIfEq3ZfQudqPU9SLXFNBO3dwyxysxLd3E5r24jWMWnBbF5PQREQBFwrhlLbKIujhxqp2nAthcBE07HS6R0AqOVGVF7mJ3uSKnadGEMbXO97pcT9yk14ayfFLIh24yqt5N5v0LARVg67XpxJNxrMT/DM9o6GkBfcd7vkRxbcKk/RI4SDokBXbQz6oj7yr6MsxFCKTK6ujLW1kEc7ON8XzUvtw0sPQFKaC6W64tLqaYFzRi+J43MrP9TTxfSMQo1lE6/MiZVia7eEXxPciaEXEkBERAEREBUZ1oh1otKY8sXJvgS1/Vyd69acquCJOcU/9y3ZN8CWv6uTvXrTlVwRJzin/uVGvr/n+zRy/wBX/n+iAL6i/XU3OKfvGr5X1F+upucU/eNV39jOrmWdc+DbtzGs7pyq9Whc+DbtzGs7pyq9V+B8rLTxLzRMbVaFq4MtHMaTu2qr9qtC1cGWjmNJ3bUx3lQ8N88itKj9oqucT945a1sqP2iq5xP3jlrU+PJFXLmye5J8Ds51V94u+uBknwPHzqr7xd5UV/1JfqafDfRj+iMOc1jXOc4Na1pc5ziA1rRpJJOjBQW95QzVrpKaje6OiGLXPGLX1HESeMN2Dj49eA9uVV0diLZC7AYNkrCCcTj5zYvuJ9oUSU3C4dZbcvwVuNxTz+FD8hFupKSrrp2U1LGZJXDdHTgyNmOBfI7iH/7SplQZJ26FrXVxNXNgCWnFlO07GsBxPvJ9gUu2+FXm5kGnDWXeXkQUvYNBc0e0gLIIOog+w4q1I6C3RNDYqOlY0DDBkMYH2BaZ7RZ6lpE1DTEn/M2NrHj2PZg77VFWOjnxiTX4bLLhIrJfUcksMjJYnujlYd0x7CQ5p+ghSa6ZKyQtfNbXPlYMXOp5MDKB/wCN3H7Dp+k6lFzoxxBxBwOOggjRgQpldkLVnEgW1TpllInlivzbgBS1O5bWtaS0t0MqGt1uaOJw4x7xsbIFUrHyRvjkje5kkbmvje04Oa5pxBCsizXFtzoop8AJmneqlg1NlaBiR9B0Ee36FWYqj4b2o8i4wWKdq2J80dJERQiyCIiAqM60Q60WlMeWLk3wJa/q5O9et14t8lzonUscrInGWKTdva5wwYccMAQVpyb4Etf1cnevXXWfnJxtbXU1FcVOmMXyaXsQrM6u5fTdRJ41lmR9a18TzX05DJI3kCGTSGODsP01M1lddXb1OWhp6fyaKuF1TS1lO1wa6op5oQ5wJDTIwtxIGzFRHM2u5fTdRJ41NVhcq7p18Is624eu5pzRC8za7l9N1EnjUto4HUtJRU7nBzqenhhLmggOMbQ3EAr0Ivtl07OEmKsPXS84IhkmSFbJLNIK6nAklkeAYZNAc4uw/TXzmbXcvpuok8amqLosXavucngaXxy/k5tmt8lsom0kkrJXCWaTdsaWtwkdusMCSV7aiZlPBPUP/Qgiklf7GNLtC2rjZTSmOz1YBwMroYdGx0gJ+wFcVnZPj92d5ZU1PLkkV/NNJUSzTynGSaR8sh/mccSvgB7nNYxpfI9zY42t1ue4hrWj2lF2cmacVF3gc4AtpYpqrT/GMI2/a7H3K9nJVwb6GZhF2TUerJjZ7VDaqRsQAdUSYSVUo1yS4agde5Gpo/HT0kRUEpOT2maqEVCKjHkgiIvJ6Ch+VNpYz/E4GYYuaysa0aMXaGy/8O9ymC0VVOyqpqmmfhuZ4ZIjjxFzcAfcutVjrmpI4X1K2Diyql3slaw09y+TuPzdbGWYY6N9jBew9G6C4JBGIOsYg+0aCt1JKYKugmB0xVVO/wBwkaD9mKu7I7cHEzdM3XYpFrIiLPmrCIiAqM60Q60WlMeWFk9LCyzW1rpY2uDJMQ57QR8686iV1flFN6eHrGfiqnwGwdATBuwdAVfLBKTb2i0h4i4RUdnkWx8opvTw9Yz8U+UU3p4esZ+KqfBuwdATBuwdAXnQruPe832/yWx8opvTw9Yz8U+UU3p4esZ+KqfBuwdATBuwdATQruG832/yWx8opvTw9Yz8U+UU3p4esZ+KqfBuwdATBuwdATQruG832/yWx8opvTw9Yz8VkTQOIa2aIuOoNe0k+wAqpsG7B0Be20ytp7pa5jgA2riaTgNDZMYj96+SwOSbTPUfEm5JOJZ64WVYJtJI/wAtTTk+zEj/AJXdXPvdOam1XGJoxdvJlYOMuiIlAHQoNT2Zp+pY3x2q5JdCtFIskHNFyqWnW+ifuf8A1lYSo6vba6wUFwo6px+bY8sm+qkG5cfdr9yu7ouVbijN0TULYyZZyysAggEEEEAgjSCDxhZVAaoIiIAsLK5l9rW0NtqpAcJZWmngHHvkgIx9wxPuXqMXJpI8zkoRcn9iuJHB0krhqdJI4ewuJCw0Fz4mjW6SJo9peAsL3WinNVdLZDhiPlDZn7NxD86cegD3rQSajFvoZSKcpJdSzkRFnTWhERAVGdZRWV5DsPqyi6lieQ7D6soupYrXXR6Mot22dUVqisryHYfVlF1LE8h2H1ZRdSxNdHoxu2zqitUVleQ7D6soupYnkOw+rKLqWJro9GN22dUVqisryHYfVlF1LE8h2D1ZRdSxNdHoN22dUVqisryHYPVtF1LE8h2D1bRdSxNdHoxu2zqitVjzuI4HWDsI0gqy/Idg9W0XUsTyHYPVtF1LE10ejG7rO5G+3Vba6io6ofvoWueP4ZBoe33HFeo+xaqempaSPeaaGOGLdOfuIgGt3TjiTgFuVXLJvgXcU9lKXMrO8UDrdXzwYYROJlpztieSQPdqPsXPVj3u1MulLuW7ltVDun0zzqxOtjjsd+B4tNdSRyxSSRSscySNxZIx4wc1w1gq6w9ysjk+aM7i8O6Z5rkyU5PX5kTI7fXPDWNwbSzvODWjiikJ2f5T7uLTMAfuVSLpUN8u1vAZDMHwjVDON3GBsbpDh7iuN+E2ntQJOGx2wtiwspFDmZZSADfbexztsdQWjocw/etU+WFc8EU9JBFiMN1I50xH0gANCiLCW55ZE546nLPMl9VVUtHC+epkbHE3WXayeJrRrJPEFXd3us11qd8ILII8W08RP6LTrc7DRujx9HFp8tVWVtbJvtVO+V4x3O7PmtB4mNGDR7gtCn0YZVfM+LKvFYx3fLHggpdkhb3NFRcpGkb4DTUuI1xg4yPGPESAB/p+lRFSCw351A5lJVuLqJx8x50mmJ4x/JtHFrXvExlKtqBzwcoRtTmTxF8tc1zWuaQ5rgHNc04gg6QQQvpUZpQiIgCIiAIiIAiIgC4t4v1Pay2FjBPVOwc6Ld7lsbDpxe4A6TxDD6fb8X2+x21hp6ctfXPbiAcC2Bp1PeNv8I9+rXAnvkke+SR7nyPcXPc8kuc46SSSpuGw3xPmnyK3F4z4fyQ5+xKM8p/V8faHeBM8pvV8XaH+BRVFP0tXQrNbf3exKs8p/V8XaH+BM8pvV8XaH+BRVE0tXQa2/u9iVZ5T+r4u0P8AApDabpBdKbfmAMlYQyeLdYmN/Fgdh4jh9yrRemhrqq31DKmndg4aHtd+hIzHSx42LlbhIOPyLJnanHWRl/keaLTXIu9jpLo3d471VtbuY5mjHEDU2VvGPtH2HfbLtRXSLdwu3MrQN+geRvkZ/wCRsP8A0OgqtOVcuHBl01C6PHimVdXW24W55bVwua3HBszfOhf/AKXjR7jgV5FbTmte1zXtDmuGDmuAII2EHQuRU5NWKoJcKcwOOkmle6Mf7NLP6VYQxq/9oqrfDXzrf7leIpo7I2hJ8yurGj+ZsDv/AIC+48jrW0/O1NbJ9G6jjH9DMftXfWVdSPoLuhByWjDE4YnAfSdgXqloLjBTxVU9LNFBK7cMfI3cnHDEbpp84Y8WIGKsSjs9ooSHU1JE2QfvXAyS/wC+TF32r1ywxTxyQzMa+KRpY9jxi1zTxFcJY7j8q4EmPhry+aXEqdF2L3ZZrXJvke6fQyOwjkOl0bj+7kP3Hj9uvjqfCamtqJV2Vyrlsy5kgsN+dQFlJVuJoXHBjzpNMTs/k2jiU6a5rmtc0hzXAOa5pBBB0gghVKu/Yb86gc2kq3F1E44McdJpieMfybRxfYoOJw2188OZZYPGbP8Ajs5fYnqL5a5rmtc0hzXAOa5pBBB0gghFVl2fSIiAIiIAvHcHXJtO8W6KJ9S/zWumeGMiBH6ekHEjiH/R9iL6nk8z41msiAPyZykke+SRtO+R7i97n1OLnOOkkktXzmtlB6Ol7R+RWDgsYKXrLPQr931PjxK/zWyg9HS9o/Ima2UHo6XtH5FYOCxgvuts9Bu6r1K/zWyg9HS9o/Ima2UHo6XtH5FYGCzgmts9Bu6r1K+zWyg9HS9o/Ima2UHo6XtH5FYOCxgmts9Bu6r1IHDk5lPTyRzQbxHKw4seypwcP6dW1Su3SXzAR3Kmpw4D9fTzAh2H8UZAwPsPuC6WCYLjZfKzzJHenDRpfyNhERcCUEREAREQGuaKGeOSGZjXxSNLHseMWuaeIqv71ZZrXJvke6fRSOwjedJicdUch+48ft12ItcsMU8ckMzGvikaWPY8Ytc08RXem51PNciLiMPG+OX3KnRdi9WSa1yb5Hun0UjsI5DpdET+7kP3Hj9uvfYbA64FlXWNIoAcYoziDVEcZ/k+/wBmu3d0FDbz4FCsPY7PhZcTdZW5WOommifGyj3bt4+U7klw4zHuhjuNnv4tZTYNa0Na0ANaAGgAAADQAAEVTK/ak3sr9i9hhtmKW0/3MoiKOSwiIgCIiAIiIAiIgCIiAIiIAiIgCIiAIiIAiIgCIiA1ywwzxyQzRskikaWSMkAc1zTxEHQvsBrQGtAAAAAAwAA0AABZRBkEREAREQBERAEREAREQBERAEREAREQBERAEREAREQBERAEREAREQBER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灯片编号占位符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CF52-8D58-4149-9625-F5D079B52EFC}" type="slidenum">
              <a:rPr lang="zh-CN" altLang="en-US" sz="1600"/>
              <a:pPr/>
              <a:t>36</a:t>
            </a:fld>
            <a:endParaRPr lang="zh-CN" altLang="en-US" sz="1600"/>
          </a:p>
        </p:txBody>
      </p:sp>
      <p:sp>
        <p:nvSpPr>
          <p:cNvPr id="49224" name="TextBox 8"/>
          <p:cNvSpPr txBox="1">
            <a:spLocks noChangeArrowheads="1"/>
          </p:cNvSpPr>
          <p:nvPr/>
        </p:nvSpPr>
        <p:spPr bwMode="auto">
          <a:xfrm>
            <a:off x="668338" y="303669"/>
            <a:ext cx="751046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第三阶段：持续改进</a:t>
            </a:r>
          </a:p>
        </p:txBody>
      </p:sp>
      <p:sp>
        <p:nvSpPr>
          <p:cNvPr id="98" name="右箭头 97"/>
          <p:cNvSpPr/>
          <p:nvPr/>
        </p:nvSpPr>
        <p:spPr>
          <a:xfrm>
            <a:off x="5997339" y="2608241"/>
            <a:ext cx="936625" cy="2016168"/>
          </a:xfrm>
          <a:prstGeom prst="rightArrow">
            <a:avLst/>
          </a:prstGeom>
          <a:solidFill>
            <a:srgbClr val="B2D2D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持续改进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88955" y="1024109"/>
            <a:ext cx="396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数据治理支撑体系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013507" y="1024109"/>
            <a:ext cx="396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数据治理问题解决流程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4973" y="3554250"/>
            <a:ext cx="122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数据治理管理制度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685063" y="2225430"/>
            <a:ext cx="122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数据治理平台工具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3045093" y="4408391"/>
            <a:ext cx="2160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数据治理</a:t>
            </a:r>
            <a:endParaRPr lang="en-US" altLang="zh-CN" sz="2800" dirty="0"/>
          </a:p>
          <a:p>
            <a:pPr algn="ctr"/>
            <a:r>
              <a:rPr lang="zh-CN" altLang="en-US" sz="2800" dirty="0"/>
              <a:t>组织架构</a:t>
            </a:r>
          </a:p>
        </p:txBody>
      </p:sp>
    </p:spTree>
    <p:extLst>
      <p:ext uri="{BB962C8B-B14F-4D97-AF65-F5344CB8AC3E}">
        <p14:creationId xmlns:p14="http://schemas.microsoft.com/office/powerpoint/2010/main" val="80064966"/>
      </p:ext>
    </p:extLst>
  </p:cSld>
  <p:clrMapOvr>
    <a:masterClrMapping/>
  </p:clrMapOvr>
  <p:transition spd="slow" advTm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2" name="Freeform 11"/>
          <p:cNvSpPr>
            <a:spLocks noChangeArrowheads="1"/>
          </p:cNvSpPr>
          <p:nvPr/>
        </p:nvSpPr>
        <p:spPr bwMode="auto">
          <a:xfrm>
            <a:off x="1647825" y="1422400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3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750" y="2449513"/>
            <a:ext cx="169545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0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10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04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925" y="3868738"/>
            <a:ext cx="3467100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章节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1205" name="组合 17"/>
          <p:cNvGrpSpPr/>
          <p:nvPr/>
        </p:nvGrpSpPr>
        <p:grpSpPr bwMode="auto">
          <a:xfrm>
            <a:off x="6284913" y="2078522"/>
            <a:ext cx="4468812" cy="3121935"/>
            <a:chOff x="6205337" y="2748641"/>
            <a:chExt cx="4468135" cy="3121459"/>
          </a:xfrm>
        </p:grpSpPr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6205337" y="3616871"/>
              <a:ext cx="4142747" cy="0"/>
            </a:xfrm>
            <a:prstGeom prst="line">
              <a:avLst/>
            </a:prstGeom>
            <a:ln w="12700">
              <a:solidFill>
                <a:srgbClr val="4993AD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07" name="矩形 7"/>
            <p:cNvSpPr>
              <a:spLocks noChangeArrowheads="1"/>
            </p:cNvSpPr>
            <p:nvPr/>
          </p:nvSpPr>
          <p:spPr bwMode="auto">
            <a:xfrm>
              <a:off x="6205340" y="2748641"/>
              <a:ext cx="4468132" cy="923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600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实施路径</a:t>
              </a:r>
            </a:p>
          </p:txBody>
        </p:sp>
        <p:sp>
          <p:nvSpPr>
            <p:cNvPr id="51208" name="TextBox 11"/>
            <p:cNvSpPr txBox="1">
              <a:spLocks noChangeArrowheads="1"/>
            </p:cNvSpPr>
            <p:nvPr/>
          </p:nvSpPr>
          <p:spPr bwMode="auto">
            <a:xfrm>
              <a:off x="6213351" y="3685219"/>
              <a:ext cx="3960440" cy="21848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1714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实施路径规划</a:t>
              </a:r>
              <a:endParaRPr lang="en-US" altLang="zh-CN" sz="24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366B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实施路径详情</a:t>
              </a:r>
              <a:endParaRPr lang="en-US" altLang="zh-CN" sz="24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AA2A-6B18-414A-943F-D5B37F14F50E}" type="slidenum">
              <a:rPr lang="zh-CN" altLang="en-US" sz="1600"/>
              <a:pPr/>
              <a:t>37</a:t>
            </a:fld>
            <a:endParaRPr lang="zh-CN" altLang="en-US" sz="1600"/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0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1" name="AutoShape 8" descr="https://cdn4.iconfinder.com/data/icons/arrows-65/64/arrows_converge_3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2" name="TextBox 336"/>
          <p:cNvSpPr txBox="1">
            <a:spLocks noChangeArrowheads="1"/>
          </p:cNvSpPr>
          <p:nvPr/>
        </p:nvSpPr>
        <p:spPr bwMode="auto">
          <a:xfrm>
            <a:off x="525463" y="881063"/>
            <a:ext cx="1166495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在落地实施的方面，我们规划了三大阶段：痛点治理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解决优先级最高的数据录入问题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和体系化建设（站在顶层高度规划项目，预防数据质量问题发生）和持续改进阶段（长期持续的改进跟踪）。</a:t>
            </a: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>
          <a:xfrm>
            <a:off x="9082088" y="6688438"/>
            <a:ext cx="2892425" cy="384175"/>
          </a:xfrm>
        </p:spPr>
        <p:txBody>
          <a:bodyPr/>
          <a:lstStyle/>
          <a:p>
            <a:fld id="{F788A564-0E38-4EB3-8974-55683E560630}" type="slidenum">
              <a:rPr lang="zh-CN" altLang="en-US" sz="1600"/>
              <a:pPr/>
              <a:t>38</a:t>
            </a:fld>
            <a:endParaRPr lang="zh-CN" altLang="en-US" sz="1600" dirty="0"/>
          </a:p>
        </p:txBody>
      </p:sp>
      <p:sp>
        <p:nvSpPr>
          <p:cNvPr id="53294" name="TextBox 8"/>
          <p:cNvSpPr txBox="1">
            <a:spLocks noChangeArrowheads="1"/>
          </p:cNvSpPr>
          <p:nvPr/>
        </p:nvSpPr>
        <p:spPr bwMode="auto">
          <a:xfrm>
            <a:off x="668338" y="303213"/>
            <a:ext cx="7510462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数据治理实施路径规划和资源预估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25463" y="1710326"/>
            <a:ext cx="11561451" cy="2026772"/>
            <a:chOff x="817917" y="1710326"/>
            <a:chExt cx="11011909" cy="2026772"/>
          </a:xfrm>
        </p:grpSpPr>
        <p:sp>
          <p:nvSpPr>
            <p:cNvPr id="76" name="AutoShape 3"/>
            <p:cNvSpPr>
              <a:spLocks noChangeArrowheads="1"/>
            </p:cNvSpPr>
            <p:nvPr/>
          </p:nvSpPr>
          <p:spPr bwMode="auto">
            <a:xfrm rot="5400000">
              <a:off x="1677941" y="850303"/>
              <a:ext cx="364283" cy="2084332"/>
            </a:xfrm>
            <a:prstGeom prst="homePlate">
              <a:avLst>
                <a:gd name="adj" fmla="val 26949"/>
              </a:avLst>
            </a:prstGeom>
            <a:solidFill>
              <a:srgbClr val="B2D2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Freeform 4"/>
            <p:cNvSpPr>
              <a:spLocks/>
            </p:cNvSpPr>
            <p:nvPr/>
          </p:nvSpPr>
          <p:spPr bwMode="auto">
            <a:xfrm>
              <a:off x="817917" y="2016469"/>
              <a:ext cx="2084332" cy="1720629"/>
            </a:xfrm>
            <a:custGeom>
              <a:avLst/>
              <a:gdLst>
                <a:gd name="T0" fmla="*/ 2147483647 w 2551"/>
                <a:gd name="T1" fmla="*/ 2147483647 h 2008"/>
                <a:gd name="T2" fmla="*/ 2147483647 w 2551"/>
                <a:gd name="T3" fmla="*/ 0 h 2008"/>
                <a:gd name="T4" fmla="*/ 2147483647 w 2551"/>
                <a:gd name="T5" fmla="*/ 2147483647 h 2008"/>
                <a:gd name="T6" fmla="*/ 0 w 2551"/>
                <a:gd name="T7" fmla="*/ 0 h 2008"/>
                <a:gd name="T8" fmla="*/ 0 w 2551"/>
                <a:gd name="T9" fmla="*/ 2147483647 h 2008"/>
                <a:gd name="T10" fmla="*/ 2147483647 w 2551"/>
                <a:gd name="T11" fmla="*/ 2147483647 h 2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51" h="2008">
                  <a:moveTo>
                    <a:pt x="2551" y="2008"/>
                  </a:moveTo>
                  <a:lnTo>
                    <a:pt x="2551" y="0"/>
                  </a:lnTo>
                  <a:lnTo>
                    <a:pt x="1274" y="97"/>
                  </a:lnTo>
                  <a:lnTo>
                    <a:pt x="0" y="0"/>
                  </a:lnTo>
                  <a:lnTo>
                    <a:pt x="0" y="2008"/>
                  </a:lnTo>
                  <a:lnTo>
                    <a:pt x="2551" y="2008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13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857065" y="1741702"/>
              <a:ext cx="199620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kern="0" dirty="0"/>
                <a:t>01</a:t>
              </a:r>
              <a:r>
                <a:rPr kumimoji="1" lang="zh-CN" altLang="en-US" sz="1600" kern="0" dirty="0"/>
                <a:t>规划准备</a:t>
              </a:r>
            </a:p>
          </p:txBody>
        </p:sp>
        <p:sp>
          <p:nvSpPr>
            <p:cNvPr id="79" name="AutoShape 6"/>
            <p:cNvSpPr>
              <a:spLocks noChangeArrowheads="1"/>
            </p:cNvSpPr>
            <p:nvPr/>
          </p:nvSpPr>
          <p:spPr bwMode="auto">
            <a:xfrm rot="5400000">
              <a:off x="3909835" y="850304"/>
              <a:ext cx="364285" cy="2084330"/>
            </a:xfrm>
            <a:prstGeom prst="homePlate">
              <a:avLst>
                <a:gd name="adj" fmla="val 26949"/>
              </a:avLst>
            </a:prstGeom>
            <a:solidFill>
              <a:srgbClr val="B2D2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3049812" y="2016469"/>
              <a:ext cx="2084330" cy="1720629"/>
            </a:xfrm>
            <a:custGeom>
              <a:avLst/>
              <a:gdLst>
                <a:gd name="T0" fmla="*/ 2147483647 w 2551"/>
                <a:gd name="T1" fmla="*/ 2147483647 h 2008"/>
                <a:gd name="T2" fmla="*/ 2147483647 w 2551"/>
                <a:gd name="T3" fmla="*/ 0 h 2008"/>
                <a:gd name="T4" fmla="*/ 2147483647 w 2551"/>
                <a:gd name="T5" fmla="*/ 2147483647 h 2008"/>
                <a:gd name="T6" fmla="*/ 0 w 2551"/>
                <a:gd name="T7" fmla="*/ 0 h 2008"/>
                <a:gd name="T8" fmla="*/ 0 w 2551"/>
                <a:gd name="T9" fmla="*/ 2147483647 h 2008"/>
                <a:gd name="T10" fmla="*/ 2147483647 w 2551"/>
                <a:gd name="T11" fmla="*/ 2147483647 h 2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51" h="2008">
                  <a:moveTo>
                    <a:pt x="2551" y="2008"/>
                  </a:moveTo>
                  <a:lnTo>
                    <a:pt x="2551" y="0"/>
                  </a:lnTo>
                  <a:lnTo>
                    <a:pt x="1274" y="97"/>
                  </a:lnTo>
                  <a:lnTo>
                    <a:pt x="0" y="0"/>
                  </a:lnTo>
                  <a:lnTo>
                    <a:pt x="0" y="2008"/>
                  </a:lnTo>
                  <a:lnTo>
                    <a:pt x="2551" y="2008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13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3088959" y="1741702"/>
              <a:ext cx="199620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02</a:t>
              </a:r>
              <a:r>
                <a:rPr kumimoji="1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痛点治理</a:t>
              </a:r>
            </a:p>
          </p:txBody>
        </p:sp>
        <p:sp>
          <p:nvSpPr>
            <p:cNvPr id="82" name="AutoShape 9"/>
            <p:cNvSpPr>
              <a:spLocks noChangeArrowheads="1"/>
            </p:cNvSpPr>
            <p:nvPr/>
          </p:nvSpPr>
          <p:spPr bwMode="auto">
            <a:xfrm rot="5400000">
              <a:off x="6141729" y="850303"/>
              <a:ext cx="364283" cy="2084332"/>
            </a:xfrm>
            <a:prstGeom prst="homePlate">
              <a:avLst>
                <a:gd name="adj" fmla="val 26949"/>
              </a:avLst>
            </a:prstGeom>
            <a:solidFill>
              <a:srgbClr val="B2D2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Freeform 10"/>
            <p:cNvSpPr>
              <a:spLocks/>
            </p:cNvSpPr>
            <p:nvPr/>
          </p:nvSpPr>
          <p:spPr bwMode="auto">
            <a:xfrm>
              <a:off x="5281705" y="2016469"/>
              <a:ext cx="2084332" cy="1720628"/>
            </a:xfrm>
            <a:custGeom>
              <a:avLst/>
              <a:gdLst>
                <a:gd name="T0" fmla="*/ 2147483647 w 2551"/>
                <a:gd name="T1" fmla="*/ 2147483647 h 2008"/>
                <a:gd name="T2" fmla="*/ 2147483647 w 2551"/>
                <a:gd name="T3" fmla="*/ 0 h 2008"/>
                <a:gd name="T4" fmla="*/ 2147483647 w 2551"/>
                <a:gd name="T5" fmla="*/ 2147483647 h 2008"/>
                <a:gd name="T6" fmla="*/ 0 w 2551"/>
                <a:gd name="T7" fmla="*/ 0 h 2008"/>
                <a:gd name="T8" fmla="*/ 0 w 2551"/>
                <a:gd name="T9" fmla="*/ 2147483647 h 2008"/>
                <a:gd name="T10" fmla="*/ 2147483647 w 2551"/>
                <a:gd name="T11" fmla="*/ 2147483647 h 2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51" h="2008">
                  <a:moveTo>
                    <a:pt x="2551" y="2008"/>
                  </a:moveTo>
                  <a:lnTo>
                    <a:pt x="2551" y="0"/>
                  </a:lnTo>
                  <a:lnTo>
                    <a:pt x="1274" y="97"/>
                  </a:lnTo>
                  <a:lnTo>
                    <a:pt x="0" y="0"/>
                  </a:lnTo>
                  <a:lnTo>
                    <a:pt x="0" y="2008"/>
                  </a:lnTo>
                  <a:lnTo>
                    <a:pt x="2551" y="2008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13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5320853" y="1741702"/>
              <a:ext cx="199620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kern="0" dirty="0"/>
                <a:t>03</a:t>
              </a:r>
              <a:r>
                <a:rPr kumimoji="1" lang="zh-CN" altLang="en-US" sz="1600" kern="0" dirty="0"/>
                <a:t>体系化建设</a:t>
              </a:r>
              <a:endPara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AutoShape 12"/>
            <p:cNvSpPr>
              <a:spLocks noChangeArrowheads="1"/>
            </p:cNvSpPr>
            <p:nvPr/>
          </p:nvSpPr>
          <p:spPr bwMode="auto">
            <a:xfrm rot="5400000">
              <a:off x="8373623" y="850304"/>
              <a:ext cx="364285" cy="2084330"/>
            </a:xfrm>
            <a:prstGeom prst="homePlate">
              <a:avLst>
                <a:gd name="adj" fmla="val 26949"/>
              </a:avLst>
            </a:prstGeom>
            <a:solidFill>
              <a:srgbClr val="B2D2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Freeform 13"/>
            <p:cNvSpPr>
              <a:spLocks/>
            </p:cNvSpPr>
            <p:nvPr/>
          </p:nvSpPr>
          <p:spPr bwMode="auto">
            <a:xfrm>
              <a:off x="7513600" y="2016469"/>
              <a:ext cx="2084330" cy="1720628"/>
            </a:xfrm>
            <a:custGeom>
              <a:avLst/>
              <a:gdLst>
                <a:gd name="T0" fmla="*/ 2147483647 w 2551"/>
                <a:gd name="T1" fmla="*/ 2147483647 h 2008"/>
                <a:gd name="T2" fmla="*/ 2147483647 w 2551"/>
                <a:gd name="T3" fmla="*/ 0 h 2008"/>
                <a:gd name="T4" fmla="*/ 2147483647 w 2551"/>
                <a:gd name="T5" fmla="*/ 2147483647 h 2008"/>
                <a:gd name="T6" fmla="*/ 0 w 2551"/>
                <a:gd name="T7" fmla="*/ 0 h 2008"/>
                <a:gd name="T8" fmla="*/ 0 w 2551"/>
                <a:gd name="T9" fmla="*/ 2147483647 h 2008"/>
                <a:gd name="T10" fmla="*/ 2147483647 w 2551"/>
                <a:gd name="T11" fmla="*/ 2147483647 h 2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51" h="2008">
                  <a:moveTo>
                    <a:pt x="2551" y="2008"/>
                  </a:moveTo>
                  <a:lnTo>
                    <a:pt x="2551" y="0"/>
                  </a:lnTo>
                  <a:lnTo>
                    <a:pt x="1274" y="97"/>
                  </a:lnTo>
                  <a:lnTo>
                    <a:pt x="0" y="0"/>
                  </a:lnTo>
                  <a:lnTo>
                    <a:pt x="0" y="2008"/>
                  </a:lnTo>
                  <a:lnTo>
                    <a:pt x="2551" y="2008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13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" name="Text Box 14"/>
            <p:cNvSpPr txBox="1">
              <a:spLocks noChangeArrowheads="1"/>
            </p:cNvSpPr>
            <p:nvPr/>
          </p:nvSpPr>
          <p:spPr bwMode="auto">
            <a:xfrm>
              <a:off x="7552748" y="1741702"/>
              <a:ext cx="199620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04</a:t>
              </a:r>
              <a:r>
                <a:rPr kumimoji="1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结项回顾</a:t>
              </a:r>
            </a:p>
          </p:txBody>
        </p:sp>
        <p:sp>
          <p:nvSpPr>
            <p:cNvPr id="88" name="AutoShape 15"/>
            <p:cNvSpPr>
              <a:spLocks noChangeArrowheads="1"/>
            </p:cNvSpPr>
            <p:nvPr/>
          </p:nvSpPr>
          <p:spPr bwMode="auto">
            <a:xfrm rot="5400000">
              <a:off x="10605518" y="850303"/>
              <a:ext cx="364283" cy="2084332"/>
            </a:xfrm>
            <a:prstGeom prst="homePlate">
              <a:avLst>
                <a:gd name="adj" fmla="val 26949"/>
              </a:avLst>
            </a:prstGeom>
            <a:solidFill>
              <a:srgbClr val="B2D2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Freeform 16"/>
            <p:cNvSpPr>
              <a:spLocks/>
            </p:cNvSpPr>
            <p:nvPr/>
          </p:nvSpPr>
          <p:spPr bwMode="auto">
            <a:xfrm>
              <a:off x="9745493" y="2016469"/>
              <a:ext cx="2084332" cy="1720628"/>
            </a:xfrm>
            <a:custGeom>
              <a:avLst/>
              <a:gdLst>
                <a:gd name="T0" fmla="*/ 2147483647 w 2551"/>
                <a:gd name="T1" fmla="*/ 2147483647 h 2008"/>
                <a:gd name="T2" fmla="*/ 2147483647 w 2551"/>
                <a:gd name="T3" fmla="*/ 0 h 2008"/>
                <a:gd name="T4" fmla="*/ 2147483647 w 2551"/>
                <a:gd name="T5" fmla="*/ 2147483647 h 2008"/>
                <a:gd name="T6" fmla="*/ 0 w 2551"/>
                <a:gd name="T7" fmla="*/ 0 h 2008"/>
                <a:gd name="T8" fmla="*/ 0 w 2551"/>
                <a:gd name="T9" fmla="*/ 2147483647 h 2008"/>
                <a:gd name="T10" fmla="*/ 2147483647 w 2551"/>
                <a:gd name="T11" fmla="*/ 2147483647 h 2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51" h="2008">
                  <a:moveTo>
                    <a:pt x="2551" y="2008"/>
                  </a:moveTo>
                  <a:lnTo>
                    <a:pt x="2551" y="0"/>
                  </a:lnTo>
                  <a:lnTo>
                    <a:pt x="1274" y="97"/>
                  </a:lnTo>
                  <a:lnTo>
                    <a:pt x="0" y="0"/>
                  </a:lnTo>
                  <a:lnTo>
                    <a:pt x="0" y="2008"/>
                  </a:lnTo>
                  <a:lnTo>
                    <a:pt x="2551" y="2008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13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0" name="Text Box 17"/>
            <p:cNvSpPr txBox="1">
              <a:spLocks noChangeArrowheads="1"/>
            </p:cNvSpPr>
            <p:nvPr/>
          </p:nvSpPr>
          <p:spPr bwMode="auto">
            <a:xfrm>
              <a:off x="9784641" y="1741702"/>
              <a:ext cx="199620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kern="0" dirty="0"/>
                <a:t>05</a:t>
              </a:r>
              <a:r>
                <a:rPr kumimoji="1" lang="zh-CN" altLang="en-US" sz="1600" kern="0" dirty="0"/>
                <a:t>持续改进</a:t>
              </a:r>
              <a:endPara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954531" y="2178271"/>
              <a:ext cx="1967510" cy="1431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90500" indent="-188913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587" marR="0" lvl="1" indent="0" defTabSz="3302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>
                  <a:tab pos="8521700" algn="r"/>
                </a:tabLst>
                <a:defRPr/>
              </a:pPr>
              <a:r>
                <a:rPr kumimoji="1" lang="zh-CN" altLang="en-US" sz="15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对方案做全面的论证，并做好数据治理的前期准备，如：组织架构的建立，角色分工，配套系统的招标和需求分析等</a:t>
              </a:r>
              <a:endParaRPr kumimoji="1" lang="zh-CN" altLang="de-DE" sz="15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3142732" y="2279679"/>
              <a:ext cx="1918529" cy="1192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90500" indent="-188913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587" marR="0" lvl="1" indent="0" defTabSz="3302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>
                  <a:tab pos="8521700" algn="r"/>
                </a:tabLst>
                <a:defRPr/>
              </a:pPr>
              <a:r>
                <a:rPr kumimoji="1" lang="zh-CN" altLang="en-US" sz="15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建设数据质量标准体系，质量检核平台，派单系统及数据质量管理驾驶舱，并持续跟踪数据质量改善</a:t>
              </a:r>
              <a:endParaRPr kumimoji="1" lang="zh-CN" altLang="de-DE" sz="15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5398527" y="2176205"/>
              <a:ext cx="1918529" cy="1431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90500" indent="-188913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587" lvl="1" indent="0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550" b="0" kern="0" dirty="0"/>
                <a:t>全面规划和建设数据治理项目，包括数据标准、元数据管理、数据字典等，同时配套相关的管理制度，并推动系统改造</a:t>
              </a:r>
              <a:endParaRPr kumimoji="1" lang="zh-CN" altLang="de-DE" sz="15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7630422" y="2246145"/>
              <a:ext cx="1918529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90500" indent="-188913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587" lvl="1" indent="0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550" b="0" kern="0" dirty="0"/>
                <a:t>逐步结项数据治理的相关项目并进行知识转移，推广项目成果，释放项目资源。</a:t>
              </a:r>
            </a:p>
          </p:txBody>
        </p:sp>
        <p:sp>
          <p:nvSpPr>
            <p:cNvPr id="99" name="Rectangle 18"/>
            <p:cNvSpPr>
              <a:spLocks noChangeArrowheads="1"/>
            </p:cNvSpPr>
            <p:nvPr/>
          </p:nvSpPr>
          <p:spPr bwMode="auto">
            <a:xfrm>
              <a:off x="9823476" y="2246145"/>
              <a:ext cx="1957367" cy="1192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90500" indent="-188913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587" lvl="1" indent="0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550" b="0" kern="0" dirty="0"/>
                <a:t>保持常态的数据组织架构，持续改善数据管理、数据质量、掘数据价值问题，并适时进行再规划</a:t>
              </a:r>
            </a:p>
          </p:txBody>
        </p:sp>
      </p:grp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797489" y="4274236"/>
            <a:ext cx="4289425" cy="198818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  <p:txBody>
          <a:bodyPr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2" name="TextBox 10"/>
          <p:cNvSpPr txBox="1">
            <a:spLocks noChangeArrowheads="1"/>
          </p:cNvSpPr>
          <p:nvPr/>
        </p:nvSpPr>
        <p:spPr bwMode="auto">
          <a:xfrm>
            <a:off x="7948302" y="4388736"/>
            <a:ext cx="1182687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数据管理建设</a:t>
            </a:r>
          </a:p>
        </p:txBody>
      </p:sp>
      <p:sp>
        <p:nvSpPr>
          <p:cNvPr id="133" name="server_30454"/>
          <p:cNvSpPr>
            <a:spLocks noChangeAspect="1" noChangeArrowheads="1"/>
          </p:cNvSpPr>
          <p:nvPr/>
        </p:nvSpPr>
        <p:spPr bwMode="auto">
          <a:xfrm>
            <a:off x="8165789" y="4637338"/>
            <a:ext cx="563563" cy="539750"/>
          </a:xfrm>
          <a:custGeom>
            <a:avLst/>
            <a:gdLst/>
            <a:ahLst/>
            <a:cxnLst>
              <a:cxn ang="0">
                <a:pos x="107471" y="534851"/>
              </a:cxn>
              <a:cxn ang="0">
                <a:pos x="214942" y="534851"/>
              </a:cxn>
              <a:cxn ang="0">
                <a:pos x="0" y="534851"/>
              </a:cxn>
              <a:cxn ang="0">
                <a:pos x="107471" y="470425"/>
              </a:cxn>
              <a:cxn ang="0">
                <a:pos x="214942" y="470425"/>
              </a:cxn>
              <a:cxn ang="0">
                <a:pos x="0" y="470425"/>
              </a:cxn>
              <a:cxn ang="0">
                <a:pos x="10663" y="363083"/>
              </a:cxn>
              <a:cxn ang="0">
                <a:pos x="203999" y="363083"/>
              </a:cxn>
              <a:cxn ang="0">
                <a:pos x="558372" y="325019"/>
              </a:cxn>
              <a:cxn ang="0">
                <a:pos x="558372" y="359482"/>
              </a:cxn>
              <a:cxn ang="0">
                <a:pos x="558372" y="325019"/>
              </a:cxn>
              <a:cxn ang="0">
                <a:pos x="214942" y="363083"/>
              </a:cxn>
              <a:cxn ang="0">
                <a:pos x="107471" y="449078"/>
              </a:cxn>
              <a:cxn ang="0">
                <a:pos x="0" y="363083"/>
              </a:cxn>
              <a:cxn ang="0">
                <a:pos x="327706" y="0"/>
              </a:cxn>
              <a:cxn ang="0">
                <a:pos x="604393" y="553092"/>
              </a:cxn>
              <a:cxn ang="0">
                <a:pos x="327706" y="265619"/>
              </a:cxn>
              <a:cxn ang="0">
                <a:pos x="575209" y="294478"/>
              </a:cxn>
              <a:cxn ang="0">
                <a:pos x="577454" y="253010"/>
              </a:cxn>
              <a:cxn ang="0">
                <a:pos x="327706" y="224151"/>
              </a:cxn>
              <a:cxn ang="0">
                <a:pos x="572122" y="239001"/>
              </a:cxn>
              <a:cxn ang="0">
                <a:pos x="595694" y="221349"/>
              </a:cxn>
              <a:cxn ang="0">
                <a:pos x="330512" y="161949"/>
              </a:cxn>
              <a:cxn ang="0">
                <a:pos x="327706" y="143737"/>
              </a:cxn>
              <a:cxn ang="0">
                <a:pos x="575209" y="183803"/>
              </a:cxn>
              <a:cxn ang="0">
                <a:pos x="578577" y="142616"/>
              </a:cxn>
              <a:cxn ang="0">
                <a:pos x="327706" y="102549"/>
              </a:cxn>
              <a:cxn ang="0">
                <a:pos x="571000" y="128046"/>
              </a:cxn>
              <a:cxn ang="0">
                <a:pos x="595414" y="111795"/>
              </a:cxn>
              <a:cxn ang="0">
                <a:pos x="331635" y="38106"/>
              </a:cxn>
              <a:cxn ang="0">
                <a:pos x="313734" y="0"/>
              </a:cxn>
              <a:cxn ang="0">
                <a:pos x="239362" y="553092"/>
              </a:cxn>
              <a:cxn ang="0">
                <a:pos x="243010" y="363124"/>
              </a:cxn>
              <a:cxn ang="0">
                <a:pos x="92300" y="292797"/>
              </a:cxn>
            </a:cxnLst>
            <a:rect l="0" t="0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9045264" y="4482199"/>
            <a:ext cx="3041650" cy="677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主要由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科技部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牵头，负责数据管理数据质量的平台类建设，计划采用行内负责项目管理，外包负责咨询实施的方式进行。</a:t>
            </a:r>
          </a:p>
        </p:txBody>
      </p:sp>
      <p:sp>
        <p:nvSpPr>
          <p:cNvPr id="135" name="TextBox 10"/>
          <p:cNvSpPr txBox="1">
            <a:spLocks noChangeArrowheads="1"/>
          </p:cNvSpPr>
          <p:nvPr/>
        </p:nvSpPr>
        <p:spPr bwMode="auto">
          <a:xfrm>
            <a:off x="7948302" y="5291388"/>
            <a:ext cx="1182687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数据价值建设</a:t>
            </a:r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9042089" y="5465814"/>
            <a:ext cx="2944813" cy="677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主要由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总行大数据中心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承担，负责数据分析建模，全部为行内人员，长期持续稳定投入。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89"/>
          <p:cNvGrpSpPr/>
          <p:nvPr/>
        </p:nvGrpSpPr>
        <p:grpSpPr bwMode="auto">
          <a:xfrm>
            <a:off x="8195952" y="5519353"/>
            <a:ext cx="538162" cy="585788"/>
            <a:chOff x="1084917" y="5883692"/>
            <a:chExt cx="688175" cy="747265"/>
          </a:xfrm>
        </p:grpSpPr>
        <p:sp>
          <p:nvSpPr>
            <p:cNvPr id="138" name="trophy-sportive-cup-outline_58377"/>
            <p:cNvSpPr>
              <a:spLocks noChangeAspect="1" noChangeArrowheads="1"/>
            </p:cNvSpPr>
            <p:nvPr/>
          </p:nvSpPr>
          <p:spPr bwMode="auto">
            <a:xfrm>
              <a:off x="1084917" y="5925287"/>
              <a:ext cx="688175" cy="705670"/>
            </a:xfrm>
            <a:custGeom>
              <a:avLst/>
              <a:gdLst/>
              <a:ahLst/>
              <a:cxnLst>
                <a:cxn ang="0">
                  <a:pos x="304122" y="515850"/>
                </a:cxn>
                <a:cxn ang="0">
                  <a:pos x="227259" y="564057"/>
                </a:cxn>
                <a:cxn ang="0">
                  <a:pos x="226767" y="564475"/>
                </a:cxn>
                <a:cxn ang="0">
                  <a:pos x="530681" y="143537"/>
                </a:cxn>
                <a:cxn ang="0">
                  <a:pos x="63310" y="145377"/>
                </a:cxn>
                <a:cxn ang="0">
                  <a:pos x="151870" y="248568"/>
                </a:cxn>
                <a:cxn ang="0">
                  <a:pos x="429718" y="303712"/>
                </a:cxn>
                <a:cxn ang="0">
                  <a:pos x="485907" y="44359"/>
                </a:cxn>
                <a:cxn ang="0">
                  <a:pos x="533150" y="136289"/>
                </a:cxn>
                <a:cxn ang="0">
                  <a:pos x="533037" y="44867"/>
                </a:cxn>
                <a:cxn ang="0">
                  <a:pos x="528649" y="149497"/>
                </a:cxn>
                <a:cxn ang="0">
                  <a:pos x="220576" y="44359"/>
                </a:cxn>
                <a:cxn ang="0">
                  <a:pos x="442044" y="44359"/>
                </a:cxn>
                <a:cxn ang="0">
                  <a:pos x="302541" y="386964"/>
                </a:cxn>
                <a:cxn ang="0">
                  <a:pos x="151362" y="247759"/>
                </a:cxn>
                <a:cxn ang="0">
                  <a:pos x="89716" y="187576"/>
                </a:cxn>
                <a:cxn ang="0">
                  <a:pos x="106932" y="44867"/>
                </a:cxn>
                <a:cxn ang="0">
                  <a:pos x="62599" y="143295"/>
                </a:cxn>
                <a:cxn ang="0">
                  <a:pos x="60332" y="44359"/>
                </a:cxn>
                <a:cxn ang="0">
                  <a:pos x="502008" y="190019"/>
                </a:cxn>
                <a:cxn ang="0">
                  <a:pos x="533150" y="136289"/>
                </a:cxn>
                <a:cxn ang="0">
                  <a:pos x="544944" y="48931"/>
                </a:cxn>
                <a:cxn ang="0">
                  <a:pos x="150871" y="248568"/>
                </a:cxn>
                <a:cxn ang="0">
                  <a:pos x="430640" y="304095"/>
                </a:cxn>
                <a:cxn ang="0">
                  <a:pos x="48397" y="48931"/>
                </a:cxn>
                <a:cxn ang="0">
                  <a:pos x="60093" y="135955"/>
                </a:cxn>
                <a:cxn ang="0">
                  <a:pos x="89716" y="187576"/>
                </a:cxn>
                <a:cxn ang="0">
                  <a:pos x="60304" y="997"/>
                </a:cxn>
                <a:cxn ang="0">
                  <a:pos x="559539" y="185678"/>
                </a:cxn>
                <a:cxn ang="0">
                  <a:pos x="483567" y="272957"/>
                </a:cxn>
                <a:cxn ang="0">
                  <a:pos x="318563" y="429568"/>
                </a:cxn>
                <a:cxn ang="0">
                  <a:pos x="370722" y="494069"/>
                </a:cxn>
                <a:cxn ang="0">
                  <a:pos x="183903" y="564014"/>
                </a:cxn>
                <a:cxn ang="0">
                  <a:pos x="275239" y="429568"/>
                </a:cxn>
                <a:cxn ang="0">
                  <a:pos x="122372" y="318821"/>
                </a:cxn>
                <a:cxn ang="0">
                  <a:pos x="96331" y="262297"/>
                </a:cxn>
                <a:cxn ang="0">
                  <a:pos x="60304" y="997"/>
                </a:cxn>
                <a:cxn ang="0">
                  <a:pos x="33369" y="185941"/>
                </a:cxn>
                <a:cxn ang="0">
                  <a:pos x="161195" y="377224"/>
                </a:cxn>
                <a:cxn ang="0">
                  <a:pos x="222343" y="493649"/>
                </a:cxn>
                <a:cxn ang="0">
                  <a:pos x="366070" y="607851"/>
                </a:cxn>
                <a:cxn ang="0">
                  <a:pos x="318596" y="473018"/>
                </a:cxn>
                <a:cxn ang="0">
                  <a:pos x="471466" y="319011"/>
                </a:cxn>
                <a:cxn ang="0">
                  <a:pos x="592762" y="63226"/>
                </a:cxn>
                <a:cxn ang="0">
                  <a:pos x="442044" y="565"/>
                </a:cxn>
                <a:cxn ang="0">
                  <a:pos x="220576" y="565"/>
                </a:cxn>
                <a:cxn ang="0">
                  <a:pos x="533037" y="0"/>
                </a:cxn>
                <a:cxn ang="0">
                  <a:pos x="497624" y="263064"/>
                </a:cxn>
                <a:cxn ang="0">
                  <a:pos x="374102" y="416837"/>
                </a:cxn>
                <a:cxn ang="0">
                  <a:pos x="410437" y="564014"/>
                </a:cxn>
                <a:cxn ang="0">
                  <a:pos x="222004" y="493225"/>
                </a:cxn>
                <a:cxn ang="0">
                  <a:pos x="160781" y="377492"/>
                </a:cxn>
                <a:cxn ang="0">
                  <a:pos x="32880" y="186139"/>
                </a:cxn>
              </a:cxnLst>
              <a:rect l="0" t="0" r="r" b="b"/>
              <a:pathLst>
                <a:path w="593263" h="608344">
                  <a:moveTo>
                    <a:pt x="289142" y="515850"/>
                  </a:moveTo>
                  <a:cubicBezTo>
                    <a:pt x="254421" y="518458"/>
                    <a:pt x="228150" y="538935"/>
                    <a:pt x="227765" y="563478"/>
                  </a:cubicBezTo>
                  <a:lnTo>
                    <a:pt x="365576" y="563478"/>
                  </a:lnTo>
                  <a:cubicBezTo>
                    <a:pt x="365192" y="538935"/>
                    <a:pt x="338920" y="518458"/>
                    <a:pt x="304122" y="515850"/>
                  </a:cubicBezTo>
                  <a:close/>
                  <a:moveTo>
                    <a:pt x="289175" y="515431"/>
                  </a:moveTo>
                  <a:lnTo>
                    <a:pt x="304155" y="515431"/>
                  </a:lnTo>
                  <a:cubicBezTo>
                    <a:pt x="338953" y="518039"/>
                    <a:pt x="366070" y="538824"/>
                    <a:pt x="366070" y="564057"/>
                  </a:cubicBezTo>
                  <a:lnTo>
                    <a:pt x="227259" y="564057"/>
                  </a:lnTo>
                  <a:cubicBezTo>
                    <a:pt x="227259" y="538824"/>
                    <a:pt x="254376" y="518039"/>
                    <a:pt x="289175" y="515431"/>
                  </a:cubicBezTo>
                  <a:close/>
                  <a:moveTo>
                    <a:pt x="289142" y="514853"/>
                  </a:moveTo>
                  <a:cubicBezTo>
                    <a:pt x="253576" y="517537"/>
                    <a:pt x="226767" y="538705"/>
                    <a:pt x="226767" y="564014"/>
                  </a:cubicBezTo>
                  <a:lnTo>
                    <a:pt x="226767" y="564475"/>
                  </a:lnTo>
                  <a:lnTo>
                    <a:pt x="366574" y="564475"/>
                  </a:lnTo>
                  <a:lnTo>
                    <a:pt x="366574" y="564014"/>
                  </a:lnTo>
                  <a:cubicBezTo>
                    <a:pt x="366574" y="538705"/>
                    <a:pt x="339765" y="517537"/>
                    <a:pt x="304122" y="514853"/>
                  </a:cubicBezTo>
                  <a:close/>
                  <a:moveTo>
                    <a:pt x="530681" y="143537"/>
                  </a:moveTo>
                  <a:lnTo>
                    <a:pt x="530416" y="144771"/>
                  </a:lnTo>
                  <a:lnTo>
                    <a:pt x="530089" y="145272"/>
                  </a:lnTo>
                  <a:close/>
                  <a:moveTo>
                    <a:pt x="62599" y="143295"/>
                  </a:moveTo>
                  <a:lnTo>
                    <a:pt x="63310" y="145377"/>
                  </a:lnTo>
                  <a:lnTo>
                    <a:pt x="62916" y="144771"/>
                  </a:lnTo>
                  <a:close/>
                  <a:moveTo>
                    <a:pt x="151870" y="44867"/>
                  </a:moveTo>
                  <a:lnTo>
                    <a:pt x="151870" y="247725"/>
                  </a:lnTo>
                  <a:lnTo>
                    <a:pt x="151870" y="248568"/>
                  </a:lnTo>
                  <a:cubicBezTo>
                    <a:pt x="151947" y="267742"/>
                    <a:pt x="155941" y="286302"/>
                    <a:pt x="163623" y="303712"/>
                  </a:cubicBezTo>
                  <a:cubicBezTo>
                    <a:pt x="185900" y="353947"/>
                    <a:pt x="235754" y="386466"/>
                    <a:pt x="290756" y="386466"/>
                  </a:cubicBezTo>
                  <a:lnTo>
                    <a:pt x="302509" y="386466"/>
                  </a:lnTo>
                  <a:cubicBezTo>
                    <a:pt x="357510" y="386466"/>
                    <a:pt x="407441" y="353947"/>
                    <a:pt x="429718" y="303712"/>
                  </a:cubicBezTo>
                  <a:cubicBezTo>
                    <a:pt x="437400" y="286302"/>
                    <a:pt x="441317" y="267742"/>
                    <a:pt x="441471" y="248568"/>
                  </a:cubicBezTo>
                  <a:lnTo>
                    <a:pt x="441471" y="247725"/>
                  </a:lnTo>
                  <a:lnTo>
                    <a:pt x="441471" y="44867"/>
                  </a:lnTo>
                  <a:close/>
                  <a:moveTo>
                    <a:pt x="485907" y="44359"/>
                  </a:moveTo>
                  <a:lnTo>
                    <a:pt x="533074" y="44359"/>
                  </a:lnTo>
                  <a:cubicBezTo>
                    <a:pt x="542139" y="44359"/>
                    <a:pt x="549360" y="51952"/>
                    <a:pt x="548899" y="60926"/>
                  </a:cubicBezTo>
                  <a:lnTo>
                    <a:pt x="547924" y="67809"/>
                  </a:lnTo>
                  <a:lnTo>
                    <a:pt x="533150" y="136289"/>
                  </a:lnTo>
                  <a:lnTo>
                    <a:pt x="530681" y="143537"/>
                  </a:lnTo>
                  <a:lnTo>
                    <a:pt x="548401" y="60896"/>
                  </a:lnTo>
                  <a:cubicBezTo>
                    <a:pt x="548554" y="56678"/>
                    <a:pt x="547095" y="52689"/>
                    <a:pt x="544176" y="49622"/>
                  </a:cubicBezTo>
                  <a:cubicBezTo>
                    <a:pt x="541257" y="46554"/>
                    <a:pt x="537262" y="44867"/>
                    <a:pt x="533037" y="44867"/>
                  </a:cubicBezTo>
                  <a:lnTo>
                    <a:pt x="486332" y="44867"/>
                  </a:lnTo>
                  <a:lnTo>
                    <a:pt x="486332" y="212368"/>
                  </a:lnTo>
                  <a:lnTo>
                    <a:pt x="530089" y="145272"/>
                  </a:lnTo>
                  <a:lnTo>
                    <a:pt x="528649" y="149497"/>
                  </a:lnTo>
                  <a:lnTo>
                    <a:pt x="502008" y="190019"/>
                  </a:lnTo>
                  <a:lnTo>
                    <a:pt x="485907" y="213629"/>
                  </a:lnTo>
                  <a:close/>
                  <a:moveTo>
                    <a:pt x="151362" y="44359"/>
                  </a:moveTo>
                  <a:lnTo>
                    <a:pt x="220576" y="44359"/>
                  </a:lnTo>
                  <a:lnTo>
                    <a:pt x="264900" y="44359"/>
                  </a:lnTo>
                  <a:lnTo>
                    <a:pt x="328429" y="44359"/>
                  </a:lnTo>
                  <a:lnTo>
                    <a:pt x="372830" y="44359"/>
                  </a:lnTo>
                  <a:lnTo>
                    <a:pt x="442044" y="44359"/>
                  </a:lnTo>
                  <a:lnTo>
                    <a:pt x="442044" y="247759"/>
                  </a:lnTo>
                  <a:cubicBezTo>
                    <a:pt x="442044" y="248066"/>
                    <a:pt x="441967" y="248373"/>
                    <a:pt x="441967" y="248603"/>
                  </a:cubicBezTo>
                  <a:cubicBezTo>
                    <a:pt x="441890" y="268314"/>
                    <a:pt x="437665" y="287028"/>
                    <a:pt x="430214" y="303978"/>
                  </a:cubicBezTo>
                  <a:cubicBezTo>
                    <a:pt x="408551" y="352834"/>
                    <a:pt x="359541" y="386964"/>
                    <a:pt x="302541" y="386964"/>
                  </a:cubicBezTo>
                  <a:lnTo>
                    <a:pt x="290788" y="386964"/>
                  </a:lnTo>
                  <a:cubicBezTo>
                    <a:pt x="233789" y="386964"/>
                    <a:pt x="184855" y="352834"/>
                    <a:pt x="163192" y="303978"/>
                  </a:cubicBezTo>
                  <a:cubicBezTo>
                    <a:pt x="155741" y="287028"/>
                    <a:pt x="151516" y="268314"/>
                    <a:pt x="151362" y="248603"/>
                  </a:cubicBezTo>
                  <a:cubicBezTo>
                    <a:pt x="151362" y="248373"/>
                    <a:pt x="151362" y="248066"/>
                    <a:pt x="151362" y="247759"/>
                  </a:cubicBezTo>
                  <a:close/>
                  <a:moveTo>
                    <a:pt x="60332" y="44359"/>
                  </a:moveTo>
                  <a:lnTo>
                    <a:pt x="107499" y="44359"/>
                  </a:lnTo>
                  <a:lnTo>
                    <a:pt x="107499" y="213629"/>
                  </a:lnTo>
                  <a:lnTo>
                    <a:pt x="89716" y="187576"/>
                  </a:lnTo>
                  <a:lnTo>
                    <a:pt x="64773" y="149662"/>
                  </a:lnTo>
                  <a:lnTo>
                    <a:pt x="63310" y="145377"/>
                  </a:lnTo>
                  <a:lnTo>
                    <a:pt x="106932" y="212368"/>
                  </a:lnTo>
                  <a:lnTo>
                    <a:pt x="106932" y="44867"/>
                  </a:lnTo>
                  <a:lnTo>
                    <a:pt x="60304" y="44867"/>
                  </a:lnTo>
                  <a:cubicBezTo>
                    <a:pt x="56002" y="44867"/>
                    <a:pt x="52084" y="46554"/>
                    <a:pt x="49089" y="49622"/>
                  </a:cubicBezTo>
                  <a:cubicBezTo>
                    <a:pt x="46246" y="52689"/>
                    <a:pt x="44710" y="56678"/>
                    <a:pt x="44940" y="60896"/>
                  </a:cubicBezTo>
                  <a:lnTo>
                    <a:pt x="62599" y="143295"/>
                  </a:lnTo>
                  <a:lnTo>
                    <a:pt x="60093" y="135955"/>
                  </a:lnTo>
                  <a:lnTo>
                    <a:pt x="45391" y="67700"/>
                  </a:lnTo>
                  <a:lnTo>
                    <a:pt x="44431" y="60926"/>
                  </a:lnTo>
                  <a:cubicBezTo>
                    <a:pt x="43970" y="51952"/>
                    <a:pt x="51268" y="44359"/>
                    <a:pt x="60332" y="44359"/>
                  </a:cubicBezTo>
                  <a:close/>
                  <a:moveTo>
                    <a:pt x="485334" y="43793"/>
                  </a:moveTo>
                  <a:lnTo>
                    <a:pt x="485334" y="214899"/>
                  </a:lnTo>
                  <a:lnTo>
                    <a:pt x="486256" y="213979"/>
                  </a:lnTo>
                  <a:lnTo>
                    <a:pt x="502008" y="190019"/>
                  </a:lnTo>
                  <a:lnTo>
                    <a:pt x="527658" y="152406"/>
                  </a:lnTo>
                  <a:lnTo>
                    <a:pt x="528649" y="149497"/>
                  </a:lnTo>
                  <a:lnTo>
                    <a:pt x="531107" y="145759"/>
                  </a:lnTo>
                  <a:lnTo>
                    <a:pt x="533150" y="136289"/>
                  </a:lnTo>
                  <a:lnTo>
                    <a:pt x="541843" y="110778"/>
                  </a:lnTo>
                  <a:lnTo>
                    <a:pt x="547924" y="67809"/>
                  </a:lnTo>
                  <a:lnTo>
                    <a:pt x="549399" y="60973"/>
                  </a:lnTo>
                  <a:cubicBezTo>
                    <a:pt x="549630" y="56448"/>
                    <a:pt x="548017" y="52229"/>
                    <a:pt x="544944" y="48931"/>
                  </a:cubicBezTo>
                  <a:cubicBezTo>
                    <a:pt x="541794" y="45634"/>
                    <a:pt x="537569" y="43793"/>
                    <a:pt x="533037" y="43793"/>
                  </a:cubicBezTo>
                  <a:close/>
                  <a:moveTo>
                    <a:pt x="150795" y="43793"/>
                  </a:moveTo>
                  <a:lnTo>
                    <a:pt x="150795" y="247725"/>
                  </a:lnTo>
                  <a:lnTo>
                    <a:pt x="150871" y="248568"/>
                  </a:lnTo>
                  <a:cubicBezTo>
                    <a:pt x="150948" y="267895"/>
                    <a:pt x="154943" y="286609"/>
                    <a:pt x="162701" y="304095"/>
                  </a:cubicBezTo>
                  <a:cubicBezTo>
                    <a:pt x="185055" y="354714"/>
                    <a:pt x="235370" y="387463"/>
                    <a:pt x="290756" y="387463"/>
                  </a:cubicBezTo>
                  <a:lnTo>
                    <a:pt x="302509" y="387463"/>
                  </a:lnTo>
                  <a:cubicBezTo>
                    <a:pt x="357971" y="387463"/>
                    <a:pt x="408209" y="354714"/>
                    <a:pt x="430640" y="304095"/>
                  </a:cubicBezTo>
                  <a:cubicBezTo>
                    <a:pt x="438398" y="286609"/>
                    <a:pt x="442393" y="267895"/>
                    <a:pt x="442470" y="248568"/>
                  </a:cubicBezTo>
                  <a:lnTo>
                    <a:pt x="442470" y="43793"/>
                  </a:lnTo>
                  <a:close/>
                  <a:moveTo>
                    <a:pt x="60304" y="43793"/>
                  </a:moveTo>
                  <a:cubicBezTo>
                    <a:pt x="55772" y="43793"/>
                    <a:pt x="51547" y="45634"/>
                    <a:pt x="48397" y="48931"/>
                  </a:cubicBezTo>
                  <a:cubicBezTo>
                    <a:pt x="45248" y="52229"/>
                    <a:pt x="43711" y="56448"/>
                    <a:pt x="43942" y="60973"/>
                  </a:cubicBezTo>
                  <a:lnTo>
                    <a:pt x="45391" y="67700"/>
                  </a:lnTo>
                  <a:lnTo>
                    <a:pt x="51498" y="110778"/>
                  </a:lnTo>
                  <a:lnTo>
                    <a:pt x="60093" y="135955"/>
                  </a:lnTo>
                  <a:lnTo>
                    <a:pt x="62205" y="145759"/>
                  </a:lnTo>
                  <a:lnTo>
                    <a:pt x="64773" y="149662"/>
                  </a:lnTo>
                  <a:lnTo>
                    <a:pt x="65710" y="152406"/>
                  </a:lnTo>
                  <a:lnTo>
                    <a:pt x="89716" y="187576"/>
                  </a:lnTo>
                  <a:lnTo>
                    <a:pt x="107086" y="213979"/>
                  </a:lnTo>
                  <a:lnTo>
                    <a:pt x="108007" y="214899"/>
                  </a:lnTo>
                  <a:lnTo>
                    <a:pt x="108007" y="43793"/>
                  </a:lnTo>
                  <a:close/>
                  <a:moveTo>
                    <a:pt x="60304" y="997"/>
                  </a:moveTo>
                  <a:lnTo>
                    <a:pt x="533037" y="997"/>
                  </a:lnTo>
                  <a:cubicBezTo>
                    <a:pt x="549169" y="997"/>
                    <a:pt x="564840" y="7746"/>
                    <a:pt x="575978" y="19481"/>
                  </a:cubicBezTo>
                  <a:cubicBezTo>
                    <a:pt x="587117" y="31138"/>
                    <a:pt x="593032" y="47091"/>
                    <a:pt x="592187" y="63197"/>
                  </a:cubicBezTo>
                  <a:cubicBezTo>
                    <a:pt x="589805" y="108370"/>
                    <a:pt x="578820" y="149555"/>
                    <a:pt x="559539" y="185678"/>
                  </a:cubicBezTo>
                  <a:cubicBezTo>
                    <a:pt x="543868" y="214976"/>
                    <a:pt x="522821" y="240745"/>
                    <a:pt x="496933" y="262297"/>
                  </a:cubicBezTo>
                  <a:cubicBezTo>
                    <a:pt x="492708" y="265825"/>
                    <a:pt x="488330" y="269353"/>
                    <a:pt x="483797" y="272650"/>
                  </a:cubicBezTo>
                  <a:lnTo>
                    <a:pt x="483644" y="272727"/>
                  </a:lnTo>
                  <a:lnTo>
                    <a:pt x="483567" y="272957"/>
                  </a:lnTo>
                  <a:cubicBezTo>
                    <a:pt x="481416" y="288680"/>
                    <a:pt x="477191" y="304172"/>
                    <a:pt x="470969" y="318821"/>
                  </a:cubicBezTo>
                  <a:cubicBezTo>
                    <a:pt x="461751" y="340525"/>
                    <a:pt x="448538" y="360083"/>
                    <a:pt x="431792" y="376802"/>
                  </a:cubicBezTo>
                  <a:cubicBezTo>
                    <a:pt x="415046" y="393522"/>
                    <a:pt x="395458" y="406713"/>
                    <a:pt x="373718" y="415917"/>
                  </a:cubicBezTo>
                  <a:cubicBezTo>
                    <a:pt x="356127" y="423279"/>
                    <a:pt x="337614" y="427881"/>
                    <a:pt x="318563" y="429568"/>
                  </a:cubicBezTo>
                  <a:lnTo>
                    <a:pt x="318103" y="429568"/>
                  </a:lnTo>
                  <a:lnTo>
                    <a:pt x="318103" y="473438"/>
                  </a:lnTo>
                  <a:lnTo>
                    <a:pt x="318487" y="473438"/>
                  </a:lnTo>
                  <a:cubicBezTo>
                    <a:pt x="337921" y="476506"/>
                    <a:pt x="355973" y="483638"/>
                    <a:pt x="370722" y="494069"/>
                  </a:cubicBezTo>
                  <a:cubicBezTo>
                    <a:pt x="395304" y="511325"/>
                    <a:pt x="409438" y="536864"/>
                    <a:pt x="409438" y="564014"/>
                  </a:cubicBezTo>
                  <a:lnTo>
                    <a:pt x="409438" y="607270"/>
                  </a:lnTo>
                  <a:lnTo>
                    <a:pt x="183903" y="607270"/>
                  </a:lnTo>
                  <a:lnTo>
                    <a:pt x="183903" y="564014"/>
                  </a:lnTo>
                  <a:cubicBezTo>
                    <a:pt x="183903" y="536864"/>
                    <a:pt x="197960" y="511325"/>
                    <a:pt x="222542" y="494069"/>
                  </a:cubicBezTo>
                  <a:cubicBezTo>
                    <a:pt x="237291" y="483638"/>
                    <a:pt x="255343" y="476506"/>
                    <a:pt x="274778" y="473438"/>
                  </a:cubicBezTo>
                  <a:lnTo>
                    <a:pt x="275239" y="473438"/>
                  </a:lnTo>
                  <a:lnTo>
                    <a:pt x="275239" y="429568"/>
                  </a:lnTo>
                  <a:lnTo>
                    <a:pt x="274778" y="429568"/>
                  </a:lnTo>
                  <a:cubicBezTo>
                    <a:pt x="255727" y="427881"/>
                    <a:pt x="237214" y="423279"/>
                    <a:pt x="219623" y="415917"/>
                  </a:cubicBezTo>
                  <a:cubicBezTo>
                    <a:pt x="197807" y="406713"/>
                    <a:pt x="178295" y="393522"/>
                    <a:pt x="161549" y="376802"/>
                  </a:cubicBezTo>
                  <a:cubicBezTo>
                    <a:pt x="144726" y="360083"/>
                    <a:pt x="131590" y="340525"/>
                    <a:pt x="122372" y="318821"/>
                  </a:cubicBezTo>
                  <a:cubicBezTo>
                    <a:pt x="116150" y="304095"/>
                    <a:pt x="111925" y="288680"/>
                    <a:pt x="109697" y="272957"/>
                  </a:cubicBezTo>
                  <a:lnTo>
                    <a:pt x="109697" y="272727"/>
                  </a:lnTo>
                  <a:lnTo>
                    <a:pt x="109544" y="272650"/>
                  </a:lnTo>
                  <a:cubicBezTo>
                    <a:pt x="105011" y="269353"/>
                    <a:pt x="100556" y="265825"/>
                    <a:pt x="96331" y="262297"/>
                  </a:cubicBezTo>
                  <a:cubicBezTo>
                    <a:pt x="70521" y="240745"/>
                    <a:pt x="49473" y="214976"/>
                    <a:pt x="33802" y="185678"/>
                  </a:cubicBezTo>
                  <a:cubicBezTo>
                    <a:pt x="14444" y="149555"/>
                    <a:pt x="3459" y="108370"/>
                    <a:pt x="1155" y="63197"/>
                  </a:cubicBezTo>
                  <a:cubicBezTo>
                    <a:pt x="310" y="47091"/>
                    <a:pt x="6148" y="31138"/>
                    <a:pt x="17286" y="19481"/>
                  </a:cubicBezTo>
                  <a:cubicBezTo>
                    <a:pt x="28425" y="7746"/>
                    <a:pt x="44095" y="997"/>
                    <a:pt x="60304" y="997"/>
                  </a:cubicBezTo>
                  <a:close/>
                  <a:moveTo>
                    <a:pt x="60332" y="565"/>
                  </a:moveTo>
                  <a:cubicBezTo>
                    <a:pt x="43970" y="565"/>
                    <a:pt x="28222" y="7314"/>
                    <a:pt x="16930" y="19126"/>
                  </a:cubicBezTo>
                  <a:cubicBezTo>
                    <a:pt x="5714" y="30937"/>
                    <a:pt x="-201" y="47043"/>
                    <a:pt x="644" y="63226"/>
                  </a:cubicBezTo>
                  <a:cubicBezTo>
                    <a:pt x="3026" y="108478"/>
                    <a:pt x="14011" y="149741"/>
                    <a:pt x="33369" y="185941"/>
                  </a:cubicBezTo>
                  <a:cubicBezTo>
                    <a:pt x="49117" y="215316"/>
                    <a:pt x="70165" y="241163"/>
                    <a:pt x="96053" y="262715"/>
                  </a:cubicBezTo>
                  <a:cubicBezTo>
                    <a:pt x="100508" y="266397"/>
                    <a:pt x="104887" y="269848"/>
                    <a:pt x="109266" y="273069"/>
                  </a:cubicBezTo>
                  <a:cubicBezTo>
                    <a:pt x="111417" y="288869"/>
                    <a:pt x="115642" y="304208"/>
                    <a:pt x="121941" y="319011"/>
                  </a:cubicBezTo>
                  <a:cubicBezTo>
                    <a:pt x="131159" y="340792"/>
                    <a:pt x="144372" y="360427"/>
                    <a:pt x="161195" y="377224"/>
                  </a:cubicBezTo>
                  <a:cubicBezTo>
                    <a:pt x="178018" y="394020"/>
                    <a:pt x="197607" y="407212"/>
                    <a:pt x="219424" y="416416"/>
                  </a:cubicBezTo>
                  <a:cubicBezTo>
                    <a:pt x="237169" y="423855"/>
                    <a:pt x="255682" y="428457"/>
                    <a:pt x="274733" y="430068"/>
                  </a:cubicBezTo>
                  <a:lnTo>
                    <a:pt x="274733" y="473018"/>
                  </a:lnTo>
                  <a:cubicBezTo>
                    <a:pt x="255375" y="476086"/>
                    <a:pt x="237246" y="483142"/>
                    <a:pt x="222343" y="493649"/>
                  </a:cubicBezTo>
                  <a:cubicBezTo>
                    <a:pt x="197607" y="511060"/>
                    <a:pt x="183396" y="536753"/>
                    <a:pt x="183396" y="564057"/>
                  </a:cubicBezTo>
                  <a:lnTo>
                    <a:pt x="183396" y="607851"/>
                  </a:lnTo>
                  <a:lnTo>
                    <a:pt x="227259" y="607851"/>
                  </a:lnTo>
                  <a:lnTo>
                    <a:pt x="366070" y="607851"/>
                  </a:lnTo>
                  <a:lnTo>
                    <a:pt x="409934" y="607851"/>
                  </a:lnTo>
                  <a:lnTo>
                    <a:pt x="409934" y="564057"/>
                  </a:lnTo>
                  <a:cubicBezTo>
                    <a:pt x="409934" y="536753"/>
                    <a:pt x="395799" y="511060"/>
                    <a:pt x="371064" y="493649"/>
                  </a:cubicBezTo>
                  <a:cubicBezTo>
                    <a:pt x="356161" y="483142"/>
                    <a:pt x="338032" y="476086"/>
                    <a:pt x="318596" y="473018"/>
                  </a:cubicBezTo>
                  <a:lnTo>
                    <a:pt x="318596" y="430068"/>
                  </a:lnTo>
                  <a:cubicBezTo>
                    <a:pt x="337724" y="428457"/>
                    <a:pt x="356238" y="423855"/>
                    <a:pt x="373906" y="416416"/>
                  </a:cubicBezTo>
                  <a:cubicBezTo>
                    <a:pt x="395799" y="407212"/>
                    <a:pt x="415388" y="394020"/>
                    <a:pt x="432211" y="377224"/>
                  </a:cubicBezTo>
                  <a:cubicBezTo>
                    <a:pt x="449034" y="360427"/>
                    <a:pt x="462247" y="340792"/>
                    <a:pt x="471466" y="319011"/>
                  </a:cubicBezTo>
                  <a:cubicBezTo>
                    <a:pt x="477765" y="304208"/>
                    <a:pt x="481990" y="288869"/>
                    <a:pt x="484141" y="273069"/>
                  </a:cubicBezTo>
                  <a:cubicBezTo>
                    <a:pt x="488519" y="269848"/>
                    <a:pt x="492898" y="266397"/>
                    <a:pt x="497353" y="262715"/>
                  </a:cubicBezTo>
                  <a:cubicBezTo>
                    <a:pt x="523241" y="241163"/>
                    <a:pt x="544290" y="215316"/>
                    <a:pt x="560037" y="185941"/>
                  </a:cubicBezTo>
                  <a:cubicBezTo>
                    <a:pt x="579396" y="149741"/>
                    <a:pt x="590381" y="108478"/>
                    <a:pt x="592762" y="63226"/>
                  </a:cubicBezTo>
                  <a:cubicBezTo>
                    <a:pt x="593607" y="47043"/>
                    <a:pt x="587615" y="30937"/>
                    <a:pt x="576400" y="19126"/>
                  </a:cubicBezTo>
                  <a:cubicBezTo>
                    <a:pt x="565184" y="7314"/>
                    <a:pt x="549360" y="565"/>
                    <a:pt x="533074" y="565"/>
                  </a:cubicBezTo>
                  <a:lnTo>
                    <a:pt x="485907" y="565"/>
                  </a:lnTo>
                  <a:lnTo>
                    <a:pt x="442044" y="565"/>
                  </a:lnTo>
                  <a:lnTo>
                    <a:pt x="372830" y="565"/>
                  </a:lnTo>
                  <a:lnTo>
                    <a:pt x="335036" y="565"/>
                  </a:lnTo>
                  <a:lnTo>
                    <a:pt x="258294" y="565"/>
                  </a:lnTo>
                  <a:lnTo>
                    <a:pt x="220576" y="565"/>
                  </a:lnTo>
                  <a:lnTo>
                    <a:pt x="151362" y="565"/>
                  </a:lnTo>
                  <a:lnTo>
                    <a:pt x="107499" y="565"/>
                  </a:lnTo>
                  <a:close/>
                  <a:moveTo>
                    <a:pt x="60304" y="0"/>
                  </a:moveTo>
                  <a:lnTo>
                    <a:pt x="533037" y="0"/>
                  </a:lnTo>
                  <a:cubicBezTo>
                    <a:pt x="549476" y="0"/>
                    <a:pt x="565454" y="6826"/>
                    <a:pt x="576746" y="18790"/>
                  </a:cubicBezTo>
                  <a:cubicBezTo>
                    <a:pt x="588038" y="30678"/>
                    <a:pt x="594030" y="46861"/>
                    <a:pt x="593185" y="63273"/>
                  </a:cubicBezTo>
                  <a:cubicBezTo>
                    <a:pt x="590881" y="108523"/>
                    <a:pt x="579819" y="149939"/>
                    <a:pt x="560384" y="186139"/>
                  </a:cubicBezTo>
                  <a:cubicBezTo>
                    <a:pt x="544637" y="215589"/>
                    <a:pt x="523512" y="241436"/>
                    <a:pt x="497624" y="263064"/>
                  </a:cubicBezTo>
                  <a:cubicBezTo>
                    <a:pt x="493400" y="266592"/>
                    <a:pt x="489021" y="270043"/>
                    <a:pt x="484566" y="273341"/>
                  </a:cubicBezTo>
                  <a:cubicBezTo>
                    <a:pt x="482415" y="289063"/>
                    <a:pt x="478113" y="304556"/>
                    <a:pt x="471891" y="319204"/>
                  </a:cubicBezTo>
                  <a:cubicBezTo>
                    <a:pt x="462673" y="341062"/>
                    <a:pt x="449383" y="360696"/>
                    <a:pt x="432560" y="377492"/>
                  </a:cubicBezTo>
                  <a:cubicBezTo>
                    <a:pt x="415660" y="394365"/>
                    <a:pt x="395995" y="407557"/>
                    <a:pt x="374102" y="416837"/>
                  </a:cubicBezTo>
                  <a:cubicBezTo>
                    <a:pt x="356588" y="424200"/>
                    <a:pt x="338075" y="428801"/>
                    <a:pt x="319101" y="430565"/>
                  </a:cubicBezTo>
                  <a:lnTo>
                    <a:pt x="319101" y="472517"/>
                  </a:lnTo>
                  <a:cubicBezTo>
                    <a:pt x="338536" y="475662"/>
                    <a:pt x="356588" y="482795"/>
                    <a:pt x="371337" y="493225"/>
                  </a:cubicBezTo>
                  <a:cubicBezTo>
                    <a:pt x="396226" y="510711"/>
                    <a:pt x="410437" y="536558"/>
                    <a:pt x="410437" y="564014"/>
                  </a:cubicBezTo>
                  <a:lnTo>
                    <a:pt x="410437" y="608344"/>
                  </a:lnTo>
                  <a:lnTo>
                    <a:pt x="182904" y="608344"/>
                  </a:lnTo>
                  <a:lnTo>
                    <a:pt x="182904" y="564014"/>
                  </a:lnTo>
                  <a:cubicBezTo>
                    <a:pt x="182904" y="536558"/>
                    <a:pt x="197115" y="510711"/>
                    <a:pt x="222004" y="493225"/>
                  </a:cubicBezTo>
                  <a:cubicBezTo>
                    <a:pt x="236753" y="482795"/>
                    <a:pt x="254805" y="475662"/>
                    <a:pt x="274240" y="472517"/>
                  </a:cubicBezTo>
                  <a:lnTo>
                    <a:pt x="274240" y="430565"/>
                  </a:lnTo>
                  <a:cubicBezTo>
                    <a:pt x="255266" y="428801"/>
                    <a:pt x="236753" y="424200"/>
                    <a:pt x="219239" y="416837"/>
                  </a:cubicBezTo>
                  <a:cubicBezTo>
                    <a:pt x="197346" y="407557"/>
                    <a:pt x="177681" y="394365"/>
                    <a:pt x="160781" y="377492"/>
                  </a:cubicBezTo>
                  <a:cubicBezTo>
                    <a:pt x="143958" y="360696"/>
                    <a:pt x="130668" y="341062"/>
                    <a:pt x="121450" y="319204"/>
                  </a:cubicBezTo>
                  <a:cubicBezTo>
                    <a:pt x="115228" y="304479"/>
                    <a:pt x="110926" y="289063"/>
                    <a:pt x="108699" y="273341"/>
                  </a:cubicBezTo>
                  <a:cubicBezTo>
                    <a:pt x="104243" y="270043"/>
                    <a:pt x="99865" y="266592"/>
                    <a:pt x="95717" y="263064"/>
                  </a:cubicBezTo>
                  <a:cubicBezTo>
                    <a:pt x="69752" y="241436"/>
                    <a:pt x="48628" y="215589"/>
                    <a:pt x="32880" y="186139"/>
                  </a:cubicBezTo>
                  <a:cubicBezTo>
                    <a:pt x="13522" y="149939"/>
                    <a:pt x="2460" y="108523"/>
                    <a:pt x="79" y="63273"/>
                  </a:cubicBezTo>
                  <a:cubicBezTo>
                    <a:pt x="-766" y="46861"/>
                    <a:pt x="5226" y="30678"/>
                    <a:pt x="16595" y="18790"/>
                  </a:cubicBezTo>
                  <a:cubicBezTo>
                    <a:pt x="27887" y="6826"/>
                    <a:pt x="43865" y="0"/>
                    <a:pt x="60304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Box 9"/>
            <p:cNvSpPr txBox="1">
              <a:spLocks noChangeArrowheads="1"/>
            </p:cNvSpPr>
            <p:nvPr/>
          </p:nvSpPr>
          <p:spPr bwMode="auto">
            <a:xfrm>
              <a:off x="1203290" y="5883692"/>
              <a:ext cx="528771" cy="4929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404040"/>
                  </a:solidFill>
                  <a:latin typeface="Verdana" panose="020B0604030504040204" pitchFamily="34" charset="0"/>
                </a:rPr>
                <a:t>$</a:t>
              </a:r>
              <a:endParaRPr lang="zh-CN" altLang="en-US" sz="1600" b="1">
                <a:solidFill>
                  <a:srgbClr val="404040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0" name="TextBox 31"/>
          <p:cNvSpPr txBox="1">
            <a:spLocks noChangeArrowheads="1"/>
          </p:cNvSpPr>
          <p:nvPr/>
        </p:nvSpPr>
        <p:spPr bwMode="auto">
          <a:xfrm>
            <a:off x="8078477" y="3904349"/>
            <a:ext cx="356076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数据治理方案实施的任务分配</a:t>
            </a:r>
          </a:p>
        </p:txBody>
      </p:sp>
      <p:grpSp>
        <p:nvGrpSpPr>
          <p:cNvPr id="71" name="组合 28"/>
          <p:cNvGrpSpPr/>
          <p:nvPr/>
        </p:nvGrpSpPr>
        <p:grpSpPr>
          <a:xfrm>
            <a:off x="444628" y="3832343"/>
            <a:ext cx="7970990" cy="2962494"/>
            <a:chOff x="589301" y="860757"/>
            <a:chExt cx="7905654" cy="2962494"/>
          </a:xfrm>
        </p:grpSpPr>
        <p:grpSp>
          <p:nvGrpSpPr>
            <p:cNvPr id="95" name="组合 26"/>
            <p:cNvGrpSpPr/>
            <p:nvPr/>
          </p:nvGrpSpPr>
          <p:grpSpPr>
            <a:xfrm>
              <a:off x="589301" y="860757"/>
              <a:ext cx="7427448" cy="2665491"/>
              <a:chOff x="589301" y="860757"/>
              <a:chExt cx="7427448" cy="2665491"/>
            </a:xfrm>
          </p:grpSpPr>
          <p:graphicFrame>
            <p:nvGraphicFramePr>
              <p:cNvPr id="103" name="图表 102"/>
              <p:cNvGraphicFramePr/>
              <p:nvPr>
                <p:extLst>
                  <p:ext uri="{D42A27DB-BD31-4B8C-83A1-F6EECF244321}">
                    <p14:modId xmlns:p14="http://schemas.microsoft.com/office/powerpoint/2010/main" val="3106457423"/>
                  </p:ext>
                </p:extLst>
              </p:nvPr>
            </p:nvGraphicFramePr>
            <p:xfrm>
              <a:off x="589301" y="1187782"/>
              <a:ext cx="7427448" cy="233846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4" name="TextBox 10"/>
              <p:cNvSpPr txBox="1"/>
              <p:nvPr/>
            </p:nvSpPr>
            <p:spPr>
              <a:xfrm>
                <a:off x="3080319" y="860757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itchFamily="34" charset="-122"/>
                    <a:ea typeface="微软雅黑" pitchFamily="34" charset="-122"/>
                  </a:rPr>
                  <a:t>数据治理资源预估</a:t>
                </a:r>
              </a:p>
            </p:txBody>
          </p:sp>
        </p:grpSp>
        <p:sp>
          <p:nvSpPr>
            <p:cNvPr id="100" name="TextBox 18"/>
            <p:cNvSpPr txBox="1"/>
            <p:nvPr/>
          </p:nvSpPr>
          <p:spPr>
            <a:xfrm>
              <a:off x="1168809" y="3515472"/>
              <a:ext cx="1285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01</a:t>
              </a:r>
              <a:r>
                <a:rPr lang="zh-CN" altLang="en-US" dirty="0"/>
                <a:t>规划准备</a:t>
              </a:r>
            </a:p>
          </p:txBody>
        </p:sp>
        <p:sp>
          <p:nvSpPr>
            <p:cNvPr id="101" name="TextBox 23"/>
            <p:cNvSpPr txBox="1"/>
            <p:nvPr/>
          </p:nvSpPr>
          <p:spPr>
            <a:xfrm>
              <a:off x="4382545" y="3515474"/>
              <a:ext cx="1428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03</a:t>
              </a:r>
              <a:r>
                <a:rPr lang="zh-CN" altLang="en-US" dirty="0"/>
                <a:t>体系化建设</a:t>
              </a:r>
            </a:p>
          </p:txBody>
        </p:sp>
        <p:sp>
          <p:nvSpPr>
            <p:cNvPr id="102" name="TextBox 25"/>
            <p:cNvSpPr txBox="1"/>
            <p:nvPr/>
          </p:nvSpPr>
          <p:spPr>
            <a:xfrm>
              <a:off x="6899738" y="3492200"/>
              <a:ext cx="1595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05</a:t>
              </a:r>
              <a:r>
                <a:rPr lang="zh-CN" altLang="en-US" dirty="0"/>
                <a:t>持续改进</a:t>
              </a:r>
            </a:p>
          </p:txBody>
        </p:sp>
      </p:grpSp>
      <p:sp>
        <p:nvSpPr>
          <p:cNvPr id="72" name="右大括号 71"/>
          <p:cNvSpPr/>
          <p:nvPr/>
        </p:nvSpPr>
        <p:spPr>
          <a:xfrm rot="5400000">
            <a:off x="1463143" y="5844742"/>
            <a:ext cx="378265" cy="814952"/>
          </a:xfrm>
          <a:prstGeom prst="rightBrace">
            <a:avLst>
              <a:gd name="adj1" fmla="val 26522"/>
              <a:gd name="adj2" fmla="val 50000"/>
            </a:avLst>
          </a:prstGeom>
          <a:ln w="15875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 rot="5400000">
            <a:off x="4681495" y="5059669"/>
            <a:ext cx="378265" cy="2385097"/>
          </a:xfrm>
          <a:prstGeom prst="rightBrace">
            <a:avLst>
              <a:gd name="adj1" fmla="val 26522"/>
              <a:gd name="adj2" fmla="val 50000"/>
            </a:avLst>
          </a:prstGeom>
          <a:ln w="15875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068334" y="5882338"/>
            <a:ext cx="378265" cy="792088"/>
          </a:xfrm>
          <a:prstGeom prst="rightBrace">
            <a:avLst>
              <a:gd name="adj1" fmla="val 26522"/>
              <a:gd name="adj2" fmla="val 50000"/>
            </a:avLst>
          </a:prstGeom>
          <a:ln w="15875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大括号 74"/>
          <p:cNvSpPr/>
          <p:nvPr/>
        </p:nvSpPr>
        <p:spPr>
          <a:xfrm rot="5400000">
            <a:off x="2674930" y="5453114"/>
            <a:ext cx="378265" cy="1598208"/>
          </a:xfrm>
          <a:prstGeom prst="rightBrace">
            <a:avLst>
              <a:gd name="adj1" fmla="val 26522"/>
              <a:gd name="adj2" fmla="val 50000"/>
            </a:avLst>
          </a:prstGeom>
          <a:ln w="15875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18"/>
          <p:cNvSpPr txBox="1"/>
          <p:nvPr/>
        </p:nvSpPr>
        <p:spPr>
          <a:xfrm>
            <a:off x="2253027" y="6487058"/>
            <a:ext cx="150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02</a:t>
            </a:r>
            <a:r>
              <a:rPr lang="zh-CN" altLang="en-US" dirty="0"/>
              <a:t>痛点治理</a:t>
            </a:r>
          </a:p>
        </p:txBody>
      </p:sp>
      <p:sp>
        <p:nvSpPr>
          <p:cNvPr id="93" name="右大括号 92"/>
          <p:cNvSpPr/>
          <p:nvPr/>
        </p:nvSpPr>
        <p:spPr>
          <a:xfrm rot="5400000">
            <a:off x="6286831" y="5856174"/>
            <a:ext cx="378265" cy="792088"/>
          </a:xfrm>
          <a:prstGeom prst="rightBrace">
            <a:avLst>
              <a:gd name="adj1" fmla="val 26522"/>
              <a:gd name="adj2" fmla="val 50000"/>
            </a:avLst>
          </a:prstGeom>
          <a:ln w="15875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23"/>
          <p:cNvSpPr txBox="1"/>
          <p:nvPr/>
        </p:nvSpPr>
        <p:spPr>
          <a:xfrm>
            <a:off x="5781321" y="6462056"/>
            <a:ext cx="116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04</a:t>
            </a:r>
            <a:r>
              <a:rPr lang="zh-CN" altLang="en-US" dirty="0"/>
              <a:t>结项回顾</a:t>
            </a:r>
          </a:p>
        </p:txBody>
      </p:sp>
    </p:spTree>
    <p:extLst>
      <p:ext uri="{BB962C8B-B14F-4D97-AF65-F5344CB8AC3E}">
        <p14:creationId xmlns:p14="http://schemas.microsoft.com/office/powerpoint/2010/main" val="1429726421"/>
      </p:ext>
    </p:extLst>
  </p:cSld>
  <p:clrMapOvr>
    <a:masterClrMapping/>
  </p:clrMapOvr>
  <p:transition spd="slow" advTm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8"/>
          <p:cNvSpPr txBox="1">
            <a:spLocks noChangeArrowheads="1"/>
          </p:cNvSpPr>
          <p:nvPr/>
        </p:nvSpPr>
        <p:spPr bwMode="auto">
          <a:xfrm>
            <a:off x="236538" y="304800"/>
            <a:ext cx="5184775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8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188" y="736600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19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386398" y="1557338"/>
            <a:ext cx="1397000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478473" y="2066925"/>
            <a:ext cx="1168400" cy="2778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386398" y="2940050"/>
            <a:ext cx="1397000" cy="12969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478473" y="3451225"/>
            <a:ext cx="1168400" cy="2762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386398" y="4324350"/>
            <a:ext cx="1397000" cy="12969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478473" y="4833938"/>
            <a:ext cx="1168400" cy="2762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4129723" y="879475"/>
            <a:ext cx="1938337" cy="554038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4271010" y="909479"/>
            <a:ext cx="1654175" cy="49244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痛点治理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2019-2020</a:t>
            </a: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4215448" y="1790700"/>
            <a:ext cx="1782762" cy="113823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制定</a:t>
            </a:r>
            <a:r>
              <a: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《</a:t>
            </a: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数据治理基本制度</a:t>
            </a:r>
            <a:r>
              <a: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》</a:t>
            </a: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微调组织架构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协调人力资源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4129723" y="1557338"/>
            <a:ext cx="1938337" cy="12969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Rectangle 24"/>
          <p:cNvSpPr>
            <a:spLocks noChangeArrowheads="1"/>
          </p:cNvSpPr>
          <p:nvPr/>
        </p:nvSpPr>
        <p:spPr bwMode="auto">
          <a:xfrm>
            <a:off x="4129723" y="2940050"/>
            <a:ext cx="1938337" cy="12969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4129723" y="4324350"/>
            <a:ext cx="1938337" cy="12969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33"/>
          <p:cNvSpPr>
            <a:spLocks noChangeArrowheads="1"/>
          </p:cNvSpPr>
          <p:nvPr/>
        </p:nvSpPr>
        <p:spPr bwMode="auto">
          <a:xfrm>
            <a:off x="8370570" y="879475"/>
            <a:ext cx="1938338" cy="554038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0443" name="Text Box 34"/>
          <p:cNvSpPr txBox="1">
            <a:spLocks noChangeArrowheads="1"/>
          </p:cNvSpPr>
          <p:nvPr/>
        </p:nvSpPr>
        <p:spPr bwMode="auto">
          <a:xfrm>
            <a:off x="8511858" y="909638"/>
            <a:ext cx="1655762" cy="4921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结项回顾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8448358" y="1706563"/>
            <a:ext cx="1782762" cy="2762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36"/>
          <p:cNvSpPr>
            <a:spLocks noChangeArrowheads="1"/>
          </p:cNvSpPr>
          <p:nvPr/>
        </p:nvSpPr>
        <p:spPr bwMode="auto">
          <a:xfrm>
            <a:off x="8370570" y="1557338"/>
            <a:ext cx="1938338" cy="12969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0446" name="Rectangle 37"/>
          <p:cNvSpPr>
            <a:spLocks noChangeArrowheads="1"/>
          </p:cNvSpPr>
          <p:nvPr/>
        </p:nvSpPr>
        <p:spPr bwMode="auto">
          <a:xfrm>
            <a:off x="8448358" y="3337878"/>
            <a:ext cx="1782762" cy="70739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285750" indent="-285750" defTabSz="412750" hangingPunct="0">
              <a:buFont typeface="Wingdings" panose="05000000000000000000" pitchFamily="2" charset="2"/>
              <a:buChar char="ü"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收尾数据管理项目</a:t>
            </a:r>
          </a:p>
          <a:p>
            <a:pPr marL="285750" indent="-285750" defTabSz="412750" hangingPunct="0">
              <a:buFont typeface="Wingdings" panose="05000000000000000000" pitchFamily="2" charset="2"/>
              <a:buChar char="ü"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知识转移</a:t>
            </a:r>
          </a:p>
          <a:p>
            <a:pPr marL="190500" lvl="1" indent="-189230" defTabSz="412750"/>
            <a:endParaRPr lang="zh-CN" altLang="de-DE">
              <a:solidFill>
                <a:srgbClr val="000000"/>
              </a:solidFill>
            </a:endParaRPr>
          </a:p>
        </p:txBody>
      </p:sp>
      <p:sp>
        <p:nvSpPr>
          <p:cNvPr id="118" name="Rectangle 38"/>
          <p:cNvSpPr>
            <a:spLocks noChangeArrowheads="1"/>
          </p:cNvSpPr>
          <p:nvPr/>
        </p:nvSpPr>
        <p:spPr bwMode="auto">
          <a:xfrm>
            <a:off x="8370570" y="2940050"/>
            <a:ext cx="1938338" cy="12969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8448358" y="4781233"/>
            <a:ext cx="1782762" cy="70739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收尾数据质量项目</a:t>
            </a: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知识转移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angle 40"/>
          <p:cNvSpPr>
            <a:spLocks noChangeArrowheads="1"/>
          </p:cNvSpPr>
          <p:nvPr/>
        </p:nvSpPr>
        <p:spPr bwMode="auto">
          <a:xfrm>
            <a:off x="8370570" y="4324350"/>
            <a:ext cx="1938338" cy="12969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7"/>
          <p:cNvSpPr>
            <a:spLocks noChangeArrowheads="1"/>
          </p:cNvSpPr>
          <p:nvPr/>
        </p:nvSpPr>
        <p:spPr bwMode="auto">
          <a:xfrm>
            <a:off x="381635" y="5697538"/>
            <a:ext cx="1395413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472123" y="6207125"/>
            <a:ext cx="1169987" cy="2762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1918335" y="879475"/>
            <a:ext cx="2139950" cy="554038"/>
          </a:xfrm>
          <a:prstGeom prst="rect">
            <a:avLst/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0456" name="Text Box 10"/>
          <p:cNvSpPr txBox="1">
            <a:spLocks noChangeArrowheads="1"/>
          </p:cNvSpPr>
          <p:nvPr/>
        </p:nvSpPr>
        <p:spPr bwMode="auto">
          <a:xfrm>
            <a:off x="2073910" y="909638"/>
            <a:ext cx="1827213" cy="4921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 defTabSz="412750" hangingPunct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01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规划准备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algn="ctr" defTabSz="412750" hangingPunct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2018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2002473" y="1730375"/>
            <a:ext cx="1966912" cy="11398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确定数据治理的组织架构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明确战略目标和方向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明确各方职责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1918335" y="1557338"/>
            <a:ext cx="2139950" cy="12969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21"/>
          <p:cNvSpPr>
            <a:spLocks noChangeArrowheads="1"/>
          </p:cNvSpPr>
          <p:nvPr/>
        </p:nvSpPr>
        <p:spPr bwMode="auto">
          <a:xfrm>
            <a:off x="1970723" y="3289300"/>
            <a:ext cx="2147887" cy="8763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确定数据管理调整内容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制定数据战略规划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拟定项目方案和管理计划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22"/>
          <p:cNvSpPr>
            <a:spLocks noChangeArrowheads="1"/>
          </p:cNvSpPr>
          <p:nvPr/>
        </p:nvSpPr>
        <p:spPr bwMode="auto">
          <a:xfrm>
            <a:off x="1918335" y="2940050"/>
            <a:ext cx="2139950" cy="12969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1970723" y="4565726"/>
            <a:ext cx="1989137" cy="113877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确定数据质量调整方向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准备数据质量环境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拟定项目管理计划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修复数据质量问题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28"/>
          <p:cNvSpPr>
            <a:spLocks noChangeArrowheads="1"/>
          </p:cNvSpPr>
          <p:nvPr/>
        </p:nvSpPr>
        <p:spPr bwMode="auto">
          <a:xfrm>
            <a:off x="1918335" y="4324350"/>
            <a:ext cx="2139950" cy="12969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2" name="Rectangle 27"/>
          <p:cNvSpPr>
            <a:spLocks noChangeArrowheads="1"/>
          </p:cNvSpPr>
          <p:nvPr/>
        </p:nvSpPr>
        <p:spPr bwMode="auto">
          <a:xfrm>
            <a:off x="1996123" y="5727700"/>
            <a:ext cx="2201862" cy="147796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规划数据价值的范围目标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准备环境（平台、数据）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开发数据集市一期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完成用户画像一期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行长驾驶舱一期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71450" indent="-1714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提供数据分析建模服务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28"/>
          <p:cNvSpPr>
            <a:spLocks noChangeArrowheads="1"/>
          </p:cNvSpPr>
          <p:nvPr/>
        </p:nvSpPr>
        <p:spPr bwMode="auto">
          <a:xfrm>
            <a:off x="1911985" y="5697538"/>
            <a:ext cx="2139950" cy="12969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4198303" y="5751513"/>
            <a:ext cx="2005012" cy="147701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完善用户画像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完善数据集市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提供数据分析服务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完善行长驾驶舱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提供自助式提数服务</a:t>
            </a:r>
            <a:endParaRPr lang="en-US" altLang="zh-CN" sz="13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3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打造大数据学院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30"/>
          <p:cNvSpPr>
            <a:spLocks noChangeArrowheads="1"/>
          </p:cNvSpPr>
          <p:nvPr/>
        </p:nvSpPr>
        <p:spPr bwMode="auto">
          <a:xfrm>
            <a:off x="4124960" y="5697538"/>
            <a:ext cx="1936750" cy="12969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93163" y="879475"/>
            <a:ext cx="4105017" cy="6115050"/>
            <a:chOff x="7180" y="1385"/>
            <a:chExt cx="5975" cy="9630"/>
          </a:xfrm>
        </p:grpSpPr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10080" y="1385"/>
              <a:ext cx="3050" cy="873"/>
            </a:xfrm>
            <a:prstGeom prst="rect">
              <a:avLst/>
            </a:prstGeom>
            <a:solidFill>
              <a:srgbClr val="B2D2DE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29" name="Text Box 14"/>
            <p:cNvSpPr txBox="1">
              <a:spLocks noChangeArrowheads="1"/>
            </p:cNvSpPr>
            <p:nvPr/>
          </p:nvSpPr>
          <p:spPr bwMode="auto">
            <a:xfrm>
              <a:off x="10303" y="1433"/>
              <a:ext cx="2605" cy="776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体系化建设</a:t>
              </a:r>
              <a:endPara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2021-2023</a:t>
              </a: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10125" y="3118"/>
              <a:ext cx="2810" cy="111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根据推广方式调整</a:t>
              </a:r>
              <a:endPara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      </a:t>
              </a: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组织结构</a:t>
              </a:r>
              <a:endPara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marL="190500" lvl="1" indent="-189230" defTabSz="330200" fontAlgn="auto">
                <a:spcBef>
                  <a:spcPts val="0"/>
                </a:spcBef>
                <a:spcAft>
                  <a:spcPts val="0"/>
                </a:spcAft>
                <a:tabLst>
                  <a:tab pos="8521700" algn="r"/>
                </a:tabLst>
                <a:defRPr/>
              </a:pPr>
              <a:endParaRPr kumimoji="1" lang="zh-CN" altLang="de-DE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10080" y="2453"/>
              <a:ext cx="3050" cy="204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10173" y="4971"/>
              <a:ext cx="2810" cy="1745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35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实施数据标准方案</a:t>
              </a: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35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实施元数据管理方案</a:t>
              </a: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35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构建统一数据字典</a:t>
              </a: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35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搭建</a:t>
              </a:r>
              <a:r>
                <a:rPr lang="en-US" altLang="zh-CN" sz="135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IT</a:t>
              </a:r>
              <a:r>
                <a:rPr lang="zh-CN" altLang="en-US" sz="135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支撑系统</a:t>
              </a:r>
              <a:endParaRPr lang="en-US" altLang="zh-CN" sz="135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marL="190500" lvl="1" indent="-189230" defTabSz="330200" fontAlgn="auto">
                <a:spcBef>
                  <a:spcPts val="0"/>
                </a:spcBef>
                <a:spcAft>
                  <a:spcPts val="0"/>
                </a:spcAft>
                <a:tabLst>
                  <a:tab pos="8521700" algn="r"/>
                </a:tabLst>
                <a:defRPr/>
              </a:pPr>
              <a:endParaRPr kumimoji="1" lang="zh-CN" altLang="de-DE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26"/>
            <p:cNvSpPr>
              <a:spLocks noChangeArrowheads="1"/>
            </p:cNvSpPr>
            <p:nvPr/>
          </p:nvSpPr>
          <p:spPr bwMode="auto">
            <a:xfrm>
              <a:off x="10080" y="4630"/>
              <a:ext cx="3050" cy="20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Rectangle 31"/>
            <p:cNvSpPr>
              <a:spLocks noChangeArrowheads="1"/>
            </p:cNvSpPr>
            <p:nvPr/>
          </p:nvSpPr>
          <p:spPr bwMode="auto">
            <a:xfrm>
              <a:off x="7180" y="6964"/>
              <a:ext cx="2810" cy="2133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搭建质量检核平台</a:t>
              </a: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打造质量派单系统</a:t>
              </a: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建立质量管理驾驶</a:t>
              </a:r>
              <a:endPara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修复数据质量问题</a:t>
              </a:r>
              <a:endPara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配套管理制度建设</a:t>
              </a:r>
              <a:endPara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marL="190500" lvl="1" indent="-189230" defTabSz="330200" fontAlgn="auto">
                <a:spcBef>
                  <a:spcPts val="0"/>
                </a:spcBef>
                <a:spcAft>
                  <a:spcPts val="0"/>
                </a:spcAft>
                <a:tabLst>
                  <a:tab pos="8521700" algn="r"/>
                </a:tabLst>
                <a:defRPr/>
              </a:pPr>
              <a:endParaRPr kumimoji="1" lang="zh-CN" altLang="de-DE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32"/>
            <p:cNvSpPr>
              <a:spLocks noChangeArrowheads="1"/>
            </p:cNvSpPr>
            <p:nvPr/>
          </p:nvSpPr>
          <p:spPr bwMode="auto">
            <a:xfrm>
              <a:off x="10080" y="6810"/>
              <a:ext cx="3050" cy="20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Rectangle 31"/>
            <p:cNvSpPr>
              <a:spLocks noChangeArrowheads="1"/>
            </p:cNvSpPr>
            <p:nvPr/>
          </p:nvSpPr>
          <p:spPr bwMode="auto">
            <a:xfrm>
              <a:off x="10157" y="9210"/>
              <a:ext cx="2998" cy="1793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Light"/>
              </a:endParaRP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完善数据产品和应用</a:t>
              </a:r>
              <a:endPara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推广数据产品和应用</a:t>
              </a:r>
              <a:endPara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marL="285750" indent="-285750" defTabSz="41275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sz="1400" kern="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推广数据分析服务</a:t>
              </a:r>
              <a:endParaRPr lang="en-US" altLang="zh-CN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marL="190500" lvl="1" indent="-189230" defTabSz="330200" fontAlgn="auto">
                <a:spcBef>
                  <a:spcPts val="0"/>
                </a:spcBef>
                <a:spcAft>
                  <a:spcPts val="0"/>
                </a:spcAft>
                <a:buFontTx/>
                <a:buChar char="•"/>
                <a:tabLst>
                  <a:tab pos="8521700" algn="r"/>
                </a:tabLst>
                <a:defRPr/>
              </a:pPr>
              <a:endParaRPr kumimoji="1" lang="zh-CN" altLang="de-DE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Rectangle 32"/>
            <p:cNvSpPr>
              <a:spLocks noChangeArrowheads="1"/>
            </p:cNvSpPr>
            <p:nvPr/>
          </p:nvSpPr>
          <p:spPr bwMode="auto">
            <a:xfrm>
              <a:off x="10073" y="8973"/>
              <a:ext cx="3047" cy="204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8" name="Rectangle 39"/>
          <p:cNvSpPr>
            <a:spLocks noChangeArrowheads="1"/>
          </p:cNvSpPr>
          <p:nvPr/>
        </p:nvSpPr>
        <p:spPr bwMode="auto">
          <a:xfrm>
            <a:off x="8442008" y="5891848"/>
            <a:ext cx="1784350" cy="92329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Light"/>
            </a:endParaRP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收尾数据价值项目</a:t>
            </a: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知识共享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139" name="Rectangle 40"/>
          <p:cNvSpPr>
            <a:spLocks noChangeArrowheads="1"/>
          </p:cNvSpPr>
          <p:nvPr/>
        </p:nvSpPr>
        <p:spPr bwMode="auto">
          <a:xfrm>
            <a:off x="8365808" y="5697538"/>
            <a:ext cx="1936750" cy="12969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0471" name="user_274180"/>
          <p:cNvSpPr>
            <a:spLocks noChangeAspect="1" noChangeArrowheads="1"/>
          </p:cNvSpPr>
          <p:nvPr/>
        </p:nvSpPr>
        <p:spPr bwMode="auto">
          <a:xfrm>
            <a:off x="680085" y="2055813"/>
            <a:ext cx="715963" cy="717550"/>
          </a:xfrm>
          <a:custGeom>
            <a:avLst/>
            <a:gdLst/>
            <a:ahLst/>
            <a:cxnLst>
              <a:cxn ang="0">
                <a:pos x="506331" y="518214"/>
              </a:cxn>
              <a:cxn ang="0">
                <a:pos x="518971" y="581396"/>
              </a:cxn>
              <a:cxn ang="0">
                <a:pos x="582259" y="568777"/>
              </a:cxn>
              <a:cxn ang="0">
                <a:pos x="569619" y="505595"/>
              </a:cxn>
              <a:cxn ang="0">
                <a:pos x="569619" y="480269"/>
              </a:cxn>
              <a:cxn ang="0">
                <a:pos x="607627" y="568777"/>
              </a:cxn>
              <a:cxn ang="0">
                <a:pos x="518971" y="606722"/>
              </a:cxn>
              <a:cxn ang="0">
                <a:pos x="480962" y="518214"/>
              </a:cxn>
              <a:cxn ang="0">
                <a:pos x="518971" y="278092"/>
              </a:cxn>
              <a:cxn ang="0">
                <a:pos x="506331" y="341274"/>
              </a:cxn>
              <a:cxn ang="0">
                <a:pos x="569619" y="353893"/>
              </a:cxn>
              <a:cxn ang="0">
                <a:pos x="582259" y="290711"/>
              </a:cxn>
              <a:cxn ang="0">
                <a:pos x="518971" y="252766"/>
              </a:cxn>
              <a:cxn ang="0">
                <a:pos x="607627" y="290711"/>
              </a:cxn>
              <a:cxn ang="0">
                <a:pos x="569619" y="379219"/>
              </a:cxn>
              <a:cxn ang="0">
                <a:pos x="480962" y="341274"/>
              </a:cxn>
              <a:cxn ang="0">
                <a:pos x="518971" y="252766"/>
              </a:cxn>
              <a:cxn ang="0">
                <a:pos x="42180" y="215968"/>
              </a:cxn>
              <a:cxn ang="0">
                <a:pos x="29543" y="376553"/>
              </a:cxn>
              <a:cxn ang="0">
                <a:pos x="48409" y="380907"/>
              </a:cxn>
              <a:cxn ang="0">
                <a:pos x="75017" y="581395"/>
              </a:cxn>
              <a:cxn ang="0">
                <a:pos x="166768" y="392549"/>
              </a:cxn>
              <a:cxn ang="0">
                <a:pos x="189016" y="380907"/>
              </a:cxn>
              <a:cxn ang="0">
                <a:pos x="202364" y="362778"/>
              </a:cxn>
              <a:cxn ang="0">
                <a:pos x="146211" y="176955"/>
              </a:cxn>
              <a:cxn ang="0">
                <a:pos x="146211" y="151716"/>
              </a:cxn>
              <a:cxn ang="0">
                <a:pos x="227549" y="359935"/>
              </a:cxn>
              <a:cxn ang="0">
                <a:pos x="191151" y="406146"/>
              </a:cxn>
              <a:cxn ang="0">
                <a:pos x="164543" y="606722"/>
              </a:cxn>
              <a:cxn ang="0">
                <a:pos x="50634" y="594991"/>
              </a:cxn>
              <a:cxn ang="0">
                <a:pos x="10677" y="393349"/>
              </a:cxn>
              <a:cxn ang="0">
                <a:pos x="17084" y="213124"/>
              </a:cxn>
              <a:cxn ang="0">
                <a:pos x="392412" y="75787"/>
              </a:cxn>
              <a:cxn ang="0">
                <a:pos x="455700" y="88497"/>
              </a:cxn>
              <a:cxn ang="0">
                <a:pos x="392412" y="101119"/>
              </a:cxn>
              <a:cxn ang="0">
                <a:pos x="354404" y="303326"/>
              </a:cxn>
              <a:cxn ang="0">
                <a:pos x="455700" y="316036"/>
              </a:cxn>
              <a:cxn ang="0">
                <a:pos x="354404" y="328658"/>
              </a:cxn>
              <a:cxn ang="0">
                <a:pos x="392412" y="530865"/>
              </a:cxn>
              <a:cxn ang="0">
                <a:pos x="455700" y="543576"/>
              </a:cxn>
              <a:cxn ang="0">
                <a:pos x="392412" y="556197"/>
              </a:cxn>
              <a:cxn ang="0">
                <a:pos x="329124" y="328658"/>
              </a:cxn>
              <a:cxn ang="0">
                <a:pos x="253107" y="316036"/>
              </a:cxn>
              <a:cxn ang="0">
                <a:pos x="329124" y="303326"/>
              </a:cxn>
              <a:cxn ang="0">
                <a:pos x="392412" y="75787"/>
              </a:cxn>
              <a:cxn ang="0">
                <a:pos x="506331" y="63207"/>
              </a:cxn>
              <a:cxn ang="0">
                <a:pos x="518971" y="126389"/>
              </a:cxn>
              <a:cxn ang="0">
                <a:pos x="582259" y="113770"/>
              </a:cxn>
              <a:cxn ang="0">
                <a:pos x="569619" y="50588"/>
              </a:cxn>
              <a:cxn ang="0">
                <a:pos x="569619" y="25262"/>
              </a:cxn>
              <a:cxn ang="0">
                <a:pos x="607627" y="113770"/>
              </a:cxn>
              <a:cxn ang="0">
                <a:pos x="518971" y="151715"/>
              </a:cxn>
              <a:cxn ang="0">
                <a:pos x="480962" y="63207"/>
              </a:cxn>
              <a:cxn ang="0">
                <a:pos x="113916" y="25241"/>
              </a:cxn>
              <a:cxn ang="0">
                <a:pos x="113916" y="101142"/>
              </a:cxn>
              <a:cxn ang="0">
                <a:pos x="113916" y="25241"/>
              </a:cxn>
              <a:cxn ang="0">
                <a:pos x="177178" y="63191"/>
              </a:cxn>
              <a:cxn ang="0">
                <a:pos x="50654" y="63191"/>
              </a:cxn>
            </a:cxnLst>
            <a:rect l="0" t="0" r="r" b="b"/>
            <a:pathLst>
              <a:path w="607627" h="606722">
                <a:moveTo>
                  <a:pt x="518971" y="505595"/>
                </a:moveTo>
                <a:cubicBezTo>
                  <a:pt x="512028" y="505595"/>
                  <a:pt x="506331" y="511282"/>
                  <a:pt x="506331" y="518214"/>
                </a:cubicBezTo>
                <a:lnTo>
                  <a:pt x="506331" y="568777"/>
                </a:lnTo>
                <a:cubicBezTo>
                  <a:pt x="506331" y="575797"/>
                  <a:pt x="512028" y="581396"/>
                  <a:pt x="518971" y="581396"/>
                </a:cubicBezTo>
                <a:lnTo>
                  <a:pt x="569619" y="581396"/>
                </a:lnTo>
                <a:cubicBezTo>
                  <a:pt x="576562" y="581396"/>
                  <a:pt x="582259" y="575797"/>
                  <a:pt x="582259" y="568777"/>
                </a:cubicBezTo>
                <a:lnTo>
                  <a:pt x="582259" y="518214"/>
                </a:lnTo>
                <a:cubicBezTo>
                  <a:pt x="582259" y="511282"/>
                  <a:pt x="576562" y="505595"/>
                  <a:pt x="569619" y="505595"/>
                </a:cubicBezTo>
                <a:close/>
                <a:moveTo>
                  <a:pt x="518971" y="480269"/>
                </a:moveTo>
                <a:lnTo>
                  <a:pt x="569619" y="480269"/>
                </a:lnTo>
                <a:cubicBezTo>
                  <a:pt x="590537" y="480269"/>
                  <a:pt x="607627" y="497331"/>
                  <a:pt x="607627" y="518214"/>
                </a:cubicBezTo>
                <a:lnTo>
                  <a:pt x="607627" y="568777"/>
                </a:lnTo>
                <a:cubicBezTo>
                  <a:pt x="607627" y="589660"/>
                  <a:pt x="590537" y="606722"/>
                  <a:pt x="569619" y="606722"/>
                </a:cubicBezTo>
                <a:lnTo>
                  <a:pt x="518971" y="606722"/>
                </a:lnTo>
                <a:cubicBezTo>
                  <a:pt x="498053" y="606722"/>
                  <a:pt x="480962" y="589660"/>
                  <a:pt x="480962" y="568777"/>
                </a:cubicBezTo>
                <a:lnTo>
                  <a:pt x="480962" y="518214"/>
                </a:lnTo>
                <a:cubicBezTo>
                  <a:pt x="480962" y="497331"/>
                  <a:pt x="498053" y="480269"/>
                  <a:pt x="518971" y="480269"/>
                </a:cubicBezTo>
                <a:close/>
                <a:moveTo>
                  <a:pt x="518971" y="278092"/>
                </a:moveTo>
                <a:cubicBezTo>
                  <a:pt x="512028" y="278092"/>
                  <a:pt x="506331" y="283779"/>
                  <a:pt x="506331" y="290711"/>
                </a:cubicBezTo>
                <a:lnTo>
                  <a:pt x="506331" y="341274"/>
                </a:lnTo>
                <a:cubicBezTo>
                  <a:pt x="506331" y="348294"/>
                  <a:pt x="512028" y="353893"/>
                  <a:pt x="518971" y="353893"/>
                </a:cubicBezTo>
                <a:lnTo>
                  <a:pt x="569619" y="353893"/>
                </a:lnTo>
                <a:cubicBezTo>
                  <a:pt x="576562" y="353893"/>
                  <a:pt x="582259" y="348294"/>
                  <a:pt x="582259" y="341274"/>
                </a:cubicBezTo>
                <a:lnTo>
                  <a:pt x="582259" y="290711"/>
                </a:lnTo>
                <a:cubicBezTo>
                  <a:pt x="582259" y="283779"/>
                  <a:pt x="576562" y="278092"/>
                  <a:pt x="569619" y="278092"/>
                </a:cubicBezTo>
                <a:close/>
                <a:moveTo>
                  <a:pt x="518971" y="252766"/>
                </a:moveTo>
                <a:lnTo>
                  <a:pt x="569619" y="252766"/>
                </a:lnTo>
                <a:cubicBezTo>
                  <a:pt x="590537" y="252766"/>
                  <a:pt x="607627" y="269828"/>
                  <a:pt x="607627" y="290711"/>
                </a:cubicBezTo>
                <a:lnTo>
                  <a:pt x="607627" y="341274"/>
                </a:lnTo>
                <a:cubicBezTo>
                  <a:pt x="607627" y="362157"/>
                  <a:pt x="590537" y="379219"/>
                  <a:pt x="569619" y="379219"/>
                </a:cubicBezTo>
                <a:lnTo>
                  <a:pt x="518971" y="379219"/>
                </a:lnTo>
                <a:cubicBezTo>
                  <a:pt x="498053" y="379219"/>
                  <a:pt x="480962" y="362157"/>
                  <a:pt x="480962" y="341274"/>
                </a:cubicBezTo>
                <a:lnTo>
                  <a:pt x="480962" y="290711"/>
                </a:lnTo>
                <a:cubicBezTo>
                  <a:pt x="480962" y="269828"/>
                  <a:pt x="498053" y="252766"/>
                  <a:pt x="518971" y="252766"/>
                </a:cubicBezTo>
                <a:close/>
                <a:moveTo>
                  <a:pt x="81603" y="176955"/>
                </a:moveTo>
                <a:cubicBezTo>
                  <a:pt x="61669" y="176955"/>
                  <a:pt x="44760" y="193751"/>
                  <a:pt x="42180" y="215968"/>
                </a:cubicBezTo>
                <a:lnTo>
                  <a:pt x="25449" y="362778"/>
                </a:lnTo>
                <a:cubicBezTo>
                  <a:pt x="24826" y="367933"/>
                  <a:pt x="26339" y="372909"/>
                  <a:pt x="29543" y="376553"/>
                </a:cubicBezTo>
                <a:cubicBezTo>
                  <a:pt x="30967" y="378153"/>
                  <a:pt x="34170" y="380907"/>
                  <a:pt x="38798" y="380907"/>
                </a:cubicBezTo>
                <a:lnTo>
                  <a:pt x="48409" y="380907"/>
                </a:lnTo>
                <a:cubicBezTo>
                  <a:pt x="55083" y="380907"/>
                  <a:pt x="60512" y="385973"/>
                  <a:pt x="61046" y="392549"/>
                </a:cubicBezTo>
                <a:lnTo>
                  <a:pt x="75017" y="581395"/>
                </a:lnTo>
                <a:lnTo>
                  <a:pt x="152796" y="581395"/>
                </a:lnTo>
                <a:lnTo>
                  <a:pt x="166768" y="392549"/>
                </a:lnTo>
                <a:cubicBezTo>
                  <a:pt x="167213" y="385973"/>
                  <a:pt x="172730" y="380907"/>
                  <a:pt x="179404" y="380907"/>
                </a:cubicBezTo>
                <a:lnTo>
                  <a:pt x="189016" y="380907"/>
                </a:lnTo>
                <a:cubicBezTo>
                  <a:pt x="193643" y="380907"/>
                  <a:pt x="196847" y="378153"/>
                  <a:pt x="198271" y="376553"/>
                </a:cubicBezTo>
                <a:cubicBezTo>
                  <a:pt x="201474" y="372909"/>
                  <a:pt x="202987" y="367933"/>
                  <a:pt x="202364" y="362778"/>
                </a:cubicBezTo>
                <a:lnTo>
                  <a:pt x="185634" y="215968"/>
                </a:lnTo>
                <a:cubicBezTo>
                  <a:pt x="183053" y="193751"/>
                  <a:pt x="166145" y="176955"/>
                  <a:pt x="146211" y="176955"/>
                </a:cubicBezTo>
                <a:close/>
                <a:moveTo>
                  <a:pt x="81603" y="151716"/>
                </a:moveTo>
                <a:lnTo>
                  <a:pt x="146211" y="151716"/>
                </a:lnTo>
                <a:cubicBezTo>
                  <a:pt x="179049" y="151716"/>
                  <a:pt x="206814" y="178110"/>
                  <a:pt x="210818" y="213124"/>
                </a:cubicBezTo>
                <a:lnTo>
                  <a:pt x="227549" y="359935"/>
                </a:lnTo>
                <a:cubicBezTo>
                  <a:pt x="228973" y="372198"/>
                  <a:pt x="225146" y="384373"/>
                  <a:pt x="217137" y="393349"/>
                </a:cubicBezTo>
                <a:cubicBezTo>
                  <a:pt x="210285" y="401081"/>
                  <a:pt x="201118" y="405524"/>
                  <a:pt x="191151" y="406146"/>
                </a:cubicBezTo>
                <a:lnTo>
                  <a:pt x="177180" y="594991"/>
                </a:lnTo>
                <a:cubicBezTo>
                  <a:pt x="176646" y="601568"/>
                  <a:pt x="171128" y="606722"/>
                  <a:pt x="164543" y="606722"/>
                </a:cubicBezTo>
                <a:lnTo>
                  <a:pt x="63271" y="606722"/>
                </a:lnTo>
                <a:cubicBezTo>
                  <a:pt x="56685" y="606722"/>
                  <a:pt x="51168" y="601568"/>
                  <a:pt x="50634" y="594991"/>
                </a:cubicBezTo>
                <a:lnTo>
                  <a:pt x="36662" y="406146"/>
                </a:lnTo>
                <a:cubicBezTo>
                  <a:pt x="26695" y="405524"/>
                  <a:pt x="17529" y="401081"/>
                  <a:pt x="10677" y="393349"/>
                </a:cubicBezTo>
                <a:cubicBezTo>
                  <a:pt x="2667" y="384373"/>
                  <a:pt x="-1070" y="372198"/>
                  <a:pt x="265" y="359935"/>
                </a:cubicBezTo>
                <a:lnTo>
                  <a:pt x="17084" y="213124"/>
                </a:lnTo>
                <a:cubicBezTo>
                  <a:pt x="21000" y="178110"/>
                  <a:pt x="48765" y="151716"/>
                  <a:pt x="81603" y="151716"/>
                </a:cubicBezTo>
                <a:close/>
                <a:moveTo>
                  <a:pt x="392412" y="75787"/>
                </a:moveTo>
                <a:lnTo>
                  <a:pt x="443060" y="75787"/>
                </a:lnTo>
                <a:cubicBezTo>
                  <a:pt x="450003" y="75787"/>
                  <a:pt x="455700" y="81475"/>
                  <a:pt x="455700" y="88497"/>
                </a:cubicBezTo>
                <a:cubicBezTo>
                  <a:pt x="455700" y="95430"/>
                  <a:pt x="450003" y="101119"/>
                  <a:pt x="443060" y="101119"/>
                </a:cubicBezTo>
                <a:lnTo>
                  <a:pt x="392412" y="101119"/>
                </a:lnTo>
                <a:cubicBezTo>
                  <a:pt x="371494" y="101119"/>
                  <a:pt x="354404" y="118095"/>
                  <a:pt x="354404" y="138982"/>
                </a:cubicBezTo>
                <a:lnTo>
                  <a:pt x="354404" y="303326"/>
                </a:lnTo>
                <a:lnTo>
                  <a:pt x="443060" y="303326"/>
                </a:lnTo>
                <a:cubicBezTo>
                  <a:pt x="450003" y="303326"/>
                  <a:pt x="455700" y="309015"/>
                  <a:pt x="455700" y="316036"/>
                </a:cubicBezTo>
                <a:cubicBezTo>
                  <a:pt x="455700" y="322969"/>
                  <a:pt x="450003" y="328658"/>
                  <a:pt x="443060" y="328658"/>
                </a:cubicBezTo>
                <a:lnTo>
                  <a:pt x="354404" y="328658"/>
                </a:lnTo>
                <a:lnTo>
                  <a:pt x="354404" y="493002"/>
                </a:lnTo>
                <a:cubicBezTo>
                  <a:pt x="354404" y="513889"/>
                  <a:pt x="371494" y="530865"/>
                  <a:pt x="392412" y="530865"/>
                </a:cubicBezTo>
                <a:lnTo>
                  <a:pt x="443060" y="530865"/>
                </a:lnTo>
                <a:cubicBezTo>
                  <a:pt x="450003" y="530865"/>
                  <a:pt x="455700" y="536554"/>
                  <a:pt x="455700" y="543576"/>
                </a:cubicBezTo>
                <a:cubicBezTo>
                  <a:pt x="455700" y="550509"/>
                  <a:pt x="450003" y="556197"/>
                  <a:pt x="443060" y="556197"/>
                </a:cubicBezTo>
                <a:lnTo>
                  <a:pt x="392412" y="556197"/>
                </a:lnTo>
                <a:cubicBezTo>
                  <a:pt x="357519" y="556197"/>
                  <a:pt x="329124" y="527843"/>
                  <a:pt x="329124" y="493002"/>
                </a:cubicBezTo>
                <a:lnTo>
                  <a:pt x="329124" y="328658"/>
                </a:lnTo>
                <a:lnTo>
                  <a:pt x="265836" y="328658"/>
                </a:lnTo>
                <a:cubicBezTo>
                  <a:pt x="258804" y="328658"/>
                  <a:pt x="253107" y="322969"/>
                  <a:pt x="253107" y="316036"/>
                </a:cubicBezTo>
                <a:cubicBezTo>
                  <a:pt x="253107" y="309015"/>
                  <a:pt x="258804" y="303326"/>
                  <a:pt x="265836" y="303326"/>
                </a:cubicBezTo>
                <a:lnTo>
                  <a:pt x="329124" y="303326"/>
                </a:lnTo>
                <a:lnTo>
                  <a:pt x="329124" y="138982"/>
                </a:lnTo>
                <a:cubicBezTo>
                  <a:pt x="329124" y="104141"/>
                  <a:pt x="357519" y="75787"/>
                  <a:pt x="392412" y="75787"/>
                </a:cubicBezTo>
                <a:close/>
                <a:moveTo>
                  <a:pt x="518971" y="50588"/>
                </a:moveTo>
                <a:cubicBezTo>
                  <a:pt x="512028" y="50588"/>
                  <a:pt x="506331" y="56275"/>
                  <a:pt x="506331" y="63207"/>
                </a:cubicBezTo>
                <a:lnTo>
                  <a:pt x="506331" y="113770"/>
                </a:lnTo>
                <a:cubicBezTo>
                  <a:pt x="506331" y="120790"/>
                  <a:pt x="512028" y="126389"/>
                  <a:pt x="518971" y="126389"/>
                </a:cubicBezTo>
                <a:lnTo>
                  <a:pt x="569619" y="126389"/>
                </a:lnTo>
                <a:cubicBezTo>
                  <a:pt x="576562" y="126389"/>
                  <a:pt x="582259" y="120790"/>
                  <a:pt x="582259" y="113770"/>
                </a:cubicBezTo>
                <a:lnTo>
                  <a:pt x="582259" y="63207"/>
                </a:lnTo>
                <a:cubicBezTo>
                  <a:pt x="582259" y="56275"/>
                  <a:pt x="576562" y="50588"/>
                  <a:pt x="569619" y="50588"/>
                </a:cubicBezTo>
                <a:close/>
                <a:moveTo>
                  <a:pt x="518971" y="25262"/>
                </a:moveTo>
                <a:lnTo>
                  <a:pt x="569619" y="25262"/>
                </a:lnTo>
                <a:cubicBezTo>
                  <a:pt x="590537" y="25262"/>
                  <a:pt x="607627" y="42324"/>
                  <a:pt x="607627" y="63207"/>
                </a:cubicBezTo>
                <a:lnTo>
                  <a:pt x="607627" y="113770"/>
                </a:lnTo>
                <a:cubicBezTo>
                  <a:pt x="607627" y="134653"/>
                  <a:pt x="590537" y="151715"/>
                  <a:pt x="569619" y="151715"/>
                </a:cubicBezTo>
                <a:lnTo>
                  <a:pt x="518971" y="151715"/>
                </a:lnTo>
                <a:cubicBezTo>
                  <a:pt x="498053" y="151715"/>
                  <a:pt x="480962" y="134653"/>
                  <a:pt x="480962" y="113770"/>
                </a:cubicBezTo>
                <a:lnTo>
                  <a:pt x="480962" y="63207"/>
                </a:lnTo>
                <a:cubicBezTo>
                  <a:pt x="480962" y="42324"/>
                  <a:pt x="498053" y="25262"/>
                  <a:pt x="518971" y="25262"/>
                </a:cubicBezTo>
                <a:close/>
                <a:moveTo>
                  <a:pt x="113916" y="25241"/>
                </a:moveTo>
                <a:cubicBezTo>
                  <a:pt x="93006" y="25241"/>
                  <a:pt x="75923" y="42305"/>
                  <a:pt x="75923" y="63191"/>
                </a:cubicBezTo>
                <a:cubicBezTo>
                  <a:pt x="75923" y="84078"/>
                  <a:pt x="93006" y="101142"/>
                  <a:pt x="113916" y="101142"/>
                </a:cubicBezTo>
                <a:cubicBezTo>
                  <a:pt x="134825" y="101142"/>
                  <a:pt x="151909" y="84078"/>
                  <a:pt x="151909" y="63191"/>
                </a:cubicBezTo>
                <a:cubicBezTo>
                  <a:pt x="151909" y="42305"/>
                  <a:pt x="134825" y="25241"/>
                  <a:pt x="113916" y="25241"/>
                </a:cubicBezTo>
                <a:close/>
                <a:moveTo>
                  <a:pt x="113916" y="0"/>
                </a:moveTo>
                <a:cubicBezTo>
                  <a:pt x="148794" y="0"/>
                  <a:pt x="177178" y="28352"/>
                  <a:pt x="177178" y="63191"/>
                </a:cubicBezTo>
                <a:cubicBezTo>
                  <a:pt x="177178" y="98031"/>
                  <a:pt x="148794" y="126383"/>
                  <a:pt x="113916" y="126383"/>
                </a:cubicBezTo>
                <a:cubicBezTo>
                  <a:pt x="79037" y="126383"/>
                  <a:pt x="50654" y="98031"/>
                  <a:pt x="50654" y="63191"/>
                </a:cubicBezTo>
                <a:cubicBezTo>
                  <a:pt x="50654" y="28352"/>
                  <a:pt x="79037" y="0"/>
                  <a:pt x="113916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72" name="server_30454"/>
          <p:cNvSpPr>
            <a:spLocks noChangeAspect="1" noChangeArrowheads="1"/>
          </p:cNvSpPr>
          <p:nvPr/>
        </p:nvSpPr>
        <p:spPr bwMode="auto">
          <a:xfrm>
            <a:off x="592773" y="3382963"/>
            <a:ext cx="796925" cy="762000"/>
          </a:xfrm>
          <a:custGeom>
            <a:avLst/>
            <a:gdLst/>
            <a:ahLst/>
            <a:cxnLst>
              <a:cxn ang="0">
                <a:pos x="107471" y="534851"/>
              </a:cxn>
              <a:cxn ang="0">
                <a:pos x="214942" y="534851"/>
              </a:cxn>
              <a:cxn ang="0">
                <a:pos x="0" y="534851"/>
              </a:cxn>
              <a:cxn ang="0">
                <a:pos x="107471" y="470425"/>
              </a:cxn>
              <a:cxn ang="0">
                <a:pos x="214942" y="470425"/>
              </a:cxn>
              <a:cxn ang="0">
                <a:pos x="0" y="470425"/>
              </a:cxn>
              <a:cxn ang="0">
                <a:pos x="10663" y="363083"/>
              </a:cxn>
              <a:cxn ang="0">
                <a:pos x="203999" y="363083"/>
              </a:cxn>
              <a:cxn ang="0">
                <a:pos x="558372" y="325019"/>
              </a:cxn>
              <a:cxn ang="0">
                <a:pos x="558372" y="359482"/>
              </a:cxn>
              <a:cxn ang="0">
                <a:pos x="558372" y="325019"/>
              </a:cxn>
              <a:cxn ang="0">
                <a:pos x="214942" y="363083"/>
              </a:cxn>
              <a:cxn ang="0">
                <a:pos x="107471" y="449078"/>
              </a:cxn>
              <a:cxn ang="0">
                <a:pos x="0" y="363083"/>
              </a:cxn>
              <a:cxn ang="0">
                <a:pos x="327706" y="0"/>
              </a:cxn>
              <a:cxn ang="0">
                <a:pos x="604393" y="553092"/>
              </a:cxn>
              <a:cxn ang="0">
                <a:pos x="327706" y="265619"/>
              </a:cxn>
              <a:cxn ang="0">
                <a:pos x="575209" y="294478"/>
              </a:cxn>
              <a:cxn ang="0">
                <a:pos x="577454" y="253010"/>
              </a:cxn>
              <a:cxn ang="0">
                <a:pos x="327706" y="224151"/>
              </a:cxn>
              <a:cxn ang="0">
                <a:pos x="572122" y="239001"/>
              </a:cxn>
              <a:cxn ang="0">
                <a:pos x="595694" y="221349"/>
              </a:cxn>
              <a:cxn ang="0">
                <a:pos x="330512" y="161949"/>
              </a:cxn>
              <a:cxn ang="0">
                <a:pos x="327706" y="143737"/>
              </a:cxn>
              <a:cxn ang="0">
                <a:pos x="575209" y="183803"/>
              </a:cxn>
              <a:cxn ang="0">
                <a:pos x="578577" y="142616"/>
              </a:cxn>
              <a:cxn ang="0">
                <a:pos x="327706" y="102549"/>
              </a:cxn>
              <a:cxn ang="0">
                <a:pos x="571000" y="128046"/>
              </a:cxn>
              <a:cxn ang="0">
                <a:pos x="595414" y="111795"/>
              </a:cxn>
              <a:cxn ang="0">
                <a:pos x="331635" y="38106"/>
              </a:cxn>
              <a:cxn ang="0">
                <a:pos x="313734" y="0"/>
              </a:cxn>
              <a:cxn ang="0">
                <a:pos x="239362" y="553092"/>
              </a:cxn>
              <a:cxn ang="0">
                <a:pos x="243010" y="363124"/>
              </a:cxn>
              <a:cxn ang="0">
                <a:pos x="92300" y="292797"/>
              </a:cxn>
            </a:cxnLst>
            <a:rect l="0" t="0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73" name="stock-data-analysis_38798"/>
          <p:cNvSpPr>
            <a:spLocks noChangeAspect="1" noChangeArrowheads="1"/>
          </p:cNvSpPr>
          <p:nvPr/>
        </p:nvSpPr>
        <p:spPr bwMode="auto">
          <a:xfrm>
            <a:off x="592773" y="4697413"/>
            <a:ext cx="796925" cy="790575"/>
          </a:xfrm>
          <a:custGeom>
            <a:avLst/>
            <a:gdLst/>
            <a:ahLst/>
            <a:cxnLst>
              <a:cxn ang="0">
                <a:pos x="90342" y="296231"/>
              </a:cxn>
              <a:cxn ang="0">
                <a:pos x="91202" y="296231"/>
              </a:cxn>
              <a:cxn ang="0">
                <a:pos x="97225" y="313843"/>
              </a:cxn>
              <a:cxn ang="0">
                <a:pos x="14626" y="396750"/>
              </a:cxn>
              <a:cxn ang="0">
                <a:pos x="8603" y="399327"/>
              </a:cxn>
              <a:cxn ang="0">
                <a:pos x="2580" y="396750"/>
              </a:cxn>
              <a:cxn ang="0">
                <a:pos x="2580" y="384722"/>
              </a:cxn>
              <a:cxn ang="0">
                <a:pos x="263356" y="191383"/>
              </a:cxn>
              <a:cxn ang="0">
                <a:pos x="271102" y="193960"/>
              </a:cxn>
              <a:cxn ang="0">
                <a:pos x="330913" y="256673"/>
              </a:cxn>
              <a:cxn ang="0">
                <a:pos x="351997" y="209853"/>
              </a:cxn>
              <a:cxn ang="0">
                <a:pos x="358882" y="236484"/>
              </a:cxn>
              <a:cxn ang="0">
                <a:pos x="341670" y="275572"/>
              </a:cxn>
              <a:cxn ang="0">
                <a:pos x="335216" y="280297"/>
              </a:cxn>
              <a:cxn ang="0">
                <a:pos x="327471" y="277720"/>
              </a:cxn>
              <a:cxn ang="0">
                <a:pos x="267659" y="215437"/>
              </a:cxn>
              <a:cxn ang="0">
                <a:pos x="215593" y="343439"/>
              </a:cxn>
              <a:cxn ang="0">
                <a:pos x="200533" y="335278"/>
              </a:cxn>
              <a:cxn ang="0">
                <a:pos x="256902" y="196538"/>
              </a:cxn>
              <a:cxn ang="0">
                <a:pos x="263356" y="191383"/>
              </a:cxn>
              <a:cxn ang="0">
                <a:pos x="265242" y="146262"/>
              </a:cxn>
              <a:cxn ang="0">
                <a:pos x="184132" y="179778"/>
              </a:cxn>
              <a:cxn ang="0">
                <a:pos x="184132" y="341770"/>
              </a:cxn>
              <a:cxn ang="0">
                <a:pos x="346351" y="341770"/>
              </a:cxn>
              <a:cxn ang="0">
                <a:pos x="346351" y="179778"/>
              </a:cxn>
              <a:cxn ang="0">
                <a:pos x="265242" y="146262"/>
              </a:cxn>
              <a:cxn ang="0">
                <a:pos x="265295" y="100501"/>
              </a:cxn>
              <a:cxn ang="0">
                <a:pos x="379053" y="147551"/>
              </a:cxn>
              <a:cxn ang="0">
                <a:pos x="394113" y="356809"/>
              </a:cxn>
              <a:cxn ang="0">
                <a:pos x="421651" y="384739"/>
              </a:cxn>
              <a:cxn ang="0">
                <a:pos x="459516" y="395911"/>
              </a:cxn>
              <a:cxn ang="0">
                <a:pos x="579136" y="515364"/>
              </a:cxn>
              <a:cxn ang="0">
                <a:pos x="579136" y="574231"/>
              </a:cxn>
              <a:cxn ang="0">
                <a:pos x="520187" y="574231"/>
              </a:cxn>
              <a:cxn ang="0">
                <a:pos x="400567" y="454778"/>
              </a:cxn>
              <a:cxn ang="0">
                <a:pos x="389380" y="416965"/>
              </a:cxn>
              <a:cxn ang="0">
                <a:pos x="361411" y="389465"/>
              </a:cxn>
              <a:cxn ang="0">
                <a:pos x="151861" y="374426"/>
              </a:cxn>
              <a:cxn ang="0">
                <a:pos x="151861" y="147551"/>
              </a:cxn>
              <a:cxn ang="0">
                <a:pos x="265295" y="100501"/>
              </a:cxn>
              <a:cxn ang="0">
                <a:pos x="447469" y="587"/>
              </a:cxn>
              <a:cxn ang="0">
                <a:pos x="458227" y="5745"/>
              </a:cxn>
              <a:cxn ang="0">
                <a:pos x="492222" y="91273"/>
              </a:cxn>
              <a:cxn ang="0">
                <a:pos x="487488" y="102447"/>
              </a:cxn>
              <a:cxn ang="0">
                <a:pos x="484476" y="102877"/>
              </a:cxn>
              <a:cxn ang="0">
                <a:pos x="476300" y="97720"/>
              </a:cxn>
              <a:cxn ang="0">
                <a:pos x="450481" y="32392"/>
              </a:cxn>
              <a:cxn ang="0">
                <a:pos x="397552" y="150584"/>
              </a:cxn>
              <a:cxn ang="0">
                <a:pos x="385503" y="135112"/>
              </a:cxn>
              <a:cxn ang="0">
                <a:pos x="435420" y="23366"/>
              </a:cxn>
              <a:cxn ang="0">
                <a:pos x="366138" y="49153"/>
              </a:cxn>
              <a:cxn ang="0">
                <a:pos x="355380" y="43996"/>
              </a:cxn>
              <a:cxn ang="0">
                <a:pos x="360544" y="32821"/>
              </a:cxn>
            </a:cxnLst>
            <a:rect l="0" t="0" r="r" b="b"/>
            <a:pathLst>
              <a:path w="591399" h="586477">
                <a:moveTo>
                  <a:pt x="90342" y="296231"/>
                </a:moveTo>
                <a:cubicBezTo>
                  <a:pt x="90772" y="296231"/>
                  <a:pt x="90772" y="296231"/>
                  <a:pt x="91202" y="296231"/>
                </a:cubicBezTo>
                <a:cubicBezTo>
                  <a:pt x="92923" y="302245"/>
                  <a:pt x="94644" y="308259"/>
                  <a:pt x="97225" y="313843"/>
                </a:cubicBezTo>
                <a:lnTo>
                  <a:pt x="14626" y="396750"/>
                </a:lnTo>
                <a:cubicBezTo>
                  <a:pt x="12905" y="398468"/>
                  <a:pt x="10754" y="399327"/>
                  <a:pt x="8603" y="399327"/>
                </a:cubicBezTo>
                <a:cubicBezTo>
                  <a:pt x="6452" y="399327"/>
                  <a:pt x="4301" y="398468"/>
                  <a:pt x="2580" y="396750"/>
                </a:cubicBezTo>
                <a:cubicBezTo>
                  <a:pt x="-861" y="393313"/>
                  <a:pt x="-861" y="387729"/>
                  <a:pt x="2580" y="384722"/>
                </a:cubicBezTo>
                <a:close/>
                <a:moveTo>
                  <a:pt x="263356" y="191383"/>
                </a:moveTo>
                <a:cubicBezTo>
                  <a:pt x="266368" y="190524"/>
                  <a:pt x="268950" y="191813"/>
                  <a:pt x="271102" y="193960"/>
                </a:cubicBezTo>
                <a:lnTo>
                  <a:pt x="330913" y="256673"/>
                </a:lnTo>
                <a:lnTo>
                  <a:pt x="351997" y="209853"/>
                </a:lnTo>
                <a:cubicBezTo>
                  <a:pt x="355440" y="218444"/>
                  <a:pt x="358022" y="227464"/>
                  <a:pt x="358882" y="236484"/>
                </a:cubicBezTo>
                <a:lnTo>
                  <a:pt x="341670" y="275572"/>
                </a:lnTo>
                <a:cubicBezTo>
                  <a:pt x="340379" y="278149"/>
                  <a:pt x="338228" y="279868"/>
                  <a:pt x="335216" y="280297"/>
                </a:cubicBezTo>
                <a:cubicBezTo>
                  <a:pt x="332204" y="280727"/>
                  <a:pt x="329622" y="279868"/>
                  <a:pt x="327471" y="277720"/>
                </a:cubicBezTo>
                <a:lnTo>
                  <a:pt x="267659" y="215437"/>
                </a:lnTo>
                <a:lnTo>
                  <a:pt x="215593" y="343439"/>
                </a:lnTo>
                <a:cubicBezTo>
                  <a:pt x="210430" y="341291"/>
                  <a:pt x="205266" y="338285"/>
                  <a:pt x="200533" y="335278"/>
                </a:cubicBezTo>
                <a:lnTo>
                  <a:pt x="256902" y="196538"/>
                </a:lnTo>
                <a:cubicBezTo>
                  <a:pt x="258193" y="193531"/>
                  <a:pt x="260344" y="191813"/>
                  <a:pt x="263356" y="191383"/>
                </a:cubicBezTo>
                <a:close/>
                <a:moveTo>
                  <a:pt x="265242" y="146262"/>
                </a:moveTo>
                <a:cubicBezTo>
                  <a:pt x="235875" y="146262"/>
                  <a:pt x="206508" y="157434"/>
                  <a:pt x="184132" y="179778"/>
                </a:cubicBezTo>
                <a:cubicBezTo>
                  <a:pt x="139382" y="224465"/>
                  <a:pt x="139382" y="297083"/>
                  <a:pt x="184132" y="341770"/>
                </a:cubicBezTo>
                <a:cubicBezTo>
                  <a:pt x="228882" y="386458"/>
                  <a:pt x="301601" y="386458"/>
                  <a:pt x="346351" y="341770"/>
                </a:cubicBezTo>
                <a:cubicBezTo>
                  <a:pt x="391101" y="297083"/>
                  <a:pt x="391101" y="224465"/>
                  <a:pt x="346351" y="179778"/>
                </a:cubicBezTo>
                <a:cubicBezTo>
                  <a:pt x="323976" y="157434"/>
                  <a:pt x="294609" y="146262"/>
                  <a:pt x="265242" y="146262"/>
                </a:cubicBezTo>
                <a:close/>
                <a:moveTo>
                  <a:pt x="265295" y="100501"/>
                </a:moveTo>
                <a:cubicBezTo>
                  <a:pt x="306442" y="100501"/>
                  <a:pt x="347642" y="116184"/>
                  <a:pt x="379053" y="147551"/>
                </a:cubicBezTo>
                <a:cubicBezTo>
                  <a:pt x="435851" y="204270"/>
                  <a:pt x="441014" y="294075"/>
                  <a:pt x="394113" y="356809"/>
                </a:cubicBezTo>
                <a:lnTo>
                  <a:pt x="421651" y="384739"/>
                </a:lnTo>
                <a:cubicBezTo>
                  <a:pt x="434990" y="382161"/>
                  <a:pt x="449190" y="385598"/>
                  <a:pt x="459516" y="395911"/>
                </a:cubicBezTo>
                <a:lnTo>
                  <a:pt x="579136" y="515364"/>
                </a:lnTo>
                <a:cubicBezTo>
                  <a:pt x="595487" y="531692"/>
                  <a:pt x="595487" y="557903"/>
                  <a:pt x="579136" y="574231"/>
                </a:cubicBezTo>
                <a:cubicBezTo>
                  <a:pt x="562785" y="590559"/>
                  <a:pt x="536538" y="590559"/>
                  <a:pt x="520187" y="574231"/>
                </a:cubicBezTo>
                <a:lnTo>
                  <a:pt x="400567" y="454778"/>
                </a:lnTo>
                <a:cubicBezTo>
                  <a:pt x="390240" y="444465"/>
                  <a:pt x="386798" y="430286"/>
                  <a:pt x="389380" y="416965"/>
                </a:cubicBezTo>
                <a:lnTo>
                  <a:pt x="361411" y="389465"/>
                </a:lnTo>
                <a:cubicBezTo>
                  <a:pt x="298589" y="436301"/>
                  <a:pt x="208659" y="431145"/>
                  <a:pt x="151861" y="374426"/>
                </a:cubicBezTo>
                <a:cubicBezTo>
                  <a:pt x="89039" y="311692"/>
                  <a:pt x="89039" y="209856"/>
                  <a:pt x="151861" y="147551"/>
                </a:cubicBezTo>
                <a:cubicBezTo>
                  <a:pt x="183057" y="116184"/>
                  <a:pt x="224149" y="100501"/>
                  <a:pt x="265295" y="100501"/>
                </a:cubicBezTo>
                <a:close/>
                <a:moveTo>
                  <a:pt x="447469" y="587"/>
                </a:moveTo>
                <a:cubicBezTo>
                  <a:pt x="451772" y="-1132"/>
                  <a:pt x="456505" y="1017"/>
                  <a:pt x="458227" y="5745"/>
                </a:cubicBezTo>
                <a:lnTo>
                  <a:pt x="492222" y="91273"/>
                </a:lnTo>
                <a:cubicBezTo>
                  <a:pt x="493943" y="95571"/>
                  <a:pt x="491792" y="100728"/>
                  <a:pt x="487488" y="102447"/>
                </a:cubicBezTo>
                <a:cubicBezTo>
                  <a:pt x="486628" y="102877"/>
                  <a:pt x="485337" y="102877"/>
                  <a:pt x="484476" y="102877"/>
                </a:cubicBezTo>
                <a:cubicBezTo>
                  <a:pt x="481034" y="102877"/>
                  <a:pt x="477591" y="100728"/>
                  <a:pt x="476300" y="97720"/>
                </a:cubicBezTo>
                <a:lnTo>
                  <a:pt x="450481" y="32392"/>
                </a:lnTo>
                <a:lnTo>
                  <a:pt x="397552" y="150584"/>
                </a:lnTo>
                <a:cubicBezTo>
                  <a:pt x="393679" y="144997"/>
                  <a:pt x="389806" y="140269"/>
                  <a:pt x="385503" y="135112"/>
                </a:cubicBezTo>
                <a:lnTo>
                  <a:pt x="435420" y="23366"/>
                </a:lnTo>
                <a:lnTo>
                  <a:pt x="366138" y="49153"/>
                </a:lnTo>
                <a:cubicBezTo>
                  <a:pt x="361835" y="50443"/>
                  <a:pt x="357102" y="48294"/>
                  <a:pt x="355380" y="43996"/>
                </a:cubicBezTo>
                <a:cubicBezTo>
                  <a:pt x="353659" y="39268"/>
                  <a:pt x="355811" y="34541"/>
                  <a:pt x="360544" y="3282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74" name="TextBox 9"/>
          <p:cNvSpPr txBox="1">
            <a:spLocks noChangeArrowheads="1"/>
          </p:cNvSpPr>
          <p:nvPr/>
        </p:nvSpPr>
        <p:spPr bwMode="auto">
          <a:xfrm>
            <a:off x="526098" y="1697038"/>
            <a:ext cx="115093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</a:p>
        </p:txBody>
      </p:sp>
      <p:grpSp>
        <p:nvGrpSpPr>
          <p:cNvPr id="60475" name="组合 146"/>
          <p:cNvGrpSpPr/>
          <p:nvPr/>
        </p:nvGrpSpPr>
        <p:grpSpPr bwMode="auto">
          <a:xfrm>
            <a:off x="664210" y="6161088"/>
            <a:ext cx="687388" cy="695325"/>
            <a:chOff x="1084917" y="5904599"/>
            <a:chExt cx="688175" cy="593440"/>
          </a:xfrm>
        </p:grpSpPr>
        <p:sp>
          <p:nvSpPr>
            <p:cNvPr id="60476" name="trophy-sportive-cup-outline_58377"/>
            <p:cNvSpPr>
              <a:spLocks noChangeAspect="1" noChangeArrowheads="1"/>
            </p:cNvSpPr>
            <p:nvPr/>
          </p:nvSpPr>
          <p:spPr bwMode="auto">
            <a:xfrm>
              <a:off x="1084917" y="5904599"/>
              <a:ext cx="688175" cy="593440"/>
            </a:xfrm>
            <a:custGeom>
              <a:avLst/>
              <a:gdLst/>
              <a:ahLst/>
              <a:cxnLst>
                <a:cxn ang="0">
                  <a:pos x="304122" y="515850"/>
                </a:cxn>
                <a:cxn ang="0">
                  <a:pos x="227259" y="564057"/>
                </a:cxn>
                <a:cxn ang="0">
                  <a:pos x="226767" y="564475"/>
                </a:cxn>
                <a:cxn ang="0">
                  <a:pos x="530681" y="143537"/>
                </a:cxn>
                <a:cxn ang="0">
                  <a:pos x="63310" y="145377"/>
                </a:cxn>
                <a:cxn ang="0">
                  <a:pos x="151870" y="248568"/>
                </a:cxn>
                <a:cxn ang="0">
                  <a:pos x="429718" y="303712"/>
                </a:cxn>
                <a:cxn ang="0">
                  <a:pos x="485907" y="44359"/>
                </a:cxn>
                <a:cxn ang="0">
                  <a:pos x="533150" y="136289"/>
                </a:cxn>
                <a:cxn ang="0">
                  <a:pos x="533037" y="44867"/>
                </a:cxn>
                <a:cxn ang="0">
                  <a:pos x="528649" y="149497"/>
                </a:cxn>
                <a:cxn ang="0">
                  <a:pos x="220576" y="44359"/>
                </a:cxn>
                <a:cxn ang="0">
                  <a:pos x="442044" y="44359"/>
                </a:cxn>
                <a:cxn ang="0">
                  <a:pos x="302541" y="386964"/>
                </a:cxn>
                <a:cxn ang="0">
                  <a:pos x="151362" y="247759"/>
                </a:cxn>
                <a:cxn ang="0">
                  <a:pos x="89716" y="187576"/>
                </a:cxn>
                <a:cxn ang="0">
                  <a:pos x="106932" y="44867"/>
                </a:cxn>
                <a:cxn ang="0">
                  <a:pos x="62599" y="143295"/>
                </a:cxn>
                <a:cxn ang="0">
                  <a:pos x="60332" y="44359"/>
                </a:cxn>
                <a:cxn ang="0">
                  <a:pos x="502008" y="190019"/>
                </a:cxn>
                <a:cxn ang="0">
                  <a:pos x="533150" y="136289"/>
                </a:cxn>
                <a:cxn ang="0">
                  <a:pos x="544944" y="48931"/>
                </a:cxn>
                <a:cxn ang="0">
                  <a:pos x="150871" y="248568"/>
                </a:cxn>
                <a:cxn ang="0">
                  <a:pos x="430640" y="304095"/>
                </a:cxn>
                <a:cxn ang="0">
                  <a:pos x="48397" y="48931"/>
                </a:cxn>
                <a:cxn ang="0">
                  <a:pos x="60093" y="135955"/>
                </a:cxn>
                <a:cxn ang="0">
                  <a:pos x="89716" y="187576"/>
                </a:cxn>
                <a:cxn ang="0">
                  <a:pos x="60304" y="997"/>
                </a:cxn>
                <a:cxn ang="0">
                  <a:pos x="559539" y="185678"/>
                </a:cxn>
                <a:cxn ang="0">
                  <a:pos x="483567" y="272957"/>
                </a:cxn>
                <a:cxn ang="0">
                  <a:pos x="318563" y="429568"/>
                </a:cxn>
                <a:cxn ang="0">
                  <a:pos x="370722" y="494069"/>
                </a:cxn>
                <a:cxn ang="0">
                  <a:pos x="183903" y="564014"/>
                </a:cxn>
                <a:cxn ang="0">
                  <a:pos x="275239" y="429568"/>
                </a:cxn>
                <a:cxn ang="0">
                  <a:pos x="122372" y="318821"/>
                </a:cxn>
                <a:cxn ang="0">
                  <a:pos x="96331" y="262297"/>
                </a:cxn>
                <a:cxn ang="0">
                  <a:pos x="60304" y="997"/>
                </a:cxn>
                <a:cxn ang="0">
                  <a:pos x="33369" y="185941"/>
                </a:cxn>
                <a:cxn ang="0">
                  <a:pos x="161195" y="377224"/>
                </a:cxn>
                <a:cxn ang="0">
                  <a:pos x="222343" y="493649"/>
                </a:cxn>
                <a:cxn ang="0">
                  <a:pos x="366070" y="607851"/>
                </a:cxn>
                <a:cxn ang="0">
                  <a:pos x="318596" y="473018"/>
                </a:cxn>
                <a:cxn ang="0">
                  <a:pos x="471466" y="319011"/>
                </a:cxn>
                <a:cxn ang="0">
                  <a:pos x="592762" y="63226"/>
                </a:cxn>
                <a:cxn ang="0">
                  <a:pos x="442044" y="565"/>
                </a:cxn>
                <a:cxn ang="0">
                  <a:pos x="220576" y="565"/>
                </a:cxn>
                <a:cxn ang="0">
                  <a:pos x="533037" y="0"/>
                </a:cxn>
                <a:cxn ang="0">
                  <a:pos x="497624" y="263064"/>
                </a:cxn>
                <a:cxn ang="0">
                  <a:pos x="374102" y="416837"/>
                </a:cxn>
                <a:cxn ang="0">
                  <a:pos x="410437" y="564014"/>
                </a:cxn>
                <a:cxn ang="0">
                  <a:pos x="222004" y="493225"/>
                </a:cxn>
                <a:cxn ang="0">
                  <a:pos x="160781" y="377492"/>
                </a:cxn>
                <a:cxn ang="0">
                  <a:pos x="32880" y="186139"/>
                </a:cxn>
              </a:cxnLst>
              <a:rect l="0" t="0" r="r" b="b"/>
              <a:pathLst>
                <a:path w="593263" h="608344">
                  <a:moveTo>
                    <a:pt x="289142" y="515850"/>
                  </a:moveTo>
                  <a:cubicBezTo>
                    <a:pt x="254421" y="518458"/>
                    <a:pt x="228150" y="538935"/>
                    <a:pt x="227765" y="563478"/>
                  </a:cubicBezTo>
                  <a:lnTo>
                    <a:pt x="365576" y="563478"/>
                  </a:lnTo>
                  <a:cubicBezTo>
                    <a:pt x="365192" y="538935"/>
                    <a:pt x="338920" y="518458"/>
                    <a:pt x="304122" y="515850"/>
                  </a:cubicBezTo>
                  <a:close/>
                  <a:moveTo>
                    <a:pt x="289175" y="515431"/>
                  </a:moveTo>
                  <a:lnTo>
                    <a:pt x="304155" y="515431"/>
                  </a:lnTo>
                  <a:cubicBezTo>
                    <a:pt x="338953" y="518039"/>
                    <a:pt x="366070" y="538824"/>
                    <a:pt x="366070" y="564057"/>
                  </a:cubicBezTo>
                  <a:lnTo>
                    <a:pt x="227259" y="564057"/>
                  </a:lnTo>
                  <a:cubicBezTo>
                    <a:pt x="227259" y="538824"/>
                    <a:pt x="254376" y="518039"/>
                    <a:pt x="289175" y="515431"/>
                  </a:cubicBezTo>
                  <a:close/>
                  <a:moveTo>
                    <a:pt x="289142" y="514853"/>
                  </a:moveTo>
                  <a:cubicBezTo>
                    <a:pt x="253576" y="517537"/>
                    <a:pt x="226767" y="538705"/>
                    <a:pt x="226767" y="564014"/>
                  </a:cubicBezTo>
                  <a:lnTo>
                    <a:pt x="226767" y="564475"/>
                  </a:lnTo>
                  <a:lnTo>
                    <a:pt x="366574" y="564475"/>
                  </a:lnTo>
                  <a:lnTo>
                    <a:pt x="366574" y="564014"/>
                  </a:lnTo>
                  <a:cubicBezTo>
                    <a:pt x="366574" y="538705"/>
                    <a:pt x="339765" y="517537"/>
                    <a:pt x="304122" y="514853"/>
                  </a:cubicBezTo>
                  <a:close/>
                  <a:moveTo>
                    <a:pt x="530681" y="143537"/>
                  </a:moveTo>
                  <a:lnTo>
                    <a:pt x="530416" y="144771"/>
                  </a:lnTo>
                  <a:lnTo>
                    <a:pt x="530089" y="145272"/>
                  </a:lnTo>
                  <a:close/>
                  <a:moveTo>
                    <a:pt x="62599" y="143295"/>
                  </a:moveTo>
                  <a:lnTo>
                    <a:pt x="63310" y="145377"/>
                  </a:lnTo>
                  <a:lnTo>
                    <a:pt x="62916" y="144771"/>
                  </a:lnTo>
                  <a:close/>
                  <a:moveTo>
                    <a:pt x="151870" y="44867"/>
                  </a:moveTo>
                  <a:lnTo>
                    <a:pt x="151870" y="247725"/>
                  </a:lnTo>
                  <a:lnTo>
                    <a:pt x="151870" y="248568"/>
                  </a:lnTo>
                  <a:cubicBezTo>
                    <a:pt x="151947" y="267742"/>
                    <a:pt x="155941" y="286302"/>
                    <a:pt x="163623" y="303712"/>
                  </a:cubicBezTo>
                  <a:cubicBezTo>
                    <a:pt x="185900" y="353947"/>
                    <a:pt x="235754" y="386466"/>
                    <a:pt x="290756" y="386466"/>
                  </a:cubicBezTo>
                  <a:lnTo>
                    <a:pt x="302509" y="386466"/>
                  </a:lnTo>
                  <a:cubicBezTo>
                    <a:pt x="357510" y="386466"/>
                    <a:pt x="407441" y="353947"/>
                    <a:pt x="429718" y="303712"/>
                  </a:cubicBezTo>
                  <a:cubicBezTo>
                    <a:pt x="437400" y="286302"/>
                    <a:pt x="441317" y="267742"/>
                    <a:pt x="441471" y="248568"/>
                  </a:cubicBezTo>
                  <a:lnTo>
                    <a:pt x="441471" y="247725"/>
                  </a:lnTo>
                  <a:lnTo>
                    <a:pt x="441471" y="44867"/>
                  </a:lnTo>
                  <a:close/>
                  <a:moveTo>
                    <a:pt x="485907" y="44359"/>
                  </a:moveTo>
                  <a:lnTo>
                    <a:pt x="533074" y="44359"/>
                  </a:lnTo>
                  <a:cubicBezTo>
                    <a:pt x="542139" y="44359"/>
                    <a:pt x="549360" y="51952"/>
                    <a:pt x="548899" y="60926"/>
                  </a:cubicBezTo>
                  <a:lnTo>
                    <a:pt x="547924" y="67809"/>
                  </a:lnTo>
                  <a:lnTo>
                    <a:pt x="533150" y="136289"/>
                  </a:lnTo>
                  <a:lnTo>
                    <a:pt x="530681" y="143537"/>
                  </a:lnTo>
                  <a:lnTo>
                    <a:pt x="548401" y="60896"/>
                  </a:lnTo>
                  <a:cubicBezTo>
                    <a:pt x="548554" y="56678"/>
                    <a:pt x="547095" y="52689"/>
                    <a:pt x="544176" y="49622"/>
                  </a:cubicBezTo>
                  <a:cubicBezTo>
                    <a:pt x="541257" y="46554"/>
                    <a:pt x="537262" y="44867"/>
                    <a:pt x="533037" y="44867"/>
                  </a:cubicBezTo>
                  <a:lnTo>
                    <a:pt x="486332" y="44867"/>
                  </a:lnTo>
                  <a:lnTo>
                    <a:pt x="486332" y="212368"/>
                  </a:lnTo>
                  <a:lnTo>
                    <a:pt x="530089" y="145272"/>
                  </a:lnTo>
                  <a:lnTo>
                    <a:pt x="528649" y="149497"/>
                  </a:lnTo>
                  <a:lnTo>
                    <a:pt x="502008" y="190019"/>
                  </a:lnTo>
                  <a:lnTo>
                    <a:pt x="485907" y="213629"/>
                  </a:lnTo>
                  <a:close/>
                  <a:moveTo>
                    <a:pt x="151362" y="44359"/>
                  </a:moveTo>
                  <a:lnTo>
                    <a:pt x="220576" y="44359"/>
                  </a:lnTo>
                  <a:lnTo>
                    <a:pt x="264900" y="44359"/>
                  </a:lnTo>
                  <a:lnTo>
                    <a:pt x="328429" y="44359"/>
                  </a:lnTo>
                  <a:lnTo>
                    <a:pt x="372830" y="44359"/>
                  </a:lnTo>
                  <a:lnTo>
                    <a:pt x="442044" y="44359"/>
                  </a:lnTo>
                  <a:lnTo>
                    <a:pt x="442044" y="247759"/>
                  </a:lnTo>
                  <a:cubicBezTo>
                    <a:pt x="442044" y="248066"/>
                    <a:pt x="441967" y="248373"/>
                    <a:pt x="441967" y="248603"/>
                  </a:cubicBezTo>
                  <a:cubicBezTo>
                    <a:pt x="441890" y="268314"/>
                    <a:pt x="437665" y="287028"/>
                    <a:pt x="430214" y="303978"/>
                  </a:cubicBezTo>
                  <a:cubicBezTo>
                    <a:pt x="408551" y="352834"/>
                    <a:pt x="359541" y="386964"/>
                    <a:pt x="302541" y="386964"/>
                  </a:cubicBezTo>
                  <a:lnTo>
                    <a:pt x="290788" y="386964"/>
                  </a:lnTo>
                  <a:cubicBezTo>
                    <a:pt x="233789" y="386964"/>
                    <a:pt x="184855" y="352834"/>
                    <a:pt x="163192" y="303978"/>
                  </a:cubicBezTo>
                  <a:cubicBezTo>
                    <a:pt x="155741" y="287028"/>
                    <a:pt x="151516" y="268314"/>
                    <a:pt x="151362" y="248603"/>
                  </a:cubicBezTo>
                  <a:cubicBezTo>
                    <a:pt x="151362" y="248373"/>
                    <a:pt x="151362" y="248066"/>
                    <a:pt x="151362" y="247759"/>
                  </a:cubicBezTo>
                  <a:close/>
                  <a:moveTo>
                    <a:pt x="60332" y="44359"/>
                  </a:moveTo>
                  <a:lnTo>
                    <a:pt x="107499" y="44359"/>
                  </a:lnTo>
                  <a:lnTo>
                    <a:pt x="107499" y="213629"/>
                  </a:lnTo>
                  <a:lnTo>
                    <a:pt x="89716" y="187576"/>
                  </a:lnTo>
                  <a:lnTo>
                    <a:pt x="64773" y="149662"/>
                  </a:lnTo>
                  <a:lnTo>
                    <a:pt x="63310" y="145377"/>
                  </a:lnTo>
                  <a:lnTo>
                    <a:pt x="106932" y="212368"/>
                  </a:lnTo>
                  <a:lnTo>
                    <a:pt x="106932" y="44867"/>
                  </a:lnTo>
                  <a:lnTo>
                    <a:pt x="60304" y="44867"/>
                  </a:lnTo>
                  <a:cubicBezTo>
                    <a:pt x="56002" y="44867"/>
                    <a:pt x="52084" y="46554"/>
                    <a:pt x="49089" y="49622"/>
                  </a:cubicBezTo>
                  <a:cubicBezTo>
                    <a:pt x="46246" y="52689"/>
                    <a:pt x="44710" y="56678"/>
                    <a:pt x="44940" y="60896"/>
                  </a:cubicBezTo>
                  <a:lnTo>
                    <a:pt x="62599" y="143295"/>
                  </a:lnTo>
                  <a:lnTo>
                    <a:pt x="60093" y="135955"/>
                  </a:lnTo>
                  <a:lnTo>
                    <a:pt x="45391" y="67700"/>
                  </a:lnTo>
                  <a:lnTo>
                    <a:pt x="44431" y="60926"/>
                  </a:lnTo>
                  <a:cubicBezTo>
                    <a:pt x="43970" y="51952"/>
                    <a:pt x="51268" y="44359"/>
                    <a:pt x="60332" y="44359"/>
                  </a:cubicBezTo>
                  <a:close/>
                  <a:moveTo>
                    <a:pt x="485334" y="43793"/>
                  </a:moveTo>
                  <a:lnTo>
                    <a:pt x="485334" y="214899"/>
                  </a:lnTo>
                  <a:lnTo>
                    <a:pt x="486256" y="213979"/>
                  </a:lnTo>
                  <a:lnTo>
                    <a:pt x="502008" y="190019"/>
                  </a:lnTo>
                  <a:lnTo>
                    <a:pt x="527658" y="152406"/>
                  </a:lnTo>
                  <a:lnTo>
                    <a:pt x="528649" y="149497"/>
                  </a:lnTo>
                  <a:lnTo>
                    <a:pt x="531107" y="145759"/>
                  </a:lnTo>
                  <a:lnTo>
                    <a:pt x="533150" y="136289"/>
                  </a:lnTo>
                  <a:lnTo>
                    <a:pt x="541843" y="110778"/>
                  </a:lnTo>
                  <a:lnTo>
                    <a:pt x="547924" y="67809"/>
                  </a:lnTo>
                  <a:lnTo>
                    <a:pt x="549399" y="60973"/>
                  </a:lnTo>
                  <a:cubicBezTo>
                    <a:pt x="549630" y="56448"/>
                    <a:pt x="548017" y="52229"/>
                    <a:pt x="544944" y="48931"/>
                  </a:cubicBezTo>
                  <a:cubicBezTo>
                    <a:pt x="541794" y="45634"/>
                    <a:pt x="537569" y="43793"/>
                    <a:pt x="533037" y="43793"/>
                  </a:cubicBezTo>
                  <a:close/>
                  <a:moveTo>
                    <a:pt x="150795" y="43793"/>
                  </a:moveTo>
                  <a:lnTo>
                    <a:pt x="150795" y="247725"/>
                  </a:lnTo>
                  <a:lnTo>
                    <a:pt x="150871" y="248568"/>
                  </a:lnTo>
                  <a:cubicBezTo>
                    <a:pt x="150948" y="267895"/>
                    <a:pt x="154943" y="286609"/>
                    <a:pt x="162701" y="304095"/>
                  </a:cubicBezTo>
                  <a:cubicBezTo>
                    <a:pt x="185055" y="354714"/>
                    <a:pt x="235370" y="387463"/>
                    <a:pt x="290756" y="387463"/>
                  </a:cubicBezTo>
                  <a:lnTo>
                    <a:pt x="302509" y="387463"/>
                  </a:lnTo>
                  <a:cubicBezTo>
                    <a:pt x="357971" y="387463"/>
                    <a:pt x="408209" y="354714"/>
                    <a:pt x="430640" y="304095"/>
                  </a:cubicBezTo>
                  <a:cubicBezTo>
                    <a:pt x="438398" y="286609"/>
                    <a:pt x="442393" y="267895"/>
                    <a:pt x="442470" y="248568"/>
                  </a:cubicBezTo>
                  <a:lnTo>
                    <a:pt x="442470" y="43793"/>
                  </a:lnTo>
                  <a:close/>
                  <a:moveTo>
                    <a:pt x="60304" y="43793"/>
                  </a:moveTo>
                  <a:cubicBezTo>
                    <a:pt x="55772" y="43793"/>
                    <a:pt x="51547" y="45634"/>
                    <a:pt x="48397" y="48931"/>
                  </a:cubicBezTo>
                  <a:cubicBezTo>
                    <a:pt x="45248" y="52229"/>
                    <a:pt x="43711" y="56448"/>
                    <a:pt x="43942" y="60973"/>
                  </a:cubicBezTo>
                  <a:lnTo>
                    <a:pt x="45391" y="67700"/>
                  </a:lnTo>
                  <a:lnTo>
                    <a:pt x="51498" y="110778"/>
                  </a:lnTo>
                  <a:lnTo>
                    <a:pt x="60093" y="135955"/>
                  </a:lnTo>
                  <a:lnTo>
                    <a:pt x="62205" y="145759"/>
                  </a:lnTo>
                  <a:lnTo>
                    <a:pt x="64773" y="149662"/>
                  </a:lnTo>
                  <a:lnTo>
                    <a:pt x="65710" y="152406"/>
                  </a:lnTo>
                  <a:lnTo>
                    <a:pt x="89716" y="187576"/>
                  </a:lnTo>
                  <a:lnTo>
                    <a:pt x="107086" y="213979"/>
                  </a:lnTo>
                  <a:lnTo>
                    <a:pt x="108007" y="214899"/>
                  </a:lnTo>
                  <a:lnTo>
                    <a:pt x="108007" y="43793"/>
                  </a:lnTo>
                  <a:close/>
                  <a:moveTo>
                    <a:pt x="60304" y="997"/>
                  </a:moveTo>
                  <a:lnTo>
                    <a:pt x="533037" y="997"/>
                  </a:lnTo>
                  <a:cubicBezTo>
                    <a:pt x="549169" y="997"/>
                    <a:pt x="564840" y="7746"/>
                    <a:pt x="575978" y="19481"/>
                  </a:cubicBezTo>
                  <a:cubicBezTo>
                    <a:pt x="587117" y="31138"/>
                    <a:pt x="593032" y="47091"/>
                    <a:pt x="592187" y="63197"/>
                  </a:cubicBezTo>
                  <a:cubicBezTo>
                    <a:pt x="589805" y="108370"/>
                    <a:pt x="578820" y="149555"/>
                    <a:pt x="559539" y="185678"/>
                  </a:cubicBezTo>
                  <a:cubicBezTo>
                    <a:pt x="543868" y="214976"/>
                    <a:pt x="522821" y="240745"/>
                    <a:pt x="496933" y="262297"/>
                  </a:cubicBezTo>
                  <a:cubicBezTo>
                    <a:pt x="492708" y="265825"/>
                    <a:pt x="488330" y="269353"/>
                    <a:pt x="483797" y="272650"/>
                  </a:cubicBezTo>
                  <a:lnTo>
                    <a:pt x="483644" y="272727"/>
                  </a:lnTo>
                  <a:lnTo>
                    <a:pt x="483567" y="272957"/>
                  </a:lnTo>
                  <a:cubicBezTo>
                    <a:pt x="481416" y="288680"/>
                    <a:pt x="477191" y="304172"/>
                    <a:pt x="470969" y="318821"/>
                  </a:cubicBezTo>
                  <a:cubicBezTo>
                    <a:pt x="461751" y="340525"/>
                    <a:pt x="448538" y="360083"/>
                    <a:pt x="431792" y="376802"/>
                  </a:cubicBezTo>
                  <a:cubicBezTo>
                    <a:pt x="415046" y="393522"/>
                    <a:pt x="395458" y="406713"/>
                    <a:pt x="373718" y="415917"/>
                  </a:cubicBezTo>
                  <a:cubicBezTo>
                    <a:pt x="356127" y="423279"/>
                    <a:pt x="337614" y="427881"/>
                    <a:pt x="318563" y="429568"/>
                  </a:cubicBezTo>
                  <a:lnTo>
                    <a:pt x="318103" y="429568"/>
                  </a:lnTo>
                  <a:lnTo>
                    <a:pt x="318103" y="473438"/>
                  </a:lnTo>
                  <a:lnTo>
                    <a:pt x="318487" y="473438"/>
                  </a:lnTo>
                  <a:cubicBezTo>
                    <a:pt x="337921" y="476506"/>
                    <a:pt x="355973" y="483638"/>
                    <a:pt x="370722" y="494069"/>
                  </a:cubicBezTo>
                  <a:cubicBezTo>
                    <a:pt x="395304" y="511325"/>
                    <a:pt x="409438" y="536864"/>
                    <a:pt x="409438" y="564014"/>
                  </a:cubicBezTo>
                  <a:lnTo>
                    <a:pt x="409438" y="607270"/>
                  </a:lnTo>
                  <a:lnTo>
                    <a:pt x="183903" y="607270"/>
                  </a:lnTo>
                  <a:lnTo>
                    <a:pt x="183903" y="564014"/>
                  </a:lnTo>
                  <a:cubicBezTo>
                    <a:pt x="183903" y="536864"/>
                    <a:pt x="197960" y="511325"/>
                    <a:pt x="222542" y="494069"/>
                  </a:cubicBezTo>
                  <a:cubicBezTo>
                    <a:pt x="237291" y="483638"/>
                    <a:pt x="255343" y="476506"/>
                    <a:pt x="274778" y="473438"/>
                  </a:cubicBezTo>
                  <a:lnTo>
                    <a:pt x="275239" y="473438"/>
                  </a:lnTo>
                  <a:lnTo>
                    <a:pt x="275239" y="429568"/>
                  </a:lnTo>
                  <a:lnTo>
                    <a:pt x="274778" y="429568"/>
                  </a:lnTo>
                  <a:cubicBezTo>
                    <a:pt x="255727" y="427881"/>
                    <a:pt x="237214" y="423279"/>
                    <a:pt x="219623" y="415917"/>
                  </a:cubicBezTo>
                  <a:cubicBezTo>
                    <a:pt x="197807" y="406713"/>
                    <a:pt x="178295" y="393522"/>
                    <a:pt x="161549" y="376802"/>
                  </a:cubicBezTo>
                  <a:cubicBezTo>
                    <a:pt x="144726" y="360083"/>
                    <a:pt x="131590" y="340525"/>
                    <a:pt x="122372" y="318821"/>
                  </a:cubicBezTo>
                  <a:cubicBezTo>
                    <a:pt x="116150" y="304095"/>
                    <a:pt x="111925" y="288680"/>
                    <a:pt x="109697" y="272957"/>
                  </a:cubicBezTo>
                  <a:lnTo>
                    <a:pt x="109697" y="272727"/>
                  </a:lnTo>
                  <a:lnTo>
                    <a:pt x="109544" y="272650"/>
                  </a:lnTo>
                  <a:cubicBezTo>
                    <a:pt x="105011" y="269353"/>
                    <a:pt x="100556" y="265825"/>
                    <a:pt x="96331" y="262297"/>
                  </a:cubicBezTo>
                  <a:cubicBezTo>
                    <a:pt x="70521" y="240745"/>
                    <a:pt x="49473" y="214976"/>
                    <a:pt x="33802" y="185678"/>
                  </a:cubicBezTo>
                  <a:cubicBezTo>
                    <a:pt x="14444" y="149555"/>
                    <a:pt x="3459" y="108370"/>
                    <a:pt x="1155" y="63197"/>
                  </a:cubicBezTo>
                  <a:cubicBezTo>
                    <a:pt x="310" y="47091"/>
                    <a:pt x="6148" y="31138"/>
                    <a:pt x="17286" y="19481"/>
                  </a:cubicBezTo>
                  <a:cubicBezTo>
                    <a:pt x="28425" y="7746"/>
                    <a:pt x="44095" y="997"/>
                    <a:pt x="60304" y="997"/>
                  </a:cubicBezTo>
                  <a:close/>
                  <a:moveTo>
                    <a:pt x="60332" y="565"/>
                  </a:moveTo>
                  <a:cubicBezTo>
                    <a:pt x="43970" y="565"/>
                    <a:pt x="28222" y="7314"/>
                    <a:pt x="16930" y="19126"/>
                  </a:cubicBezTo>
                  <a:cubicBezTo>
                    <a:pt x="5714" y="30937"/>
                    <a:pt x="-201" y="47043"/>
                    <a:pt x="644" y="63226"/>
                  </a:cubicBezTo>
                  <a:cubicBezTo>
                    <a:pt x="3026" y="108478"/>
                    <a:pt x="14011" y="149741"/>
                    <a:pt x="33369" y="185941"/>
                  </a:cubicBezTo>
                  <a:cubicBezTo>
                    <a:pt x="49117" y="215316"/>
                    <a:pt x="70165" y="241163"/>
                    <a:pt x="96053" y="262715"/>
                  </a:cubicBezTo>
                  <a:cubicBezTo>
                    <a:pt x="100508" y="266397"/>
                    <a:pt x="104887" y="269848"/>
                    <a:pt x="109266" y="273069"/>
                  </a:cubicBezTo>
                  <a:cubicBezTo>
                    <a:pt x="111417" y="288869"/>
                    <a:pt x="115642" y="304208"/>
                    <a:pt x="121941" y="319011"/>
                  </a:cubicBezTo>
                  <a:cubicBezTo>
                    <a:pt x="131159" y="340792"/>
                    <a:pt x="144372" y="360427"/>
                    <a:pt x="161195" y="377224"/>
                  </a:cubicBezTo>
                  <a:cubicBezTo>
                    <a:pt x="178018" y="394020"/>
                    <a:pt x="197607" y="407212"/>
                    <a:pt x="219424" y="416416"/>
                  </a:cubicBezTo>
                  <a:cubicBezTo>
                    <a:pt x="237169" y="423855"/>
                    <a:pt x="255682" y="428457"/>
                    <a:pt x="274733" y="430068"/>
                  </a:cubicBezTo>
                  <a:lnTo>
                    <a:pt x="274733" y="473018"/>
                  </a:lnTo>
                  <a:cubicBezTo>
                    <a:pt x="255375" y="476086"/>
                    <a:pt x="237246" y="483142"/>
                    <a:pt x="222343" y="493649"/>
                  </a:cubicBezTo>
                  <a:cubicBezTo>
                    <a:pt x="197607" y="511060"/>
                    <a:pt x="183396" y="536753"/>
                    <a:pt x="183396" y="564057"/>
                  </a:cubicBezTo>
                  <a:lnTo>
                    <a:pt x="183396" y="607851"/>
                  </a:lnTo>
                  <a:lnTo>
                    <a:pt x="227259" y="607851"/>
                  </a:lnTo>
                  <a:lnTo>
                    <a:pt x="366070" y="607851"/>
                  </a:lnTo>
                  <a:lnTo>
                    <a:pt x="409934" y="607851"/>
                  </a:lnTo>
                  <a:lnTo>
                    <a:pt x="409934" y="564057"/>
                  </a:lnTo>
                  <a:cubicBezTo>
                    <a:pt x="409934" y="536753"/>
                    <a:pt x="395799" y="511060"/>
                    <a:pt x="371064" y="493649"/>
                  </a:cubicBezTo>
                  <a:cubicBezTo>
                    <a:pt x="356161" y="483142"/>
                    <a:pt x="338032" y="476086"/>
                    <a:pt x="318596" y="473018"/>
                  </a:cubicBezTo>
                  <a:lnTo>
                    <a:pt x="318596" y="430068"/>
                  </a:lnTo>
                  <a:cubicBezTo>
                    <a:pt x="337724" y="428457"/>
                    <a:pt x="356238" y="423855"/>
                    <a:pt x="373906" y="416416"/>
                  </a:cubicBezTo>
                  <a:cubicBezTo>
                    <a:pt x="395799" y="407212"/>
                    <a:pt x="415388" y="394020"/>
                    <a:pt x="432211" y="377224"/>
                  </a:cubicBezTo>
                  <a:cubicBezTo>
                    <a:pt x="449034" y="360427"/>
                    <a:pt x="462247" y="340792"/>
                    <a:pt x="471466" y="319011"/>
                  </a:cubicBezTo>
                  <a:cubicBezTo>
                    <a:pt x="477765" y="304208"/>
                    <a:pt x="481990" y="288869"/>
                    <a:pt x="484141" y="273069"/>
                  </a:cubicBezTo>
                  <a:cubicBezTo>
                    <a:pt x="488519" y="269848"/>
                    <a:pt x="492898" y="266397"/>
                    <a:pt x="497353" y="262715"/>
                  </a:cubicBezTo>
                  <a:cubicBezTo>
                    <a:pt x="523241" y="241163"/>
                    <a:pt x="544290" y="215316"/>
                    <a:pt x="560037" y="185941"/>
                  </a:cubicBezTo>
                  <a:cubicBezTo>
                    <a:pt x="579396" y="149741"/>
                    <a:pt x="590381" y="108478"/>
                    <a:pt x="592762" y="63226"/>
                  </a:cubicBezTo>
                  <a:cubicBezTo>
                    <a:pt x="593607" y="47043"/>
                    <a:pt x="587615" y="30937"/>
                    <a:pt x="576400" y="19126"/>
                  </a:cubicBezTo>
                  <a:cubicBezTo>
                    <a:pt x="565184" y="7314"/>
                    <a:pt x="549360" y="565"/>
                    <a:pt x="533074" y="565"/>
                  </a:cubicBezTo>
                  <a:lnTo>
                    <a:pt x="485907" y="565"/>
                  </a:lnTo>
                  <a:lnTo>
                    <a:pt x="442044" y="565"/>
                  </a:lnTo>
                  <a:lnTo>
                    <a:pt x="372830" y="565"/>
                  </a:lnTo>
                  <a:lnTo>
                    <a:pt x="335036" y="565"/>
                  </a:lnTo>
                  <a:lnTo>
                    <a:pt x="258294" y="565"/>
                  </a:lnTo>
                  <a:lnTo>
                    <a:pt x="220576" y="565"/>
                  </a:lnTo>
                  <a:lnTo>
                    <a:pt x="151362" y="565"/>
                  </a:lnTo>
                  <a:lnTo>
                    <a:pt x="107499" y="565"/>
                  </a:lnTo>
                  <a:close/>
                  <a:moveTo>
                    <a:pt x="60304" y="0"/>
                  </a:moveTo>
                  <a:lnTo>
                    <a:pt x="533037" y="0"/>
                  </a:lnTo>
                  <a:cubicBezTo>
                    <a:pt x="549476" y="0"/>
                    <a:pt x="565454" y="6826"/>
                    <a:pt x="576746" y="18790"/>
                  </a:cubicBezTo>
                  <a:cubicBezTo>
                    <a:pt x="588038" y="30678"/>
                    <a:pt x="594030" y="46861"/>
                    <a:pt x="593185" y="63273"/>
                  </a:cubicBezTo>
                  <a:cubicBezTo>
                    <a:pt x="590881" y="108523"/>
                    <a:pt x="579819" y="149939"/>
                    <a:pt x="560384" y="186139"/>
                  </a:cubicBezTo>
                  <a:cubicBezTo>
                    <a:pt x="544637" y="215589"/>
                    <a:pt x="523512" y="241436"/>
                    <a:pt x="497624" y="263064"/>
                  </a:cubicBezTo>
                  <a:cubicBezTo>
                    <a:pt x="493400" y="266592"/>
                    <a:pt x="489021" y="270043"/>
                    <a:pt x="484566" y="273341"/>
                  </a:cubicBezTo>
                  <a:cubicBezTo>
                    <a:pt x="482415" y="289063"/>
                    <a:pt x="478113" y="304556"/>
                    <a:pt x="471891" y="319204"/>
                  </a:cubicBezTo>
                  <a:cubicBezTo>
                    <a:pt x="462673" y="341062"/>
                    <a:pt x="449383" y="360696"/>
                    <a:pt x="432560" y="377492"/>
                  </a:cubicBezTo>
                  <a:cubicBezTo>
                    <a:pt x="415660" y="394365"/>
                    <a:pt x="395995" y="407557"/>
                    <a:pt x="374102" y="416837"/>
                  </a:cubicBezTo>
                  <a:cubicBezTo>
                    <a:pt x="356588" y="424200"/>
                    <a:pt x="338075" y="428801"/>
                    <a:pt x="319101" y="430565"/>
                  </a:cubicBezTo>
                  <a:lnTo>
                    <a:pt x="319101" y="472517"/>
                  </a:lnTo>
                  <a:cubicBezTo>
                    <a:pt x="338536" y="475662"/>
                    <a:pt x="356588" y="482795"/>
                    <a:pt x="371337" y="493225"/>
                  </a:cubicBezTo>
                  <a:cubicBezTo>
                    <a:pt x="396226" y="510711"/>
                    <a:pt x="410437" y="536558"/>
                    <a:pt x="410437" y="564014"/>
                  </a:cubicBezTo>
                  <a:lnTo>
                    <a:pt x="410437" y="608344"/>
                  </a:lnTo>
                  <a:lnTo>
                    <a:pt x="182904" y="608344"/>
                  </a:lnTo>
                  <a:lnTo>
                    <a:pt x="182904" y="564014"/>
                  </a:lnTo>
                  <a:cubicBezTo>
                    <a:pt x="182904" y="536558"/>
                    <a:pt x="197115" y="510711"/>
                    <a:pt x="222004" y="493225"/>
                  </a:cubicBezTo>
                  <a:cubicBezTo>
                    <a:pt x="236753" y="482795"/>
                    <a:pt x="254805" y="475662"/>
                    <a:pt x="274240" y="472517"/>
                  </a:cubicBezTo>
                  <a:lnTo>
                    <a:pt x="274240" y="430565"/>
                  </a:lnTo>
                  <a:cubicBezTo>
                    <a:pt x="255266" y="428801"/>
                    <a:pt x="236753" y="424200"/>
                    <a:pt x="219239" y="416837"/>
                  </a:cubicBezTo>
                  <a:cubicBezTo>
                    <a:pt x="197346" y="407557"/>
                    <a:pt x="177681" y="394365"/>
                    <a:pt x="160781" y="377492"/>
                  </a:cubicBezTo>
                  <a:cubicBezTo>
                    <a:pt x="143958" y="360696"/>
                    <a:pt x="130668" y="341062"/>
                    <a:pt x="121450" y="319204"/>
                  </a:cubicBezTo>
                  <a:cubicBezTo>
                    <a:pt x="115228" y="304479"/>
                    <a:pt x="110926" y="289063"/>
                    <a:pt x="108699" y="273341"/>
                  </a:cubicBezTo>
                  <a:cubicBezTo>
                    <a:pt x="104243" y="270043"/>
                    <a:pt x="99865" y="266592"/>
                    <a:pt x="95717" y="263064"/>
                  </a:cubicBezTo>
                  <a:cubicBezTo>
                    <a:pt x="69752" y="241436"/>
                    <a:pt x="48628" y="215589"/>
                    <a:pt x="32880" y="186139"/>
                  </a:cubicBezTo>
                  <a:cubicBezTo>
                    <a:pt x="13522" y="149939"/>
                    <a:pt x="2460" y="108523"/>
                    <a:pt x="79" y="63273"/>
                  </a:cubicBezTo>
                  <a:cubicBezTo>
                    <a:pt x="-766" y="46861"/>
                    <a:pt x="5226" y="30678"/>
                    <a:pt x="16595" y="18790"/>
                  </a:cubicBezTo>
                  <a:cubicBezTo>
                    <a:pt x="27887" y="6826"/>
                    <a:pt x="43865" y="0"/>
                    <a:pt x="60304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7" name="TextBox 9"/>
            <p:cNvSpPr txBox="1">
              <a:spLocks noChangeArrowheads="1"/>
            </p:cNvSpPr>
            <p:nvPr/>
          </p:nvSpPr>
          <p:spPr bwMode="auto">
            <a:xfrm>
              <a:off x="1215329" y="5919381"/>
              <a:ext cx="52877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404040"/>
                  </a:solidFill>
                  <a:latin typeface="Verdana" panose="020B0604030504040204" pitchFamily="34" charset="0"/>
                </a:rPr>
                <a:t>$</a:t>
              </a:r>
              <a:endParaRPr lang="zh-CN" altLang="en-US" b="1">
                <a:solidFill>
                  <a:srgbClr val="404040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0478" name="TextBox 10"/>
          <p:cNvSpPr txBox="1">
            <a:spLocks noChangeArrowheads="1"/>
          </p:cNvSpPr>
          <p:nvPr/>
        </p:nvSpPr>
        <p:spPr bwMode="auto">
          <a:xfrm>
            <a:off x="526098" y="5746750"/>
            <a:ext cx="1150937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数据价值</a:t>
            </a:r>
          </a:p>
        </p:txBody>
      </p:sp>
      <p:sp>
        <p:nvSpPr>
          <p:cNvPr id="60479" name="TextBox 10"/>
          <p:cNvSpPr txBox="1">
            <a:spLocks noChangeArrowheads="1"/>
          </p:cNvSpPr>
          <p:nvPr/>
        </p:nvSpPr>
        <p:spPr bwMode="auto">
          <a:xfrm>
            <a:off x="526098" y="2968625"/>
            <a:ext cx="115093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</p:txBody>
      </p:sp>
      <p:sp>
        <p:nvSpPr>
          <p:cNvPr id="60480" name="TextBox 10"/>
          <p:cNvSpPr txBox="1">
            <a:spLocks noChangeArrowheads="1"/>
          </p:cNvSpPr>
          <p:nvPr/>
        </p:nvSpPr>
        <p:spPr bwMode="auto">
          <a:xfrm>
            <a:off x="526098" y="4327525"/>
            <a:ext cx="115093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</a:p>
        </p:txBody>
      </p:sp>
      <p:sp>
        <p:nvSpPr>
          <p:cNvPr id="60481" name="矩形 153"/>
          <p:cNvSpPr>
            <a:spLocks noChangeArrowheads="1"/>
          </p:cNvSpPr>
          <p:nvPr/>
        </p:nvSpPr>
        <p:spPr bwMode="auto">
          <a:xfrm>
            <a:off x="8373745" y="1881188"/>
            <a:ext cx="2016125" cy="1014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defTabSz="412750" hangingPunct="0">
              <a:buFont typeface="Wingdings" panose="05000000000000000000" pitchFamily="2" charset="2"/>
              <a:buChar char="ü"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按需调整组织架构</a:t>
            </a:r>
          </a:p>
          <a:p>
            <a:pPr marL="285750" indent="-285750" defTabSz="412750" hangingPunct="0">
              <a:buFont typeface="Wingdings" panose="05000000000000000000" pitchFamily="2" charset="2"/>
              <a:buChar char="ü"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规划未来数据治理内容</a:t>
            </a:r>
          </a:p>
          <a:p>
            <a:pPr marL="190500" lvl="1" indent="-189230" defTabSz="412750"/>
            <a:endParaRPr lang="zh-CN" altLang="de-DE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396220" y="885825"/>
            <a:ext cx="1754793" cy="6115050"/>
            <a:chOff x="16485" y="1395"/>
            <a:chExt cx="3053" cy="9630"/>
          </a:xfrm>
        </p:grpSpPr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16485" y="1395"/>
              <a:ext cx="3053" cy="873"/>
            </a:xfrm>
            <a:prstGeom prst="rect">
              <a:avLst/>
            </a:prstGeom>
            <a:solidFill>
              <a:srgbClr val="B2D2DE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51" name="Text Box 34"/>
            <p:cNvSpPr txBox="1">
              <a:spLocks noChangeArrowheads="1"/>
            </p:cNvSpPr>
            <p:nvPr/>
          </p:nvSpPr>
          <p:spPr bwMode="auto">
            <a:xfrm>
              <a:off x="16708" y="1443"/>
              <a:ext cx="2607" cy="77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持续改进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2025+</a:t>
              </a:r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16485" y="2463"/>
              <a:ext cx="3053" cy="85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82" name="TextBox 154"/>
            <p:cNvSpPr txBox="1">
              <a:spLocks noChangeArrowheads="1"/>
            </p:cNvSpPr>
            <p:nvPr/>
          </p:nvSpPr>
          <p:spPr bwMode="auto">
            <a:xfrm>
              <a:off x="17523" y="2973"/>
              <a:ext cx="960" cy="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>
              <a:spAutoFit/>
            </a:bodyPr>
            <a:lstStyle/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持续改进数据治理内容，日常维护</a:t>
              </a:r>
            </a:p>
          </p:txBody>
        </p:sp>
      </p:grp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>
          <a:xfrm>
            <a:off x="9021445" y="6904038"/>
            <a:ext cx="2892425" cy="384175"/>
          </a:xfrm>
        </p:spPr>
        <p:txBody>
          <a:bodyPr/>
          <a:lstStyle/>
          <a:p>
            <a:fld id="{6B81825A-CF7D-49B5-8C29-49E785A356A8}" type="slidenum">
              <a:rPr lang="zh-CN" altLang="en-US" sz="1600"/>
              <a:pPr/>
              <a:t>39</a:t>
            </a:fld>
            <a:endParaRPr lang="zh-CN" altLang="en-US" sz="1600"/>
          </a:p>
        </p:txBody>
      </p:sp>
      <p:sp>
        <p:nvSpPr>
          <p:cNvPr id="60484" name="TextBox 8"/>
          <p:cNvSpPr txBox="1">
            <a:spLocks noChangeArrowheads="1"/>
          </p:cNvSpPr>
          <p:nvPr/>
        </p:nvSpPr>
        <p:spPr bwMode="auto">
          <a:xfrm>
            <a:off x="685800" y="304800"/>
            <a:ext cx="7510463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实施路径详情</a:t>
            </a:r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6295287" y="4708589"/>
            <a:ext cx="1930560" cy="707886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完善数据质量平台</a:t>
            </a: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完善数据质量制度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17"/>
          <p:cNvSpPr>
            <a:spLocks noChangeArrowheads="1"/>
          </p:cNvSpPr>
          <p:nvPr/>
        </p:nvSpPr>
        <p:spPr bwMode="auto">
          <a:xfrm>
            <a:off x="4202334" y="3340475"/>
            <a:ext cx="1782762" cy="707886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规划数据管理内容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285750" indent="-285750" defTabSz="41275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准备数据管理环境</a:t>
            </a:r>
            <a:endParaRPr lang="en-US" altLang="zh-CN" sz="1400" kern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endParaRPr kumimoji="1" lang="zh-CN" altLang="de-DE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reeform 11"/>
          <p:cNvSpPr>
            <a:spLocks noChangeArrowheads="1"/>
          </p:cNvSpPr>
          <p:nvPr/>
        </p:nvSpPr>
        <p:spPr bwMode="auto">
          <a:xfrm>
            <a:off x="1647825" y="1419225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05538" y="3616325"/>
            <a:ext cx="4143375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矩形 7"/>
          <p:cNvSpPr>
            <a:spLocks noChangeArrowheads="1"/>
          </p:cNvSpPr>
          <p:nvPr/>
        </p:nvSpPr>
        <p:spPr bwMode="auto">
          <a:xfrm>
            <a:off x="6205538" y="2747963"/>
            <a:ext cx="446722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sz="60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背景介绍</a:t>
            </a:r>
          </a:p>
        </p:txBody>
      </p:sp>
      <p:sp>
        <p:nvSpPr>
          <p:cNvPr id="16388" name="TextBox 11"/>
          <p:cNvSpPr txBox="1">
            <a:spLocks noChangeArrowheads="1"/>
          </p:cNvSpPr>
          <p:nvPr/>
        </p:nvSpPr>
        <p:spPr bwMode="auto">
          <a:xfrm>
            <a:off x="6205538" y="3687763"/>
            <a:ext cx="1588897" cy="1135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银监背景</a:t>
            </a: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我行背景</a:t>
            </a:r>
          </a:p>
        </p:txBody>
      </p:sp>
      <p:sp>
        <p:nvSpPr>
          <p:cNvPr id="16389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52750" y="2449513"/>
            <a:ext cx="169545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0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1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925" y="3868738"/>
            <a:ext cx="3467100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章节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331D-BC4C-4D47-81EA-4C5433449DDC}" type="slidenum">
              <a:rPr lang="zh-CN" altLang="en-US" sz="1600"/>
              <a:pPr/>
              <a:t>4</a:t>
            </a:fld>
            <a:endParaRPr lang="zh-CN" altLang="en-US" sz="1600"/>
          </a:p>
        </p:txBody>
      </p:sp>
      <p:sp>
        <p:nvSpPr>
          <p:cNvPr id="16393" name="TextBox 11"/>
          <p:cNvSpPr txBox="1">
            <a:spLocks noChangeArrowheads="1"/>
          </p:cNvSpPr>
          <p:nvPr/>
        </p:nvSpPr>
        <p:spPr bwMode="auto">
          <a:xfrm>
            <a:off x="8440738" y="3687763"/>
            <a:ext cx="1588897" cy="1135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行业背景</a:t>
            </a:r>
            <a:endParaRPr lang="en-US" altLang="zh-CN" sz="2400" dirty="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战略转型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/>
          </a:p>
        </p:txBody>
      </p:sp>
      <p:sp>
        <p:nvSpPr>
          <p:cNvPr id="65538" name="Freeform 11"/>
          <p:cNvSpPr>
            <a:spLocks noChangeArrowheads="1"/>
          </p:cNvSpPr>
          <p:nvPr/>
        </p:nvSpPr>
        <p:spPr bwMode="auto">
          <a:xfrm>
            <a:off x="1648460" y="1419225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/>
          </a:p>
        </p:txBody>
      </p:sp>
      <p:sp>
        <p:nvSpPr>
          <p:cNvPr id="65539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750" y="2449513"/>
            <a:ext cx="169545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0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zh-CN" altLang="en-US" sz="10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538" y="3616325"/>
            <a:ext cx="4143375" cy="0"/>
          </a:xfrm>
          <a:prstGeom prst="line">
            <a:avLst/>
          </a:prstGeom>
          <a:ln w="12700">
            <a:solidFill>
              <a:srgbClr val="4993A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1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925" y="3868738"/>
            <a:ext cx="3467100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章节 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542" name="矩形 7"/>
          <p:cNvSpPr>
            <a:spLocks noChangeArrowheads="1"/>
          </p:cNvSpPr>
          <p:nvPr/>
        </p:nvSpPr>
        <p:spPr bwMode="auto">
          <a:xfrm>
            <a:off x="6205538" y="2747963"/>
            <a:ext cx="446722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sz="6000">
                <a:solidFill>
                  <a:srgbClr val="366B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附录</a:t>
            </a:r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6205538" y="3695700"/>
            <a:ext cx="34353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66B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同业数据治理方案参考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3BD-B79E-4E2F-B893-61D4FC7C403F}" type="slidenum">
              <a:rPr lang="zh-CN" altLang="en-US" sz="1600"/>
              <a:pPr/>
              <a:t>40</a:t>
            </a:fld>
            <a:endParaRPr lang="zh-CN" altLang="en-US" sz="1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页脚占位符 1"/>
          <p:cNvSpPr txBox="1">
            <a:spLocks noChangeArrowheads="1"/>
          </p:cNvSpPr>
          <p:nvPr/>
        </p:nvSpPr>
        <p:spPr bwMode="auto">
          <a:xfrm>
            <a:off x="1125538" y="6908800"/>
            <a:ext cx="2054225" cy="230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4803" tIns="0" rIns="114803" bIns="0" anchor="ctr">
            <a:spAutoFit/>
          </a:bodyPr>
          <a:lstStyle/>
          <a:p>
            <a:r>
              <a:rPr lang="en-US" altLang="zh-CN" sz="1500" b="1">
                <a:solidFill>
                  <a:schemeClr val="bg1"/>
                </a:solidFill>
              </a:rPr>
              <a:t>XX</a:t>
            </a:r>
            <a:r>
              <a:rPr lang="zh-CN" altLang="en-US" sz="1500" b="1">
                <a:solidFill>
                  <a:schemeClr val="bg1"/>
                </a:solidFill>
              </a:rPr>
              <a:t>银行机密文件</a:t>
            </a:r>
          </a:p>
        </p:txBody>
      </p:sp>
      <p:pic>
        <p:nvPicPr>
          <p:cNvPr id="6758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901700"/>
            <a:ext cx="11215687" cy="59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直接连接符 8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89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6761-3F9C-4271-9F4D-51B4F21F6964}" type="slidenum">
              <a:rPr lang="zh-CN" altLang="en-US" sz="1600"/>
              <a:pPr/>
              <a:t>41</a:t>
            </a:fld>
            <a:endParaRPr lang="zh-CN" altLang="en-US" sz="1600"/>
          </a:p>
        </p:txBody>
      </p:sp>
      <p:sp>
        <p:nvSpPr>
          <p:cNvPr id="64544" name="TextBox 8"/>
          <p:cNvSpPr txBox="1">
            <a:spLocks noChangeArrowheads="1"/>
          </p:cNvSpPr>
          <p:nvPr/>
        </p:nvSpPr>
        <p:spPr bwMode="auto">
          <a:xfrm>
            <a:off x="642938" y="295117"/>
            <a:ext cx="7510462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附录：同业数据管理规划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页脚占位符 1"/>
          <p:cNvSpPr txBox="1">
            <a:spLocks noChangeArrowheads="1"/>
          </p:cNvSpPr>
          <p:nvPr/>
        </p:nvSpPr>
        <p:spPr bwMode="auto">
          <a:xfrm>
            <a:off x="1125538" y="6908800"/>
            <a:ext cx="2054225" cy="230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4803" tIns="0" rIns="114803" bIns="0" anchor="ctr">
            <a:spAutoFit/>
          </a:bodyPr>
          <a:lstStyle/>
          <a:p>
            <a:r>
              <a:rPr lang="en-US" altLang="zh-CN" sz="1500" b="1">
                <a:solidFill>
                  <a:schemeClr val="bg1"/>
                </a:solidFill>
              </a:rPr>
              <a:t>XX</a:t>
            </a:r>
            <a:r>
              <a:rPr lang="zh-CN" altLang="en-US" sz="1500" b="1">
                <a:solidFill>
                  <a:schemeClr val="bg1"/>
                </a:solidFill>
              </a:rPr>
              <a:t>银行机密文件</a:t>
            </a:r>
          </a:p>
        </p:txBody>
      </p:sp>
      <p:cxnSp>
        <p:nvCxnSpPr>
          <p:cNvPr id="83" name="直接连接符 8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6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238" y="946150"/>
            <a:ext cx="11017250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063-50D5-426D-A916-A74FAC0555DE}" type="slidenum">
              <a:rPr lang="zh-CN" altLang="en-US" sz="1600"/>
              <a:pPr/>
              <a:t>42</a:t>
            </a:fld>
            <a:endParaRPr lang="zh-CN" altLang="en-US" sz="1600"/>
          </a:p>
        </p:txBody>
      </p:sp>
      <p:sp>
        <p:nvSpPr>
          <p:cNvPr id="64544" name="TextBox 8"/>
          <p:cNvSpPr txBox="1">
            <a:spLocks noChangeArrowheads="1"/>
          </p:cNvSpPr>
          <p:nvPr/>
        </p:nvSpPr>
        <p:spPr bwMode="auto">
          <a:xfrm>
            <a:off x="669608" y="295117"/>
            <a:ext cx="7510462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附录：同业数据仓库建设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页脚占位符 1"/>
          <p:cNvSpPr txBox="1">
            <a:spLocks noChangeArrowheads="1"/>
          </p:cNvSpPr>
          <p:nvPr/>
        </p:nvSpPr>
        <p:spPr bwMode="auto">
          <a:xfrm>
            <a:off x="1125538" y="6908800"/>
            <a:ext cx="2054225" cy="230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4803" tIns="0" rIns="114803" bIns="0" anchor="ctr">
            <a:spAutoFit/>
          </a:bodyPr>
          <a:lstStyle/>
          <a:p>
            <a:r>
              <a:rPr lang="en-US" altLang="zh-CN" sz="1500" b="1">
                <a:solidFill>
                  <a:schemeClr val="bg1"/>
                </a:solidFill>
              </a:rPr>
              <a:t>XX</a:t>
            </a:r>
            <a:r>
              <a:rPr lang="zh-CN" altLang="en-US" sz="1500" b="1">
                <a:solidFill>
                  <a:schemeClr val="bg1"/>
                </a:solidFill>
              </a:rPr>
              <a:t>银行机密文件</a:t>
            </a:r>
          </a:p>
        </p:txBody>
      </p:sp>
      <p:cxnSp>
        <p:nvCxnSpPr>
          <p:cNvPr id="83" name="直接连接符 82"/>
          <p:cNvCxnSpPr/>
          <p:nvPr/>
        </p:nvCxnSpPr>
        <p:spPr>
          <a:xfrm flipV="1">
            <a:off x="357188" y="687388"/>
            <a:ext cx="11961812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4" name="AutoShape 7" descr="data:image/jpeg;base64,/9j/4AAQSkZJRgABAQAAAQABAAD/2wBDAAsJCQcJCQcJCQkJCwkJCQkJCQsJCwsMCwsLDA0QDBEODQ4MEhkSJRodJR0ZHxwpKRYlNzU2GioyPi0pMBk7IRP/2wBDAQcICAsJCxULCxUsHRkdLCwsLCwsLCwsLCwsLCwsLCwsLCwsLCwsLCwsLCwsLCwsLCwsLCwsLCwsLCwsLCwsLCz/wAARCADVANUDASIAAhEBAxEB/8QAGwABAAIDAQEAAAAAAAAAAAAAAAEGBAUHAgP/xABBEAABAwIDBgMFBQcDAwUAAAABAAIDBBEFITESMkFRYXEGgbETImKhwRRCUnKRIzNDkqLR8FOy4TRjghUkg6Px/8QAGgEAAwADAQAAAAAAAAAAAAAAAAQFAgMGAf/EAC0RAAICAQQBAgUDBQEAAAAAAAABAgMEERIhMUETIgUyUWGxQ4GRI0JxodHw/9oADAMBAAIRAxEAPwDrWd+g+ai9zlpz59kNzlw49eijXIboyJHoEATck5acT/ZLkmw0Gp+gUa+63IDIn6BT8LcgNTyQAuSbDhqUub2HDU8k+FvmeSae623U8kALm9h5nkhOdhrx6LCr8Tw/DGA1Mwa4i7Ime9M/q1n1NgqfiHinEajajox9khN82nand1L9B5DzTNONZd8q4+potyIVdvkulXiGH0LQaqpiiNrhr3XeRzaxt3H9FoKrxjRsu2jpZZ3ZjbmIiZfmALu+QVLc573Oe9znPcbuc8lznHmSc15VSv4dXH53qTp503xHg30/ivHZSRG+CAHhDEHH+aXaWumxTF57iauqng6t9q5rf5W2HyWFonqnY01w+WKFJWzl22Tc8ySepS9uahT9VuNZ7ZLNEQ+OR7HDQsc5p8iCs+LHcehzZiE7ukpbKP8A7AVrEWEoRn8y1MoylH5WWWn8YYnHYVMFPO3iWbULz5i7f6Vu6TxVg89hO6SlebZTN2o78hIy4/UBc/6nyCdSlJ4NM+lp/gZhl2x86nXI5YpGCWORj43bro3B7T2Lcl6Byucui5TS1tbRSe0pZ5IXcQw+678zD7p8wrVh3i1jyyPE4ww6CeEEs7yR5kdxfspt2BZDmPKHqsyE+JcMtgJzJyHL+6XOZOQ4f8rxFLDPGyaORkkThtMexwc1w53C9a5nQZgH1KnjxNyczkOF/UoCTnoOH903szu8OvUpva7vqgACTnoPVASe3qm9+X1TeyG76oAm5OmiKL3000RAA3Jtw49eia+63IDUj0CG5yGQ4n6BNfdbkBkTyQA+Fug16dE+FuVtTyT4W5W1PJeXvYxriXNYxjS573EBrGgXLnE5IA9XtkLZankqrjHiiOEvpcLLXygkPqSA6Nh4+yByJ66d+Gtx3xDJWl9JRFzKIEh78w+p6niG8hx48hXVYxcH++3+P+kvIy/7a/5Pckkssj5ZXvklkN3vkcXOceZJXhE6DVWNNOCZ9x2U6dymndQgB6p6p6pp3QBOndQiIAKep8k6nyUdSgB1KIpQAUJrmiAM7D8Tr8Nk26aSzCQZIX3MUlvxN59Rmr5hWM0WKs9w+ynY3akp3kbQ+Jp4t/w2482XqOSWKSOWJ7o5I3BzHsNnNcOIISeRiRv56f1/6M0ZMquO0db3s/u+qb35fVaDA8fjxINparZjrWjK2TKkDUs5HmPMcm7/AHtN31XP2Vyrltl2W4TjYt0Rvfl9U3shu+vQJrkN3j16BNchkBqR6BazMm/LQZZIlwMgMhlkiAINybDLmU+FvmeSG+g8zyTT3W8NTyQAOWQytqeSofiHHTWvdRUjiKKN37R7T/1LwdT8I4c9eVtl4oxcwsOF0riJJG3rHg5sjcLiO/N2p6fmypasYOL+rP8Ab/pLy8j9OP7hERWCYFOndNFCACJp3Uta9zmMY18ksjtmNkbS573Hg1ozR9wGijTMqz0HhGrlDJcRmNO02Igg2XzkcnPN2jyBVip/D2AUoBFDFI8WG1UXneT/APJcfJIWZ9UOFyOQw7J8vg5rtx/jb/MFPXXlZXzEcV8O4dtQikpqiobdphgihDIzykk2bDsAT0VOrq0VsgkFHR0obezaSIR3B/G4albqbpW87dEarao18btWYnUoinqUyaAo6nRZFJR1dfUMpqZm3K4bR2jZkbBkZJHcAFeMO8MYVSNbJUsFXUAAl9QLxtPwRH3QO9ylb8mFHzd/Q31UTt66OfBzDmHAjob+ikFrtCCByN/1XW2RxtADWMZGNGta1o/QBVvxPNg8VO+F9PC+umb+xLWNEkQv+9c4Zgchx7aLVZ/qTUFH/YxZh7IuTkUjXsieiKmIHprnNc17HOa5rg5jmkhzXDMEEcVf8AxtuJxfZ5yG1sLbyWyE8Yy9owf7h9Dlz7XsvrBPPTTQzwPLJoXB7HDgRwI5HQ90tk46vjp58DFFzqlr4Os65DIcSPQJrkMgMifoFg4XiMOKUcVRFZrtydgOcUo1b9R0KztfdbwyJ5LmZRcW4vsvRkpLVE3AyA05IlwMhw5IvD0g30HmeSwsTr48MoqipIBc0BkLD/EmdutPqegWaSdBrx6KheKsQ+01oo43XhortdnvTu3ye2Tf15pnGp9axR8eTRkW+lBvyaGSSWWSSWVxfLK90kjjq5zjckrwidl0y46OfCnTzTTuo9V6ARF9aenqKqeKmpozJUSmzGjIADVzjwaOJ/w+NpLVnqTfCFPT1FVPFT00ZkqJTZjBkABq5x0DRxP+HoWD4JSYTGHm01bI20s5Gf5IgdG+vHp7wfB6bCICLiSrmA+0TWsXkZ7DBwaOA81s9PedrwH0CgZeW7Xsh8v5LGNjKv3S7/AybdziBYE52AA14qlY54kknMlJh8hZBmyWoZk+bm2M6hvXU9tczxZiUsLIsPjJaaiP2tQRr7LaLWxg9SDtduqpfUpjCxU16s/2NWXkNP04fuP87IinqrBLHUqCQAXHQAlNVk0ETZ6/DYX7klZTNcDxb7QEg/ovG9q1PUtXoX7AMLZh1DGZGgVNS1k9U4jPaIu1nZoyHmeK2+9mcmjnx6lRvZnJvLn1KnezO76rk5zc5OT8nRwioRUUabG8bhwyLYZsvq5G3hjOjAf4ktuHIcfmOfTTTVEsk0z3PlkcXyPcblxVi8T4TUx1E+Jx7UtNO5pm/FA4NDM/hNhY8NO9ZNgCSQAMzfTLmr2DXXGtShy32R8uc5T0lwkCQASTYDMlfWamq4BCZ4JYmzM9pEZW7O2zmLqz+HvDxkMWIYhGQwEPpad4zJ1EsrT+rR5nkMzxjG11DRy8Yqz2YPSSNxIH6BevMj6yqjz9zxY0vSdkij9EROyeFDb4DibsNrW7brUtTsw1PJufuyf+J16E8l0bX3W+Z5LkfThxXQPDOIOrcPbC9xNRRFsEhOpjt+zee4y8lH+I0/qr9yng2/pv9jfCwy5ImQyuijlQxcQq20NHWVRteGJz2g6F591gPckLljnPe573kue9znvcdXOcbklXTxjVbFNR0bTnUSumksc9iIWAPcn5Kkq78Or21uf1I+dPWe36Dop07pp3UKmID1T1TTuvpDDPPKyGCKSaZ9y2OJpc4gamw4DiV43otWAhhmnlhghbtzTyNiiaTYFzjYXPLmui4Pg9NhEBtaWrlA+0T2sXngxnJo4DzVTwTA66qq45545qanpZmPc57XRySyRuDhHGHWNrj3j5ccugae87XgOXQKL8Qv1ari+PJVwqtE5yX+CdPedrwH0CAcXa6Acr8AoyF3OPD9AnxO8hyUopFA8S4lS4hVxNp2gtpGyROmtYyuLhcDjstsbdz56FXfxB4f8AtQkr6JgFULumhbkJx+Jvx+vfWk6XvcWuCDkQRlYgrpMOcJVJQ8EHJhONjc/IUa5prqicFgvvSTCnq6KoO7BUwTO/Kx4J+V18VtcFwWfGJS521HQRO2Z5RkZCNYojz/EeHfTXbOMINz6M64ylJKPZ0cWfYjc1b8Q1up3vyj5rxHGxkccUbdmGJjY2DPdaLAZ52Xvey+76rkzpCHNbIHMc0GNwLXBwBDwRYgg8Oa0MHhbCYq37WDI+Jj/aQ0z9kwxvvcG9togcAfnZb7XIaevQKdchoMiR6BbIWzgmovTUwlXGbTkuhrkNOJ+gVX8YztbSUFMLbUlQ6aw4NiYW+rvkrJNNDDFLJK9scMTS6SR2Qa0LmuL4i7E62WosWxACKnYdWxNJtfqcye/RN4NTnbu8IVzLFGvb5Zr9cgpRQuhIoW48OVho8Up23tHV/wDtZb6AuN43eRy81p+gU3c2xYbPaQ5ruThmCtdkFZBxfkzhNwkpLwdeyGSLGoallXR0dUP48Ecp6Oc0bQ8jdFyb1i9GdGnqtUUfxXOZcWkj4U0EMI7uHtSf6vktFp5rMxSYT4liUwNw+qm2T8LTst+QCwvVdVTHZXGP2Odtlum39wnqnqmndbjWCdkE6nkukYLhNLhVMHNcJamoax004G/cXDY+TBw/Vc4VhwDHzQOZSVryaMm0TzmaYnhz2OfLskc6uyyv2ePA5iThCfuL5p7zszwH0C1GNYzDhMYybJWytJghN9lrb2232zt6+Vxtg5pAkLgQWhzSCC3Zte4Oi554krqOvxAPpgC2GL2DphpMQ4m7egvYHj2UjEpVtmklwilk2uuGqfIrvEeJ19MKZ4iia4WndBtAzD8JuTYcxx7ZLYeH/EAi9lQ4hJ+xFmU07z+64BkhPDkeHbdqqd1bli1ShsS0RIjkWRlv1Ou6+87K2g5dVWfEHh/7WJK+iZapA2poRkKgD7zfj9e+uF4e8QeyMVBiEn7EWbTTvP7vkyUn7v4Tw003bnrmdBoPqVEasxLP/cldOGTX/wC4ORm+dwRa4sQQQRzBRXbxB4f+1+0r6FlqnWaEWAqAPvNvlt+vfWnVFLV0rwyqp5YXOG0GytLdpoOdiOHYq7RkQuWq7+hHtplU9H0bDBcFnxeUucXx0ETrTzDJ0jhrFEefM8O+nQ4IIYIooII2x08TQyNjBZoA4Ba3AsRw+upIoaaNlOaZjWSUrf4YGQLebTz/AFz12+9kN316KHl3TsnpLjTwV8aqEI6x518jeyG76rQ1XijC6ardSlsskbAWyzwbLmtkBsWAGxIHEgrXeIfEP73D8Pk0uypqGHyMcRH9R8u1R7JnGwd8d1v7GjIy9r21nR2+IvD7wLVzGi2YfHM13axasep8VYJC0iB01Q62Qhjcxt+RfKB8gVz9OyZXw6pPlsXedZpwkbPFMarsVcGyERUzHbUcEZOwD+J5OZP+WHHW9AnQKE/CEa1titEJylKb1kwnQJ0CnTIa8VmYjoFCJ6oAvfhWsi/9K9lK4Xp6meJt/wALrSj/AHIqfSVclMJWNJs9wf8A+Vtk+gRR7sPdY5LyU6slxgkYpOZ5klR6qTlfumisEwaa6qERABT1PknU+QUdSgDMGJ4m2jNAKmQUhy9n7uTfwbVtq3S9lhopWKio9Iycm+wo1zTXVFkYjvorX4dx9zXQ4dXOLo3ObHSSm5c1xNmxScbcGnhppu1VemOmjdBUMDm7EofDIWnZMkLg42OhsbXzWm6mN0dsjbVZKuW5HW97Xd9Vh4hh9JilO6Cob7m9G9uT438HsP8Al18MIxanxeDaFo54gBUw3za4/ebzaeH6cFs978vquYalVPR8NF9ONkde0zmlTS4ngVdG4PLHsJdT1EY9yZnEWOXRwP8AytliPimoq6OOnp43U8sjCKyRp8tiEjOx4ny6q4VtFS4hA+mqGB0TtCMnMcMg6M8CP81XO8Vwqqwuf2cnvwvJ+zztFmyAcDycOIVii2vJa9Re5f7Jl1dmOnsftf8Ao13QIia5BVScOgU9AihABOgToFPQa8UAOg14qERABNOpKnTuo07oAlFCL08PpKx0Ussbx70b3xuHVpIK+a2eOxexxfFGfinMo7StEn1WsWuEt8VL6mco7ZOITqfIKdMz5KOpWZiOpRFPUoAdSoQkDNxAHU2WTFQYnOA6GhrHsOYc2nl2SOdyAF42o9nqTfRjKV9pqSupxeopamFvOaGRjf5iLfNZ+C4NNjEu04ujoInWmmbkZCP4UR58zw76YTthCO9vgyjCUpbUuRguCz4vKXOLo6CJ9p5hk6Rw1iiPP8R4d9LxU4Th9XQtoPYtjp42gU/sxZ0Lm6OZ9efmsuCCCGKKCCNsdPE0MjYwWAA4BfXeyG76rnr8qds9y4S6LdOPGuOj5b7OZyxYngOINsdiWO7opAD7KoiJscuLTo4cPK6vmF4pTYrTCWKzHss2oivd0b+X5TwP1FhWvFGLUlUW0FOyOX2Em1JUWvsPGRZCf9x8u2goq2qw+ojqKZ1nNyc032JGE5seOR/54KlKiWVUpyWkvyIxtWPY4xesTqmuQ0GRI9AvhV0tNWwyU08YfC8WcOLSNCw6gjgV8cNxKmxSmZNTm1rNmjJG3C+1yw2+R/wZvwtyA1P9lEalCX0aKqakuOmc0xfB6nCptl15KaQkQTgZHjsPtkHD5/Ia3ousVEFPVRSU00bZIZG7MjXaeR58iue4zglRhUu03ako5HWimtmw/wCnLbLa5Hj8hdxMxW+yff5JGTiuv3R6NQnQJ0CdB5qiIk9BrxUJ2T1QAU6d007qNO6AGndEU6IAAXJHEAE+aLd4JhT66GpnsSGz+xGX4WNd9USVmUoScRmGO5xUjJ8YU/s66mqQPdqafYJ5vhdY/IhVrqV0DxVSe3wx04F30cjZhln7N3uPA/UHyXP+pRgz30pfTgyy4bbX9x1KIpTooQvvR0dVX1EdNTMDpX3cS64ZGwaySEcB/wAcV8Op0C6B4Yw5tJh8dS9tp64NneSM2xHONnYDPuUrlX+hDd58DFFPqz08H2wvAMNw5rJCxs9SAC6onaC6/wD22nJo5W/Urcb2Z3Rp16lN7M7ozHXqU3vy+q5yc5TesnqXIwjBaRRFg+4O5yOjh1BXmOOJjGxxMZHCy4ayNoa3W+QblZe978o+ab2m76rAzG9kN31VQ8Q+If3uH4fJpdlTUMPkYoiP6j5dtj4oqq6mw9ppXBkcsvsKiRtxI1jm3AYeAOYJ/uqB0Cq4ONGf9WXP2J2XkOP9OJHQIia5BWySZeH4hVYbUsqKY57srDfYlj4tdb5Hh69IoK+mxGmjnpXe6fdka623E8ascOf/AOrlvZZuGYnVYXUiaE7THWbURE+7Ky+nccD9DYoZeKrluj835HMbIdT0fR0/4W+Z5LxNDDPHJTyRskjkaWyMkF2lp5r50dZTV1PFUUr9qN4zvvMcNWvH4gsjT3W68Ty6lc+9YvTyWk1JanO8bwObCnmWHakoXusx5zdCToyX6Hj310vRdbkjikY+F7GyNkaWyNeAWuacjtAqhY7gEmGuNRTbUlE453zfTk8Hn8PI+R5ut4mZv9lnf5JOTi7PfDo0PqmndTp3Uad1UJ40RFOndADRR1KdSvpBA+qnpqVm/UzRwN6bZsT5C58l43otWepa8HQvDEH2fBqMuFn1JkqnA/8AdcS35WRbaONkUccbRZkbGsYBwa0bICLk7JOc3L6nRwjsio/QSxxyRyslG1HIx8b282PGyQuV1tLLRVVTSyb0EjmAn7zdWu8xYrqxA1PDRVPxbhxcyHE425xhsNSB+An3Hm3I5HuOSdwLtlm19MUzKt8Ny8FO6lRrqiLoCMQ4Xa8HQgj9cl1yNrWsjaMo2Ma1o6NAAXJCNprhzBCu83iekiwylfC5stdJCxphN7RSBoa50vQHQce2YmZ9U7Nigh/DsjDc5MzsbxuHDI9hmzJVyNvFEdGj/Ultw5Dj8xoMJ8T1Uc5jxOV0tNM796WtDoHHjZgF2cxbL5KuzTTVEsk00jnyyOLpHvObivmSACSQABck8lsrwa417Jct+TCeXOU9y4SOutc2QNcxwMbgHNc0gh4IuC0jKynXIacevQLQeFoMRiw4iq22xSSB9JE/fjhLRwOYBOYH91v9choMifoFCsgoTcU9dCxXLfFSa0NT4ia1+DYkLCzGRvB+JsrDkucK/wDiqpZDhT4ARtVU0UTRx2WESuI/QDzXP+itfDk1U39yTnP+ol9hrkpToFCpCIToE6J0GvFAGxwnFanCaj2kd3wyWFTDfKRo+8PiHA+Xbo1LVU1XBFPSvEkcouHcQeIcOBHELlC2mDYxPhM5IBkppSPtEIOZ4e0ZfLaHz06idl4nqrfHv8juNk+m9sujpO7kM3H/AC5UOa0tcxzQ/bBa5rgCHA5EEHKy8QT09RDFPTvbLHM0PY9ujh15W0K+u71cVA5XDLPDKHj3h91AX1dG1zqMm8kYuXUxPz2OvD5qurrpAsQ4bRdcEHMEcrHgqJ4jwOLDi2spsqaeX2bov9KQguAZ8Jse3pbw8zdpXZ34ZKysbb74dFd07p1KdSiqk4Ky+EaH2tZPXyN/Z0bfZQ65zyjO3Zv+5VtrXucxjGl8kjmxxsGrnvOy1o7rp+FUEeGUNNTXBcxu1K4ffmedp7v106AKfn3bK9q7Y7h1757vCM4AnM5Iliczl0Rc+WgQL3JyGn914liinjljmaHQyMcx7HaFrhY3Xs8ychoPqo1zOQGYB9SgDmGJ4fLhtZNTP2iwe/A8j95ET7ru/A9QsJdJxnCmYrSlnutnhvJSyHKzrZtd8LuP68FziSOWKSSKVjmSRvLJGOFnNcNQV0mJkK6HPa7IOTR6UuOmeNeyeieiJwWBIsSTYDW6tnh7w8ZDFiGIRkMGy+lpnjMnUSyg/q0eZ5CsU0wgqKacxMlbBKyUxybj9nOxVzi8Y4a5oEtNVxu4iP2Ug7AlzT8kjmO7btqXfbG8ZVbt1jLNrkNOJ+gXzmmhhiklkkbHDE0ukkcbNaAq3P4xoWttTUlQ91svbOjiaP5S4qs4ji+I4m4CeQCJhuyCIFsTTzte5PUlTKsG2b93CKFmZXFe3lnvGsUdilWZGhzaaEGOmY7UMvm9w5u1PkOGet6BOgUK9CEa4qMekRpSc25MJ0CdAp0yHmVmYkdBqnREQA9VOndNOpUad0AbjBMamwqXZftSUcrgZoxmWHT2sY58xx7roUUsMscc0T2yMmaHxvYbhzToQuSrcYNjtRhJfG5pmpZCXGLas5jz96MnLPiP8M3Mw/U98O/yP42T6fsn0dFJawOe9wFgXOc4gNa0C5JJ4Kg+IcbbiL201P8A9JBIXh5Gc8gBbtgHRozt3v2jGfEU+JMFPCx1PSnORpcHSTHUB5AtsjktCsMPDcH6lnZ7k5W/2Q6Cn1ULY4PhcuLVQi95tNEWuq5R91h0jYfxO4cte9Kc4wjul0hGMXJ7UbnwnhftJDi1Q39nFtx0QIyc/Nr5h23W+fJXT4ncNByXiKKKGOONjGxxRMayJjRZrGtFgAvfxHQaDl1K5i+53Tc2X6alVHaicznp0RQCTnoi0m4HmdBn/wAlN7M7vC/HqUIuc9Bw5903szu+qAG9ru+q0GP4GMSZ9qpQBWRttbICpYPuuPMfdPl1bv8Ae/L6pvfl9VsrslXLdHswnBWR2yORua5rnMe1zXMcWva4EOa4GxBB4hedey6DjeAQ4mHT0+zFWtFts5MnAy2ZLfI+o0oc8FRTSyU88TopozZ7HjMdQdCORC6PHyI3rjv6EO6iVT56Pn2UInRMi41yClFCACdAnQKdMh5oAdB5qNET1QAU6d007qPVAD1RFOndADTuo7p1KIAIi2OF4PW4rIfZXjpmO2ZqlwuxvNsY+875DjyOM5qEd0nojKMXJ6RPjh+H1eJ1Ip6cWDbOnmIuyBh+87qfujj2zHSaCgpcOpoqaBuzGzMl2b5HnekeeLj/AJolBQUeHU7IKePYjb7xJze951fI7i4rK6nIDQcu653Kyne9F8pax8dVLV9j4naDQcu6a5nIDMD6lNczkBmAfUprmcmjMA+pSY2Mznoim5OYAtwuiAIIuc9B803vy+qHM9PVN7Td9UAN78vqm9kN3j16BN7IbvHr0Ca5DIDUj0CAGuQ0GRI9AsHEcLoMUi9lPHmwERzMyliPwO9Qclna5DIDIn6BPhbkOJ5L2MnF6x7PJRUloznGJ4DiOGl79n29KP48QPuj/usFyO+Y6rUdtF10/hb5nktHiHhnCq1z3wtNLUG5c+AD2bic7vi3f0sq9HxHxb/JMtwfNf8ABz5OgW4rfDmNUZdsw/aYxn7Slu4gfFGff/QFag+64sIIeN5rgQ4dwc1UhZCxaxepPnCUHpJaEaZBOyJ6rYYD1U6d006kqNO6AGndPVFOiAGijqU6lfSCCpqnbFNBNO/TZgYX27kZDzK8bS5Z6lrwj5qWtc5zGMa58jzZjI2l73nk1rc1ZKLwjXy7MlfM2ljyvFFaWc9NrcH9SteH4VhmGMP2aBrHkWfI675n/mkdn5aJC7Prr4jyxyvDnPmXCKzhfhOWTZqMWPs48i2kjd77hyme05dgfPgrjFFFDGxkbGRxRtDY42ANYxo4ADJe/idlbQck6uyA0HLqVFuvnc9ZsqVUxqWkR8TsgNBy6lNczoMxf1Ka5nIDMA+pTXM7ozAPqVpNw1zOQGYB9Sm9md317pvZnd9epTe6NHzQBIJOY06olydNEQAIvlwQi+XDoiIAWytoOiWysMuCIgBbIAZJbKwyREALWFhklrDJEQAAAGSxqmgw+rbs1VNBN1lja5w7O1+aIvU2nqjxpPhmnn8I4JKSYjU05P8ApS7bf5ZQ71WnrvCzaON0jK9zwLnZfAL/AMzXgfJETuPlXb1Fy4E76K1HVIrrmWJz06Lzs9URdEiIZVHRGrlbEJRGT94s2vltD1Vmp/BlO4NfPiE7gc7QxRx/N22iKXnX2VNKD0KOJVCz5kbOm8MeH4LONKZ3jMOqnul/pPuf0rcRxRRNDI2MYwCzWMaGtHYNyRFGlZOzmT1KsYRh8q0PVs7nyS2dzw0RFgZC1zc8NEIvrw4IiABF9f0Qi+unJEQAIvrpyQi+XD1REASiI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168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808038"/>
            <a:ext cx="10313988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096D-A7C7-4B75-AAC2-D307BDF75709}" type="slidenum">
              <a:rPr lang="zh-CN" altLang="en-US" sz="1600"/>
              <a:pPr/>
              <a:t>43</a:t>
            </a:fld>
            <a:endParaRPr lang="zh-CN" altLang="en-US" sz="1600"/>
          </a:p>
        </p:txBody>
      </p:sp>
      <p:sp>
        <p:nvSpPr>
          <p:cNvPr id="64544" name="TextBox 8"/>
          <p:cNvSpPr txBox="1">
            <a:spLocks noChangeArrowheads="1"/>
          </p:cNvSpPr>
          <p:nvPr/>
        </p:nvSpPr>
        <p:spPr bwMode="auto">
          <a:xfrm>
            <a:off x="649923" y="312262"/>
            <a:ext cx="7510462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附录：同业数据标准规划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39750" y="687388"/>
            <a:ext cx="11961813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830263"/>
            <a:ext cx="109442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ABC-94D3-4F44-BE70-07D1EF698A42}" type="slidenum">
              <a:rPr lang="zh-CN" altLang="en-US" sz="1600"/>
              <a:pPr/>
              <a:t>44</a:t>
            </a:fld>
            <a:endParaRPr lang="zh-CN" altLang="en-US" sz="1600"/>
          </a:p>
        </p:txBody>
      </p:sp>
      <p:sp>
        <p:nvSpPr>
          <p:cNvPr id="64544" name="TextBox 8"/>
          <p:cNvSpPr txBox="1">
            <a:spLocks noChangeArrowheads="1"/>
          </p:cNvSpPr>
          <p:nvPr/>
        </p:nvSpPr>
        <p:spPr bwMode="auto">
          <a:xfrm>
            <a:off x="669608" y="281782"/>
            <a:ext cx="7510462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附录：同业数据标准范围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39750" y="687388"/>
            <a:ext cx="11961813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79" name="组合 5"/>
          <p:cNvGrpSpPr/>
          <p:nvPr/>
        </p:nvGrpSpPr>
        <p:grpSpPr bwMode="auto">
          <a:xfrm>
            <a:off x="1422400" y="908050"/>
            <a:ext cx="9509125" cy="5884863"/>
            <a:chOff x="1422400" y="908685"/>
            <a:chExt cx="9509125" cy="5884545"/>
          </a:xfrm>
        </p:grpSpPr>
        <p:sp>
          <p:nvSpPr>
            <p:cNvPr id="7" name="右箭头 2"/>
            <p:cNvSpPr/>
            <p:nvPr/>
          </p:nvSpPr>
          <p:spPr>
            <a:xfrm rot="16200000">
              <a:off x="1359807" y="3006444"/>
              <a:ext cx="4166963" cy="301625"/>
            </a:xfrm>
            <a:prstGeom prst="rightArrow">
              <a:avLst>
                <a:gd name="adj1" fmla="val 91635"/>
                <a:gd name="adj2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en-US" sz="1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右箭头 3"/>
            <p:cNvSpPr/>
            <p:nvPr/>
          </p:nvSpPr>
          <p:spPr>
            <a:xfrm>
              <a:off x="3294063" y="4877221"/>
              <a:ext cx="4735512" cy="392092"/>
            </a:xfrm>
            <a:prstGeom prst="rightArrow">
              <a:avLst>
                <a:gd name="adj1" fmla="val 91635"/>
                <a:gd name="adj2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en-US" sz="1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1"/>
            <p:cNvSpPr txBox="1"/>
            <p:nvPr/>
          </p:nvSpPr>
          <p:spPr>
            <a:xfrm>
              <a:off x="4511675" y="4888333"/>
              <a:ext cx="1766888" cy="3873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chemeClr val="lt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数据调度与处理</a:t>
              </a:r>
            </a:p>
          </p:txBody>
        </p:sp>
        <p:sp>
          <p:nvSpPr>
            <p:cNvPr id="75783" name="矩形 9"/>
            <p:cNvSpPr>
              <a:spLocks noChangeArrowheads="1"/>
            </p:cNvSpPr>
            <p:nvPr/>
          </p:nvSpPr>
          <p:spPr bwMode="auto">
            <a:xfrm>
              <a:off x="7249795" y="2921635"/>
              <a:ext cx="360680" cy="13220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大数据平台</a:t>
              </a:r>
              <a:endPara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6550" y="2438952"/>
              <a:ext cx="2874963" cy="3492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b="1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数据结构化转换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146550" y="3081856"/>
              <a:ext cx="2874963" cy="3793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b="1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大数据分析计算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960813" y="2356407"/>
              <a:ext cx="3789362" cy="231286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dash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46550" y="3807303"/>
              <a:ext cx="2874963" cy="3365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b="1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分布式数据库</a:t>
              </a:r>
              <a:endParaRPr lang="en-US" altLang="zh-CN" sz="1400" b="1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5438" y="4208920"/>
              <a:ext cx="2886075" cy="32065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b="1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分布式文件系统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294063" y="5355033"/>
              <a:ext cx="6315075" cy="3936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数据生命周期管理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825875" y="934085"/>
              <a:ext cx="4109085" cy="3814445"/>
            </a:xfrm>
            <a:prstGeom prst="rect">
              <a:avLst/>
            </a:prstGeom>
            <a:noFill/>
            <a:ln w="25400">
              <a:gradFill flip="none" rotWithShape="1">
                <a:gsLst>
                  <a:gs pos="66000">
                    <a:srgbClr val="00B0F0"/>
                  </a:gs>
                  <a:gs pos="0">
                    <a:srgbClr val="3AA4C1"/>
                  </a:gs>
                  <a:gs pos="100000">
                    <a:schemeClr val="accent2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91" name="文本框 40"/>
            <p:cNvSpPr txBox="1">
              <a:spLocks noChangeArrowheads="1"/>
            </p:cNvSpPr>
            <p:nvPr/>
          </p:nvSpPr>
          <p:spPr bwMode="auto">
            <a:xfrm>
              <a:off x="5153025" y="919480"/>
              <a:ext cx="1564005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数据平台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188325" y="4877221"/>
              <a:ext cx="1420813" cy="3920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数据传输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43875" y="932497"/>
              <a:ext cx="1474788" cy="3814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en-US" sz="1600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94" name="文本框 47"/>
            <p:cNvSpPr txBox="1">
              <a:spLocks noChangeArrowheads="1"/>
            </p:cNvSpPr>
            <p:nvPr/>
          </p:nvSpPr>
          <p:spPr bwMode="auto">
            <a:xfrm>
              <a:off x="8221980" y="979170"/>
              <a:ext cx="1323340" cy="337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数据服务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8277225" y="1632546"/>
              <a:ext cx="1212850" cy="787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b="1" kern="0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294063" y="5832844"/>
              <a:ext cx="6324600" cy="3920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数据质量检核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294063" y="6310656"/>
              <a:ext cx="7456487" cy="3936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元数据管理</a:t>
              </a:r>
            </a:p>
          </p:txBody>
        </p:sp>
        <p:sp>
          <p:nvSpPr>
            <p:cNvPr id="75798" name="文本框 51"/>
            <p:cNvSpPr txBox="1">
              <a:spLocks noChangeArrowheads="1"/>
            </p:cNvSpPr>
            <p:nvPr/>
          </p:nvSpPr>
          <p:spPr bwMode="auto">
            <a:xfrm>
              <a:off x="9787255" y="5013960"/>
              <a:ext cx="962660" cy="9220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826625" y="932497"/>
              <a:ext cx="1036638" cy="3814556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00" name="文本框 53"/>
            <p:cNvSpPr txBox="1">
              <a:spLocks noChangeArrowheads="1"/>
            </p:cNvSpPr>
            <p:nvPr/>
          </p:nvSpPr>
          <p:spPr bwMode="auto">
            <a:xfrm>
              <a:off x="9760585" y="908685"/>
              <a:ext cx="1170940" cy="337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数据应用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9988550" y="1391259"/>
              <a:ext cx="714375" cy="7079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统计报表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960813" y="1296014"/>
              <a:ext cx="3821112" cy="865141"/>
            </a:xfrm>
            <a:prstGeom prst="rect">
              <a:avLst/>
            </a:prstGeom>
            <a:noFill/>
            <a:ln w="19050">
              <a:solidFill>
                <a:srgbClr val="3AA4C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03" name="矩形 29"/>
            <p:cNvSpPr>
              <a:spLocks noChangeArrowheads="1"/>
            </p:cNvSpPr>
            <p:nvPr/>
          </p:nvSpPr>
          <p:spPr bwMode="auto">
            <a:xfrm>
              <a:off x="7136765" y="1311275"/>
              <a:ext cx="612775" cy="73660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基础数据平台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994150" y="1443644"/>
              <a:ext cx="873125" cy="509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kern="0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贴源层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153025" y="1443644"/>
              <a:ext cx="871538" cy="509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kern="0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0313" y="1443644"/>
              <a:ext cx="873125" cy="509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kern="0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汇总层</a:t>
              </a:r>
            </a:p>
          </p:txBody>
        </p:sp>
        <p:cxnSp>
          <p:nvCxnSpPr>
            <p:cNvPr id="34" name="直接箭头连接符 33"/>
            <p:cNvCxnSpPr>
              <a:stCxn id="31" idx="3"/>
              <a:endCxn id="32" idx="1"/>
            </p:cNvCxnSpPr>
            <p:nvPr/>
          </p:nvCxnSpPr>
          <p:spPr>
            <a:xfrm>
              <a:off x="4867275" y="1699217"/>
              <a:ext cx="285750" cy="0"/>
            </a:xfrm>
            <a:prstGeom prst="straightConnector1">
              <a:avLst/>
            </a:prstGeom>
            <a:noFill/>
            <a:ln w="19050">
              <a:solidFill>
                <a:srgbClr val="3AA4C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2" idx="3"/>
              <a:endCxn id="33" idx="1"/>
            </p:cNvCxnSpPr>
            <p:nvPr/>
          </p:nvCxnSpPr>
          <p:spPr>
            <a:xfrm>
              <a:off x="6024563" y="1699217"/>
              <a:ext cx="285750" cy="0"/>
            </a:xfrm>
            <a:prstGeom prst="straightConnector1">
              <a:avLst/>
            </a:prstGeom>
            <a:noFill/>
            <a:ln w="19050">
              <a:solidFill>
                <a:srgbClr val="3AA4C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1" idx="0"/>
              <a:endCxn id="33" idx="1"/>
            </p:cNvCxnSpPr>
            <p:nvPr/>
          </p:nvCxnSpPr>
          <p:spPr>
            <a:xfrm flipV="1">
              <a:off x="5584825" y="2083372"/>
              <a:ext cx="3175" cy="35558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2" idx="3"/>
              <a:endCxn id="28" idx="1"/>
            </p:cNvCxnSpPr>
            <p:nvPr/>
          </p:nvCxnSpPr>
          <p:spPr>
            <a:xfrm flipV="1">
              <a:off x="9490075" y="1745253"/>
              <a:ext cx="498475" cy="2809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2" idx="0"/>
              <a:endCxn id="11" idx="2"/>
            </p:cNvCxnSpPr>
            <p:nvPr/>
          </p:nvCxnSpPr>
          <p:spPr>
            <a:xfrm flipH="1" flipV="1">
              <a:off x="5584825" y="2788183"/>
              <a:ext cx="0" cy="2936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8277225" y="3664436"/>
              <a:ext cx="1212850" cy="787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b="1" kern="0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数据切分</a:t>
              </a:r>
            </a:p>
          </p:txBody>
        </p:sp>
        <p:sp>
          <p:nvSpPr>
            <p:cNvPr id="40" name="数据源框"/>
            <p:cNvSpPr/>
            <p:nvPr/>
          </p:nvSpPr>
          <p:spPr>
            <a:xfrm>
              <a:off x="1422400" y="934085"/>
              <a:ext cx="1718945" cy="5859145"/>
            </a:xfrm>
            <a:prstGeom prst="rect">
              <a:avLst/>
            </a:prstGeom>
            <a:noFill/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14" name="数据源"/>
            <p:cNvSpPr txBox="1">
              <a:spLocks noChangeArrowheads="1"/>
            </p:cNvSpPr>
            <p:nvPr/>
          </p:nvSpPr>
          <p:spPr bwMode="auto">
            <a:xfrm>
              <a:off x="1774190" y="951230"/>
              <a:ext cx="1001395" cy="337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</a:t>
              </a:r>
            </a:p>
          </p:txBody>
        </p:sp>
        <p:sp>
          <p:nvSpPr>
            <p:cNvPr id="42" name="行内数据框"/>
            <p:cNvSpPr/>
            <p:nvPr/>
          </p:nvSpPr>
          <p:spPr>
            <a:xfrm>
              <a:off x="1525588" y="1424595"/>
              <a:ext cx="1519237" cy="313355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综合业务系统"/>
            <p:cNvSpPr/>
            <p:nvPr/>
          </p:nvSpPr>
          <p:spPr>
            <a:xfrm>
              <a:off x="1619250" y="1965903"/>
              <a:ext cx="1352550" cy="473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b="1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</a:t>
              </a:r>
            </a:p>
          </p:txBody>
        </p:sp>
        <p:sp>
          <p:nvSpPr>
            <p:cNvPr id="44" name="外部数据框"/>
            <p:cNvSpPr/>
            <p:nvPr/>
          </p:nvSpPr>
          <p:spPr>
            <a:xfrm>
              <a:off x="1525588" y="4747053"/>
              <a:ext cx="1519237" cy="19239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设备信息"/>
            <p:cNvSpPr/>
            <p:nvPr/>
          </p:nvSpPr>
          <p:spPr>
            <a:xfrm>
              <a:off x="1619250" y="6072544"/>
              <a:ext cx="1352550" cy="47146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物联网</a:t>
              </a:r>
            </a:p>
          </p:txBody>
        </p:sp>
        <p:sp>
          <p:nvSpPr>
            <p:cNvPr id="46" name="互联网"/>
            <p:cNvSpPr/>
            <p:nvPr/>
          </p:nvSpPr>
          <p:spPr>
            <a:xfrm>
              <a:off x="1619250" y="5256613"/>
              <a:ext cx="1352550" cy="47146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</a:p>
          </p:txBody>
        </p:sp>
        <p:cxnSp>
          <p:nvCxnSpPr>
            <p:cNvPr id="47" name="直接箭头连接符 46"/>
            <p:cNvCxnSpPr>
              <a:stCxn id="43" idx="2"/>
              <a:endCxn id="55" idx="0"/>
            </p:cNvCxnSpPr>
            <p:nvPr/>
          </p:nvCxnSpPr>
          <p:spPr>
            <a:xfrm>
              <a:off x="2295525" y="2438952"/>
              <a:ext cx="0" cy="45082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59" idx="3"/>
              <a:endCxn id="13" idx="1"/>
            </p:cNvCxnSpPr>
            <p:nvPr/>
          </p:nvCxnSpPr>
          <p:spPr>
            <a:xfrm flipV="1">
              <a:off x="2973388" y="3512044"/>
              <a:ext cx="987425" cy="534959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6" idx="3"/>
              <a:endCxn id="13" idx="1"/>
            </p:cNvCxnSpPr>
            <p:nvPr/>
          </p:nvCxnSpPr>
          <p:spPr>
            <a:xfrm flipV="1">
              <a:off x="2973388" y="3512044"/>
              <a:ext cx="987425" cy="1979506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5" idx="3"/>
              <a:endCxn id="13" idx="1"/>
            </p:cNvCxnSpPr>
            <p:nvPr/>
          </p:nvCxnSpPr>
          <p:spPr>
            <a:xfrm flipV="1">
              <a:off x="2973388" y="3512044"/>
              <a:ext cx="987425" cy="2795437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3" idx="1"/>
              <a:endCxn id="43" idx="3"/>
            </p:cNvCxnSpPr>
            <p:nvPr/>
          </p:nvCxnSpPr>
          <p:spPr>
            <a:xfrm flipH="1" flipV="1">
              <a:off x="2973388" y="2202428"/>
              <a:ext cx="987425" cy="13096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92"/>
            <p:cNvSpPr/>
            <p:nvPr/>
          </p:nvSpPr>
          <p:spPr>
            <a:xfrm>
              <a:off x="3263900" y="934084"/>
              <a:ext cx="7562850" cy="5859146"/>
            </a:xfrm>
            <a:custGeom>
              <a:avLst/>
              <a:gdLst>
                <a:gd name="connsiteX0" fmla="*/ 0 w 9403895"/>
                <a:gd name="connsiteY0" fmla="*/ 0 h 5364000"/>
                <a:gd name="connsiteX1" fmla="*/ 504000 w 9403895"/>
                <a:gd name="connsiteY1" fmla="*/ 0 h 5364000"/>
                <a:gd name="connsiteX2" fmla="*/ 504000 w 9403895"/>
                <a:gd name="connsiteY2" fmla="*/ 3564000 h 5364000"/>
                <a:gd name="connsiteX3" fmla="*/ 9403895 w 9403895"/>
                <a:gd name="connsiteY3" fmla="*/ 3564000 h 5364000"/>
                <a:gd name="connsiteX4" fmla="*/ 9403895 w 9403895"/>
                <a:gd name="connsiteY4" fmla="*/ 5364000 h 5364000"/>
                <a:gd name="connsiteX5" fmla="*/ 504000 w 9403895"/>
                <a:gd name="connsiteY5" fmla="*/ 5364000 h 5364000"/>
                <a:gd name="connsiteX6" fmla="*/ 475895 w 9403895"/>
                <a:gd name="connsiteY6" fmla="*/ 5364000 h 5364000"/>
                <a:gd name="connsiteX7" fmla="*/ 0 w 9403895"/>
                <a:gd name="connsiteY7" fmla="*/ 5364000 h 53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03895" h="5364000">
                  <a:moveTo>
                    <a:pt x="0" y="0"/>
                  </a:moveTo>
                  <a:lnTo>
                    <a:pt x="504000" y="0"/>
                  </a:lnTo>
                  <a:lnTo>
                    <a:pt x="504000" y="3564000"/>
                  </a:lnTo>
                  <a:lnTo>
                    <a:pt x="9403895" y="3564000"/>
                  </a:lnTo>
                  <a:lnTo>
                    <a:pt x="9403895" y="5364000"/>
                  </a:lnTo>
                  <a:lnTo>
                    <a:pt x="504000" y="5364000"/>
                  </a:lnTo>
                  <a:lnTo>
                    <a:pt x="475895" y="5364000"/>
                  </a:lnTo>
                  <a:lnTo>
                    <a:pt x="0" y="5364000"/>
                  </a:lnTo>
                  <a:close/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箭头连接符 52"/>
            <p:cNvCxnSpPr>
              <a:stCxn id="39" idx="2"/>
              <a:endCxn id="19" idx="0"/>
            </p:cNvCxnSpPr>
            <p:nvPr/>
          </p:nvCxnSpPr>
          <p:spPr>
            <a:xfrm>
              <a:off x="8883650" y="4450207"/>
              <a:ext cx="0" cy="425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4054475" y="3764280"/>
              <a:ext cx="3049905" cy="794385"/>
            </a:xfrm>
            <a:prstGeom prst="rect">
              <a:avLst/>
            </a:prstGeom>
            <a:noFill/>
            <a:ln w="19050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prstDash val="dash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综合业务系统"/>
            <p:cNvSpPr/>
            <p:nvPr/>
          </p:nvSpPr>
          <p:spPr>
            <a:xfrm>
              <a:off x="1619250" y="2889778"/>
              <a:ext cx="1352550" cy="473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b="1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数据交换平台</a:t>
              </a:r>
            </a:p>
          </p:txBody>
        </p:sp>
        <p:cxnSp>
          <p:nvCxnSpPr>
            <p:cNvPr id="56" name="直接箭头连接符 55"/>
            <p:cNvCxnSpPr>
              <a:stCxn id="55" idx="3"/>
              <a:endCxn id="29" idx="1"/>
            </p:cNvCxnSpPr>
            <p:nvPr/>
          </p:nvCxnSpPr>
          <p:spPr>
            <a:xfrm flipV="1">
              <a:off x="2973388" y="1729379"/>
              <a:ext cx="987425" cy="139692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30" name="文本框 21"/>
            <p:cNvSpPr txBox="1">
              <a:spLocks noChangeArrowheads="1"/>
            </p:cNvSpPr>
            <p:nvPr/>
          </p:nvSpPr>
          <p:spPr bwMode="auto">
            <a:xfrm>
              <a:off x="1597025" y="1473200"/>
              <a:ext cx="1323340" cy="3067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内部数据</a:t>
              </a:r>
            </a:p>
          </p:txBody>
        </p:sp>
        <p:sp>
          <p:nvSpPr>
            <p:cNvPr id="75831" name="文本框 21"/>
            <p:cNvSpPr txBox="1">
              <a:spLocks noChangeArrowheads="1"/>
            </p:cNvSpPr>
            <p:nvPr/>
          </p:nvSpPr>
          <p:spPr bwMode="auto">
            <a:xfrm>
              <a:off x="1525905" y="4831080"/>
              <a:ext cx="1323340" cy="3067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外部数据</a:t>
              </a:r>
            </a:p>
          </p:txBody>
        </p:sp>
        <p:sp>
          <p:nvSpPr>
            <p:cNvPr id="59" name="综合业务系统"/>
            <p:cNvSpPr/>
            <p:nvPr/>
          </p:nvSpPr>
          <p:spPr>
            <a:xfrm>
              <a:off x="1619250" y="3810478"/>
              <a:ext cx="1352550" cy="471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其他系统</a:t>
              </a:r>
            </a:p>
          </p:txBody>
        </p:sp>
        <p:cxnSp>
          <p:nvCxnSpPr>
            <p:cNvPr id="60" name="肘形连接符 187"/>
            <p:cNvCxnSpPr>
              <a:stCxn id="13" idx="3"/>
              <a:endCxn id="29" idx="1"/>
            </p:cNvCxnSpPr>
            <p:nvPr/>
          </p:nvCxnSpPr>
          <p:spPr>
            <a:xfrm>
              <a:off x="7750175" y="3512044"/>
              <a:ext cx="2239963" cy="746085"/>
            </a:xfrm>
            <a:prstGeom prst="bentConnector3">
              <a:avLst>
                <a:gd name="adj1" fmla="val 86844"/>
              </a:avLst>
            </a:prstGeom>
            <a:ln w="38100">
              <a:solidFill>
                <a:schemeClr val="accent2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22" idx="3"/>
              <a:endCxn id="29" idx="1"/>
            </p:cNvCxnSpPr>
            <p:nvPr/>
          </p:nvCxnSpPr>
          <p:spPr>
            <a:xfrm>
              <a:off x="9490075" y="2026225"/>
              <a:ext cx="498475" cy="54130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22" idx="3"/>
              <a:endCxn id="29" idx="1"/>
            </p:cNvCxnSpPr>
            <p:nvPr/>
          </p:nvCxnSpPr>
          <p:spPr>
            <a:xfrm>
              <a:off x="9490075" y="2026225"/>
              <a:ext cx="498475" cy="13842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4" idx="0"/>
              <a:endCxn id="12" idx="2"/>
            </p:cNvCxnSpPr>
            <p:nvPr/>
          </p:nvCxnSpPr>
          <p:spPr>
            <a:xfrm flipV="1">
              <a:off x="5584825" y="3461247"/>
              <a:ext cx="0" cy="34605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8274050" y="2575470"/>
              <a:ext cx="1212850" cy="787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b="1" kern="0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数据接口</a:t>
              </a:r>
            </a:p>
          </p:txBody>
        </p:sp>
        <p:cxnSp>
          <p:nvCxnSpPr>
            <p:cNvPr id="65" name="直接箭头连接符 64"/>
            <p:cNvCxnSpPr>
              <a:stCxn id="29" idx="3"/>
              <a:endCxn id="12" idx="2"/>
            </p:cNvCxnSpPr>
            <p:nvPr/>
          </p:nvCxnSpPr>
          <p:spPr>
            <a:xfrm>
              <a:off x="7781925" y="1729379"/>
              <a:ext cx="381000" cy="0"/>
            </a:xfrm>
            <a:prstGeom prst="straightConnector1">
              <a:avLst/>
            </a:prstGeom>
            <a:ln w="38100">
              <a:solidFill>
                <a:srgbClr val="3AA4C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4" idx="3"/>
              <a:endCxn id="12" idx="2"/>
            </p:cNvCxnSpPr>
            <p:nvPr/>
          </p:nvCxnSpPr>
          <p:spPr>
            <a:xfrm>
              <a:off x="9486900" y="2969149"/>
              <a:ext cx="501650" cy="4413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4" idx="3"/>
              <a:endCxn id="12" idx="2"/>
            </p:cNvCxnSpPr>
            <p:nvPr/>
          </p:nvCxnSpPr>
          <p:spPr>
            <a:xfrm flipV="1">
              <a:off x="9486900" y="2567533"/>
              <a:ext cx="501650" cy="4016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0036175" y="2486575"/>
              <a:ext cx="714375" cy="7079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9959975" y="3550142"/>
              <a:ext cx="712788" cy="7079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600" noProof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高管驾驶舱</a:t>
              </a:r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93A1-AF6D-4E22-B923-85281420AC36}" type="slidenum">
              <a:rPr lang="zh-CN" altLang="en-US" sz="1600"/>
              <a:pPr/>
              <a:t>45</a:t>
            </a:fld>
            <a:endParaRPr lang="zh-CN" altLang="en-US" sz="1600"/>
          </a:p>
        </p:txBody>
      </p:sp>
      <p:sp>
        <p:nvSpPr>
          <p:cNvPr id="64544" name="TextBox 8"/>
          <p:cNvSpPr txBox="1">
            <a:spLocks noChangeArrowheads="1"/>
          </p:cNvSpPr>
          <p:nvPr/>
        </p:nvSpPr>
        <p:spPr bwMode="auto">
          <a:xfrm>
            <a:off x="652463" y="295117"/>
            <a:ext cx="7510462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附录：同业数据架构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39750" y="687388"/>
            <a:ext cx="11961813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93A1-AF6D-4E22-B923-85281420AC36}" type="slidenum">
              <a:rPr lang="zh-CN" altLang="en-US" sz="1600"/>
              <a:pPr/>
              <a:t>46</a:t>
            </a:fld>
            <a:endParaRPr lang="zh-CN" altLang="en-US" sz="1600"/>
          </a:p>
        </p:txBody>
      </p:sp>
      <p:sp>
        <p:nvSpPr>
          <p:cNvPr id="64544" name="TextBox 8"/>
          <p:cNvSpPr txBox="1">
            <a:spLocks noChangeArrowheads="1"/>
          </p:cNvSpPr>
          <p:nvPr/>
        </p:nvSpPr>
        <p:spPr bwMode="auto">
          <a:xfrm>
            <a:off x="652463" y="295117"/>
            <a:ext cx="7510462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附录：数据质量检核指标体系</a:t>
            </a: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37538"/>
              </p:ext>
            </p:extLst>
          </p:nvPr>
        </p:nvGraphicFramePr>
        <p:xfrm>
          <a:off x="1676979" y="1096115"/>
          <a:ext cx="8784733" cy="5741747"/>
        </p:xfrm>
        <a:graphic>
          <a:graphicData uri="http://schemas.openxmlformats.org/drawingml/2006/table">
            <a:tbl>
              <a:tblPr/>
              <a:tblGrid>
                <a:gridCol w="1199387">
                  <a:extLst>
                    <a:ext uri="{9D8B030D-6E8A-4147-A177-3AD203B41FA5}">
                      <a16:colId xmlns:a16="http://schemas.microsoft.com/office/drawing/2014/main" val="69768215"/>
                    </a:ext>
                  </a:extLst>
                </a:gridCol>
                <a:gridCol w="1505716">
                  <a:extLst>
                    <a:ext uri="{9D8B030D-6E8A-4147-A177-3AD203B41FA5}">
                      <a16:colId xmlns:a16="http://schemas.microsoft.com/office/drawing/2014/main" val="860514962"/>
                    </a:ext>
                  </a:extLst>
                </a:gridCol>
                <a:gridCol w="1722499">
                  <a:extLst>
                    <a:ext uri="{9D8B030D-6E8A-4147-A177-3AD203B41FA5}">
                      <a16:colId xmlns:a16="http://schemas.microsoft.com/office/drawing/2014/main" val="2578445129"/>
                    </a:ext>
                  </a:extLst>
                </a:gridCol>
                <a:gridCol w="1041511">
                  <a:extLst>
                    <a:ext uri="{9D8B030D-6E8A-4147-A177-3AD203B41FA5}">
                      <a16:colId xmlns:a16="http://schemas.microsoft.com/office/drawing/2014/main" val="3039366040"/>
                    </a:ext>
                  </a:extLst>
                </a:gridCol>
                <a:gridCol w="3315620">
                  <a:extLst>
                    <a:ext uri="{9D8B030D-6E8A-4147-A177-3AD203B41FA5}">
                      <a16:colId xmlns:a16="http://schemas.microsoft.com/office/drawing/2014/main" val="387569817"/>
                    </a:ext>
                  </a:extLst>
                </a:gridCol>
              </a:tblGrid>
              <a:tr h="320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度量标准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指标大类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指标小类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小类编号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指标分类描述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95512"/>
                  </a:ext>
                </a:extLst>
              </a:tr>
              <a:tr h="418092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完整性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技术指标完整性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接口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文件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指标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1101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接口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文件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在传输过程中的完整性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223996"/>
                  </a:ext>
                </a:extLst>
              </a:tr>
              <a:tr h="4180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接口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数据指标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1102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接口数据在传输过程中的完整性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04034"/>
                  </a:ext>
                </a:extLst>
              </a:tr>
              <a:tr h="320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字段类指标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1102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字段缺失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974529"/>
                  </a:ext>
                </a:extLst>
              </a:tr>
              <a:tr h="320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业务指标完整性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客户信息类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1201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客户信息缺失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167112"/>
                  </a:ext>
                </a:extLst>
              </a:tr>
              <a:tr h="320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账户信息类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1202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关键信息缺失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566359"/>
                  </a:ext>
                </a:extLst>
              </a:tr>
              <a:tr h="32069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合法性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技术指标合法性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字段类指标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2101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字段类型完整性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466667"/>
                  </a:ext>
                </a:extLst>
              </a:tr>
              <a:tr h="320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值域类指标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2102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字段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值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有效性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689314"/>
                  </a:ext>
                </a:extLst>
              </a:tr>
              <a:tr h="4180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业务指标合法性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业务关系类指标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2201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业务间关联关系检查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514553"/>
                  </a:ext>
                </a:extLst>
              </a:tr>
              <a:tr h="32069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及时性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技术指标及时性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数据传输指标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3101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数据在传输过程中的及时率等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855514"/>
                  </a:ext>
                </a:extLst>
              </a:tr>
              <a:tr h="320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数据处理指标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3102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数据的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ETL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处理及时率等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85153"/>
                  </a:ext>
                </a:extLst>
              </a:tr>
              <a:tr h="41809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一致性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技术指标一致性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表间一致性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4101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物理表主外键的检查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092020"/>
                  </a:ext>
                </a:extLst>
              </a:tr>
              <a:tr h="429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业务指标一致性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业务统计指标一致性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4201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系统业务指标与源系统提供的业务指标的一致程度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749995"/>
                  </a:ext>
                </a:extLst>
              </a:tr>
              <a:tr h="5562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准确性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业务指标准确性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业务指标区间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5201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业务指标在给定范围内的准确度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959"/>
                  </a:ext>
                </a:extLst>
              </a:tr>
              <a:tr h="320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唯一性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技术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唯一性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主键唯一性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6101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经典特宋简"/>
                      </a:endParaRP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13716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8288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2860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7432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200400" indent="35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经典特宋简"/>
                        </a:rPr>
                        <a:t>表内主键唯一性</a:t>
                      </a:r>
                    </a:p>
                  </a:txBody>
                  <a:tcPr marL="50799" marR="5079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5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04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39750" y="687388"/>
            <a:ext cx="11961813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93A1-AF6D-4E22-B923-85281420AC36}" type="slidenum">
              <a:rPr lang="zh-CN" altLang="en-US" sz="1600"/>
              <a:pPr/>
              <a:t>47</a:t>
            </a:fld>
            <a:endParaRPr lang="zh-CN" altLang="en-US" sz="1600"/>
          </a:p>
        </p:txBody>
      </p:sp>
      <p:sp>
        <p:nvSpPr>
          <p:cNvPr id="64544" name="TextBox 8"/>
          <p:cNvSpPr txBox="1">
            <a:spLocks noChangeArrowheads="1"/>
          </p:cNvSpPr>
          <p:nvPr/>
        </p:nvSpPr>
        <p:spPr bwMode="auto">
          <a:xfrm>
            <a:off x="652463" y="295117"/>
            <a:ext cx="7510462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附录：数据质量检核指标详情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16105"/>
              </p:ext>
            </p:extLst>
          </p:nvPr>
        </p:nvGraphicFramePr>
        <p:xfrm>
          <a:off x="1196975" y="880097"/>
          <a:ext cx="10777540" cy="5917472"/>
        </p:xfrm>
        <a:graphic>
          <a:graphicData uri="http://schemas.openxmlformats.org/drawingml/2006/table">
            <a:tbl>
              <a:tblPr/>
              <a:tblGrid>
                <a:gridCol w="402351">
                  <a:extLst>
                    <a:ext uri="{9D8B030D-6E8A-4147-A177-3AD203B41FA5}">
                      <a16:colId xmlns:a16="http://schemas.microsoft.com/office/drawing/2014/main" val="1590955230"/>
                    </a:ext>
                  </a:extLst>
                </a:gridCol>
                <a:gridCol w="1177923">
                  <a:extLst>
                    <a:ext uri="{9D8B030D-6E8A-4147-A177-3AD203B41FA5}">
                      <a16:colId xmlns:a16="http://schemas.microsoft.com/office/drawing/2014/main" val="3259341469"/>
                    </a:ext>
                  </a:extLst>
                </a:gridCol>
                <a:gridCol w="664516">
                  <a:extLst>
                    <a:ext uri="{9D8B030D-6E8A-4147-A177-3AD203B41FA5}">
                      <a16:colId xmlns:a16="http://schemas.microsoft.com/office/drawing/2014/main" val="127602129"/>
                    </a:ext>
                  </a:extLst>
                </a:gridCol>
                <a:gridCol w="664518">
                  <a:extLst>
                    <a:ext uri="{9D8B030D-6E8A-4147-A177-3AD203B41FA5}">
                      <a16:colId xmlns:a16="http://schemas.microsoft.com/office/drawing/2014/main" val="3920155339"/>
                    </a:ext>
                  </a:extLst>
                </a:gridCol>
                <a:gridCol w="1150862">
                  <a:extLst>
                    <a:ext uri="{9D8B030D-6E8A-4147-A177-3AD203B41FA5}">
                      <a16:colId xmlns:a16="http://schemas.microsoft.com/office/drawing/2014/main" val="3127888825"/>
                    </a:ext>
                  </a:extLst>
                </a:gridCol>
                <a:gridCol w="1541692">
                  <a:extLst>
                    <a:ext uri="{9D8B030D-6E8A-4147-A177-3AD203B41FA5}">
                      <a16:colId xmlns:a16="http://schemas.microsoft.com/office/drawing/2014/main" val="3287505983"/>
                    </a:ext>
                  </a:extLst>
                </a:gridCol>
                <a:gridCol w="770846">
                  <a:extLst>
                    <a:ext uri="{9D8B030D-6E8A-4147-A177-3AD203B41FA5}">
                      <a16:colId xmlns:a16="http://schemas.microsoft.com/office/drawing/2014/main" val="1029817000"/>
                    </a:ext>
                  </a:extLst>
                </a:gridCol>
                <a:gridCol w="660725">
                  <a:extLst>
                    <a:ext uri="{9D8B030D-6E8A-4147-A177-3AD203B41FA5}">
                      <a16:colId xmlns:a16="http://schemas.microsoft.com/office/drawing/2014/main" val="995301985"/>
                    </a:ext>
                  </a:extLst>
                </a:gridCol>
                <a:gridCol w="3744107">
                  <a:extLst>
                    <a:ext uri="{9D8B030D-6E8A-4147-A177-3AD203B41FA5}">
                      <a16:colId xmlns:a16="http://schemas.microsoft.com/office/drawing/2014/main" val="2175045871"/>
                    </a:ext>
                  </a:extLst>
                </a:gridCol>
              </a:tblGrid>
              <a:tr h="182289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4602" marR="4602" marT="4603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 marL="4602" marR="4602" marT="4603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指标归属</a:t>
                      </a:r>
                    </a:p>
                  </a:txBody>
                  <a:tcPr marL="4602" marR="4602" marT="4603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指标大类</a:t>
                      </a:r>
                    </a:p>
                  </a:txBody>
                  <a:tcPr marL="4602" marR="4602" marT="4603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指标小类</a:t>
                      </a:r>
                    </a:p>
                  </a:txBody>
                  <a:tcPr marL="4602" marR="4602" marT="4603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小类子类</a:t>
                      </a:r>
                    </a:p>
                  </a:txBody>
                  <a:tcPr marL="4602" marR="4602" marT="4603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指标性质</a:t>
                      </a:r>
                    </a:p>
                  </a:txBody>
                  <a:tcPr marL="4602" marR="4602" marT="4603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指标频度</a:t>
                      </a:r>
                    </a:p>
                  </a:txBody>
                  <a:tcPr marL="4602" marR="4602" marT="4603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指标名称</a:t>
                      </a:r>
                    </a:p>
                  </a:txBody>
                  <a:tcPr marL="4602" marR="4602" marT="4603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299599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DQ_4201_000001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总分平衡检查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每周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对公分户与总账一致性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69081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DQ_4201_000002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总分平衡检查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每周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内部帐户和总账一致性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61319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DQ_4201_000003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总分平衡检查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每周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储蓄分户与总账一致性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885044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DQ_4201_000004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总分平衡检查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每周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表外分户和总账一致性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753867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DQ_4201_000005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当事人表与当事人关系历史表之间的一致性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095608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DQ_4201_000006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协议表与当事人关系历史表之间的一致性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27177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DQ_4201_000007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当事人关系历史表与当事人表之间的一致性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746587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DQ_4201_000008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对公客户名与账户名不一致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31033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DQ_4201_000009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对私当事人表与当事人表之间的一致性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936234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DQ_4201_000010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对公当事人表与当事人表之间的一致性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706933"/>
                  </a:ext>
                </a:extLst>
              </a:tr>
              <a:tr h="319977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DQ_4201_000011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当事人表中当事人类型为对私的记录是否存在对私当事人中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557382"/>
                  </a:ext>
                </a:extLst>
              </a:tr>
              <a:tr h="319977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DQ_4201_000012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当事人表中当事人类型为对公的记录是否存在对公当事人中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87856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DQ_4201_000013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协议表与协议金额历史之间的一致性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96172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DQ_4201_000014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协议表与协议余额历史表之间的一致性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15383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DQ_4201_000015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卡一本通主档与协议关系历史之间的一致性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638285"/>
                  </a:ext>
                </a:extLst>
              </a:tr>
              <a:tr h="319977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DQ_4201_000016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协议关系历史中的一本通分户对应的信息和协议表的一致性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471583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DQ_4201_000017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协议表与协议关系历史之间的一致性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250301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DQ_4201_000018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储蓄分户与明细一致性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492702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DQ_4201_000019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对公分户与明细一致性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207554"/>
                  </a:ext>
                </a:extLst>
              </a:tr>
              <a:tr h="271700"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DQ_4201_000020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表间一致性检查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业务统计指标一致性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基础指标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3600" b="1">
                          <a:solidFill>
                            <a:schemeClr val="tx1"/>
                          </a:solidFill>
                          <a:latin typeface="Eras Demi ITC" panose="020B0805030504020804" pitchFamily="34" charset="0"/>
                          <a:ea typeface="黑体" panose="02010609060101010101" pitchFamily="49" charset="-122"/>
                          <a:sym typeface="Eras Demi ITC" panose="020B08050305040208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Eras Demi ITC" panose="020B08050305040208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对公分户子户与明细一致性</a:t>
                      </a:r>
                    </a:p>
                  </a:txBody>
                  <a:tcPr marL="4602" marR="4602" marT="460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2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1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8"/>
          <p:cNvSpPr txBox="1">
            <a:spLocks noChangeArrowheads="1"/>
          </p:cNvSpPr>
          <p:nvPr/>
        </p:nvSpPr>
        <p:spPr bwMode="auto">
          <a:xfrm>
            <a:off x="668338" y="257175"/>
            <a:ext cx="6048375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全行数据治理项目背景介绍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39750" y="676275"/>
            <a:ext cx="11961813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图片 1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1338" y="1285875"/>
            <a:ext cx="2055812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AutoShape 3"/>
          <p:cNvSpPr>
            <a:spLocks noChangeArrowheads="1"/>
          </p:cNvSpPr>
          <p:nvPr/>
        </p:nvSpPr>
        <p:spPr bwMode="auto">
          <a:xfrm rot="5400000">
            <a:off x="2007394" y="2205832"/>
            <a:ext cx="522287" cy="2622550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2" name="Freeform 4"/>
          <p:cNvSpPr/>
          <p:nvPr/>
        </p:nvSpPr>
        <p:spPr bwMode="auto">
          <a:xfrm>
            <a:off x="957263" y="3727450"/>
            <a:ext cx="2622550" cy="2336800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012825" y="3362325"/>
            <a:ext cx="2514600" cy="3079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银监背景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1244718" y="3995738"/>
            <a:ext cx="2232411" cy="172354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1270" lvl="1" indent="0" defTabSz="330200">
              <a:tabLst>
                <a:tab pos="8521700" algn="r"/>
              </a:tabLst>
            </a:pPr>
            <a:r>
              <a:rPr kumimoji="1" lang="zh-CN" altLang="en-US" sz="16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监管机构连续推出</a:t>
            </a:r>
            <a:r>
              <a:rPr kumimoji="1" lang="en-US" altLang="zh-CN" sz="16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1" lang="zh-CN" altLang="en-US" sz="16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国务院办公厅关于全面推进金融业综合统计工作的意见</a:t>
            </a:r>
            <a:r>
              <a:rPr kumimoji="1" lang="en-US" altLang="zh-CN" sz="16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1" lang="zh-CN" altLang="en-US" sz="16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6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1" lang="zh-CN" altLang="en-US" sz="16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银行业金融机构数据治理指引</a:t>
            </a:r>
            <a:r>
              <a:rPr kumimoji="1" lang="en-US" altLang="zh-CN" sz="16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1" lang="zh-CN" altLang="en-US" sz="16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，推动数据治理相关工作。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de-DE" sz="1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 rot="5400000">
            <a:off x="4829175" y="2205038"/>
            <a:ext cx="522287" cy="2624138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778250" y="3727450"/>
            <a:ext cx="2624138" cy="2336800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3833813" y="3363913"/>
            <a:ext cx="2514600" cy="3079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同业背景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4087931" y="3995738"/>
            <a:ext cx="2125426" cy="172354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1270" lvl="1" indent="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</a:pPr>
            <a:r>
              <a:rPr kumimoji="1"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各大银行对数据治理高度重视，已经进行了相关的规划。例如，光大银行对数据进行统一量化管理，建行也成立了独立一级部门进行数据管控工作。</a:t>
            </a:r>
            <a:r>
              <a:rPr kumimoji="1" lang="zh-CN" altLang="de-DE" sz="1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9" name="AutoShape 11"/>
          <p:cNvSpPr>
            <a:spLocks noChangeArrowheads="1"/>
          </p:cNvSpPr>
          <p:nvPr/>
        </p:nvSpPr>
        <p:spPr bwMode="auto">
          <a:xfrm rot="5400000">
            <a:off x="7650956" y="2205832"/>
            <a:ext cx="522287" cy="2622550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2"/>
          <p:cNvSpPr/>
          <p:nvPr/>
        </p:nvSpPr>
        <p:spPr bwMode="auto">
          <a:xfrm>
            <a:off x="6600825" y="3727450"/>
            <a:ext cx="2622550" cy="2336800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6656388" y="3363913"/>
            <a:ext cx="2514600" cy="3079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我行背景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6936449" y="3995738"/>
            <a:ext cx="2215249" cy="196977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1270" lvl="1" indent="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</a:pPr>
            <a:r>
              <a:rPr kumimoji="1"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已经建成了业务支撑系统，以及数据基础</a:t>
            </a:r>
            <a:r>
              <a:rPr kumimoji="1"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kumimoji="1"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平台，在银保监发布指引之后，行领导对数据治理也高度重视，已启动相关项目进行方案调研。</a:t>
            </a: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de-DE" sz="1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3" name="AutoShape 15"/>
          <p:cNvSpPr>
            <a:spLocks noChangeArrowheads="1"/>
          </p:cNvSpPr>
          <p:nvPr/>
        </p:nvSpPr>
        <p:spPr bwMode="auto">
          <a:xfrm rot="5400000">
            <a:off x="10472738" y="2205038"/>
            <a:ext cx="522287" cy="2624137"/>
          </a:xfrm>
          <a:prstGeom prst="homePlate">
            <a:avLst>
              <a:gd name="adj" fmla="val 2694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Freeform 16"/>
          <p:cNvSpPr/>
          <p:nvPr/>
        </p:nvSpPr>
        <p:spPr bwMode="auto">
          <a:xfrm>
            <a:off x="9421813" y="3727450"/>
            <a:ext cx="2624137" cy="2336800"/>
          </a:xfrm>
          <a:custGeom>
            <a:avLst/>
            <a:gdLst>
              <a:gd name="T0" fmla="*/ 2147483647 w 2551"/>
              <a:gd name="T1" fmla="*/ 2147483647 h 2008"/>
              <a:gd name="T2" fmla="*/ 2147483647 w 2551"/>
              <a:gd name="T3" fmla="*/ 0 h 2008"/>
              <a:gd name="T4" fmla="*/ 2147483647 w 2551"/>
              <a:gd name="T5" fmla="*/ 2147483647 h 2008"/>
              <a:gd name="T6" fmla="*/ 0 w 2551"/>
              <a:gd name="T7" fmla="*/ 0 h 2008"/>
              <a:gd name="T8" fmla="*/ 0 w 2551"/>
              <a:gd name="T9" fmla="*/ 2147483647 h 2008"/>
              <a:gd name="T10" fmla="*/ 2147483647 w 2551"/>
              <a:gd name="T11" fmla="*/ 2147483647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9477375" y="3363913"/>
            <a:ext cx="2514600" cy="3079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战略转型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9739881" y="3995738"/>
            <a:ext cx="2089944" cy="1723549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1270" lvl="1" indent="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</a:pPr>
            <a:r>
              <a:rPr kumimoji="1"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总行大数据中心的成立将站在宏观战略的层面，统筹全行的数据治理调研和规划，制定切实可行的数据治理实施路径，并建立长效机制。</a:t>
            </a:r>
            <a:endParaRPr kumimoji="1" lang="zh-CN" altLang="de-DE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lvl="1" indent="-189230" defTabSz="330200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kumimoji="1" lang="zh-CN" altLang="de-DE" sz="1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8452" name="AutoShape 6" descr="See the 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3" name="AutoShape 10" descr="See the source image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8454" name="Picture 12" descr="See the source ima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90ADCF"/>
              </a:clrFrom>
              <a:clrTo>
                <a:srgbClr val="90ADC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67875" y="1230313"/>
            <a:ext cx="2322513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16" descr="See the source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3838" y="1152525"/>
            <a:ext cx="2103437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18" descr="查看源图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616" t="10538" r="13786" b="9373"/>
          <a:stretch>
            <a:fillRect/>
          </a:stretch>
        </p:blipFill>
        <p:spPr bwMode="auto">
          <a:xfrm>
            <a:off x="1100138" y="1165225"/>
            <a:ext cx="2043112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2729-7D34-4D12-9F7D-73B5B3E7EA81}" type="slidenum">
              <a:rPr lang="zh-CN" altLang="en-US" sz="1600"/>
              <a:pPr/>
              <a:t>5</a:t>
            </a:fld>
            <a:endParaRPr lang="zh-CN" altLang="en-US" sz="1600" dirty="0"/>
          </a:p>
        </p:txBody>
      </p:sp>
    </p:spTree>
  </p:cSld>
  <p:clrMapOvr>
    <a:masterClrMapping/>
  </p:clrMapOvr>
  <p:transition spd="slow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reeform 6"/>
          <p:cNvSpPr>
            <a:spLocks noChangeArrowheads="1"/>
          </p:cNvSpPr>
          <p:nvPr/>
        </p:nvSpPr>
        <p:spPr bwMode="auto">
          <a:xfrm>
            <a:off x="1238250" y="2162175"/>
            <a:ext cx="4937125" cy="4349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8" y="0"/>
              </a:cxn>
              <a:cxn ang="0">
                <a:pos x="492" y="861"/>
              </a:cxn>
              <a:cxn ang="0">
                <a:pos x="0" y="0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366B7E"/>
          </a:solidFill>
          <a:ln w="0">
            <a:noFill/>
            <a:round/>
          </a:ln>
        </p:spPr>
        <p:txBody>
          <a:bodyPr lIns="128580" tIns="64290" rIns="128580" bIns="6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Freeform 11"/>
          <p:cNvSpPr>
            <a:spLocks noChangeArrowheads="1"/>
          </p:cNvSpPr>
          <p:nvPr/>
        </p:nvSpPr>
        <p:spPr bwMode="auto">
          <a:xfrm>
            <a:off x="1647825" y="1422400"/>
            <a:ext cx="4116388" cy="3581400"/>
          </a:xfrm>
          <a:custGeom>
            <a:avLst/>
            <a:gdLst/>
            <a:ahLst/>
            <a:cxnLst>
              <a:cxn ang="0">
                <a:pos x="949" y="0"/>
              </a:cxn>
              <a:cxn ang="0">
                <a:pos x="1896" y="1616"/>
              </a:cxn>
              <a:cxn ang="0">
                <a:pos x="0" y="1616"/>
              </a:cxn>
              <a:cxn ang="0">
                <a:pos x="949" y="0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rgbClr val="366B7E"/>
            </a:solidFill>
            <a:round/>
          </a:ln>
        </p:spPr>
        <p:txBody>
          <a:bodyPr lIns="128580" tIns="64290" rIns="128580" bIns="64290"/>
          <a:lstStyle/>
          <a:p>
            <a:endParaRPr lang="zh-CN" altLang="en-US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750" y="2449513"/>
            <a:ext cx="169545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0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0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76729" y="2934858"/>
            <a:ext cx="4545012" cy="0"/>
          </a:xfrm>
          <a:prstGeom prst="line">
            <a:avLst/>
          </a:prstGeom>
          <a:ln w="12700">
            <a:solidFill>
              <a:srgbClr val="366B7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925" y="3868738"/>
            <a:ext cx="3467100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章节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86" name="矩形 7"/>
          <p:cNvSpPr>
            <a:spLocks noChangeArrowheads="1"/>
          </p:cNvSpPr>
          <p:nvPr/>
        </p:nvSpPr>
        <p:spPr bwMode="auto">
          <a:xfrm>
            <a:off x="6276729" y="2066496"/>
            <a:ext cx="4467225" cy="923925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 lIns="0" tIns="0" rIns="0" bIns="0">
            <a:spAutoFit/>
          </a:bodyPr>
          <a:lstStyle/>
          <a:p>
            <a:r>
              <a:rPr lang="zh-CN" altLang="en-US" sz="60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方法论论证</a:t>
            </a:r>
          </a:p>
        </p:txBody>
      </p:sp>
      <p:sp>
        <p:nvSpPr>
          <p:cNvPr id="20487" name="TextBox 11"/>
          <p:cNvSpPr txBox="1">
            <a:spLocks noChangeArrowheads="1"/>
          </p:cNvSpPr>
          <p:nvPr/>
        </p:nvSpPr>
        <p:spPr bwMode="auto">
          <a:xfrm>
            <a:off x="6276729" y="3014233"/>
            <a:ext cx="2760662" cy="175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银监指引解读</a:t>
            </a:r>
            <a:endParaRPr lang="en-US" altLang="zh-CN" sz="240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IBM</a:t>
            </a:r>
            <a:r>
              <a:rPr lang="zh-CN" altLang="en-US" sz="24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数据治理架构</a:t>
            </a:r>
            <a:endParaRPr lang="en-US" altLang="zh-CN" sz="2400">
              <a:solidFill>
                <a:srgbClr val="366B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治理目标分解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CE66-6EAE-4C24-AD1B-1C5164D4DCAC}" type="slidenum">
              <a:rPr lang="zh-CN" altLang="en-US" sz="1600"/>
              <a:pPr/>
              <a:t>6</a:t>
            </a:fld>
            <a:endParaRPr lang="zh-CN" altLang="en-US" sz="1600"/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39750" y="663575"/>
            <a:ext cx="11961813" cy="3968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344180" y="4711056"/>
            <a:ext cx="1724025" cy="220663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199717" y="4879331"/>
            <a:ext cx="2012950" cy="104775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 rot="5400000">
            <a:off x="2945842" y="1420169"/>
            <a:ext cx="519113" cy="1277937"/>
          </a:xfrm>
          <a:prstGeom prst="rect">
            <a:avLst/>
          </a:prstGeom>
          <a:solidFill>
            <a:srgbClr val="B2D2DE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Freeform 12"/>
          <p:cNvSpPr>
            <a:spLocks noChangeArrowheads="1"/>
          </p:cNvSpPr>
          <p:nvPr/>
        </p:nvSpPr>
        <p:spPr bwMode="auto">
          <a:xfrm>
            <a:off x="1532967" y="4980931"/>
            <a:ext cx="9875838" cy="434975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0" y="768"/>
              </a:cxn>
              <a:cxn ang="0">
                <a:pos x="5760" y="768"/>
              </a:cxn>
              <a:cxn ang="0">
                <a:pos x="5328" y="0"/>
              </a:cxn>
              <a:cxn ang="0">
                <a:pos x="384" y="0"/>
              </a:cxn>
            </a:cxnLst>
            <a:rect l="0" t="0" r="r" b="b"/>
            <a:pathLst>
              <a:path w="5760" h="768">
                <a:moveTo>
                  <a:pt x="384" y="0"/>
                </a:moveTo>
                <a:lnTo>
                  <a:pt x="0" y="768"/>
                </a:lnTo>
                <a:lnTo>
                  <a:pt x="5760" y="768"/>
                </a:lnTo>
                <a:lnTo>
                  <a:pt x="5328" y="0"/>
                </a:lnTo>
                <a:lnTo>
                  <a:pt x="384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366B7E"/>
            </a:solidFill>
            <a:round/>
          </a:ln>
        </p:spPr>
        <p:txBody>
          <a:bodyPr lIns="0" tIns="0" rIns="0" bIns="0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4" name="Rectangle 15"/>
          <p:cNvSpPr>
            <a:spLocks noChangeArrowheads="1"/>
          </p:cNvSpPr>
          <p:nvPr/>
        </p:nvSpPr>
        <p:spPr bwMode="auto">
          <a:xfrm rot="5400000">
            <a:off x="1957623" y="2713188"/>
            <a:ext cx="2493963" cy="15113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Rectangle 44"/>
          <p:cNvSpPr>
            <a:spLocks noChangeArrowheads="1"/>
          </p:cNvSpPr>
          <p:nvPr/>
        </p:nvSpPr>
        <p:spPr bwMode="auto">
          <a:xfrm>
            <a:off x="3944380" y="5050781"/>
            <a:ext cx="515937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数据治理四大原则</a:t>
            </a:r>
            <a:r>
              <a:rPr lang="en-US" altLang="ko-KR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536" name="TextBox 84"/>
          <p:cNvSpPr txBox="1">
            <a:spLocks noChangeArrowheads="1"/>
          </p:cNvSpPr>
          <p:nvPr/>
        </p:nvSpPr>
        <p:spPr bwMode="auto">
          <a:xfrm>
            <a:off x="2887105" y="2409181"/>
            <a:ext cx="928687" cy="292100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治理体系</a:t>
            </a:r>
          </a:p>
        </p:txBody>
      </p:sp>
      <p:sp>
        <p:nvSpPr>
          <p:cNvPr id="22537" name="TextBox 86"/>
          <p:cNvSpPr txBox="1">
            <a:spLocks noChangeArrowheads="1"/>
          </p:cNvSpPr>
          <p:nvPr/>
        </p:nvSpPr>
        <p:spPr bwMode="auto">
          <a:xfrm>
            <a:off x="2887105" y="2798119"/>
            <a:ext cx="928687" cy="292100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高层职责</a:t>
            </a:r>
          </a:p>
        </p:txBody>
      </p:sp>
      <p:sp>
        <p:nvSpPr>
          <p:cNvPr id="22538" name="TextBox 87"/>
          <p:cNvSpPr txBox="1">
            <a:spLocks noChangeArrowheads="1"/>
          </p:cNvSpPr>
          <p:nvPr/>
        </p:nvSpPr>
        <p:spPr bwMode="auto">
          <a:xfrm>
            <a:off x="2887105" y="3177531"/>
            <a:ext cx="928687" cy="292100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分工协作</a:t>
            </a:r>
          </a:p>
        </p:txBody>
      </p:sp>
      <p:sp>
        <p:nvSpPr>
          <p:cNvPr id="22539" name="TextBox 88"/>
          <p:cNvSpPr txBox="1">
            <a:spLocks noChangeArrowheads="1"/>
          </p:cNvSpPr>
          <p:nvPr/>
        </p:nvSpPr>
        <p:spPr bwMode="auto">
          <a:xfrm>
            <a:off x="2887105" y="3553769"/>
            <a:ext cx="928687" cy="293687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问责激励</a:t>
            </a:r>
          </a:p>
        </p:txBody>
      </p:sp>
      <p:sp>
        <p:nvSpPr>
          <p:cNvPr id="22540" name="TextBox 89"/>
          <p:cNvSpPr txBox="1">
            <a:spLocks noChangeArrowheads="1"/>
          </p:cNvSpPr>
          <p:nvPr/>
        </p:nvSpPr>
        <p:spPr bwMode="auto">
          <a:xfrm>
            <a:off x="2887105" y="3931594"/>
            <a:ext cx="928687" cy="293687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队伍建设</a:t>
            </a:r>
          </a:p>
        </p:txBody>
      </p:sp>
      <p:sp>
        <p:nvSpPr>
          <p:cNvPr id="22541" name="TextBox 90"/>
          <p:cNvSpPr txBox="1">
            <a:spLocks noChangeArrowheads="1"/>
          </p:cNvSpPr>
          <p:nvPr/>
        </p:nvSpPr>
        <p:spPr bwMode="auto">
          <a:xfrm>
            <a:off x="2887105" y="4295131"/>
            <a:ext cx="928687" cy="293688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数据文化</a:t>
            </a:r>
          </a:p>
        </p:txBody>
      </p:sp>
      <p:sp>
        <p:nvSpPr>
          <p:cNvPr id="22542" name="TextBox 80"/>
          <p:cNvSpPr txBox="1">
            <a:spLocks noChangeArrowheads="1"/>
          </p:cNvSpPr>
          <p:nvPr/>
        </p:nvSpPr>
        <p:spPr bwMode="auto">
          <a:xfrm>
            <a:off x="2483880" y="2621906"/>
            <a:ext cx="563562" cy="175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数据治理架构</a:t>
            </a:r>
          </a:p>
        </p:txBody>
      </p:sp>
      <p:sp>
        <p:nvSpPr>
          <p:cNvPr id="22543" name="Rectangle 3"/>
          <p:cNvSpPr>
            <a:spLocks noChangeArrowheads="1"/>
          </p:cNvSpPr>
          <p:nvPr/>
        </p:nvSpPr>
        <p:spPr bwMode="auto">
          <a:xfrm>
            <a:off x="4479367" y="4711056"/>
            <a:ext cx="1724025" cy="220663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4" name="Rectangle 4"/>
          <p:cNvSpPr>
            <a:spLocks noChangeArrowheads="1"/>
          </p:cNvSpPr>
          <p:nvPr/>
        </p:nvSpPr>
        <p:spPr bwMode="auto">
          <a:xfrm>
            <a:off x="4334905" y="4879331"/>
            <a:ext cx="2012950" cy="104775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5" name="Rectangle 9"/>
          <p:cNvSpPr>
            <a:spLocks noChangeArrowheads="1"/>
          </p:cNvSpPr>
          <p:nvPr/>
        </p:nvSpPr>
        <p:spPr bwMode="auto">
          <a:xfrm rot="5400000">
            <a:off x="5082617" y="1420169"/>
            <a:ext cx="519113" cy="1277937"/>
          </a:xfrm>
          <a:prstGeom prst="rect">
            <a:avLst/>
          </a:prstGeom>
          <a:solidFill>
            <a:srgbClr val="B2D2DE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6" name="Rectangle 15"/>
          <p:cNvSpPr>
            <a:spLocks noChangeArrowheads="1"/>
          </p:cNvSpPr>
          <p:nvPr/>
        </p:nvSpPr>
        <p:spPr bwMode="auto">
          <a:xfrm rot="5400000">
            <a:off x="4094398" y="2713188"/>
            <a:ext cx="2493963" cy="15113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7" name="TextBox 80"/>
          <p:cNvSpPr txBox="1">
            <a:spLocks noChangeArrowheads="1"/>
          </p:cNvSpPr>
          <p:nvPr/>
        </p:nvSpPr>
        <p:spPr bwMode="auto">
          <a:xfrm>
            <a:off x="4619067" y="2621906"/>
            <a:ext cx="565150" cy="175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</a:p>
        </p:txBody>
      </p:sp>
      <p:sp>
        <p:nvSpPr>
          <p:cNvPr id="22548" name="Rectangle 3"/>
          <p:cNvSpPr>
            <a:spLocks noChangeArrowheads="1"/>
          </p:cNvSpPr>
          <p:nvPr/>
        </p:nvSpPr>
        <p:spPr bwMode="auto">
          <a:xfrm>
            <a:off x="6655830" y="4711056"/>
            <a:ext cx="1724025" cy="220663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9" name="Rectangle 4"/>
          <p:cNvSpPr>
            <a:spLocks noChangeArrowheads="1"/>
          </p:cNvSpPr>
          <p:nvPr/>
        </p:nvSpPr>
        <p:spPr bwMode="auto">
          <a:xfrm>
            <a:off x="6511367" y="4879331"/>
            <a:ext cx="2012950" cy="104775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0" name="Rectangle 9"/>
          <p:cNvSpPr>
            <a:spLocks noChangeArrowheads="1"/>
          </p:cNvSpPr>
          <p:nvPr/>
        </p:nvSpPr>
        <p:spPr bwMode="auto">
          <a:xfrm rot="5400000">
            <a:off x="7257492" y="1420169"/>
            <a:ext cx="519113" cy="1277937"/>
          </a:xfrm>
          <a:prstGeom prst="rect">
            <a:avLst/>
          </a:prstGeom>
          <a:solidFill>
            <a:srgbClr val="B2D2DE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1" name="Rectangle 15"/>
          <p:cNvSpPr>
            <a:spLocks noChangeArrowheads="1"/>
          </p:cNvSpPr>
          <p:nvPr/>
        </p:nvSpPr>
        <p:spPr bwMode="auto">
          <a:xfrm rot="5400000">
            <a:off x="6269273" y="2713188"/>
            <a:ext cx="2493963" cy="15113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2" name="TextBox 80"/>
          <p:cNvSpPr txBox="1">
            <a:spLocks noChangeArrowheads="1"/>
          </p:cNvSpPr>
          <p:nvPr/>
        </p:nvSpPr>
        <p:spPr bwMode="auto">
          <a:xfrm>
            <a:off x="6795530" y="2621906"/>
            <a:ext cx="565150" cy="175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数据质量控制</a:t>
            </a:r>
          </a:p>
        </p:txBody>
      </p:sp>
      <p:sp>
        <p:nvSpPr>
          <p:cNvPr id="22553" name="Rectangle 3"/>
          <p:cNvSpPr>
            <a:spLocks noChangeArrowheads="1"/>
          </p:cNvSpPr>
          <p:nvPr/>
        </p:nvSpPr>
        <p:spPr bwMode="auto">
          <a:xfrm>
            <a:off x="8818005" y="4711056"/>
            <a:ext cx="1724025" cy="220663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4" name="Rectangle 4"/>
          <p:cNvSpPr>
            <a:spLocks noChangeArrowheads="1"/>
          </p:cNvSpPr>
          <p:nvPr/>
        </p:nvSpPr>
        <p:spPr bwMode="auto">
          <a:xfrm>
            <a:off x="8673542" y="4879331"/>
            <a:ext cx="2012950" cy="104775"/>
          </a:xfrm>
          <a:prstGeom prst="rect">
            <a:avLst/>
          </a:prstGeom>
          <a:solidFill>
            <a:srgbClr val="B2D2DE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5" name="Rectangle 9"/>
          <p:cNvSpPr>
            <a:spLocks noChangeArrowheads="1"/>
          </p:cNvSpPr>
          <p:nvPr/>
        </p:nvSpPr>
        <p:spPr bwMode="auto">
          <a:xfrm rot="5400000">
            <a:off x="9421254" y="1420169"/>
            <a:ext cx="519113" cy="1277938"/>
          </a:xfrm>
          <a:prstGeom prst="rect">
            <a:avLst/>
          </a:prstGeom>
          <a:solidFill>
            <a:srgbClr val="B2D2DE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6" name="Rectangle 15"/>
          <p:cNvSpPr>
            <a:spLocks noChangeArrowheads="1"/>
          </p:cNvSpPr>
          <p:nvPr/>
        </p:nvSpPr>
        <p:spPr bwMode="auto">
          <a:xfrm rot="5400000">
            <a:off x="8433035" y="2713188"/>
            <a:ext cx="2493963" cy="15113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366B7E"/>
            </a:solidFill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7" name="TextBox 80"/>
          <p:cNvSpPr txBox="1">
            <a:spLocks noChangeArrowheads="1"/>
          </p:cNvSpPr>
          <p:nvPr/>
        </p:nvSpPr>
        <p:spPr bwMode="auto">
          <a:xfrm>
            <a:off x="8957705" y="2621906"/>
            <a:ext cx="565150" cy="175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数据价值实现</a:t>
            </a:r>
          </a:p>
        </p:txBody>
      </p:sp>
      <p:sp>
        <p:nvSpPr>
          <p:cNvPr id="22558" name="AutoShape 13"/>
          <p:cNvSpPr>
            <a:spLocks noChangeArrowheads="1"/>
          </p:cNvSpPr>
          <p:nvPr/>
        </p:nvSpPr>
        <p:spPr bwMode="auto">
          <a:xfrm>
            <a:off x="1604405" y="902644"/>
            <a:ext cx="9648825" cy="9810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366B7E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9" name="AutoShape 14"/>
          <p:cNvSpPr>
            <a:spLocks noChangeArrowheads="1"/>
          </p:cNvSpPr>
          <p:nvPr/>
        </p:nvSpPr>
        <p:spPr bwMode="auto">
          <a:xfrm>
            <a:off x="2628342" y="1023294"/>
            <a:ext cx="7602538" cy="776287"/>
          </a:xfrm>
          <a:prstGeom prst="triangle">
            <a:avLst>
              <a:gd name="adj" fmla="val 50000"/>
            </a:avLst>
          </a:prstGeom>
          <a:solidFill>
            <a:srgbClr val="B2D2DE"/>
          </a:solidFill>
          <a:ln w="9525">
            <a:noFill/>
            <a:miter lim="800000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60" name="Rectangle 43"/>
          <p:cNvSpPr>
            <a:spLocks noChangeArrowheads="1"/>
          </p:cNvSpPr>
          <p:nvPr/>
        </p:nvSpPr>
        <p:spPr bwMode="auto">
          <a:xfrm>
            <a:off x="3557030" y="1164581"/>
            <a:ext cx="5719762" cy="615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银监会</a:t>
            </a:r>
            <a:b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商业银行数据治理指引</a:t>
            </a:r>
            <a:endParaRPr lang="en-US" altLang="ko-KR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61" name="AutoShape 39"/>
          <p:cNvSpPr>
            <a:spLocks noChangeArrowheads="1"/>
          </p:cNvSpPr>
          <p:nvPr/>
        </p:nvSpPr>
        <p:spPr bwMode="auto">
          <a:xfrm flipV="1">
            <a:off x="1998105" y="1951981"/>
            <a:ext cx="8837612" cy="2301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366B7E"/>
            </a:solidFill>
            <a:round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62" name="TextBox 91"/>
          <p:cNvSpPr txBox="1">
            <a:spLocks noChangeArrowheads="1"/>
          </p:cNvSpPr>
          <p:nvPr/>
        </p:nvSpPr>
        <p:spPr bwMode="auto">
          <a:xfrm>
            <a:off x="5052455" y="2409181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数据战略</a:t>
            </a:r>
          </a:p>
        </p:txBody>
      </p:sp>
      <p:sp>
        <p:nvSpPr>
          <p:cNvPr id="22563" name="TextBox 92"/>
          <p:cNvSpPr txBox="1">
            <a:spLocks noChangeArrowheads="1"/>
          </p:cNvSpPr>
          <p:nvPr/>
        </p:nvSpPr>
        <p:spPr bwMode="auto">
          <a:xfrm>
            <a:off x="5052455" y="2798119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管理制度</a:t>
            </a:r>
          </a:p>
        </p:txBody>
      </p:sp>
      <p:sp>
        <p:nvSpPr>
          <p:cNvPr id="22564" name="TextBox 93"/>
          <p:cNvSpPr txBox="1">
            <a:spLocks noChangeArrowheads="1"/>
          </p:cNvSpPr>
          <p:nvPr/>
        </p:nvSpPr>
        <p:spPr bwMode="auto">
          <a:xfrm>
            <a:off x="5052455" y="3177531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</a:t>
            </a:r>
          </a:p>
        </p:txBody>
      </p:sp>
      <p:sp>
        <p:nvSpPr>
          <p:cNvPr id="22565" name="TextBox 94"/>
          <p:cNvSpPr txBox="1">
            <a:spLocks noChangeArrowheads="1"/>
          </p:cNvSpPr>
          <p:nvPr/>
        </p:nvSpPr>
        <p:spPr bwMode="auto">
          <a:xfrm>
            <a:off x="5052455" y="3558531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</a:p>
        </p:txBody>
      </p:sp>
      <p:sp>
        <p:nvSpPr>
          <p:cNvPr id="22566" name="TextBox 95"/>
          <p:cNvSpPr txBox="1">
            <a:spLocks noChangeArrowheads="1"/>
          </p:cNvSpPr>
          <p:nvPr/>
        </p:nvSpPr>
        <p:spPr bwMode="auto">
          <a:xfrm>
            <a:off x="5052455" y="3926831"/>
            <a:ext cx="928687" cy="306388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应急预案</a:t>
            </a:r>
          </a:p>
        </p:txBody>
      </p:sp>
      <p:sp>
        <p:nvSpPr>
          <p:cNvPr id="22567" name="TextBox 96"/>
          <p:cNvSpPr txBox="1">
            <a:spLocks noChangeArrowheads="1"/>
          </p:cNvSpPr>
          <p:nvPr/>
        </p:nvSpPr>
        <p:spPr bwMode="auto">
          <a:xfrm>
            <a:off x="5052455" y="4295131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自我评估</a:t>
            </a:r>
          </a:p>
        </p:txBody>
      </p:sp>
      <p:sp>
        <p:nvSpPr>
          <p:cNvPr id="22568" name="矩形 1"/>
          <p:cNvSpPr>
            <a:spLocks noChangeArrowheads="1"/>
          </p:cNvSpPr>
          <p:nvPr/>
        </p:nvSpPr>
        <p:spPr bwMode="auto">
          <a:xfrm>
            <a:off x="1532967" y="5344469"/>
            <a:ext cx="9875838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366B7E"/>
            </a:solidFill>
            <a:round/>
          </a:ln>
        </p:spPr>
        <p:txBody>
          <a:bodyPr lIns="0" tIns="0" rIns="0" bIns="0"/>
          <a:lstStyle/>
          <a:p>
            <a:pPr eaLnBrk="0" hangingPunct="0"/>
            <a:endParaRPr lang="zh-CN" altLang="en-US" sz="13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69" name="TextBox 84"/>
          <p:cNvSpPr txBox="1">
            <a:spLocks noChangeArrowheads="1"/>
          </p:cNvSpPr>
          <p:nvPr/>
        </p:nvSpPr>
        <p:spPr bwMode="auto">
          <a:xfrm>
            <a:off x="2753755" y="5482581"/>
            <a:ext cx="1644650" cy="271463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全覆盖原则</a:t>
            </a:r>
          </a:p>
        </p:txBody>
      </p:sp>
      <p:sp>
        <p:nvSpPr>
          <p:cNvPr id="22570" name="TextBox 84"/>
          <p:cNvSpPr txBox="1">
            <a:spLocks noChangeArrowheads="1"/>
          </p:cNvSpPr>
          <p:nvPr/>
        </p:nvSpPr>
        <p:spPr bwMode="auto">
          <a:xfrm>
            <a:off x="4666692" y="5482581"/>
            <a:ext cx="1646238" cy="271463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匹配性原则</a:t>
            </a:r>
          </a:p>
        </p:txBody>
      </p:sp>
      <p:sp>
        <p:nvSpPr>
          <p:cNvPr id="22571" name="TextBox 84"/>
          <p:cNvSpPr txBox="1">
            <a:spLocks noChangeArrowheads="1"/>
          </p:cNvSpPr>
          <p:nvPr/>
        </p:nvSpPr>
        <p:spPr bwMode="auto">
          <a:xfrm>
            <a:off x="6579630" y="5482581"/>
            <a:ext cx="1646237" cy="271463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持续性原则</a:t>
            </a:r>
          </a:p>
        </p:txBody>
      </p:sp>
      <p:sp>
        <p:nvSpPr>
          <p:cNvPr id="22572" name="TextBox 84"/>
          <p:cNvSpPr txBox="1">
            <a:spLocks noChangeArrowheads="1"/>
          </p:cNvSpPr>
          <p:nvPr/>
        </p:nvSpPr>
        <p:spPr bwMode="auto">
          <a:xfrm>
            <a:off x="8467167" y="5482581"/>
            <a:ext cx="1644650" cy="271463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有效性原则</a:t>
            </a:r>
          </a:p>
        </p:txBody>
      </p:sp>
      <p:sp>
        <p:nvSpPr>
          <p:cNvPr id="22573" name="TextBox 91"/>
          <p:cNvSpPr txBox="1">
            <a:spLocks noChangeArrowheads="1"/>
          </p:cNvSpPr>
          <p:nvPr/>
        </p:nvSpPr>
        <p:spPr bwMode="auto">
          <a:xfrm>
            <a:off x="7205105" y="2409181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质量目标</a:t>
            </a:r>
          </a:p>
        </p:txBody>
      </p:sp>
      <p:sp>
        <p:nvSpPr>
          <p:cNvPr id="22574" name="TextBox 92"/>
          <p:cNvSpPr txBox="1">
            <a:spLocks noChangeArrowheads="1"/>
          </p:cNvSpPr>
          <p:nvPr/>
        </p:nvSpPr>
        <p:spPr bwMode="auto">
          <a:xfrm>
            <a:off x="7205105" y="2798119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统一规则</a:t>
            </a:r>
          </a:p>
        </p:txBody>
      </p:sp>
      <p:sp>
        <p:nvSpPr>
          <p:cNvPr id="22575" name="TextBox 93"/>
          <p:cNvSpPr txBox="1">
            <a:spLocks noChangeArrowheads="1"/>
          </p:cNvSpPr>
          <p:nvPr/>
        </p:nvSpPr>
        <p:spPr bwMode="auto">
          <a:xfrm>
            <a:off x="7205105" y="3177531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源头管理</a:t>
            </a:r>
          </a:p>
        </p:txBody>
      </p:sp>
      <p:sp>
        <p:nvSpPr>
          <p:cNvPr id="22576" name="TextBox 94"/>
          <p:cNvSpPr txBox="1">
            <a:spLocks noChangeArrowheads="1"/>
          </p:cNvSpPr>
          <p:nvPr/>
        </p:nvSpPr>
        <p:spPr bwMode="auto">
          <a:xfrm>
            <a:off x="7205105" y="3558531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监控体系</a:t>
            </a:r>
          </a:p>
        </p:txBody>
      </p:sp>
      <p:sp>
        <p:nvSpPr>
          <p:cNvPr id="22577" name="TextBox 95"/>
          <p:cNvSpPr txBox="1">
            <a:spLocks noChangeArrowheads="1"/>
          </p:cNvSpPr>
          <p:nvPr/>
        </p:nvSpPr>
        <p:spPr bwMode="auto">
          <a:xfrm>
            <a:off x="7205105" y="3926831"/>
            <a:ext cx="928687" cy="306388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现场检查</a:t>
            </a:r>
          </a:p>
        </p:txBody>
      </p:sp>
      <p:sp>
        <p:nvSpPr>
          <p:cNvPr id="22578" name="TextBox 96"/>
          <p:cNvSpPr txBox="1">
            <a:spLocks noChangeArrowheads="1"/>
          </p:cNvSpPr>
          <p:nvPr/>
        </p:nvSpPr>
        <p:spPr bwMode="auto">
          <a:xfrm>
            <a:off x="7205105" y="4295131"/>
            <a:ext cx="928687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考评整改</a:t>
            </a:r>
          </a:p>
        </p:txBody>
      </p:sp>
      <p:sp>
        <p:nvSpPr>
          <p:cNvPr id="22579" name="TextBox 91"/>
          <p:cNvSpPr txBox="1">
            <a:spLocks noChangeArrowheads="1"/>
          </p:cNvSpPr>
          <p:nvPr/>
        </p:nvSpPr>
        <p:spPr bwMode="auto">
          <a:xfrm>
            <a:off x="9391092" y="2409181"/>
            <a:ext cx="928688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</a:p>
        </p:txBody>
      </p:sp>
      <p:sp>
        <p:nvSpPr>
          <p:cNvPr id="22580" name="TextBox 92"/>
          <p:cNvSpPr txBox="1">
            <a:spLocks noChangeArrowheads="1"/>
          </p:cNvSpPr>
          <p:nvPr/>
        </p:nvSpPr>
        <p:spPr bwMode="auto">
          <a:xfrm>
            <a:off x="9391092" y="2798119"/>
            <a:ext cx="928688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2581" name="TextBox 93"/>
          <p:cNvSpPr txBox="1">
            <a:spLocks noChangeArrowheads="1"/>
          </p:cNvSpPr>
          <p:nvPr/>
        </p:nvSpPr>
        <p:spPr bwMode="auto">
          <a:xfrm>
            <a:off x="9391092" y="3177531"/>
            <a:ext cx="928688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</a:t>
            </a:r>
          </a:p>
        </p:txBody>
      </p:sp>
      <p:sp>
        <p:nvSpPr>
          <p:cNvPr id="22582" name="TextBox 94"/>
          <p:cNvSpPr txBox="1">
            <a:spLocks noChangeArrowheads="1"/>
          </p:cNvSpPr>
          <p:nvPr/>
        </p:nvSpPr>
        <p:spPr bwMode="auto">
          <a:xfrm>
            <a:off x="9391092" y="3558531"/>
            <a:ext cx="928688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风险计量</a:t>
            </a:r>
          </a:p>
        </p:txBody>
      </p:sp>
      <p:sp>
        <p:nvSpPr>
          <p:cNvPr id="22583" name="TextBox 95"/>
          <p:cNvSpPr txBox="1">
            <a:spLocks noChangeArrowheads="1"/>
          </p:cNvSpPr>
          <p:nvPr/>
        </p:nvSpPr>
        <p:spPr bwMode="auto">
          <a:xfrm>
            <a:off x="9391092" y="3926831"/>
            <a:ext cx="928688" cy="306388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</a:p>
        </p:txBody>
      </p:sp>
      <p:sp>
        <p:nvSpPr>
          <p:cNvPr id="22584" name="TextBox 96"/>
          <p:cNvSpPr txBox="1">
            <a:spLocks noChangeArrowheads="1"/>
          </p:cNvSpPr>
          <p:nvPr/>
        </p:nvSpPr>
        <p:spPr bwMode="auto">
          <a:xfrm>
            <a:off x="9391092" y="4295131"/>
            <a:ext cx="928688" cy="307975"/>
          </a:xfrm>
          <a:prstGeom prst="rect">
            <a:avLst/>
          </a:prstGeom>
          <a:solidFill>
            <a:srgbClr val="B2D2DE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42841" tIns="21420" rIns="42841" bIns="21420" anchor="ctr"/>
          <a:lstStyle/>
          <a:p>
            <a:pPr algn="ctr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量化导向</a:t>
            </a:r>
          </a:p>
        </p:txBody>
      </p:sp>
      <p:sp>
        <p:nvSpPr>
          <p:cNvPr id="22585" name="灯片编号占位符 5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04313" y="6694488"/>
            <a:ext cx="2892425" cy="384175"/>
          </a:xfrm>
          <a:noFill/>
          <a:ln>
            <a:miter lim="800000"/>
          </a:ln>
        </p:spPr>
        <p:txBody>
          <a:bodyPr/>
          <a:lstStyle/>
          <a:p>
            <a:fld id="{62D6A4DA-9CE2-46CC-BA9A-13DFF88C492E}" type="slidenum">
              <a:rPr lang="zh-CN" altLang="en-US" sz="1600"/>
              <a:pPr/>
              <a:t>7</a:t>
            </a:fld>
            <a:endParaRPr lang="zh-CN" altLang="en-US" sz="1600"/>
          </a:p>
        </p:txBody>
      </p:sp>
      <p:sp>
        <p:nvSpPr>
          <p:cNvPr id="22586" name="TextBox 8"/>
          <p:cNvSpPr txBox="1">
            <a:spLocks noChangeArrowheads="1"/>
          </p:cNvSpPr>
          <p:nvPr/>
        </p:nvSpPr>
        <p:spPr bwMode="auto">
          <a:xfrm>
            <a:off x="668338" y="231775"/>
            <a:ext cx="7510462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银监会商业银行数据治理指引解读</a:t>
            </a:r>
          </a:p>
        </p:txBody>
      </p:sp>
    </p:spTree>
  </p:cSld>
  <p:clrMapOvr>
    <a:masterClrMapping/>
  </p:clrMapOvr>
  <p:transition spd="slow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reeform 74"/>
          <p:cNvSpPr>
            <a:spLocks noChangeArrowheads="1"/>
          </p:cNvSpPr>
          <p:nvPr/>
        </p:nvSpPr>
        <p:spPr bwMode="auto">
          <a:xfrm>
            <a:off x="2135188" y="2536825"/>
            <a:ext cx="8529637" cy="309563"/>
          </a:xfrm>
          <a:custGeom>
            <a:avLst/>
            <a:gdLst/>
            <a:ahLst/>
            <a:cxnLst>
              <a:cxn ang="0">
                <a:pos x="7812" y="0"/>
              </a:cxn>
              <a:cxn ang="0">
                <a:pos x="0" y="10095"/>
              </a:cxn>
              <a:cxn ang="0">
                <a:pos x="10000" y="10095"/>
              </a:cxn>
              <a:cxn ang="0">
                <a:pos x="7812" y="0"/>
              </a:cxn>
            </a:cxnLst>
            <a:rect l="0" t="0" r="r" b="b"/>
            <a:pathLst>
              <a:path w="10000" h="10095">
                <a:moveTo>
                  <a:pt x="7812" y="0"/>
                </a:moveTo>
                <a:lnTo>
                  <a:pt x="0" y="10095"/>
                </a:lnTo>
                <a:lnTo>
                  <a:pt x="10000" y="10095"/>
                </a:lnTo>
                <a:lnTo>
                  <a:pt x="7812" y="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15" name="直接连接符 2414"/>
          <p:cNvCxnSpPr/>
          <p:nvPr/>
        </p:nvCxnSpPr>
        <p:spPr>
          <a:xfrm flipV="1">
            <a:off x="336550" y="663575"/>
            <a:ext cx="12214225" cy="730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5637213" y="1023938"/>
            <a:ext cx="1462087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900" b="1">
                <a:latin typeface="微软雅黑" panose="020B0503020204020204" pitchFamily="34" charset="-122"/>
                <a:ea typeface="微软雅黑" panose="020B0503020204020204" pitchFamily="34" charset="-122"/>
              </a:rPr>
              <a:t>公司治理体系</a:t>
            </a: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2378075" y="2984500"/>
            <a:ext cx="8086725" cy="2511425"/>
          </a:xfrm>
          <a:prstGeom prst="rect">
            <a:avLst/>
          </a:prstGeom>
          <a:solidFill>
            <a:srgbClr val="B2D2DE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9658350" y="1470025"/>
            <a:ext cx="1092200" cy="365125"/>
          </a:xfrm>
          <a:prstGeom prst="rect">
            <a:avLst/>
          </a:prstGeom>
          <a:solidFill>
            <a:srgbClr val="F2DDDC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9802813" y="1595438"/>
            <a:ext cx="846137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市场竞争机制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8566150" y="1470025"/>
            <a:ext cx="1092200" cy="3651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8847138" y="1595438"/>
            <a:ext cx="563562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组织机构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7475538" y="1470025"/>
            <a:ext cx="1090612" cy="365125"/>
          </a:xfrm>
          <a:prstGeom prst="rect">
            <a:avLst/>
          </a:prstGeom>
          <a:solidFill>
            <a:srgbClr val="DBEEF3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7" name="Rectangle 15"/>
          <p:cNvSpPr>
            <a:spLocks noChangeArrowheads="1"/>
          </p:cNvSpPr>
          <p:nvPr/>
        </p:nvSpPr>
        <p:spPr bwMode="auto">
          <a:xfrm>
            <a:off x="7688263" y="1595438"/>
            <a:ext cx="704850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利益相关者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383338" y="1470025"/>
            <a:ext cx="1092200" cy="365125"/>
          </a:xfrm>
          <a:prstGeom prst="rect">
            <a:avLst/>
          </a:prstGeom>
          <a:solidFill>
            <a:srgbClr val="B6DDE8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9" name="Rectangle 17"/>
          <p:cNvSpPr>
            <a:spLocks noChangeArrowheads="1"/>
          </p:cNvSpPr>
          <p:nvPr/>
        </p:nvSpPr>
        <p:spPr bwMode="auto">
          <a:xfrm>
            <a:off x="6727825" y="1595438"/>
            <a:ext cx="120650" cy="16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0" name="Rectangle 18"/>
          <p:cNvSpPr>
            <a:spLocks noChangeArrowheads="1"/>
          </p:cNvSpPr>
          <p:nvPr/>
        </p:nvSpPr>
        <p:spPr bwMode="auto">
          <a:xfrm>
            <a:off x="6862763" y="1595438"/>
            <a:ext cx="282575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治理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5291138" y="1470025"/>
            <a:ext cx="1092200" cy="365125"/>
          </a:xfrm>
          <a:prstGeom prst="rect">
            <a:avLst/>
          </a:prstGeom>
          <a:solidFill>
            <a:srgbClr val="93CDDD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5570538" y="1595438"/>
            <a:ext cx="563562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股权结构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4200525" y="1470025"/>
            <a:ext cx="1090613" cy="365125"/>
          </a:xfrm>
          <a:prstGeom prst="rect">
            <a:avLst/>
          </a:prstGeom>
          <a:solidFill>
            <a:srgbClr val="C5D9F1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4" name="Rectangle 22"/>
          <p:cNvSpPr>
            <a:spLocks noChangeArrowheads="1"/>
          </p:cNvSpPr>
          <p:nvPr/>
        </p:nvSpPr>
        <p:spPr bwMode="auto">
          <a:xfrm>
            <a:off x="4344988" y="1595438"/>
            <a:ext cx="846137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内部控制机制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5" name="Rectangle 23"/>
          <p:cNvSpPr>
            <a:spLocks noChangeArrowheads="1"/>
          </p:cNvSpPr>
          <p:nvPr/>
        </p:nvSpPr>
        <p:spPr bwMode="auto">
          <a:xfrm>
            <a:off x="3108325" y="1470025"/>
            <a:ext cx="1092200" cy="365125"/>
          </a:xfrm>
          <a:prstGeom prst="rect">
            <a:avLst/>
          </a:prstGeom>
          <a:solidFill>
            <a:srgbClr val="8DB4E3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6" name="Rectangle 24"/>
          <p:cNvSpPr>
            <a:spLocks noChangeArrowheads="1"/>
          </p:cNvSpPr>
          <p:nvPr/>
        </p:nvSpPr>
        <p:spPr bwMode="auto">
          <a:xfrm>
            <a:off x="3387725" y="1595438"/>
            <a:ext cx="563563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信息披露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7" name="Rectangle 25"/>
          <p:cNvSpPr>
            <a:spLocks noChangeArrowheads="1"/>
          </p:cNvSpPr>
          <p:nvPr/>
        </p:nvSpPr>
        <p:spPr bwMode="auto">
          <a:xfrm>
            <a:off x="2017713" y="1470025"/>
            <a:ext cx="1090612" cy="365125"/>
          </a:xfrm>
          <a:prstGeom prst="rect">
            <a:avLst/>
          </a:prstGeom>
          <a:solidFill>
            <a:srgbClr val="538ED5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8" name="Rectangle 26"/>
          <p:cNvSpPr>
            <a:spLocks noChangeArrowheads="1"/>
          </p:cNvSpPr>
          <p:nvPr/>
        </p:nvSpPr>
        <p:spPr bwMode="auto">
          <a:xfrm>
            <a:off x="2162175" y="1595438"/>
            <a:ext cx="846138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外部监管机制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9" name="Rectangle 27"/>
          <p:cNvSpPr>
            <a:spLocks noChangeArrowheads="1"/>
          </p:cNvSpPr>
          <p:nvPr/>
        </p:nvSpPr>
        <p:spPr bwMode="auto">
          <a:xfrm>
            <a:off x="9658350" y="1470025"/>
            <a:ext cx="1092200" cy="365125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0" name="Rectangle 28"/>
          <p:cNvSpPr>
            <a:spLocks noChangeArrowheads="1"/>
          </p:cNvSpPr>
          <p:nvPr/>
        </p:nvSpPr>
        <p:spPr bwMode="auto">
          <a:xfrm>
            <a:off x="9802813" y="1595438"/>
            <a:ext cx="846137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市场竞争机制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1" name="Rectangle 29"/>
          <p:cNvSpPr>
            <a:spLocks noChangeArrowheads="1"/>
          </p:cNvSpPr>
          <p:nvPr/>
        </p:nvSpPr>
        <p:spPr bwMode="auto">
          <a:xfrm>
            <a:off x="8566150" y="1470025"/>
            <a:ext cx="1092200" cy="36512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2" name="Rectangle 30"/>
          <p:cNvSpPr>
            <a:spLocks noChangeArrowheads="1"/>
          </p:cNvSpPr>
          <p:nvPr/>
        </p:nvSpPr>
        <p:spPr bwMode="auto">
          <a:xfrm>
            <a:off x="8847138" y="1595438"/>
            <a:ext cx="563562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组织机构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3" name="Rectangle 31"/>
          <p:cNvSpPr>
            <a:spLocks noChangeArrowheads="1"/>
          </p:cNvSpPr>
          <p:nvPr/>
        </p:nvSpPr>
        <p:spPr bwMode="auto">
          <a:xfrm>
            <a:off x="7475538" y="1470025"/>
            <a:ext cx="1090612" cy="365125"/>
          </a:xfrm>
          <a:prstGeom prst="rect">
            <a:avLst/>
          </a:prstGeom>
          <a:solidFill>
            <a:srgbClr val="DBEEF3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4" name="Rectangle 32"/>
          <p:cNvSpPr>
            <a:spLocks noChangeArrowheads="1"/>
          </p:cNvSpPr>
          <p:nvPr/>
        </p:nvSpPr>
        <p:spPr bwMode="auto">
          <a:xfrm>
            <a:off x="7688263" y="1595438"/>
            <a:ext cx="704850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利益相关者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9" name="Rectangle 33"/>
          <p:cNvSpPr>
            <a:spLocks noChangeArrowheads="1"/>
          </p:cNvSpPr>
          <p:nvPr/>
        </p:nvSpPr>
        <p:spPr bwMode="auto">
          <a:xfrm>
            <a:off x="6383338" y="1470025"/>
            <a:ext cx="1092200" cy="365125"/>
          </a:xfrm>
          <a:prstGeom prst="rect">
            <a:avLst/>
          </a:prstGeom>
          <a:solidFill>
            <a:srgbClr val="B6DDE8"/>
          </a:solidFill>
          <a:ln w="25400" cmpd="sng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endParaRPr lang="zh-CN" altLang="en-US" noProof="1">
              <a:ln w="5715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6" name="Rectangle 34"/>
          <p:cNvSpPr>
            <a:spLocks noChangeArrowheads="1"/>
          </p:cNvSpPr>
          <p:nvPr/>
        </p:nvSpPr>
        <p:spPr bwMode="auto">
          <a:xfrm>
            <a:off x="6645275" y="1541463"/>
            <a:ext cx="608013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治理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7" name="Rectangle 36"/>
          <p:cNvSpPr>
            <a:spLocks noChangeArrowheads="1"/>
          </p:cNvSpPr>
          <p:nvPr/>
        </p:nvSpPr>
        <p:spPr bwMode="auto">
          <a:xfrm>
            <a:off x="5291138" y="1470025"/>
            <a:ext cx="1092200" cy="365125"/>
          </a:xfrm>
          <a:prstGeom prst="rect">
            <a:avLst/>
          </a:prstGeom>
          <a:solidFill>
            <a:srgbClr val="93CDDD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8" name="Rectangle 37"/>
          <p:cNvSpPr>
            <a:spLocks noChangeArrowheads="1"/>
          </p:cNvSpPr>
          <p:nvPr/>
        </p:nvSpPr>
        <p:spPr bwMode="auto">
          <a:xfrm>
            <a:off x="5570538" y="1595438"/>
            <a:ext cx="563562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股权结构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9" name="Rectangle 38"/>
          <p:cNvSpPr>
            <a:spLocks noChangeArrowheads="1"/>
          </p:cNvSpPr>
          <p:nvPr/>
        </p:nvSpPr>
        <p:spPr bwMode="auto">
          <a:xfrm>
            <a:off x="4200525" y="1470025"/>
            <a:ext cx="1090613" cy="365125"/>
          </a:xfrm>
          <a:prstGeom prst="rect">
            <a:avLst/>
          </a:prstGeom>
          <a:solidFill>
            <a:srgbClr val="C5D9F1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0" name="Rectangle 39"/>
          <p:cNvSpPr>
            <a:spLocks noChangeArrowheads="1"/>
          </p:cNvSpPr>
          <p:nvPr/>
        </p:nvSpPr>
        <p:spPr bwMode="auto">
          <a:xfrm>
            <a:off x="4344988" y="1595438"/>
            <a:ext cx="846137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内部控制机制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1" name="Rectangle 40"/>
          <p:cNvSpPr>
            <a:spLocks noChangeArrowheads="1"/>
          </p:cNvSpPr>
          <p:nvPr/>
        </p:nvSpPr>
        <p:spPr bwMode="auto">
          <a:xfrm>
            <a:off x="3108325" y="1470025"/>
            <a:ext cx="1092200" cy="365125"/>
          </a:xfrm>
          <a:prstGeom prst="rect">
            <a:avLst/>
          </a:prstGeom>
          <a:solidFill>
            <a:srgbClr val="8DB4E3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2" name="Rectangle 41"/>
          <p:cNvSpPr>
            <a:spLocks noChangeArrowheads="1"/>
          </p:cNvSpPr>
          <p:nvPr/>
        </p:nvSpPr>
        <p:spPr bwMode="auto">
          <a:xfrm>
            <a:off x="3387725" y="1595438"/>
            <a:ext cx="563563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信息披露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3" name="Rectangle 42"/>
          <p:cNvSpPr>
            <a:spLocks noChangeArrowheads="1"/>
          </p:cNvSpPr>
          <p:nvPr/>
        </p:nvSpPr>
        <p:spPr bwMode="auto">
          <a:xfrm>
            <a:off x="2017713" y="1470025"/>
            <a:ext cx="1090612" cy="365125"/>
          </a:xfrm>
          <a:prstGeom prst="rect">
            <a:avLst/>
          </a:prstGeom>
          <a:solidFill>
            <a:srgbClr val="05BE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4" name="Rectangle 43"/>
          <p:cNvSpPr>
            <a:spLocks noChangeArrowheads="1"/>
          </p:cNvSpPr>
          <p:nvPr/>
        </p:nvSpPr>
        <p:spPr bwMode="auto">
          <a:xfrm>
            <a:off x="2162175" y="1595438"/>
            <a:ext cx="846138" cy="16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外部监管机制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22"/>
          <p:cNvGrpSpPr/>
          <p:nvPr/>
        </p:nvGrpSpPr>
        <p:grpSpPr bwMode="auto">
          <a:xfrm>
            <a:off x="2108200" y="2201865"/>
            <a:ext cx="8569325" cy="364507"/>
            <a:chOff x="2350268" y="2202184"/>
            <a:chExt cx="8183563" cy="363695"/>
          </a:xfrm>
        </p:grpSpPr>
        <p:sp>
          <p:nvSpPr>
            <p:cNvPr id="24616" name="Rectangle 44"/>
            <p:cNvSpPr>
              <a:spLocks noChangeArrowheads="1"/>
            </p:cNvSpPr>
            <p:nvPr/>
          </p:nvSpPr>
          <p:spPr bwMode="auto">
            <a:xfrm>
              <a:off x="9370193" y="2202184"/>
              <a:ext cx="1163638" cy="327025"/>
            </a:xfrm>
            <a:prstGeom prst="rect">
              <a:avLst/>
            </a:prstGeom>
            <a:solidFill>
              <a:srgbClr val="DBEEF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7" name="Rectangle 45"/>
            <p:cNvSpPr>
              <a:spLocks noChangeArrowheads="1"/>
            </p:cNvSpPr>
            <p:nvPr/>
          </p:nvSpPr>
          <p:spPr bwMode="auto">
            <a:xfrm>
              <a:off x="9513068" y="2289497"/>
              <a:ext cx="874111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IT Investment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8" name="Rectangle 46"/>
            <p:cNvSpPr>
              <a:spLocks noChangeArrowheads="1"/>
            </p:cNvSpPr>
            <p:nvPr/>
          </p:nvSpPr>
          <p:spPr bwMode="auto">
            <a:xfrm>
              <a:off x="7990655" y="2202184"/>
              <a:ext cx="1379538" cy="327025"/>
            </a:xfrm>
            <a:prstGeom prst="rect">
              <a:avLst/>
            </a:prstGeom>
            <a:solidFill>
              <a:srgbClr val="F2DDDC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9" name="Rectangle 47"/>
            <p:cNvSpPr>
              <a:spLocks noChangeArrowheads="1"/>
            </p:cNvSpPr>
            <p:nvPr/>
          </p:nvSpPr>
          <p:spPr bwMode="auto">
            <a:xfrm>
              <a:off x="8146230" y="2294259"/>
              <a:ext cx="355600" cy="1698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0" name="Rectangle 48"/>
            <p:cNvSpPr>
              <a:spLocks noChangeArrowheads="1"/>
            </p:cNvSpPr>
            <p:nvPr/>
          </p:nvSpPr>
          <p:spPr bwMode="auto">
            <a:xfrm>
              <a:off x="8141468" y="2289497"/>
              <a:ext cx="355600" cy="1698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1" name="Rectangle 49"/>
            <p:cNvSpPr>
              <a:spLocks noChangeArrowheads="1"/>
            </p:cNvSpPr>
            <p:nvPr/>
          </p:nvSpPr>
          <p:spPr bwMode="auto">
            <a:xfrm>
              <a:off x="8485955" y="2294259"/>
              <a:ext cx="716433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Govenance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2" name="Rectangle 50"/>
            <p:cNvSpPr>
              <a:spLocks noChangeArrowheads="1"/>
            </p:cNvSpPr>
            <p:nvPr/>
          </p:nvSpPr>
          <p:spPr bwMode="auto">
            <a:xfrm>
              <a:off x="8481193" y="2289497"/>
              <a:ext cx="716433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Govenance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3" name="Rectangle 51"/>
            <p:cNvSpPr>
              <a:spLocks noChangeArrowheads="1"/>
            </p:cNvSpPr>
            <p:nvPr/>
          </p:nvSpPr>
          <p:spPr bwMode="auto">
            <a:xfrm>
              <a:off x="6249168" y="2202184"/>
              <a:ext cx="1741488" cy="327025"/>
            </a:xfrm>
            <a:prstGeom prst="rect">
              <a:avLst/>
            </a:prstGeom>
            <a:solidFill>
              <a:srgbClr val="DBEEF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4" name="Rectangle 52"/>
            <p:cNvSpPr>
              <a:spLocks noChangeArrowheads="1"/>
            </p:cNvSpPr>
            <p:nvPr/>
          </p:nvSpPr>
          <p:spPr bwMode="auto">
            <a:xfrm>
              <a:off x="6436493" y="2289497"/>
              <a:ext cx="1362449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 Application 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5" name="Rectangle 53"/>
            <p:cNvSpPr>
              <a:spLocks noChangeArrowheads="1"/>
            </p:cNvSpPr>
            <p:nvPr/>
          </p:nvSpPr>
          <p:spPr bwMode="auto">
            <a:xfrm>
              <a:off x="4842643" y="2202184"/>
              <a:ext cx="1406525" cy="327025"/>
            </a:xfrm>
            <a:prstGeom prst="rect">
              <a:avLst/>
            </a:prstGeom>
            <a:solidFill>
              <a:srgbClr val="93CDDD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6" name="Rectangle 54"/>
            <p:cNvSpPr>
              <a:spLocks noChangeArrowheads="1"/>
            </p:cNvSpPr>
            <p:nvPr/>
          </p:nvSpPr>
          <p:spPr bwMode="auto">
            <a:xfrm>
              <a:off x="5010918" y="2289497"/>
              <a:ext cx="1030256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IT Infrastructure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7" name="Rectangle 55"/>
            <p:cNvSpPr>
              <a:spLocks noChangeArrowheads="1"/>
            </p:cNvSpPr>
            <p:nvPr/>
          </p:nvSpPr>
          <p:spPr bwMode="auto">
            <a:xfrm>
              <a:off x="3436118" y="2202184"/>
              <a:ext cx="1406525" cy="327025"/>
            </a:xfrm>
            <a:prstGeom prst="rect">
              <a:avLst/>
            </a:prstGeom>
            <a:solidFill>
              <a:srgbClr val="C5D9F1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8" name="Rectangle 56"/>
            <p:cNvSpPr>
              <a:spLocks noChangeArrowheads="1"/>
            </p:cNvSpPr>
            <p:nvPr/>
          </p:nvSpPr>
          <p:spPr bwMode="auto">
            <a:xfrm>
              <a:off x="3645668" y="2289497"/>
              <a:ext cx="944529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IT Architecture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9" name="Rectangle 57"/>
            <p:cNvSpPr>
              <a:spLocks noChangeArrowheads="1"/>
            </p:cNvSpPr>
            <p:nvPr/>
          </p:nvSpPr>
          <p:spPr bwMode="auto">
            <a:xfrm>
              <a:off x="2350268" y="2202184"/>
              <a:ext cx="1085850" cy="327025"/>
            </a:xfrm>
            <a:prstGeom prst="rect">
              <a:avLst/>
            </a:prstGeom>
            <a:solidFill>
              <a:srgbClr val="538ED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0" name="Rectangle 58"/>
            <p:cNvSpPr>
              <a:spLocks noChangeArrowheads="1"/>
            </p:cNvSpPr>
            <p:nvPr/>
          </p:nvSpPr>
          <p:spPr bwMode="auto">
            <a:xfrm>
              <a:off x="2616968" y="2289497"/>
              <a:ext cx="534265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IT Policy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1" name="Rectangle 59"/>
            <p:cNvSpPr>
              <a:spLocks noChangeArrowheads="1"/>
            </p:cNvSpPr>
            <p:nvPr/>
          </p:nvSpPr>
          <p:spPr bwMode="auto">
            <a:xfrm>
              <a:off x="9370193" y="2202184"/>
              <a:ext cx="1163638" cy="327025"/>
            </a:xfrm>
            <a:prstGeom prst="rect">
              <a:avLst/>
            </a:prstGeom>
            <a:solidFill>
              <a:srgbClr val="DBEEF3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2" name="Rectangle 60"/>
            <p:cNvSpPr>
              <a:spLocks noChangeArrowheads="1"/>
            </p:cNvSpPr>
            <p:nvPr/>
          </p:nvSpPr>
          <p:spPr bwMode="auto">
            <a:xfrm>
              <a:off x="9667055" y="2232347"/>
              <a:ext cx="385772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3" name="Rectangle 61"/>
            <p:cNvSpPr>
              <a:spLocks noChangeArrowheads="1"/>
            </p:cNvSpPr>
            <p:nvPr/>
          </p:nvSpPr>
          <p:spPr bwMode="auto">
            <a:xfrm>
              <a:off x="7990655" y="2202184"/>
              <a:ext cx="1379538" cy="32702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4" name="Rectangle 63"/>
            <p:cNvSpPr>
              <a:spLocks noChangeArrowheads="1"/>
            </p:cNvSpPr>
            <p:nvPr/>
          </p:nvSpPr>
          <p:spPr bwMode="auto">
            <a:xfrm>
              <a:off x="8141468" y="2289497"/>
              <a:ext cx="62" cy="2763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5" name="Rectangle 64"/>
            <p:cNvSpPr>
              <a:spLocks noChangeArrowheads="1"/>
            </p:cNvSpPr>
            <p:nvPr/>
          </p:nvSpPr>
          <p:spPr bwMode="auto">
            <a:xfrm>
              <a:off x="8303119" y="2251396"/>
              <a:ext cx="783791" cy="245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数据治理</a:t>
              </a:r>
              <a:endPara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6" name="Rectangle 65"/>
            <p:cNvSpPr>
              <a:spLocks noChangeArrowheads="1"/>
            </p:cNvSpPr>
            <p:nvPr/>
          </p:nvSpPr>
          <p:spPr bwMode="auto">
            <a:xfrm>
              <a:off x="8481193" y="2289497"/>
              <a:ext cx="62" cy="2763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7" name="Rectangle 66"/>
            <p:cNvSpPr>
              <a:spLocks noChangeArrowheads="1"/>
            </p:cNvSpPr>
            <p:nvPr/>
          </p:nvSpPr>
          <p:spPr bwMode="auto">
            <a:xfrm>
              <a:off x="6249168" y="2202184"/>
              <a:ext cx="1741488" cy="327025"/>
            </a:xfrm>
            <a:prstGeom prst="rect">
              <a:avLst/>
            </a:prstGeom>
            <a:solidFill>
              <a:srgbClr val="DBEEF3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8" name="Rectangle 67"/>
            <p:cNvSpPr>
              <a:spLocks noChangeArrowheads="1"/>
            </p:cNvSpPr>
            <p:nvPr/>
          </p:nvSpPr>
          <p:spPr bwMode="auto">
            <a:xfrm>
              <a:off x="6698430" y="2279972"/>
              <a:ext cx="808285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业务系统应用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9" name="Rectangle 68"/>
            <p:cNvSpPr>
              <a:spLocks noChangeArrowheads="1"/>
            </p:cNvSpPr>
            <p:nvPr/>
          </p:nvSpPr>
          <p:spPr bwMode="auto">
            <a:xfrm>
              <a:off x="4842643" y="2202184"/>
              <a:ext cx="1406525" cy="327025"/>
            </a:xfrm>
            <a:prstGeom prst="rect">
              <a:avLst/>
            </a:prstGeom>
            <a:solidFill>
              <a:srgbClr val="93CDDD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40" name="Rectangle 69"/>
            <p:cNvSpPr>
              <a:spLocks noChangeArrowheads="1"/>
            </p:cNvSpPr>
            <p:nvPr/>
          </p:nvSpPr>
          <p:spPr bwMode="auto">
            <a:xfrm>
              <a:off x="5137918" y="2289497"/>
              <a:ext cx="655200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基础架构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41" name="Rectangle 70"/>
            <p:cNvSpPr>
              <a:spLocks noChangeArrowheads="1"/>
            </p:cNvSpPr>
            <p:nvPr/>
          </p:nvSpPr>
          <p:spPr bwMode="auto">
            <a:xfrm>
              <a:off x="3436118" y="2202184"/>
              <a:ext cx="1406525" cy="327025"/>
            </a:xfrm>
            <a:prstGeom prst="rect">
              <a:avLst/>
            </a:prstGeom>
            <a:solidFill>
              <a:srgbClr val="C5D9F1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42" name="Rectangle 71"/>
            <p:cNvSpPr>
              <a:spLocks noChangeArrowheads="1"/>
            </p:cNvSpPr>
            <p:nvPr/>
          </p:nvSpPr>
          <p:spPr bwMode="auto">
            <a:xfrm>
              <a:off x="3661543" y="2289497"/>
              <a:ext cx="695002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IT 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应用架构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43" name="Rectangle 72"/>
            <p:cNvSpPr>
              <a:spLocks noChangeArrowheads="1"/>
            </p:cNvSpPr>
            <p:nvPr/>
          </p:nvSpPr>
          <p:spPr bwMode="auto">
            <a:xfrm>
              <a:off x="2350268" y="2202184"/>
              <a:ext cx="1085850" cy="327025"/>
            </a:xfrm>
            <a:prstGeom prst="rect">
              <a:avLst/>
            </a:prstGeom>
            <a:solidFill>
              <a:srgbClr val="05BE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44" name="Rectangle 73"/>
            <p:cNvSpPr>
              <a:spLocks noChangeArrowheads="1"/>
            </p:cNvSpPr>
            <p:nvPr/>
          </p:nvSpPr>
          <p:spPr bwMode="auto">
            <a:xfrm>
              <a:off x="2616968" y="2289497"/>
              <a:ext cx="385772" cy="16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政策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645" name="Freeform 75"/>
          <p:cNvSpPr>
            <a:spLocks noChangeArrowheads="1"/>
          </p:cNvSpPr>
          <p:nvPr/>
        </p:nvSpPr>
        <p:spPr bwMode="auto">
          <a:xfrm>
            <a:off x="2363788" y="1920875"/>
            <a:ext cx="8291512" cy="268288"/>
          </a:xfrm>
          <a:custGeom>
            <a:avLst/>
            <a:gdLst/>
            <a:ahLst/>
            <a:cxnLst>
              <a:cxn ang="0">
                <a:pos x="2846" y="0"/>
              </a:cxn>
              <a:cxn ang="0">
                <a:pos x="0" y="169"/>
              </a:cxn>
              <a:cxn ang="0">
                <a:pos x="5223" y="169"/>
              </a:cxn>
              <a:cxn ang="0">
                <a:pos x="2846" y="0"/>
              </a:cxn>
            </a:cxnLst>
            <a:rect l="0" t="0" r="r" b="b"/>
            <a:pathLst>
              <a:path w="5223" h="169">
                <a:moveTo>
                  <a:pt x="2846" y="0"/>
                </a:moveTo>
                <a:lnTo>
                  <a:pt x="0" y="169"/>
                </a:lnTo>
                <a:lnTo>
                  <a:pt x="5223" y="169"/>
                </a:lnTo>
                <a:lnTo>
                  <a:pt x="2846" y="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46" name="Rectangle 76"/>
          <p:cNvSpPr>
            <a:spLocks noChangeArrowheads="1"/>
          </p:cNvSpPr>
          <p:nvPr/>
        </p:nvSpPr>
        <p:spPr bwMode="auto">
          <a:xfrm>
            <a:off x="2498073" y="3112283"/>
            <a:ext cx="1443037" cy="1117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数据架构管理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搜集、分析数据架构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逻辑模型建模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物理模型建模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建立和维护建模标准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模型版本管理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89" name="TextBox 8"/>
          <p:cNvSpPr txBox="1">
            <a:spLocks noChangeArrowheads="1"/>
          </p:cNvSpPr>
          <p:nvPr/>
        </p:nvSpPr>
        <p:spPr bwMode="auto">
          <a:xfrm>
            <a:off x="647700" y="233363"/>
            <a:ext cx="7510463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IBM</a:t>
            </a:r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数据治理体系</a:t>
            </a:r>
          </a:p>
        </p:txBody>
      </p:sp>
      <p:sp>
        <p:nvSpPr>
          <p:cNvPr id="318" name="灯片编号占位符 58"/>
          <p:cNvSpPr txBox="1"/>
          <p:nvPr/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anchor="ctr"/>
          <a:lstStyle/>
          <a:p>
            <a:pPr algn="r"/>
            <a:fld id="{E581E3FD-E852-489A-8094-8DD0CFD34659}" type="slidenum">
              <a:rPr lang="zh-CN" altLang="en-US" sz="1600">
                <a:solidFill>
                  <a:srgbClr val="898989"/>
                </a:solidFill>
              </a:rPr>
              <a:pPr algn="r"/>
              <a:t>8</a:t>
            </a:fld>
            <a:endParaRPr lang="zh-CN" altLang="en-US" sz="1600">
              <a:solidFill>
                <a:srgbClr val="898989"/>
              </a:solidFill>
            </a:endParaRPr>
          </a:p>
        </p:txBody>
      </p:sp>
      <p:sp>
        <p:nvSpPr>
          <p:cNvPr id="24891" name="Rectangle 34"/>
          <p:cNvSpPr>
            <a:spLocks noChangeArrowheads="1"/>
          </p:cNvSpPr>
          <p:nvPr/>
        </p:nvSpPr>
        <p:spPr bwMode="auto">
          <a:xfrm>
            <a:off x="6213475" y="1946275"/>
            <a:ext cx="1017588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治理体系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92" name="Rectangle 64"/>
          <p:cNvSpPr>
            <a:spLocks noChangeArrowheads="1"/>
          </p:cNvSpPr>
          <p:nvPr/>
        </p:nvSpPr>
        <p:spPr bwMode="auto">
          <a:xfrm>
            <a:off x="7634288" y="2608263"/>
            <a:ext cx="1547812" cy="23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数据治理体系</a:t>
            </a:r>
            <a:endParaRPr lang="zh-CN" altLang="zh-CN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Rectangle 76"/>
          <p:cNvSpPr>
            <a:spLocks noChangeArrowheads="1"/>
          </p:cNvSpPr>
          <p:nvPr/>
        </p:nvSpPr>
        <p:spPr bwMode="auto">
          <a:xfrm>
            <a:off x="4103886" y="3109459"/>
            <a:ext cx="1443037" cy="1117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业务数据库管理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数据库变更管理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数据库备份和恢复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数据库性能管理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数据保留和清除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Rectangle 76"/>
          <p:cNvSpPr>
            <a:spLocks noChangeArrowheads="1"/>
          </p:cNvSpPr>
          <p:nvPr/>
        </p:nvSpPr>
        <p:spPr bwMode="auto">
          <a:xfrm>
            <a:off x="5709699" y="3119437"/>
            <a:ext cx="1443037" cy="1117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数据安全管理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数据保密标准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数据访问权限管理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密码策略和标准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用户授权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数据安全审计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Rectangle 76"/>
          <p:cNvSpPr>
            <a:spLocks noChangeArrowheads="1"/>
          </p:cNvSpPr>
          <p:nvPr/>
        </p:nvSpPr>
        <p:spPr bwMode="auto">
          <a:xfrm>
            <a:off x="7315512" y="3119437"/>
            <a:ext cx="1443037" cy="1117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集市实施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用户培训和支持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企业报表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即席查询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分析统计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Rectangle 76"/>
          <p:cNvSpPr>
            <a:spLocks noChangeArrowheads="1"/>
          </p:cNvSpPr>
          <p:nvPr/>
        </p:nvSpPr>
        <p:spPr bwMode="auto">
          <a:xfrm>
            <a:off x="8921325" y="3109459"/>
            <a:ext cx="1443037" cy="1117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非结构化数据管理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影像管理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Rectangle 76"/>
          <p:cNvSpPr>
            <a:spLocks noChangeArrowheads="1"/>
          </p:cNvSpPr>
          <p:nvPr/>
        </p:nvSpPr>
        <p:spPr bwMode="auto">
          <a:xfrm>
            <a:off x="4957261" y="4343987"/>
            <a:ext cx="1443037" cy="1117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数据质量度量标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数据质量分析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数据质量审计和认证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数据清洗策略和程序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数据质量绩效评估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Rectangle 76"/>
          <p:cNvSpPr>
            <a:spLocks noChangeArrowheads="1"/>
          </p:cNvSpPr>
          <p:nvPr/>
        </p:nvSpPr>
        <p:spPr bwMode="auto">
          <a:xfrm>
            <a:off x="6653411" y="4343987"/>
            <a:ext cx="1443037" cy="1117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数据标准管理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数据标准分类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数据标准业务定义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数据标准技术定义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数据标准需求管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数据标准过程管理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Rectangle 76"/>
          <p:cNvSpPr>
            <a:spLocks noChangeArrowheads="1"/>
          </p:cNvSpPr>
          <p:nvPr/>
        </p:nvSpPr>
        <p:spPr bwMode="auto">
          <a:xfrm>
            <a:off x="8349562" y="4305246"/>
            <a:ext cx="1443037" cy="1117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元数据架构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和维护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元数据存整合和共享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元数据知识库管理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76"/>
          <p:cNvSpPr>
            <a:spLocks noChangeArrowheads="1"/>
          </p:cNvSpPr>
          <p:nvPr/>
        </p:nvSpPr>
        <p:spPr bwMode="auto">
          <a:xfrm>
            <a:off x="3261111" y="4330306"/>
            <a:ext cx="1443037" cy="1117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主数据管理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客户数据集成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产品数据集成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主数据识别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数据归并与覆盖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其他参考性数据管理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Rectangle 76"/>
          <p:cNvSpPr>
            <a:spLocks noChangeArrowheads="1"/>
          </p:cNvSpPr>
          <p:nvPr/>
        </p:nvSpPr>
        <p:spPr bwMode="auto">
          <a:xfrm>
            <a:off x="2368011" y="5658040"/>
            <a:ext cx="1443037" cy="1117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组织策略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认可的最佳实践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可选择的方法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标准和指导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实施建议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Rectangle 76"/>
          <p:cNvSpPr>
            <a:spLocks noChangeArrowheads="1"/>
          </p:cNvSpPr>
          <p:nvPr/>
        </p:nvSpPr>
        <p:spPr bwMode="auto">
          <a:xfrm>
            <a:off x="4030677" y="5655216"/>
            <a:ext cx="1443037" cy="1117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角色分工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技能要求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工作岗位描述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岗位职责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汇报关系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Rectangle 76"/>
          <p:cNvSpPr>
            <a:spLocks noChangeArrowheads="1"/>
          </p:cNvSpPr>
          <p:nvPr/>
        </p:nvSpPr>
        <p:spPr bwMode="auto">
          <a:xfrm>
            <a:off x="5693343" y="5665194"/>
            <a:ext cx="1443037" cy="1117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处理流程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使用案例的场景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阶段、任务和步骤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前提条件和依赖关系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7356009" y="5665194"/>
            <a:ext cx="1443037" cy="1117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支持环境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公司人文环境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公司数据文化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公司数据平台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其他辅助工具</a:t>
            </a: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Rectangle 76"/>
          <p:cNvSpPr>
            <a:spLocks noChangeArrowheads="1"/>
          </p:cNvSpPr>
          <p:nvPr/>
        </p:nvSpPr>
        <p:spPr bwMode="auto">
          <a:xfrm>
            <a:off x="9018674" y="5655216"/>
            <a:ext cx="1443037" cy="1117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 tIns="72000"/>
          <a:lstStyle/>
          <a:p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规章制度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数据规划制度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数据标准制度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数据安全制度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数据质量制定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数据管控制度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-108000">
              <a:buFont typeface="Wingdings" panose="05000000000000000000" pitchFamily="2" charset="2"/>
              <a:buChar char="l"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Rectangle 5"/>
          <p:cNvSpPr>
            <a:spLocks noChangeArrowheads="1"/>
          </p:cNvSpPr>
          <p:nvPr/>
        </p:nvSpPr>
        <p:spPr bwMode="auto">
          <a:xfrm>
            <a:off x="2108200" y="2895600"/>
            <a:ext cx="8569325" cy="3987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10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39750" y="687388"/>
            <a:ext cx="11961813" cy="38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2"/>
          <p:cNvSpPr>
            <a:spLocks noChangeArrowheads="1"/>
          </p:cNvSpPr>
          <p:nvPr/>
        </p:nvSpPr>
        <p:spPr bwMode="auto">
          <a:xfrm>
            <a:off x="541338" y="1296988"/>
            <a:ext cx="2317750" cy="588962"/>
          </a:xfrm>
          <a:prstGeom prst="homePlate">
            <a:avLst>
              <a:gd name="adj" fmla="val 12869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1338" y="2017713"/>
            <a:ext cx="2251075" cy="411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52463" y="1346200"/>
            <a:ext cx="2095500" cy="4921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38" name="Rectangle 7"/>
          <p:cNvSpPr>
            <a:spLocks noChangeArrowheads="1"/>
          </p:cNvSpPr>
          <p:nvPr/>
        </p:nvSpPr>
        <p:spPr bwMode="auto">
          <a:xfrm>
            <a:off x="2928938" y="2017713"/>
            <a:ext cx="2249487" cy="411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9" name="AutoShape 8"/>
          <p:cNvSpPr>
            <a:spLocks noChangeArrowheads="1"/>
          </p:cNvSpPr>
          <p:nvPr/>
        </p:nvSpPr>
        <p:spPr bwMode="auto">
          <a:xfrm>
            <a:off x="2928938" y="1296988"/>
            <a:ext cx="2317750" cy="588962"/>
          </a:xfrm>
          <a:prstGeom prst="chevron">
            <a:avLst>
              <a:gd name="adj" fmla="val 17570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3040063" y="1346200"/>
            <a:ext cx="2095500" cy="4921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142" name="Rectangle 11"/>
          <p:cNvSpPr>
            <a:spLocks noChangeArrowheads="1"/>
          </p:cNvSpPr>
          <p:nvPr/>
        </p:nvSpPr>
        <p:spPr bwMode="auto">
          <a:xfrm>
            <a:off x="5316538" y="2017713"/>
            <a:ext cx="2249487" cy="411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3" name="AutoShape 12"/>
          <p:cNvSpPr>
            <a:spLocks noChangeArrowheads="1"/>
          </p:cNvSpPr>
          <p:nvPr/>
        </p:nvSpPr>
        <p:spPr bwMode="auto">
          <a:xfrm>
            <a:off x="5316538" y="1296988"/>
            <a:ext cx="2317750" cy="588962"/>
          </a:xfrm>
          <a:prstGeom prst="chevron">
            <a:avLst>
              <a:gd name="adj" fmla="val 17570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5427663" y="1346200"/>
            <a:ext cx="2095500" cy="4921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46" name="Rectangle 11"/>
          <p:cNvSpPr>
            <a:spLocks noChangeArrowheads="1"/>
          </p:cNvSpPr>
          <p:nvPr/>
        </p:nvSpPr>
        <p:spPr bwMode="auto">
          <a:xfrm>
            <a:off x="7751763" y="2017713"/>
            <a:ext cx="2251075" cy="41179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7" name="AutoShape 12"/>
          <p:cNvSpPr>
            <a:spLocks noChangeArrowheads="1"/>
          </p:cNvSpPr>
          <p:nvPr/>
        </p:nvSpPr>
        <p:spPr bwMode="auto">
          <a:xfrm>
            <a:off x="7751763" y="1296988"/>
            <a:ext cx="2317750" cy="588962"/>
          </a:xfrm>
          <a:prstGeom prst="chevron">
            <a:avLst>
              <a:gd name="adj" fmla="val 17570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862888" y="1312863"/>
            <a:ext cx="2095500" cy="4921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26638" name="TextBox 155"/>
          <p:cNvSpPr txBox="1">
            <a:spLocks noChangeArrowheads="1"/>
          </p:cNvSpPr>
          <p:nvPr/>
        </p:nvSpPr>
        <p:spPr bwMode="auto">
          <a:xfrm>
            <a:off x="2973388" y="2968625"/>
            <a:ext cx="1008062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数据现状</a:t>
            </a:r>
          </a:p>
        </p:txBody>
      </p:sp>
      <p:sp>
        <p:nvSpPr>
          <p:cNvPr id="26639" name="TextBox 156"/>
          <p:cNvSpPr txBox="1">
            <a:spLocks noChangeArrowheads="1"/>
          </p:cNvSpPr>
          <p:nvPr/>
        </p:nvSpPr>
        <p:spPr bwMode="auto">
          <a:xfrm>
            <a:off x="2828925" y="5581650"/>
            <a:ext cx="1176338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制度现状</a:t>
            </a:r>
          </a:p>
        </p:txBody>
      </p:sp>
      <p:sp>
        <p:nvSpPr>
          <p:cNvPr id="26640" name="TextBox 157"/>
          <p:cNvSpPr txBox="1">
            <a:spLocks noChangeArrowheads="1"/>
          </p:cNvSpPr>
          <p:nvPr/>
        </p:nvSpPr>
        <p:spPr bwMode="auto">
          <a:xfrm>
            <a:off x="2960688" y="4337050"/>
            <a:ext cx="1020762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组织现状</a:t>
            </a: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10160000" y="2017713"/>
            <a:ext cx="2249488" cy="41179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0" name="AutoShape 12"/>
          <p:cNvSpPr>
            <a:spLocks noChangeArrowheads="1"/>
          </p:cNvSpPr>
          <p:nvPr/>
        </p:nvSpPr>
        <p:spPr bwMode="auto">
          <a:xfrm>
            <a:off x="10160000" y="1296988"/>
            <a:ext cx="2317750" cy="588962"/>
          </a:xfrm>
          <a:prstGeom prst="chevron">
            <a:avLst>
              <a:gd name="adj" fmla="val 17570"/>
            </a:avLst>
          </a:prstGeom>
          <a:solidFill>
            <a:srgbClr val="B2D2DE"/>
          </a:solidFill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643" name="Text Box 13"/>
          <p:cNvSpPr txBox="1">
            <a:spLocks noChangeArrowheads="1"/>
          </p:cNvSpPr>
          <p:nvPr/>
        </p:nvSpPr>
        <p:spPr bwMode="auto">
          <a:xfrm>
            <a:off x="10271125" y="1312863"/>
            <a:ext cx="2095500" cy="4921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</a:t>
            </a:r>
          </a:p>
        </p:txBody>
      </p:sp>
      <p:sp>
        <p:nvSpPr>
          <p:cNvPr id="26644" name="TextBox 158"/>
          <p:cNvSpPr txBox="1">
            <a:spLocks noChangeArrowheads="1"/>
          </p:cNvSpPr>
          <p:nvPr/>
        </p:nvSpPr>
        <p:spPr bwMode="auto">
          <a:xfrm>
            <a:off x="452438" y="3182938"/>
            <a:ext cx="1214437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符合监管</a:t>
            </a:r>
          </a:p>
        </p:txBody>
      </p:sp>
      <p:sp>
        <p:nvSpPr>
          <p:cNvPr id="26645" name="TextBox 159"/>
          <p:cNvSpPr txBox="1">
            <a:spLocks noChangeArrowheads="1"/>
          </p:cNvSpPr>
          <p:nvPr/>
        </p:nvSpPr>
        <p:spPr bwMode="auto">
          <a:xfrm>
            <a:off x="472758" y="5005388"/>
            <a:ext cx="1130300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规划前瞻</a:t>
            </a:r>
          </a:p>
        </p:txBody>
      </p:sp>
      <p:sp>
        <p:nvSpPr>
          <p:cNvPr id="26646" name="TextBox 95"/>
          <p:cNvSpPr txBox="1">
            <a:spLocks noChangeArrowheads="1"/>
          </p:cNvSpPr>
          <p:nvPr/>
        </p:nvSpPr>
        <p:spPr bwMode="auto">
          <a:xfrm>
            <a:off x="1535113" y="2374900"/>
            <a:ext cx="1222375" cy="129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我行的数据治理完全符合银保监会发布的</a:t>
            </a:r>
            <a:r>
              <a:rPr lang="en-US" altLang="zh-CN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银行业金融机构数据治理指引</a:t>
            </a:r>
            <a:r>
              <a:rPr lang="en-US" altLang="zh-CN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的要求</a:t>
            </a:r>
          </a:p>
        </p:txBody>
      </p:sp>
      <p:grpSp>
        <p:nvGrpSpPr>
          <p:cNvPr id="26647" name="组合 112"/>
          <p:cNvGrpSpPr/>
          <p:nvPr/>
        </p:nvGrpSpPr>
        <p:grpSpPr bwMode="auto">
          <a:xfrm>
            <a:off x="668338" y="2462213"/>
            <a:ext cx="792162" cy="688975"/>
            <a:chOff x="668735" y="2712319"/>
            <a:chExt cx="623596" cy="478922"/>
          </a:xfrm>
        </p:grpSpPr>
        <p:sp>
          <p:nvSpPr>
            <p:cNvPr id="26648" name="Freeform 359"/>
            <p:cNvSpPr>
              <a:spLocks noEditPoints="1" noChangeArrowheads="1"/>
            </p:cNvSpPr>
            <p:nvPr/>
          </p:nvSpPr>
          <p:spPr bwMode="auto">
            <a:xfrm>
              <a:off x="919836" y="2712319"/>
              <a:ext cx="372495" cy="437350"/>
            </a:xfrm>
            <a:custGeom>
              <a:avLst/>
              <a:gdLst/>
              <a:ahLst/>
              <a:cxnLst>
                <a:cxn ang="0">
                  <a:pos x="89" y="210"/>
                </a:cxn>
                <a:cxn ang="0">
                  <a:pos x="13" y="157"/>
                </a:cxn>
                <a:cxn ang="0">
                  <a:pos x="0" y="124"/>
                </a:cxn>
                <a:cxn ang="0">
                  <a:pos x="0" y="38"/>
                </a:cxn>
                <a:cxn ang="0">
                  <a:pos x="16" y="15"/>
                </a:cxn>
                <a:cxn ang="0">
                  <a:pos x="162" y="15"/>
                </a:cxn>
                <a:cxn ang="0">
                  <a:pos x="179" y="38"/>
                </a:cxn>
                <a:cxn ang="0">
                  <a:pos x="179" y="124"/>
                </a:cxn>
                <a:cxn ang="0">
                  <a:pos x="165" y="157"/>
                </a:cxn>
                <a:cxn ang="0">
                  <a:pos x="89" y="210"/>
                </a:cxn>
                <a:cxn ang="0">
                  <a:pos x="89" y="11"/>
                </a:cxn>
                <a:cxn ang="0">
                  <a:pos x="19" y="22"/>
                </a:cxn>
                <a:cxn ang="0">
                  <a:pos x="7" y="38"/>
                </a:cxn>
                <a:cxn ang="0">
                  <a:pos x="7" y="124"/>
                </a:cxn>
                <a:cxn ang="0">
                  <a:pos x="18" y="153"/>
                </a:cxn>
                <a:cxn ang="0">
                  <a:pos x="89" y="203"/>
                </a:cxn>
                <a:cxn ang="0">
                  <a:pos x="160" y="152"/>
                </a:cxn>
                <a:cxn ang="0">
                  <a:pos x="171" y="124"/>
                </a:cxn>
                <a:cxn ang="0">
                  <a:pos x="171" y="38"/>
                </a:cxn>
                <a:cxn ang="0">
                  <a:pos x="160" y="22"/>
                </a:cxn>
                <a:cxn ang="0">
                  <a:pos x="89" y="11"/>
                </a:cxn>
              </a:cxnLst>
              <a:rect l="0" t="0" r="r" b="b"/>
              <a:pathLst>
                <a:path w="179" h="210">
                  <a:moveTo>
                    <a:pt x="89" y="210"/>
                  </a:moveTo>
                  <a:cubicBezTo>
                    <a:pt x="68" y="210"/>
                    <a:pt x="47" y="193"/>
                    <a:pt x="13" y="157"/>
                  </a:cubicBezTo>
                  <a:cubicBezTo>
                    <a:pt x="5" y="149"/>
                    <a:pt x="0" y="134"/>
                    <a:pt x="0" y="12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7" y="18"/>
                    <a:pt x="16" y="15"/>
                  </a:cubicBezTo>
                  <a:cubicBezTo>
                    <a:pt x="64" y="0"/>
                    <a:pt x="115" y="0"/>
                    <a:pt x="162" y="15"/>
                  </a:cubicBezTo>
                  <a:cubicBezTo>
                    <a:pt x="171" y="18"/>
                    <a:pt x="179" y="28"/>
                    <a:pt x="179" y="38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78" y="134"/>
                    <a:pt x="173" y="149"/>
                    <a:pt x="165" y="157"/>
                  </a:cubicBezTo>
                  <a:cubicBezTo>
                    <a:pt x="131" y="193"/>
                    <a:pt x="110" y="210"/>
                    <a:pt x="89" y="210"/>
                  </a:cubicBezTo>
                  <a:close/>
                  <a:moveTo>
                    <a:pt x="89" y="11"/>
                  </a:moveTo>
                  <a:cubicBezTo>
                    <a:pt x="65" y="11"/>
                    <a:pt x="42" y="14"/>
                    <a:pt x="19" y="22"/>
                  </a:cubicBezTo>
                  <a:cubicBezTo>
                    <a:pt x="12" y="24"/>
                    <a:pt x="7" y="31"/>
                    <a:pt x="7" y="38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7" y="132"/>
                    <a:pt x="12" y="146"/>
                    <a:pt x="18" y="153"/>
                  </a:cubicBezTo>
                  <a:cubicBezTo>
                    <a:pt x="51" y="186"/>
                    <a:pt x="71" y="203"/>
                    <a:pt x="89" y="203"/>
                  </a:cubicBezTo>
                  <a:cubicBezTo>
                    <a:pt x="107" y="203"/>
                    <a:pt x="127" y="186"/>
                    <a:pt x="160" y="152"/>
                  </a:cubicBezTo>
                  <a:cubicBezTo>
                    <a:pt x="167" y="146"/>
                    <a:pt x="171" y="132"/>
                    <a:pt x="171" y="124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1" y="31"/>
                    <a:pt x="166" y="24"/>
                    <a:pt x="160" y="22"/>
                  </a:cubicBezTo>
                  <a:cubicBezTo>
                    <a:pt x="137" y="14"/>
                    <a:pt x="113" y="11"/>
                    <a:pt x="89" y="1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49" name="Freeform 360"/>
            <p:cNvSpPr>
              <a:spLocks noEditPoints="1" noChangeArrowheads="1"/>
            </p:cNvSpPr>
            <p:nvPr/>
          </p:nvSpPr>
          <p:spPr bwMode="auto">
            <a:xfrm>
              <a:off x="948106" y="2750566"/>
              <a:ext cx="312630" cy="370833"/>
            </a:xfrm>
            <a:custGeom>
              <a:avLst/>
              <a:gdLst/>
              <a:ahLst/>
              <a:cxnLst>
                <a:cxn ang="0">
                  <a:pos x="144" y="11"/>
                </a:cxn>
                <a:cxn ang="0">
                  <a:pos x="75" y="0"/>
                </a:cxn>
                <a:cxn ang="0">
                  <a:pos x="7" y="11"/>
                </a:cxn>
                <a:cxn ang="0">
                  <a:pos x="0" y="20"/>
                </a:cxn>
                <a:cxn ang="0">
                  <a:pos x="0" y="106"/>
                </a:cxn>
                <a:cxn ang="0">
                  <a:pos x="9" y="130"/>
                </a:cxn>
                <a:cxn ang="0">
                  <a:pos x="75" y="178"/>
                </a:cxn>
                <a:cxn ang="0">
                  <a:pos x="141" y="130"/>
                </a:cxn>
                <a:cxn ang="0">
                  <a:pos x="150" y="106"/>
                </a:cxn>
                <a:cxn ang="0">
                  <a:pos x="150" y="20"/>
                </a:cxn>
                <a:cxn ang="0">
                  <a:pos x="144" y="11"/>
                </a:cxn>
                <a:cxn ang="0">
                  <a:pos x="134" y="31"/>
                </a:cxn>
                <a:cxn ang="0">
                  <a:pos x="74" y="51"/>
                </a:cxn>
                <a:cxn ang="0">
                  <a:pos x="74" y="60"/>
                </a:cxn>
                <a:cxn ang="0">
                  <a:pos x="134" y="40"/>
                </a:cxn>
                <a:cxn ang="0">
                  <a:pos x="134" y="50"/>
                </a:cxn>
                <a:cxn ang="0">
                  <a:pos x="74" y="70"/>
                </a:cxn>
                <a:cxn ang="0">
                  <a:pos x="74" y="79"/>
                </a:cxn>
                <a:cxn ang="0">
                  <a:pos x="134" y="59"/>
                </a:cxn>
                <a:cxn ang="0">
                  <a:pos x="134" y="70"/>
                </a:cxn>
                <a:cxn ang="0">
                  <a:pos x="74" y="89"/>
                </a:cxn>
                <a:cxn ang="0">
                  <a:pos x="74" y="98"/>
                </a:cxn>
                <a:cxn ang="0">
                  <a:pos x="134" y="79"/>
                </a:cxn>
                <a:cxn ang="0">
                  <a:pos x="134" y="89"/>
                </a:cxn>
                <a:cxn ang="0">
                  <a:pos x="74" y="108"/>
                </a:cxn>
                <a:cxn ang="0">
                  <a:pos x="74" y="118"/>
                </a:cxn>
                <a:cxn ang="0">
                  <a:pos x="134" y="98"/>
                </a:cxn>
                <a:cxn ang="0">
                  <a:pos x="134" y="106"/>
                </a:cxn>
                <a:cxn ang="0">
                  <a:pos x="134" y="108"/>
                </a:cxn>
                <a:cxn ang="0">
                  <a:pos x="74" y="128"/>
                </a:cxn>
                <a:cxn ang="0">
                  <a:pos x="74" y="137"/>
                </a:cxn>
                <a:cxn ang="0">
                  <a:pos x="129" y="119"/>
                </a:cxn>
                <a:cxn ang="0">
                  <a:pos x="114" y="134"/>
                </a:cxn>
                <a:cxn ang="0">
                  <a:pos x="74" y="147"/>
                </a:cxn>
                <a:cxn ang="0">
                  <a:pos x="74" y="156"/>
                </a:cxn>
                <a:cxn ang="0">
                  <a:pos x="99" y="148"/>
                </a:cxn>
                <a:cxn ang="0">
                  <a:pos x="75" y="162"/>
                </a:cxn>
                <a:cxn ang="0">
                  <a:pos x="21" y="118"/>
                </a:cxn>
                <a:cxn ang="0">
                  <a:pos x="16" y="106"/>
                </a:cxn>
                <a:cxn ang="0">
                  <a:pos x="16" y="25"/>
                </a:cxn>
                <a:cxn ang="0">
                  <a:pos x="74" y="16"/>
                </a:cxn>
                <a:cxn ang="0">
                  <a:pos x="74" y="21"/>
                </a:cxn>
                <a:cxn ang="0">
                  <a:pos x="89" y="16"/>
                </a:cxn>
                <a:cxn ang="0">
                  <a:pos x="111" y="19"/>
                </a:cxn>
                <a:cxn ang="0">
                  <a:pos x="74" y="31"/>
                </a:cxn>
                <a:cxn ang="0">
                  <a:pos x="74" y="40"/>
                </a:cxn>
                <a:cxn ang="0">
                  <a:pos x="128" y="23"/>
                </a:cxn>
                <a:cxn ang="0">
                  <a:pos x="134" y="25"/>
                </a:cxn>
                <a:cxn ang="0">
                  <a:pos x="134" y="31"/>
                </a:cxn>
              </a:cxnLst>
              <a:rect l="0" t="0" r="r" b="b"/>
              <a:pathLst>
                <a:path w="150" h="178">
                  <a:moveTo>
                    <a:pt x="144" y="11"/>
                  </a:moveTo>
                  <a:cubicBezTo>
                    <a:pt x="121" y="3"/>
                    <a:pt x="98" y="0"/>
                    <a:pt x="75" y="0"/>
                  </a:cubicBezTo>
                  <a:cubicBezTo>
                    <a:pt x="52" y="0"/>
                    <a:pt x="29" y="3"/>
                    <a:pt x="7" y="11"/>
                  </a:cubicBezTo>
                  <a:cubicBezTo>
                    <a:pt x="3" y="12"/>
                    <a:pt x="0" y="17"/>
                    <a:pt x="0" y="2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2"/>
                    <a:pt x="4" y="124"/>
                    <a:pt x="9" y="130"/>
                  </a:cubicBezTo>
                  <a:cubicBezTo>
                    <a:pt x="40" y="161"/>
                    <a:pt x="60" y="178"/>
                    <a:pt x="75" y="178"/>
                  </a:cubicBezTo>
                  <a:cubicBezTo>
                    <a:pt x="91" y="178"/>
                    <a:pt x="110" y="161"/>
                    <a:pt x="141" y="130"/>
                  </a:cubicBezTo>
                  <a:cubicBezTo>
                    <a:pt x="146" y="124"/>
                    <a:pt x="150" y="112"/>
                    <a:pt x="150" y="106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17"/>
                    <a:pt x="147" y="12"/>
                    <a:pt x="144" y="11"/>
                  </a:cubicBezTo>
                  <a:close/>
                  <a:moveTo>
                    <a:pt x="134" y="31"/>
                  </a:moveTo>
                  <a:cubicBezTo>
                    <a:pt x="74" y="51"/>
                    <a:pt x="74" y="51"/>
                    <a:pt x="74" y="51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70"/>
                    <a:pt x="134" y="70"/>
                    <a:pt x="134" y="7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4" y="107"/>
                    <a:pt x="134" y="108"/>
                    <a:pt x="134" y="10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37"/>
                    <a:pt x="74" y="137"/>
                    <a:pt x="74" y="137"/>
                  </a:cubicBezTo>
                  <a:cubicBezTo>
                    <a:pt x="129" y="119"/>
                    <a:pt x="129" y="119"/>
                    <a:pt x="129" y="119"/>
                  </a:cubicBezTo>
                  <a:cubicBezTo>
                    <a:pt x="125" y="123"/>
                    <a:pt x="120" y="129"/>
                    <a:pt x="114" y="134"/>
                  </a:cubicBezTo>
                  <a:cubicBezTo>
                    <a:pt x="74" y="147"/>
                    <a:pt x="74" y="147"/>
                    <a:pt x="74" y="147"/>
                  </a:cubicBezTo>
                  <a:cubicBezTo>
                    <a:pt x="74" y="156"/>
                    <a:pt x="74" y="156"/>
                    <a:pt x="74" y="156"/>
                  </a:cubicBezTo>
                  <a:cubicBezTo>
                    <a:pt x="99" y="148"/>
                    <a:pt x="99" y="148"/>
                    <a:pt x="99" y="148"/>
                  </a:cubicBezTo>
                  <a:cubicBezTo>
                    <a:pt x="89" y="156"/>
                    <a:pt x="81" y="162"/>
                    <a:pt x="75" y="162"/>
                  </a:cubicBezTo>
                  <a:cubicBezTo>
                    <a:pt x="63" y="162"/>
                    <a:pt x="35" y="133"/>
                    <a:pt x="21" y="118"/>
                  </a:cubicBezTo>
                  <a:cubicBezTo>
                    <a:pt x="19" y="116"/>
                    <a:pt x="16" y="109"/>
                    <a:pt x="16" y="10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35" y="19"/>
                    <a:pt x="54" y="16"/>
                    <a:pt x="74" y="16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6" y="17"/>
                    <a:pt x="104" y="18"/>
                    <a:pt x="111" y="19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30" y="23"/>
                    <a:pt x="132" y="24"/>
                    <a:pt x="134" y="25"/>
                  </a:cubicBezTo>
                  <a:lnTo>
                    <a:pt x="134" y="3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50" name="Freeform 361"/>
            <p:cNvSpPr>
              <a:spLocks noEditPoints="1" noChangeArrowheads="1"/>
            </p:cNvSpPr>
            <p:nvPr/>
          </p:nvSpPr>
          <p:spPr bwMode="auto">
            <a:xfrm>
              <a:off x="668735" y="2752229"/>
              <a:ext cx="397439" cy="439012"/>
            </a:xfrm>
            <a:custGeom>
              <a:avLst/>
              <a:gdLst/>
              <a:ahLst/>
              <a:cxnLst>
                <a:cxn ang="0">
                  <a:pos x="145" y="193"/>
                </a:cxn>
                <a:cxn ang="0">
                  <a:pos x="142" y="142"/>
                </a:cxn>
                <a:cxn ang="0">
                  <a:pos x="88" y="130"/>
                </a:cxn>
                <a:cxn ang="0">
                  <a:pos x="124" y="113"/>
                </a:cxn>
                <a:cxn ang="0">
                  <a:pos x="123" y="99"/>
                </a:cxn>
                <a:cxn ang="0">
                  <a:pos x="87" y="84"/>
                </a:cxn>
                <a:cxn ang="0">
                  <a:pos x="120" y="70"/>
                </a:cxn>
                <a:cxn ang="0">
                  <a:pos x="123" y="56"/>
                </a:cxn>
                <a:cxn ang="0">
                  <a:pos x="97" y="43"/>
                </a:cxn>
                <a:cxn ang="0">
                  <a:pos x="123" y="18"/>
                </a:cxn>
                <a:cxn ang="0">
                  <a:pos x="120" y="0"/>
                </a:cxn>
                <a:cxn ang="0">
                  <a:pos x="0" y="104"/>
                </a:cxn>
                <a:cxn ang="0">
                  <a:pos x="120" y="211"/>
                </a:cxn>
                <a:cxn ang="0">
                  <a:pos x="178" y="175"/>
                </a:cxn>
                <a:cxn ang="0">
                  <a:pos x="76" y="62"/>
                </a:cxn>
                <a:cxn ang="0">
                  <a:pos x="95" y="62"/>
                </a:cxn>
                <a:cxn ang="0">
                  <a:pos x="94" y="18"/>
                </a:cxn>
                <a:cxn ang="0">
                  <a:pos x="66" y="51"/>
                </a:cxn>
                <a:cxn ang="0">
                  <a:pos x="94" y="18"/>
                </a:cxn>
                <a:cxn ang="0">
                  <a:pos x="63" y="65"/>
                </a:cxn>
                <a:cxn ang="0">
                  <a:pos x="72" y="99"/>
                </a:cxn>
                <a:cxn ang="0">
                  <a:pos x="32" y="84"/>
                </a:cxn>
                <a:cxn ang="0">
                  <a:pos x="22" y="113"/>
                </a:cxn>
                <a:cxn ang="0">
                  <a:pos x="22" y="94"/>
                </a:cxn>
                <a:cxn ang="0">
                  <a:pos x="22" y="113"/>
                </a:cxn>
                <a:cxn ang="0">
                  <a:pos x="31" y="124"/>
                </a:cxn>
                <a:cxn ang="0">
                  <a:pos x="72" y="113"/>
                </a:cxn>
                <a:cxn ang="0">
                  <a:pos x="63" y="147"/>
                </a:cxn>
                <a:cxn ang="0">
                  <a:pos x="50" y="164"/>
                </a:cxn>
                <a:cxn ang="0">
                  <a:pos x="83" y="174"/>
                </a:cxn>
                <a:cxn ang="0">
                  <a:pos x="50" y="164"/>
                </a:cxn>
                <a:cxn ang="0">
                  <a:pos x="75" y="152"/>
                </a:cxn>
                <a:cxn ang="0">
                  <a:pos x="94" y="152"/>
                </a:cxn>
                <a:cxn ang="0">
                  <a:pos x="120" y="194"/>
                </a:cxn>
                <a:cxn ang="0">
                  <a:pos x="107" y="156"/>
                </a:cxn>
                <a:cxn ang="0">
                  <a:pos x="120" y="194"/>
                </a:cxn>
              </a:cxnLst>
              <a:rect l="0" t="0" r="r" b="b"/>
              <a:pathLst>
                <a:path w="190" h="211">
                  <a:moveTo>
                    <a:pt x="178" y="175"/>
                  </a:moveTo>
                  <a:cubicBezTo>
                    <a:pt x="169" y="183"/>
                    <a:pt x="157" y="190"/>
                    <a:pt x="145" y="193"/>
                  </a:cubicBezTo>
                  <a:cubicBezTo>
                    <a:pt x="151" y="185"/>
                    <a:pt x="157" y="174"/>
                    <a:pt x="160" y="160"/>
                  </a:cubicBezTo>
                  <a:cubicBezTo>
                    <a:pt x="155" y="155"/>
                    <a:pt x="149" y="149"/>
                    <a:pt x="142" y="142"/>
                  </a:cubicBezTo>
                  <a:cubicBezTo>
                    <a:pt x="130" y="141"/>
                    <a:pt x="117" y="141"/>
                    <a:pt x="105" y="142"/>
                  </a:cubicBezTo>
                  <a:cubicBezTo>
                    <a:pt x="102" y="135"/>
                    <a:pt x="95" y="131"/>
                    <a:pt x="88" y="130"/>
                  </a:cubicBezTo>
                  <a:cubicBezTo>
                    <a:pt x="87" y="124"/>
                    <a:pt x="87" y="119"/>
                    <a:pt x="86" y="113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4" y="110"/>
                    <a:pt x="123" y="107"/>
                    <a:pt x="123" y="105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4"/>
                    <a:pt x="87" y="89"/>
                    <a:pt x="87" y="84"/>
                  </a:cubicBezTo>
                  <a:cubicBezTo>
                    <a:pt x="96" y="83"/>
                    <a:pt x="103" y="78"/>
                    <a:pt x="106" y="70"/>
                  </a:cubicBezTo>
                  <a:cubicBezTo>
                    <a:pt x="111" y="70"/>
                    <a:pt x="115" y="70"/>
                    <a:pt x="120" y="70"/>
                  </a:cubicBezTo>
                  <a:cubicBezTo>
                    <a:pt x="121" y="70"/>
                    <a:pt x="122" y="70"/>
                    <a:pt x="123" y="70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8" y="56"/>
                    <a:pt x="112" y="56"/>
                    <a:pt x="106" y="56"/>
                  </a:cubicBezTo>
                  <a:cubicBezTo>
                    <a:pt x="105" y="50"/>
                    <a:pt x="101" y="46"/>
                    <a:pt x="97" y="43"/>
                  </a:cubicBezTo>
                  <a:cubicBezTo>
                    <a:pt x="103" y="27"/>
                    <a:pt x="112" y="17"/>
                    <a:pt x="120" y="17"/>
                  </a:cubicBezTo>
                  <a:cubicBezTo>
                    <a:pt x="121" y="17"/>
                    <a:pt x="122" y="17"/>
                    <a:pt x="123" y="18"/>
                  </a:cubicBezTo>
                  <a:cubicBezTo>
                    <a:pt x="124" y="11"/>
                    <a:pt x="128" y="5"/>
                    <a:pt x="134" y="1"/>
                  </a:cubicBezTo>
                  <a:cubicBezTo>
                    <a:pt x="129" y="1"/>
                    <a:pt x="124" y="0"/>
                    <a:pt x="120" y="0"/>
                  </a:cubicBezTo>
                  <a:cubicBezTo>
                    <a:pt x="70" y="0"/>
                    <a:pt x="29" y="35"/>
                    <a:pt x="18" y="82"/>
                  </a:cubicBezTo>
                  <a:cubicBezTo>
                    <a:pt x="8" y="84"/>
                    <a:pt x="0" y="93"/>
                    <a:pt x="0" y="104"/>
                  </a:cubicBezTo>
                  <a:cubicBezTo>
                    <a:pt x="0" y="114"/>
                    <a:pt x="7" y="123"/>
                    <a:pt x="17" y="125"/>
                  </a:cubicBezTo>
                  <a:cubicBezTo>
                    <a:pt x="26" y="174"/>
                    <a:pt x="69" y="211"/>
                    <a:pt x="120" y="211"/>
                  </a:cubicBezTo>
                  <a:cubicBezTo>
                    <a:pt x="147" y="211"/>
                    <a:pt x="172" y="200"/>
                    <a:pt x="190" y="183"/>
                  </a:cubicBezTo>
                  <a:cubicBezTo>
                    <a:pt x="187" y="181"/>
                    <a:pt x="182" y="178"/>
                    <a:pt x="178" y="175"/>
                  </a:cubicBezTo>
                  <a:close/>
                  <a:moveTo>
                    <a:pt x="85" y="72"/>
                  </a:moveTo>
                  <a:cubicBezTo>
                    <a:pt x="80" y="72"/>
                    <a:pt x="76" y="67"/>
                    <a:pt x="76" y="62"/>
                  </a:cubicBezTo>
                  <a:cubicBezTo>
                    <a:pt x="76" y="57"/>
                    <a:pt x="80" y="53"/>
                    <a:pt x="85" y="53"/>
                  </a:cubicBezTo>
                  <a:cubicBezTo>
                    <a:pt x="91" y="53"/>
                    <a:pt x="95" y="57"/>
                    <a:pt x="95" y="62"/>
                  </a:cubicBezTo>
                  <a:cubicBezTo>
                    <a:pt x="95" y="67"/>
                    <a:pt x="91" y="72"/>
                    <a:pt x="85" y="72"/>
                  </a:cubicBezTo>
                  <a:close/>
                  <a:moveTo>
                    <a:pt x="94" y="18"/>
                  </a:moveTo>
                  <a:cubicBezTo>
                    <a:pt x="90" y="24"/>
                    <a:pt x="86" y="32"/>
                    <a:pt x="83" y="40"/>
                  </a:cubicBezTo>
                  <a:cubicBezTo>
                    <a:pt x="76" y="41"/>
                    <a:pt x="70" y="45"/>
                    <a:pt x="66" y="51"/>
                  </a:cubicBezTo>
                  <a:cubicBezTo>
                    <a:pt x="61" y="50"/>
                    <a:pt x="55" y="49"/>
                    <a:pt x="50" y="48"/>
                  </a:cubicBezTo>
                  <a:cubicBezTo>
                    <a:pt x="61" y="34"/>
                    <a:pt x="77" y="23"/>
                    <a:pt x="94" y="18"/>
                  </a:cubicBezTo>
                  <a:close/>
                  <a:moveTo>
                    <a:pt x="42" y="60"/>
                  </a:moveTo>
                  <a:cubicBezTo>
                    <a:pt x="49" y="62"/>
                    <a:pt x="56" y="64"/>
                    <a:pt x="63" y="65"/>
                  </a:cubicBezTo>
                  <a:cubicBezTo>
                    <a:pt x="64" y="72"/>
                    <a:pt x="68" y="78"/>
                    <a:pt x="74" y="81"/>
                  </a:cubicBezTo>
                  <a:cubicBezTo>
                    <a:pt x="73" y="87"/>
                    <a:pt x="72" y="93"/>
                    <a:pt x="72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2" y="92"/>
                    <a:pt x="38" y="87"/>
                    <a:pt x="32" y="84"/>
                  </a:cubicBezTo>
                  <a:cubicBezTo>
                    <a:pt x="34" y="76"/>
                    <a:pt x="37" y="68"/>
                    <a:pt x="42" y="60"/>
                  </a:cubicBezTo>
                  <a:close/>
                  <a:moveTo>
                    <a:pt x="22" y="113"/>
                  </a:moveTo>
                  <a:cubicBezTo>
                    <a:pt x="17" y="113"/>
                    <a:pt x="13" y="109"/>
                    <a:pt x="13" y="104"/>
                  </a:cubicBezTo>
                  <a:cubicBezTo>
                    <a:pt x="13" y="98"/>
                    <a:pt x="17" y="94"/>
                    <a:pt x="22" y="94"/>
                  </a:cubicBezTo>
                  <a:cubicBezTo>
                    <a:pt x="27" y="94"/>
                    <a:pt x="32" y="98"/>
                    <a:pt x="32" y="104"/>
                  </a:cubicBezTo>
                  <a:cubicBezTo>
                    <a:pt x="32" y="109"/>
                    <a:pt x="27" y="113"/>
                    <a:pt x="22" y="113"/>
                  </a:cubicBezTo>
                  <a:close/>
                  <a:moveTo>
                    <a:pt x="42" y="151"/>
                  </a:moveTo>
                  <a:cubicBezTo>
                    <a:pt x="37" y="143"/>
                    <a:pt x="33" y="134"/>
                    <a:pt x="31" y="124"/>
                  </a:cubicBezTo>
                  <a:cubicBezTo>
                    <a:pt x="36" y="121"/>
                    <a:pt x="40" y="118"/>
                    <a:pt x="4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20"/>
                    <a:pt x="73" y="126"/>
                    <a:pt x="74" y="132"/>
                  </a:cubicBezTo>
                  <a:cubicBezTo>
                    <a:pt x="69" y="136"/>
                    <a:pt x="65" y="141"/>
                    <a:pt x="63" y="147"/>
                  </a:cubicBezTo>
                  <a:cubicBezTo>
                    <a:pt x="56" y="148"/>
                    <a:pt x="49" y="150"/>
                    <a:pt x="42" y="151"/>
                  </a:cubicBezTo>
                  <a:close/>
                  <a:moveTo>
                    <a:pt x="50" y="164"/>
                  </a:moveTo>
                  <a:cubicBezTo>
                    <a:pt x="55" y="163"/>
                    <a:pt x="60" y="162"/>
                    <a:pt x="65" y="161"/>
                  </a:cubicBezTo>
                  <a:cubicBezTo>
                    <a:pt x="68" y="168"/>
                    <a:pt x="75" y="173"/>
                    <a:pt x="83" y="174"/>
                  </a:cubicBezTo>
                  <a:cubicBezTo>
                    <a:pt x="87" y="181"/>
                    <a:pt x="90" y="188"/>
                    <a:pt x="94" y="193"/>
                  </a:cubicBezTo>
                  <a:cubicBezTo>
                    <a:pt x="77" y="188"/>
                    <a:pt x="61" y="178"/>
                    <a:pt x="50" y="164"/>
                  </a:cubicBezTo>
                  <a:close/>
                  <a:moveTo>
                    <a:pt x="85" y="161"/>
                  </a:moveTo>
                  <a:cubicBezTo>
                    <a:pt x="80" y="161"/>
                    <a:pt x="75" y="157"/>
                    <a:pt x="75" y="152"/>
                  </a:cubicBezTo>
                  <a:cubicBezTo>
                    <a:pt x="75" y="146"/>
                    <a:pt x="80" y="142"/>
                    <a:pt x="85" y="142"/>
                  </a:cubicBezTo>
                  <a:cubicBezTo>
                    <a:pt x="90" y="142"/>
                    <a:pt x="94" y="146"/>
                    <a:pt x="94" y="152"/>
                  </a:cubicBezTo>
                  <a:cubicBezTo>
                    <a:pt x="94" y="157"/>
                    <a:pt x="90" y="161"/>
                    <a:pt x="85" y="161"/>
                  </a:cubicBezTo>
                  <a:close/>
                  <a:moveTo>
                    <a:pt x="120" y="194"/>
                  </a:moveTo>
                  <a:cubicBezTo>
                    <a:pt x="112" y="194"/>
                    <a:pt x="104" y="185"/>
                    <a:pt x="97" y="170"/>
                  </a:cubicBezTo>
                  <a:cubicBezTo>
                    <a:pt x="102" y="167"/>
                    <a:pt x="105" y="162"/>
                    <a:pt x="107" y="156"/>
                  </a:cubicBezTo>
                  <a:cubicBezTo>
                    <a:pt x="120" y="155"/>
                    <a:pt x="133" y="156"/>
                    <a:pt x="147" y="157"/>
                  </a:cubicBezTo>
                  <a:cubicBezTo>
                    <a:pt x="140" y="180"/>
                    <a:pt x="130" y="194"/>
                    <a:pt x="120" y="194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</p:grpSp>
      <p:sp>
        <p:nvSpPr>
          <p:cNvPr id="26651" name="TextBox 203"/>
          <p:cNvSpPr txBox="1">
            <a:spLocks noChangeArrowheads="1"/>
          </p:cNvSpPr>
          <p:nvPr/>
        </p:nvSpPr>
        <p:spPr bwMode="auto">
          <a:xfrm>
            <a:off x="3836988" y="2222500"/>
            <a:ext cx="1296987" cy="109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调研目前的数据管理、质量和价值现状，包括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系统的支撑情况</a:t>
            </a:r>
          </a:p>
        </p:txBody>
      </p:sp>
      <p:grpSp>
        <p:nvGrpSpPr>
          <p:cNvPr id="26652" name="组合 187"/>
          <p:cNvGrpSpPr/>
          <p:nvPr/>
        </p:nvGrpSpPr>
        <p:grpSpPr bwMode="auto">
          <a:xfrm>
            <a:off x="3116263" y="2298700"/>
            <a:ext cx="649287" cy="647700"/>
            <a:chOff x="6717407" y="3478752"/>
            <a:chExt cx="460631" cy="410743"/>
          </a:xfrm>
        </p:grpSpPr>
        <p:sp>
          <p:nvSpPr>
            <p:cNvPr id="26653" name="Freeform 149"/>
            <p:cNvSpPr>
              <a:spLocks noEditPoints="1" noChangeArrowheads="1"/>
            </p:cNvSpPr>
            <p:nvPr/>
          </p:nvSpPr>
          <p:spPr bwMode="auto">
            <a:xfrm>
              <a:off x="6717407" y="3478752"/>
              <a:ext cx="460631" cy="410743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0"/>
                </a:cxn>
                <a:cxn ang="0">
                  <a:pos x="7" y="197"/>
                </a:cxn>
                <a:cxn ang="0">
                  <a:pos x="214" y="197"/>
                </a:cxn>
                <a:cxn ang="0">
                  <a:pos x="221" y="190"/>
                </a:cxn>
                <a:cxn ang="0">
                  <a:pos x="221" y="7"/>
                </a:cxn>
                <a:cxn ang="0">
                  <a:pos x="214" y="0"/>
                </a:cxn>
                <a:cxn ang="0">
                  <a:pos x="170" y="15"/>
                </a:cxn>
                <a:cxn ang="0">
                  <a:pos x="180" y="24"/>
                </a:cxn>
                <a:cxn ang="0">
                  <a:pos x="170" y="34"/>
                </a:cxn>
                <a:cxn ang="0">
                  <a:pos x="161" y="24"/>
                </a:cxn>
                <a:cxn ang="0">
                  <a:pos x="170" y="15"/>
                </a:cxn>
                <a:cxn ang="0">
                  <a:pos x="143" y="15"/>
                </a:cxn>
                <a:cxn ang="0">
                  <a:pos x="152" y="24"/>
                </a:cxn>
                <a:cxn ang="0">
                  <a:pos x="143" y="34"/>
                </a:cxn>
                <a:cxn ang="0">
                  <a:pos x="133" y="24"/>
                </a:cxn>
                <a:cxn ang="0">
                  <a:pos x="143" y="15"/>
                </a:cxn>
                <a:cxn ang="0">
                  <a:pos x="207" y="182"/>
                </a:cxn>
                <a:cxn ang="0">
                  <a:pos x="14" y="182"/>
                </a:cxn>
                <a:cxn ang="0">
                  <a:pos x="14" y="49"/>
                </a:cxn>
                <a:cxn ang="0">
                  <a:pos x="207" y="49"/>
                </a:cxn>
                <a:cxn ang="0">
                  <a:pos x="207" y="182"/>
                </a:cxn>
                <a:cxn ang="0">
                  <a:pos x="198" y="34"/>
                </a:cxn>
                <a:cxn ang="0">
                  <a:pos x="188" y="24"/>
                </a:cxn>
                <a:cxn ang="0">
                  <a:pos x="198" y="15"/>
                </a:cxn>
                <a:cxn ang="0">
                  <a:pos x="207" y="24"/>
                </a:cxn>
                <a:cxn ang="0">
                  <a:pos x="198" y="34"/>
                </a:cxn>
              </a:cxnLst>
              <a:rect l="0" t="0" r="r" b="b"/>
              <a:pathLst>
                <a:path w="221" h="197">
                  <a:moveTo>
                    <a:pt x="21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3"/>
                    <a:pt x="3" y="197"/>
                    <a:pt x="7" y="197"/>
                  </a:cubicBezTo>
                  <a:cubicBezTo>
                    <a:pt x="214" y="197"/>
                    <a:pt x="214" y="197"/>
                    <a:pt x="214" y="197"/>
                  </a:cubicBezTo>
                  <a:cubicBezTo>
                    <a:pt x="218" y="197"/>
                    <a:pt x="221" y="193"/>
                    <a:pt x="221" y="190"/>
                  </a:cubicBezTo>
                  <a:cubicBezTo>
                    <a:pt x="221" y="7"/>
                    <a:pt x="221" y="7"/>
                    <a:pt x="221" y="7"/>
                  </a:cubicBezTo>
                  <a:cubicBezTo>
                    <a:pt x="221" y="3"/>
                    <a:pt x="218" y="0"/>
                    <a:pt x="214" y="0"/>
                  </a:cubicBezTo>
                  <a:close/>
                  <a:moveTo>
                    <a:pt x="170" y="15"/>
                  </a:moveTo>
                  <a:cubicBezTo>
                    <a:pt x="175" y="15"/>
                    <a:pt x="180" y="19"/>
                    <a:pt x="180" y="24"/>
                  </a:cubicBezTo>
                  <a:cubicBezTo>
                    <a:pt x="180" y="29"/>
                    <a:pt x="175" y="34"/>
                    <a:pt x="170" y="34"/>
                  </a:cubicBezTo>
                  <a:cubicBezTo>
                    <a:pt x="165" y="34"/>
                    <a:pt x="161" y="29"/>
                    <a:pt x="161" y="24"/>
                  </a:cubicBezTo>
                  <a:cubicBezTo>
                    <a:pt x="161" y="19"/>
                    <a:pt x="165" y="15"/>
                    <a:pt x="170" y="15"/>
                  </a:cubicBezTo>
                  <a:close/>
                  <a:moveTo>
                    <a:pt x="143" y="15"/>
                  </a:moveTo>
                  <a:cubicBezTo>
                    <a:pt x="148" y="15"/>
                    <a:pt x="152" y="19"/>
                    <a:pt x="152" y="24"/>
                  </a:cubicBezTo>
                  <a:cubicBezTo>
                    <a:pt x="152" y="29"/>
                    <a:pt x="148" y="34"/>
                    <a:pt x="143" y="34"/>
                  </a:cubicBezTo>
                  <a:cubicBezTo>
                    <a:pt x="137" y="34"/>
                    <a:pt x="133" y="29"/>
                    <a:pt x="133" y="24"/>
                  </a:cubicBezTo>
                  <a:cubicBezTo>
                    <a:pt x="133" y="19"/>
                    <a:pt x="137" y="15"/>
                    <a:pt x="143" y="15"/>
                  </a:cubicBezTo>
                  <a:close/>
                  <a:moveTo>
                    <a:pt x="207" y="182"/>
                  </a:moveTo>
                  <a:cubicBezTo>
                    <a:pt x="14" y="182"/>
                    <a:pt x="14" y="182"/>
                    <a:pt x="14" y="182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207" y="49"/>
                    <a:pt x="207" y="49"/>
                    <a:pt x="207" y="49"/>
                  </a:cubicBezTo>
                  <a:lnTo>
                    <a:pt x="207" y="182"/>
                  </a:lnTo>
                  <a:close/>
                  <a:moveTo>
                    <a:pt x="198" y="34"/>
                  </a:moveTo>
                  <a:cubicBezTo>
                    <a:pt x="193" y="34"/>
                    <a:pt x="188" y="29"/>
                    <a:pt x="188" y="24"/>
                  </a:cubicBezTo>
                  <a:cubicBezTo>
                    <a:pt x="188" y="19"/>
                    <a:pt x="193" y="15"/>
                    <a:pt x="198" y="15"/>
                  </a:cubicBezTo>
                  <a:cubicBezTo>
                    <a:pt x="203" y="15"/>
                    <a:pt x="207" y="19"/>
                    <a:pt x="207" y="24"/>
                  </a:cubicBezTo>
                  <a:cubicBezTo>
                    <a:pt x="207" y="29"/>
                    <a:pt x="203" y="34"/>
                    <a:pt x="198" y="34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54" name="Freeform 150"/>
            <p:cNvSpPr>
              <a:spLocks noEditPoints="1" noChangeArrowheads="1"/>
            </p:cNvSpPr>
            <p:nvPr/>
          </p:nvSpPr>
          <p:spPr bwMode="auto">
            <a:xfrm>
              <a:off x="6780598" y="3633612"/>
              <a:ext cx="43236" cy="681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21" y="16"/>
                </a:cxn>
                <a:cxn ang="0">
                  <a:pos x="18" y="29"/>
                </a:cxn>
                <a:cxn ang="0">
                  <a:pos x="10" y="33"/>
                </a:cxn>
                <a:cxn ang="0">
                  <a:pos x="2" y="28"/>
                </a:cxn>
                <a:cxn ang="0">
                  <a:pos x="0" y="16"/>
                </a:cxn>
                <a:cxn ang="0">
                  <a:pos x="5" y="16"/>
                </a:cxn>
                <a:cxn ang="0">
                  <a:pos x="6" y="25"/>
                </a:cxn>
                <a:cxn ang="0">
                  <a:pos x="10" y="28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4" y="8"/>
                </a:cxn>
                <a:cxn ang="0">
                  <a:pos x="10" y="5"/>
                </a:cxn>
                <a:cxn ang="0">
                  <a:pos x="6" y="8"/>
                </a:cxn>
                <a:cxn ang="0">
                  <a:pos x="5" y="16"/>
                </a:cxn>
              </a:cxnLst>
              <a:rect l="0" t="0" r="r" b="b"/>
              <a:pathLst>
                <a:path w="21" h="33">
                  <a:moveTo>
                    <a:pt x="0" y="16"/>
                  </a:moveTo>
                  <a:cubicBezTo>
                    <a:pt x="0" y="11"/>
                    <a:pt x="0" y="7"/>
                    <a:pt x="2" y="4"/>
                  </a:cubicBezTo>
                  <a:cubicBezTo>
                    <a:pt x="4" y="2"/>
                    <a:pt x="7" y="0"/>
                    <a:pt x="10" y="0"/>
                  </a:cubicBezTo>
                  <a:cubicBezTo>
                    <a:pt x="14" y="0"/>
                    <a:pt x="17" y="2"/>
                    <a:pt x="18" y="4"/>
                  </a:cubicBezTo>
                  <a:cubicBezTo>
                    <a:pt x="20" y="7"/>
                    <a:pt x="21" y="11"/>
                    <a:pt x="21" y="16"/>
                  </a:cubicBezTo>
                  <a:cubicBezTo>
                    <a:pt x="21" y="22"/>
                    <a:pt x="20" y="26"/>
                    <a:pt x="18" y="29"/>
                  </a:cubicBezTo>
                  <a:cubicBezTo>
                    <a:pt x="16" y="31"/>
                    <a:pt x="14" y="33"/>
                    <a:pt x="10" y="33"/>
                  </a:cubicBezTo>
                  <a:cubicBezTo>
                    <a:pt x="7" y="33"/>
                    <a:pt x="4" y="31"/>
                    <a:pt x="2" y="28"/>
                  </a:cubicBezTo>
                  <a:cubicBezTo>
                    <a:pt x="0" y="26"/>
                    <a:pt x="0" y="22"/>
                    <a:pt x="0" y="16"/>
                  </a:cubicBezTo>
                  <a:close/>
                  <a:moveTo>
                    <a:pt x="5" y="16"/>
                  </a:moveTo>
                  <a:cubicBezTo>
                    <a:pt x="5" y="20"/>
                    <a:pt x="6" y="23"/>
                    <a:pt x="6" y="25"/>
                  </a:cubicBezTo>
                  <a:cubicBezTo>
                    <a:pt x="7" y="27"/>
                    <a:pt x="9" y="28"/>
                    <a:pt x="10" y="28"/>
                  </a:cubicBezTo>
                  <a:cubicBezTo>
                    <a:pt x="12" y="28"/>
                    <a:pt x="13" y="27"/>
                    <a:pt x="14" y="25"/>
                  </a:cubicBezTo>
                  <a:cubicBezTo>
                    <a:pt x="15" y="23"/>
                    <a:pt x="15" y="20"/>
                    <a:pt x="15" y="16"/>
                  </a:cubicBezTo>
                  <a:cubicBezTo>
                    <a:pt x="15" y="13"/>
                    <a:pt x="15" y="10"/>
                    <a:pt x="14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9" y="5"/>
                    <a:pt x="7" y="6"/>
                    <a:pt x="6" y="8"/>
                  </a:cubicBezTo>
                  <a:cubicBezTo>
                    <a:pt x="6" y="10"/>
                    <a:pt x="5" y="13"/>
                    <a:pt x="5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55" name="Freeform 151"/>
            <p:cNvSpPr>
              <a:spLocks noChangeArrowheads="1"/>
            </p:cNvSpPr>
            <p:nvPr/>
          </p:nvSpPr>
          <p:spPr bwMode="auto">
            <a:xfrm>
              <a:off x="6840463" y="3635276"/>
              <a:ext cx="39910" cy="64855"/>
            </a:xfrm>
            <a:custGeom>
              <a:avLst/>
              <a:gdLst/>
              <a:ahLst/>
              <a:cxnLst>
                <a:cxn ang="0">
                  <a:pos x="3" y="33"/>
                </a:cxn>
                <a:cxn ang="0">
                  <a:pos x="10" y="33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8" y="10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6" y="33"/>
                </a:cxn>
                <a:cxn ang="0">
                  <a:pos x="24" y="33"/>
                </a:cxn>
                <a:cxn ang="0">
                  <a:pos x="24" y="39"/>
                </a:cxn>
                <a:cxn ang="0">
                  <a:pos x="3" y="39"/>
                </a:cxn>
                <a:cxn ang="0">
                  <a:pos x="3" y="33"/>
                </a:cxn>
              </a:cxnLst>
              <a:rect l="0" t="0" r="r" b="b"/>
              <a:pathLst>
                <a:path w="24" h="39">
                  <a:moveTo>
                    <a:pt x="3" y="33"/>
                  </a:moveTo>
                  <a:lnTo>
                    <a:pt x="10" y="33"/>
                  </a:lnTo>
                  <a:lnTo>
                    <a:pt x="10" y="11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33"/>
                  </a:lnTo>
                  <a:lnTo>
                    <a:pt x="24" y="33"/>
                  </a:lnTo>
                  <a:lnTo>
                    <a:pt x="24" y="39"/>
                  </a:lnTo>
                  <a:lnTo>
                    <a:pt x="3" y="39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56" name="Freeform 152"/>
            <p:cNvSpPr>
              <a:spLocks noEditPoints="1" noChangeArrowheads="1"/>
            </p:cNvSpPr>
            <p:nvPr/>
          </p:nvSpPr>
          <p:spPr bwMode="auto">
            <a:xfrm>
              <a:off x="6897003" y="3633612"/>
              <a:ext cx="46562" cy="681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2" y="16"/>
                </a:cxn>
                <a:cxn ang="0">
                  <a:pos x="19" y="29"/>
                </a:cxn>
                <a:cxn ang="0">
                  <a:pos x="11" y="33"/>
                </a:cxn>
                <a:cxn ang="0">
                  <a:pos x="3" y="28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7" y="25"/>
                </a:cxn>
                <a:cxn ang="0">
                  <a:pos x="11" y="28"/>
                </a:cxn>
                <a:cxn ang="0">
                  <a:pos x="15" y="25"/>
                </a:cxn>
                <a:cxn ang="0">
                  <a:pos x="16" y="16"/>
                </a:cxn>
                <a:cxn ang="0">
                  <a:pos x="15" y="8"/>
                </a:cxn>
                <a:cxn ang="0">
                  <a:pos x="11" y="5"/>
                </a:cxn>
                <a:cxn ang="0">
                  <a:pos x="7" y="8"/>
                </a:cxn>
                <a:cxn ang="0">
                  <a:pos x="6" y="16"/>
                </a:cxn>
              </a:cxnLst>
              <a:rect l="0" t="0" r="r" b="b"/>
              <a:pathLst>
                <a:path w="22" h="33">
                  <a:moveTo>
                    <a:pt x="0" y="16"/>
                  </a:move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5" y="0"/>
                    <a:pt x="17" y="2"/>
                    <a:pt x="19" y="4"/>
                  </a:cubicBezTo>
                  <a:cubicBezTo>
                    <a:pt x="21" y="7"/>
                    <a:pt x="22" y="11"/>
                    <a:pt x="22" y="16"/>
                  </a:cubicBezTo>
                  <a:cubicBezTo>
                    <a:pt x="22" y="22"/>
                    <a:pt x="21" y="26"/>
                    <a:pt x="19" y="29"/>
                  </a:cubicBezTo>
                  <a:cubicBezTo>
                    <a:pt x="17" y="31"/>
                    <a:pt x="14" y="33"/>
                    <a:pt x="11" y="33"/>
                  </a:cubicBezTo>
                  <a:cubicBezTo>
                    <a:pt x="7" y="33"/>
                    <a:pt x="4" y="31"/>
                    <a:pt x="3" y="28"/>
                  </a:cubicBezTo>
                  <a:cubicBezTo>
                    <a:pt x="1" y="26"/>
                    <a:pt x="0" y="22"/>
                    <a:pt x="0" y="16"/>
                  </a:cubicBezTo>
                  <a:close/>
                  <a:moveTo>
                    <a:pt x="6" y="16"/>
                  </a:moveTo>
                  <a:cubicBezTo>
                    <a:pt x="6" y="20"/>
                    <a:pt x="6" y="23"/>
                    <a:pt x="7" y="25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4" y="27"/>
                    <a:pt x="15" y="25"/>
                  </a:cubicBezTo>
                  <a:cubicBezTo>
                    <a:pt x="15" y="23"/>
                    <a:pt x="16" y="20"/>
                    <a:pt x="16" y="16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7" y="8"/>
                  </a:cubicBezTo>
                  <a:cubicBezTo>
                    <a:pt x="6" y="10"/>
                    <a:pt x="6" y="13"/>
                    <a:pt x="6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57" name="Freeform 153"/>
            <p:cNvSpPr>
              <a:spLocks noChangeArrowheads="1"/>
            </p:cNvSpPr>
            <p:nvPr/>
          </p:nvSpPr>
          <p:spPr bwMode="auto">
            <a:xfrm>
              <a:off x="6956868" y="3635276"/>
              <a:ext cx="41574" cy="64855"/>
            </a:xfrm>
            <a:custGeom>
              <a:avLst/>
              <a:gdLst/>
              <a:ahLst/>
              <a:cxnLst>
                <a:cxn ang="0">
                  <a:pos x="3" y="33"/>
                </a:cxn>
                <a:cxn ang="0">
                  <a:pos x="10" y="33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9" y="10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13" y="0"/>
                </a:cxn>
                <a:cxn ang="0">
                  <a:pos x="18" y="0"/>
                </a:cxn>
                <a:cxn ang="0">
                  <a:pos x="18" y="33"/>
                </a:cxn>
                <a:cxn ang="0">
                  <a:pos x="25" y="33"/>
                </a:cxn>
                <a:cxn ang="0">
                  <a:pos x="25" y="39"/>
                </a:cxn>
                <a:cxn ang="0">
                  <a:pos x="3" y="39"/>
                </a:cxn>
                <a:cxn ang="0">
                  <a:pos x="3" y="33"/>
                </a:cxn>
              </a:cxnLst>
              <a:rect l="0" t="0" r="r" b="b"/>
              <a:pathLst>
                <a:path w="25" h="39">
                  <a:moveTo>
                    <a:pt x="3" y="33"/>
                  </a:moveTo>
                  <a:lnTo>
                    <a:pt x="10" y="33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18" y="33"/>
                  </a:lnTo>
                  <a:lnTo>
                    <a:pt x="25" y="33"/>
                  </a:lnTo>
                  <a:lnTo>
                    <a:pt x="25" y="39"/>
                  </a:lnTo>
                  <a:lnTo>
                    <a:pt x="3" y="39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58" name="Freeform 154"/>
            <p:cNvSpPr>
              <a:spLocks noEditPoints="1" noChangeArrowheads="1"/>
            </p:cNvSpPr>
            <p:nvPr/>
          </p:nvSpPr>
          <p:spPr bwMode="auto">
            <a:xfrm>
              <a:off x="7015071" y="3633612"/>
              <a:ext cx="44899" cy="681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9" y="4"/>
                </a:cxn>
                <a:cxn ang="0">
                  <a:pos x="21" y="16"/>
                </a:cxn>
                <a:cxn ang="0">
                  <a:pos x="18" y="29"/>
                </a:cxn>
                <a:cxn ang="0">
                  <a:pos x="10" y="33"/>
                </a:cxn>
                <a:cxn ang="0">
                  <a:pos x="2" y="28"/>
                </a:cxn>
                <a:cxn ang="0">
                  <a:pos x="0" y="16"/>
                </a:cxn>
                <a:cxn ang="0">
                  <a:pos x="5" y="16"/>
                </a:cxn>
                <a:cxn ang="0">
                  <a:pos x="7" y="25"/>
                </a:cxn>
                <a:cxn ang="0">
                  <a:pos x="10" y="28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4" y="8"/>
                </a:cxn>
                <a:cxn ang="0">
                  <a:pos x="10" y="5"/>
                </a:cxn>
                <a:cxn ang="0">
                  <a:pos x="7" y="8"/>
                </a:cxn>
                <a:cxn ang="0">
                  <a:pos x="5" y="16"/>
                </a:cxn>
              </a:cxnLst>
              <a:rect l="0" t="0" r="r" b="b"/>
              <a:pathLst>
                <a:path w="21" h="33">
                  <a:moveTo>
                    <a:pt x="0" y="16"/>
                  </a:moveTo>
                  <a:cubicBezTo>
                    <a:pt x="0" y="11"/>
                    <a:pt x="1" y="7"/>
                    <a:pt x="2" y="4"/>
                  </a:cubicBezTo>
                  <a:cubicBezTo>
                    <a:pt x="4" y="2"/>
                    <a:pt x="7" y="0"/>
                    <a:pt x="10" y="0"/>
                  </a:cubicBezTo>
                  <a:cubicBezTo>
                    <a:pt x="14" y="0"/>
                    <a:pt x="17" y="2"/>
                    <a:pt x="19" y="4"/>
                  </a:cubicBezTo>
                  <a:cubicBezTo>
                    <a:pt x="20" y="7"/>
                    <a:pt x="21" y="11"/>
                    <a:pt x="21" y="16"/>
                  </a:cubicBezTo>
                  <a:cubicBezTo>
                    <a:pt x="21" y="22"/>
                    <a:pt x="20" y="26"/>
                    <a:pt x="18" y="29"/>
                  </a:cubicBezTo>
                  <a:cubicBezTo>
                    <a:pt x="16" y="31"/>
                    <a:pt x="14" y="33"/>
                    <a:pt x="10" y="33"/>
                  </a:cubicBezTo>
                  <a:cubicBezTo>
                    <a:pt x="7" y="33"/>
                    <a:pt x="4" y="31"/>
                    <a:pt x="2" y="28"/>
                  </a:cubicBezTo>
                  <a:cubicBezTo>
                    <a:pt x="0" y="26"/>
                    <a:pt x="0" y="22"/>
                    <a:pt x="0" y="16"/>
                  </a:cubicBezTo>
                  <a:close/>
                  <a:moveTo>
                    <a:pt x="5" y="16"/>
                  </a:moveTo>
                  <a:cubicBezTo>
                    <a:pt x="5" y="20"/>
                    <a:pt x="6" y="23"/>
                    <a:pt x="7" y="25"/>
                  </a:cubicBezTo>
                  <a:cubicBezTo>
                    <a:pt x="7" y="27"/>
                    <a:pt x="9" y="28"/>
                    <a:pt x="10" y="28"/>
                  </a:cubicBezTo>
                  <a:cubicBezTo>
                    <a:pt x="12" y="28"/>
                    <a:pt x="13" y="27"/>
                    <a:pt x="14" y="25"/>
                  </a:cubicBezTo>
                  <a:cubicBezTo>
                    <a:pt x="15" y="23"/>
                    <a:pt x="15" y="20"/>
                    <a:pt x="15" y="16"/>
                  </a:cubicBezTo>
                  <a:cubicBezTo>
                    <a:pt x="15" y="13"/>
                    <a:pt x="15" y="10"/>
                    <a:pt x="14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9" y="5"/>
                    <a:pt x="7" y="6"/>
                    <a:pt x="7" y="8"/>
                  </a:cubicBezTo>
                  <a:cubicBezTo>
                    <a:pt x="6" y="10"/>
                    <a:pt x="5" y="13"/>
                    <a:pt x="5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59" name="Freeform 155"/>
            <p:cNvSpPr>
              <a:spLocks noChangeArrowheads="1"/>
            </p:cNvSpPr>
            <p:nvPr/>
          </p:nvSpPr>
          <p:spPr bwMode="auto">
            <a:xfrm>
              <a:off x="7076598" y="3635276"/>
              <a:ext cx="39910" cy="64855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10" y="33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7" y="10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33"/>
                </a:cxn>
                <a:cxn ang="0">
                  <a:pos x="24" y="33"/>
                </a:cxn>
                <a:cxn ang="0">
                  <a:pos x="24" y="39"/>
                </a:cxn>
                <a:cxn ang="0">
                  <a:pos x="2" y="39"/>
                </a:cxn>
                <a:cxn ang="0">
                  <a:pos x="2" y="33"/>
                </a:cxn>
              </a:cxnLst>
              <a:rect l="0" t="0" r="r" b="b"/>
              <a:pathLst>
                <a:path w="24" h="39">
                  <a:moveTo>
                    <a:pt x="2" y="33"/>
                  </a:moveTo>
                  <a:lnTo>
                    <a:pt x="10" y="33"/>
                  </a:lnTo>
                  <a:lnTo>
                    <a:pt x="10" y="11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33"/>
                  </a:lnTo>
                  <a:lnTo>
                    <a:pt x="24" y="33"/>
                  </a:lnTo>
                  <a:lnTo>
                    <a:pt x="24" y="39"/>
                  </a:lnTo>
                  <a:lnTo>
                    <a:pt x="2" y="39"/>
                  </a:lnTo>
                  <a:lnTo>
                    <a:pt x="2" y="33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60" name="Freeform 156"/>
            <p:cNvSpPr>
              <a:spLocks noEditPoints="1" noChangeArrowheads="1"/>
            </p:cNvSpPr>
            <p:nvPr/>
          </p:nvSpPr>
          <p:spPr bwMode="auto">
            <a:xfrm>
              <a:off x="6780598" y="3743365"/>
              <a:ext cx="43236" cy="665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21" y="16"/>
                </a:cxn>
                <a:cxn ang="0">
                  <a:pos x="18" y="28"/>
                </a:cxn>
                <a:cxn ang="0">
                  <a:pos x="10" y="32"/>
                </a:cxn>
                <a:cxn ang="0">
                  <a:pos x="2" y="28"/>
                </a:cxn>
                <a:cxn ang="0">
                  <a:pos x="0" y="16"/>
                </a:cxn>
                <a:cxn ang="0">
                  <a:pos x="5" y="16"/>
                </a:cxn>
                <a:cxn ang="0">
                  <a:pos x="6" y="25"/>
                </a:cxn>
                <a:cxn ang="0">
                  <a:pos x="10" y="28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4" y="8"/>
                </a:cxn>
                <a:cxn ang="0">
                  <a:pos x="10" y="5"/>
                </a:cxn>
                <a:cxn ang="0">
                  <a:pos x="6" y="8"/>
                </a:cxn>
                <a:cxn ang="0">
                  <a:pos x="5" y="16"/>
                </a:cxn>
              </a:cxnLst>
              <a:rect l="0" t="0" r="r" b="b"/>
              <a:pathLst>
                <a:path w="21" h="32">
                  <a:moveTo>
                    <a:pt x="0" y="16"/>
                  </a:moveTo>
                  <a:cubicBezTo>
                    <a:pt x="0" y="11"/>
                    <a:pt x="0" y="7"/>
                    <a:pt x="2" y="4"/>
                  </a:cubicBezTo>
                  <a:cubicBezTo>
                    <a:pt x="4" y="2"/>
                    <a:pt x="7" y="0"/>
                    <a:pt x="10" y="0"/>
                  </a:cubicBezTo>
                  <a:cubicBezTo>
                    <a:pt x="14" y="0"/>
                    <a:pt x="17" y="2"/>
                    <a:pt x="18" y="4"/>
                  </a:cubicBezTo>
                  <a:cubicBezTo>
                    <a:pt x="20" y="7"/>
                    <a:pt x="21" y="11"/>
                    <a:pt x="21" y="16"/>
                  </a:cubicBezTo>
                  <a:cubicBezTo>
                    <a:pt x="21" y="22"/>
                    <a:pt x="20" y="26"/>
                    <a:pt x="18" y="28"/>
                  </a:cubicBezTo>
                  <a:cubicBezTo>
                    <a:pt x="16" y="31"/>
                    <a:pt x="14" y="32"/>
                    <a:pt x="10" y="32"/>
                  </a:cubicBezTo>
                  <a:cubicBezTo>
                    <a:pt x="7" y="32"/>
                    <a:pt x="4" y="31"/>
                    <a:pt x="2" y="28"/>
                  </a:cubicBezTo>
                  <a:cubicBezTo>
                    <a:pt x="0" y="25"/>
                    <a:pt x="0" y="21"/>
                    <a:pt x="0" y="16"/>
                  </a:cubicBezTo>
                  <a:close/>
                  <a:moveTo>
                    <a:pt x="5" y="16"/>
                  </a:moveTo>
                  <a:cubicBezTo>
                    <a:pt x="5" y="20"/>
                    <a:pt x="6" y="23"/>
                    <a:pt x="6" y="25"/>
                  </a:cubicBezTo>
                  <a:cubicBezTo>
                    <a:pt x="7" y="27"/>
                    <a:pt x="9" y="28"/>
                    <a:pt x="10" y="28"/>
                  </a:cubicBezTo>
                  <a:cubicBezTo>
                    <a:pt x="12" y="28"/>
                    <a:pt x="13" y="27"/>
                    <a:pt x="14" y="25"/>
                  </a:cubicBezTo>
                  <a:cubicBezTo>
                    <a:pt x="15" y="23"/>
                    <a:pt x="15" y="20"/>
                    <a:pt x="15" y="16"/>
                  </a:cubicBezTo>
                  <a:cubicBezTo>
                    <a:pt x="15" y="13"/>
                    <a:pt x="15" y="10"/>
                    <a:pt x="14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9" y="5"/>
                    <a:pt x="7" y="6"/>
                    <a:pt x="6" y="8"/>
                  </a:cubicBezTo>
                  <a:cubicBezTo>
                    <a:pt x="6" y="10"/>
                    <a:pt x="5" y="13"/>
                    <a:pt x="5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61" name="Freeform 157"/>
            <p:cNvSpPr>
              <a:spLocks noEditPoints="1" noChangeArrowheads="1"/>
            </p:cNvSpPr>
            <p:nvPr/>
          </p:nvSpPr>
          <p:spPr bwMode="auto">
            <a:xfrm>
              <a:off x="6838801" y="3743365"/>
              <a:ext cx="43236" cy="665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1" y="16"/>
                </a:cxn>
                <a:cxn ang="0">
                  <a:pos x="19" y="28"/>
                </a:cxn>
                <a:cxn ang="0">
                  <a:pos x="11" y="32"/>
                </a:cxn>
                <a:cxn ang="0">
                  <a:pos x="2" y="28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7" y="25"/>
                </a:cxn>
                <a:cxn ang="0">
                  <a:pos x="11" y="28"/>
                </a:cxn>
                <a:cxn ang="0">
                  <a:pos x="14" y="25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1" y="5"/>
                </a:cxn>
                <a:cxn ang="0">
                  <a:pos x="7" y="8"/>
                </a:cxn>
                <a:cxn ang="0">
                  <a:pos x="6" y="16"/>
                </a:cxn>
              </a:cxnLst>
              <a:rect l="0" t="0" r="r" b="b"/>
              <a:pathLst>
                <a:path w="21" h="32">
                  <a:moveTo>
                    <a:pt x="0" y="16"/>
                  </a:moveTo>
                  <a:cubicBezTo>
                    <a:pt x="0" y="11"/>
                    <a:pt x="1" y="7"/>
                    <a:pt x="3" y="4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4" y="0"/>
                    <a:pt x="17" y="2"/>
                    <a:pt x="19" y="4"/>
                  </a:cubicBezTo>
                  <a:cubicBezTo>
                    <a:pt x="20" y="7"/>
                    <a:pt x="21" y="11"/>
                    <a:pt x="21" y="16"/>
                  </a:cubicBezTo>
                  <a:cubicBezTo>
                    <a:pt x="21" y="22"/>
                    <a:pt x="20" y="26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ubicBezTo>
                    <a:pt x="7" y="32"/>
                    <a:pt x="4" y="31"/>
                    <a:pt x="2" y="28"/>
                  </a:cubicBezTo>
                  <a:cubicBezTo>
                    <a:pt x="1" y="25"/>
                    <a:pt x="0" y="21"/>
                    <a:pt x="0" y="16"/>
                  </a:cubicBezTo>
                  <a:close/>
                  <a:moveTo>
                    <a:pt x="6" y="16"/>
                  </a:moveTo>
                  <a:cubicBezTo>
                    <a:pt x="6" y="20"/>
                    <a:pt x="6" y="23"/>
                    <a:pt x="7" y="25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2" y="28"/>
                    <a:pt x="14" y="27"/>
                    <a:pt x="14" y="25"/>
                  </a:cubicBezTo>
                  <a:cubicBezTo>
                    <a:pt x="15" y="23"/>
                    <a:pt x="16" y="20"/>
                    <a:pt x="16" y="16"/>
                  </a:cubicBezTo>
                  <a:cubicBezTo>
                    <a:pt x="16" y="13"/>
                    <a:pt x="15" y="10"/>
                    <a:pt x="14" y="8"/>
                  </a:cubicBezTo>
                  <a:cubicBezTo>
                    <a:pt x="14" y="6"/>
                    <a:pt x="12" y="5"/>
                    <a:pt x="11" y="5"/>
                  </a:cubicBezTo>
                  <a:cubicBezTo>
                    <a:pt x="9" y="5"/>
                    <a:pt x="8" y="6"/>
                    <a:pt x="7" y="8"/>
                  </a:cubicBezTo>
                  <a:cubicBezTo>
                    <a:pt x="6" y="10"/>
                    <a:pt x="6" y="13"/>
                    <a:pt x="6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62" name="Freeform 158"/>
            <p:cNvSpPr>
              <a:spLocks noChangeArrowheads="1"/>
            </p:cNvSpPr>
            <p:nvPr/>
          </p:nvSpPr>
          <p:spPr bwMode="auto">
            <a:xfrm>
              <a:off x="6898666" y="3743365"/>
              <a:ext cx="39910" cy="66517"/>
            </a:xfrm>
            <a:custGeom>
              <a:avLst/>
              <a:gdLst/>
              <a:ahLst/>
              <a:cxnLst>
                <a:cxn ang="0">
                  <a:pos x="3" y="34"/>
                </a:cxn>
                <a:cxn ang="0">
                  <a:pos x="10" y="34"/>
                </a:cxn>
                <a:cxn ang="0">
                  <a:pos x="10" y="13"/>
                </a:cxn>
                <a:cxn ang="0">
                  <a:pos x="12" y="9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34"/>
                </a:cxn>
                <a:cxn ang="0">
                  <a:pos x="24" y="34"/>
                </a:cxn>
                <a:cxn ang="0">
                  <a:pos x="24" y="40"/>
                </a:cxn>
                <a:cxn ang="0">
                  <a:pos x="3" y="40"/>
                </a:cxn>
                <a:cxn ang="0">
                  <a:pos x="3" y="34"/>
                </a:cxn>
              </a:cxnLst>
              <a:rect l="0" t="0" r="r" b="b"/>
              <a:pathLst>
                <a:path w="24" h="40">
                  <a:moveTo>
                    <a:pt x="3" y="34"/>
                  </a:moveTo>
                  <a:lnTo>
                    <a:pt x="10" y="34"/>
                  </a:lnTo>
                  <a:lnTo>
                    <a:pt x="10" y="13"/>
                  </a:lnTo>
                  <a:lnTo>
                    <a:pt x="12" y="9"/>
                  </a:lnTo>
                  <a:lnTo>
                    <a:pt x="8" y="11"/>
                  </a:lnTo>
                  <a:lnTo>
                    <a:pt x="4" y="15"/>
                  </a:lnTo>
                  <a:lnTo>
                    <a:pt x="0" y="1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34"/>
                  </a:lnTo>
                  <a:lnTo>
                    <a:pt x="24" y="34"/>
                  </a:lnTo>
                  <a:lnTo>
                    <a:pt x="24" y="40"/>
                  </a:lnTo>
                  <a:lnTo>
                    <a:pt x="3" y="40"/>
                  </a:lnTo>
                  <a:lnTo>
                    <a:pt x="3" y="34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63" name="Freeform 159"/>
            <p:cNvSpPr>
              <a:spLocks noEditPoints="1" noChangeArrowheads="1"/>
            </p:cNvSpPr>
            <p:nvPr/>
          </p:nvSpPr>
          <p:spPr bwMode="auto">
            <a:xfrm>
              <a:off x="6955206" y="3743365"/>
              <a:ext cx="46562" cy="665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2" y="16"/>
                </a:cxn>
                <a:cxn ang="0">
                  <a:pos x="19" y="28"/>
                </a:cxn>
                <a:cxn ang="0">
                  <a:pos x="11" y="32"/>
                </a:cxn>
                <a:cxn ang="0">
                  <a:pos x="3" y="28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7" y="25"/>
                </a:cxn>
                <a:cxn ang="0">
                  <a:pos x="11" y="28"/>
                </a:cxn>
                <a:cxn ang="0">
                  <a:pos x="15" y="25"/>
                </a:cxn>
                <a:cxn ang="0">
                  <a:pos x="16" y="16"/>
                </a:cxn>
                <a:cxn ang="0">
                  <a:pos x="15" y="8"/>
                </a:cxn>
                <a:cxn ang="0">
                  <a:pos x="11" y="5"/>
                </a:cxn>
                <a:cxn ang="0">
                  <a:pos x="7" y="8"/>
                </a:cxn>
                <a:cxn ang="0">
                  <a:pos x="6" y="16"/>
                </a:cxn>
              </a:cxnLst>
              <a:rect l="0" t="0" r="r" b="b"/>
              <a:pathLst>
                <a:path w="22" h="32">
                  <a:moveTo>
                    <a:pt x="0" y="16"/>
                  </a:move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8" y="2"/>
                    <a:pt x="19" y="4"/>
                  </a:cubicBezTo>
                  <a:cubicBezTo>
                    <a:pt x="21" y="7"/>
                    <a:pt x="22" y="11"/>
                    <a:pt x="22" y="16"/>
                  </a:cubicBezTo>
                  <a:cubicBezTo>
                    <a:pt x="22" y="22"/>
                    <a:pt x="21" y="26"/>
                    <a:pt x="19" y="28"/>
                  </a:cubicBezTo>
                  <a:cubicBezTo>
                    <a:pt x="17" y="31"/>
                    <a:pt x="15" y="32"/>
                    <a:pt x="11" y="32"/>
                  </a:cubicBezTo>
                  <a:cubicBezTo>
                    <a:pt x="7" y="32"/>
                    <a:pt x="5" y="31"/>
                    <a:pt x="3" y="28"/>
                  </a:cubicBezTo>
                  <a:cubicBezTo>
                    <a:pt x="1" y="25"/>
                    <a:pt x="0" y="21"/>
                    <a:pt x="0" y="16"/>
                  </a:cubicBezTo>
                  <a:close/>
                  <a:moveTo>
                    <a:pt x="6" y="16"/>
                  </a:moveTo>
                  <a:cubicBezTo>
                    <a:pt x="6" y="20"/>
                    <a:pt x="6" y="23"/>
                    <a:pt x="7" y="25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4" y="27"/>
                    <a:pt x="15" y="25"/>
                  </a:cubicBezTo>
                  <a:cubicBezTo>
                    <a:pt x="16" y="23"/>
                    <a:pt x="16" y="20"/>
                    <a:pt x="16" y="16"/>
                  </a:cubicBezTo>
                  <a:cubicBezTo>
                    <a:pt x="16" y="13"/>
                    <a:pt x="16" y="10"/>
                    <a:pt x="15" y="8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7" y="8"/>
                  </a:cubicBezTo>
                  <a:cubicBezTo>
                    <a:pt x="6" y="10"/>
                    <a:pt x="6" y="13"/>
                    <a:pt x="6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64" name="Freeform 160"/>
            <p:cNvSpPr>
              <a:spLocks noChangeArrowheads="1"/>
            </p:cNvSpPr>
            <p:nvPr/>
          </p:nvSpPr>
          <p:spPr bwMode="auto">
            <a:xfrm>
              <a:off x="7018397" y="3743365"/>
              <a:ext cx="39910" cy="66517"/>
            </a:xfrm>
            <a:custGeom>
              <a:avLst/>
              <a:gdLst/>
              <a:ahLst/>
              <a:cxnLst>
                <a:cxn ang="0">
                  <a:pos x="1" y="34"/>
                </a:cxn>
                <a:cxn ang="0">
                  <a:pos x="8" y="34"/>
                </a:cxn>
                <a:cxn ang="0">
                  <a:pos x="8" y="13"/>
                </a:cxn>
                <a:cxn ang="0">
                  <a:pos x="10" y="9"/>
                </a:cxn>
                <a:cxn ang="0">
                  <a:pos x="7" y="11"/>
                </a:cxn>
                <a:cxn ang="0">
                  <a:pos x="2" y="15"/>
                </a:cxn>
                <a:cxn ang="0">
                  <a:pos x="0" y="1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34"/>
                </a:cxn>
                <a:cxn ang="0">
                  <a:pos x="24" y="34"/>
                </a:cxn>
                <a:cxn ang="0">
                  <a:pos x="24" y="40"/>
                </a:cxn>
                <a:cxn ang="0">
                  <a:pos x="1" y="40"/>
                </a:cxn>
                <a:cxn ang="0">
                  <a:pos x="1" y="34"/>
                </a:cxn>
              </a:cxnLst>
              <a:rect l="0" t="0" r="r" b="b"/>
              <a:pathLst>
                <a:path w="24" h="40">
                  <a:moveTo>
                    <a:pt x="1" y="34"/>
                  </a:moveTo>
                  <a:lnTo>
                    <a:pt x="8" y="34"/>
                  </a:lnTo>
                  <a:lnTo>
                    <a:pt x="8" y="13"/>
                  </a:lnTo>
                  <a:lnTo>
                    <a:pt x="10" y="9"/>
                  </a:lnTo>
                  <a:lnTo>
                    <a:pt x="7" y="11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34"/>
                  </a:lnTo>
                  <a:lnTo>
                    <a:pt x="24" y="34"/>
                  </a:lnTo>
                  <a:lnTo>
                    <a:pt x="24" y="40"/>
                  </a:lnTo>
                  <a:lnTo>
                    <a:pt x="1" y="40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65" name="Freeform 161"/>
            <p:cNvSpPr>
              <a:spLocks noEditPoints="1" noChangeArrowheads="1"/>
            </p:cNvSpPr>
            <p:nvPr/>
          </p:nvSpPr>
          <p:spPr bwMode="auto">
            <a:xfrm>
              <a:off x="7074936" y="3743365"/>
              <a:ext cx="43236" cy="665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1" y="16"/>
                </a:cxn>
                <a:cxn ang="0">
                  <a:pos x="19" y="28"/>
                </a:cxn>
                <a:cxn ang="0">
                  <a:pos x="11" y="32"/>
                </a:cxn>
                <a:cxn ang="0">
                  <a:pos x="3" y="28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7" y="25"/>
                </a:cxn>
                <a:cxn ang="0">
                  <a:pos x="11" y="28"/>
                </a:cxn>
                <a:cxn ang="0">
                  <a:pos x="14" y="25"/>
                </a:cxn>
                <a:cxn ang="0">
                  <a:pos x="16" y="16"/>
                </a:cxn>
                <a:cxn ang="0">
                  <a:pos x="15" y="8"/>
                </a:cxn>
                <a:cxn ang="0">
                  <a:pos x="11" y="5"/>
                </a:cxn>
                <a:cxn ang="0">
                  <a:pos x="7" y="8"/>
                </a:cxn>
                <a:cxn ang="0">
                  <a:pos x="6" y="16"/>
                </a:cxn>
              </a:cxnLst>
              <a:rect l="0" t="0" r="r" b="b"/>
              <a:pathLst>
                <a:path w="21" h="32">
                  <a:moveTo>
                    <a:pt x="0" y="16"/>
                  </a:move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4" y="0"/>
                    <a:pt x="17" y="2"/>
                    <a:pt x="19" y="4"/>
                  </a:cubicBezTo>
                  <a:cubicBezTo>
                    <a:pt x="21" y="7"/>
                    <a:pt x="21" y="11"/>
                    <a:pt x="21" y="16"/>
                  </a:cubicBezTo>
                  <a:cubicBezTo>
                    <a:pt x="21" y="22"/>
                    <a:pt x="20" y="26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ubicBezTo>
                    <a:pt x="7" y="32"/>
                    <a:pt x="4" y="31"/>
                    <a:pt x="3" y="28"/>
                  </a:cubicBezTo>
                  <a:cubicBezTo>
                    <a:pt x="1" y="25"/>
                    <a:pt x="0" y="21"/>
                    <a:pt x="0" y="16"/>
                  </a:cubicBezTo>
                  <a:close/>
                  <a:moveTo>
                    <a:pt x="6" y="16"/>
                  </a:moveTo>
                  <a:cubicBezTo>
                    <a:pt x="6" y="20"/>
                    <a:pt x="6" y="23"/>
                    <a:pt x="7" y="25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2" y="28"/>
                    <a:pt x="14" y="27"/>
                    <a:pt x="14" y="25"/>
                  </a:cubicBezTo>
                  <a:cubicBezTo>
                    <a:pt x="15" y="23"/>
                    <a:pt x="16" y="20"/>
                    <a:pt x="16" y="16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4" y="6"/>
                    <a:pt x="12" y="5"/>
                    <a:pt x="11" y="5"/>
                  </a:cubicBezTo>
                  <a:cubicBezTo>
                    <a:pt x="9" y="5"/>
                    <a:pt x="8" y="6"/>
                    <a:pt x="7" y="8"/>
                  </a:cubicBezTo>
                  <a:cubicBezTo>
                    <a:pt x="6" y="10"/>
                    <a:pt x="6" y="13"/>
                    <a:pt x="6" y="1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</p:grpSp>
      <p:sp>
        <p:nvSpPr>
          <p:cNvPr id="26666" name="user_274180"/>
          <p:cNvSpPr>
            <a:spLocks noChangeAspect="1" noChangeArrowheads="1"/>
          </p:cNvSpPr>
          <p:nvPr/>
        </p:nvSpPr>
        <p:spPr bwMode="auto">
          <a:xfrm>
            <a:off x="3116263" y="3684588"/>
            <a:ext cx="581025" cy="579437"/>
          </a:xfrm>
          <a:custGeom>
            <a:avLst/>
            <a:gdLst/>
            <a:ahLst/>
            <a:cxnLst>
              <a:cxn ang="0">
                <a:pos x="506331" y="518214"/>
              </a:cxn>
              <a:cxn ang="0">
                <a:pos x="518971" y="581396"/>
              </a:cxn>
              <a:cxn ang="0">
                <a:pos x="582259" y="568777"/>
              </a:cxn>
              <a:cxn ang="0">
                <a:pos x="569619" y="505595"/>
              </a:cxn>
              <a:cxn ang="0">
                <a:pos x="569619" y="480269"/>
              </a:cxn>
              <a:cxn ang="0">
                <a:pos x="607627" y="568777"/>
              </a:cxn>
              <a:cxn ang="0">
                <a:pos x="518971" y="606722"/>
              </a:cxn>
              <a:cxn ang="0">
                <a:pos x="480962" y="518214"/>
              </a:cxn>
              <a:cxn ang="0">
                <a:pos x="518971" y="278092"/>
              </a:cxn>
              <a:cxn ang="0">
                <a:pos x="506331" y="341274"/>
              </a:cxn>
              <a:cxn ang="0">
                <a:pos x="569619" y="353893"/>
              </a:cxn>
              <a:cxn ang="0">
                <a:pos x="582259" y="290711"/>
              </a:cxn>
              <a:cxn ang="0">
                <a:pos x="518971" y="252766"/>
              </a:cxn>
              <a:cxn ang="0">
                <a:pos x="607627" y="290711"/>
              </a:cxn>
              <a:cxn ang="0">
                <a:pos x="569619" y="379219"/>
              </a:cxn>
              <a:cxn ang="0">
                <a:pos x="480962" y="341274"/>
              </a:cxn>
              <a:cxn ang="0">
                <a:pos x="518971" y="252766"/>
              </a:cxn>
              <a:cxn ang="0">
                <a:pos x="42180" y="215968"/>
              </a:cxn>
              <a:cxn ang="0">
                <a:pos x="29543" y="376553"/>
              </a:cxn>
              <a:cxn ang="0">
                <a:pos x="48409" y="380907"/>
              </a:cxn>
              <a:cxn ang="0">
                <a:pos x="75017" y="581395"/>
              </a:cxn>
              <a:cxn ang="0">
                <a:pos x="166768" y="392549"/>
              </a:cxn>
              <a:cxn ang="0">
                <a:pos x="189016" y="380907"/>
              </a:cxn>
              <a:cxn ang="0">
                <a:pos x="202364" y="362778"/>
              </a:cxn>
              <a:cxn ang="0">
                <a:pos x="146211" y="176955"/>
              </a:cxn>
              <a:cxn ang="0">
                <a:pos x="146211" y="151716"/>
              </a:cxn>
              <a:cxn ang="0">
                <a:pos x="227549" y="359935"/>
              </a:cxn>
              <a:cxn ang="0">
                <a:pos x="191151" y="406146"/>
              </a:cxn>
              <a:cxn ang="0">
                <a:pos x="164543" y="606722"/>
              </a:cxn>
              <a:cxn ang="0">
                <a:pos x="50634" y="594991"/>
              </a:cxn>
              <a:cxn ang="0">
                <a:pos x="10677" y="393349"/>
              </a:cxn>
              <a:cxn ang="0">
                <a:pos x="17084" y="213124"/>
              </a:cxn>
              <a:cxn ang="0">
                <a:pos x="392412" y="75787"/>
              </a:cxn>
              <a:cxn ang="0">
                <a:pos x="455700" y="88497"/>
              </a:cxn>
              <a:cxn ang="0">
                <a:pos x="392412" y="101119"/>
              </a:cxn>
              <a:cxn ang="0">
                <a:pos x="354404" y="303326"/>
              </a:cxn>
              <a:cxn ang="0">
                <a:pos x="455700" y="316036"/>
              </a:cxn>
              <a:cxn ang="0">
                <a:pos x="354404" y="328658"/>
              </a:cxn>
              <a:cxn ang="0">
                <a:pos x="392412" y="530865"/>
              </a:cxn>
              <a:cxn ang="0">
                <a:pos x="455700" y="543576"/>
              </a:cxn>
              <a:cxn ang="0">
                <a:pos x="392412" y="556197"/>
              </a:cxn>
              <a:cxn ang="0">
                <a:pos x="329124" y="328658"/>
              </a:cxn>
              <a:cxn ang="0">
                <a:pos x="253107" y="316036"/>
              </a:cxn>
              <a:cxn ang="0">
                <a:pos x="329124" y="303326"/>
              </a:cxn>
              <a:cxn ang="0">
                <a:pos x="392412" y="75787"/>
              </a:cxn>
              <a:cxn ang="0">
                <a:pos x="506331" y="63207"/>
              </a:cxn>
              <a:cxn ang="0">
                <a:pos x="518971" y="126389"/>
              </a:cxn>
              <a:cxn ang="0">
                <a:pos x="582259" y="113770"/>
              </a:cxn>
              <a:cxn ang="0">
                <a:pos x="569619" y="50588"/>
              </a:cxn>
              <a:cxn ang="0">
                <a:pos x="569619" y="25262"/>
              </a:cxn>
              <a:cxn ang="0">
                <a:pos x="607627" y="113770"/>
              </a:cxn>
              <a:cxn ang="0">
                <a:pos x="518971" y="151715"/>
              </a:cxn>
              <a:cxn ang="0">
                <a:pos x="480962" y="63207"/>
              </a:cxn>
              <a:cxn ang="0">
                <a:pos x="113916" y="25241"/>
              </a:cxn>
              <a:cxn ang="0">
                <a:pos x="113916" y="101142"/>
              </a:cxn>
              <a:cxn ang="0">
                <a:pos x="113916" y="25241"/>
              </a:cxn>
              <a:cxn ang="0">
                <a:pos x="177178" y="63191"/>
              </a:cxn>
              <a:cxn ang="0">
                <a:pos x="50654" y="63191"/>
              </a:cxn>
            </a:cxnLst>
            <a:rect l="0" t="0" r="r" b="b"/>
            <a:pathLst>
              <a:path w="607627" h="606722">
                <a:moveTo>
                  <a:pt x="518971" y="505595"/>
                </a:moveTo>
                <a:cubicBezTo>
                  <a:pt x="512028" y="505595"/>
                  <a:pt x="506331" y="511282"/>
                  <a:pt x="506331" y="518214"/>
                </a:cubicBezTo>
                <a:lnTo>
                  <a:pt x="506331" y="568777"/>
                </a:lnTo>
                <a:cubicBezTo>
                  <a:pt x="506331" y="575797"/>
                  <a:pt x="512028" y="581396"/>
                  <a:pt x="518971" y="581396"/>
                </a:cubicBezTo>
                <a:lnTo>
                  <a:pt x="569619" y="581396"/>
                </a:lnTo>
                <a:cubicBezTo>
                  <a:pt x="576562" y="581396"/>
                  <a:pt x="582259" y="575797"/>
                  <a:pt x="582259" y="568777"/>
                </a:cubicBezTo>
                <a:lnTo>
                  <a:pt x="582259" y="518214"/>
                </a:lnTo>
                <a:cubicBezTo>
                  <a:pt x="582259" y="511282"/>
                  <a:pt x="576562" y="505595"/>
                  <a:pt x="569619" y="505595"/>
                </a:cubicBezTo>
                <a:close/>
                <a:moveTo>
                  <a:pt x="518971" y="480269"/>
                </a:moveTo>
                <a:lnTo>
                  <a:pt x="569619" y="480269"/>
                </a:lnTo>
                <a:cubicBezTo>
                  <a:pt x="590537" y="480269"/>
                  <a:pt x="607627" y="497331"/>
                  <a:pt x="607627" y="518214"/>
                </a:cubicBezTo>
                <a:lnTo>
                  <a:pt x="607627" y="568777"/>
                </a:lnTo>
                <a:cubicBezTo>
                  <a:pt x="607627" y="589660"/>
                  <a:pt x="590537" y="606722"/>
                  <a:pt x="569619" y="606722"/>
                </a:cubicBezTo>
                <a:lnTo>
                  <a:pt x="518971" y="606722"/>
                </a:lnTo>
                <a:cubicBezTo>
                  <a:pt x="498053" y="606722"/>
                  <a:pt x="480962" y="589660"/>
                  <a:pt x="480962" y="568777"/>
                </a:cubicBezTo>
                <a:lnTo>
                  <a:pt x="480962" y="518214"/>
                </a:lnTo>
                <a:cubicBezTo>
                  <a:pt x="480962" y="497331"/>
                  <a:pt x="498053" y="480269"/>
                  <a:pt x="518971" y="480269"/>
                </a:cubicBezTo>
                <a:close/>
                <a:moveTo>
                  <a:pt x="518971" y="278092"/>
                </a:moveTo>
                <a:cubicBezTo>
                  <a:pt x="512028" y="278092"/>
                  <a:pt x="506331" y="283779"/>
                  <a:pt x="506331" y="290711"/>
                </a:cubicBezTo>
                <a:lnTo>
                  <a:pt x="506331" y="341274"/>
                </a:lnTo>
                <a:cubicBezTo>
                  <a:pt x="506331" y="348294"/>
                  <a:pt x="512028" y="353893"/>
                  <a:pt x="518971" y="353893"/>
                </a:cubicBezTo>
                <a:lnTo>
                  <a:pt x="569619" y="353893"/>
                </a:lnTo>
                <a:cubicBezTo>
                  <a:pt x="576562" y="353893"/>
                  <a:pt x="582259" y="348294"/>
                  <a:pt x="582259" y="341274"/>
                </a:cubicBezTo>
                <a:lnTo>
                  <a:pt x="582259" y="290711"/>
                </a:lnTo>
                <a:cubicBezTo>
                  <a:pt x="582259" y="283779"/>
                  <a:pt x="576562" y="278092"/>
                  <a:pt x="569619" y="278092"/>
                </a:cubicBezTo>
                <a:close/>
                <a:moveTo>
                  <a:pt x="518971" y="252766"/>
                </a:moveTo>
                <a:lnTo>
                  <a:pt x="569619" y="252766"/>
                </a:lnTo>
                <a:cubicBezTo>
                  <a:pt x="590537" y="252766"/>
                  <a:pt x="607627" y="269828"/>
                  <a:pt x="607627" y="290711"/>
                </a:cubicBezTo>
                <a:lnTo>
                  <a:pt x="607627" y="341274"/>
                </a:lnTo>
                <a:cubicBezTo>
                  <a:pt x="607627" y="362157"/>
                  <a:pt x="590537" y="379219"/>
                  <a:pt x="569619" y="379219"/>
                </a:cubicBezTo>
                <a:lnTo>
                  <a:pt x="518971" y="379219"/>
                </a:lnTo>
                <a:cubicBezTo>
                  <a:pt x="498053" y="379219"/>
                  <a:pt x="480962" y="362157"/>
                  <a:pt x="480962" y="341274"/>
                </a:cubicBezTo>
                <a:lnTo>
                  <a:pt x="480962" y="290711"/>
                </a:lnTo>
                <a:cubicBezTo>
                  <a:pt x="480962" y="269828"/>
                  <a:pt x="498053" y="252766"/>
                  <a:pt x="518971" y="252766"/>
                </a:cubicBezTo>
                <a:close/>
                <a:moveTo>
                  <a:pt x="81603" y="176955"/>
                </a:moveTo>
                <a:cubicBezTo>
                  <a:pt x="61669" y="176955"/>
                  <a:pt x="44760" y="193751"/>
                  <a:pt x="42180" y="215968"/>
                </a:cubicBezTo>
                <a:lnTo>
                  <a:pt x="25449" y="362778"/>
                </a:lnTo>
                <a:cubicBezTo>
                  <a:pt x="24826" y="367933"/>
                  <a:pt x="26339" y="372909"/>
                  <a:pt x="29543" y="376553"/>
                </a:cubicBezTo>
                <a:cubicBezTo>
                  <a:pt x="30967" y="378153"/>
                  <a:pt x="34170" y="380907"/>
                  <a:pt x="38798" y="380907"/>
                </a:cubicBezTo>
                <a:lnTo>
                  <a:pt x="48409" y="380907"/>
                </a:lnTo>
                <a:cubicBezTo>
                  <a:pt x="55083" y="380907"/>
                  <a:pt x="60512" y="385973"/>
                  <a:pt x="61046" y="392549"/>
                </a:cubicBezTo>
                <a:lnTo>
                  <a:pt x="75017" y="581395"/>
                </a:lnTo>
                <a:lnTo>
                  <a:pt x="152796" y="581395"/>
                </a:lnTo>
                <a:lnTo>
                  <a:pt x="166768" y="392549"/>
                </a:lnTo>
                <a:cubicBezTo>
                  <a:pt x="167213" y="385973"/>
                  <a:pt x="172730" y="380907"/>
                  <a:pt x="179404" y="380907"/>
                </a:cubicBezTo>
                <a:lnTo>
                  <a:pt x="189016" y="380907"/>
                </a:lnTo>
                <a:cubicBezTo>
                  <a:pt x="193643" y="380907"/>
                  <a:pt x="196847" y="378153"/>
                  <a:pt x="198271" y="376553"/>
                </a:cubicBezTo>
                <a:cubicBezTo>
                  <a:pt x="201474" y="372909"/>
                  <a:pt x="202987" y="367933"/>
                  <a:pt x="202364" y="362778"/>
                </a:cubicBezTo>
                <a:lnTo>
                  <a:pt x="185634" y="215968"/>
                </a:lnTo>
                <a:cubicBezTo>
                  <a:pt x="183053" y="193751"/>
                  <a:pt x="166145" y="176955"/>
                  <a:pt x="146211" y="176955"/>
                </a:cubicBezTo>
                <a:close/>
                <a:moveTo>
                  <a:pt x="81603" y="151716"/>
                </a:moveTo>
                <a:lnTo>
                  <a:pt x="146211" y="151716"/>
                </a:lnTo>
                <a:cubicBezTo>
                  <a:pt x="179049" y="151716"/>
                  <a:pt x="206814" y="178110"/>
                  <a:pt x="210818" y="213124"/>
                </a:cubicBezTo>
                <a:lnTo>
                  <a:pt x="227549" y="359935"/>
                </a:lnTo>
                <a:cubicBezTo>
                  <a:pt x="228973" y="372198"/>
                  <a:pt x="225146" y="384373"/>
                  <a:pt x="217137" y="393349"/>
                </a:cubicBezTo>
                <a:cubicBezTo>
                  <a:pt x="210285" y="401081"/>
                  <a:pt x="201118" y="405524"/>
                  <a:pt x="191151" y="406146"/>
                </a:cubicBezTo>
                <a:lnTo>
                  <a:pt x="177180" y="594991"/>
                </a:lnTo>
                <a:cubicBezTo>
                  <a:pt x="176646" y="601568"/>
                  <a:pt x="171128" y="606722"/>
                  <a:pt x="164543" y="606722"/>
                </a:cubicBezTo>
                <a:lnTo>
                  <a:pt x="63271" y="606722"/>
                </a:lnTo>
                <a:cubicBezTo>
                  <a:pt x="56685" y="606722"/>
                  <a:pt x="51168" y="601568"/>
                  <a:pt x="50634" y="594991"/>
                </a:cubicBezTo>
                <a:lnTo>
                  <a:pt x="36662" y="406146"/>
                </a:lnTo>
                <a:cubicBezTo>
                  <a:pt x="26695" y="405524"/>
                  <a:pt x="17529" y="401081"/>
                  <a:pt x="10677" y="393349"/>
                </a:cubicBezTo>
                <a:cubicBezTo>
                  <a:pt x="2667" y="384373"/>
                  <a:pt x="-1070" y="372198"/>
                  <a:pt x="265" y="359935"/>
                </a:cubicBezTo>
                <a:lnTo>
                  <a:pt x="17084" y="213124"/>
                </a:lnTo>
                <a:cubicBezTo>
                  <a:pt x="21000" y="178110"/>
                  <a:pt x="48765" y="151716"/>
                  <a:pt x="81603" y="151716"/>
                </a:cubicBezTo>
                <a:close/>
                <a:moveTo>
                  <a:pt x="392412" y="75787"/>
                </a:moveTo>
                <a:lnTo>
                  <a:pt x="443060" y="75787"/>
                </a:lnTo>
                <a:cubicBezTo>
                  <a:pt x="450003" y="75787"/>
                  <a:pt x="455700" y="81475"/>
                  <a:pt x="455700" y="88497"/>
                </a:cubicBezTo>
                <a:cubicBezTo>
                  <a:pt x="455700" y="95430"/>
                  <a:pt x="450003" y="101119"/>
                  <a:pt x="443060" y="101119"/>
                </a:cubicBezTo>
                <a:lnTo>
                  <a:pt x="392412" y="101119"/>
                </a:lnTo>
                <a:cubicBezTo>
                  <a:pt x="371494" y="101119"/>
                  <a:pt x="354404" y="118095"/>
                  <a:pt x="354404" y="138982"/>
                </a:cubicBezTo>
                <a:lnTo>
                  <a:pt x="354404" y="303326"/>
                </a:lnTo>
                <a:lnTo>
                  <a:pt x="443060" y="303326"/>
                </a:lnTo>
                <a:cubicBezTo>
                  <a:pt x="450003" y="303326"/>
                  <a:pt x="455700" y="309015"/>
                  <a:pt x="455700" y="316036"/>
                </a:cubicBezTo>
                <a:cubicBezTo>
                  <a:pt x="455700" y="322969"/>
                  <a:pt x="450003" y="328658"/>
                  <a:pt x="443060" y="328658"/>
                </a:cubicBezTo>
                <a:lnTo>
                  <a:pt x="354404" y="328658"/>
                </a:lnTo>
                <a:lnTo>
                  <a:pt x="354404" y="493002"/>
                </a:lnTo>
                <a:cubicBezTo>
                  <a:pt x="354404" y="513889"/>
                  <a:pt x="371494" y="530865"/>
                  <a:pt x="392412" y="530865"/>
                </a:cubicBezTo>
                <a:lnTo>
                  <a:pt x="443060" y="530865"/>
                </a:lnTo>
                <a:cubicBezTo>
                  <a:pt x="450003" y="530865"/>
                  <a:pt x="455700" y="536554"/>
                  <a:pt x="455700" y="543576"/>
                </a:cubicBezTo>
                <a:cubicBezTo>
                  <a:pt x="455700" y="550509"/>
                  <a:pt x="450003" y="556197"/>
                  <a:pt x="443060" y="556197"/>
                </a:cubicBezTo>
                <a:lnTo>
                  <a:pt x="392412" y="556197"/>
                </a:lnTo>
                <a:cubicBezTo>
                  <a:pt x="357519" y="556197"/>
                  <a:pt x="329124" y="527843"/>
                  <a:pt x="329124" y="493002"/>
                </a:cubicBezTo>
                <a:lnTo>
                  <a:pt x="329124" y="328658"/>
                </a:lnTo>
                <a:lnTo>
                  <a:pt x="265836" y="328658"/>
                </a:lnTo>
                <a:cubicBezTo>
                  <a:pt x="258804" y="328658"/>
                  <a:pt x="253107" y="322969"/>
                  <a:pt x="253107" y="316036"/>
                </a:cubicBezTo>
                <a:cubicBezTo>
                  <a:pt x="253107" y="309015"/>
                  <a:pt x="258804" y="303326"/>
                  <a:pt x="265836" y="303326"/>
                </a:cubicBezTo>
                <a:lnTo>
                  <a:pt x="329124" y="303326"/>
                </a:lnTo>
                <a:lnTo>
                  <a:pt x="329124" y="138982"/>
                </a:lnTo>
                <a:cubicBezTo>
                  <a:pt x="329124" y="104141"/>
                  <a:pt x="357519" y="75787"/>
                  <a:pt x="392412" y="75787"/>
                </a:cubicBezTo>
                <a:close/>
                <a:moveTo>
                  <a:pt x="518971" y="50588"/>
                </a:moveTo>
                <a:cubicBezTo>
                  <a:pt x="512028" y="50588"/>
                  <a:pt x="506331" y="56275"/>
                  <a:pt x="506331" y="63207"/>
                </a:cubicBezTo>
                <a:lnTo>
                  <a:pt x="506331" y="113770"/>
                </a:lnTo>
                <a:cubicBezTo>
                  <a:pt x="506331" y="120790"/>
                  <a:pt x="512028" y="126389"/>
                  <a:pt x="518971" y="126389"/>
                </a:cubicBezTo>
                <a:lnTo>
                  <a:pt x="569619" y="126389"/>
                </a:lnTo>
                <a:cubicBezTo>
                  <a:pt x="576562" y="126389"/>
                  <a:pt x="582259" y="120790"/>
                  <a:pt x="582259" y="113770"/>
                </a:cubicBezTo>
                <a:lnTo>
                  <a:pt x="582259" y="63207"/>
                </a:lnTo>
                <a:cubicBezTo>
                  <a:pt x="582259" y="56275"/>
                  <a:pt x="576562" y="50588"/>
                  <a:pt x="569619" y="50588"/>
                </a:cubicBezTo>
                <a:close/>
                <a:moveTo>
                  <a:pt x="518971" y="25262"/>
                </a:moveTo>
                <a:lnTo>
                  <a:pt x="569619" y="25262"/>
                </a:lnTo>
                <a:cubicBezTo>
                  <a:pt x="590537" y="25262"/>
                  <a:pt x="607627" y="42324"/>
                  <a:pt x="607627" y="63207"/>
                </a:cubicBezTo>
                <a:lnTo>
                  <a:pt x="607627" y="113770"/>
                </a:lnTo>
                <a:cubicBezTo>
                  <a:pt x="607627" y="134653"/>
                  <a:pt x="590537" y="151715"/>
                  <a:pt x="569619" y="151715"/>
                </a:cubicBezTo>
                <a:lnTo>
                  <a:pt x="518971" y="151715"/>
                </a:lnTo>
                <a:cubicBezTo>
                  <a:pt x="498053" y="151715"/>
                  <a:pt x="480962" y="134653"/>
                  <a:pt x="480962" y="113770"/>
                </a:cubicBezTo>
                <a:lnTo>
                  <a:pt x="480962" y="63207"/>
                </a:lnTo>
                <a:cubicBezTo>
                  <a:pt x="480962" y="42324"/>
                  <a:pt x="498053" y="25262"/>
                  <a:pt x="518971" y="25262"/>
                </a:cubicBezTo>
                <a:close/>
                <a:moveTo>
                  <a:pt x="113916" y="25241"/>
                </a:moveTo>
                <a:cubicBezTo>
                  <a:pt x="93006" y="25241"/>
                  <a:pt x="75923" y="42305"/>
                  <a:pt x="75923" y="63191"/>
                </a:cubicBezTo>
                <a:cubicBezTo>
                  <a:pt x="75923" y="84078"/>
                  <a:pt x="93006" y="101142"/>
                  <a:pt x="113916" y="101142"/>
                </a:cubicBezTo>
                <a:cubicBezTo>
                  <a:pt x="134825" y="101142"/>
                  <a:pt x="151909" y="84078"/>
                  <a:pt x="151909" y="63191"/>
                </a:cubicBezTo>
                <a:cubicBezTo>
                  <a:pt x="151909" y="42305"/>
                  <a:pt x="134825" y="25241"/>
                  <a:pt x="113916" y="25241"/>
                </a:cubicBezTo>
                <a:close/>
                <a:moveTo>
                  <a:pt x="113916" y="0"/>
                </a:moveTo>
                <a:cubicBezTo>
                  <a:pt x="148794" y="0"/>
                  <a:pt x="177178" y="28352"/>
                  <a:pt x="177178" y="63191"/>
                </a:cubicBezTo>
                <a:cubicBezTo>
                  <a:pt x="177178" y="98031"/>
                  <a:pt x="148794" y="126383"/>
                  <a:pt x="113916" y="126383"/>
                </a:cubicBezTo>
                <a:cubicBezTo>
                  <a:pt x="79037" y="126383"/>
                  <a:pt x="50654" y="98031"/>
                  <a:pt x="50654" y="63191"/>
                </a:cubicBezTo>
                <a:cubicBezTo>
                  <a:pt x="50654" y="28352"/>
                  <a:pt x="79037" y="0"/>
                  <a:pt x="113916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7" name="Freeform 107"/>
          <p:cNvSpPr>
            <a:spLocks noEditPoints="1" noChangeArrowheads="1"/>
          </p:cNvSpPr>
          <p:nvPr/>
        </p:nvSpPr>
        <p:spPr bwMode="auto">
          <a:xfrm>
            <a:off x="3116263" y="4984750"/>
            <a:ext cx="576262" cy="576263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6" y="128"/>
              </a:cxn>
              <a:cxn ang="0">
                <a:pos x="0" y="112"/>
              </a:cxn>
              <a:cxn ang="0">
                <a:pos x="0" y="16"/>
              </a:cxn>
              <a:cxn ang="0">
                <a:pos x="16" y="0"/>
              </a:cxn>
              <a:cxn ang="0">
                <a:pos x="16" y="128"/>
              </a:cxn>
              <a:cxn ang="0">
                <a:pos x="16" y="128"/>
              </a:cxn>
              <a:cxn ang="0">
                <a:pos x="16" y="128"/>
              </a:cxn>
              <a:cxn ang="0">
                <a:pos x="120" y="12"/>
              </a:cxn>
              <a:cxn ang="0">
                <a:pos x="112" y="12"/>
              </a:cxn>
              <a:cxn ang="0">
                <a:pos x="112" y="36"/>
              </a:cxn>
              <a:cxn ang="0">
                <a:pos x="128" y="36"/>
              </a:cxn>
              <a:cxn ang="0">
                <a:pos x="128" y="21"/>
              </a:cxn>
              <a:cxn ang="0">
                <a:pos x="120" y="12"/>
              </a:cxn>
              <a:cxn ang="0">
                <a:pos x="112" y="100"/>
              </a:cxn>
              <a:cxn ang="0">
                <a:pos x="120" y="100"/>
              </a:cxn>
              <a:cxn ang="0">
                <a:pos x="128" y="93"/>
              </a:cxn>
              <a:cxn ang="0">
                <a:pos x="128" y="76"/>
              </a:cxn>
              <a:cxn ang="0">
                <a:pos x="112" y="76"/>
              </a:cxn>
              <a:cxn ang="0">
                <a:pos x="112" y="100"/>
              </a:cxn>
              <a:cxn ang="0">
                <a:pos x="112" y="68"/>
              </a:cxn>
              <a:cxn ang="0">
                <a:pos x="128" y="68"/>
              </a:cxn>
              <a:cxn ang="0">
                <a:pos x="128" y="44"/>
              </a:cxn>
              <a:cxn ang="0">
                <a:pos x="112" y="44"/>
              </a:cxn>
              <a:cxn ang="0">
                <a:pos x="112" y="68"/>
              </a:cxn>
              <a:cxn ang="0">
                <a:pos x="104" y="17"/>
              </a:cxn>
              <a:cxn ang="0">
                <a:pos x="104" y="112"/>
              </a:cxn>
              <a:cxn ang="0">
                <a:pos x="88" y="128"/>
              </a:cxn>
              <a:cxn ang="0">
                <a:pos x="24" y="128"/>
              </a:cxn>
              <a:cxn ang="0">
                <a:pos x="24" y="0"/>
              </a:cxn>
              <a:cxn ang="0">
                <a:pos x="87" y="0"/>
              </a:cxn>
              <a:cxn ang="0">
                <a:pos x="104" y="17"/>
              </a:cxn>
              <a:cxn ang="0">
                <a:pos x="87" y="73"/>
              </a:cxn>
              <a:cxn ang="0">
                <a:pos x="76" y="68"/>
              </a:cxn>
              <a:cxn ang="0">
                <a:pos x="70" y="65"/>
              </a:cxn>
              <a:cxn ang="0">
                <a:pos x="70" y="60"/>
              </a:cxn>
              <a:cxn ang="0">
                <a:pos x="72" y="55"/>
              </a:cxn>
              <a:cxn ang="0">
                <a:pos x="74" y="52"/>
              </a:cxn>
              <a:cxn ang="0">
                <a:pos x="73" y="48"/>
              </a:cxn>
              <a:cxn ang="0">
                <a:pos x="73" y="43"/>
              </a:cxn>
              <a:cxn ang="0">
                <a:pos x="64" y="36"/>
              </a:cxn>
              <a:cxn ang="0">
                <a:pos x="54" y="43"/>
              </a:cxn>
              <a:cxn ang="0">
                <a:pos x="54" y="48"/>
              </a:cxn>
              <a:cxn ang="0">
                <a:pos x="53" y="52"/>
              </a:cxn>
              <a:cxn ang="0">
                <a:pos x="55" y="55"/>
              </a:cxn>
              <a:cxn ang="0">
                <a:pos x="58" y="60"/>
              </a:cxn>
              <a:cxn ang="0">
                <a:pos x="57" y="65"/>
              </a:cxn>
              <a:cxn ang="0">
                <a:pos x="52" y="68"/>
              </a:cxn>
              <a:cxn ang="0">
                <a:pos x="40" y="73"/>
              </a:cxn>
              <a:cxn ang="0">
                <a:pos x="40" y="80"/>
              </a:cxn>
              <a:cxn ang="0">
                <a:pos x="64" y="80"/>
              </a:cxn>
              <a:cxn ang="0">
                <a:pos x="88" y="80"/>
              </a:cxn>
              <a:cxn ang="0">
                <a:pos x="87" y="73"/>
              </a:cxn>
            </a:cxnLst>
            <a:rect l="0" t="0" r="r" b="b"/>
            <a:pathLst>
              <a:path w="128" h="128">
                <a:moveTo>
                  <a:pt x="16" y="0"/>
                </a:moveTo>
                <a:cubicBezTo>
                  <a:pt x="16" y="128"/>
                  <a:pt x="16" y="128"/>
                  <a:pt x="16" y="128"/>
                </a:cubicBezTo>
                <a:cubicBezTo>
                  <a:pt x="7" y="128"/>
                  <a:pt x="0" y="120"/>
                  <a:pt x="0" y="112"/>
                </a:cubicBezTo>
                <a:cubicBezTo>
                  <a:pt x="0" y="105"/>
                  <a:pt x="0" y="44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  <a:moveTo>
                  <a:pt x="16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128"/>
                  <a:pt x="16" y="128"/>
                  <a:pt x="16" y="128"/>
                </a:cubicBezTo>
                <a:close/>
                <a:moveTo>
                  <a:pt x="120" y="12"/>
                </a:moveTo>
                <a:cubicBezTo>
                  <a:pt x="112" y="12"/>
                  <a:pt x="112" y="12"/>
                  <a:pt x="112" y="12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28" y="21"/>
                  <a:pt x="128" y="12"/>
                  <a:pt x="120" y="12"/>
                </a:cubicBezTo>
                <a:close/>
                <a:moveTo>
                  <a:pt x="112" y="100"/>
                </a:moveTo>
                <a:cubicBezTo>
                  <a:pt x="112" y="100"/>
                  <a:pt x="112" y="100"/>
                  <a:pt x="120" y="100"/>
                </a:cubicBezTo>
                <a:cubicBezTo>
                  <a:pt x="128" y="100"/>
                  <a:pt x="128" y="93"/>
                  <a:pt x="128" y="93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12" y="76"/>
                  <a:pt x="112" y="76"/>
                  <a:pt x="112" y="76"/>
                </a:cubicBezTo>
                <a:lnTo>
                  <a:pt x="112" y="100"/>
                </a:lnTo>
                <a:close/>
                <a:moveTo>
                  <a:pt x="112" y="68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12" y="44"/>
                  <a:pt x="112" y="44"/>
                  <a:pt x="112" y="44"/>
                </a:cubicBezTo>
                <a:lnTo>
                  <a:pt x="112" y="68"/>
                </a:lnTo>
                <a:close/>
                <a:moveTo>
                  <a:pt x="104" y="17"/>
                </a:moveTo>
                <a:cubicBezTo>
                  <a:pt x="104" y="23"/>
                  <a:pt x="104" y="85"/>
                  <a:pt x="104" y="112"/>
                </a:cubicBezTo>
                <a:cubicBezTo>
                  <a:pt x="104" y="122"/>
                  <a:pt x="96" y="128"/>
                  <a:pt x="88" y="128"/>
                </a:cubicBezTo>
                <a:cubicBezTo>
                  <a:pt x="79" y="128"/>
                  <a:pt x="24" y="128"/>
                  <a:pt x="24" y="128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79" y="0"/>
                  <a:pt x="87" y="0"/>
                </a:cubicBezTo>
                <a:cubicBezTo>
                  <a:pt x="96" y="0"/>
                  <a:pt x="104" y="8"/>
                  <a:pt x="104" y="17"/>
                </a:cubicBezTo>
                <a:close/>
                <a:moveTo>
                  <a:pt x="87" y="73"/>
                </a:moveTo>
                <a:cubicBezTo>
                  <a:pt x="85" y="71"/>
                  <a:pt x="80" y="70"/>
                  <a:pt x="76" y="68"/>
                </a:cubicBezTo>
                <a:cubicBezTo>
                  <a:pt x="71" y="66"/>
                  <a:pt x="70" y="65"/>
                  <a:pt x="70" y="65"/>
                </a:cubicBezTo>
                <a:cubicBezTo>
                  <a:pt x="70" y="60"/>
                  <a:pt x="70" y="60"/>
                  <a:pt x="70" y="60"/>
                </a:cubicBezTo>
                <a:cubicBezTo>
                  <a:pt x="70" y="60"/>
                  <a:pt x="71" y="59"/>
                  <a:pt x="72" y="55"/>
                </a:cubicBezTo>
                <a:cubicBezTo>
                  <a:pt x="73" y="55"/>
                  <a:pt x="74" y="53"/>
                  <a:pt x="74" y="52"/>
                </a:cubicBezTo>
                <a:cubicBezTo>
                  <a:pt x="74" y="51"/>
                  <a:pt x="74" y="48"/>
                  <a:pt x="73" y="48"/>
                </a:cubicBezTo>
                <a:cubicBezTo>
                  <a:pt x="73" y="46"/>
                  <a:pt x="73" y="44"/>
                  <a:pt x="73" y="43"/>
                </a:cubicBezTo>
                <a:cubicBezTo>
                  <a:pt x="73" y="40"/>
                  <a:pt x="69" y="36"/>
                  <a:pt x="64" y="36"/>
                </a:cubicBezTo>
                <a:cubicBezTo>
                  <a:pt x="58" y="36"/>
                  <a:pt x="54" y="40"/>
                  <a:pt x="54" y="43"/>
                </a:cubicBezTo>
                <a:cubicBezTo>
                  <a:pt x="54" y="44"/>
                  <a:pt x="54" y="46"/>
                  <a:pt x="54" y="48"/>
                </a:cubicBezTo>
                <a:cubicBezTo>
                  <a:pt x="53" y="48"/>
                  <a:pt x="53" y="51"/>
                  <a:pt x="53" y="52"/>
                </a:cubicBezTo>
                <a:cubicBezTo>
                  <a:pt x="53" y="53"/>
                  <a:pt x="54" y="55"/>
                  <a:pt x="55" y="55"/>
                </a:cubicBezTo>
                <a:cubicBezTo>
                  <a:pt x="56" y="59"/>
                  <a:pt x="58" y="60"/>
                  <a:pt x="58" y="60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6" y="66"/>
                  <a:pt x="52" y="68"/>
                </a:cubicBezTo>
                <a:cubicBezTo>
                  <a:pt x="47" y="70"/>
                  <a:pt x="42" y="71"/>
                  <a:pt x="40" y="73"/>
                </a:cubicBezTo>
                <a:cubicBezTo>
                  <a:pt x="39" y="75"/>
                  <a:pt x="40" y="80"/>
                  <a:pt x="40" y="80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75"/>
                  <a:pt x="87" y="73"/>
                </a:cubicBezTo>
                <a:close/>
              </a:path>
            </a:pathLst>
          </a:custGeom>
          <a:solidFill>
            <a:srgbClr val="424953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8" name="TextBox 204"/>
          <p:cNvSpPr txBox="1">
            <a:spLocks noChangeArrowheads="1"/>
          </p:cNvSpPr>
          <p:nvPr/>
        </p:nvSpPr>
        <p:spPr bwMode="auto">
          <a:xfrm>
            <a:off x="3836988" y="3662363"/>
            <a:ext cx="1296987" cy="109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调研目前组织架构与角色分工，以并对人员的专业能力进行评估</a:t>
            </a:r>
          </a:p>
        </p:txBody>
      </p:sp>
      <p:sp>
        <p:nvSpPr>
          <p:cNvPr id="26669" name="TextBox 205"/>
          <p:cNvSpPr txBox="1">
            <a:spLocks noChangeArrowheads="1"/>
          </p:cNvSpPr>
          <p:nvPr/>
        </p:nvSpPr>
        <p:spPr bwMode="auto">
          <a:xfrm>
            <a:off x="3836988" y="5084763"/>
            <a:ext cx="1296987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调研目前制度建设现状，以及落地执行情况</a:t>
            </a:r>
          </a:p>
        </p:txBody>
      </p:sp>
      <p:sp>
        <p:nvSpPr>
          <p:cNvPr id="26670" name="Freeform 151"/>
          <p:cNvSpPr>
            <a:spLocks noEditPoints="1" noChangeArrowheads="1"/>
          </p:cNvSpPr>
          <p:nvPr/>
        </p:nvSpPr>
        <p:spPr bwMode="auto">
          <a:xfrm>
            <a:off x="5492750" y="2463800"/>
            <a:ext cx="720725" cy="720725"/>
          </a:xfrm>
          <a:custGeom>
            <a:avLst/>
            <a:gdLst/>
            <a:ahLst/>
            <a:cxnLst>
              <a:cxn ang="0">
                <a:pos x="35" y="94"/>
              </a:cxn>
              <a:cxn ang="0">
                <a:pos x="20" y="94"/>
              </a:cxn>
              <a:cxn ang="0">
                <a:pos x="0" y="74"/>
              </a:cxn>
              <a:cxn ang="0">
                <a:pos x="0" y="74"/>
              </a:cxn>
              <a:cxn ang="0">
                <a:pos x="55" y="74"/>
              </a:cxn>
              <a:cxn ang="0">
                <a:pos x="55" y="74"/>
              </a:cxn>
              <a:cxn ang="0">
                <a:pos x="35" y="94"/>
              </a:cxn>
              <a:cxn ang="0">
                <a:pos x="96" y="135"/>
              </a:cxn>
              <a:cxn ang="0">
                <a:pos x="91" y="140"/>
              </a:cxn>
              <a:cxn ang="0">
                <a:pos x="48" y="140"/>
              </a:cxn>
              <a:cxn ang="0">
                <a:pos x="43" y="135"/>
              </a:cxn>
              <a:cxn ang="0">
                <a:pos x="48" y="130"/>
              </a:cxn>
              <a:cxn ang="0">
                <a:pos x="65" y="130"/>
              </a:cxn>
              <a:cxn ang="0">
                <a:pos x="65" y="44"/>
              </a:cxn>
              <a:cxn ang="0">
                <a:pos x="52" y="30"/>
              </a:cxn>
              <a:cxn ang="0">
                <a:pos x="32" y="30"/>
              </a:cxn>
              <a:cxn ang="0">
                <a:pos x="54" y="73"/>
              </a:cxn>
              <a:cxn ang="0">
                <a:pos x="51" y="73"/>
              </a:cxn>
              <a:cxn ang="0">
                <a:pos x="29" y="30"/>
              </a:cxn>
              <a:cxn ang="0">
                <a:pos x="26" y="30"/>
              </a:cxn>
              <a:cxn ang="0">
                <a:pos x="4" y="73"/>
              </a:cxn>
              <a:cxn ang="0">
                <a:pos x="0" y="73"/>
              </a:cxn>
              <a:cxn ang="0">
                <a:pos x="22" y="30"/>
              </a:cxn>
              <a:cxn ang="0">
                <a:pos x="4" y="30"/>
              </a:cxn>
              <a:cxn ang="0">
                <a:pos x="0" y="26"/>
              </a:cxn>
              <a:cxn ang="0">
                <a:pos x="4" y="22"/>
              </a:cxn>
              <a:cxn ang="0">
                <a:pos x="52" y="22"/>
              </a:cxn>
              <a:cxn ang="0">
                <a:pos x="65" y="9"/>
              </a:cxn>
              <a:cxn ang="0">
                <a:pos x="65" y="2"/>
              </a:cxn>
              <a:cxn ang="0">
                <a:pos x="67" y="0"/>
              </a:cxn>
              <a:cxn ang="0">
                <a:pos x="72" y="0"/>
              </a:cxn>
              <a:cxn ang="0">
                <a:pos x="74" y="2"/>
              </a:cxn>
              <a:cxn ang="0">
                <a:pos x="74" y="9"/>
              </a:cxn>
              <a:cxn ang="0">
                <a:pos x="88" y="22"/>
              </a:cxn>
              <a:cxn ang="0">
                <a:pos x="136" y="22"/>
              </a:cxn>
              <a:cxn ang="0">
                <a:pos x="140" y="26"/>
              </a:cxn>
              <a:cxn ang="0">
                <a:pos x="136" y="30"/>
              </a:cxn>
              <a:cxn ang="0">
                <a:pos x="117" y="30"/>
              </a:cxn>
              <a:cxn ang="0">
                <a:pos x="139" y="73"/>
              </a:cxn>
              <a:cxn ang="0">
                <a:pos x="136" y="73"/>
              </a:cxn>
              <a:cxn ang="0">
                <a:pos x="114" y="30"/>
              </a:cxn>
              <a:cxn ang="0">
                <a:pos x="111" y="30"/>
              </a:cxn>
              <a:cxn ang="0">
                <a:pos x="89" y="73"/>
              </a:cxn>
              <a:cxn ang="0">
                <a:pos x="86" y="73"/>
              </a:cxn>
              <a:cxn ang="0">
                <a:pos x="107" y="30"/>
              </a:cxn>
              <a:cxn ang="0">
                <a:pos x="88" y="30"/>
              </a:cxn>
              <a:cxn ang="0">
                <a:pos x="74" y="44"/>
              </a:cxn>
              <a:cxn ang="0">
                <a:pos x="74" y="130"/>
              </a:cxn>
              <a:cxn ang="0">
                <a:pos x="91" y="130"/>
              </a:cxn>
              <a:cxn ang="0">
                <a:pos x="96" y="135"/>
              </a:cxn>
              <a:cxn ang="0">
                <a:pos x="70" y="37"/>
              </a:cxn>
              <a:cxn ang="0">
                <a:pos x="80" y="27"/>
              </a:cxn>
              <a:cxn ang="0">
                <a:pos x="70" y="16"/>
              </a:cxn>
              <a:cxn ang="0">
                <a:pos x="59" y="27"/>
              </a:cxn>
              <a:cxn ang="0">
                <a:pos x="70" y="37"/>
              </a:cxn>
              <a:cxn ang="0">
                <a:pos x="140" y="74"/>
              </a:cxn>
              <a:cxn ang="0">
                <a:pos x="85" y="74"/>
              </a:cxn>
              <a:cxn ang="0">
                <a:pos x="85" y="74"/>
              </a:cxn>
              <a:cxn ang="0">
                <a:pos x="105" y="94"/>
              </a:cxn>
              <a:cxn ang="0">
                <a:pos x="120" y="94"/>
              </a:cxn>
              <a:cxn ang="0">
                <a:pos x="140" y="74"/>
              </a:cxn>
              <a:cxn ang="0">
                <a:pos x="140" y="74"/>
              </a:cxn>
            </a:cxnLst>
            <a:rect l="0" t="0" r="r" b="b"/>
            <a:pathLst>
              <a:path w="140" h="140">
                <a:moveTo>
                  <a:pt x="35" y="94"/>
                </a:moveTo>
                <a:cubicBezTo>
                  <a:pt x="20" y="94"/>
                  <a:pt x="20" y="94"/>
                  <a:pt x="20" y="94"/>
                </a:cubicBezTo>
                <a:cubicBezTo>
                  <a:pt x="9" y="94"/>
                  <a:pt x="0" y="85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55" y="74"/>
                  <a:pt x="55" y="74"/>
                  <a:pt x="55" y="74"/>
                </a:cubicBezTo>
                <a:cubicBezTo>
                  <a:pt x="55" y="74"/>
                  <a:pt x="55" y="74"/>
                  <a:pt x="55" y="74"/>
                </a:cubicBezTo>
                <a:cubicBezTo>
                  <a:pt x="55" y="85"/>
                  <a:pt x="46" y="94"/>
                  <a:pt x="35" y="94"/>
                </a:cubicBezTo>
                <a:close/>
                <a:moveTo>
                  <a:pt x="96" y="135"/>
                </a:moveTo>
                <a:cubicBezTo>
                  <a:pt x="96" y="138"/>
                  <a:pt x="94" y="140"/>
                  <a:pt x="91" y="14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5" y="140"/>
                  <a:pt x="43" y="138"/>
                  <a:pt x="43" y="135"/>
                </a:cubicBezTo>
                <a:cubicBezTo>
                  <a:pt x="43" y="132"/>
                  <a:pt x="45" y="130"/>
                  <a:pt x="48" y="130"/>
                </a:cubicBezTo>
                <a:cubicBezTo>
                  <a:pt x="65" y="130"/>
                  <a:pt x="65" y="130"/>
                  <a:pt x="65" y="130"/>
                </a:cubicBezTo>
                <a:cubicBezTo>
                  <a:pt x="65" y="44"/>
                  <a:pt x="65" y="44"/>
                  <a:pt x="65" y="44"/>
                </a:cubicBezTo>
                <a:cubicBezTo>
                  <a:pt x="58" y="43"/>
                  <a:pt x="53" y="37"/>
                  <a:pt x="52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54" y="73"/>
                  <a:pt x="54" y="73"/>
                  <a:pt x="54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4" y="73"/>
                  <a:pt x="4" y="73"/>
                  <a:pt x="4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22" y="30"/>
                  <a:pt x="22" y="30"/>
                  <a:pt x="22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1" y="30"/>
                  <a:pt x="0" y="29"/>
                  <a:pt x="0" y="26"/>
                </a:cubicBezTo>
                <a:cubicBezTo>
                  <a:pt x="0" y="24"/>
                  <a:pt x="1" y="22"/>
                  <a:pt x="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3" y="16"/>
                  <a:pt x="58" y="10"/>
                  <a:pt x="65" y="9"/>
                </a:cubicBezTo>
                <a:cubicBezTo>
                  <a:pt x="65" y="2"/>
                  <a:pt x="65" y="2"/>
                  <a:pt x="65" y="2"/>
                </a:cubicBezTo>
                <a:cubicBezTo>
                  <a:pt x="65" y="1"/>
                  <a:pt x="66" y="0"/>
                  <a:pt x="6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9"/>
                  <a:pt x="74" y="9"/>
                  <a:pt x="74" y="9"/>
                </a:cubicBezTo>
                <a:cubicBezTo>
                  <a:pt x="81" y="10"/>
                  <a:pt x="86" y="16"/>
                  <a:pt x="88" y="22"/>
                </a:cubicBezTo>
                <a:cubicBezTo>
                  <a:pt x="136" y="22"/>
                  <a:pt x="136" y="22"/>
                  <a:pt x="136" y="22"/>
                </a:cubicBezTo>
                <a:cubicBezTo>
                  <a:pt x="138" y="22"/>
                  <a:pt x="140" y="24"/>
                  <a:pt x="140" y="26"/>
                </a:cubicBezTo>
                <a:cubicBezTo>
                  <a:pt x="140" y="29"/>
                  <a:pt x="138" y="30"/>
                  <a:pt x="136" y="30"/>
                </a:cubicBezTo>
                <a:cubicBezTo>
                  <a:pt x="117" y="30"/>
                  <a:pt x="117" y="30"/>
                  <a:pt x="117" y="30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36" y="73"/>
                  <a:pt x="136" y="73"/>
                  <a:pt x="136" y="73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89" y="73"/>
                  <a:pt x="89" y="73"/>
                  <a:pt x="89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6" y="37"/>
                  <a:pt x="81" y="43"/>
                  <a:pt x="74" y="44"/>
                </a:cubicBezTo>
                <a:cubicBezTo>
                  <a:pt x="74" y="130"/>
                  <a:pt x="74" y="130"/>
                  <a:pt x="74" y="130"/>
                </a:cubicBezTo>
                <a:cubicBezTo>
                  <a:pt x="91" y="130"/>
                  <a:pt x="91" y="130"/>
                  <a:pt x="91" y="130"/>
                </a:cubicBezTo>
                <a:cubicBezTo>
                  <a:pt x="94" y="130"/>
                  <a:pt x="96" y="132"/>
                  <a:pt x="96" y="135"/>
                </a:cubicBezTo>
                <a:close/>
                <a:moveTo>
                  <a:pt x="70" y="37"/>
                </a:moveTo>
                <a:cubicBezTo>
                  <a:pt x="75" y="37"/>
                  <a:pt x="80" y="32"/>
                  <a:pt x="80" y="27"/>
                </a:cubicBezTo>
                <a:cubicBezTo>
                  <a:pt x="80" y="21"/>
                  <a:pt x="75" y="16"/>
                  <a:pt x="70" y="16"/>
                </a:cubicBezTo>
                <a:cubicBezTo>
                  <a:pt x="64" y="16"/>
                  <a:pt x="59" y="21"/>
                  <a:pt x="59" y="27"/>
                </a:cubicBezTo>
                <a:cubicBezTo>
                  <a:pt x="59" y="32"/>
                  <a:pt x="64" y="37"/>
                  <a:pt x="70" y="37"/>
                </a:cubicBezTo>
                <a:close/>
                <a:moveTo>
                  <a:pt x="140" y="74"/>
                </a:moveTo>
                <a:cubicBezTo>
                  <a:pt x="85" y="74"/>
                  <a:pt x="85" y="74"/>
                  <a:pt x="85" y="74"/>
                </a:cubicBezTo>
                <a:cubicBezTo>
                  <a:pt x="85" y="74"/>
                  <a:pt x="85" y="74"/>
                  <a:pt x="85" y="74"/>
                </a:cubicBezTo>
                <a:cubicBezTo>
                  <a:pt x="85" y="85"/>
                  <a:pt x="94" y="94"/>
                  <a:pt x="105" y="94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31" y="94"/>
                  <a:pt x="140" y="85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lose/>
              </a:path>
            </a:pathLst>
          </a:custGeom>
          <a:solidFill>
            <a:srgbClr val="424953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71" name="TextBox 230"/>
          <p:cNvSpPr txBox="1">
            <a:spLocks noChangeArrowheads="1"/>
          </p:cNvSpPr>
          <p:nvPr/>
        </p:nvSpPr>
        <p:spPr bwMode="auto">
          <a:xfrm>
            <a:off x="5264150" y="3198813"/>
            <a:ext cx="1212850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差距分析</a:t>
            </a:r>
          </a:p>
        </p:txBody>
      </p:sp>
      <p:sp>
        <p:nvSpPr>
          <p:cNvPr id="26672" name="TextBox 231"/>
          <p:cNvSpPr txBox="1">
            <a:spLocks noChangeArrowheads="1"/>
          </p:cNvSpPr>
          <p:nvPr/>
        </p:nvSpPr>
        <p:spPr bwMode="auto">
          <a:xfrm>
            <a:off x="5286058" y="5000625"/>
            <a:ext cx="1128712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同业比对</a:t>
            </a:r>
          </a:p>
        </p:txBody>
      </p:sp>
      <p:sp>
        <p:nvSpPr>
          <p:cNvPr id="26673" name="TextBox 232"/>
          <p:cNvSpPr txBox="1">
            <a:spLocks noChangeArrowheads="1"/>
          </p:cNvSpPr>
          <p:nvPr/>
        </p:nvSpPr>
        <p:spPr bwMode="auto">
          <a:xfrm>
            <a:off x="6284913" y="2392363"/>
            <a:ext cx="1293812" cy="1292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对表银监会发布的</a:t>
            </a:r>
            <a:r>
              <a:rPr lang="en-US" altLang="zh-CN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银行业金融机构数据治理指引</a:t>
            </a:r>
            <a:r>
              <a:rPr lang="en-US" altLang="zh-CN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进行逐条比对分析</a:t>
            </a:r>
            <a:r>
              <a:rPr lang="en-US" altLang="zh-CN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74" name="TextBox 233"/>
          <p:cNvSpPr txBox="1">
            <a:spLocks noChangeArrowheads="1"/>
          </p:cNvSpPr>
          <p:nvPr/>
        </p:nvSpPr>
        <p:spPr bwMode="auto">
          <a:xfrm>
            <a:off x="6284913" y="4337050"/>
            <a:ext cx="1304925" cy="1291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结合同业最佳实践从组织架构、数据管理</a:t>
            </a:r>
          </a:p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、数据质量和数据价值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个维度进行对比</a:t>
            </a:r>
          </a:p>
        </p:txBody>
      </p:sp>
      <p:grpSp>
        <p:nvGrpSpPr>
          <p:cNvPr id="26675" name="组合 280"/>
          <p:cNvGrpSpPr/>
          <p:nvPr/>
        </p:nvGrpSpPr>
        <p:grpSpPr bwMode="auto">
          <a:xfrm>
            <a:off x="5449570" y="4388485"/>
            <a:ext cx="710565" cy="638175"/>
            <a:chOff x="6051490" y="1914067"/>
            <a:chExt cx="469532" cy="417055"/>
          </a:xfrm>
        </p:grpSpPr>
        <p:sp>
          <p:nvSpPr>
            <p:cNvPr id="26676" name="Freeform 107"/>
            <p:cNvSpPr>
              <a:spLocks noEditPoints="1" noChangeArrowheads="1"/>
            </p:cNvSpPr>
            <p:nvPr/>
          </p:nvSpPr>
          <p:spPr bwMode="auto">
            <a:xfrm>
              <a:off x="6051490" y="1914067"/>
              <a:ext cx="469532" cy="41705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147"/>
                </a:cxn>
                <a:cxn ang="0">
                  <a:pos x="5" y="152"/>
                </a:cxn>
                <a:cxn ang="0">
                  <a:pos x="165" y="152"/>
                </a:cxn>
                <a:cxn ang="0">
                  <a:pos x="171" y="147"/>
                </a:cxn>
                <a:cxn ang="0">
                  <a:pos x="171" y="6"/>
                </a:cxn>
                <a:cxn ang="0">
                  <a:pos x="165" y="0"/>
                </a:cxn>
                <a:cxn ang="0">
                  <a:pos x="132" y="12"/>
                </a:cxn>
                <a:cxn ang="0">
                  <a:pos x="139" y="19"/>
                </a:cxn>
                <a:cxn ang="0">
                  <a:pos x="132" y="27"/>
                </a:cxn>
                <a:cxn ang="0">
                  <a:pos x="124" y="19"/>
                </a:cxn>
                <a:cxn ang="0">
                  <a:pos x="132" y="12"/>
                </a:cxn>
                <a:cxn ang="0">
                  <a:pos x="110" y="12"/>
                </a:cxn>
                <a:cxn ang="0">
                  <a:pos x="117" y="19"/>
                </a:cxn>
                <a:cxn ang="0">
                  <a:pos x="110" y="27"/>
                </a:cxn>
                <a:cxn ang="0">
                  <a:pos x="103" y="19"/>
                </a:cxn>
                <a:cxn ang="0">
                  <a:pos x="110" y="12"/>
                </a:cxn>
                <a:cxn ang="0">
                  <a:pos x="160" y="142"/>
                </a:cxn>
                <a:cxn ang="0">
                  <a:pos x="11" y="142"/>
                </a:cxn>
                <a:cxn ang="0">
                  <a:pos x="11" y="38"/>
                </a:cxn>
                <a:cxn ang="0">
                  <a:pos x="160" y="38"/>
                </a:cxn>
                <a:cxn ang="0">
                  <a:pos x="160" y="142"/>
                </a:cxn>
                <a:cxn ang="0">
                  <a:pos x="153" y="27"/>
                </a:cxn>
                <a:cxn ang="0">
                  <a:pos x="146" y="19"/>
                </a:cxn>
                <a:cxn ang="0">
                  <a:pos x="153" y="12"/>
                </a:cxn>
                <a:cxn ang="0">
                  <a:pos x="160" y="19"/>
                </a:cxn>
                <a:cxn ang="0">
                  <a:pos x="153" y="27"/>
                </a:cxn>
              </a:cxnLst>
              <a:rect l="0" t="0" r="r" b="b"/>
              <a:pathLst>
                <a:path w="171" h="152">
                  <a:moveTo>
                    <a:pt x="16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2" y="152"/>
                    <a:pt x="5" y="152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8" y="152"/>
                    <a:pt x="171" y="150"/>
                    <a:pt x="171" y="147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1" y="3"/>
                    <a:pt x="168" y="0"/>
                    <a:pt x="165" y="0"/>
                  </a:cubicBezTo>
                  <a:close/>
                  <a:moveTo>
                    <a:pt x="132" y="12"/>
                  </a:moveTo>
                  <a:cubicBezTo>
                    <a:pt x="135" y="12"/>
                    <a:pt x="139" y="15"/>
                    <a:pt x="139" y="19"/>
                  </a:cubicBezTo>
                  <a:cubicBezTo>
                    <a:pt x="139" y="23"/>
                    <a:pt x="135" y="27"/>
                    <a:pt x="132" y="27"/>
                  </a:cubicBezTo>
                  <a:cubicBezTo>
                    <a:pt x="128" y="27"/>
                    <a:pt x="124" y="23"/>
                    <a:pt x="124" y="19"/>
                  </a:cubicBezTo>
                  <a:cubicBezTo>
                    <a:pt x="124" y="15"/>
                    <a:pt x="128" y="12"/>
                    <a:pt x="132" y="12"/>
                  </a:cubicBezTo>
                  <a:close/>
                  <a:moveTo>
                    <a:pt x="110" y="12"/>
                  </a:moveTo>
                  <a:cubicBezTo>
                    <a:pt x="114" y="12"/>
                    <a:pt x="117" y="15"/>
                    <a:pt x="117" y="19"/>
                  </a:cubicBezTo>
                  <a:cubicBezTo>
                    <a:pt x="117" y="23"/>
                    <a:pt x="114" y="27"/>
                    <a:pt x="110" y="27"/>
                  </a:cubicBezTo>
                  <a:cubicBezTo>
                    <a:pt x="106" y="27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lose/>
                  <a:moveTo>
                    <a:pt x="160" y="142"/>
                  </a:moveTo>
                  <a:cubicBezTo>
                    <a:pt x="11" y="142"/>
                    <a:pt x="11" y="142"/>
                    <a:pt x="11" y="142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2"/>
                  </a:lnTo>
                  <a:close/>
                  <a:moveTo>
                    <a:pt x="153" y="27"/>
                  </a:moveTo>
                  <a:cubicBezTo>
                    <a:pt x="149" y="27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7"/>
                    <a:pt x="153" y="27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26677" name="Freeform 108"/>
            <p:cNvSpPr>
              <a:spLocks noChangeArrowheads="1"/>
            </p:cNvSpPr>
            <p:nvPr/>
          </p:nvSpPr>
          <p:spPr bwMode="auto">
            <a:xfrm>
              <a:off x="6175778" y="2042498"/>
              <a:ext cx="226480" cy="133955"/>
            </a:xfrm>
            <a:custGeom>
              <a:avLst/>
              <a:gdLst/>
              <a:ahLst/>
              <a:cxnLst>
                <a:cxn ang="0">
                  <a:pos x="107" y="81"/>
                </a:cxn>
                <a:cxn ang="0">
                  <a:pos x="129" y="97"/>
                </a:cxn>
                <a:cxn ang="0">
                  <a:pos x="164" y="50"/>
                </a:cxn>
                <a:cxn ang="0">
                  <a:pos x="129" y="0"/>
                </a:cxn>
                <a:cxn ang="0">
                  <a:pos x="107" y="16"/>
                </a:cxn>
                <a:cxn ang="0">
                  <a:pos x="123" y="36"/>
                </a:cxn>
                <a:cxn ang="0">
                  <a:pos x="0" y="36"/>
                </a:cxn>
                <a:cxn ang="0">
                  <a:pos x="0" y="62"/>
                </a:cxn>
                <a:cxn ang="0">
                  <a:pos x="123" y="62"/>
                </a:cxn>
                <a:cxn ang="0">
                  <a:pos x="107" y="81"/>
                </a:cxn>
              </a:cxnLst>
              <a:rect l="0" t="0" r="r" b="b"/>
              <a:pathLst>
                <a:path w="164" h="97">
                  <a:moveTo>
                    <a:pt x="107" y="81"/>
                  </a:moveTo>
                  <a:lnTo>
                    <a:pt x="129" y="97"/>
                  </a:lnTo>
                  <a:lnTo>
                    <a:pt x="164" y="50"/>
                  </a:lnTo>
                  <a:lnTo>
                    <a:pt x="129" y="0"/>
                  </a:lnTo>
                  <a:lnTo>
                    <a:pt x="107" y="16"/>
                  </a:lnTo>
                  <a:lnTo>
                    <a:pt x="123" y="36"/>
                  </a:lnTo>
                  <a:lnTo>
                    <a:pt x="0" y="36"/>
                  </a:lnTo>
                  <a:lnTo>
                    <a:pt x="0" y="62"/>
                  </a:lnTo>
                  <a:lnTo>
                    <a:pt x="123" y="62"/>
                  </a:lnTo>
                  <a:lnTo>
                    <a:pt x="107" y="8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26678" name="Freeform 109"/>
            <p:cNvSpPr>
              <a:spLocks noChangeArrowheads="1"/>
            </p:cNvSpPr>
            <p:nvPr/>
          </p:nvSpPr>
          <p:spPr bwMode="auto">
            <a:xfrm>
              <a:off x="6150920" y="2143309"/>
              <a:ext cx="229242" cy="135336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35" y="0"/>
                </a:cxn>
                <a:cxn ang="0">
                  <a:pos x="0" y="48"/>
                </a:cxn>
                <a:cxn ang="0">
                  <a:pos x="35" y="98"/>
                </a:cxn>
                <a:cxn ang="0">
                  <a:pos x="57" y="82"/>
                </a:cxn>
                <a:cxn ang="0">
                  <a:pos x="43" y="62"/>
                </a:cxn>
                <a:cxn ang="0">
                  <a:pos x="166" y="62"/>
                </a:cxn>
                <a:cxn ang="0">
                  <a:pos x="166" y="36"/>
                </a:cxn>
                <a:cxn ang="0">
                  <a:pos x="43" y="36"/>
                </a:cxn>
                <a:cxn ang="0">
                  <a:pos x="57" y="16"/>
                </a:cxn>
              </a:cxnLst>
              <a:rect l="0" t="0" r="r" b="b"/>
              <a:pathLst>
                <a:path w="166" h="98">
                  <a:moveTo>
                    <a:pt x="57" y="16"/>
                  </a:moveTo>
                  <a:lnTo>
                    <a:pt x="35" y="0"/>
                  </a:lnTo>
                  <a:lnTo>
                    <a:pt x="0" y="48"/>
                  </a:lnTo>
                  <a:lnTo>
                    <a:pt x="35" y="98"/>
                  </a:lnTo>
                  <a:lnTo>
                    <a:pt x="57" y="82"/>
                  </a:lnTo>
                  <a:lnTo>
                    <a:pt x="43" y="62"/>
                  </a:lnTo>
                  <a:lnTo>
                    <a:pt x="166" y="62"/>
                  </a:lnTo>
                  <a:lnTo>
                    <a:pt x="166" y="36"/>
                  </a:lnTo>
                  <a:lnTo>
                    <a:pt x="43" y="36"/>
                  </a:lnTo>
                  <a:lnTo>
                    <a:pt x="57" y="1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en-US"/>
            </a:p>
          </p:txBody>
        </p:sp>
      </p:grpSp>
      <p:sp>
        <p:nvSpPr>
          <p:cNvPr id="26679" name="Freeform 10"/>
          <p:cNvSpPr>
            <a:spLocks noEditPoints="1" noChangeArrowheads="1"/>
          </p:cNvSpPr>
          <p:nvPr/>
        </p:nvSpPr>
        <p:spPr bwMode="auto">
          <a:xfrm>
            <a:off x="8018463" y="2392363"/>
            <a:ext cx="498475" cy="792162"/>
          </a:xfrm>
          <a:custGeom>
            <a:avLst/>
            <a:gdLst/>
            <a:ahLst/>
            <a:cxnLst>
              <a:cxn ang="0">
                <a:pos x="294" y="535"/>
              </a:cxn>
              <a:cxn ang="0">
                <a:pos x="305" y="561"/>
              </a:cxn>
              <a:cxn ang="0">
                <a:pos x="119" y="569"/>
              </a:cxn>
              <a:cxn ang="0">
                <a:pos x="108" y="543"/>
              </a:cxn>
              <a:cxn ang="0">
                <a:pos x="237" y="171"/>
              </a:cxn>
              <a:cxn ang="0">
                <a:pos x="268" y="182"/>
              </a:cxn>
              <a:cxn ang="0">
                <a:pos x="299" y="167"/>
              </a:cxn>
              <a:cxn ang="0">
                <a:pos x="323" y="204"/>
              </a:cxn>
              <a:cxn ang="0">
                <a:pos x="308" y="226"/>
              </a:cxn>
              <a:cxn ang="0">
                <a:pos x="322" y="255"/>
              </a:cxn>
              <a:cxn ang="0">
                <a:pos x="355" y="266"/>
              </a:cxn>
              <a:cxn ang="0">
                <a:pos x="345" y="309"/>
              </a:cxn>
              <a:cxn ang="0">
                <a:pos x="319" y="314"/>
              </a:cxn>
              <a:cxn ang="0">
                <a:pos x="308" y="344"/>
              </a:cxn>
              <a:cxn ang="0">
                <a:pos x="323" y="376"/>
              </a:cxn>
              <a:cxn ang="0">
                <a:pos x="286" y="399"/>
              </a:cxn>
              <a:cxn ang="0">
                <a:pos x="264" y="384"/>
              </a:cxn>
              <a:cxn ang="0">
                <a:pos x="235" y="398"/>
              </a:cxn>
              <a:cxn ang="0">
                <a:pos x="224" y="431"/>
              </a:cxn>
              <a:cxn ang="0">
                <a:pos x="181" y="421"/>
              </a:cxn>
              <a:cxn ang="0">
                <a:pos x="176" y="395"/>
              </a:cxn>
              <a:cxn ang="0">
                <a:pos x="146" y="385"/>
              </a:cxn>
              <a:cxn ang="0">
                <a:pos x="114" y="400"/>
              </a:cxn>
              <a:cxn ang="0">
                <a:pos x="90" y="363"/>
              </a:cxn>
              <a:cxn ang="0">
                <a:pos x="106" y="341"/>
              </a:cxn>
              <a:cxn ang="0">
                <a:pos x="92" y="312"/>
              </a:cxn>
              <a:cxn ang="0">
                <a:pos x="59" y="300"/>
              </a:cxn>
              <a:cxn ang="0">
                <a:pos x="69" y="257"/>
              </a:cxn>
              <a:cxn ang="0">
                <a:pos x="94" y="253"/>
              </a:cxn>
              <a:cxn ang="0">
                <a:pos x="105" y="222"/>
              </a:cxn>
              <a:cxn ang="0">
                <a:pos x="90" y="191"/>
              </a:cxn>
              <a:cxn ang="0">
                <a:pos x="127" y="167"/>
              </a:cxn>
              <a:cxn ang="0">
                <a:pos x="149" y="182"/>
              </a:cxn>
              <a:cxn ang="0">
                <a:pos x="178" y="168"/>
              </a:cxn>
              <a:cxn ang="0">
                <a:pos x="190" y="135"/>
              </a:cxn>
              <a:cxn ang="0">
                <a:pos x="233" y="145"/>
              </a:cxn>
              <a:cxn ang="0">
                <a:pos x="237" y="171"/>
              </a:cxn>
              <a:cxn ang="0">
                <a:pos x="278" y="283"/>
              </a:cxn>
              <a:cxn ang="0">
                <a:pos x="135" y="283"/>
              </a:cxn>
              <a:cxn ang="0">
                <a:pos x="299" y="511"/>
              </a:cxn>
              <a:cxn ang="0">
                <a:pos x="127" y="524"/>
              </a:cxn>
              <a:cxn ang="0">
                <a:pos x="0" y="255"/>
              </a:cxn>
              <a:cxn ang="0">
                <a:pos x="299" y="511"/>
              </a:cxn>
              <a:cxn ang="0">
                <a:pos x="277" y="622"/>
              </a:cxn>
              <a:cxn ang="0">
                <a:pos x="288" y="648"/>
              </a:cxn>
              <a:cxn ang="0">
                <a:pos x="136" y="657"/>
              </a:cxn>
              <a:cxn ang="0">
                <a:pos x="125" y="631"/>
              </a:cxn>
              <a:cxn ang="0">
                <a:pos x="125" y="578"/>
              </a:cxn>
              <a:cxn ang="0">
                <a:pos x="299" y="586"/>
              </a:cxn>
              <a:cxn ang="0">
                <a:pos x="288" y="613"/>
              </a:cxn>
              <a:cxn ang="0">
                <a:pos x="115" y="604"/>
              </a:cxn>
              <a:cxn ang="0">
                <a:pos x="125" y="578"/>
              </a:cxn>
            </a:cxnLst>
            <a:rect l="0" t="0" r="r" b="b"/>
            <a:pathLst>
              <a:path w="413" h="657">
                <a:moveTo>
                  <a:pt x="119" y="535"/>
                </a:moveTo>
                <a:cubicBezTo>
                  <a:pt x="178" y="535"/>
                  <a:pt x="236" y="535"/>
                  <a:pt x="294" y="535"/>
                </a:cubicBezTo>
                <a:cubicBezTo>
                  <a:pt x="300" y="535"/>
                  <a:pt x="305" y="539"/>
                  <a:pt x="305" y="543"/>
                </a:cubicBezTo>
                <a:cubicBezTo>
                  <a:pt x="305" y="561"/>
                  <a:pt x="305" y="561"/>
                  <a:pt x="305" y="561"/>
                </a:cubicBezTo>
                <a:cubicBezTo>
                  <a:pt x="305" y="565"/>
                  <a:pt x="300" y="569"/>
                  <a:pt x="294" y="569"/>
                </a:cubicBezTo>
                <a:cubicBezTo>
                  <a:pt x="236" y="569"/>
                  <a:pt x="178" y="569"/>
                  <a:pt x="119" y="569"/>
                </a:cubicBezTo>
                <a:cubicBezTo>
                  <a:pt x="113" y="569"/>
                  <a:pt x="108" y="565"/>
                  <a:pt x="108" y="561"/>
                </a:cubicBezTo>
                <a:cubicBezTo>
                  <a:pt x="108" y="555"/>
                  <a:pt x="108" y="549"/>
                  <a:pt x="108" y="543"/>
                </a:cubicBezTo>
                <a:cubicBezTo>
                  <a:pt x="108" y="539"/>
                  <a:pt x="113" y="535"/>
                  <a:pt x="119" y="535"/>
                </a:cubicBezTo>
                <a:close/>
                <a:moveTo>
                  <a:pt x="237" y="171"/>
                </a:moveTo>
                <a:cubicBezTo>
                  <a:pt x="247" y="174"/>
                  <a:pt x="256" y="178"/>
                  <a:pt x="264" y="182"/>
                </a:cubicBezTo>
                <a:cubicBezTo>
                  <a:pt x="265" y="183"/>
                  <a:pt x="267" y="182"/>
                  <a:pt x="268" y="182"/>
                </a:cubicBezTo>
                <a:cubicBezTo>
                  <a:pt x="274" y="177"/>
                  <a:pt x="280" y="172"/>
                  <a:pt x="286" y="167"/>
                </a:cubicBezTo>
                <a:cubicBezTo>
                  <a:pt x="290" y="164"/>
                  <a:pt x="296" y="163"/>
                  <a:pt x="299" y="167"/>
                </a:cubicBezTo>
                <a:cubicBezTo>
                  <a:pt x="307" y="175"/>
                  <a:pt x="315" y="182"/>
                  <a:pt x="323" y="191"/>
                </a:cubicBezTo>
                <a:cubicBezTo>
                  <a:pt x="327" y="194"/>
                  <a:pt x="326" y="200"/>
                  <a:pt x="323" y="204"/>
                </a:cubicBezTo>
                <a:cubicBezTo>
                  <a:pt x="318" y="210"/>
                  <a:pt x="313" y="216"/>
                  <a:pt x="308" y="222"/>
                </a:cubicBezTo>
                <a:cubicBezTo>
                  <a:pt x="307" y="223"/>
                  <a:pt x="307" y="225"/>
                  <a:pt x="308" y="226"/>
                </a:cubicBezTo>
                <a:cubicBezTo>
                  <a:pt x="312" y="234"/>
                  <a:pt x="316" y="243"/>
                  <a:pt x="319" y="253"/>
                </a:cubicBezTo>
                <a:cubicBezTo>
                  <a:pt x="319" y="254"/>
                  <a:pt x="320" y="254"/>
                  <a:pt x="322" y="255"/>
                </a:cubicBezTo>
                <a:cubicBezTo>
                  <a:pt x="329" y="255"/>
                  <a:pt x="337" y="256"/>
                  <a:pt x="345" y="257"/>
                </a:cubicBezTo>
                <a:cubicBezTo>
                  <a:pt x="350" y="258"/>
                  <a:pt x="355" y="261"/>
                  <a:pt x="355" y="266"/>
                </a:cubicBezTo>
                <a:cubicBezTo>
                  <a:pt x="355" y="278"/>
                  <a:pt x="355" y="289"/>
                  <a:pt x="355" y="300"/>
                </a:cubicBezTo>
                <a:cubicBezTo>
                  <a:pt x="355" y="305"/>
                  <a:pt x="350" y="308"/>
                  <a:pt x="345" y="309"/>
                </a:cubicBezTo>
                <a:cubicBezTo>
                  <a:pt x="337" y="310"/>
                  <a:pt x="329" y="311"/>
                  <a:pt x="322" y="312"/>
                </a:cubicBezTo>
                <a:cubicBezTo>
                  <a:pt x="320" y="312"/>
                  <a:pt x="319" y="313"/>
                  <a:pt x="319" y="314"/>
                </a:cubicBezTo>
                <a:cubicBezTo>
                  <a:pt x="316" y="323"/>
                  <a:pt x="312" y="333"/>
                  <a:pt x="308" y="341"/>
                </a:cubicBezTo>
                <a:cubicBezTo>
                  <a:pt x="307" y="342"/>
                  <a:pt x="307" y="343"/>
                  <a:pt x="308" y="344"/>
                </a:cubicBezTo>
                <a:cubicBezTo>
                  <a:pt x="313" y="350"/>
                  <a:pt x="318" y="356"/>
                  <a:pt x="323" y="363"/>
                </a:cubicBezTo>
                <a:cubicBezTo>
                  <a:pt x="326" y="367"/>
                  <a:pt x="327" y="372"/>
                  <a:pt x="323" y="376"/>
                </a:cubicBezTo>
                <a:cubicBezTo>
                  <a:pt x="315" y="384"/>
                  <a:pt x="307" y="392"/>
                  <a:pt x="299" y="400"/>
                </a:cubicBezTo>
                <a:cubicBezTo>
                  <a:pt x="296" y="403"/>
                  <a:pt x="290" y="403"/>
                  <a:pt x="286" y="399"/>
                </a:cubicBezTo>
                <a:cubicBezTo>
                  <a:pt x="280" y="395"/>
                  <a:pt x="274" y="390"/>
                  <a:pt x="268" y="385"/>
                </a:cubicBezTo>
                <a:cubicBezTo>
                  <a:pt x="267" y="384"/>
                  <a:pt x="265" y="384"/>
                  <a:pt x="264" y="384"/>
                </a:cubicBezTo>
                <a:cubicBezTo>
                  <a:pt x="256" y="389"/>
                  <a:pt x="247" y="393"/>
                  <a:pt x="237" y="395"/>
                </a:cubicBezTo>
                <a:cubicBezTo>
                  <a:pt x="236" y="396"/>
                  <a:pt x="236" y="397"/>
                  <a:pt x="235" y="398"/>
                </a:cubicBezTo>
                <a:cubicBezTo>
                  <a:pt x="235" y="406"/>
                  <a:pt x="233" y="414"/>
                  <a:pt x="233" y="421"/>
                </a:cubicBezTo>
                <a:cubicBezTo>
                  <a:pt x="232" y="427"/>
                  <a:pt x="228" y="431"/>
                  <a:pt x="224" y="431"/>
                </a:cubicBezTo>
                <a:cubicBezTo>
                  <a:pt x="212" y="431"/>
                  <a:pt x="201" y="431"/>
                  <a:pt x="190" y="431"/>
                </a:cubicBezTo>
                <a:cubicBezTo>
                  <a:pt x="185" y="431"/>
                  <a:pt x="181" y="427"/>
                  <a:pt x="181" y="421"/>
                </a:cubicBezTo>
                <a:cubicBezTo>
                  <a:pt x="180" y="414"/>
                  <a:pt x="179" y="406"/>
                  <a:pt x="178" y="398"/>
                </a:cubicBezTo>
                <a:cubicBezTo>
                  <a:pt x="178" y="397"/>
                  <a:pt x="177" y="396"/>
                  <a:pt x="176" y="395"/>
                </a:cubicBezTo>
                <a:cubicBezTo>
                  <a:pt x="167" y="393"/>
                  <a:pt x="157" y="389"/>
                  <a:pt x="149" y="384"/>
                </a:cubicBezTo>
                <a:cubicBezTo>
                  <a:pt x="148" y="384"/>
                  <a:pt x="147" y="384"/>
                  <a:pt x="146" y="385"/>
                </a:cubicBezTo>
                <a:cubicBezTo>
                  <a:pt x="140" y="390"/>
                  <a:pt x="134" y="395"/>
                  <a:pt x="127" y="399"/>
                </a:cubicBezTo>
                <a:cubicBezTo>
                  <a:pt x="123" y="403"/>
                  <a:pt x="118" y="403"/>
                  <a:pt x="114" y="400"/>
                </a:cubicBezTo>
                <a:cubicBezTo>
                  <a:pt x="106" y="392"/>
                  <a:pt x="98" y="384"/>
                  <a:pt x="90" y="376"/>
                </a:cubicBezTo>
                <a:cubicBezTo>
                  <a:pt x="87" y="372"/>
                  <a:pt x="87" y="367"/>
                  <a:pt x="90" y="363"/>
                </a:cubicBezTo>
                <a:cubicBezTo>
                  <a:pt x="95" y="356"/>
                  <a:pt x="100" y="350"/>
                  <a:pt x="105" y="344"/>
                </a:cubicBezTo>
                <a:cubicBezTo>
                  <a:pt x="106" y="343"/>
                  <a:pt x="106" y="342"/>
                  <a:pt x="106" y="341"/>
                </a:cubicBezTo>
                <a:cubicBezTo>
                  <a:pt x="101" y="333"/>
                  <a:pt x="97" y="323"/>
                  <a:pt x="94" y="314"/>
                </a:cubicBezTo>
                <a:cubicBezTo>
                  <a:pt x="94" y="313"/>
                  <a:pt x="93" y="312"/>
                  <a:pt x="92" y="312"/>
                </a:cubicBezTo>
                <a:cubicBezTo>
                  <a:pt x="84" y="311"/>
                  <a:pt x="76" y="310"/>
                  <a:pt x="69" y="309"/>
                </a:cubicBezTo>
                <a:cubicBezTo>
                  <a:pt x="63" y="308"/>
                  <a:pt x="59" y="305"/>
                  <a:pt x="59" y="300"/>
                </a:cubicBezTo>
                <a:cubicBezTo>
                  <a:pt x="59" y="289"/>
                  <a:pt x="59" y="278"/>
                  <a:pt x="59" y="266"/>
                </a:cubicBezTo>
                <a:cubicBezTo>
                  <a:pt x="59" y="261"/>
                  <a:pt x="63" y="258"/>
                  <a:pt x="69" y="257"/>
                </a:cubicBezTo>
                <a:cubicBezTo>
                  <a:pt x="76" y="256"/>
                  <a:pt x="84" y="255"/>
                  <a:pt x="92" y="255"/>
                </a:cubicBezTo>
                <a:cubicBezTo>
                  <a:pt x="93" y="254"/>
                  <a:pt x="94" y="254"/>
                  <a:pt x="94" y="253"/>
                </a:cubicBezTo>
                <a:cubicBezTo>
                  <a:pt x="97" y="243"/>
                  <a:pt x="101" y="234"/>
                  <a:pt x="106" y="226"/>
                </a:cubicBezTo>
                <a:cubicBezTo>
                  <a:pt x="106" y="225"/>
                  <a:pt x="106" y="223"/>
                  <a:pt x="105" y="222"/>
                </a:cubicBezTo>
                <a:cubicBezTo>
                  <a:pt x="100" y="216"/>
                  <a:pt x="95" y="210"/>
                  <a:pt x="90" y="204"/>
                </a:cubicBezTo>
                <a:cubicBezTo>
                  <a:pt x="87" y="200"/>
                  <a:pt x="87" y="194"/>
                  <a:pt x="90" y="191"/>
                </a:cubicBezTo>
                <a:cubicBezTo>
                  <a:pt x="98" y="182"/>
                  <a:pt x="106" y="175"/>
                  <a:pt x="114" y="167"/>
                </a:cubicBezTo>
                <a:cubicBezTo>
                  <a:pt x="118" y="163"/>
                  <a:pt x="123" y="164"/>
                  <a:pt x="127" y="167"/>
                </a:cubicBezTo>
                <a:cubicBezTo>
                  <a:pt x="134" y="172"/>
                  <a:pt x="140" y="177"/>
                  <a:pt x="146" y="182"/>
                </a:cubicBezTo>
                <a:cubicBezTo>
                  <a:pt x="147" y="182"/>
                  <a:pt x="148" y="183"/>
                  <a:pt x="149" y="182"/>
                </a:cubicBezTo>
                <a:cubicBezTo>
                  <a:pt x="157" y="178"/>
                  <a:pt x="167" y="174"/>
                  <a:pt x="176" y="171"/>
                </a:cubicBezTo>
                <a:cubicBezTo>
                  <a:pt x="177" y="171"/>
                  <a:pt x="178" y="170"/>
                  <a:pt x="178" y="168"/>
                </a:cubicBezTo>
                <a:cubicBezTo>
                  <a:pt x="179" y="161"/>
                  <a:pt x="180" y="153"/>
                  <a:pt x="181" y="145"/>
                </a:cubicBezTo>
                <a:cubicBezTo>
                  <a:pt x="181" y="140"/>
                  <a:pt x="185" y="135"/>
                  <a:pt x="190" y="135"/>
                </a:cubicBezTo>
                <a:cubicBezTo>
                  <a:pt x="201" y="135"/>
                  <a:pt x="212" y="135"/>
                  <a:pt x="224" y="135"/>
                </a:cubicBezTo>
                <a:cubicBezTo>
                  <a:pt x="228" y="135"/>
                  <a:pt x="232" y="140"/>
                  <a:pt x="233" y="145"/>
                </a:cubicBezTo>
                <a:cubicBezTo>
                  <a:pt x="233" y="153"/>
                  <a:pt x="235" y="161"/>
                  <a:pt x="235" y="168"/>
                </a:cubicBezTo>
                <a:cubicBezTo>
                  <a:pt x="236" y="170"/>
                  <a:pt x="236" y="171"/>
                  <a:pt x="237" y="171"/>
                </a:cubicBezTo>
                <a:close/>
                <a:moveTo>
                  <a:pt x="207" y="212"/>
                </a:moveTo>
                <a:cubicBezTo>
                  <a:pt x="246" y="212"/>
                  <a:pt x="278" y="244"/>
                  <a:pt x="278" y="283"/>
                </a:cubicBezTo>
                <a:cubicBezTo>
                  <a:pt x="278" y="323"/>
                  <a:pt x="246" y="355"/>
                  <a:pt x="207" y="355"/>
                </a:cubicBezTo>
                <a:cubicBezTo>
                  <a:pt x="167" y="355"/>
                  <a:pt x="135" y="323"/>
                  <a:pt x="135" y="283"/>
                </a:cubicBezTo>
                <a:cubicBezTo>
                  <a:pt x="135" y="244"/>
                  <a:pt x="167" y="212"/>
                  <a:pt x="207" y="212"/>
                </a:cubicBezTo>
                <a:close/>
                <a:moveTo>
                  <a:pt x="299" y="511"/>
                </a:moveTo>
                <a:cubicBezTo>
                  <a:pt x="299" y="518"/>
                  <a:pt x="294" y="524"/>
                  <a:pt x="287" y="524"/>
                </a:cubicBezTo>
                <a:cubicBezTo>
                  <a:pt x="233" y="524"/>
                  <a:pt x="180" y="524"/>
                  <a:pt x="127" y="524"/>
                </a:cubicBezTo>
                <a:cubicBezTo>
                  <a:pt x="120" y="524"/>
                  <a:pt x="114" y="518"/>
                  <a:pt x="114" y="511"/>
                </a:cubicBezTo>
                <a:cubicBezTo>
                  <a:pt x="114" y="429"/>
                  <a:pt x="0" y="365"/>
                  <a:pt x="0" y="255"/>
                </a:cubicBezTo>
                <a:cubicBezTo>
                  <a:pt x="0" y="0"/>
                  <a:pt x="413" y="0"/>
                  <a:pt x="413" y="255"/>
                </a:cubicBezTo>
                <a:cubicBezTo>
                  <a:pt x="413" y="366"/>
                  <a:pt x="299" y="419"/>
                  <a:pt x="299" y="511"/>
                </a:cubicBezTo>
                <a:close/>
                <a:moveTo>
                  <a:pt x="136" y="622"/>
                </a:moveTo>
                <a:cubicBezTo>
                  <a:pt x="183" y="622"/>
                  <a:pt x="230" y="622"/>
                  <a:pt x="277" y="622"/>
                </a:cubicBezTo>
                <a:cubicBezTo>
                  <a:pt x="283" y="622"/>
                  <a:pt x="288" y="626"/>
                  <a:pt x="288" y="631"/>
                </a:cubicBezTo>
                <a:cubicBezTo>
                  <a:pt x="288" y="637"/>
                  <a:pt x="288" y="643"/>
                  <a:pt x="288" y="648"/>
                </a:cubicBezTo>
                <a:cubicBezTo>
                  <a:pt x="288" y="653"/>
                  <a:pt x="283" y="657"/>
                  <a:pt x="277" y="657"/>
                </a:cubicBezTo>
                <a:cubicBezTo>
                  <a:pt x="230" y="657"/>
                  <a:pt x="183" y="657"/>
                  <a:pt x="136" y="657"/>
                </a:cubicBezTo>
                <a:cubicBezTo>
                  <a:pt x="130" y="657"/>
                  <a:pt x="125" y="653"/>
                  <a:pt x="125" y="648"/>
                </a:cubicBezTo>
                <a:cubicBezTo>
                  <a:pt x="125" y="643"/>
                  <a:pt x="125" y="637"/>
                  <a:pt x="125" y="631"/>
                </a:cubicBezTo>
                <a:cubicBezTo>
                  <a:pt x="125" y="626"/>
                  <a:pt x="130" y="622"/>
                  <a:pt x="136" y="622"/>
                </a:cubicBezTo>
                <a:close/>
                <a:moveTo>
                  <a:pt x="125" y="578"/>
                </a:moveTo>
                <a:cubicBezTo>
                  <a:pt x="180" y="578"/>
                  <a:pt x="234" y="578"/>
                  <a:pt x="288" y="578"/>
                </a:cubicBezTo>
                <a:cubicBezTo>
                  <a:pt x="294" y="578"/>
                  <a:pt x="299" y="582"/>
                  <a:pt x="299" y="586"/>
                </a:cubicBezTo>
                <a:cubicBezTo>
                  <a:pt x="299" y="592"/>
                  <a:pt x="299" y="598"/>
                  <a:pt x="299" y="604"/>
                </a:cubicBezTo>
                <a:cubicBezTo>
                  <a:pt x="299" y="609"/>
                  <a:pt x="294" y="613"/>
                  <a:pt x="288" y="613"/>
                </a:cubicBezTo>
                <a:cubicBezTo>
                  <a:pt x="234" y="613"/>
                  <a:pt x="180" y="613"/>
                  <a:pt x="125" y="613"/>
                </a:cubicBezTo>
                <a:cubicBezTo>
                  <a:pt x="119" y="613"/>
                  <a:pt x="115" y="609"/>
                  <a:pt x="115" y="604"/>
                </a:cubicBezTo>
                <a:cubicBezTo>
                  <a:pt x="115" y="598"/>
                  <a:pt x="115" y="592"/>
                  <a:pt x="115" y="586"/>
                </a:cubicBezTo>
                <a:cubicBezTo>
                  <a:pt x="115" y="582"/>
                  <a:pt x="119" y="578"/>
                  <a:pt x="125" y="578"/>
                </a:cubicBezTo>
                <a:close/>
              </a:path>
            </a:pathLst>
          </a:custGeom>
          <a:solidFill>
            <a:srgbClr val="424953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80" name="TextBox 283"/>
          <p:cNvSpPr txBox="1">
            <a:spLocks noChangeArrowheads="1"/>
          </p:cNvSpPr>
          <p:nvPr/>
        </p:nvSpPr>
        <p:spPr bwMode="auto">
          <a:xfrm>
            <a:off x="7653338" y="3198813"/>
            <a:ext cx="1214437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实施方案</a:t>
            </a:r>
          </a:p>
        </p:txBody>
      </p:sp>
      <p:sp>
        <p:nvSpPr>
          <p:cNvPr id="26681" name="TextBox 284"/>
          <p:cNvSpPr txBox="1">
            <a:spLocks noChangeArrowheads="1"/>
          </p:cNvSpPr>
          <p:nvPr/>
        </p:nvSpPr>
        <p:spPr bwMode="auto">
          <a:xfrm>
            <a:off x="7675563" y="5008563"/>
            <a:ext cx="1130300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实施路径</a:t>
            </a:r>
          </a:p>
        </p:txBody>
      </p:sp>
      <p:sp>
        <p:nvSpPr>
          <p:cNvPr id="26682" name="TextBox 285"/>
          <p:cNvSpPr txBox="1">
            <a:spLocks noChangeArrowheads="1"/>
          </p:cNvSpPr>
          <p:nvPr/>
        </p:nvSpPr>
        <p:spPr bwMode="auto">
          <a:xfrm>
            <a:off x="8677275" y="2465388"/>
            <a:ext cx="1293813" cy="1093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依据指引和同业经验规划我行切实可行的前瞻的数据治理方案</a:t>
            </a:r>
          </a:p>
        </p:txBody>
      </p:sp>
      <p:sp>
        <p:nvSpPr>
          <p:cNvPr id="26683" name="TextBox 286"/>
          <p:cNvSpPr txBox="1">
            <a:spLocks noChangeArrowheads="1"/>
          </p:cNvSpPr>
          <p:nvPr/>
        </p:nvSpPr>
        <p:spPr bwMode="auto">
          <a:xfrm>
            <a:off x="8677275" y="4267200"/>
            <a:ext cx="1303338" cy="129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依据我行的实际情况，将方案进行分解成实施路径图，划分阶段逐步执行</a:t>
            </a:r>
          </a:p>
        </p:txBody>
      </p:sp>
      <p:sp>
        <p:nvSpPr>
          <p:cNvPr id="26684" name="TextBox 334"/>
          <p:cNvSpPr txBox="1">
            <a:spLocks noChangeArrowheads="1"/>
          </p:cNvSpPr>
          <p:nvPr/>
        </p:nvSpPr>
        <p:spPr bwMode="auto">
          <a:xfrm>
            <a:off x="11117263" y="2217738"/>
            <a:ext cx="1223962" cy="109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符合银监会关于</a:t>
            </a:r>
            <a:r>
              <a:rPr lang="en-US" altLang="zh-CN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银行业金融机构数据治理指引</a:t>
            </a:r>
            <a:r>
              <a:rPr lang="en-US" altLang="zh-CN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的要求</a:t>
            </a:r>
          </a:p>
        </p:txBody>
      </p:sp>
      <p:sp>
        <p:nvSpPr>
          <p:cNvPr id="26685" name="TextBox 339"/>
          <p:cNvSpPr txBox="1">
            <a:spLocks noChangeArrowheads="1"/>
          </p:cNvSpPr>
          <p:nvPr/>
        </p:nvSpPr>
        <p:spPr bwMode="auto">
          <a:xfrm>
            <a:off x="11117263" y="3657600"/>
            <a:ext cx="1223962" cy="109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挖掘数据价值</a:t>
            </a:r>
            <a:endParaRPr lang="en-US" altLang="zh-CN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，支撑我行的精细化管理，助力数字化转型</a:t>
            </a:r>
          </a:p>
        </p:txBody>
      </p:sp>
      <p:sp>
        <p:nvSpPr>
          <p:cNvPr id="26686" name="TextBox 340"/>
          <p:cNvSpPr txBox="1">
            <a:spLocks noChangeArrowheads="1"/>
          </p:cNvSpPr>
          <p:nvPr/>
        </p:nvSpPr>
        <p:spPr bwMode="auto">
          <a:xfrm>
            <a:off x="11109325" y="4827588"/>
            <a:ext cx="1296988" cy="109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建立长效机制</a:t>
            </a:r>
            <a:endParaRPr lang="en-US" altLang="zh-CN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，保障我行数据治理的长期有效的持续推进</a:t>
            </a:r>
          </a:p>
        </p:txBody>
      </p:sp>
      <p:grpSp>
        <p:nvGrpSpPr>
          <p:cNvPr id="26687" name="组合 354"/>
          <p:cNvGrpSpPr/>
          <p:nvPr/>
        </p:nvGrpSpPr>
        <p:grpSpPr bwMode="auto">
          <a:xfrm>
            <a:off x="10317163" y="2320925"/>
            <a:ext cx="663575" cy="574675"/>
            <a:chOff x="668735" y="2712319"/>
            <a:chExt cx="623596" cy="478922"/>
          </a:xfrm>
        </p:grpSpPr>
        <p:sp>
          <p:nvSpPr>
            <p:cNvPr id="26688" name="Freeform 359"/>
            <p:cNvSpPr>
              <a:spLocks noEditPoints="1" noChangeArrowheads="1"/>
            </p:cNvSpPr>
            <p:nvPr/>
          </p:nvSpPr>
          <p:spPr bwMode="auto">
            <a:xfrm>
              <a:off x="919836" y="2712319"/>
              <a:ext cx="372495" cy="437350"/>
            </a:xfrm>
            <a:custGeom>
              <a:avLst/>
              <a:gdLst/>
              <a:ahLst/>
              <a:cxnLst>
                <a:cxn ang="0">
                  <a:pos x="89" y="210"/>
                </a:cxn>
                <a:cxn ang="0">
                  <a:pos x="13" y="157"/>
                </a:cxn>
                <a:cxn ang="0">
                  <a:pos x="0" y="124"/>
                </a:cxn>
                <a:cxn ang="0">
                  <a:pos x="0" y="38"/>
                </a:cxn>
                <a:cxn ang="0">
                  <a:pos x="16" y="15"/>
                </a:cxn>
                <a:cxn ang="0">
                  <a:pos x="162" y="15"/>
                </a:cxn>
                <a:cxn ang="0">
                  <a:pos x="179" y="38"/>
                </a:cxn>
                <a:cxn ang="0">
                  <a:pos x="179" y="124"/>
                </a:cxn>
                <a:cxn ang="0">
                  <a:pos x="165" y="157"/>
                </a:cxn>
                <a:cxn ang="0">
                  <a:pos x="89" y="210"/>
                </a:cxn>
                <a:cxn ang="0">
                  <a:pos x="89" y="11"/>
                </a:cxn>
                <a:cxn ang="0">
                  <a:pos x="19" y="22"/>
                </a:cxn>
                <a:cxn ang="0">
                  <a:pos x="7" y="38"/>
                </a:cxn>
                <a:cxn ang="0">
                  <a:pos x="7" y="124"/>
                </a:cxn>
                <a:cxn ang="0">
                  <a:pos x="18" y="153"/>
                </a:cxn>
                <a:cxn ang="0">
                  <a:pos x="89" y="203"/>
                </a:cxn>
                <a:cxn ang="0">
                  <a:pos x="160" y="152"/>
                </a:cxn>
                <a:cxn ang="0">
                  <a:pos x="171" y="124"/>
                </a:cxn>
                <a:cxn ang="0">
                  <a:pos x="171" y="38"/>
                </a:cxn>
                <a:cxn ang="0">
                  <a:pos x="160" y="22"/>
                </a:cxn>
                <a:cxn ang="0">
                  <a:pos x="89" y="11"/>
                </a:cxn>
              </a:cxnLst>
              <a:rect l="0" t="0" r="r" b="b"/>
              <a:pathLst>
                <a:path w="179" h="210">
                  <a:moveTo>
                    <a:pt x="89" y="210"/>
                  </a:moveTo>
                  <a:cubicBezTo>
                    <a:pt x="68" y="210"/>
                    <a:pt x="47" y="193"/>
                    <a:pt x="13" y="157"/>
                  </a:cubicBezTo>
                  <a:cubicBezTo>
                    <a:pt x="5" y="149"/>
                    <a:pt x="0" y="134"/>
                    <a:pt x="0" y="12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7" y="18"/>
                    <a:pt x="16" y="15"/>
                  </a:cubicBezTo>
                  <a:cubicBezTo>
                    <a:pt x="64" y="0"/>
                    <a:pt x="115" y="0"/>
                    <a:pt x="162" y="15"/>
                  </a:cubicBezTo>
                  <a:cubicBezTo>
                    <a:pt x="171" y="18"/>
                    <a:pt x="179" y="28"/>
                    <a:pt x="179" y="38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78" y="134"/>
                    <a:pt x="173" y="149"/>
                    <a:pt x="165" y="157"/>
                  </a:cubicBezTo>
                  <a:cubicBezTo>
                    <a:pt x="131" y="193"/>
                    <a:pt x="110" y="210"/>
                    <a:pt x="89" y="210"/>
                  </a:cubicBezTo>
                  <a:close/>
                  <a:moveTo>
                    <a:pt x="89" y="11"/>
                  </a:moveTo>
                  <a:cubicBezTo>
                    <a:pt x="65" y="11"/>
                    <a:pt x="42" y="14"/>
                    <a:pt x="19" y="22"/>
                  </a:cubicBezTo>
                  <a:cubicBezTo>
                    <a:pt x="12" y="24"/>
                    <a:pt x="7" y="31"/>
                    <a:pt x="7" y="38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7" y="132"/>
                    <a:pt x="12" y="146"/>
                    <a:pt x="18" y="153"/>
                  </a:cubicBezTo>
                  <a:cubicBezTo>
                    <a:pt x="51" y="186"/>
                    <a:pt x="71" y="203"/>
                    <a:pt x="89" y="203"/>
                  </a:cubicBezTo>
                  <a:cubicBezTo>
                    <a:pt x="107" y="203"/>
                    <a:pt x="127" y="186"/>
                    <a:pt x="160" y="152"/>
                  </a:cubicBezTo>
                  <a:cubicBezTo>
                    <a:pt x="167" y="146"/>
                    <a:pt x="171" y="132"/>
                    <a:pt x="171" y="124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1" y="31"/>
                    <a:pt x="166" y="24"/>
                    <a:pt x="160" y="22"/>
                  </a:cubicBezTo>
                  <a:cubicBezTo>
                    <a:pt x="137" y="14"/>
                    <a:pt x="113" y="11"/>
                    <a:pt x="89" y="1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89" name="Freeform 360"/>
            <p:cNvSpPr>
              <a:spLocks noEditPoints="1" noChangeArrowheads="1"/>
            </p:cNvSpPr>
            <p:nvPr/>
          </p:nvSpPr>
          <p:spPr bwMode="auto">
            <a:xfrm>
              <a:off x="948106" y="2750566"/>
              <a:ext cx="312630" cy="370833"/>
            </a:xfrm>
            <a:custGeom>
              <a:avLst/>
              <a:gdLst/>
              <a:ahLst/>
              <a:cxnLst>
                <a:cxn ang="0">
                  <a:pos x="144" y="11"/>
                </a:cxn>
                <a:cxn ang="0">
                  <a:pos x="75" y="0"/>
                </a:cxn>
                <a:cxn ang="0">
                  <a:pos x="7" y="11"/>
                </a:cxn>
                <a:cxn ang="0">
                  <a:pos x="0" y="20"/>
                </a:cxn>
                <a:cxn ang="0">
                  <a:pos x="0" y="106"/>
                </a:cxn>
                <a:cxn ang="0">
                  <a:pos x="9" y="130"/>
                </a:cxn>
                <a:cxn ang="0">
                  <a:pos x="75" y="178"/>
                </a:cxn>
                <a:cxn ang="0">
                  <a:pos x="141" y="130"/>
                </a:cxn>
                <a:cxn ang="0">
                  <a:pos x="150" y="106"/>
                </a:cxn>
                <a:cxn ang="0">
                  <a:pos x="150" y="20"/>
                </a:cxn>
                <a:cxn ang="0">
                  <a:pos x="144" y="11"/>
                </a:cxn>
                <a:cxn ang="0">
                  <a:pos x="134" y="31"/>
                </a:cxn>
                <a:cxn ang="0">
                  <a:pos x="74" y="51"/>
                </a:cxn>
                <a:cxn ang="0">
                  <a:pos x="74" y="60"/>
                </a:cxn>
                <a:cxn ang="0">
                  <a:pos x="134" y="40"/>
                </a:cxn>
                <a:cxn ang="0">
                  <a:pos x="134" y="50"/>
                </a:cxn>
                <a:cxn ang="0">
                  <a:pos x="74" y="70"/>
                </a:cxn>
                <a:cxn ang="0">
                  <a:pos x="74" y="79"/>
                </a:cxn>
                <a:cxn ang="0">
                  <a:pos x="134" y="59"/>
                </a:cxn>
                <a:cxn ang="0">
                  <a:pos x="134" y="70"/>
                </a:cxn>
                <a:cxn ang="0">
                  <a:pos x="74" y="89"/>
                </a:cxn>
                <a:cxn ang="0">
                  <a:pos x="74" y="98"/>
                </a:cxn>
                <a:cxn ang="0">
                  <a:pos x="134" y="79"/>
                </a:cxn>
                <a:cxn ang="0">
                  <a:pos x="134" y="89"/>
                </a:cxn>
                <a:cxn ang="0">
                  <a:pos x="74" y="108"/>
                </a:cxn>
                <a:cxn ang="0">
                  <a:pos x="74" y="118"/>
                </a:cxn>
                <a:cxn ang="0">
                  <a:pos x="134" y="98"/>
                </a:cxn>
                <a:cxn ang="0">
                  <a:pos x="134" y="106"/>
                </a:cxn>
                <a:cxn ang="0">
                  <a:pos x="134" y="108"/>
                </a:cxn>
                <a:cxn ang="0">
                  <a:pos x="74" y="128"/>
                </a:cxn>
                <a:cxn ang="0">
                  <a:pos x="74" y="137"/>
                </a:cxn>
                <a:cxn ang="0">
                  <a:pos x="129" y="119"/>
                </a:cxn>
                <a:cxn ang="0">
                  <a:pos x="114" y="134"/>
                </a:cxn>
                <a:cxn ang="0">
                  <a:pos x="74" y="147"/>
                </a:cxn>
                <a:cxn ang="0">
                  <a:pos x="74" y="156"/>
                </a:cxn>
                <a:cxn ang="0">
                  <a:pos x="99" y="148"/>
                </a:cxn>
                <a:cxn ang="0">
                  <a:pos x="75" y="162"/>
                </a:cxn>
                <a:cxn ang="0">
                  <a:pos x="21" y="118"/>
                </a:cxn>
                <a:cxn ang="0">
                  <a:pos x="16" y="106"/>
                </a:cxn>
                <a:cxn ang="0">
                  <a:pos x="16" y="25"/>
                </a:cxn>
                <a:cxn ang="0">
                  <a:pos x="74" y="16"/>
                </a:cxn>
                <a:cxn ang="0">
                  <a:pos x="74" y="21"/>
                </a:cxn>
                <a:cxn ang="0">
                  <a:pos x="89" y="16"/>
                </a:cxn>
                <a:cxn ang="0">
                  <a:pos x="111" y="19"/>
                </a:cxn>
                <a:cxn ang="0">
                  <a:pos x="74" y="31"/>
                </a:cxn>
                <a:cxn ang="0">
                  <a:pos x="74" y="40"/>
                </a:cxn>
                <a:cxn ang="0">
                  <a:pos x="128" y="23"/>
                </a:cxn>
                <a:cxn ang="0">
                  <a:pos x="134" y="25"/>
                </a:cxn>
                <a:cxn ang="0">
                  <a:pos x="134" y="31"/>
                </a:cxn>
              </a:cxnLst>
              <a:rect l="0" t="0" r="r" b="b"/>
              <a:pathLst>
                <a:path w="150" h="178">
                  <a:moveTo>
                    <a:pt x="144" y="11"/>
                  </a:moveTo>
                  <a:cubicBezTo>
                    <a:pt x="121" y="3"/>
                    <a:pt x="98" y="0"/>
                    <a:pt x="75" y="0"/>
                  </a:cubicBezTo>
                  <a:cubicBezTo>
                    <a:pt x="52" y="0"/>
                    <a:pt x="29" y="3"/>
                    <a:pt x="7" y="11"/>
                  </a:cubicBezTo>
                  <a:cubicBezTo>
                    <a:pt x="3" y="12"/>
                    <a:pt x="0" y="17"/>
                    <a:pt x="0" y="2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2"/>
                    <a:pt x="4" y="124"/>
                    <a:pt x="9" y="130"/>
                  </a:cubicBezTo>
                  <a:cubicBezTo>
                    <a:pt x="40" y="161"/>
                    <a:pt x="60" y="178"/>
                    <a:pt x="75" y="178"/>
                  </a:cubicBezTo>
                  <a:cubicBezTo>
                    <a:pt x="91" y="178"/>
                    <a:pt x="110" y="161"/>
                    <a:pt x="141" y="130"/>
                  </a:cubicBezTo>
                  <a:cubicBezTo>
                    <a:pt x="146" y="124"/>
                    <a:pt x="150" y="112"/>
                    <a:pt x="150" y="106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17"/>
                    <a:pt x="147" y="12"/>
                    <a:pt x="144" y="11"/>
                  </a:cubicBezTo>
                  <a:close/>
                  <a:moveTo>
                    <a:pt x="134" y="31"/>
                  </a:moveTo>
                  <a:cubicBezTo>
                    <a:pt x="74" y="51"/>
                    <a:pt x="74" y="51"/>
                    <a:pt x="74" y="51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70"/>
                    <a:pt x="134" y="70"/>
                    <a:pt x="134" y="7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4" y="107"/>
                    <a:pt x="134" y="108"/>
                    <a:pt x="134" y="10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37"/>
                    <a:pt x="74" y="137"/>
                    <a:pt x="74" y="137"/>
                  </a:cubicBezTo>
                  <a:cubicBezTo>
                    <a:pt x="129" y="119"/>
                    <a:pt x="129" y="119"/>
                    <a:pt x="129" y="119"/>
                  </a:cubicBezTo>
                  <a:cubicBezTo>
                    <a:pt x="125" y="123"/>
                    <a:pt x="120" y="129"/>
                    <a:pt x="114" y="134"/>
                  </a:cubicBezTo>
                  <a:cubicBezTo>
                    <a:pt x="74" y="147"/>
                    <a:pt x="74" y="147"/>
                    <a:pt x="74" y="147"/>
                  </a:cubicBezTo>
                  <a:cubicBezTo>
                    <a:pt x="74" y="156"/>
                    <a:pt x="74" y="156"/>
                    <a:pt x="74" y="156"/>
                  </a:cubicBezTo>
                  <a:cubicBezTo>
                    <a:pt x="99" y="148"/>
                    <a:pt x="99" y="148"/>
                    <a:pt x="99" y="148"/>
                  </a:cubicBezTo>
                  <a:cubicBezTo>
                    <a:pt x="89" y="156"/>
                    <a:pt x="81" y="162"/>
                    <a:pt x="75" y="162"/>
                  </a:cubicBezTo>
                  <a:cubicBezTo>
                    <a:pt x="63" y="162"/>
                    <a:pt x="35" y="133"/>
                    <a:pt x="21" y="118"/>
                  </a:cubicBezTo>
                  <a:cubicBezTo>
                    <a:pt x="19" y="116"/>
                    <a:pt x="16" y="109"/>
                    <a:pt x="16" y="10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35" y="19"/>
                    <a:pt x="54" y="16"/>
                    <a:pt x="74" y="16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6" y="17"/>
                    <a:pt x="104" y="18"/>
                    <a:pt x="111" y="19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30" y="23"/>
                    <a:pt x="132" y="24"/>
                    <a:pt x="134" y="25"/>
                  </a:cubicBezTo>
                  <a:lnTo>
                    <a:pt x="134" y="3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690" name="Freeform 361"/>
            <p:cNvSpPr>
              <a:spLocks noEditPoints="1" noChangeArrowheads="1"/>
            </p:cNvSpPr>
            <p:nvPr/>
          </p:nvSpPr>
          <p:spPr bwMode="auto">
            <a:xfrm>
              <a:off x="668735" y="2752229"/>
              <a:ext cx="397439" cy="439012"/>
            </a:xfrm>
            <a:custGeom>
              <a:avLst/>
              <a:gdLst/>
              <a:ahLst/>
              <a:cxnLst>
                <a:cxn ang="0">
                  <a:pos x="145" y="193"/>
                </a:cxn>
                <a:cxn ang="0">
                  <a:pos x="142" y="142"/>
                </a:cxn>
                <a:cxn ang="0">
                  <a:pos x="88" y="130"/>
                </a:cxn>
                <a:cxn ang="0">
                  <a:pos x="124" y="113"/>
                </a:cxn>
                <a:cxn ang="0">
                  <a:pos x="123" y="99"/>
                </a:cxn>
                <a:cxn ang="0">
                  <a:pos x="87" y="84"/>
                </a:cxn>
                <a:cxn ang="0">
                  <a:pos x="120" y="70"/>
                </a:cxn>
                <a:cxn ang="0">
                  <a:pos x="123" y="56"/>
                </a:cxn>
                <a:cxn ang="0">
                  <a:pos x="97" y="43"/>
                </a:cxn>
                <a:cxn ang="0">
                  <a:pos x="123" y="18"/>
                </a:cxn>
                <a:cxn ang="0">
                  <a:pos x="120" y="0"/>
                </a:cxn>
                <a:cxn ang="0">
                  <a:pos x="0" y="104"/>
                </a:cxn>
                <a:cxn ang="0">
                  <a:pos x="120" y="211"/>
                </a:cxn>
                <a:cxn ang="0">
                  <a:pos x="178" y="175"/>
                </a:cxn>
                <a:cxn ang="0">
                  <a:pos x="76" y="62"/>
                </a:cxn>
                <a:cxn ang="0">
                  <a:pos x="95" y="62"/>
                </a:cxn>
                <a:cxn ang="0">
                  <a:pos x="94" y="18"/>
                </a:cxn>
                <a:cxn ang="0">
                  <a:pos x="66" y="51"/>
                </a:cxn>
                <a:cxn ang="0">
                  <a:pos x="94" y="18"/>
                </a:cxn>
                <a:cxn ang="0">
                  <a:pos x="63" y="65"/>
                </a:cxn>
                <a:cxn ang="0">
                  <a:pos x="72" y="99"/>
                </a:cxn>
                <a:cxn ang="0">
                  <a:pos x="32" y="84"/>
                </a:cxn>
                <a:cxn ang="0">
                  <a:pos x="22" y="113"/>
                </a:cxn>
                <a:cxn ang="0">
                  <a:pos x="22" y="94"/>
                </a:cxn>
                <a:cxn ang="0">
                  <a:pos x="22" y="113"/>
                </a:cxn>
                <a:cxn ang="0">
                  <a:pos x="31" y="124"/>
                </a:cxn>
                <a:cxn ang="0">
                  <a:pos x="72" y="113"/>
                </a:cxn>
                <a:cxn ang="0">
                  <a:pos x="63" y="147"/>
                </a:cxn>
                <a:cxn ang="0">
                  <a:pos x="50" y="164"/>
                </a:cxn>
                <a:cxn ang="0">
                  <a:pos x="83" y="174"/>
                </a:cxn>
                <a:cxn ang="0">
                  <a:pos x="50" y="164"/>
                </a:cxn>
                <a:cxn ang="0">
                  <a:pos x="75" y="152"/>
                </a:cxn>
                <a:cxn ang="0">
                  <a:pos x="94" y="152"/>
                </a:cxn>
                <a:cxn ang="0">
                  <a:pos x="120" y="194"/>
                </a:cxn>
                <a:cxn ang="0">
                  <a:pos x="107" y="156"/>
                </a:cxn>
                <a:cxn ang="0">
                  <a:pos x="120" y="194"/>
                </a:cxn>
              </a:cxnLst>
              <a:rect l="0" t="0" r="r" b="b"/>
              <a:pathLst>
                <a:path w="190" h="211">
                  <a:moveTo>
                    <a:pt x="178" y="175"/>
                  </a:moveTo>
                  <a:cubicBezTo>
                    <a:pt x="169" y="183"/>
                    <a:pt x="157" y="190"/>
                    <a:pt x="145" y="193"/>
                  </a:cubicBezTo>
                  <a:cubicBezTo>
                    <a:pt x="151" y="185"/>
                    <a:pt x="157" y="174"/>
                    <a:pt x="160" y="160"/>
                  </a:cubicBezTo>
                  <a:cubicBezTo>
                    <a:pt x="155" y="155"/>
                    <a:pt x="149" y="149"/>
                    <a:pt x="142" y="142"/>
                  </a:cubicBezTo>
                  <a:cubicBezTo>
                    <a:pt x="130" y="141"/>
                    <a:pt x="117" y="141"/>
                    <a:pt x="105" y="142"/>
                  </a:cubicBezTo>
                  <a:cubicBezTo>
                    <a:pt x="102" y="135"/>
                    <a:pt x="95" y="131"/>
                    <a:pt x="88" y="130"/>
                  </a:cubicBezTo>
                  <a:cubicBezTo>
                    <a:pt x="87" y="124"/>
                    <a:pt x="87" y="119"/>
                    <a:pt x="86" y="113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4" y="110"/>
                    <a:pt x="123" y="107"/>
                    <a:pt x="123" y="105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4"/>
                    <a:pt x="87" y="89"/>
                    <a:pt x="87" y="84"/>
                  </a:cubicBezTo>
                  <a:cubicBezTo>
                    <a:pt x="96" y="83"/>
                    <a:pt x="103" y="78"/>
                    <a:pt x="106" y="70"/>
                  </a:cubicBezTo>
                  <a:cubicBezTo>
                    <a:pt x="111" y="70"/>
                    <a:pt x="115" y="70"/>
                    <a:pt x="120" y="70"/>
                  </a:cubicBezTo>
                  <a:cubicBezTo>
                    <a:pt x="121" y="70"/>
                    <a:pt x="122" y="70"/>
                    <a:pt x="123" y="70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8" y="56"/>
                    <a:pt x="112" y="56"/>
                    <a:pt x="106" y="56"/>
                  </a:cubicBezTo>
                  <a:cubicBezTo>
                    <a:pt x="105" y="50"/>
                    <a:pt x="101" y="46"/>
                    <a:pt x="97" y="43"/>
                  </a:cubicBezTo>
                  <a:cubicBezTo>
                    <a:pt x="103" y="27"/>
                    <a:pt x="112" y="17"/>
                    <a:pt x="120" y="17"/>
                  </a:cubicBezTo>
                  <a:cubicBezTo>
                    <a:pt x="121" y="17"/>
                    <a:pt x="122" y="17"/>
                    <a:pt x="123" y="18"/>
                  </a:cubicBezTo>
                  <a:cubicBezTo>
                    <a:pt x="124" y="11"/>
                    <a:pt x="128" y="5"/>
                    <a:pt x="134" y="1"/>
                  </a:cubicBezTo>
                  <a:cubicBezTo>
                    <a:pt x="129" y="1"/>
                    <a:pt x="124" y="0"/>
                    <a:pt x="120" y="0"/>
                  </a:cubicBezTo>
                  <a:cubicBezTo>
                    <a:pt x="70" y="0"/>
                    <a:pt x="29" y="35"/>
                    <a:pt x="18" y="82"/>
                  </a:cubicBezTo>
                  <a:cubicBezTo>
                    <a:pt x="8" y="84"/>
                    <a:pt x="0" y="93"/>
                    <a:pt x="0" y="104"/>
                  </a:cubicBezTo>
                  <a:cubicBezTo>
                    <a:pt x="0" y="114"/>
                    <a:pt x="7" y="123"/>
                    <a:pt x="17" y="125"/>
                  </a:cubicBezTo>
                  <a:cubicBezTo>
                    <a:pt x="26" y="174"/>
                    <a:pt x="69" y="211"/>
                    <a:pt x="120" y="211"/>
                  </a:cubicBezTo>
                  <a:cubicBezTo>
                    <a:pt x="147" y="211"/>
                    <a:pt x="172" y="200"/>
                    <a:pt x="190" y="183"/>
                  </a:cubicBezTo>
                  <a:cubicBezTo>
                    <a:pt x="187" y="181"/>
                    <a:pt x="182" y="178"/>
                    <a:pt x="178" y="175"/>
                  </a:cubicBezTo>
                  <a:close/>
                  <a:moveTo>
                    <a:pt x="85" y="72"/>
                  </a:moveTo>
                  <a:cubicBezTo>
                    <a:pt x="80" y="72"/>
                    <a:pt x="76" y="67"/>
                    <a:pt x="76" y="62"/>
                  </a:cubicBezTo>
                  <a:cubicBezTo>
                    <a:pt x="76" y="57"/>
                    <a:pt x="80" y="53"/>
                    <a:pt x="85" y="53"/>
                  </a:cubicBezTo>
                  <a:cubicBezTo>
                    <a:pt x="91" y="53"/>
                    <a:pt x="95" y="57"/>
                    <a:pt x="95" y="62"/>
                  </a:cubicBezTo>
                  <a:cubicBezTo>
                    <a:pt x="95" y="67"/>
                    <a:pt x="91" y="72"/>
                    <a:pt x="85" y="72"/>
                  </a:cubicBezTo>
                  <a:close/>
                  <a:moveTo>
                    <a:pt x="94" y="18"/>
                  </a:moveTo>
                  <a:cubicBezTo>
                    <a:pt x="90" y="24"/>
                    <a:pt x="86" y="32"/>
                    <a:pt x="83" y="40"/>
                  </a:cubicBezTo>
                  <a:cubicBezTo>
                    <a:pt x="76" y="41"/>
                    <a:pt x="70" y="45"/>
                    <a:pt x="66" y="51"/>
                  </a:cubicBezTo>
                  <a:cubicBezTo>
                    <a:pt x="61" y="50"/>
                    <a:pt x="55" y="49"/>
                    <a:pt x="50" y="48"/>
                  </a:cubicBezTo>
                  <a:cubicBezTo>
                    <a:pt x="61" y="34"/>
                    <a:pt x="77" y="23"/>
                    <a:pt x="94" y="18"/>
                  </a:cubicBezTo>
                  <a:close/>
                  <a:moveTo>
                    <a:pt x="42" y="60"/>
                  </a:moveTo>
                  <a:cubicBezTo>
                    <a:pt x="49" y="62"/>
                    <a:pt x="56" y="64"/>
                    <a:pt x="63" y="65"/>
                  </a:cubicBezTo>
                  <a:cubicBezTo>
                    <a:pt x="64" y="72"/>
                    <a:pt x="68" y="78"/>
                    <a:pt x="74" y="81"/>
                  </a:cubicBezTo>
                  <a:cubicBezTo>
                    <a:pt x="73" y="87"/>
                    <a:pt x="72" y="93"/>
                    <a:pt x="72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2" y="92"/>
                    <a:pt x="38" y="87"/>
                    <a:pt x="32" y="84"/>
                  </a:cubicBezTo>
                  <a:cubicBezTo>
                    <a:pt x="34" y="76"/>
                    <a:pt x="37" y="68"/>
                    <a:pt x="42" y="60"/>
                  </a:cubicBezTo>
                  <a:close/>
                  <a:moveTo>
                    <a:pt x="22" y="113"/>
                  </a:moveTo>
                  <a:cubicBezTo>
                    <a:pt x="17" y="113"/>
                    <a:pt x="13" y="109"/>
                    <a:pt x="13" y="104"/>
                  </a:cubicBezTo>
                  <a:cubicBezTo>
                    <a:pt x="13" y="98"/>
                    <a:pt x="17" y="94"/>
                    <a:pt x="22" y="94"/>
                  </a:cubicBezTo>
                  <a:cubicBezTo>
                    <a:pt x="27" y="94"/>
                    <a:pt x="32" y="98"/>
                    <a:pt x="32" y="104"/>
                  </a:cubicBezTo>
                  <a:cubicBezTo>
                    <a:pt x="32" y="109"/>
                    <a:pt x="27" y="113"/>
                    <a:pt x="22" y="113"/>
                  </a:cubicBezTo>
                  <a:close/>
                  <a:moveTo>
                    <a:pt x="42" y="151"/>
                  </a:moveTo>
                  <a:cubicBezTo>
                    <a:pt x="37" y="143"/>
                    <a:pt x="33" y="134"/>
                    <a:pt x="31" y="124"/>
                  </a:cubicBezTo>
                  <a:cubicBezTo>
                    <a:pt x="36" y="121"/>
                    <a:pt x="40" y="118"/>
                    <a:pt x="4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20"/>
                    <a:pt x="73" y="126"/>
                    <a:pt x="74" y="132"/>
                  </a:cubicBezTo>
                  <a:cubicBezTo>
                    <a:pt x="69" y="136"/>
                    <a:pt x="65" y="141"/>
                    <a:pt x="63" y="147"/>
                  </a:cubicBezTo>
                  <a:cubicBezTo>
                    <a:pt x="56" y="148"/>
                    <a:pt x="49" y="150"/>
                    <a:pt x="42" y="151"/>
                  </a:cubicBezTo>
                  <a:close/>
                  <a:moveTo>
                    <a:pt x="50" y="164"/>
                  </a:moveTo>
                  <a:cubicBezTo>
                    <a:pt x="55" y="163"/>
                    <a:pt x="60" y="162"/>
                    <a:pt x="65" y="161"/>
                  </a:cubicBezTo>
                  <a:cubicBezTo>
                    <a:pt x="68" y="168"/>
                    <a:pt x="75" y="173"/>
                    <a:pt x="83" y="174"/>
                  </a:cubicBezTo>
                  <a:cubicBezTo>
                    <a:pt x="87" y="181"/>
                    <a:pt x="90" y="188"/>
                    <a:pt x="94" y="193"/>
                  </a:cubicBezTo>
                  <a:cubicBezTo>
                    <a:pt x="77" y="188"/>
                    <a:pt x="61" y="178"/>
                    <a:pt x="50" y="164"/>
                  </a:cubicBezTo>
                  <a:close/>
                  <a:moveTo>
                    <a:pt x="85" y="161"/>
                  </a:moveTo>
                  <a:cubicBezTo>
                    <a:pt x="80" y="161"/>
                    <a:pt x="75" y="157"/>
                    <a:pt x="75" y="152"/>
                  </a:cubicBezTo>
                  <a:cubicBezTo>
                    <a:pt x="75" y="146"/>
                    <a:pt x="80" y="142"/>
                    <a:pt x="85" y="142"/>
                  </a:cubicBezTo>
                  <a:cubicBezTo>
                    <a:pt x="90" y="142"/>
                    <a:pt x="94" y="146"/>
                    <a:pt x="94" y="152"/>
                  </a:cubicBezTo>
                  <a:cubicBezTo>
                    <a:pt x="94" y="157"/>
                    <a:pt x="90" y="161"/>
                    <a:pt x="85" y="161"/>
                  </a:cubicBezTo>
                  <a:close/>
                  <a:moveTo>
                    <a:pt x="120" y="194"/>
                  </a:moveTo>
                  <a:cubicBezTo>
                    <a:pt x="112" y="194"/>
                    <a:pt x="104" y="185"/>
                    <a:pt x="97" y="170"/>
                  </a:cubicBezTo>
                  <a:cubicBezTo>
                    <a:pt x="102" y="167"/>
                    <a:pt x="105" y="162"/>
                    <a:pt x="107" y="156"/>
                  </a:cubicBezTo>
                  <a:cubicBezTo>
                    <a:pt x="120" y="155"/>
                    <a:pt x="133" y="156"/>
                    <a:pt x="147" y="157"/>
                  </a:cubicBezTo>
                  <a:cubicBezTo>
                    <a:pt x="140" y="180"/>
                    <a:pt x="130" y="194"/>
                    <a:pt x="120" y="194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</p:grpSp>
      <p:sp>
        <p:nvSpPr>
          <p:cNvPr id="26691" name="TextBox 358"/>
          <p:cNvSpPr txBox="1">
            <a:spLocks noChangeArrowheads="1"/>
          </p:cNvSpPr>
          <p:nvPr/>
        </p:nvSpPr>
        <p:spPr bwMode="auto">
          <a:xfrm>
            <a:off x="10101263" y="2895600"/>
            <a:ext cx="1214437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符合监管</a:t>
            </a:r>
          </a:p>
        </p:txBody>
      </p:sp>
      <p:grpSp>
        <p:nvGrpSpPr>
          <p:cNvPr id="26692" name="组合 359"/>
          <p:cNvGrpSpPr/>
          <p:nvPr/>
        </p:nvGrpSpPr>
        <p:grpSpPr bwMode="auto">
          <a:xfrm>
            <a:off x="10350500" y="3640138"/>
            <a:ext cx="687388" cy="696912"/>
            <a:chOff x="1084917" y="5904599"/>
            <a:chExt cx="688175" cy="593440"/>
          </a:xfrm>
        </p:grpSpPr>
        <p:sp>
          <p:nvSpPr>
            <p:cNvPr id="26693" name="trophy-sportive-cup-outline_58377"/>
            <p:cNvSpPr>
              <a:spLocks noChangeAspect="1" noChangeArrowheads="1"/>
            </p:cNvSpPr>
            <p:nvPr/>
          </p:nvSpPr>
          <p:spPr bwMode="auto">
            <a:xfrm>
              <a:off x="1084917" y="5904599"/>
              <a:ext cx="688175" cy="593440"/>
            </a:xfrm>
            <a:custGeom>
              <a:avLst/>
              <a:gdLst/>
              <a:ahLst/>
              <a:cxnLst>
                <a:cxn ang="0">
                  <a:pos x="304122" y="515850"/>
                </a:cxn>
                <a:cxn ang="0">
                  <a:pos x="227259" y="564057"/>
                </a:cxn>
                <a:cxn ang="0">
                  <a:pos x="226767" y="564475"/>
                </a:cxn>
                <a:cxn ang="0">
                  <a:pos x="530681" y="143537"/>
                </a:cxn>
                <a:cxn ang="0">
                  <a:pos x="63310" y="145377"/>
                </a:cxn>
                <a:cxn ang="0">
                  <a:pos x="151870" y="248568"/>
                </a:cxn>
                <a:cxn ang="0">
                  <a:pos x="429718" y="303712"/>
                </a:cxn>
                <a:cxn ang="0">
                  <a:pos x="485907" y="44359"/>
                </a:cxn>
                <a:cxn ang="0">
                  <a:pos x="533150" y="136289"/>
                </a:cxn>
                <a:cxn ang="0">
                  <a:pos x="533037" y="44867"/>
                </a:cxn>
                <a:cxn ang="0">
                  <a:pos x="528649" y="149497"/>
                </a:cxn>
                <a:cxn ang="0">
                  <a:pos x="220576" y="44359"/>
                </a:cxn>
                <a:cxn ang="0">
                  <a:pos x="442044" y="44359"/>
                </a:cxn>
                <a:cxn ang="0">
                  <a:pos x="302541" y="386964"/>
                </a:cxn>
                <a:cxn ang="0">
                  <a:pos x="151362" y="247759"/>
                </a:cxn>
                <a:cxn ang="0">
                  <a:pos x="89716" y="187576"/>
                </a:cxn>
                <a:cxn ang="0">
                  <a:pos x="106932" y="44867"/>
                </a:cxn>
                <a:cxn ang="0">
                  <a:pos x="62599" y="143295"/>
                </a:cxn>
                <a:cxn ang="0">
                  <a:pos x="60332" y="44359"/>
                </a:cxn>
                <a:cxn ang="0">
                  <a:pos x="502008" y="190019"/>
                </a:cxn>
                <a:cxn ang="0">
                  <a:pos x="533150" y="136289"/>
                </a:cxn>
                <a:cxn ang="0">
                  <a:pos x="544944" y="48931"/>
                </a:cxn>
                <a:cxn ang="0">
                  <a:pos x="150871" y="248568"/>
                </a:cxn>
                <a:cxn ang="0">
                  <a:pos x="430640" y="304095"/>
                </a:cxn>
                <a:cxn ang="0">
                  <a:pos x="48397" y="48931"/>
                </a:cxn>
                <a:cxn ang="0">
                  <a:pos x="60093" y="135955"/>
                </a:cxn>
                <a:cxn ang="0">
                  <a:pos x="89716" y="187576"/>
                </a:cxn>
                <a:cxn ang="0">
                  <a:pos x="60304" y="997"/>
                </a:cxn>
                <a:cxn ang="0">
                  <a:pos x="559539" y="185678"/>
                </a:cxn>
                <a:cxn ang="0">
                  <a:pos x="483567" y="272957"/>
                </a:cxn>
                <a:cxn ang="0">
                  <a:pos x="318563" y="429568"/>
                </a:cxn>
                <a:cxn ang="0">
                  <a:pos x="370722" y="494069"/>
                </a:cxn>
                <a:cxn ang="0">
                  <a:pos x="183903" y="564014"/>
                </a:cxn>
                <a:cxn ang="0">
                  <a:pos x="275239" y="429568"/>
                </a:cxn>
                <a:cxn ang="0">
                  <a:pos x="122372" y="318821"/>
                </a:cxn>
                <a:cxn ang="0">
                  <a:pos x="96331" y="262297"/>
                </a:cxn>
                <a:cxn ang="0">
                  <a:pos x="60304" y="997"/>
                </a:cxn>
                <a:cxn ang="0">
                  <a:pos x="33369" y="185941"/>
                </a:cxn>
                <a:cxn ang="0">
                  <a:pos x="161195" y="377224"/>
                </a:cxn>
                <a:cxn ang="0">
                  <a:pos x="222343" y="493649"/>
                </a:cxn>
                <a:cxn ang="0">
                  <a:pos x="366070" y="607851"/>
                </a:cxn>
                <a:cxn ang="0">
                  <a:pos x="318596" y="473018"/>
                </a:cxn>
                <a:cxn ang="0">
                  <a:pos x="471466" y="319011"/>
                </a:cxn>
                <a:cxn ang="0">
                  <a:pos x="592762" y="63226"/>
                </a:cxn>
                <a:cxn ang="0">
                  <a:pos x="442044" y="565"/>
                </a:cxn>
                <a:cxn ang="0">
                  <a:pos x="220576" y="565"/>
                </a:cxn>
                <a:cxn ang="0">
                  <a:pos x="533037" y="0"/>
                </a:cxn>
                <a:cxn ang="0">
                  <a:pos x="497624" y="263064"/>
                </a:cxn>
                <a:cxn ang="0">
                  <a:pos x="374102" y="416837"/>
                </a:cxn>
                <a:cxn ang="0">
                  <a:pos x="410437" y="564014"/>
                </a:cxn>
                <a:cxn ang="0">
                  <a:pos x="222004" y="493225"/>
                </a:cxn>
                <a:cxn ang="0">
                  <a:pos x="160781" y="377492"/>
                </a:cxn>
                <a:cxn ang="0">
                  <a:pos x="32880" y="186139"/>
                </a:cxn>
              </a:cxnLst>
              <a:rect l="0" t="0" r="r" b="b"/>
              <a:pathLst>
                <a:path w="593263" h="608344">
                  <a:moveTo>
                    <a:pt x="289142" y="515850"/>
                  </a:moveTo>
                  <a:cubicBezTo>
                    <a:pt x="254421" y="518458"/>
                    <a:pt x="228150" y="538935"/>
                    <a:pt x="227765" y="563478"/>
                  </a:cubicBezTo>
                  <a:lnTo>
                    <a:pt x="365576" y="563478"/>
                  </a:lnTo>
                  <a:cubicBezTo>
                    <a:pt x="365192" y="538935"/>
                    <a:pt x="338920" y="518458"/>
                    <a:pt x="304122" y="515850"/>
                  </a:cubicBezTo>
                  <a:close/>
                  <a:moveTo>
                    <a:pt x="289175" y="515431"/>
                  </a:moveTo>
                  <a:lnTo>
                    <a:pt x="304155" y="515431"/>
                  </a:lnTo>
                  <a:cubicBezTo>
                    <a:pt x="338953" y="518039"/>
                    <a:pt x="366070" y="538824"/>
                    <a:pt x="366070" y="564057"/>
                  </a:cubicBezTo>
                  <a:lnTo>
                    <a:pt x="227259" y="564057"/>
                  </a:lnTo>
                  <a:cubicBezTo>
                    <a:pt x="227259" y="538824"/>
                    <a:pt x="254376" y="518039"/>
                    <a:pt x="289175" y="515431"/>
                  </a:cubicBezTo>
                  <a:close/>
                  <a:moveTo>
                    <a:pt x="289142" y="514853"/>
                  </a:moveTo>
                  <a:cubicBezTo>
                    <a:pt x="253576" y="517537"/>
                    <a:pt x="226767" y="538705"/>
                    <a:pt x="226767" y="564014"/>
                  </a:cubicBezTo>
                  <a:lnTo>
                    <a:pt x="226767" y="564475"/>
                  </a:lnTo>
                  <a:lnTo>
                    <a:pt x="366574" y="564475"/>
                  </a:lnTo>
                  <a:lnTo>
                    <a:pt x="366574" y="564014"/>
                  </a:lnTo>
                  <a:cubicBezTo>
                    <a:pt x="366574" y="538705"/>
                    <a:pt x="339765" y="517537"/>
                    <a:pt x="304122" y="514853"/>
                  </a:cubicBezTo>
                  <a:close/>
                  <a:moveTo>
                    <a:pt x="530681" y="143537"/>
                  </a:moveTo>
                  <a:lnTo>
                    <a:pt x="530416" y="144771"/>
                  </a:lnTo>
                  <a:lnTo>
                    <a:pt x="530089" y="145272"/>
                  </a:lnTo>
                  <a:close/>
                  <a:moveTo>
                    <a:pt x="62599" y="143295"/>
                  </a:moveTo>
                  <a:lnTo>
                    <a:pt x="63310" y="145377"/>
                  </a:lnTo>
                  <a:lnTo>
                    <a:pt x="62916" y="144771"/>
                  </a:lnTo>
                  <a:close/>
                  <a:moveTo>
                    <a:pt x="151870" y="44867"/>
                  </a:moveTo>
                  <a:lnTo>
                    <a:pt x="151870" y="247725"/>
                  </a:lnTo>
                  <a:lnTo>
                    <a:pt x="151870" y="248568"/>
                  </a:lnTo>
                  <a:cubicBezTo>
                    <a:pt x="151947" y="267742"/>
                    <a:pt x="155941" y="286302"/>
                    <a:pt x="163623" y="303712"/>
                  </a:cubicBezTo>
                  <a:cubicBezTo>
                    <a:pt x="185900" y="353947"/>
                    <a:pt x="235754" y="386466"/>
                    <a:pt x="290756" y="386466"/>
                  </a:cubicBezTo>
                  <a:lnTo>
                    <a:pt x="302509" y="386466"/>
                  </a:lnTo>
                  <a:cubicBezTo>
                    <a:pt x="357510" y="386466"/>
                    <a:pt x="407441" y="353947"/>
                    <a:pt x="429718" y="303712"/>
                  </a:cubicBezTo>
                  <a:cubicBezTo>
                    <a:pt x="437400" y="286302"/>
                    <a:pt x="441317" y="267742"/>
                    <a:pt x="441471" y="248568"/>
                  </a:cubicBezTo>
                  <a:lnTo>
                    <a:pt x="441471" y="247725"/>
                  </a:lnTo>
                  <a:lnTo>
                    <a:pt x="441471" y="44867"/>
                  </a:lnTo>
                  <a:close/>
                  <a:moveTo>
                    <a:pt x="485907" y="44359"/>
                  </a:moveTo>
                  <a:lnTo>
                    <a:pt x="533074" y="44359"/>
                  </a:lnTo>
                  <a:cubicBezTo>
                    <a:pt x="542139" y="44359"/>
                    <a:pt x="549360" y="51952"/>
                    <a:pt x="548899" y="60926"/>
                  </a:cubicBezTo>
                  <a:lnTo>
                    <a:pt x="547924" y="67809"/>
                  </a:lnTo>
                  <a:lnTo>
                    <a:pt x="533150" y="136289"/>
                  </a:lnTo>
                  <a:lnTo>
                    <a:pt x="530681" y="143537"/>
                  </a:lnTo>
                  <a:lnTo>
                    <a:pt x="548401" y="60896"/>
                  </a:lnTo>
                  <a:cubicBezTo>
                    <a:pt x="548554" y="56678"/>
                    <a:pt x="547095" y="52689"/>
                    <a:pt x="544176" y="49622"/>
                  </a:cubicBezTo>
                  <a:cubicBezTo>
                    <a:pt x="541257" y="46554"/>
                    <a:pt x="537262" y="44867"/>
                    <a:pt x="533037" y="44867"/>
                  </a:cubicBezTo>
                  <a:lnTo>
                    <a:pt x="486332" y="44867"/>
                  </a:lnTo>
                  <a:lnTo>
                    <a:pt x="486332" y="212368"/>
                  </a:lnTo>
                  <a:lnTo>
                    <a:pt x="530089" y="145272"/>
                  </a:lnTo>
                  <a:lnTo>
                    <a:pt x="528649" y="149497"/>
                  </a:lnTo>
                  <a:lnTo>
                    <a:pt x="502008" y="190019"/>
                  </a:lnTo>
                  <a:lnTo>
                    <a:pt x="485907" y="213629"/>
                  </a:lnTo>
                  <a:close/>
                  <a:moveTo>
                    <a:pt x="151362" y="44359"/>
                  </a:moveTo>
                  <a:lnTo>
                    <a:pt x="220576" y="44359"/>
                  </a:lnTo>
                  <a:lnTo>
                    <a:pt x="264900" y="44359"/>
                  </a:lnTo>
                  <a:lnTo>
                    <a:pt x="328429" y="44359"/>
                  </a:lnTo>
                  <a:lnTo>
                    <a:pt x="372830" y="44359"/>
                  </a:lnTo>
                  <a:lnTo>
                    <a:pt x="442044" y="44359"/>
                  </a:lnTo>
                  <a:lnTo>
                    <a:pt x="442044" y="247759"/>
                  </a:lnTo>
                  <a:cubicBezTo>
                    <a:pt x="442044" y="248066"/>
                    <a:pt x="441967" y="248373"/>
                    <a:pt x="441967" y="248603"/>
                  </a:cubicBezTo>
                  <a:cubicBezTo>
                    <a:pt x="441890" y="268314"/>
                    <a:pt x="437665" y="287028"/>
                    <a:pt x="430214" y="303978"/>
                  </a:cubicBezTo>
                  <a:cubicBezTo>
                    <a:pt x="408551" y="352834"/>
                    <a:pt x="359541" y="386964"/>
                    <a:pt x="302541" y="386964"/>
                  </a:cubicBezTo>
                  <a:lnTo>
                    <a:pt x="290788" y="386964"/>
                  </a:lnTo>
                  <a:cubicBezTo>
                    <a:pt x="233789" y="386964"/>
                    <a:pt x="184855" y="352834"/>
                    <a:pt x="163192" y="303978"/>
                  </a:cubicBezTo>
                  <a:cubicBezTo>
                    <a:pt x="155741" y="287028"/>
                    <a:pt x="151516" y="268314"/>
                    <a:pt x="151362" y="248603"/>
                  </a:cubicBezTo>
                  <a:cubicBezTo>
                    <a:pt x="151362" y="248373"/>
                    <a:pt x="151362" y="248066"/>
                    <a:pt x="151362" y="247759"/>
                  </a:cubicBezTo>
                  <a:close/>
                  <a:moveTo>
                    <a:pt x="60332" y="44359"/>
                  </a:moveTo>
                  <a:lnTo>
                    <a:pt x="107499" y="44359"/>
                  </a:lnTo>
                  <a:lnTo>
                    <a:pt x="107499" y="213629"/>
                  </a:lnTo>
                  <a:lnTo>
                    <a:pt x="89716" y="187576"/>
                  </a:lnTo>
                  <a:lnTo>
                    <a:pt x="64773" y="149662"/>
                  </a:lnTo>
                  <a:lnTo>
                    <a:pt x="63310" y="145377"/>
                  </a:lnTo>
                  <a:lnTo>
                    <a:pt x="106932" y="212368"/>
                  </a:lnTo>
                  <a:lnTo>
                    <a:pt x="106932" y="44867"/>
                  </a:lnTo>
                  <a:lnTo>
                    <a:pt x="60304" y="44867"/>
                  </a:lnTo>
                  <a:cubicBezTo>
                    <a:pt x="56002" y="44867"/>
                    <a:pt x="52084" y="46554"/>
                    <a:pt x="49089" y="49622"/>
                  </a:cubicBezTo>
                  <a:cubicBezTo>
                    <a:pt x="46246" y="52689"/>
                    <a:pt x="44710" y="56678"/>
                    <a:pt x="44940" y="60896"/>
                  </a:cubicBezTo>
                  <a:lnTo>
                    <a:pt x="62599" y="143295"/>
                  </a:lnTo>
                  <a:lnTo>
                    <a:pt x="60093" y="135955"/>
                  </a:lnTo>
                  <a:lnTo>
                    <a:pt x="45391" y="67700"/>
                  </a:lnTo>
                  <a:lnTo>
                    <a:pt x="44431" y="60926"/>
                  </a:lnTo>
                  <a:cubicBezTo>
                    <a:pt x="43970" y="51952"/>
                    <a:pt x="51268" y="44359"/>
                    <a:pt x="60332" y="44359"/>
                  </a:cubicBezTo>
                  <a:close/>
                  <a:moveTo>
                    <a:pt x="485334" y="43793"/>
                  </a:moveTo>
                  <a:lnTo>
                    <a:pt x="485334" y="214899"/>
                  </a:lnTo>
                  <a:lnTo>
                    <a:pt x="486256" y="213979"/>
                  </a:lnTo>
                  <a:lnTo>
                    <a:pt x="502008" y="190019"/>
                  </a:lnTo>
                  <a:lnTo>
                    <a:pt x="527658" y="152406"/>
                  </a:lnTo>
                  <a:lnTo>
                    <a:pt x="528649" y="149497"/>
                  </a:lnTo>
                  <a:lnTo>
                    <a:pt x="531107" y="145759"/>
                  </a:lnTo>
                  <a:lnTo>
                    <a:pt x="533150" y="136289"/>
                  </a:lnTo>
                  <a:lnTo>
                    <a:pt x="541843" y="110778"/>
                  </a:lnTo>
                  <a:lnTo>
                    <a:pt x="547924" y="67809"/>
                  </a:lnTo>
                  <a:lnTo>
                    <a:pt x="549399" y="60973"/>
                  </a:lnTo>
                  <a:cubicBezTo>
                    <a:pt x="549630" y="56448"/>
                    <a:pt x="548017" y="52229"/>
                    <a:pt x="544944" y="48931"/>
                  </a:cubicBezTo>
                  <a:cubicBezTo>
                    <a:pt x="541794" y="45634"/>
                    <a:pt x="537569" y="43793"/>
                    <a:pt x="533037" y="43793"/>
                  </a:cubicBezTo>
                  <a:close/>
                  <a:moveTo>
                    <a:pt x="150795" y="43793"/>
                  </a:moveTo>
                  <a:lnTo>
                    <a:pt x="150795" y="247725"/>
                  </a:lnTo>
                  <a:lnTo>
                    <a:pt x="150871" y="248568"/>
                  </a:lnTo>
                  <a:cubicBezTo>
                    <a:pt x="150948" y="267895"/>
                    <a:pt x="154943" y="286609"/>
                    <a:pt x="162701" y="304095"/>
                  </a:cubicBezTo>
                  <a:cubicBezTo>
                    <a:pt x="185055" y="354714"/>
                    <a:pt x="235370" y="387463"/>
                    <a:pt x="290756" y="387463"/>
                  </a:cubicBezTo>
                  <a:lnTo>
                    <a:pt x="302509" y="387463"/>
                  </a:lnTo>
                  <a:cubicBezTo>
                    <a:pt x="357971" y="387463"/>
                    <a:pt x="408209" y="354714"/>
                    <a:pt x="430640" y="304095"/>
                  </a:cubicBezTo>
                  <a:cubicBezTo>
                    <a:pt x="438398" y="286609"/>
                    <a:pt x="442393" y="267895"/>
                    <a:pt x="442470" y="248568"/>
                  </a:cubicBezTo>
                  <a:lnTo>
                    <a:pt x="442470" y="43793"/>
                  </a:lnTo>
                  <a:close/>
                  <a:moveTo>
                    <a:pt x="60304" y="43793"/>
                  </a:moveTo>
                  <a:cubicBezTo>
                    <a:pt x="55772" y="43793"/>
                    <a:pt x="51547" y="45634"/>
                    <a:pt x="48397" y="48931"/>
                  </a:cubicBezTo>
                  <a:cubicBezTo>
                    <a:pt x="45248" y="52229"/>
                    <a:pt x="43711" y="56448"/>
                    <a:pt x="43942" y="60973"/>
                  </a:cubicBezTo>
                  <a:lnTo>
                    <a:pt x="45391" y="67700"/>
                  </a:lnTo>
                  <a:lnTo>
                    <a:pt x="51498" y="110778"/>
                  </a:lnTo>
                  <a:lnTo>
                    <a:pt x="60093" y="135955"/>
                  </a:lnTo>
                  <a:lnTo>
                    <a:pt x="62205" y="145759"/>
                  </a:lnTo>
                  <a:lnTo>
                    <a:pt x="64773" y="149662"/>
                  </a:lnTo>
                  <a:lnTo>
                    <a:pt x="65710" y="152406"/>
                  </a:lnTo>
                  <a:lnTo>
                    <a:pt x="89716" y="187576"/>
                  </a:lnTo>
                  <a:lnTo>
                    <a:pt x="107086" y="213979"/>
                  </a:lnTo>
                  <a:lnTo>
                    <a:pt x="108007" y="214899"/>
                  </a:lnTo>
                  <a:lnTo>
                    <a:pt x="108007" y="43793"/>
                  </a:lnTo>
                  <a:close/>
                  <a:moveTo>
                    <a:pt x="60304" y="997"/>
                  </a:moveTo>
                  <a:lnTo>
                    <a:pt x="533037" y="997"/>
                  </a:lnTo>
                  <a:cubicBezTo>
                    <a:pt x="549169" y="997"/>
                    <a:pt x="564840" y="7746"/>
                    <a:pt x="575978" y="19481"/>
                  </a:cubicBezTo>
                  <a:cubicBezTo>
                    <a:pt x="587117" y="31138"/>
                    <a:pt x="593032" y="47091"/>
                    <a:pt x="592187" y="63197"/>
                  </a:cubicBezTo>
                  <a:cubicBezTo>
                    <a:pt x="589805" y="108370"/>
                    <a:pt x="578820" y="149555"/>
                    <a:pt x="559539" y="185678"/>
                  </a:cubicBezTo>
                  <a:cubicBezTo>
                    <a:pt x="543868" y="214976"/>
                    <a:pt x="522821" y="240745"/>
                    <a:pt x="496933" y="262297"/>
                  </a:cubicBezTo>
                  <a:cubicBezTo>
                    <a:pt x="492708" y="265825"/>
                    <a:pt x="488330" y="269353"/>
                    <a:pt x="483797" y="272650"/>
                  </a:cubicBezTo>
                  <a:lnTo>
                    <a:pt x="483644" y="272727"/>
                  </a:lnTo>
                  <a:lnTo>
                    <a:pt x="483567" y="272957"/>
                  </a:lnTo>
                  <a:cubicBezTo>
                    <a:pt x="481416" y="288680"/>
                    <a:pt x="477191" y="304172"/>
                    <a:pt x="470969" y="318821"/>
                  </a:cubicBezTo>
                  <a:cubicBezTo>
                    <a:pt x="461751" y="340525"/>
                    <a:pt x="448538" y="360083"/>
                    <a:pt x="431792" y="376802"/>
                  </a:cubicBezTo>
                  <a:cubicBezTo>
                    <a:pt x="415046" y="393522"/>
                    <a:pt x="395458" y="406713"/>
                    <a:pt x="373718" y="415917"/>
                  </a:cubicBezTo>
                  <a:cubicBezTo>
                    <a:pt x="356127" y="423279"/>
                    <a:pt x="337614" y="427881"/>
                    <a:pt x="318563" y="429568"/>
                  </a:cubicBezTo>
                  <a:lnTo>
                    <a:pt x="318103" y="429568"/>
                  </a:lnTo>
                  <a:lnTo>
                    <a:pt x="318103" y="473438"/>
                  </a:lnTo>
                  <a:lnTo>
                    <a:pt x="318487" y="473438"/>
                  </a:lnTo>
                  <a:cubicBezTo>
                    <a:pt x="337921" y="476506"/>
                    <a:pt x="355973" y="483638"/>
                    <a:pt x="370722" y="494069"/>
                  </a:cubicBezTo>
                  <a:cubicBezTo>
                    <a:pt x="395304" y="511325"/>
                    <a:pt x="409438" y="536864"/>
                    <a:pt x="409438" y="564014"/>
                  </a:cubicBezTo>
                  <a:lnTo>
                    <a:pt x="409438" y="607270"/>
                  </a:lnTo>
                  <a:lnTo>
                    <a:pt x="183903" y="607270"/>
                  </a:lnTo>
                  <a:lnTo>
                    <a:pt x="183903" y="564014"/>
                  </a:lnTo>
                  <a:cubicBezTo>
                    <a:pt x="183903" y="536864"/>
                    <a:pt x="197960" y="511325"/>
                    <a:pt x="222542" y="494069"/>
                  </a:cubicBezTo>
                  <a:cubicBezTo>
                    <a:pt x="237291" y="483638"/>
                    <a:pt x="255343" y="476506"/>
                    <a:pt x="274778" y="473438"/>
                  </a:cubicBezTo>
                  <a:lnTo>
                    <a:pt x="275239" y="473438"/>
                  </a:lnTo>
                  <a:lnTo>
                    <a:pt x="275239" y="429568"/>
                  </a:lnTo>
                  <a:lnTo>
                    <a:pt x="274778" y="429568"/>
                  </a:lnTo>
                  <a:cubicBezTo>
                    <a:pt x="255727" y="427881"/>
                    <a:pt x="237214" y="423279"/>
                    <a:pt x="219623" y="415917"/>
                  </a:cubicBezTo>
                  <a:cubicBezTo>
                    <a:pt x="197807" y="406713"/>
                    <a:pt x="178295" y="393522"/>
                    <a:pt x="161549" y="376802"/>
                  </a:cubicBezTo>
                  <a:cubicBezTo>
                    <a:pt x="144726" y="360083"/>
                    <a:pt x="131590" y="340525"/>
                    <a:pt x="122372" y="318821"/>
                  </a:cubicBezTo>
                  <a:cubicBezTo>
                    <a:pt x="116150" y="304095"/>
                    <a:pt x="111925" y="288680"/>
                    <a:pt x="109697" y="272957"/>
                  </a:cubicBezTo>
                  <a:lnTo>
                    <a:pt x="109697" y="272727"/>
                  </a:lnTo>
                  <a:lnTo>
                    <a:pt x="109544" y="272650"/>
                  </a:lnTo>
                  <a:cubicBezTo>
                    <a:pt x="105011" y="269353"/>
                    <a:pt x="100556" y="265825"/>
                    <a:pt x="96331" y="262297"/>
                  </a:cubicBezTo>
                  <a:cubicBezTo>
                    <a:pt x="70521" y="240745"/>
                    <a:pt x="49473" y="214976"/>
                    <a:pt x="33802" y="185678"/>
                  </a:cubicBezTo>
                  <a:cubicBezTo>
                    <a:pt x="14444" y="149555"/>
                    <a:pt x="3459" y="108370"/>
                    <a:pt x="1155" y="63197"/>
                  </a:cubicBezTo>
                  <a:cubicBezTo>
                    <a:pt x="310" y="47091"/>
                    <a:pt x="6148" y="31138"/>
                    <a:pt x="17286" y="19481"/>
                  </a:cubicBezTo>
                  <a:cubicBezTo>
                    <a:pt x="28425" y="7746"/>
                    <a:pt x="44095" y="997"/>
                    <a:pt x="60304" y="997"/>
                  </a:cubicBezTo>
                  <a:close/>
                  <a:moveTo>
                    <a:pt x="60332" y="565"/>
                  </a:moveTo>
                  <a:cubicBezTo>
                    <a:pt x="43970" y="565"/>
                    <a:pt x="28222" y="7314"/>
                    <a:pt x="16930" y="19126"/>
                  </a:cubicBezTo>
                  <a:cubicBezTo>
                    <a:pt x="5714" y="30937"/>
                    <a:pt x="-201" y="47043"/>
                    <a:pt x="644" y="63226"/>
                  </a:cubicBezTo>
                  <a:cubicBezTo>
                    <a:pt x="3026" y="108478"/>
                    <a:pt x="14011" y="149741"/>
                    <a:pt x="33369" y="185941"/>
                  </a:cubicBezTo>
                  <a:cubicBezTo>
                    <a:pt x="49117" y="215316"/>
                    <a:pt x="70165" y="241163"/>
                    <a:pt x="96053" y="262715"/>
                  </a:cubicBezTo>
                  <a:cubicBezTo>
                    <a:pt x="100508" y="266397"/>
                    <a:pt x="104887" y="269848"/>
                    <a:pt x="109266" y="273069"/>
                  </a:cubicBezTo>
                  <a:cubicBezTo>
                    <a:pt x="111417" y="288869"/>
                    <a:pt x="115642" y="304208"/>
                    <a:pt x="121941" y="319011"/>
                  </a:cubicBezTo>
                  <a:cubicBezTo>
                    <a:pt x="131159" y="340792"/>
                    <a:pt x="144372" y="360427"/>
                    <a:pt x="161195" y="377224"/>
                  </a:cubicBezTo>
                  <a:cubicBezTo>
                    <a:pt x="178018" y="394020"/>
                    <a:pt x="197607" y="407212"/>
                    <a:pt x="219424" y="416416"/>
                  </a:cubicBezTo>
                  <a:cubicBezTo>
                    <a:pt x="237169" y="423855"/>
                    <a:pt x="255682" y="428457"/>
                    <a:pt x="274733" y="430068"/>
                  </a:cubicBezTo>
                  <a:lnTo>
                    <a:pt x="274733" y="473018"/>
                  </a:lnTo>
                  <a:cubicBezTo>
                    <a:pt x="255375" y="476086"/>
                    <a:pt x="237246" y="483142"/>
                    <a:pt x="222343" y="493649"/>
                  </a:cubicBezTo>
                  <a:cubicBezTo>
                    <a:pt x="197607" y="511060"/>
                    <a:pt x="183396" y="536753"/>
                    <a:pt x="183396" y="564057"/>
                  </a:cubicBezTo>
                  <a:lnTo>
                    <a:pt x="183396" y="607851"/>
                  </a:lnTo>
                  <a:lnTo>
                    <a:pt x="227259" y="607851"/>
                  </a:lnTo>
                  <a:lnTo>
                    <a:pt x="366070" y="607851"/>
                  </a:lnTo>
                  <a:lnTo>
                    <a:pt x="409934" y="607851"/>
                  </a:lnTo>
                  <a:lnTo>
                    <a:pt x="409934" y="564057"/>
                  </a:lnTo>
                  <a:cubicBezTo>
                    <a:pt x="409934" y="536753"/>
                    <a:pt x="395799" y="511060"/>
                    <a:pt x="371064" y="493649"/>
                  </a:cubicBezTo>
                  <a:cubicBezTo>
                    <a:pt x="356161" y="483142"/>
                    <a:pt x="338032" y="476086"/>
                    <a:pt x="318596" y="473018"/>
                  </a:cubicBezTo>
                  <a:lnTo>
                    <a:pt x="318596" y="430068"/>
                  </a:lnTo>
                  <a:cubicBezTo>
                    <a:pt x="337724" y="428457"/>
                    <a:pt x="356238" y="423855"/>
                    <a:pt x="373906" y="416416"/>
                  </a:cubicBezTo>
                  <a:cubicBezTo>
                    <a:pt x="395799" y="407212"/>
                    <a:pt x="415388" y="394020"/>
                    <a:pt x="432211" y="377224"/>
                  </a:cubicBezTo>
                  <a:cubicBezTo>
                    <a:pt x="449034" y="360427"/>
                    <a:pt x="462247" y="340792"/>
                    <a:pt x="471466" y="319011"/>
                  </a:cubicBezTo>
                  <a:cubicBezTo>
                    <a:pt x="477765" y="304208"/>
                    <a:pt x="481990" y="288869"/>
                    <a:pt x="484141" y="273069"/>
                  </a:cubicBezTo>
                  <a:cubicBezTo>
                    <a:pt x="488519" y="269848"/>
                    <a:pt x="492898" y="266397"/>
                    <a:pt x="497353" y="262715"/>
                  </a:cubicBezTo>
                  <a:cubicBezTo>
                    <a:pt x="523241" y="241163"/>
                    <a:pt x="544290" y="215316"/>
                    <a:pt x="560037" y="185941"/>
                  </a:cubicBezTo>
                  <a:cubicBezTo>
                    <a:pt x="579396" y="149741"/>
                    <a:pt x="590381" y="108478"/>
                    <a:pt x="592762" y="63226"/>
                  </a:cubicBezTo>
                  <a:cubicBezTo>
                    <a:pt x="593607" y="47043"/>
                    <a:pt x="587615" y="30937"/>
                    <a:pt x="576400" y="19126"/>
                  </a:cubicBezTo>
                  <a:cubicBezTo>
                    <a:pt x="565184" y="7314"/>
                    <a:pt x="549360" y="565"/>
                    <a:pt x="533074" y="565"/>
                  </a:cubicBezTo>
                  <a:lnTo>
                    <a:pt x="485907" y="565"/>
                  </a:lnTo>
                  <a:lnTo>
                    <a:pt x="442044" y="565"/>
                  </a:lnTo>
                  <a:lnTo>
                    <a:pt x="372830" y="565"/>
                  </a:lnTo>
                  <a:lnTo>
                    <a:pt x="335036" y="565"/>
                  </a:lnTo>
                  <a:lnTo>
                    <a:pt x="258294" y="565"/>
                  </a:lnTo>
                  <a:lnTo>
                    <a:pt x="220576" y="565"/>
                  </a:lnTo>
                  <a:lnTo>
                    <a:pt x="151362" y="565"/>
                  </a:lnTo>
                  <a:lnTo>
                    <a:pt x="107499" y="565"/>
                  </a:lnTo>
                  <a:close/>
                  <a:moveTo>
                    <a:pt x="60304" y="0"/>
                  </a:moveTo>
                  <a:lnTo>
                    <a:pt x="533037" y="0"/>
                  </a:lnTo>
                  <a:cubicBezTo>
                    <a:pt x="549476" y="0"/>
                    <a:pt x="565454" y="6826"/>
                    <a:pt x="576746" y="18790"/>
                  </a:cubicBezTo>
                  <a:cubicBezTo>
                    <a:pt x="588038" y="30678"/>
                    <a:pt x="594030" y="46861"/>
                    <a:pt x="593185" y="63273"/>
                  </a:cubicBezTo>
                  <a:cubicBezTo>
                    <a:pt x="590881" y="108523"/>
                    <a:pt x="579819" y="149939"/>
                    <a:pt x="560384" y="186139"/>
                  </a:cubicBezTo>
                  <a:cubicBezTo>
                    <a:pt x="544637" y="215589"/>
                    <a:pt x="523512" y="241436"/>
                    <a:pt x="497624" y="263064"/>
                  </a:cubicBezTo>
                  <a:cubicBezTo>
                    <a:pt x="493400" y="266592"/>
                    <a:pt x="489021" y="270043"/>
                    <a:pt x="484566" y="273341"/>
                  </a:cubicBezTo>
                  <a:cubicBezTo>
                    <a:pt x="482415" y="289063"/>
                    <a:pt x="478113" y="304556"/>
                    <a:pt x="471891" y="319204"/>
                  </a:cubicBezTo>
                  <a:cubicBezTo>
                    <a:pt x="462673" y="341062"/>
                    <a:pt x="449383" y="360696"/>
                    <a:pt x="432560" y="377492"/>
                  </a:cubicBezTo>
                  <a:cubicBezTo>
                    <a:pt x="415660" y="394365"/>
                    <a:pt x="395995" y="407557"/>
                    <a:pt x="374102" y="416837"/>
                  </a:cubicBezTo>
                  <a:cubicBezTo>
                    <a:pt x="356588" y="424200"/>
                    <a:pt x="338075" y="428801"/>
                    <a:pt x="319101" y="430565"/>
                  </a:cubicBezTo>
                  <a:lnTo>
                    <a:pt x="319101" y="472517"/>
                  </a:lnTo>
                  <a:cubicBezTo>
                    <a:pt x="338536" y="475662"/>
                    <a:pt x="356588" y="482795"/>
                    <a:pt x="371337" y="493225"/>
                  </a:cubicBezTo>
                  <a:cubicBezTo>
                    <a:pt x="396226" y="510711"/>
                    <a:pt x="410437" y="536558"/>
                    <a:pt x="410437" y="564014"/>
                  </a:cubicBezTo>
                  <a:lnTo>
                    <a:pt x="410437" y="608344"/>
                  </a:lnTo>
                  <a:lnTo>
                    <a:pt x="182904" y="608344"/>
                  </a:lnTo>
                  <a:lnTo>
                    <a:pt x="182904" y="564014"/>
                  </a:lnTo>
                  <a:cubicBezTo>
                    <a:pt x="182904" y="536558"/>
                    <a:pt x="197115" y="510711"/>
                    <a:pt x="222004" y="493225"/>
                  </a:cubicBezTo>
                  <a:cubicBezTo>
                    <a:pt x="236753" y="482795"/>
                    <a:pt x="254805" y="475662"/>
                    <a:pt x="274240" y="472517"/>
                  </a:cubicBezTo>
                  <a:lnTo>
                    <a:pt x="274240" y="430565"/>
                  </a:lnTo>
                  <a:cubicBezTo>
                    <a:pt x="255266" y="428801"/>
                    <a:pt x="236753" y="424200"/>
                    <a:pt x="219239" y="416837"/>
                  </a:cubicBezTo>
                  <a:cubicBezTo>
                    <a:pt x="197346" y="407557"/>
                    <a:pt x="177681" y="394365"/>
                    <a:pt x="160781" y="377492"/>
                  </a:cubicBezTo>
                  <a:cubicBezTo>
                    <a:pt x="143958" y="360696"/>
                    <a:pt x="130668" y="341062"/>
                    <a:pt x="121450" y="319204"/>
                  </a:cubicBezTo>
                  <a:cubicBezTo>
                    <a:pt x="115228" y="304479"/>
                    <a:pt x="110926" y="289063"/>
                    <a:pt x="108699" y="273341"/>
                  </a:cubicBezTo>
                  <a:cubicBezTo>
                    <a:pt x="104243" y="270043"/>
                    <a:pt x="99865" y="266592"/>
                    <a:pt x="95717" y="263064"/>
                  </a:cubicBezTo>
                  <a:cubicBezTo>
                    <a:pt x="69752" y="241436"/>
                    <a:pt x="48628" y="215589"/>
                    <a:pt x="32880" y="186139"/>
                  </a:cubicBezTo>
                  <a:cubicBezTo>
                    <a:pt x="13522" y="149939"/>
                    <a:pt x="2460" y="108523"/>
                    <a:pt x="79" y="63273"/>
                  </a:cubicBezTo>
                  <a:cubicBezTo>
                    <a:pt x="-766" y="46861"/>
                    <a:pt x="5226" y="30678"/>
                    <a:pt x="16595" y="18790"/>
                  </a:cubicBezTo>
                  <a:cubicBezTo>
                    <a:pt x="27887" y="6826"/>
                    <a:pt x="43865" y="0"/>
                    <a:pt x="60304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TextBox 9"/>
            <p:cNvSpPr txBox="1">
              <a:spLocks noChangeArrowheads="1"/>
            </p:cNvSpPr>
            <p:nvPr/>
          </p:nvSpPr>
          <p:spPr bwMode="auto">
            <a:xfrm>
              <a:off x="1215329" y="5919381"/>
              <a:ext cx="52877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404040"/>
                  </a:solidFill>
                  <a:latin typeface="Verdana" panose="020B0604030504040204" pitchFamily="34" charset="0"/>
                </a:rPr>
                <a:t>$</a:t>
              </a:r>
              <a:endParaRPr lang="zh-CN" altLang="en-US" b="1">
                <a:solidFill>
                  <a:srgbClr val="404040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695" name="TextBox 362"/>
          <p:cNvSpPr txBox="1">
            <a:spLocks noChangeArrowheads="1"/>
          </p:cNvSpPr>
          <p:nvPr/>
        </p:nvSpPr>
        <p:spPr bwMode="auto">
          <a:xfrm>
            <a:off x="10174288" y="4337050"/>
            <a:ext cx="1019175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挖掘价值</a:t>
            </a:r>
          </a:p>
        </p:txBody>
      </p:sp>
      <p:pic>
        <p:nvPicPr>
          <p:cNvPr id="2669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-10000"/>
          </a:blip>
          <a:srcRect/>
          <a:stretch>
            <a:fillRect/>
          </a:stretch>
        </p:blipFill>
        <p:spPr bwMode="auto">
          <a:xfrm>
            <a:off x="10401300" y="4978400"/>
            <a:ext cx="636588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97" name="TextBox 364"/>
          <p:cNvSpPr txBox="1">
            <a:spLocks noChangeArrowheads="1"/>
          </p:cNvSpPr>
          <p:nvPr/>
        </p:nvSpPr>
        <p:spPr bwMode="auto">
          <a:xfrm>
            <a:off x="10174288" y="5581650"/>
            <a:ext cx="1019175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长效机制</a:t>
            </a:r>
          </a:p>
        </p:txBody>
      </p:sp>
      <p:grpSp>
        <p:nvGrpSpPr>
          <p:cNvPr id="26698" name="组合 234"/>
          <p:cNvGrpSpPr/>
          <p:nvPr/>
        </p:nvGrpSpPr>
        <p:grpSpPr bwMode="auto">
          <a:xfrm>
            <a:off x="668338" y="4264025"/>
            <a:ext cx="787400" cy="792163"/>
            <a:chOff x="7147950" y="3146388"/>
            <a:chExt cx="565394" cy="568720"/>
          </a:xfrm>
        </p:grpSpPr>
        <p:sp>
          <p:nvSpPr>
            <p:cNvPr id="26699" name="Freeform 257"/>
            <p:cNvSpPr>
              <a:spLocks noEditPoints="1" noChangeArrowheads="1"/>
            </p:cNvSpPr>
            <p:nvPr/>
          </p:nvSpPr>
          <p:spPr bwMode="auto">
            <a:xfrm>
              <a:off x="7271006" y="3269444"/>
              <a:ext cx="319281" cy="322607"/>
            </a:xfrm>
            <a:custGeom>
              <a:avLst/>
              <a:gdLst/>
              <a:ahLst/>
              <a:cxnLst>
                <a:cxn ang="0">
                  <a:pos x="131" y="117"/>
                </a:cxn>
                <a:cxn ang="0">
                  <a:pos x="138" y="100"/>
                </a:cxn>
                <a:cxn ang="0">
                  <a:pos x="30" y="32"/>
                </a:cxn>
                <a:cxn ang="0">
                  <a:pos x="39" y="32"/>
                </a:cxn>
                <a:cxn ang="0">
                  <a:pos x="35" y="31"/>
                </a:cxn>
                <a:cxn ang="0">
                  <a:pos x="28" y="45"/>
                </a:cxn>
                <a:cxn ang="0">
                  <a:pos x="37" y="42"/>
                </a:cxn>
                <a:cxn ang="0">
                  <a:pos x="42" y="53"/>
                </a:cxn>
                <a:cxn ang="0">
                  <a:pos x="33" y="59"/>
                </a:cxn>
                <a:cxn ang="0">
                  <a:pos x="19" y="69"/>
                </a:cxn>
                <a:cxn ang="0">
                  <a:pos x="33" y="81"/>
                </a:cxn>
                <a:cxn ang="0">
                  <a:pos x="52" y="93"/>
                </a:cxn>
                <a:cxn ang="0">
                  <a:pos x="45" y="115"/>
                </a:cxn>
                <a:cxn ang="0">
                  <a:pos x="37" y="133"/>
                </a:cxn>
                <a:cxn ang="0">
                  <a:pos x="32" y="120"/>
                </a:cxn>
                <a:cxn ang="0">
                  <a:pos x="27" y="90"/>
                </a:cxn>
                <a:cxn ang="0">
                  <a:pos x="14" y="73"/>
                </a:cxn>
                <a:cxn ang="0">
                  <a:pos x="44" y="15"/>
                </a:cxn>
                <a:cxn ang="0">
                  <a:pos x="29" y="25"/>
                </a:cxn>
                <a:cxn ang="0">
                  <a:pos x="136" y="64"/>
                </a:cxn>
                <a:cxn ang="0">
                  <a:pos x="128" y="76"/>
                </a:cxn>
                <a:cxn ang="0">
                  <a:pos x="122" y="82"/>
                </a:cxn>
                <a:cxn ang="0">
                  <a:pos x="111" y="84"/>
                </a:cxn>
                <a:cxn ang="0">
                  <a:pos x="99" y="71"/>
                </a:cxn>
                <a:cxn ang="0">
                  <a:pos x="91" y="77"/>
                </a:cxn>
                <a:cxn ang="0">
                  <a:pos x="91" y="91"/>
                </a:cxn>
                <a:cxn ang="0">
                  <a:pos x="74" y="100"/>
                </a:cxn>
                <a:cxn ang="0">
                  <a:pos x="58" y="74"/>
                </a:cxn>
                <a:cxn ang="0">
                  <a:pos x="79" y="66"/>
                </a:cxn>
                <a:cxn ang="0">
                  <a:pos x="82" y="64"/>
                </a:cxn>
                <a:cxn ang="0">
                  <a:pos x="76" y="62"/>
                </a:cxn>
                <a:cxn ang="0">
                  <a:pos x="63" y="62"/>
                </a:cxn>
                <a:cxn ang="0">
                  <a:pos x="65" y="50"/>
                </a:cxn>
                <a:cxn ang="0">
                  <a:pos x="69" y="49"/>
                </a:cxn>
                <a:cxn ang="0">
                  <a:pos x="77" y="31"/>
                </a:cxn>
                <a:cxn ang="0">
                  <a:pos x="97" y="32"/>
                </a:cxn>
                <a:cxn ang="0">
                  <a:pos x="108" y="25"/>
                </a:cxn>
                <a:cxn ang="0">
                  <a:pos x="124" y="26"/>
                </a:cxn>
                <a:cxn ang="0">
                  <a:pos x="137" y="81"/>
                </a:cxn>
                <a:cxn ang="0">
                  <a:pos x="136" y="90"/>
                </a:cxn>
                <a:cxn ang="0">
                  <a:pos x="133" y="88"/>
                </a:cxn>
                <a:cxn ang="0">
                  <a:pos x="136" y="76"/>
                </a:cxn>
                <a:cxn ang="0">
                  <a:pos x="139" y="65"/>
                </a:cxn>
                <a:cxn ang="0">
                  <a:pos x="141" y="51"/>
                </a:cxn>
                <a:cxn ang="0">
                  <a:pos x="112" y="85"/>
                </a:cxn>
                <a:cxn ang="0">
                  <a:pos x="94" y="99"/>
                </a:cxn>
                <a:cxn ang="0">
                  <a:pos x="46" y="33"/>
                </a:cxn>
                <a:cxn ang="0">
                  <a:pos x="41" y="22"/>
                </a:cxn>
                <a:cxn ang="0">
                  <a:pos x="59" y="14"/>
                </a:cxn>
                <a:cxn ang="0">
                  <a:pos x="64" y="23"/>
                </a:cxn>
                <a:cxn ang="0">
                  <a:pos x="55" y="35"/>
                </a:cxn>
                <a:cxn ang="0">
                  <a:pos x="75" y="21"/>
                </a:cxn>
                <a:cxn ang="0">
                  <a:pos x="77" y="18"/>
                </a:cxn>
                <a:cxn ang="0">
                  <a:pos x="60" y="35"/>
                </a:cxn>
                <a:cxn ang="0">
                  <a:pos x="98" y="25"/>
                </a:cxn>
                <a:cxn ang="0">
                  <a:pos x="113" y="19"/>
                </a:cxn>
                <a:cxn ang="0">
                  <a:pos x="35" y="76"/>
                </a:cxn>
                <a:cxn ang="0">
                  <a:pos x="31" y="77"/>
                </a:cxn>
                <a:cxn ang="0">
                  <a:pos x="30" y="71"/>
                </a:cxn>
                <a:cxn ang="0">
                  <a:pos x="144" y="94"/>
                </a:cxn>
              </a:cxnLst>
              <a:rect l="0" t="0" r="r" b="b"/>
              <a:pathLst>
                <a:path w="153" h="154">
                  <a:moveTo>
                    <a:pt x="76" y="0"/>
                  </a:moveTo>
                  <a:cubicBezTo>
                    <a:pt x="34" y="0"/>
                    <a:pt x="0" y="35"/>
                    <a:pt x="0" y="77"/>
                  </a:cubicBezTo>
                  <a:cubicBezTo>
                    <a:pt x="0" y="119"/>
                    <a:pt x="34" y="154"/>
                    <a:pt x="76" y="154"/>
                  </a:cubicBezTo>
                  <a:cubicBezTo>
                    <a:pt x="119" y="154"/>
                    <a:pt x="153" y="119"/>
                    <a:pt x="153" y="77"/>
                  </a:cubicBezTo>
                  <a:cubicBezTo>
                    <a:pt x="153" y="35"/>
                    <a:pt x="119" y="0"/>
                    <a:pt x="76" y="0"/>
                  </a:cubicBezTo>
                  <a:close/>
                  <a:moveTo>
                    <a:pt x="143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1" y="106"/>
                    <a:pt x="138" y="111"/>
                    <a:pt x="135" y="115"/>
                  </a:cubicBezTo>
                  <a:cubicBezTo>
                    <a:pt x="135" y="115"/>
                    <a:pt x="134" y="116"/>
                    <a:pt x="134" y="116"/>
                  </a:cubicBezTo>
                  <a:cubicBezTo>
                    <a:pt x="132" y="116"/>
                    <a:pt x="132" y="117"/>
                    <a:pt x="131" y="117"/>
                  </a:cubicBezTo>
                  <a:cubicBezTo>
                    <a:pt x="130" y="117"/>
                    <a:pt x="130" y="117"/>
                    <a:pt x="129" y="117"/>
                  </a:cubicBezTo>
                  <a:cubicBezTo>
                    <a:pt x="129" y="115"/>
                    <a:pt x="130" y="115"/>
                    <a:pt x="130" y="114"/>
                  </a:cubicBezTo>
                  <a:cubicBezTo>
                    <a:pt x="130" y="113"/>
                    <a:pt x="129" y="112"/>
                    <a:pt x="129" y="112"/>
                  </a:cubicBezTo>
                  <a:cubicBezTo>
                    <a:pt x="130" y="111"/>
                    <a:pt x="129" y="109"/>
                    <a:pt x="129" y="108"/>
                  </a:cubicBezTo>
                  <a:cubicBezTo>
                    <a:pt x="129" y="107"/>
                    <a:pt x="130" y="108"/>
                    <a:pt x="131" y="107"/>
                  </a:cubicBezTo>
                  <a:cubicBezTo>
                    <a:pt x="131" y="107"/>
                    <a:pt x="131" y="105"/>
                    <a:pt x="132" y="105"/>
                  </a:cubicBezTo>
                  <a:cubicBezTo>
                    <a:pt x="132" y="104"/>
                    <a:pt x="132" y="105"/>
                    <a:pt x="133" y="105"/>
                  </a:cubicBezTo>
                  <a:cubicBezTo>
                    <a:pt x="133" y="105"/>
                    <a:pt x="133" y="103"/>
                    <a:pt x="133" y="103"/>
                  </a:cubicBezTo>
                  <a:cubicBezTo>
                    <a:pt x="134" y="103"/>
                    <a:pt x="134" y="103"/>
                    <a:pt x="135" y="103"/>
                  </a:cubicBezTo>
                  <a:cubicBezTo>
                    <a:pt x="136" y="103"/>
                    <a:pt x="136" y="102"/>
                    <a:pt x="136" y="101"/>
                  </a:cubicBezTo>
                  <a:cubicBezTo>
                    <a:pt x="137" y="100"/>
                    <a:pt x="137" y="100"/>
                    <a:pt x="138" y="100"/>
                  </a:cubicBezTo>
                  <a:cubicBezTo>
                    <a:pt x="139" y="100"/>
                    <a:pt x="138" y="99"/>
                    <a:pt x="139" y="99"/>
                  </a:cubicBezTo>
                  <a:cubicBezTo>
                    <a:pt x="140" y="99"/>
                    <a:pt x="142" y="98"/>
                    <a:pt x="143" y="99"/>
                  </a:cubicBezTo>
                  <a:cubicBezTo>
                    <a:pt x="143" y="99"/>
                    <a:pt x="143" y="100"/>
                    <a:pt x="143" y="100"/>
                  </a:cubicBezTo>
                  <a:close/>
                  <a:moveTo>
                    <a:pt x="22" y="32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4" y="32"/>
                    <a:pt x="25" y="32"/>
                  </a:cubicBezTo>
                  <a:cubicBezTo>
                    <a:pt x="25" y="32"/>
                    <a:pt x="25" y="33"/>
                    <a:pt x="26" y="33"/>
                  </a:cubicBezTo>
                  <a:cubicBezTo>
                    <a:pt x="26" y="33"/>
                    <a:pt x="27" y="30"/>
                    <a:pt x="26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9"/>
                    <a:pt x="28" y="29"/>
                  </a:cubicBezTo>
                  <a:cubicBezTo>
                    <a:pt x="28" y="30"/>
                    <a:pt x="29" y="31"/>
                    <a:pt x="30" y="32"/>
                  </a:cubicBezTo>
                  <a:cubicBezTo>
                    <a:pt x="30" y="33"/>
                    <a:pt x="29" y="33"/>
                    <a:pt x="29" y="33"/>
                  </a:cubicBezTo>
                  <a:cubicBezTo>
                    <a:pt x="30" y="33"/>
                    <a:pt x="30" y="32"/>
                    <a:pt x="31" y="31"/>
                  </a:cubicBezTo>
                  <a:cubicBezTo>
                    <a:pt x="31" y="31"/>
                    <a:pt x="30" y="31"/>
                    <a:pt x="29" y="31"/>
                  </a:cubicBezTo>
                  <a:cubicBezTo>
                    <a:pt x="28" y="30"/>
                    <a:pt x="29" y="27"/>
                    <a:pt x="31" y="26"/>
                  </a:cubicBezTo>
                  <a:cubicBezTo>
                    <a:pt x="31" y="26"/>
                    <a:pt x="32" y="27"/>
                    <a:pt x="32" y="28"/>
                  </a:cubicBezTo>
                  <a:cubicBezTo>
                    <a:pt x="32" y="27"/>
                    <a:pt x="34" y="26"/>
                    <a:pt x="34" y="28"/>
                  </a:cubicBezTo>
                  <a:cubicBezTo>
                    <a:pt x="35" y="28"/>
                    <a:pt x="35" y="27"/>
                    <a:pt x="36" y="28"/>
                  </a:cubicBezTo>
                  <a:cubicBezTo>
                    <a:pt x="36" y="28"/>
                    <a:pt x="37" y="28"/>
                    <a:pt x="37" y="29"/>
                  </a:cubicBezTo>
                  <a:cubicBezTo>
                    <a:pt x="37" y="29"/>
                    <a:pt x="38" y="29"/>
                    <a:pt x="39" y="29"/>
                  </a:cubicBezTo>
                  <a:cubicBezTo>
                    <a:pt x="39" y="30"/>
                    <a:pt x="40" y="30"/>
                    <a:pt x="40" y="31"/>
                  </a:cubicBezTo>
                  <a:cubicBezTo>
                    <a:pt x="40" y="31"/>
                    <a:pt x="39" y="31"/>
                    <a:pt x="39" y="32"/>
                  </a:cubicBezTo>
                  <a:cubicBezTo>
                    <a:pt x="40" y="32"/>
                    <a:pt x="40" y="33"/>
                    <a:pt x="41" y="33"/>
                  </a:cubicBezTo>
                  <a:cubicBezTo>
                    <a:pt x="41" y="33"/>
                    <a:pt x="41" y="34"/>
                    <a:pt x="42" y="34"/>
                  </a:cubicBezTo>
                  <a:cubicBezTo>
                    <a:pt x="42" y="34"/>
                    <a:pt x="42" y="34"/>
                    <a:pt x="42" y="35"/>
                  </a:cubicBezTo>
                  <a:cubicBezTo>
                    <a:pt x="41" y="35"/>
                    <a:pt x="41" y="36"/>
                    <a:pt x="41" y="36"/>
                  </a:cubicBezTo>
                  <a:cubicBezTo>
                    <a:pt x="40" y="36"/>
                    <a:pt x="40" y="35"/>
                    <a:pt x="39" y="35"/>
                  </a:cubicBezTo>
                  <a:cubicBezTo>
                    <a:pt x="39" y="36"/>
                    <a:pt x="40" y="36"/>
                    <a:pt x="40" y="37"/>
                  </a:cubicBezTo>
                  <a:cubicBezTo>
                    <a:pt x="40" y="39"/>
                    <a:pt x="39" y="38"/>
                    <a:pt x="40" y="40"/>
                  </a:cubicBezTo>
                  <a:cubicBezTo>
                    <a:pt x="38" y="40"/>
                    <a:pt x="37" y="38"/>
                    <a:pt x="36" y="37"/>
                  </a:cubicBezTo>
                  <a:cubicBezTo>
                    <a:pt x="35" y="37"/>
                    <a:pt x="34" y="37"/>
                    <a:pt x="33" y="37"/>
                  </a:cubicBezTo>
                  <a:cubicBezTo>
                    <a:pt x="34" y="35"/>
                    <a:pt x="36" y="35"/>
                    <a:pt x="36" y="33"/>
                  </a:cubicBezTo>
                  <a:cubicBezTo>
                    <a:pt x="36" y="32"/>
                    <a:pt x="35" y="33"/>
                    <a:pt x="35" y="31"/>
                  </a:cubicBezTo>
                  <a:cubicBezTo>
                    <a:pt x="35" y="32"/>
                    <a:pt x="34" y="31"/>
                    <a:pt x="33" y="31"/>
                  </a:cubicBezTo>
                  <a:cubicBezTo>
                    <a:pt x="33" y="31"/>
                    <a:pt x="32" y="31"/>
                    <a:pt x="31" y="31"/>
                  </a:cubicBezTo>
                  <a:cubicBezTo>
                    <a:pt x="32" y="31"/>
                    <a:pt x="32" y="31"/>
                    <a:pt x="33" y="32"/>
                  </a:cubicBezTo>
                  <a:cubicBezTo>
                    <a:pt x="32" y="32"/>
                    <a:pt x="32" y="33"/>
                    <a:pt x="32" y="34"/>
                  </a:cubicBezTo>
                  <a:cubicBezTo>
                    <a:pt x="31" y="35"/>
                    <a:pt x="30" y="35"/>
                    <a:pt x="29" y="36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28" y="37"/>
                    <a:pt x="27" y="38"/>
                    <a:pt x="27" y="39"/>
                  </a:cubicBezTo>
                  <a:cubicBezTo>
                    <a:pt x="26" y="39"/>
                    <a:pt x="26" y="40"/>
                    <a:pt x="25" y="41"/>
                  </a:cubicBezTo>
                  <a:cubicBezTo>
                    <a:pt x="25" y="41"/>
                    <a:pt x="25" y="42"/>
                    <a:pt x="25" y="42"/>
                  </a:cubicBezTo>
                  <a:cubicBezTo>
                    <a:pt x="24" y="43"/>
                    <a:pt x="26" y="42"/>
                    <a:pt x="25" y="43"/>
                  </a:cubicBezTo>
                  <a:cubicBezTo>
                    <a:pt x="26" y="44"/>
                    <a:pt x="27" y="45"/>
                    <a:pt x="28" y="45"/>
                  </a:cubicBezTo>
                  <a:cubicBezTo>
                    <a:pt x="28" y="45"/>
                    <a:pt x="29" y="45"/>
                    <a:pt x="29" y="46"/>
                  </a:cubicBezTo>
                  <a:cubicBezTo>
                    <a:pt x="29" y="46"/>
                    <a:pt x="29" y="45"/>
                    <a:pt x="30" y="45"/>
                  </a:cubicBezTo>
                  <a:cubicBezTo>
                    <a:pt x="30" y="47"/>
                    <a:pt x="30" y="48"/>
                    <a:pt x="31" y="49"/>
                  </a:cubicBezTo>
                  <a:cubicBezTo>
                    <a:pt x="31" y="48"/>
                    <a:pt x="31" y="46"/>
                    <a:pt x="32" y="45"/>
                  </a:cubicBezTo>
                  <a:cubicBezTo>
                    <a:pt x="32" y="45"/>
                    <a:pt x="31" y="46"/>
                    <a:pt x="31" y="45"/>
                  </a:cubicBezTo>
                  <a:cubicBezTo>
                    <a:pt x="31" y="44"/>
                    <a:pt x="32" y="45"/>
                    <a:pt x="32" y="45"/>
                  </a:cubicBezTo>
                  <a:cubicBezTo>
                    <a:pt x="32" y="43"/>
                    <a:pt x="33" y="41"/>
                    <a:pt x="33" y="39"/>
                  </a:cubicBezTo>
                  <a:cubicBezTo>
                    <a:pt x="33" y="39"/>
                    <a:pt x="33" y="38"/>
                    <a:pt x="34" y="38"/>
                  </a:cubicBezTo>
                  <a:cubicBezTo>
                    <a:pt x="34" y="38"/>
                    <a:pt x="34" y="39"/>
                    <a:pt x="35" y="39"/>
                  </a:cubicBezTo>
                  <a:cubicBezTo>
                    <a:pt x="36" y="39"/>
                    <a:pt x="36" y="40"/>
                    <a:pt x="37" y="39"/>
                  </a:cubicBezTo>
                  <a:cubicBezTo>
                    <a:pt x="37" y="40"/>
                    <a:pt x="37" y="41"/>
                    <a:pt x="37" y="42"/>
                  </a:cubicBezTo>
                  <a:cubicBezTo>
                    <a:pt x="37" y="43"/>
                    <a:pt x="38" y="42"/>
                    <a:pt x="39" y="42"/>
                  </a:cubicBezTo>
                  <a:cubicBezTo>
                    <a:pt x="39" y="42"/>
                    <a:pt x="39" y="41"/>
                    <a:pt x="39" y="41"/>
                  </a:cubicBezTo>
                  <a:cubicBezTo>
                    <a:pt x="40" y="41"/>
                    <a:pt x="40" y="43"/>
                    <a:pt x="41" y="44"/>
                  </a:cubicBezTo>
                  <a:cubicBezTo>
                    <a:pt x="41" y="44"/>
                    <a:pt x="41" y="45"/>
                    <a:pt x="41" y="45"/>
                  </a:cubicBezTo>
                  <a:cubicBezTo>
                    <a:pt x="41" y="46"/>
                    <a:pt x="42" y="46"/>
                    <a:pt x="42" y="47"/>
                  </a:cubicBezTo>
                  <a:cubicBezTo>
                    <a:pt x="42" y="47"/>
                    <a:pt x="42" y="47"/>
                    <a:pt x="43" y="47"/>
                  </a:cubicBezTo>
                  <a:cubicBezTo>
                    <a:pt x="43" y="49"/>
                    <a:pt x="43" y="49"/>
                    <a:pt x="43" y="51"/>
                  </a:cubicBezTo>
                  <a:cubicBezTo>
                    <a:pt x="43" y="52"/>
                    <a:pt x="43" y="52"/>
                    <a:pt x="44" y="53"/>
                  </a:cubicBezTo>
                  <a:cubicBezTo>
                    <a:pt x="44" y="53"/>
                    <a:pt x="44" y="54"/>
                    <a:pt x="44" y="54"/>
                  </a:cubicBezTo>
                  <a:cubicBezTo>
                    <a:pt x="44" y="55"/>
                    <a:pt x="43" y="54"/>
                    <a:pt x="43" y="54"/>
                  </a:cubicBezTo>
                  <a:cubicBezTo>
                    <a:pt x="42" y="54"/>
                    <a:pt x="42" y="54"/>
                    <a:pt x="42" y="53"/>
                  </a:cubicBezTo>
                  <a:cubicBezTo>
                    <a:pt x="42" y="53"/>
                    <a:pt x="41" y="54"/>
                    <a:pt x="41" y="54"/>
                  </a:cubicBezTo>
                  <a:cubicBezTo>
                    <a:pt x="41" y="52"/>
                    <a:pt x="42" y="51"/>
                    <a:pt x="43" y="50"/>
                  </a:cubicBezTo>
                  <a:cubicBezTo>
                    <a:pt x="42" y="49"/>
                    <a:pt x="40" y="51"/>
                    <a:pt x="39" y="51"/>
                  </a:cubicBezTo>
                  <a:cubicBezTo>
                    <a:pt x="39" y="51"/>
                    <a:pt x="40" y="51"/>
                    <a:pt x="40" y="52"/>
                  </a:cubicBezTo>
                  <a:cubicBezTo>
                    <a:pt x="39" y="52"/>
                    <a:pt x="38" y="52"/>
                    <a:pt x="38" y="53"/>
                  </a:cubicBezTo>
                  <a:cubicBezTo>
                    <a:pt x="38" y="54"/>
                    <a:pt x="39" y="54"/>
                    <a:pt x="40" y="54"/>
                  </a:cubicBezTo>
                  <a:cubicBezTo>
                    <a:pt x="39" y="55"/>
                    <a:pt x="38" y="56"/>
                    <a:pt x="37" y="56"/>
                  </a:cubicBezTo>
                  <a:cubicBezTo>
                    <a:pt x="37" y="56"/>
                    <a:pt x="38" y="56"/>
                    <a:pt x="38" y="55"/>
                  </a:cubicBezTo>
                  <a:cubicBezTo>
                    <a:pt x="37" y="55"/>
                    <a:pt x="35" y="56"/>
                    <a:pt x="34" y="57"/>
                  </a:cubicBezTo>
                  <a:cubicBezTo>
                    <a:pt x="34" y="58"/>
                    <a:pt x="35" y="57"/>
                    <a:pt x="35" y="58"/>
                  </a:cubicBezTo>
                  <a:cubicBezTo>
                    <a:pt x="34" y="59"/>
                    <a:pt x="33" y="59"/>
                    <a:pt x="33" y="59"/>
                  </a:cubicBezTo>
                  <a:cubicBezTo>
                    <a:pt x="33" y="61"/>
                    <a:pt x="32" y="61"/>
                    <a:pt x="32" y="62"/>
                  </a:cubicBezTo>
                  <a:cubicBezTo>
                    <a:pt x="32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4"/>
                  </a:cubicBezTo>
                  <a:cubicBezTo>
                    <a:pt x="29" y="65"/>
                    <a:pt x="28" y="66"/>
                    <a:pt x="28" y="68"/>
                  </a:cubicBezTo>
                  <a:cubicBezTo>
                    <a:pt x="28" y="68"/>
                    <a:pt x="28" y="69"/>
                    <a:pt x="29" y="69"/>
                  </a:cubicBezTo>
                  <a:cubicBezTo>
                    <a:pt x="28" y="70"/>
                    <a:pt x="28" y="70"/>
                    <a:pt x="29" y="72"/>
                  </a:cubicBezTo>
                  <a:cubicBezTo>
                    <a:pt x="27" y="72"/>
                    <a:pt x="27" y="71"/>
                    <a:pt x="27" y="69"/>
                  </a:cubicBezTo>
                  <a:cubicBezTo>
                    <a:pt x="27" y="68"/>
                    <a:pt x="25" y="68"/>
                    <a:pt x="24" y="68"/>
                  </a:cubicBezTo>
                  <a:cubicBezTo>
                    <a:pt x="24" y="68"/>
                    <a:pt x="24" y="69"/>
                    <a:pt x="24" y="69"/>
                  </a:cubicBezTo>
                  <a:cubicBezTo>
                    <a:pt x="23" y="69"/>
                    <a:pt x="22" y="68"/>
                    <a:pt x="21" y="68"/>
                  </a:cubicBezTo>
                  <a:cubicBezTo>
                    <a:pt x="20" y="69"/>
                    <a:pt x="20" y="69"/>
                    <a:pt x="19" y="69"/>
                  </a:cubicBezTo>
                  <a:cubicBezTo>
                    <a:pt x="20" y="72"/>
                    <a:pt x="18" y="77"/>
                    <a:pt x="21" y="76"/>
                  </a:cubicBezTo>
                  <a:cubicBezTo>
                    <a:pt x="22" y="76"/>
                    <a:pt x="21" y="75"/>
                    <a:pt x="22" y="74"/>
                  </a:cubicBezTo>
                  <a:cubicBezTo>
                    <a:pt x="23" y="74"/>
                    <a:pt x="23" y="74"/>
                    <a:pt x="24" y="74"/>
                  </a:cubicBezTo>
                  <a:cubicBezTo>
                    <a:pt x="24" y="76"/>
                    <a:pt x="24" y="77"/>
                    <a:pt x="23" y="78"/>
                  </a:cubicBezTo>
                  <a:cubicBezTo>
                    <a:pt x="24" y="78"/>
                    <a:pt x="26" y="78"/>
                    <a:pt x="26" y="79"/>
                  </a:cubicBezTo>
                  <a:cubicBezTo>
                    <a:pt x="26" y="81"/>
                    <a:pt x="26" y="82"/>
                    <a:pt x="26" y="83"/>
                  </a:cubicBezTo>
                  <a:cubicBezTo>
                    <a:pt x="27" y="83"/>
                    <a:pt x="27" y="82"/>
                    <a:pt x="28" y="82"/>
                  </a:cubicBezTo>
                  <a:cubicBezTo>
                    <a:pt x="29" y="82"/>
                    <a:pt x="29" y="83"/>
                    <a:pt x="29" y="83"/>
                  </a:cubicBezTo>
                  <a:cubicBezTo>
                    <a:pt x="29" y="83"/>
                    <a:pt x="30" y="82"/>
                    <a:pt x="31" y="81"/>
                  </a:cubicBezTo>
                  <a:cubicBezTo>
                    <a:pt x="31" y="81"/>
                    <a:pt x="32" y="81"/>
                    <a:pt x="32" y="80"/>
                  </a:cubicBezTo>
                  <a:cubicBezTo>
                    <a:pt x="32" y="80"/>
                    <a:pt x="32" y="81"/>
                    <a:pt x="33" y="81"/>
                  </a:cubicBezTo>
                  <a:cubicBezTo>
                    <a:pt x="33" y="81"/>
                    <a:pt x="33" y="80"/>
                    <a:pt x="34" y="80"/>
                  </a:cubicBezTo>
                  <a:cubicBezTo>
                    <a:pt x="34" y="82"/>
                    <a:pt x="35" y="82"/>
                    <a:pt x="36" y="83"/>
                  </a:cubicBezTo>
                  <a:cubicBezTo>
                    <a:pt x="36" y="83"/>
                    <a:pt x="36" y="82"/>
                    <a:pt x="36" y="82"/>
                  </a:cubicBezTo>
                  <a:cubicBezTo>
                    <a:pt x="37" y="83"/>
                    <a:pt x="38" y="83"/>
                    <a:pt x="40" y="84"/>
                  </a:cubicBezTo>
                  <a:cubicBezTo>
                    <a:pt x="40" y="85"/>
                    <a:pt x="40" y="86"/>
                    <a:pt x="41" y="86"/>
                  </a:cubicBezTo>
                  <a:cubicBezTo>
                    <a:pt x="43" y="85"/>
                    <a:pt x="44" y="88"/>
                    <a:pt x="44" y="90"/>
                  </a:cubicBezTo>
                  <a:cubicBezTo>
                    <a:pt x="44" y="90"/>
                    <a:pt x="45" y="90"/>
                    <a:pt x="45" y="90"/>
                  </a:cubicBezTo>
                  <a:cubicBezTo>
                    <a:pt x="45" y="91"/>
                    <a:pt x="47" y="91"/>
                    <a:pt x="47" y="92"/>
                  </a:cubicBezTo>
                  <a:cubicBezTo>
                    <a:pt x="48" y="92"/>
                    <a:pt x="48" y="92"/>
                    <a:pt x="49" y="92"/>
                  </a:cubicBezTo>
                  <a:cubicBezTo>
                    <a:pt x="50" y="92"/>
                    <a:pt x="51" y="92"/>
                    <a:pt x="51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4"/>
                    <a:pt x="53" y="94"/>
                    <a:pt x="53" y="96"/>
                  </a:cubicBezTo>
                  <a:cubicBezTo>
                    <a:pt x="53" y="96"/>
                    <a:pt x="52" y="96"/>
                    <a:pt x="52" y="97"/>
                  </a:cubicBezTo>
                  <a:cubicBezTo>
                    <a:pt x="52" y="97"/>
                    <a:pt x="52" y="98"/>
                    <a:pt x="52" y="99"/>
                  </a:cubicBezTo>
                  <a:cubicBezTo>
                    <a:pt x="51" y="100"/>
                    <a:pt x="51" y="100"/>
                    <a:pt x="51" y="101"/>
                  </a:cubicBezTo>
                  <a:cubicBezTo>
                    <a:pt x="51" y="101"/>
                    <a:pt x="50" y="101"/>
                    <a:pt x="50" y="101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104"/>
                    <a:pt x="49" y="106"/>
                    <a:pt x="49" y="108"/>
                  </a:cubicBezTo>
                  <a:cubicBezTo>
                    <a:pt x="48" y="108"/>
                    <a:pt x="48" y="108"/>
                    <a:pt x="47" y="108"/>
                  </a:cubicBezTo>
                  <a:cubicBezTo>
                    <a:pt x="47" y="109"/>
                    <a:pt x="46" y="110"/>
                    <a:pt x="46" y="110"/>
                  </a:cubicBezTo>
                  <a:cubicBezTo>
                    <a:pt x="46" y="111"/>
                    <a:pt x="46" y="111"/>
                    <a:pt x="46" y="112"/>
                  </a:cubicBezTo>
                  <a:cubicBezTo>
                    <a:pt x="45" y="113"/>
                    <a:pt x="44" y="113"/>
                    <a:pt x="45" y="115"/>
                  </a:cubicBezTo>
                  <a:cubicBezTo>
                    <a:pt x="44" y="115"/>
                    <a:pt x="44" y="115"/>
                    <a:pt x="44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2" y="116"/>
                    <a:pt x="42" y="116"/>
                    <a:pt x="41" y="116"/>
                  </a:cubicBezTo>
                  <a:cubicBezTo>
                    <a:pt x="41" y="117"/>
                    <a:pt x="42" y="118"/>
                    <a:pt x="42" y="119"/>
                  </a:cubicBezTo>
                  <a:cubicBezTo>
                    <a:pt x="41" y="119"/>
                    <a:pt x="40" y="120"/>
                    <a:pt x="39" y="120"/>
                  </a:cubicBezTo>
                  <a:cubicBezTo>
                    <a:pt x="39" y="121"/>
                    <a:pt x="39" y="123"/>
                    <a:pt x="37" y="122"/>
                  </a:cubicBezTo>
                  <a:cubicBezTo>
                    <a:pt x="39" y="122"/>
                    <a:pt x="38" y="125"/>
                    <a:pt x="37" y="126"/>
                  </a:cubicBezTo>
                  <a:cubicBezTo>
                    <a:pt x="37" y="127"/>
                    <a:pt x="38" y="127"/>
                    <a:pt x="38" y="128"/>
                  </a:cubicBezTo>
                  <a:cubicBezTo>
                    <a:pt x="38" y="128"/>
                    <a:pt x="38" y="129"/>
                    <a:pt x="37" y="129"/>
                  </a:cubicBezTo>
                  <a:cubicBezTo>
                    <a:pt x="37" y="130"/>
                    <a:pt x="36" y="130"/>
                    <a:pt x="36" y="131"/>
                  </a:cubicBezTo>
                  <a:cubicBezTo>
                    <a:pt x="36" y="132"/>
                    <a:pt x="37" y="132"/>
                    <a:pt x="37" y="133"/>
                  </a:cubicBezTo>
                  <a:cubicBezTo>
                    <a:pt x="37" y="133"/>
                    <a:pt x="38" y="133"/>
                    <a:pt x="38" y="134"/>
                  </a:cubicBezTo>
                  <a:cubicBezTo>
                    <a:pt x="38" y="135"/>
                    <a:pt x="37" y="134"/>
                    <a:pt x="36" y="134"/>
                  </a:cubicBezTo>
                  <a:cubicBezTo>
                    <a:pt x="35" y="134"/>
                    <a:pt x="35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2"/>
                  </a:cubicBezTo>
                  <a:cubicBezTo>
                    <a:pt x="33" y="132"/>
                    <a:pt x="33" y="130"/>
                    <a:pt x="33" y="129"/>
                  </a:cubicBezTo>
                  <a:cubicBezTo>
                    <a:pt x="33" y="128"/>
                    <a:pt x="33" y="127"/>
                    <a:pt x="32" y="125"/>
                  </a:cubicBezTo>
                  <a:cubicBezTo>
                    <a:pt x="33" y="124"/>
                    <a:pt x="32" y="124"/>
                    <a:pt x="33" y="123"/>
                  </a:cubicBezTo>
                  <a:cubicBezTo>
                    <a:pt x="33" y="122"/>
                    <a:pt x="32" y="123"/>
                    <a:pt x="32" y="122"/>
                  </a:cubicBezTo>
                  <a:cubicBezTo>
                    <a:pt x="32" y="121"/>
                    <a:pt x="33" y="121"/>
                    <a:pt x="33" y="120"/>
                  </a:cubicBezTo>
                  <a:cubicBezTo>
                    <a:pt x="33" y="119"/>
                    <a:pt x="32" y="120"/>
                    <a:pt x="32" y="120"/>
                  </a:cubicBezTo>
                  <a:cubicBezTo>
                    <a:pt x="33" y="118"/>
                    <a:pt x="32" y="115"/>
                    <a:pt x="33" y="114"/>
                  </a:cubicBezTo>
                  <a:cubicBezTo>
                    <a:pt x="34" y="112"/>
                    <a:pt x="33" y="111"/>
                    <a:pt x="33" y="109"/>
                  </a:cubicBezTo>
                  <a:cubicBezTo>
                    <a:pt x="33" y="109"/>
                    <a:pt x="33" y="109"/>
                    <a:pt x="33" y="108"/>
                  </a:cubicBezTo>
                  <a:cubicBezTo>
                    <a:pt x="33" y="108"/>
                    <a:pt x="33" y="107"/>
                    <a:pt x="33" y="107"/>
                  </a:cubicBezTo>
                  <a:cubicBezTo>
                    <a:pt x="33" y="105"/>
                    <a:pt x="33" y="104"/>
                    <a:pt x="32" y="103"/>
                  </a:cubicBezTo>
                  <a:cubicBezTo>
                    <a:pt x="31" y="103"/>
                    <a:pt x="30" y="102"/>
                    <a:pt x="29" y="101"/>
                  </a:cubicBezTo>
                  <a:cubicBezTo>
                    <a:pt x="29" y="100"/>
                    <a:pt x="30" y="100"/>
                    <a:pt x="30" y="99"/>
                  </a:cubicBezTo>
                  <a:cubicBezTo>
                    <a:pt x="28" y="99"/>
                    <a:pt x="27" y="98"/>
                    <a:pt x="28" y="96"/>
                  </a:cubicBezTo>
                  <a:cubicBezTo>
                    <a:pt x="28" y="96"/>
                    <a:pt x="29" y="96"/>
                    <a:pt x="29" y="95"/>
                  </a:cubicBezTo>
                  <a:cubicBezTo>
                    <a:pt x="28" y="95"/>
                    <a:pt x="28" y="95"/>
                    <a:pt x="27" y="94"/>
                  </a:cubicBezTo>
                  <a:cubicBezTo>
                    <a:pt x="28" y="93"/>
                    <a:pt x="27" y="92"/>
                    <a:pt x="27" y="90"/>
                  </a:cubicBezTo>
                  <a:cubicBezTo>
                    <a:pt x="27" y="89"/>
                    <a:pt x="28" y="89"/>
                    <a:pt x="28" y="88"/>
                  </a:cubicBezTo>
                  <a:cubicBezTo>
                    <a:pt x="28" y="87"/>
                    <a:pt x="29" y="87"/>
                    <a:pt x="29" y="86"/>
                  </a:cubicBezTo>
                  <a:cubicBezTo>
                    <a:pt x="28" y="86"/>
                    <a:pt x="28" y="85"/>
                    <a:pt x="28" y="84"/>
                  </a:cubicBezTo>
                  <a:cubicBezTo>
                    <a:pt x="27" y="84"/>
                    <a:pt x="27" y="85"/>
                    <a:pt x="27" y="85"/>
                  </a:cubicBezTo>
                  <a:cubicBezTo>
                    <a:pt x="26" y="85"/>
                    <a:pt x="26" y="83"/>
                    <a:pt x="24" y="83"/>
                  </a:cubicBezTo>
                  <a:cubicBezTo>
                    <a:pt x="24" y="83"/>
                    <a:pt x="24" y="83"/>
                    <a:pt x="24" y="82"/>
                  </a:cubicBezTo>
                  <a:cubicBezTo>
                    <a:pt x="24" y="82"/>
                    <a:pt x="23" y="82"/>
                    <a:pt x="23" y="81"/>
                  </a:cubicBezTo>
                  <a:cubicBezTo>
                    <a:pt x="22" y="81"/>
                    <a:pt x="22" y="81"/>
                    <a:pt x="21" y="81"/>
                  </a:cubicBezTo>
                  <a:cubicBezTo>
                    <a:pt x="21" y="80"/>
                    <a:pt x="21" y="80"/>
                    <a:pt x="20" y="79"/>
                  </a:cubicBezTo>
                  <a:cubicBezTo>
                    <a:pt x="18" y="79"/>
                    <a:pt x="17" y="78"/>
                    <a:pt x="15" y="77"/>
                  </a:cubicBezTo>
                  <a:cubicBezTo>
                    <a:pt x="14" y="76"/>
                    <a:pt x="14" y="75"/>
                    <a:pt x="14" y="73"/>
                  </a:cubicBezTo>
                  <a:cubicBezTo>
                    <a:pt x="14" y="72"/>
                    <a:pt x="13" y="72"/>
                    <a:pt x="12" y="71"/>
                  </a:cubicBezTo>
                  <a:cubicBezTo>
                    <a:pt x="12" y="71"/>
                    <a:pt x="12" y="70"/>
                    <a:pt x="12" y="70"/>
                  </a:cubicBezTo>
                  <a:cubicBezTo>
                    <a:pt x="12" y="72"/>
                    <a:pt x="12" y="72"/>
                    <a:pt x="12" y="73"/>
                  </a:cubicBezTo>
                  <a:cubicBezTo>
                    <a:pt x="11" y="73"/>
                    <a:pt x="11" y="72"/>
                    <a:pt x="11" y="73"/>
                  </a:cubicBezTo>
                  <a:cubicBezTo>
                    <a:pt x="10" y="71"/>
                    <a:pt x="10" y="70"/>
                    <a:pt x="9" y="70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9" y="68"/>
                    <a:pt x="9" y="66"/>
                    <a:pt x="8" y="65"/>
                  </a:cubicBezTo>
                  <a:cubicBezTo>
                    <a:pt x="8" y="65"/>
                    <a:pt x="8" y="65"/>
                    <a:pt x="7" y="65"/>
                  </a:cubicBezTo>
                  <a:cubicBezTo>
                    <a:pt x="10" y="52"/>
                    <a:pt x="15" y="41"/>
                    <a:pt x="22" y="32"/>
                  </a:cubicBezTo>
                  <a:close/>
                  <a:moveTo>
                    <a:pt x="31" y="24"/>
                  </a:moveTo>
                  <a:cubicBezTo>
                    <a:pt x="35" y="20"/>
                    <a:pt x="39" y="17"/>
                    <a:pt x="44" y="15"/>
                  </a:cubicBezTo>
                  <a:cubicBezTo>
                    <a:pt x="44" y="15"/>
                    <a:pt x="45" y="15"/>
                    <a:pt x="45" y="16"/>
                  </a:cubicBezTo>
                  <a:cubicBezTo>
                    <a:pt x="44" y="17"/>
                    <a:pt x="43" y="16"/>
                    <a:pt x="42" y="17"/>
                  </a:cubicBezTo>
                  <a:cubicBezTo>
                    <a:pt x="41" y="17"/>
                    <a:pt x="42" y="18"/>
                    <a:pt x="42" y="18"/>
                  </a:cubicBezTo>
                  <a:cubicBezTo>
                    <a:pt x="41" y="18"/>
                    <a:pt x="40" y="19"/>
                    <a:pt x="40" y="19"/>
                  </a:cubicBezTo>
                  <a:cubicBezTo>
                    <a:pt x="39" y="19"/>
                    <a:pt x="38" y="20"/>
                    <a:pt x="37" y="20"/>
                  </a:cubicBezTo>
                  <a:cubicBezTo>
                    <a:pt x="37" y="22"/>
                    <a:pt x="36" y="22"/>
                    <a:pt x="36" y="23"/>
                  </a:cubicBezTo>
                  <a:cubicBezTo>
                    <a:pt x="36" y="23"/>
                    <a:pt x="35" y="23"/>
                    <a:pt x="34" y="23"/>
                  </a:cubicBezTo>
                  <a:cubicBezTo>
                    <a:pt x="34" y="24"/>
                    <a:pt x="36" y="23"/>
                    <a:pt x="35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7"/>
                    <a:pt x="32" y="25"/>
                    <a:pt x="30" y="26"/>
                  </a:cubicBezTo>
                  <a:cubicBezTo>
                    <a:pt x="30" y="25"/>
                    <a:pt x="30" y="25"/>
                    <a:pt x="29" y="25"/>
                  </a:cubicBezTo>
                  <a:cubicBezTo>
                    <a:pt x="30" y="25"/>
                    <a:pt x="30" y="25"/>
                    <a:pt x="30" y="24"/>
                  </a:cubicBezTo>
                  <a:cubicBezTo>
                    <a:pt x="31" y="25"/>
                    <a:pt x="32" y="25"/>
                    <a:pt x="33" y="25"/>
                  </a:cubicBezTo>
                  <a:cubicBezTo>
                    <a:pt x="32" y="24"/>
                    <a:pt x="32" y="24"/>
                    <a:pt x="31" y="24"/>
                  </a:cubicBezTo>
                  <a:close/>
                  <a:moveTo>
                    <a:pt x="139" y="45"/>
                  </a:moveTo>
                  <a:cubicBezTo>
                    <a:pt x="138" y="45"/>
                    <a:pt x="138" y="45"/>
                    <a:pt x="138" y="46"/>
                  </a:cubicBezTo>
                  <a:cubicBezTo>
                    <a:pt x="138" y="47"/>
                    <a:pt x="139" y="46"/>
                    <a:pt x="139" y="46"/>
                  </a:cubicBezTo>
                  <a:cubicBezTo>
                    <a:pt x="140" y="47"/>
                    <a:pt x="140" y="48"/>
                    <a:pt x="140" y="49"/>
                  </a:cubicBezTo>
                  <a:cubicBezTo>
                    <a:pt x="141" y="50"/>
                    <a:pt x="141" y="52"/>
                    <a:pt x="141" y="53"/>
                  </a:cubicBezTo>
                  <a:cubicBezTo>
                    <a:pt x="140" y="54"/>
                    <a:pt x="139" y="55"/>
                    <a:pt x="139" y="57"/>
                  </a:cubicBezTo>
                  <a:cubicBezTo>
                    <a:pt x="138" y="57"/>
                    <a:pt x="137" y="57"/>
                    <a:pt x="137" y="58"/>
                  </a:cubicBezTo>
                  <a:cubicBezTo>
                    <a:pt x="136" y="60"/>
                    <a:pt x="138" y="63"/>
                    <a:pt x="136" y="64"/>
                  </a:cubicBezTo>
                  <a:cubicBezTo>
                    <a:pt x="135" y="64"/>
                    <a:pt x="135" y="63"/>
                    <a:pt x="135" y="62"/>
                  </a:cubicBezTo>
                  <a:cubicBezTo>
                    <a:pt x="135" y="61"/>
                    <a:pt x="134" y="61"/>
                    <a:pt x="134" y="60"/>
                  </a:cubicBezTo>
                  <a:cubicBezTo>
                    <a:pt x="132" y="60"/>
                    <a:pt x="134" y="61"/>
                    <a:pt x="133" y="62"/>
                  </a:cubicBezTo>
                  <a:cubicBezTo>
                    <a:pt x="133" y="62"/>
                    <a:pt x="133" y="62"/>
                    <a:pt x="132" y="62"/>
                  </a:cubicBezTo>
                  <a:cubicBezTo>
                    <a:pt x="133" y="63"/>
                    <a:pt x="132" y="63"/>
                    <a:pt x="132" y="63"/>
                  </a:cubicBezTo>
                  <a:cubicBezTo>
                    <a:pt x="132" y="64"/>
                    <a:pt x="133" y="64"/>
                    <a:pt x="133" y="65"/>
                  </a:cubicBezTo>
                  <a:cubicBezTo>
                    <a:pt x="133" y="66"/>
                    <a:pt x="133" y="66"/>
                    <a:pt x="134" y="66"/>
                  </a:cubicBezTo>
                  <a:cubicBezTo>
                    <a:pt x="133" y="67"/>
                    <a:pt x="134" y="69"/>
                    <a:pt x="133" y="70"/>
                  </a:cubicBezTo>
                  <a:cubicBezTo>
                    <a:pt x="133" y="70"/>
                    <a:pt x="133" y="71"/>
                    <a:pt x="132" y="71"/>
                  </a:cubicBezTo>
                  <a:cubicBezTo>
                    <a:pt x="132" y="72"/>
                    <a:pt x="131" y="73"/>
                    <a:pt x="130" y="75"/>
                  </a:cubicBezTo>
                  <a:cubicBezTo>
                    <a:pt x="129" y="75"/>
                    <a:pt x="128" y="75"/>
                    <a:pt x="128" y="76"/>
                  </a:cubicBezTo>
                  <a:cubicBezTo>
                    <a:pt x="128" y="76"/>
                    <a:pt x="128" y="76"/>
                    <a:pt x="129" y="76"/>
                  </a:cubicBezTo>
                  <a:cubicBezTo>
                    <a:pt x="128" y="77"/>
                    <a:pt x="128" y="78"/>
                    <a:pt x="128" y="78"/>
                  </a:cubicBezTo>
                  <a:cubicBezTo>
                    <a:pt x="128" y="81"/>
                    <a:pt x="127" y="83"/>
                    <a:pt x="125" y="84"/>
                  </a:cubicBezTo>
                  <a:cubicBezTo>
                    <a:pt x="125" y="83"/>
                    <a:pt x="125" y="83"/>
                    <a:pt x="125" y="83"/>
                  </a:cubicBezTo>
                  <a:cubicBezTo>
                    <a:pt x="124" y="82"/>
                    <a:pt x="124" y="82"/>
                    <a:pt x="123" y="81"/>
                  </a:cubicBezTo>
                  <a:cubicBezTo>
                    <a:pt x="122" y="81"/>
                    <a:pt x="123" y="82"/>
                    <a:pt x="123" y="83"/>
                  </a:cubicBezTo>
                  <a:cubicBezTo>
                    <a:pt x="123" y="84"/>
                    <a:pt x="124" y="85"/>
                    <a:pt x="124" y="85"/>
                  </a:cubicBezTo>
                  <a:cubicBezTo>
                    <a:pt x="124" y="87"/>
                    <a:pt x="125" y="87"/>
                    <a:pt x="125" y="89"/>
                  </a:cubicBezTo>
                  <a:cubicBezTo>
                    <a:pt x="124" y="88"/>
                    <a:pt x="123" y="87"/>
                    <a:pt x="122" y="86"/>
                  </a:cubicBezTo>
                  <a:cubicBezTo>
                    <a:pt x="122" y="84"/>
                    <a:pt x="122" y="84"/>
                    <a:pt x="121" y="83"/>
                  </a:cubicBezTo>
                  <a:cubicBezTo>
                    <a:pt x="121" y="83"/>
                    <a:pt x="122" y="83"/>
                    <a:pt x="122" y="82"/>
                  </a:cubicBezTo>
                  <a:cubicBezTo>
                    <a:pt x="122" y="81"/>
                    <a:pt x="121" y="81"/>
                    <a:pt x="121" y="80"/>
                  </a:cubicBezTo>
                  <a:cubicBezTo>
                    <a:pt x="121" y="80"/>
                    <a:pt x="121" y="79"/>
                    <a:pt x="121" y="79"/>
                  </a:cubicBezTo>
                  <a:cubicBezTo>
                    <a:pt x="120" y="78"/>
                    <a:pt x="119" y="79"/>
                    <a:pt x="119" y="78"/>
                  </a:cubicBezTo>
                  <a:cubicBezTo>
                    <a:pt x="118" y="77"/>
                    <a:pt x="119" y="77"/>
                    <a:pt x="119" y="77"/>
                  </a:cubicBezTo>
                  <a:cubicBezTo>
                    <a:pt x="118" y="76"/>
                    <a:pt x="118" y="75"/>
                    <a:pt x="117" y="74"/>
                  </a:cubicBezTo>
                  <a:cubicBezTo>
                    <a:pt x="117" y="74"/>
                    <a:pt x="116" y="75"/>
                    <a:pt x="115" y="75"/>
                  </a:cubicBezTo>
                  <a:cubicBezTo>
                    <a:pt x="115" y="76"/>
                    <a:pt x="114" y="76"/>
                    <a:pt x="114" y="77"/>
                  </a:cubicBezTo>
                  <a:cubicBezTo>
                    <a:pt x="113" y="77"/>
                    <a:pt x="114" y="78"/>
                    <a:pt x="113" y="78"/>
                  </a:cubicBezTo>
                  <a:cubicBezTo>
                    <a:pt x="113" y="78"/>
                    <a:pt x="113" y="79"/>
                    <a:pt x="113" y="79"/>
                  </a:cubicBezTo>
                  <a:cubicBezTo>
                    <a:pt x="113" y="79"/>
                    <a:pt x="112" y="79"/>
                    <a:pt x="112" y="79"/>
                  </a:cubicBezTo>
                  <a:cubicBezTo>
                    <a:pt x="112" y="81"/>
                    <a:pt x="111" y="83"/>
                    <a:pt x="111" y="84"/>
                  </a:cubicBezTo>
                  <a:cubicBezTo>
                    <a:pt x="111" y="84"/>
                    <a:pt x="110" y="84"/>
                    <a:pt x="109" y="84"/>
                  </a:cubicBezTo>
                  <a:cubicBezTo>
                    <a:pt x="109" y="83"/>
                    <a:pt x="109" y="83"/>
                    <a:pt x="109" y="82"/>
                  </a:cubicBezTo>
                  <a:cubicBezTo>
                    <a:pt x="109" y="82"/>
                    <a:pt x="109" y="81"/>
                    <a:pt x="108" y="80"/>
                  </a:cubicBezTo>
                  <a:cubicBezTo>
                    <a:pt x="108" y="79"/>
                    <a:pt x="108" y="78"/>
                    <a:pt x="107" y="77"/>
                  </a:cubicBezTo>
                  <a:cubicBezTo>
                    <a:pt x="107" y="76"/>
                    <a:pt x="107" y="76"/>
                    <a:pt x="107" y="75"/>
                  </a:cubicBezTo>
                  <a:cubicBezTo>
                    <a:pt x="106" y="75"/>
                    <a:pt x="106" y="75"/>
                    <a:pt x="105" y="74"/>
                  </a:cubicBezTo>
                  <a:cubicBezTo>
                    <a:pt x="105" y="74"/>
                    <a:pt x="105" y="74"/>
                    <a:pt x="106" y="74"/>
                  </a:cubicBezTo>
                  <a:cubicBezTo>
                    <a:pt x="105" y="73"/>
                    <a:pt x="104" y="72"/>
                    <a:pt x="103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1" y="72"/>
                    <a:pt x="101" y="73"/>
                    <a:pt x="100" y="73"/>
                  </a:cubicBezTo>
                  <a:cubicBezTo>
                    <a:pt x="100" y="72"/>
                    <a:pt x="99" y="72"/>
                    <a:pt x="99" y="71"/>
                  </a:cubicBezTo>
                  <a:cubicBezTo>
                    <a:pt x="97" y="71"/>
                    <a:pt x="97" y="69"/>
                    <a:pt x="96" y="68"/>
                  </a:cubicBezTo>
                  <a:cubicBezTo>
                    <a:pt x="96" y="68"/>
                    <a:pt x="95" y="68"/>
                    <a:pt x="95" y="68"/>
                  </a:cubicBezTo>
                  <a:cubicBezTo>
                    <a:pt x="95" y="68"/>
                    <a:pt x="95" y="69"/>
                    <a:pt x="96" y="69"/>
                  </a:cubicBezTo>
                  <a:cubicBezTo>
                    <a:pt x="96" y="71"/>
                    <a:pt x="97" y="71"/>
                    <a:pt x="97" y="72"/>
                  </a:cubicBezTo>
                  <a:cubicBezTo>
                    <a:pt x="97" y="71"/>
                    <a:pt x="98" y="71"/>
                    <a:pt x="99" y="71"/>
                  </a:cubicBezTo>
                  <a:cubicBezTo>
                    <a:pt x="99" y="73"/>
                    <a:pt x="100" y="73"/>
                    <a:pt x="100" y="74"/>
                  </a:cubicBezTo>
                  <a:cubicBezTo>
                    <a:pt x="100" y="75"/>
                    <a:pt x="100" y="75"/>
                    <a:pt x="100" y="76"/>
                  </a:cubicBezTo>
                  <a:cubicBezTo>
                    <a:pt x="99" y="77"/>
                    <a:pt x="98" y="78"/>
                    <a:pt x="97" y="78"/>
                  </a:cubicBezTo>
                  <a:cubicBezTo>
                    <a:pt x="97" y="78"/>
                    <a:pt x="97" y="79"/>
                    <a:pt x="97" y="79"/>
                  </a:cubicBezTo>
                  <a:cubicBezTo>
                    <a:pt x="95" y="79"/>
                    <a:pt x="94" y="80"/>
                    <a:pt x="92" y="81"/>
                  </a:cubicBezTo>
                  <a:cubicBezTo>
                    <a:pt x="91" y="80"/>
                    <a:pt x="91" y="78"/>
                    <a:pt x="91" y="77"/>
                  </a:cubicBezTo>
                  <a:cubicBezTo>
                    <a:pt x="90" y="76"/>
                    <a:pt x="89" y="74"/>
                    <a:pt x="88" y="73"/>
                  </a:cubicBezTo>
                  <a:cubicBezTo>
                    <a:pt x="88" y="73"/>
                    <a:pt x="88" y="71"/>
                    <a:pt x="87" y="71"/>
                  </a:cubicBezTo>
                  <a:cubicBezTo>
                    <a:pt x="87" y="71"/>
                    <a:pt x="87" y="72"/>
                    <a:pt x="87" y="73"/>
                  </a:cubicBezTo>
                  <a:cubicBezTo>
                    <a:pt x="87" y="74"/>
                    <a:pt x="88" y="74"/>
                    <a:pt x="88" y="75"/>
                  </a:cubicBezTo>
                  <a:cubicBezTo>
                    <a:pt x="88" y="77"/>
                    <a:pt x="90" y="76"/>
                    <a:pt x="89" y="78"/>
                  </a:cubicBezTo>
                  <a:cubicBezTo>
                    <a:pt x="90" y="79"/>
                    <a:pt x="91" y="80"/>
                    <a:pt x="91" y="82"/>
                  </a:cubicBezTo>
                  <a:cubicBezTo>
                    <a:pt x="92" y="82"/>
                    <a:pt x="93" y="82"/>
                    <a:pt x="94" y="82"/>
                  </a:cubicBezTo>
                  <a:cubicBezTo>
                    <a:pt x="94" y="82"/>
                    <a:pt x="94" y="81"/>
                    <a:pt x="95" y="81"/>
                  </a:cubicBezTo>
                  <a:cubicBezTo>
                    <a:pt x="96" y="82"/>
                    <a:pt x="96" y="83"/>
                    <a:pt x="96" y="84"/>
                  </a:cubicBezTo>
                  <a:cubicBezTo>
                    <a:pt x="95" y="86"/>
                    <a:pt x="94" y="88"/>
                    <a:pt x="92" y="90"/>
                  </a:cubicBezTo>
                  <a:cubicBezTo>
                    <a:pt x="92" y="90"/>
                    <a:pt x="91" y="91"/>
                    <a:pt x="91" y="91"/>
                  </a:cubicBezTo>
                  <a:cubicBezTo>
                    <a:pt x="90" y="92"/>
                    <a:pt x="90" y="94"/>
                    <a:pt x="90" y="95"/>
                  </a:cubicBezTo>
                  <a:cubicBezTo>
                    <a:pt x="90" y="97"/>
                    <a:pt x="90" y="100"/>
                    <a:pt x="90" y="102"/>
                  </a:cubicBezTo>
                  <a:cubicBezTo>
                    <a:pt x="88" y="103"/>
                    <a:pt x="87" y="105"/>
                    <a:pt x="87" y="109"/>
                  </a:cubicBezTo>
                  <a:cubicBezTo>
                    <a:pt x="86" y="108"/>
                    <a:pt x="86" y="109"/>
                    <a:pt x="85" y="109"/>
                  </a:cubicBezTo>
                  <a:cubicBezTo>
                    <a:pt x="86" y="110"/>
                    <a:pt x="85" y="111"/>
                    <a:pt x="85" y="112"/>
                  </a:cubicBezTo>
                  <a:cubicBezTo>
                    <a:pt x="84" y="112"/>
                    <a:pt x="83" y="113"/>
                    <a:pt x="83" y="115"/>
                  </a:cubicBezTo>
                  <a:cubicBezTo>
                    <a:pt x="81" y="115"/>
                    <a:pt x="80" y="117"/>
                    <a:pt x="78" y="117"/>
                  </a:cubicBezTo>
                  <a:cubicBezTo>
                    <a:pt x="77" y="116"/>
                    <a:pt x="77" y="113"/>
                    <a:pt x="76" y="112"/>
                  </a:cubicBezTo>
                  <a:cubicBezTo>
                    <a:pt x="76" y="111"/>
                    <a:pt x="76" y="110"/>
                    <a:pt x="76" y="109"/>
                  </a:cubicBezTo>
                  <a:cubicBezTo>
                    <a:pt x="75" y="107"/>
                    <a:pt x="74" y="106"/>
                    <a:pt x="73" y="105"/>
                  </a:cubicBezTo>
                  <a:cubicBezTo>
                    <a:pt x="74" y="103"/>
                    <a:pt x="74" y="101"/>
                    <a:pt x="74" y="100"/>
                  </a:cubicBezTo>
                  <a:cubicBezTo>
                    <a:pt x="74" y="99"/>
                    <a:pt x="74" y="97"/>
                    <a:pt x="73" y="96"/>
                  </a:cubicBezTo>
                  <a:cubicBezTo>
                    <a:pt x="74" y="94"/>
                    <a:pt x="73" y="93"/>
                    <a:pt x="72" y="92"/>
                  </a:cubicBezTo>
                  <a:cubicBezTo>
                    <a:pt x="72" y="90"/>
                    <a:pt x="73" y="89"/>
                    <a:pt x="73" y="87"/>
                  </a:cubicBezTo>
                  <a:cubicBezTo>
                    <a:pt x="72" y="87"/>
                    <a:pt x="71" y="87"/>
                    <a:pt x="71" y="88"/>
                  </a:cubicBezTo>
                  <a:cubicBezTo>
                    <a:pt x="70" y="87"/>
                    <a:pt x="70" y="87"/>
                    <a:pt x="69" y="87"/>
                  </a:cubicBezTo>
                  <a:cubicBezTo>
                    <a:pt x="68" y="87"/>
                    <a:pt x="69" y="86"/>
                    <a:pt x="68" y="86"/>
                  </a:cubicBezTo>
                  <a:cubicBezTo>
                    <a:pt x="67" y="86"/>
                    <a:pt x="67" y="87"/>
                    <a:pt x="67" y="87"/>
                  </a:cubicBezTo>
                  <a:cubicBezTo>
                    <a:pt x="66" y="87"/>
                    <a:pt x="65" y="87"/>
                    <a:pt x="64" y="88"/>
                  </a:cubicBezTo>
                  <a:cubicBezTo>
                    <a:pt x="62" y="87"/>
                    <a:pt x="61" y="86"/>
                    <a:pt x="60" y="85"/>
                  </a:cubicBezTo>
                  <a:cubicBezTo>
                    <a:pt x="60" y="84"/>
                    <a:pt x="59" y="83"/>
                    <a:pt x="58" y="82"/>
                  </a:cubicBezTo>
                  <a:cubicBezTo>
                    <a:pt x="58" y="79"/>
                    <a:pt x="58" y="77"/>
                    <a:pt x="58" y="74"/>
                  </a:cubicBezTo>
                  <a:cubicBezTo>
                    <a:pt x="59" y="73"/>
                    <a:pt x="60" y="72"/>
                    <a:pt x="60" y="71"/>
                  </a:cubicBezTo>
                  <a:cubicBezTo>
                    <a:pt x="60" y="70"/>
                    <a:pt x="61" y="69"/>
                    <a:pt x="62" y="69"/>
                  </a:cubicBezTo>
                  <a:cubicBezTo>
                    <a:pt x="62" y="68"/>
                    <a:pt x="62" y="66"/>
                    <a:pt x="63" y="65"/>
                  </a:cubicBezTo>
                  <a:cubicBezTo>
                    <a:pt x="63" y="64"/>
                    <a:pt x="64" y="64"/>
                    <a:pt x="64" y="63"/>
                  </a:cubicBezTo>
                  <a:cubicBezTo>
                    <a:pt x="65" y="63"/>
                    <a:pt x="65" y="63"/>
                    <a:pt x="66" y="64"/>
                  </a:cubicBezTo>
                  <a:cubicBezTo>
                    <a:pt x="67" y="63"/>
                    <a:pt x="68" y="63"/>
                    <a:pt x="70" y="63"/>
                  </a:cubicBezTo>
                  <a:cubicBezTo>
                    <a:pt x="71" y="62"/>
                    <a:pt x="72" y="62"/>
                    <a:pt x="74" y="62"/>
                  </a:cubicBezTo>
                  <a:cubicBezTo>
                    <a:pt x="74" y="62"/>
                    <a:pt x="74" y="63"/>
                    <a:pt x="73" y="63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5" y="66"/>
                    <a:pt x="77" y="66"/>
                    <a:pt x="78" y="67"/>
                  </a:cubicBezTo>
                  <a:cubicBezTo>
                    <a:pt x="79" y="67"/>
                    <a:pt x="79" y="66"/>
                    <a:pt x="79" y="66"/>
                  </a:cubicBezTo>
                  <a:cubicBezTo>
                    <a:pt x="82" y="66"/>
                    <a:pt x="84" y="66"/>
                    <a:pt x="85" y="67"/>
                  </a:cubicBezTo>
                  <a:cubicBezTo>
                    <a:pt x="86" y="67"/>
                    <a:pt x="86" y="65"/>
                    <a:pt x="87" y="64"/>
                  </a:cubicBezTo>
                  <a:cubicBezTo>
                    <a:pt x="87" y="64"/>
                    <a:pt x="87" y="63"/>
                    <a:pt x="87" y="63"/>
                  </a:cubicBezTo>
                  <a:cubicBezTo>
                    <a:pt x="85" y="62"/>
                    <a:pt x="86" y="64"/>
                    <a:pt x="85" y="64"/>
                  </a:cubicBezTo>
                  <a:cubicBezTo>
                    <a:pt x="84" y="64"/>
                    <a:pt x="86" y="63"/>
                    <a:pt x="85" y="63"/>
                  </a:cubicBezTo>
                  <a:cubicBezTo>
                    <a:pt x="84" y="63"/>
                    <a:pt x="83" y="63"/>
                    <a:pt x="82" y="63"/>
                  </a:cubicBezTo>
                  <a:cubicBezTo>
                    <a:pt x="81" y="62"/>
                    <a:pt x="82" y="61"/>
                    <a:pt x="81" y="62"/>
                  </a:cubicBezTo>
                  <a:cubicBezTo>
                    <a:pt x="81" y="60"/>
                    <a:pt x="81" y="60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0" y="60"/>
                    <a:pt x="81" y="62"/>
                    <a:pt x="80" y="63"/>
                  </a:cubicBezTo>
                  <a:cubicBezTo>
                    <a:pt x="81" y="63"/>
                    <a:pt x="82" y="63"/>
                    <a:pt x="82" y="64"/>
                  </a:cubicBezTo>
                  <a:cubicBezTo>
                    <a:pt x="81" y="63"/>
                    <a:pt x="80" y="64"/>
                    <a:pt x="80" y="63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63"/>
                    <a:pt x="79" y="63"/>
                    <a:pt x="79" y="62"/>
                  </a:cubicBezTo>
                  <a:cubicBezTo>
                    <a:pt x="79" y="62"/>
                    <a:pt x="79" y="61"/>
                    <a:pt x="79" y="61"/>
                  </a:cubicBezTo>
                  <a:cubicBezTo>
                    <a:pt x="79" y="60"/>
                    <a:pt x="79" y="60"/>
                    <a:pt x="78" y="60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6" y="57"/>
                    <a:pt x="75" y="56"/>
                  </a:cubicBezTo>
                  <a:cubicBezTo>
                    <a:pt x="74" y="58"/>
                    <a:pt x="77" y="58"/>
                    <a:pt x="78" y="59"/>
                  </a:cubicBezTo>
                  <a:cubicBezTo>
                    <a:pt x="78" y="60"/>
                    <a:pt x="77" y="58"/>
                    <a:pt x="77" y="59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1"/>
                    <a:pt x="76" y="61"/>
                    <a:pt x="76" y="62"/>
                  </a:cubicBezTo>
                  <a:cubicBezTo>
                    <a:pt x="76" y="62"/>
                    <a:pt x="75" y="62"/>
                    <a:pt x="75" y="61"/>
                  </a:cubicBezTo>
                  <a:cubicBezTo>
                    <a:pt x="75" y="61"/>
                    <a:pt x="76" y="61"/>
                    <a:pt x="76" y="60"/>
                  </a:cubicBezTo>
                  <a:cubicBezTo>
                    <a:pt x="76" y="59"/>
                    <a:pt x="75" y="59"/>
                    <a:pt x="74" y="59"/>
                  </a:cubicBezTo>
                  <a:cubicBezTo>
                    <a:pt x="74" y="58"/>
                    <a:pt x="74" y="58"/>
                    <a:pt x="73" y="57"/>
                  </a:cubicBezTo>
                  <a:cubicBezTo>
                    <a:pt x="73" y="59"/>
                    <a:pt x="74" y="60"/>
                    <a:pt x="73" y="60"/>
                  </a:cubicBezTo>
                  <a:cubicBezTo>
                    <a:pt x="72" y="59"/>
                    <a:pt x="72" y="57"/>
                    <a:pt x="73" y="56"/>
                  </a:cubicBezTo>
                  <a:cubicBezTo>
                    <a:pt x="72" y="56"/>
                    <a:pt x="71" y="57"/>
                    <a:pt x="70" y="57"/>
                  </a:cubicBezTo>
                  <a:cubicBezTo>
                    <a:pt x="69" y="57"/>
                    <a:pt x="69" y="58"/>
                    <a:pt x="68" y="59"/>
                  </a:cubicBezTo>
                  <a:cubicBezTo>
                    <a:pt x="68" y="61"/>
                    <a:pt x="67" y="62"/>
                    <a:pt x="67" y="63"/>
                  </a:cubicBezTo>
                  <a:cubicBezTo>
                    <a:pt x="66" y="62"/>
                    <a:pt x="66" y="62"/>
                    <a:pt x="65" y="63"/>
                  </a:cubicBezTo>
                  <a:cubicBezTo>
                    <a:pt x="64" y="62"/>
                    <a:pt x="64" y="62"/>
                    <a:pt x="63" y="62"/>
                  </a:cubicBezTo>
                  <a:cubicBezTo>
                    <a:pt x="63" y="61"/>
                    <a:pt x="63" y="60"/>
                    <a:pt x="62" y="60"/>
                  </a:cubicBezTo>
                  <a:cubicBezTo>
                    <a:pt x="63" y="60"/>
                    <a:pt x="63" y="58"/>
                    <a:pt x="63" y="57"/>
                  </a:cubicBezTo>
                  <a:cubicBezTo>
                    <a:pt x="64" y="57"/>
                    <a:pt x="65" y="56"/>
                    <a:pt x="66" y="57"/>
                  </a:cubicBezTo>
                  <a:cubicBezTo>
                    <a:pt x="67" y="57"/>
                    <a:pt x="67" y="56"/>
                    <a:pt x="67" y="56"/>
                  </a:cubicBezTo>
                  <a:cubicBezTo>
                    <a:pt x="67" y="54"/>
                    <a:pt x="66" y="55"/>
                    <a:pt x="66" y="53"/>
                  </a:cubicBezTo>
                  <a:cubicBezTo>
                    <a:pt x="66" y="53"/>
                    <a:pt x="65" y="53"/>
                    <a:pt x="65" y="53"/>
                  </a:cubicBezTo>
                  <a:cubicBezTo>
                    <a:pt x="65" y="52"/>
                    <a:pt x="65" y="52"/>
                    <a:pt x="66" y="52"/>
                  </a:cubicBezTo>
                  <a:cubicBezTo>
                    <a:pt x="66" y="52"/>
                    <a:pt x="67" y="51"/>
                    <a:pt x="68" y="51"/>
                  </a:cubicBezTo>
                  <a:cubicBezTo>
                    <a:pt x="68" y="51"/>
                    <a:pt x="68" y="51"/>
                    <a:pt x="68" y="50"/>
                  </a:cubicBezTo>
                  <a:cubicBezTo>
                    <a:pt x="66" y="50"/>
                    <a:pt x="65" y="50"/>
                    <a:pt x="64" y="51"/>
                  </a:cubicBezTo>
                  <a:cubicBezTo>
                    <a:pt x="64" y="50"/>
                    <a:pt x="65" y="50"/>
                    <a:pt x="65" y="50"/>
                  </a:cubicBezTo>
                  <a:cubicBezTo>
                    <a:pt x="65" y="49"/>
                    <a:pt x="65" y="49"/>
                    <a:pt x="65" y="47"/>
                  </a:cubicBezTo>
                  <a:cubicBezTo>
                    <a:pt x="65" y="48"/>
                    <a:pt x="66" y="47"/>
                    <a:pt x="66" y="46"/>
                  </a:cubicBezTo>
                  <a:cubicBezTo>
                    <a:pt x="66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2"/>
                  </a:cubicBezTo>
                  <a:cubicBezTo>
                    <a:pt x="66" y="42"/>
                    <a:pt x="66" y="41"/>
                    <a:pt x="67" y="42"/>
                  </a:cubicBezTo>
                  <a:cubicBezTo>
                    <a:pt x="67" y="42"/>
                    <a:pt x="67" y="42"/>
                    <a:pt x="66" y="43"/>
                  </a:cubicBezTo>
                  <a:cubicBezTo>
                    <a:pt x="66" y="43"/>
                    <a:pt x="67" y="43"/>
                    <a:pt x="67" y="43"/>
                  </a:cubicBezTo>
                  <a:cubicBezTo>
                    <a:pt x="66" y="45"/>
                    <a:pt x="68" y="45"/>
                    <a:pt x="68" y="47"/>
                  </a:cubicBezTo>
                  <a:cubicBezTo>
                    <a:pt x="68" y="47"/>
                    <a:pt x="68" y="47"/>
                    <a:pt x="69" y="48"/>
                  </a:cubicBezTo>
                  <a:cubicBezTo>
                    <a:pt x="68" y="48"/>
                    <a:pt x="68" y="49"/>
                    <a:pt x="68" y="50"/>
                  </a:cubicBezTo>
                  <a:cubicBezTo>
                    <a:pt x="69" y="51"/>
                    <a:pt x="68" y="49"/>
                    <a:pt x="69" y="49"/>
                  </a:cubicBezTo>
                  <a:cubicBezTo>
                    <a:pt x="69" y="48"/>
                    <a:pt x="70" y="48"/>
                    <a:pt x="70" y="47"/>
                  </a:cubicBezTo>
                  <a:cubicBezTo>
                    <a:pt x="71" y="47"/>
                    <a:pt x="71" y="47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5"/>
                    <a:pt x="72" y="45"/>
                    <a:pt x="73" y="44"/>
                  </a:cubicBezTo>
                  <a:cubicBezTo>
                    <a:pt x="72" y="43"/>
                    <a:pt x="71" y="44"/>
                    <a:pt x="71" y="43"/>
                  </a:cubicBezTo>
                  <a:cubicBezTo>
                    <a:pt x="71" y="42"/>
                    <a:pt x="71" y="41"/>
                    <a:pt x="70" y="40"/>
                  </a:cubicBezTo>
                  <a:cubicBezTo>
                    <a:pt x="71" y="39"/>
                    <a:pt x="71" y="37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4" y="36"/>
                    <a:pt x="74" y="35"/>
                    <a:pt x="74" y="33"/>
                  </a:cubicBezTo>
                  <a:cubicBezTo>
                    <a:pt x="75" y="32"/>
                    <a:pt x="76" y="32"/>
                    <a:pt x="77" y="31"/>
                  </a:cubicBezTo>
                  <a:cubicBezTo>
                    <a:pt x="78" y="31"/>
                    <a:pt x="78" y="30"/>
                    <a:pt x="78" y="31"/>
                  </a:cubicBezTo>
                  <a:cubicBezTo>
                    <a:pt x="79" y="30"/>
                    <a:pt x="79" y="29"/>
                    <a:pt x="80" y="29"/>
                  </a:cubicBezTo>
                  <a:cubicBezTo>
                    <a:pt x="80" y="29"/>
                    <a:pt x="81" y="29"/>
                    <a:pt x="82" y="29"/>
                  </a:cubicBezTo>
                  <a:cubicBezTo>
                    <a:pt x="82" y="29"/>
                    <a:pt x="83" y="30"/>
                    <a:pt x="83" y="31"/>
                  </a:cubicBezTo>
                  <a:cubicBezTo>
                    <a:pt x="84" y="31"/>
                    <a:pt x="85" y="31"/>
                    <a:pt x="85" y="32"/>
                  </a:cubicBezTo>
                  <a:cubicBezTo>
                    <a:pt x="86" y="32"/>
                    <a:pt x="88" y="33"/>
                    <a:pt x="88" y="34"/>
                  </a:cubicBezTo>
                  <a:cubicBezTo>
                    <a:pt x="89" y="35"/>
                    <a:pt x="89" y="33"/>
                    <a:pt x="89" y="32"/>
                  </a:cubicBezTo>
                  <a:cubicBezTo>
                    <a:pt x="89" y="32"/>
                    <a:pt x="90" y="32"/>
                    <a:pt x="91" y="32"/>
                  </a:cubicBezTo>
                  <a:cubicBezTo>
                    <a:pt x="91" y="33"/>
                    <a:pt x="91" y="33"/>
                    <a:pt x="91" y="34"/>
                  </a:cubicBezTo>
                  <a:cubicBezTo>
                    <a:pt x="92" y="33"/>
                    <a:pt x="92" y="32"/>
                    <a:pt x="93" y="32"/>
                  </a:cubicBezTo>
                  <a:cubicBezTo>
                    <a:pt x="95" y="32"/>
                    <a:pt x="96" y="31"/>
                    <a:pt x="97" y="32"/>
                  </a:cubicBezTo>
                  <a:cubicBezTo>
                    <a:pt x="97" y="30"/>
                    <a:pt x="96" y="31"/>
                    <a:pt x="96" y="30"/>
                  </a:cubicBezTo>
                  <a:cubicBezTo>
                    <a:pt x="98" y="30"/>
                    <a:pt x="97" y="31"/>
                    <a:pt x="99" y="31"/>
                  </a:cubicBezTo>
                  <a:cubicBezTo>
                    <a:pt x="100" y="30"/>
                    <a:pt x="101" y="29"/>
                    <a:pt x="101" y="28"/>
                  </a:cubicBezTo>
                  <a:cubicBezTo>
                    <a:pt x="102" y="27"/>
                    <a:pt x="102" y="28"/>
                    <a:pt x="103" y="29"/>
                  </a:cubicBezTo>
                  <a:cubicBezTo>
                    <a:pt x="104" y="29"/>
                    <a:pt x="103" y="28"/>
                    <a:pt x="104" y="28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5" y="29"/>
                    <a:pt x="105" y="29"/>
                    <a:pt x="105" y="28"/>
                  </a:cubicBezTo>
                  <a:cubicBezTo>
                    <a:pt x="106" y="28"/>
                    <a:pt x="106" y="29"/>
                    <a:pt x="107" y="29"/>
                  </a:cubicBezTo>
                  <a:cubicBezTo>
                    <a:pt x="107" y="28"/>
                    <a:pt x="106" y="28"/>
                    <a:pt x="106" y="27"/>
                  </a:cubicBezTo>
                  <a:cubicBezTo>
                    <a:pt x="106" y="26"/>
                    <a:pt x="107" y="27"/>
                    <a:pt x="107" y="27"/>
                  </a:cubicBezTo>
                  <a:cubicBezTo>
                    <a:pt x="108" y="27"/>
                    <a:pt x="108" y="26"/>
                    <a:pt x="108" y="25"/>
                  </a:cubicBezTo>
                  <a:cubicBezTo>
                    <a:pt x="109" y="26"/>
                    <a:pt x="109" y="25"/>
                    <a:pt x="109" y="25"/>
                  </a:cubicBezTo>
                  <a:cubicBezTo>
                    <a:pt x="111" y="25"/>
                    <a:pt x="112" y="24"/>
                    <a:pt x="112" y="23"/>
                  </a:cubicBezTo>
                  <a:cubicBezTo>
                    <a:pt x="113" y="23"/>
                    <a:pt x="113" y="24"/>
                    <a:pt x="113" y="24"/>
                  </a:cubicBezTo>
                  <a:cubicBezTo>
                    <a:pt x="114" y="24"/>
                    <a:pt x="114" y="23"/>
                    <a:pt x="115" y="23"/>
                  </a:cubicBezTo>
                  <a:cubicBezTo>
                    <a:pt x="115" y="23"/>
                    <a:pt x="115" y="22"/>
                    <a:pt x="116" y="22"/>
                  </a:cubicBezTo>
                  <a:cubicBezTo>
                    <a:pt x="116" y="21"/>
                    <a:pt x="116" y="22"/>
                    <a:pt x="117" y="23"/>
                  </a:cubicBezTo>
                  <a:cubicBezTo>
                    <a:pt x="118" y="23"/>
                    <a:pt x="119" y="23"/>
                    <a:pt x="120" y="22"/>
                  </a:cubicBezTo>
                  <a:cubicBezTo>
                    <a:pt x="120" y="23"/>
                    <a:pt x="121" y="23"/>
                    <a:pt x="121" y="24"/>
                  </a:cubicBezTo>
                  <a:cubicBezTo>
                    <a:pt x="121" y="25"/>
                    <a:pt x="121" y="25"/>
                    <a:pt x="121" y="26"/>
                  </a:cubicBezTo>
                  <a:cubicBezTo>
                    <a:pt x="122" y="26"/>
                    <a:pt x="122" y="26"/>
                    <a:pt x="123" y="26"/>
                  </a:cubicBezTo>
                  <a:cubicBezTo>
                    <a:pt x="123" y="27"/>
                    <a:pt x="123" y="26"/>
                    <a:pt x="124" y="26"/>
                  </a:cubicBezTo>
                  <a:cubicBezTo>
                    <a:pt x="124" y="27"/>
                    <a:pt x="125" y="27"/>
                    <a:pt x="125" y="27"/>
                  </a:cubicBezTo>
                  <a:cubicBezTo>
                    <a:pt x="131" y="32"/>
                    <a:pt x="135" y="38"/>
                    <a:pt x="139" y="45"/>
                  </a:cubicBezTo>
                  <a:close/>
                  <a:moveTo>
                    <a:pt x="144" y="57"/>
                  </a:moveTo>
                  <a:cubicBezTo>
                    <a:pt x="144" y="57"/>
                    <a:pt x="144" y="57"/>
                    <a:pt x="143" y="57"/>
                  </a:cubicBezTo>
                  <a:cubicBezTo>
                    <a:pt x="143" y="58"/>
                    <a:pt x="143" y="57"/>
                    <a:pt x="143" y="57"/>
                  </a:cubicBezTo>
                  <a:cubicBezTo>
                    <a:pt x="142" y="56"/>
                    <a:pt x="142" y="58"/>
                    <a:pt x="141" y="57"/>
                  </a:cubicBezTo>
                  <a:cubicBezTo>
                    <a:pt x="141" y="56"/>
                    <a:pt x="142" y="55"/>
                    <a:pt x="142" y="54"/>
                  </a:cubicBezTo>
                  <a:cubicBezTo>
                    <a:pt x="142" y="54"/>
                    <a:pt x="142" y="54"/>
                    <a:pt x="143" y="54"/>
                  </a:cubicBezTo>
                  <a:cubicBezTo>
                    <a:pt x="143" y="55"/>
                    <a:pt x="143" y="56"/>
                    <a:pt x="144" y="57"/>
                  </a:cubicBezTo>
                  <a:close/>
                  <a:moveTo>
                    <a:pt x="135" y="82"/>
                  </a:moveTo>
                  <a:cubicBezTo>
                    <a:pt x="136" y="81"/>
                    <a:pt x="136" y="81"/>
                    <a:pt x="137" y="81"/>
                  </a:cubicBezTo>
                  <a:cubicBezTo>
                    <a:pt x="137" y="80"/>
                    <a:pt x="137" y="79"/>
                    <a:pt x="137" y="79"/>
                  </a:cubicBezTo>
                  <a:cubicBezTo>
                    <a:pt x="138" y="79"/>
                    <a:pt x="138" y="80"/>
                    <a:pt x="138" y="80"/>
                  </a:cubicBezTo>
                  <a:cubicBezTo>
                    <a:pt x="138" y="81"/>
                    <a:pt x="139" y="81"/>
                    <a:pt x="139" y="82"/>
                  </a:cubicBezTo>
                  <a:cubicBezTo>
                    <a:pt x="138" y="82"/>
                    <a:pt x="137" y="82"/>
                    <a:pt x="137" y="83"/>
                  </a:cubicBezTo>
                  <a:cubicBezTo>
                    <a:pt x="136" y="83"/>
                    <a:pt x="137" y="82"/>
                    <a:pt x="137" y="82"/>
                  </a:cubicBezTo>
                  <a:cubicBezTo>
                    <a:pt x="136" y="82"/>
                    <a:pt x="136" y="82"/>
                    <a:pt x="135" y="82"/>
                  </a:cubicBezTo>
                  <a:close/>
                  <a:moveTo>
                    <a:pt x="136" y="93"/>
                  </a:moveTo>
                  <a:cubicBezTo>
                    <a:pt x="135" y="94"/>
                    <a:pt x="135" y="93"/>
                    <a:pt x="135" y="92"/>
                  </a:cubicBezTo>
                  <a:cubicBezTo>
                    <a:pt x="134" y="92"/>
                    <a:pt x="134" y="93"/>
                    <a:pt x="134" y="94"/>
                  </a:cubicBezTo>
                  <a:cubicBezTo>
                    <a:pt x="132" y="93"/>
                    <a:pt x="133" y="90"/>
                    <a:pt x="134" y="89"/>
                  </a:cubicBezTo>
                  <a:cubicBezTo>
                    <a:pt x="135" y="89"/>
                    <a:pt x="136" y="89"/>
                    <a:pt x="136" y="90"/>
                  </a:cubicBezTo>
                  <a:cubicBezTo>
                    <a:pt x="136" y="91"/>
                    <a:pt x="135" y="91"/>
                    <a:pt x="135" y="90"/>
                  </a:cubicBezTo>
                  <a:cubicBezTo>
                    <a:pt x="135" y="92"/>
                    <a:pt x="136" y="92"/>
                    <a:pt x="136" y="93"/>
                  </a:cubicBezTo>
                  <a:close/>
                  <a:moveTo>
                    <a:pt x="133" y="90"/>
                  </a:moveTo>
                  <a:cubicBezTo>
                    <a:pt x="132" y="90"/>
                    <a:pt x="133" y="92"/>
                    <a:pt x="132" y="92"/>
                  </a:cubicBezTo>
                  <a:cubicBezTo>
                    <a:pt x="132" y="93"/>
                    <a:pt x="132" y="93"/>
                    <a:pt x="132" y="93"/>
                  </a:cubicBezTo>
                  <a:cubicBezTo>
                    <a:pt x="132" y="93"/>
                    <a:pt x="131" y="93"/>
                    <a:pt x="132" y="94"/>
                  </a:cubicBezTo>
                  <a:cubicBezTo>
                    <a:pt x="130" y="94"/>
                    <a:pt x="130" y="92"/>
                    <a:pt x="129" y="93"/>
                  </a:cubicBezTo>
                  <a:cubicBezTo>
                    <a:pt x="129" y="91"/>
                    <a:pt x="128" y="91"/>
                    <a:pt x="128" y="90"/>
                  </a:cubicBezTo>
                  <a:cubicBezTo>
                    <a:pt x="128" y="87"/>
                    <a:pt x="131" y="88"/>
                    <a:pt x="131" y="85"/>
                  </a:cubicBezTo>
                  <a:cubicBezTo>
                    <a:pt x="132" y="85"/>
                    <a:pt x="133" y="86"/>
                    <a:pt x="133" y="86"/>
                  </a:cubicBezTo>
                  <a:cubicBezTo>
                    <a:pt x="133" y="87"/>
                    <a:pt x="133" y="87"/>
                    <a:pt x="133" y="88"/>
                  </a:cubicBezTo>
                  <a:cubicBezTo>
                    <a:pt x="133" y="88"/>
                    <a:pt x="132" y="89"/>
                    <a:pt x="133" y="90"/>
                  </a:cubicBezTo>
                  <a:close/>
                  <a:moveTo>
                    <a:pt x="132" y="97"/>
                  </a:moveTo>
                  <a:cubicBezTo>
                    <a:pt x="129" y="97"/>
                    <a:pt x="128" y="96"/>
                    <a:pt x="126" y="96"/>
                  </a:cubicBezTo>
                  <a:cubicBezTo>
                    <a:pt x="125" y="95"/>
                    <a:pt x="126" y="94"/>
                    <a:pt x="126" y="94"/>
                  </a:cubicBezTo>
                  <a:cubicBezTo>
                    <a:pt x="128" y="94"/>
                    <a:pt x="129" y="95"/>
                    <a:pt x="131" y="95"/>
                  </a:cubicBezTo>
                  <a:cubicBezTo>
                    <a:pt x="131" y="96"/>
                    <a:pt x="132" y="96"/>
                    <a:pt x="132" y="97"/>
                  </a:cubicBezTo>
                  <a:close/>
                  <a:moveTo>
                    <a:pt x="133" y="74"/>
                  </a:moveTo>
                  <a:cubicBezTo>
                    <a:pt x="133" y="73"/>
                    <a:pt x="133" y="73"/>
                    <a:pt x="132" y="72"/>
                  </a:cubicBezTo>
                  <a:cubicBezTo>
                    <a:pt x="133" y="72"/>
                    <a:pt x="133" y="71"/>
                    <a:pt x="134" y="71"/>
                  </a:cubicBezTo>
                  <a:cubicBezTo>
                    <a:pt x="134" y="73"/>
                    <a:pt x="134" y="74"/>
                    <a:pt x="133" y="74"/>
                  </a:cubicBezTo>
                  <a:close/>
                  <a:moveTo>
                    <a:pt x="136" y="76"/>
                  </a:moveTo>
                  <a:cubicBezTo>
                    <a:pt x="136" y="77"/>
                    <a:pt x="135" y="78"/>
                    <a:pt x="135" y="79"/>
                  </a:cubicBezTo>
                  <a:cubicBezTo>
                    <a:pt x="134" y="78"/>
                    <a:pt x="134" y="78"/>
                    <a:pt x="133" y="77"/>
                  </a:cubicBezTo>
                  <a:cubicBezTo>
                    <a:pt x="133" y="76"/>
                    <a:pt x="135" y="75"/>
                    <a:pt x="136" y="76"/>
                  </a:cubicBezTo>
                  <a:close/>
                  <a:moveTo>
                    <a:pt x="141" y="89"/>
                  </a:moveTo>
                  <a:cubicBezTo>
                    <a:pt x="141" y="90"/>
                    <a:pt x="140" y="91"/>
                    <a:pt x="139" y="90"/>
                  </a:cubicBezTo>
                  <a:cubicBezTo>
                    <a:pt x="139" y="89"/>
                    <a:pt x="141" y="89"/>
                    <a:pt x="141" y="89"/>
                  </a:cubicBezTo>
                  <a:close/>
                  <a:moveTo>
                    <a:pt x="14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39" y="65"/>
                    <a:pt x="138" y="66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8" y="65"/>
                    <a:pt x="138" y="65"/>
                    <a:pt x="139" y="65"/>
                  </a:cubicBezTo>
                  <a:cubicBezTo>
                    <a:pt x="139" y="64"/>
                    <a:pt x="137" y="65"/>
                    <a:pt x="138" y="65"/>
                  </a:cubicBezTo>
                  <a:cubicBezTo>
                    <a:pt x="138" y="63"/>
                    <a:pt x="139" y="63"/>
                    <a:pt x="140" y="63"/>
                  </a:cubicBezTo>
                  <a:cubicBezTo>
                    <a:pt x="141" y="62"/>
                    <a:pt x="141" y="62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2" y="59"/>
                    <a:pt x="142" y="59"/>
                    <a:pt x="142" y="57"/>
                  </a:cubicBezTo>
                  <a:cubicBezTo>
                    <a:pt x="142" y="57"/>
                    <a:pt x="143" y="57"/>
                    <a:pt x="143" y="57"/>
                  </a:cubicBezTo>
                  <a:cubicBezTo>
                    <a:pt x="143" y="59"/>
                    <a:pt x="143" y="61"/>
                    <a:pt x="143" y="63"/>
                  </a:cubicBezTo>
                  <a:cubicBezTo>
                    <a:pt x="143" y="64"/>
                    <a:pt x="141" y="64"/>
                    <a:pt x="140" y="65"/>
                  </a:cubicBezTo>
                  <a:close/>
                  <a:moveTo>
                    <a:pt x="141" y="51"/>
                  </a:moveTo>
                  <a:cubicBezTo>
                    <a:pt x="142" y="52"/>
                    <a:pt x="142" y="53"/>
                    <a:pt x="142" y="54"/>
                  </a:cubicBezTo>
                  <a:cubicBezTo>
                    <a:pt x="142" y="53"/>
                    <a:pt x="141" y="52"/>
                    <a:pt x="141" y="51"/>
                  </a:cubicBezTo>
                  <a:close/>
                  <a:moveTo>
                    <a:pt x="120" y="86"/>
                  </a:moveTo>
                  <a:cubicBezTo>
                    <a:pt x="121" y="86"/>
                    <a:pt x="121" y="87"/>
                    <a:pt x="121" y="86"/>
                  </a:cubicBezTo>
                  <a:cubicBezTo>
                    <a:pt x="122" y="86"/>
                    <a:pt x="122" y="86"/>
                    <a:pt x="122" y="86"/>
                  </a:cubicBezTo>
                  <a:cubicBezTo>
                    <a:pt x="122" y="87"/>
                    <a:pt x="123" y="87"/>
                    <a:pt x="123" y="88"/>
                  </a:cubicBezTo>
                  <a:cubicBezTo>
                    <a:pt x="123" y="89"/>
                    <a:pt x="124" y="89"/>
                    <a:pt x="125" y="90"/>
                  </a:cubicBezTo>
                  <a:cubicBezTo>
                    <a:pt x="125" y="91"/>
                    <a:pt x="126" y="93"/>
                    <a:pt x="125" y="94"/>
                  </a:cubicBezTo>
                  <a:cubicBezTo>
                    <a:pt x="124" y="94"/>
                    <a:pt x="124" y="92"/>
                    <a:pt x="123" y="92"/>
                  </a:cubicBezTo>
                  <a:cubicBezTo>
                    <a:pt x="123" y="88"/>
                    <a:pt x="120" y="89"/>
                    <a:pt x="120" y="86"/>
                  </a:cubicBezTo>
                  <a:close/>
                  <a:moveTo>
                    <a:pt x="112" y="83"/>
                  </a:moveTo>
                  <a:cubicBezTo>
                    <a:pt x="113" y="83"/>
                    <a:pt x="113" y="84"/>
                    <a:pt x="113" y="85"/>
                  </a:cubicBezTo>
                  <a:cubicBezTo>
                    <a:pt x="113" y="85"/>
                    <a:pt x="113" y="86"/>
                    <a:pt x="112" y="85"/>
                  </a:cubicBezTo>
                  <a:cubicBezTo>
                    <a:pt x="111" y="85"/>
                    <a:pt x="112" y="84"/>
                    <a:pt x="112" y="83"/>
                  </a:cubicBezTo>
                  <a:close/>
                  <a:moveTo>
                    <a:pt x="95" y="105"/>
                  </a:moveTo>
                  <a:cubicBezTo>
                    <a:pt x="95" y="105"/>
                    <a:pt x="94" y="105"/>
                    <a:pt x="94" y="105"/>
                  </a:cubicBezTo>
                  <a:cubicBezTo>
                    <a:pt x="94" y="106"/>
                    <a:pt x="94" y="106"/>
                    <a:pt x="94" y="107"/>
                  </a:cubicBezTo>
                  <a:cubicBezTo>
                    <a:pt x="94" y="108"/>
                    <a:pt x="94" y="109"/>
                    <a:pt x="93" y="110"/>
                  </a:cubicBezTo>
                  <a:cubicBezTo>
                    <a:pt x="92" y="110"/>
                    <a:pt x="92" y="110"/>
                    <a:pt x="91" y="110"/>
                  </a:cubicBezTo>
                  <a:cubicBezTo>
                    <a:pt x="91" y="109"/>
                    <a:pt x="91" y="108"/>
                    <a:pt x="91" y="107"/>
                  </a:cubicBezTo>
                  <a:cubicBezTo>
                    <a:pt x="91" y="106"/>
                    <a:pt x="91" y="106"/>
                    <a:pt x="91" y="105"/>
                  </a:cubicBezTo>
                  <a:cubicBezTo>
                    <a:pt x="92" y="104"/>
                    <a:pt x="91" y="104"/>
                    <a:pt x="91" y="103"/>
                  </a:cubicBezTo>
                  <a:cubicBezTo>
                    <a:pt x="92" y="102"/>
                    <a:pt x="92" y="102"/>
                    <a:pt x="93" y="101"/>
                  </a:cubicBezTo>
                  <a:cubicBezTo>
                    <a:pt x="93" y="100"/>
                    <a:pt x="94" y="99"/>
                    <a:pt x="94" y="99"/>
                  </a:cubicBezTo>
                  <a:cubicBezTo>
                    <a:pt x="95" y="98"/>
                    <a:pt x="94" y="100"/>
                    <a:pt x="95" y="100"/>
                  </a:cubicBezTo>
                  <a:cubicBezTo>
                    <a:pt x="95" y="102"/>
                    <a:pt x="94" y="104"/>
                    <a:pt x="95" y="105"/>
                  </a:cubicBezTo>
                  <a:close/>
                  <a:moveTo>
                    <a:pt x="42" y="130"/>
                  </a:moveTo>
                  <a:cubicBezTo>
                    <a:pt x="42" y="129"/>
                    <a:pt x="43" y="129"/>
                    <a:pt x="43" y="130"/>
                  </a:cubicBezTo>
                  <a:cubicBezTo>
                    <a:pt x="43" y="130"/>
                    <a:pt x="42" y="130"/>
                    <a:pt x="42" y="130"/>
                  </a:cubicBezTo>
                  <a:close/>
                  <a:moveTo>
                    <a:pt x="51" y="40"/>
                  </a:moveTo>
                  <a:cubicBezTo>
                    <a:pt x="50" y="41"/>
                    <a:pt x="50" y="41"/>
                    <a:pt x="50" y="42"/>
                  </a:cubicBezTo>
                  <a:cubicBezTo>
                    <a:pt x="49" y="42"/>
                    <a:pt x="49" y="41"/>
                    <a:pt x="49" y="41"/>
                  </a:cubicBezTo>
                  <a:cubicBezTo>
                    <a:pt x="48" y="41"/>
                    <a:pt x="48" y="41"/>
                    <a:pt x="47" y="41"/>
                  </a:cubicBezTo>
                  <a:cubicBezTo>
                    <a:pt x="46" y="39"/>
                    <a:pt x="47" y="36"/>
                    <a:pt x="45" y="34"/>
                  </a:cubicBezTo>
                  <a:cubicBezTo>
                    <a:pt x="45" y="34"/>
                    <a:pt x="47" y="33"/>
                    <a:pt x="46" y="33"/>
                  </a:cubicBezTo>
                  <a:cubicBezTo>
                    <a:pt x="46" y="33"/>
                    <a:pt x="47" y="32"/>
                    <a:pt x="48" y="32"/>
                  </a:cubicBezTo>
                  <a:cubicBezTo>
                    <a:pt x="47" y="31"/>
                    <a:pt x="46" y="31"/>
                    <a:pt x="45" y="30"/>
                  </a:cubicBezTo>
                  <a:cubicBezTo>
                    <a:pt x="46" y="30"/>
                    <a:pt x="47" y="30"/>
                    <a:pt x="47" y="29"/>
                  </a:cubicBezTo>
                  <a:cubicBezTo>
                    <a:pt x="46" y="28"/>
                    <a:pt x="46" y="30"/>
                    <a:pt x="45" y="29"/>
                  </a:cubicBezTo>
                  <a:cubicBezTo>
                    <a:pt x="45" y="28"/>
                    <a:pt x="45" y="28"/>
                    <a:pt x="45" y="27"/>
                  </a:cubicBezTo>
                  <a:cubicBezTo>
                    <a:pt x="45" y="27"/>
                    <a:pt x="45" y="26"/>
                    <a:pt x="45" y="25"/>
                  </a:cubicBezTo>
                  <a:cubicBezTo>
                    <a:pt x="44" y="25"/>
                    <a:pt x="43" y="25"/>
                    <a:pt x="42" y="24"/>
                  </a:cubicBezTo>
                  <a:cubicBezTo>
                    <a:pt x="41" y="24"/>
                    <a:pt x="42" y="25"/>
                    <a:pt x="41" y="25"/>
                  </a:cubicBezTo>
                  <a:cubicBezTo>
                    <a:pt x="40" y="24"/>
                    <a:pt x="39" y="24"/>
                    <a:pt x="39" y="23"/>
                  </a:cubicBezTo>
                  <a:cubicBezTo>
                    <a:pt x="40" y="22"/>
                    <a:pt x="41" y="23"/>
                    <a:pt x="42" y="23"/>
                  </a:cubicBezTo>
                  <a:cubicBezTo>
                    <a:pt x="42" y="21"/>
                    <a:pt x="41" y="22"/>
                    <a:pt x="41" y="22"/>
                  </a:cubicBezTo>
                  <a:cubicBezTo>
                    <a:pt x="41" y="22"/>
                    <a:pt x="39" y="22"/>
                    <a:pt x="39" y="22"/>
                  </a:cubicBezTo>
                  <a:cubicBezTo>
                    <a:pt x="39" y="22"/>
                    <a:pt x="39" y="22"/>
                    <a:pt x="38" y="22"/>
                  </a:cubicBezTo>
                  <a:cubicBezTo>
                    <a:pt x="38" y="21"/>
                    <a:pt x="39" y="21"/>
                    <a:pt x="40" y="21"/>
                  </a:cubicBezTo>
                  <a:cubicBezTo>
                    <a:pt x="40" y="20"/>
                    <a:pt x="42" y="20"/>
                    <a:pt x="42" y="20"/>
                  </a:cubicBezTo>
                  <a:cubicBezTo>
                    <a:pt x="42" y="19"/>
                    <a:pt x="41" y="20"/>
                    <a:pt x="41" y="19"/>
                  </a:cubicBezTo>
                  <a:cubicBezTo>
                    <a:pt x="44" y="18"/>
                    <a:pt x="45" y="16"/>
                    <a:pt x="47" y="16"/>
                  </a:cubicBezTo>
                  <a:cubicBezTo>
                    <a:pt x="49" y="17"/>
                    <a:pt x="50" y="16"/>
                    <a:pt x="52" y="16"/>
                  </a:cubicBezTo>
                  <a:cubicBezTo>
                    <a:pt x="52" y="16"/>
                    <a:pt x="51" y="15"/>
                    <a:pt x="51" y="14"/>
                  </a:cubicBezTo>
                  <a:cubicBezTo>
                    <a:pt x="52" y="14"/>
                    <a:pt x="53" y="14"/>
                    <a:pt x="54" y="14"/>
                  </a:cubicBezTo>
                  <a:cubicBezTo>
                    <a:pt x="55" y="13"/>
                    <a:pt x="57" y="14"/>
                    <a:pt x="58" y="13"/>
                  </a:cubicBezTo>
                  <a:cubicBezTo>
                    <a:pt x="59" y="14"/>
                    <a:pt x="59" y="13"/>
                    <a:pt x="59" y="14"/>
                  </a:cubicBezTo>
                  <a:cubicBezTo>
                    <a:pt x="60" y="13"/>
                    <a:pt x="61" y="14"/>
                    <a:pt x="62" y="14"/>
                  </a:cubicBezTo>
                  <a:cubicBezTo>
                    <a:pt x="63" y="14"/>
                    <a:pt x="64" y="14"/>
                    <a:pt x="64" y="15"/>
                  </a:cubicBezTo>
                  <a:cubicBezTo>
                    <a:pt x="64" y="16"/>
                    <a:pt x="62" y="15"/>
                    <a:pt x="62" y="17"/>
                  </a:cubicBezTo>
                  <a:cubicBezTo>
                    <a:pt x="63" y="17"/>
                    <a:pt x="64" y="16"/>
                    <a:pt x="65" y="16"/>
                  </a:cubicBezTo>
                  <a:cubicBezTo>
                    <a:pt x="65" y="16"/>
                    <a:pt x="65" y="17"/>
                    <a:pt x="66" y="17"/>
                  </a:cubicBezTo>
                  <a:cubicBezTo>
                    <a:pt x="66" y="17"/>
                    <a:pt x="67" y="17"/>
                    <a:pt x="67" y="18"/>
                  </a:cubicBezTo>
                  <a:cubicBezTo>
                    <a:pt x="67" y="19"/>
                    <a:pt x="66" y="18"/>
                    <a:pt x="65" y="18"/>
                  </a:cubicBezTo>
                  <a:cubicBezTo>
                    <a:pt x="64" y="18"/>
                    <a:pt x="65" y="19"/>
                    <a:pt x="64" y="19"/>
                  </a:cubicBezTo>
                  <a:cubicBezTo>
                    <a:pt x="64" y="20"/>
                    <a:pt x="64" y="20"/>
                    <a:pt x="64" y="21"/>
                  </a:cubicBezTo>
                  <a:cubicBezTo>
                    <a:pt x="63" y="20"/>
                    <a:pt x="63" y="21"/>
                    <a:pt x="63" y="21"/>
                  </a:cubicBezTo>
                  <a:cubicBezTo>
                    <a:pt x="63" y="22"/>
                    <a:pt x="64" y="22"/>
                    <a:pt x="64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3" y="25"/>
                    <a:pt x="63" y="27"/>
                    <a:pt x="61" y="28"/>
                  </a:cubicBezTo>
                  <a:cubicBezTo>
                    <a:pt x="62" y="28"/>
                    <a:pt x="62" y="28"/>
                    <a:pt x="62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0" y="29"/>
                    <a:pt x="62" y="30"/>
                    <a:pt x="61" y="30"/>
                  </a:cubicBezTo>
                  <a:cubicBezTo>
                    <a:pt x="60" y="30"/>
                    <a:pt x="60" y="30"/>
                    <a:pt x="59" y="29"/>
                  </a:cubicBezTo>
                  <a:cubicBezTo>
                    <a:pt x="58" y="29"/>
                    <a:pt x="58" y="30"/>
                    <a:pt x="58" y="30"/>
                  </a:cubicBezTo>
                  <a:cubicBezTo>
                    <a:pt x="58" y="30"/>
                    <a:pt x="59" y="31"/>
                    <a:pt x="60" y="30"/>
                  </a:cubicBezTo>
                  <a:cubicBezTo>
                    <a:pt x="61" y="31"/>
                    <a:pt x="59" y="32"/>
                    <a:pt x="59" y="33"/>
                  </a:cubicBezTo>
                  <a:cubicBezTo>
                    <a:pt x="57" y="33"/>
                    <a:pt x="57" y="34"/>
                    <a:pt x="56" y="34"/>
                  </a:cubicBezTo>
                  <a:cubicBezTo>
                    <a:pt x="55" y="34"/>
                    <a:pt x="55" y="35"/>
                    <a:pt x="55" y="35"/>
                  </a:cubicBezTo>
                  <a:cubicBezTo>
                    <a:pt x="54" y="35"/>
                    <a:pt x="54" y="36"/>
                    <a:pt x="53" y="35"/>
                  </a:cubicBezTo>
                  <a:cubicBezTo>
                    <a:pt x="52" y="35"/>
                    <a:pt x="52" y="36"/>
                    <a:pt x="52" y="36"/>
                  </a:cubicBezTo>
                  <a:cubicBezTo>
                    <a:pt x="52" y="38"/>
                    <a:pt x="51" y="38"/>
                    <a:pt x="51" y="40"/>
                  </a:cubicBezTo>
                  <a:close/>
                  <a:moveTo>
                    <a:pt x="77" y="19"/>
                  </a:moveTo>
                  <a:cubicBezTo>
                    <a:pt x="77" y="19"/>
                    <a:pt x="78" y="20"/>
                    <a:pt x="78" y="20"/>
                  </a:cubicBezTo>
                  <a:cubicBezTo>
                    <a:pt x="78" y="21"/>
                    <a:pt x="80" y="21"/>
                    <a:pt x="80" y="23"/>
                  </a:cubicBezTo>
                  <a:cubicBezTo>
                    <a:pt x="78" y="23"/>
                    <a:pt x="78" y="22"/>
                    <a:pt x="77" y="22"/>
                  </a:cubicBezTo>
                  <a:cubicBezTo>
                    <a:pt x="77" y="23"/>
                    <a:pt x="76" y="24"/>
                    <a:pt x="76" y="25"/>
                  </a:cubicBezTo>
                  <a:cubicBezTo>
                    <a:pt x="76" y="25"/>
                    <a:pt x="75" y="25"/>
                    <a:pt x="75" y="24"/>
                  </a:cubicBezTo>
                  <a:cubicBezTo>
                    <a:pt x="74" y="24"/>
                    <a:pt x="74" y="24"/>
                    <a:pt x="73" y="23"/>
                  </a:cubicBezTo>
                  <a:cubicBezTo>
                    <a:pt x="73" y="22"/>
                    <a:pt x="75" y="22"/>
                    <a:pt x="75" y="21"/>
                  </a:cubicBezTo>
                  <a:cubicBezTo>
                    <a:pt x="74" y="21"/>
                    <a:pt x="73" y="22"/>
                    <a:pt x="73" y="22"/>
                  </a:cubicBezTo>
                  <a:cubicBezTo>
                    <a:pt x="72" y="21"/>
                    <a:pt x="72" y="21"/>
                    <a:pt x="73" y="20"/>
                  </a:cubicBezTo>
                  <a:cubicBezTo>
                    <a:pt x="72" y="20"/>
                    <a:pt x="71" y="20"/>
                    <a:pt x="71" y="19"/>
                  </a:cubicBezTo>
                  <a:cubicBezTo>
                    <a:pt x="71" y="17"/>
                    <a:pt x="74" y="18"/>
                    <a:pt x="74" y="19"/>
                  </a:cubicBezTo>
                  <a:cubicBezTo>
                    <a:pt x="75" y="19"/>
                    <a:pt x="74" y="18"/>
                    <a:pt x="74" y="17"/>
                  </a:cubicBezTo>
                  <a:cubicBezTo>
                    <a:pt x="75" y="17"/>
                    <a:pt x="76" y="18"/>
                    <a:pt x="76" y="19"/>
                  </a:cubicBezTo>
                  <a:cubicBezTo>
                    <a:pt x="76" y="19"/>
                    <a:pt x="76" y="19"/>
                    <a:pt x="77" y="19"/>
                  </a:cubicBezTo>
                  <a:close/>
                  <a:moveTo>
                    <a:pt x="76" y="17"/>
                  </a:moveTo>
                  <a:cubicBezTo>
                    <a:pt x="78" y="17"/>
                    <a:pt x="80" y="17"/>
                    <a:pt x="83" y="17"/>
                  </a:cubicBezTo>
                  <a:cubicBezTo>
                    <a:pt x="83" y="19"/>
                    <a:pt x="82" y="18"/>
                    <a:pt x="82" y="19"/>
                  </a:cubicBezTo>
                  <a:cubicBezTo>
                    <a:pt x="79" y="19"/>
                    <a:pt x="78" y="19"/>
                    <a:pt x="77" y="18"/>
                  </a:cubicBezTo>
                  <a:cubicBezTo>
                    <a:pt x="77" y="18"/>
                    <a:pt x="76" y="17"/>
                    <a:pt x="76" y="17"/>
                  </a:cubicBezTo>
                  <a:close/>
                  <a:moveTo>
                    <a:pt x="64" y="48"/>
                  </a:moveTo>
                  <a:cubicBezTo>
                    <a:pt x="64" y="49"/>
                    <a:pt x="63" y="48"/>
                    <a:pt x="62" y="49"/>
                  </a:cubicBezTo>
                  <a:cubicBezTo>
                    <a:pt x="62" y="48"/>
                    <a:pt x="62" y="47"/>
                    <a:pt x="62" y="46"/>
                  </a:cubicBezTo>
                  <a:cubicBezTo>
                    <a:pt x="63" y="46"/>
                    <a:pt x="63" y="47"/>
                    <a:pt x="63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7"/>
                    <a:pt x="64" y="47"/>
                    <a:pt x="64" y="48"/>
                  </a:cubicBezTo>
                  <a:close/>
                  <a:moveTo>
                    <a:pt x="63" y="38"/>
                  </a:moveTo>
                  <a:cubicBezTo>
                    <a:pt x="62" y="38"/>
                    <a:pt x="62" y="36"/>
                    <a:pt x="61" y="37"/>
                  </a:cubicBezTo>
                  <a:cubicBezTo>
                    <a:pt x="61" y="36"/>
                    <a:pt x="61" y="36"/>
                    <a:pt x="62" y="35"/>
                  </a:cubicBezTo>
                  <a:cubicBezTo>
                    <a:pt x="61" y="35"/>
                    <a:pt x="61" y="35"/>
                    <a:pt x="60" y="35"/>
                  </a:cubicBezTo>
                  <a:cubicBezTo>
                    <a:pt x="60" y="34"/>
                    <a:pt x="62" y="35"/>
                    <a:pt x="61" y="33"/>
                  </a:cubicBezTo>
                  <a:cubicBezTo>
                    <a:pt x="62" y="33"/>
                    <a:pt x="62" y="34"/>
                    <a:pt x="63" y="34"/>
                  </a:cubicBezTo>
                  <a:cubicBezTo>
                    <a:pt x="64" y="34"/>
                    <a:pt x="64" y="35"/>
                    <a:pt x="65" y="34"/>
                  </a:cubicBezTo>
                  <a:cubicBezTo>
                    <a:pt x="65" y="35"/>
                    <a:pt x="66" y="36"/>
                    <a:pt x="66" y="37"/>
                  </a:cubicBezTo>
                  <a:cubicBezTo>
                    <a:pt x="65" y="37"/>
                    <a:pt x="64" y="37"/>
                    <a:pt x="64" y="38"/>
                  </a:cubicBezTo>
                  <a:cubicBezTo>
                    <a:pt x="64" y="37"/>
                    <a:pt x="63" y="37"/>
                    <a:pt x="63" y="38"/>
                  </a:cubicBezTo>
                  <a:close/>
                  <a:moveTo>
                    <a:pt x="94" y="25"/>
                  </a:moveTo>
                  <a:cubicBezTo>
                    <a:pt x="95" y="24"/>
                    <a:pt x="97" y="23"/>
                    <a:pt x="98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4"/>
                    <a:pt x="99" y="25"/>
                    <a:pt x="98" y="25"/>
                  </a:cubicBezTo>
                  <a:cubicBezTo>
                    <a:pt x="96" y="25"/>
                    <a:pt x="96" y="27"/>
                    <a:pt x="94" y="27"/>
                  </a:cubicBezTo>
                  <a:cubicBezTo>
                    <a:pt x="94" y="29"/>
                    <a:pt x="95" y="29"/>
                    <a:pt x="95" y="30"/>
                  </a:cubicBezTo>
                  <a:cubicBezTo>
                    <a:pt x="95" y="30"/>
                    <a:pt x="95" y="31"/>
                    <a:pt x="94" y="31"/>
                  </a:cubicBezTo>
                  <a:cubicBezTo>
                    <a:pt x="94" y="30"/>
                    <a:pt x="93" y="30"/>
                    <a:pt x="92" y="29"/>
                  </a:cubicBezTo>
                  <a:cubicBezTo>
                    <a:pt x="92" y="28"/>
                    <a:pt x="93" y="28"/>
                    <a:pt x="93" y="28"/>
                  </a:cubicBezTo>
                  <a:cubicBezTo>
                    <a:pt x="93" y="26"/>
                    <a:pt x="94" y="26"/>
                    <a:pt x="94" y="25"/>
                  </a:cubicBezTo>
                  <a:close/>
                  <a:moveTo>
                    <a:pt x="94" y="19"/>
                  </a:moveTo>
                  <a:cubicBezTo>
                    <a:pt x="94" y="17"/>
                    <a:pt x="96" y="17"/>
                    <a:pt x="96" y="19"/>
                  </a:cubicBezTo>
                  <a:cubicBezTo>
                    <a:pt x="95" y="18"/>
                    <a:pt x="95" y="20"/>
                    <a:pt x="94" y="19"/>
                  </a:cubicBezTo>
                  <a:close/>
                  <a:moveTo>
                    <a:pt x="109" y="19"/>
                  </a:moveTo>
                  <a:cubicBezTo>
                    <a:pt x="111" y="18"/>
                    <a:pt x="113" y="18"/>
                    <a:pt x="113" y="19"/>
                  </a:cubicBezTo>
                  <a:cubicBezTo>
                    <a:pt x="113" y="21"/>
                    <a:pt x="111" y="20"/>
                    <a:pt x="109" y="20"/>
                  </a:cubicBezTo>
                  <a:cubicBezTo>
                    <a:pt x="109" y="20"/>
                    <a:pt x="109" y="19"/>
                    <a:pt x="109" y="19"/>
                  </a:cubicBezTo>
                  <a:close/>
                  <a:moveTo>
                    <a:pt x="32" y="38"/>
                  </a:moveTo>
                  <a:cubicBezTo>
                    <a:pt x="32" y="39"/>
                    <a:pt x="30" y="36"/>
                    <a:pt x="30" y="39"/>
                  </a:cubicBezTo>
                  <a:cubicBezTo>
                    <a:pt x="30" y="39"/>
                    <a:pt x="29" y="38"/>
                    <a:pt x="29" y="37"/>
                  </a:cubicBezTo>
                  <a:cubicBezTo>
                    <a:pt x="30" y="38"/>
                    <a:pt x="30" y="37"/>
                    <a:pt x="30" y="36"/>
                  </a:cubicBezTo>
                  <a:cubicBezTo>
                    <a:pt x="31" y="36"/>
                    <a:pt x="31" y="37"/>
                    <a:pt x="31" y="36"/>
                  </a:cubicBezTo>
                  <a:cubicBezTo>
                    <a:pt x="32" y="37"/>
                    <a:pt x="31" y="37"/>
                    <a:pt x="32" y="38"/>
                  </a:cubicBezTo>
                  <a:close/>
                  <a:moveTo>
                    <a:pt x="36" y="76"/>
                  </a:moveTo>
                  <a:cubicBezTo>
                    <a:pt x="36" y="77"/>
                    <a:pt x="36" y="77"/>
                    <a:pt x="35" y="77"/>
                  </a:cubicBezTo>
                  <a:cubicBezTo>
                    <a:pt x="35" y="77"/>
                    <a:pt x="35" y="77"/>
                    <a:pt x="35" y="76"/>
                  </a:cubicBezTo>
                  <a:cubicBezTo>
                    <a:pt x="35" y="76"/>
                    <a:pt x="36" y="76"/>
                    <a:pt x="36" y="76"/>
                  </a:cubicBezTo>
                  <a:close/>
                  <a:moveTo>
                    <a:pt x="30" y="76"/>
                  </a:moveTo>
                  <a:cubicBezTo>
                    <a:pt x="29" y="75"/>
                    <a:pt x="29" y="74"/>
                    <a:pt x="28" y="74"/>
                  </a:cubicBezTo>
                  <a:cubicBezTo>
                    <a:pt x="26" y="74"/>
                    <a:pt x="26" y="75"/>
                    <a:pt x="26" y="74"/>
                  </a:cubicBezTo>
                  <a:cubicBezTo>
                    <a:pt x="25" y="74"/>
                    <a:pt x="26" y="74"/>
                    <a:pt x="26" y="73"/>
                  </a:cubicBezTo>
                  <a:cubicBezTo>
                    <a:pt x="27" y="73"/>
                    <a:pt x="28" y="73"/>
                    <a:pt x="29" y="73"/>
                  </a:cubicBezTo>
                  <a:cubicBezTo>
                    <a:pt x="30" y="74"/>
                    <a:pt x="30" y="74"/>
                    <a:pt x="31" y="74"/>
                  </a:cubicBezTo>
                  <a:cubicBezTo>
                    <a:pt x="31" y="75"/>
                    <a:pt x="32" y="75"/>
                    <a:pt x="31" y="75"/>
                  </a:cubicBezTo>
                  <a:cubicBezTo>
                    <a:pt x="33" y="75"/>
                    <a:pt x="34" y="75"/>
                    <a:pt x="34" y="77"/>
                  </a:cubicBezTo>
                  <a:cubicBezTo>
                    <a:pt x="34" y="77"/>
                    <a:pt x="33" y="77"/>
                    <a:pt x="33" y="77"/>
                  </a:cubicBezTo>
                  <a:cubicBezTo>
                    <a:pt x="32" y="77"/>
                    <a:pt x="32" y="77"/>
                    <a:pt x="31" y="77"/>
                  </a:cubicBezTo>
                  <a:cubicBezTo>
                    <a:pt x="31" y="76"/>
                    <a:pt x="31" y="76"/>
                    <a:pt x="32" y="76"/>
                  </a:cubicBezTo>
                  <a:cubicBezTo>
                    <a:pt x="31" y="75"/>
                    <a:pt x="30" y="76"/>
                    <a:pt x="30" y="76"/>
                  </a:cubicBezTo>
                  <a:close/>
                  <a:moveTo>
                    <a:pt x="30" y="77"/>
                  </a:moveTo>
                  <a:cubicBezTo>
                    <a:pt x="29" y="78"/>
                    <a:pt x="29" y="77"/>
                    <a:pt x="29" y="77"/>
                  </a:cubicBezTo>
                  <a:cubicBezTo>
                    <a:pt x="29" y="77"/>
                    <a:pt x="29" y="77"/>
                    <a:pt x="29" y="76"/>
                  </a:cubicBezTo>
                  <a:cubicBezTo>
                    <a:pt x="29" y="76"/>
                    <a:pt x="30" y="76"/>
                    <a:pt x="30" y="77"/>
                  </a:cubicBezTo>
                  <a:close/>
                  <a:moveTo>
                    <a:pt x="29" y="73"/>
                  </a:moveTo>
                  <a:cubicBezTo>
                    <a:pt x="29" y="72"/>
                    <a:pt x="29" y="72"/>
                    <a:pt x="29" y="71"/>
                  </a:cubicBezTo>
                  <a:cubicBezTo>
                    <a:pt x="29" y="71"/>
                    <a:pt x="30" y="72"/>
                    <a:pt x="30" y="73"/>
                  </a:cubicBezTo>
                  <a:cubicBezTo>
                    <a:pt x="29" y="73"/>
                    <a:pt x="29" y="73"/>
                    <a:pt x="29" y="73"/>
                  </a:cubicBezTo>
                  <a:close/>
                  <a:moveTo>
                    <a:pt x="30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2"/>
                    <a:pt x="31" y="73"/>
                  </a:cubicBezTo>
                  <a:cubicBezTo>
                    <a:pt x="31" y="73"/>
                    <a:pt x="30" y="72"/>
                    <a:pt x="30" y="71"/>
                  </a:cubicBezTo>
                  <a:close/>
                  <a:moveTo>
                    <a:pt x="32" y="74"/>
                  </a:move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3" y="73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4" y="75"/>
                    <a:pt x="32" y="75"/>
                    <a:pt x="33" y="74"/>
                  </a:cubicBezTo>
                  <a:cubicBezTo>
                    <a:pt x="32" y="74"/>
                    <a:pt x="32" y="74"/>
                    <a:pt x="32" y="74"/>
                  </a:cubicBezTo>
                  <a:close/>
                  <a:moveTo>
                    <a:pt x="144" y="96"/>
                  </a:moveTo>
                  <a:cubicBezTo>
                    <a:pt x="144" y="95"/>
                    <a:pt x="144" y="95"/>
                    <a:pt x="144" y="94"/>
                  </a:cubicBezTo>
                  <a:cubicBezTo>
                    <a:pt x="143" y="93"/>
                    <a:pt x="142" y="93"/>
                    <a:pt x="141" y="92"/>
                  </a:cubicBezTo>
                  <a:cubicBezTo>
                    <a:pt x="140" y="91"/>
                    <a:pt x="140" y="92"/>
                    <a:pt x="139" y="92"/>
                  </a:cubicBezTo>
                  <a:cubicBezTo>
                    <a:pt x="139" y="91"/>
                    <a:pt x="140" y="91"/>
                    <a:pt x="140" y="91"/>
                  </a:cubicBezTo>
                  <a:cubicBezTo>
                    <a:pt x="141" y="90"/>
                    <a:pt x="141" y="91"/>
                    <a:pt x="141" y="91"/>
                  </a:cubicBezTo>
                  <a:cubicBezTo>
                    <a:pt x="142" y="91"/>
                    <a:pt x="142" y="91"/>
                    <a:pt x="142" y="90"/>
                  </a:cubicBezTo>
                  <a:cubicBezTo>
                    <a:pt x="143" y="90"/>
                    <a:pt x="143" y="90"/>
                    <a:pt x="144" y="90"/>
                  </a:cubicBezTo>
                  <a:cubicBezTo>
                    <a:pt x="144" y="90"/>
                    <a:pt x="145" y="91"/>
                    <a:pt x="145" y="91"/>
                  </a:cubicBezTo>
                  <a:cubicBezTo>
                    <a:pt x="145" y="93"/>
                    <a:pt x="144" y="94"/>
                    <a:pt x="144" y="96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0" name="Freeform 258"/>
            <p:cNvSpPr>
              <a:spLocks noChangeArrowheads="1"/>
            </p:cNvSpPr>
            <p:nvPr/>
          </p:nvSpPr>
          <p:spPr bwMode="auto">
            <a:xfrm>
              <a:off x="7340849" y="3322658"/>
              <a:ext cx="1663" cy="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1" name="Freeform 259"/>
            <p:cNvSpPr>
              <a:spLocks noChangeArrowheads="1"/>
            </p:cNvSpPr>
            <p:nvPr/>
          </p:nvSpPr>
          <p:spPr bwMode="auto">
            <a:xfrm>
              <a:off x="7545389" y="3395826"/>
              <a:ext cx="1663" cy="3326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2" name="Freeform 260"/>
            <p:cNvSpPr>
              <a:spLocks noChangeArrowheads="1"/>
            </p:cNvSpPr>
            <p:nvPr/>
          </p:nvSpPr>
          <p:spPr bwMode="auto">
            <a:xfrm>
              <a:off x="7517119" y="3325983"/>
              <a:ext cx="3326" cy="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3" name="Freeform 261"/>
            <p:cNvSpPr>
              <a:spLocks noChangeArrowheads="1"/>
            </p:cNvSpPr>
            <p:nvPr/>
          </p:nvSpPr>
          <p:spPr bwMode="auto">
            <a:xfrm>
              <a:off x="7520445" y="3324321"/>
              <a:ext cx="1663" cy="16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4" name="Freeform 262"/>
            <p:cNvSpPr>
              <a:spLocks noChangeArrowheads="1"/>
            </p:cNvSpPr>
            <p:nvPr/>
          </p:nvSpPr>
          <p:spPr bwMode="auto">
            <a:xfrm>
              <a:off x="7487186" y="3334299"/>
              <a:ext cx="1663" cy="33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5" name="Freeform 263"/>
            <p:cNvSpPr>
              <a:spLocks noChangeArrowheads="1"/>
            </p:cNvSpPr>
            <p:nvPr/>
          </p:nvSpPr>
          <p:spPr bwMode="auto">
            <a:xfrm>
              <a:off x="7294287" y="3415781"/>
              <a:ext cx="1663" cy="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6" name="Freeform 264"/>
            <p:cNvSpPr>
              <a:spLocks noChangeArrowheads="1"/>
            </p:cNvSpPr>
            <p:nvPr/>
          </p:nvSpPr>
          <p:spPr bwMode="auto">
            <a:xfrm>
              <a:off x="7423995" y="33891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7" name="Freeform 265"/>
            <p:cNvSpPr>
              <a:spLocks noChangeArrowheads="1"/>
            </p:cNvSpPr>
            <p:nvPr/>
          </p:nvSpPr>
          <p:spPr bwMode="auto">
            <a:xfrm>
              <a:off x="7423995" y="3342613"/>
              <a:ext cx="14967" cy="2494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3" y="11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3" y="11"/>
                </a:cxn>
                <a:cxn ang="0">
                  <a:pos x="5" y="11"/>
                </a:cxn>
                <a:cxn ang="0">
                  <a:pos x="6" y="7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3" y="10"/>
                    <a:pt x="3" y="11"/>
                  </a:cubicBezTo>
                  <a:cubicBezTo>
                    <a:pt x="1" y="12"/>
                    <a:pt x="1" y="8"/>
                    <a:pt x="0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2" y="12"/>
                  </a:cubicBezTo>
                  <a:cubicBezTo>
                    <a:pt x="2" y="12"/>
                    <a:pt x="2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0"/>
                    <a:pt x="5" y="8"/>
                    <a:pt x="6" y="7"/>
                  </a:cubicBezTo>
                  <a:cubicBezTo>
                    <a:pt x="7" y="7"/>
                    <a:pt x="6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5" y="5"/>
                    <a:pt x="5" y="5"/>
                  </a:cubicBezTo>
                  <a:cubicBezTo>
                    <a:pt x="5" y="2"/>
                    <a:pt x="7" y="2"/>
                    <a:pt x="7" y="1"/>
                  </a:cubicBezTo>
                  <a:cubicBezTo>
                    <a:pt x="7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8" name="Freeform 266"/>
            <p:cNvSpPr>
              <a:spLocks noChangeArrowheads="1"/>
            </p:cNvSpPr>
            <p:nvPr/>
          </p:nvSpPr>
          <p:spPr bwMode="auto">
            <a:xfrm>
              <a:off x="7357478" y="3367557"/>
              <a:ext cx="1663" cy="332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09" name="Freeform 267"/>
            <p:cNvSpPr>
              <a:spLocks noChangeArrowheads="1"/>
            </p:cNvSpPr>
            <p:nvPr/>
          </p:nvSpPr>
          <p:spPr bwMode="auto">
            <a:xfrm>
              <a:off x="7532086" y="3424096"/>
              <a:ext cx="6652" cy="831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3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1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2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2" y="2"/>
                    <a:pt x="2" y="3"/>
                    <a:pt x="3" y="2"/>
                  </a:cubicBezTo>
                  <a:cubicBezTo>
                    <a:pt x="2" y="2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0" name="Freeform 268"/>
            <p:cNvSpPr>
              <a:spLocks noChangeArrowheads="1"/>
            </p:cNvSpPr>
            <p:nvPr/>
          </p:nvSpPr>
          <p:spPr bwMode="auto">
            <a:xfrm>
              <a:off x="7448940" y="3340950"/>
              <a:ext cx="6652" cy="66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3"/>
                    <a:pt x="1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1" name="Freeform 269"/>
            <p:cNvSpPr>
              <a:spLocks noChangeArrowheads="1"/>
            </p:cNvSpPr>
            <p:nvPr/>
          </p:nvSpPr>
          <p:spPr bwMode="auto">
            <a:xfrm>
              <a:off x="7442288" y="3334299"/>
              <a:ext cx="166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2" name="Freeform 270"/>
            <p:cNvSpPr>
              <a:spLocks noChangeArrowheads="1"/>
            </p:cNvSpPr>
            <p:nvPr/>
          </p:nvSpPr>
          <p:spPr bwMode="auto">
            <a:xfrm>
              <a:off x="7450602" y="3415781"/>
              <a:ext cx="1663" cy="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3" name="Freeform 271"/>
            <p:cNvSpPr>
              <a:spLocks noChangeArrowheads="1"/>
            </p:cNvSpPr>
            <p:nvPr/>
          </p:nvSpPr>
          <p:spPr bwMode="auto">
            <a:xfrm>
              <a:off x="7452266" y="3345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4" name="Freeform 272"/>
            <p:cNvSpPr>
              <a:spLocks noChangeArrowheads="1"/>
            </p:cNvSpPr>
            <p:nvPr/>
          </p:nvSpPr>
          <p:spPr bwMode="auto">
            <a:xfrm>
              <a:off x="7483861" y="3332635"/>
              <a:ext cx="3326" cy="166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5" name="Freeform 273"/>
            <p:cNvSpPr>
              <a:spLocks noChangeArrowheads="1"/>
            </p:cNvSpPr>
            <p:nvPr/>
          </p:nvSpPr>
          <p:spPr bwMode="auto">
            <a:xfrm>
              <a:off x="7438962" y="3355916"/>
              <a:ext cx="3326" cy="16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6" name="Freeform 274"/>
            <p:cNvSpPr>
              <a:spLocks noChangeArrowheads="1"/>
            </p:cNvSpPr>
            <p:nvPr/>
          </p:nvSpPr>
          <p:spPr bwMode="auto">
            <a:xfrm>
              <a:off x="7522108" y="332432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7" name="Freeform 275"/>
            <p:cNvSpPr>
              <a:spLocks noChangeArrowheads="1"/>
            </p:cNvSpPr>
            <p:nvPr/>
          </p:nvSpPr>
          <p:spPr bwMode="auto">
            <a:xfrm>
              <a:off x="7392400" y="3301040"/>
              <a:ext cx="8315" cy="498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3" y="2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3" y="2"/>
                    <a:pt x="4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8" name="Freeform 276"/>
            <p:cNvSpPr>
              <a:spLocks noChangeArrowheads="1"/>
            </p:cNvSpPr>
            <p:nvPr/>
          </p:nvSpPr>
          <p:spPr bwMode="auto">
            <a:xfrm>
              <a:off x="7397389" y="3325983"/>
              <a:ext cx="1663" cy="498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19" name="Freeform 277"/>
            <p:cNvSpPr>
              <a:spLocks noChangeArrowheads="1"/>
            </p:cNvSpPr>
            <p:nvPr/>
          </p:nvSpPr>
          <p:spPr bwMode="auto">
            <a:xfrm>
              <a:off x="7292625" y="3412455"/>
              <a:ext cx="1663" cy="3326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1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0" name="Freeform 278"/>
            <p:cNvSpPr>
              <a:spLocks noChangeArrowheads="1"/>
            </p:cNvSpPr>
            <p:nvPr/>
          </p:nvSpPr>
          <p:spPr bwMode="auto">
            <a:xfrm>
              <a:off x="7292625" y="3409130"/>
              <a:ext cx="1663" cy="3326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1" name="Freeform 279"/>
            <p:cNvSpPr>
              <a:spLocks noChangeArrowheads="1"/>
            </p:cNvSpPr>
            <p:nvPr/>
          </p:nvSpPr>
          <p:spPr bwMode="auto">
            <a:xfrm>
              <a:off x="7147950" y="3374209"/>
              <a:ext cx="71506" cy="113079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3" y="68"/>
                </a:cxn>
                <a:cxn ang="0">
                  <a:pos x="43" y="0"/>
                </a:cxn>
                <a:cxn ang="0">
                  <a:pos x="0" y="34"/>
                </a:cxn>
              </a:cxnLst>
              <a:rect l="0" t="0" r="r" b="b"/>
              <a:pathLst>
                <a:path w="43" h="68">
                  <a:moveTo>
                    <a:pt x="0" y="34"/>
                  </a:moveTo>
                  <a:lnTo>
                    <a:pt x="43" y="68"/>
                  </a:lnTo>
                  <a:lnTo>
                    <a:pt x="43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2" name="Freeform 280"/>
            <p:cNvSpPr>
              <a:spLocks noChangeArrowheads="1"/>
            </p:cNvSpPr>
            <p:nvPr/>
          </p:nvSpPr>
          <p:spPr bwMode="auto">
            <a:xfrm>
              <a:off x="7211141" y="3407467"/>
              <a:ext cx="43236" cy="46562"/>
            </a:xfrm>
            <a:custGeom>
              <a:avLst/>
              <a:gdLst/>
              <a:ahLst/>
              <a:cxnLst>
                <a:cxn ang="0">
                  <a:pos x="26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28"/>
                </a:cxn>
                <a:cxn ang="0">
                  <a:pos x="26" y="28"/>
                </a:cxn>
              </a:cxnLst>
              <a:rect l="0" t="0" r="r" b="b"/>
              <a:pathLst>
                <a:path w="26" h="28">
                  <a:moveTo>
                    <a:pt x="26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3" name="Freeform 281"/>
            <p:cNvSpPr>
              <a:spLocks noChangeArrowheads="1"/>
            </p:cNvSpPr>
            <p:nvPr/>
          </p:nvSpPr>
          <p:spPr bwMode="auto">
            <a:xfrm>
              <a:off x="7643501" y="3374209"/>
              <a:ext cx="69843" cy="113079"/>
            </a:xfrm>
            <a:custGeom>
              <a:avLst/>
              <a:gdLst/>
              <a:ahLst/>
              <a:cxnLst>
                <a:cxn ang="0">
                  <a:pos x="42" y="34"/>
                </a:cxn>
                <a:cxn ang="0">
                  <a:pos x="0" y="68"/>
                </a:cxn>
                <a:cxn ang="0">
                  <a:pos x="0" y="0"/>
                </a:cxn>
                <a:cxn ang="0">
                  <a:pos x="42" y="34"/>
                </a:cxn>
              </a:cxnLst>
              <a:rect l="0" t="0" r="r" b="b"/>
              <a:pathLst>
                <a:path w="42" h="68">
                  <a:moveTo>
                    <a:pt x="42" y="34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4" name="Freeform 282"/>
            <p:cNvSpPr>
              <a:spLocks noChangeArrowheads="1"/>
            </p:cNvSpPr>
            <p:nvPr/>
          </p:nvSpPr>
          <p:spPr bwMode="auto">
            <a:xfrm>
              <a:off x="7605255" y="3407467"/>
              <a:ext cx="43236" cy="46562"/>
            </a:xfrm>
            <a:custGeom>
              <a:avLst/>
              <a:gdLst/>
              <a:ahLst/>
              <a:cxnLst>
                <a:cxn ang="0">
                  <a:pos x="26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28"/>
                </a:cxn>
                <a:cxn ang="0">
                  <a:pos x="26" y="28"/>
                </a:cxn>
              </a:cxnLst>
              <a:rect l="0" t="0" r="r" b="b"/>
              <a:pathLst>
                <a:path w="26" h="28">
                  <a:moveTo>
                    <a:pt x="26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5" name="Freeform 283"/>
            <p:cNvSpPr>
              <a:spLocks noChangeArrowheads="1"/>
            </p:cNvSpPr>
            <p:nvPr/>
          </p:nvSpPr>
          <p:spPr bwMode="auto">
            <a:xfrm>
              <a:off x="7374108" y="3146388"/>
              <a:ext cx="113079" cy="715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43"/>
                </a:cxn>
                <a:cxn ang="0">
                  <a:pos x="68" y="43"/>
                </a:cxn>
                <a:cxn ang="0">
                  <a:pos x="34" y="0"/>
                </a:cxn>
              </a:cxnLst>
              <a:rect l="0" t="0" r="r" b="b"/>
              <a:pathLst>
                <a:path w="68" h="43">
                  <a:moveTo>
                    <a:pt x="34" y="0"/>
                  </a:moveTo>
                  <a:lnTo>
                    <a:pt x="0" y="43"/>
                  </a:lnTo>
                  <a:lnTo>
                    <a:pt x="68" y="4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6" name="Freeform 284"/>
            <p:cNvSpPr>
              <a:spLocks noChangeArrowheads="1"/>
            </p:cNvSpPr>
            <p:nvPr/>
          </p:nvSpPr>
          <p:spPr bwMode="auto">
            <a:xfrm>
              <a:off x="7407366" y="3211242"/>
              <a:ext cx="48225" cy="44899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27"/>
                </a:cxn>
                <a:cxn ang="0">
                  <a:pos x="29" y="27"/>
                </a:cxn>
              </a:cxnLst>
              <a:rect l="0" t="0" r="r" b="b"/>
              <a:pathLst>
                <a:path w="29" h="27">
                  <a:moveTo>
                    <a:pt x="29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27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7" name="Freeform 285"/>
            <p:cNvSpPr>
              <a:spLocks noChangeArrowheads="1"/>
            </p:cNvSpPr>
            <p:nvPr/>
          </p:nvSpPr>
          <p:spPr bwMode="auto">
            <a:xfrm>
              <a:off x="7374108" y="3643602"/>
              <a:ext cx="113079" cy="71506"/>
            </a:xfrm>
            <a:custGeom>
              <a:avLst/>
              <a:gdLst/>
              <a:ahLst/>
              <a:cxnLst>
                <a:cxn ang="0">
                  <a:pos x="34" y="43"/>
                </a:cxn>
                <a:cxn ang="0">
                  <a:pos x="0" y="0"/>
                </a:cxn>
                <a:cxn ang="0">
                  <a:pos x="68" y="0"/>
                </a:cxn>
                <a:cxn ang="0">
                  <a:pos x="34" y="43"/>
                </a:cxn>
              </a:cxnLst>
              <a:rect l="0" t="0" r="r" b="b"/>
              <a:pathLst>
                <a:path w="68" h="43">
                  <a:moveTo>
                    <a:pt x="34" y="4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34" y="43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8" name="Freeform 286"/>
            <p:cNvSpPr>
              <a:spLocks noChangeArrowheads="1"/>
            </p:cNvSpPr>
            <p:nvPr/>
          </p:nvSpPr>
          <p:spPr bwMode="auto">
            <a:xfrm>
              <a:off x="7407366" y="3605355"/>
              <a:ext cx="48225" cy="44899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27"/>
                </a:cxn>
                <a:cxn ang="0">
                  <a:pos x="29" y="27"/>
                </a:cxn>
              </a:cxnLst>
              <a:rect l="0" t="0" r="r" b="b"/>
              <a:pathLst>
                <a:path w="29" h="27">
                  <a:moveTo>
                    <a:pt x="29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27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29" name="Freeform 287"/>
            <p:cNvSpPr>
              <a:spLocks noChangeArrowheads="1"/>
            </p:cNvSpPr>
            <p:nvPr/>
          </p:nvSpPr>
          <p:spPr bwMode="auto">
            <a:xfrm>
              <a:off x="7229434" y="3231197"/>
              <a:ext cx="91461" cy="89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54"/>
                </a:cxn>
                <a:cxn ang="0">
                  <a:pos x="55" y="6"/>
                </a:cxn>
                <a:cxn ang="0">
                  <a:pos x="0" y="0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7" y="54"/>
                  </a:lnTo>
                  <a:lnTo>
                    <a:pt x="5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30" name="Freeform 288"/>
            <p:cNvSpPr>
              <a:spLocks noChangeArrowheads="1"/>
            </p:cNvSpPr>
            <p:nvPr/>
          </p:nvSpPr>
          <p:spPr bwMode="auto">
            <a:xfrm>
              <a:off x="7259366" y="3259466"/>
              <a:ext cx="64855" cy="64855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19" y="39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39" y="19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31" name="Freeform 289"/>
            <p:cNvSpPr>
              <a:spLocks noChangeArrowheads="1"/>
            </p:cNvSpPr>
            <p:nvPr/>
          </p:nvSpPr>
          <p:spPr bwMode="auto">
            <a:xfrm>
              <a:off x="7540400" y="3540501"/>
              <a:ext cx="89798" cy="89798"/>
            </a:xfrm>
            <a:custGeom>
              <a:avLst/>
              <a:gdLst/>
              <a:ahLst/>
              <a:cxnLst>
                <a:cxn ang="0">
                  <a:pos x="54" y="54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54" y="54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54" y="54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32" name="Freeform 290"/>
            <p:cNvSpPr>
              <a:spLocks noChangeArrowheads="1"/>
            </p:cNvSpPr>
            <p:nvPr/>
          </p:nvSpPr>
          <p:spPr bwMode="auto">
            <a:xfrm>
              <a:off x="7538738" y="3538838"/>
              <a:ext cx="64855" cy="63191"/>
            </a:xfrm>
            <a:custGeom>
              <a:avLst/>
              <a:gdLst/>
              <a:ahLst/>
              <a:cxnLst>
                <a:cxn ang="0">
                  <a:pos x="17" y="38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39" y="18"/>
                </a:cxn>
                <a:cxn ang="0">
                  <a:pos x="17" y="38"/>
                </a:cxn>
                <a:cxn ang="0">
                  <a:pos x="17" y="38"/>
                </a:cxn>
              </a:cxnLst>
              <a:rect l="0" t="0" r="r" b="b"/>
              <a:pathLst>
                <a:path w="39" h="38">
                  <a:moveTo>
                    <a:pt x="17" y="38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39" y="18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33" name="Freeform 291"/>
            <p:cNvSpPr>
              <a:spLocks noChangeArrowheads="1"/>
            </p:cNvSpPr>
            <p:nvPr/>
          </p:nvSpPr>
          <p:spPr bwMode="auto">
            <a:xfrm>
              <a:off x="7540400" y="3231197"/>
              <a:ext cx="89798" cy="8979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0" y="6"/>
                </a:cxn>
                <a:cxn ang="0">
                  <a:pos x="48" y="54"/>
                </a:cxn>
                <a:cxn ang="0">
                  <a:pos x="54" y="0"/>
                </a:cxn>
              </a:cxnLst>
              <a:rect l="0" t="0" r="r" b="b"/>
              <a:pathLst>
                <a:path w="54" h="54">
                  <a:moveTo>
                    <a:pt x="54" y="0"/>
                  </a:moveTo>
                  <a:lnTo>
                    <a:pt x="0" y="6"/>
                  </a:lnTo>
                  <a:lnTo>
                    <a:pt x="48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34" name="Freeform 292"/>
            <p:cNvSpPr>
              <a:spLocks noChangeArrowheads="1"/>
            </p:cNvSpPr>
            <p:nvPr/>
          </p:nvSpPr>
          <p:spPr bwMode="auto">
            <a:xfrm>
              <a:off x="7538738" y="3259466"/>
              <a:ext cx="61529" cy="64855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37" y="20"/>
                </a:cxn>
                <a:cxn ang="0">
                  <a:pos x="20" y="39"/>
                </a:cxn>
                <a:cxn ang="0">
                  <a:pos x="20" y="39"/>
                </a:cxn>
              </a:cxnLst>
              <a:rect l="0" t="0" r="r" b="b"/>
              <a:pathLst>
                <a:path w="37" h="39">
                  <a:moveTo>
                    <a:pt x="20" y="39"/>
                  </a:moveTo>
                  <a:lnTo>
                    <a:pt x="0" y="19"/>
                  </a:lnTo>
                  <a:lnTo>
                    <a:pt x="17" y="0"/>
                  </a:lnTo>
                  <a:lnTo>
                    <a:pt x="37" y="20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35" name="Freeform 293"/>
            <p:cNvSpPr>
              <a:spLocks noChangeArrowheads="1"/>
            </p:cNvSpPr>
            <p:nvPr/>
          </p:nvSpPr>
          <p:spPr bwMode="auto">
            <a:xfrm>
              <a:off x="7229434" y="3540501"/>
              <a:ext cx="91461" cy="89798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7" y="0"/>
                </a:cxn>
                <a:cxn ang="0">
                  <a:pos x="55" y="48"/>
                </a:cxn>
                <a:cxn ang="0">
                  <a:pos x="0" y="54"/>
                </a:cxn>
              </a:cxnLst>
              <a:rect l="0" t="0" r="r" b="b"/>
              <a:pathLst>
                <a:path w="55" h="54">
                  <a:moveTo>
                    <a:pt x="0" y="54"/>
                  </a:moveTo>
                  <a:lnTo>
                    <a:pt x="7" y="0"/>
                  </a:lnTo>
                  <a:lnTo>
                    <a:pt x="55" y="4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36" name="Freeform 294"/>
            <p:cNvSpPr>
              <a:spLocks noChangeArrowheads="1"/>
            </p:cNvSpPr>
            <p:nvPr/>
          </p:nvSpPr>
          <p:spPr bwMode="auto">
            <a:xfrm>
              <a:off x="7259366" y="3538838"/>
              <a:ext cx="64855" cy="63191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0" y="18"/>
                </a:cxn>
                <a:cxn ang="0">
                  <a:pos x="19" y="0"/>
                </a:cxn>
                <a:cxn ang="0">
                  <a:pos x="39" y="20"/>
                </a:cxn>
                <a:cxn ang="0">
                  <a:pos x="20" y="38"/>
                </a:cxn>
                <a:cxn ang="0">
                  <a:pos x="20" y="38"/>
                </a:cxn>
              </a:cxnLst>
              <a:rect l="0" t="0" r="r" b="b"/>
              <a:pathLst>
                <a:path w="39" h="38">
                  <a:moveTo>
                    <a:pt x="20" y="38"/>
                  </a:moveTo>
                  <a:lnTo>
                    <a:pt x="0" y="18"/>
                  </a:lnTo>
                  <a:lnTo>
                    <a:pt x="19" y="0"/>
                  </a:lnTo>
                  <a:lnTo>
                    <a:pt x="39" y="20"/>
                  </a:lnTo>
                  <a:lnTo>
                    <a:pt x="20" y="38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</p:grpSp>
      <p:grpSp>
        <p:nvGrpSpPr>
          <p:cNvPr id="26737" name="组合 238"/>
          <p:cNvGrpSpPr/>
          <p:nvPr/>
        </p:nvGrpSpPr>
        <p:grpSpPr bwMode="auto">
          <a:xfrm>
            <a:off x="7942263" y="4264025"/>
            <a:ext cx="541337" cy="742950"/>
            <a:chOff x="9471056" y="533934"/>
            <a:chExt cx="444000" cy="606967"/>
          </a:xfrm>
        </p:grpSpPr>
        <p:sp>
          <p:nvSpPr>
            <p:cNvPr id="26738" name="Freeform 324"/>
            <p:cNvSpPr>
              <a:spLocks noEditPoints="1" noChangeArrowheads="1"/>
            </p:cNvSpPr>
            <p:nvPr/>
          </p:nvSpPr>
          <p:spPr bwMode="auto">
            <a:xfrm>
              <a:off x="9725483" y="871507"/>
              <a:ext cx="91461" cy="93124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  <a:cxn ang="0">
                  <a:pos x="22" y="12"/>
                </a:cxn>
                <a:cxn ang="0">
                  <a:pos x="13" y="22"/>
                </a:cxn>
                <a:cxn ang="0">
                  <a:pos x="22" y="31"/>
                </a:cxn>
                <a:cxn ang="0">
                  <a:pos x="32" y="22"/>
                </a:cxn>
                <a:cxn ang="0">
                  <a:pos x="22" y="12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4" y="10"/>
                    <a:pt x="44" y="22"/>
                  </a:cubicBezTo>
                  <a:cubicBezTo>
                    <a:pt x="44" y="34"/>
                    <a:pt x="35" y="44"/>
                    <a:pt x="22" y="44"/>
                  </a:cubicBezTo>
                  <a:close/>
                  <a:moveTo>
                    <a:pt x="22" y="12"/>
                  </a:moveTo>
                  <a:cubicBezTo>
                    <a:pt x="17" y="12"/>
                    <a:pt x="13" y="17"/>
                    <a:pt x="13" y="22"/>
                  </a:cubicBezTo>
                  <a:cubicBezTo>
                    <a:pt x="13" y="27"/>
                    <a:pt x="17" y="31"/>
                    <a:pt x="22" y="31"/>
                  </a:cubicBezTo>
                  <a:cubicBezTo>
                    <a:pt x="27" y="31"/>
                    <a:pt x="32" y="27"/>
                    <a:pt x="32" y="22"/>
                  </a:cubicBezTo>
                  <a:cubicBezTo>
                    <a:pt x="32" y="17"/>
                    <a:pt x="27" y="12"/>
                    <a:pt x="22" y="1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39" name="Freeform 325"/>
            <p:cNvSpPr>
              <a:spLocks noEditPoints="1" noChangeArrowheads="1"/>
            </p:cNvSpPr>
            <p:nvPr/>
          </p:nvSpPr>
          <p:spPr bwMode="auto">
            <a:xfrm>
              <a:off x="9471056" y="701889"/>
              <a:ext cx="434024" cy="439012"/>
            </a:xfrm>
            <a:custGeom>
              <a:avLst/>
              <a:gdLst/>
              <a:ahLst/>
              <a:cxnLst>
                <a:cxn ang="0">
                  <a:pos x="145" y="24"/>
                </a:cxn>
                <a:cxn ang="0">
                  <a:pos x="174" y="48"/>
                </a:cxn>
                <a:cxn ang="0">
                  <a:pos x="132" y="22"/>
                </a:cxn>
                <a:cxn ang="0">
                  <a:pos x="104" y="0"/>
                </a:cxn>
                <a:cxn ang="0">
                  <a:pos x="104" y="211"/>
                </a:cxn>
                <a:cxn ang="0">
                  <a:pos x="163" y="19"/>
                </a:cxn>
                <a:cxn ang="0">
                  <a:pos x="131" y="55"/>
                </a:cxn>
                <a:cxn ang="0">
                  <a:pos x="104" y="17"/>
                </a:cxn>
                <a:cxn ang="0">
                  <a:pos x="63" y="53"/>
                </a:cxn>
                <a:cxn ang="0">
                  <a:pos x="78" y="18"/>
                </a:cxn>
                <a:cxn ang="0">
                  <a:pos x="60" y="67"/>
                </a:cxn>
                <a:cxn ang="0">
                  <a:pos x="14" y="99"/>
                </a:cxn>
                <a:cxn ang="0">
                  <a:pos x="26" y="151"/>
                </a:cxn>
                <a:cxn ang="0">
                  <a:pos x="56" y="113"/>
                </a:cxn>
                <a:cxn ang="0">
                  <a:pos x="26" y="151"/>
                </a:cxn>
                <a:cxn ang="0">
                  <a:pos x="63" y="158"/>
                </a:cxn>
                <a:cxn ang="0">
                  <a:pos x="34" y="163"/>
                </a:cxn>
                <a:cxn ang="0">
                  <a:pos x="77" y="157"/>
                </a:cxn>
                <a:cxn ang="0">
                  <a:pos x="104" y="194"/>
                </a:cxn>
                <a:cxn ang="0">
                  <a:pos x="145" y="158"/>
                </a:cxn>
                <a:cxn ang="0">
                  <a:pos x="129" y="193"/>
                </a:cxn>
                <a:cxn ang="0">
                  <a:pos x="148" y="144"/>
                </a:cxn>
                <a:cxn ang="0">
                  <a:pos x="144" y="120"/>
                </a:cxn>
                <a:cxn ang="0">
                  <a:pos x="134" y="143"/>
                </a:cxn>
                <a:cxn ang="0">
                  <a:pos x="71" y="113"/>
                </a:cxn>
                <a:cxn ang="0">
                  <a:pos x="128" y="104"/>
                </a:cxn>
                <a:cxn ang="0">
                  <a:pos x="71" y="99"/>
                </a:cxn>
                <a:cxn ang="0">
                  <a:pos x="104" y="70"/>
                </a:cxn>
                <a:cxn ang="0">
                  <a:pos x="137" y="90"/>
                </a:cxn>
                <a:cxn ang="0">
                  <a:pos x="151" y="89"/>
                </a:cxn>
                <a:cxn ang="0">
                  <a:pos x="182" y="60"/>
                </a:cxn>
                <a:cxn ang="0">
                  <a:pos x="159" y="99"/>
                </a:cxn>
                <a:cxn ang="0">
                  <a:pos x="157" y="113"/>
                </a:cxn>
                <a:cxn ang="0">
                  <a:pos x="182" y="151"/>
                </a:cxn>
              </a:cxnLst>
              <a:rect l="0" t="0" r="r" b="b"/>
              <a:pathLst>
                <a:path w="208" h="211">
                  <a:moveTo>
                    <a:pt x="163" y="19"/>
                  </a:moveTo>
                  <a:cubicBezTo>
                    <a:pt x="158" y="22"/>
                    <a:pt x="151" y="24"/>
                    <a:pt x="145" y="24"/>
                  </a:cubicBezTo>
                  <a:cubicBezTo>
                    <a:pt x="145" y="24"/>
                    <a:pt x="144" y="24"/>
                    <a:pt x="144" y="24"/>
                  </a:cubicBezTo>
                  <a:cubicBezTo>
                    <a:pt x="156" y="30"/>
                    <a:pt x="166" y="38"/>
                    <a:pt x="174" y="48"/>
                  </a:cubicBezTo>
                  <a:cubicBezTo>
                    <a:pt x="164" y="50"/>
                    <a:pt x="155" y="52"/>
                    <a:pt x="145" y="53"/>
                  </a:cubicBezTo>
                  <a:cubicBezTo>
                    <a:pt x="142" y="40"/>
                    <a:pt x="137" y="30"/>
                    <a:pt x="132" y="22"/>
                  </a:cubicBezTo>
                  <a:cubicBezTo>
                    <a:pt x="122" y="18"/>
                    <a:pt x="115" y="10"/>
                    <a:pt x="111" y="0"/>
                  </a:cubicBezTo>
                  <a:cubicBezTo>
                    <a:pt x="109" y="0"/>
                    <a:pt x="106" y="0"/>
                    <a:pt x="104" y="0"/>
                  </a:cubicBezTo>
                  <a:cubicBezTo>
                    <a:pt x="46" y="0"/>
                    <a:pt x="0" y="47"/>
                    <a:pt x="0" y="106"/>
                  </a:cubicBezTo>
                  <a:cubicBezTo>
                    <a:pt x="0" y="164"/>
                    <a:pt x="46" y="211"/>
                    <a:pt x="104" y="211"/>
                  </a:cubicBezTo>
                  <a:cubicBezTo>
                    <a:pt x="161" y="211"/>
                    <a:pt x="208" y="164"/>
                    <a:pt x="208" y="106"/>
                  </a:cubicBezTo>
                  <a:cubicBezTo>
                    <a:pt x="208" y="70"/>
                    <a:pt x="190" y="38"/>
                    <a:pt x="163" y="19"/>
                  </a:cubicBezTo>
                  <a:close/>
                  <a:moveTo>
                    <a:pt x="104" y="17"/>
                  </a:moveTo>
                  <a:cubicBezTo>
                    <a:pt x="114" y="17"/>
                    <a:pt x="124" y="31"/>
                    <a:pt x="131" y="55"/>
                  </a:cubicBezTo>
                  <a:cubicBezTo>
                    <a:pt x="113" y="56"/>
                    <a:pt x="95" y="56"/>
                    <a:pt x="77" y="55"/>
                  </a:cubicBezTo>
                  <a:cubicBezTo>
                    <a:pt x="83" y="31"/>
                    <a:pt x="94" y="17"/>
                    <a:pt x="104" y="17"/>
                  </a:cubicBezTo>
                  <a:close/>
                  <a:moveTo>
                    <a:pt x="78" y="18"/>
                  </a:moveTo>
                  <a:cubicBezTo>
                    <a:pt x="72" y="27"/>
                    <a:pt x="66" y="39"/>
                    <a:pt x="63" y="53"/>
                  </a:cubicBezTo>
                  <a:cubicBezTo>
                    <a:pt x="53" y="52"/>
                    <a:pt x="44" y="50"/>
                    <a:pt x="34" y="48"/>
                  </a:cubicBezTo>
                  <a:cubicBezTo>
                    <a:pt x="45" y="34"/>
                    <a:pt x="61" y="23"/>
                    <a:pt x="78" y="18"/>
                  </a:cubicBezTo>
                  <a:close/>
                  <a:moveTo>
                    <a:pt x="26" y="60"/>
                  </a:moveTo>
                  <a:cubicBezTo>
                    <a:pt x="37" y="63"/>
                    <a:pt x="48" y="65"/>
                    <a:pt x="60" y="67"/>
                  </a:cubicBezTo>
                  <a:cubicBezTo>
                    <a:pt x="58" y="77"/>
                    <a:pt x="57" y="87"/>
                    <a:pt x="56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5" y="85"/>
                    <a:pt x="19" y="72"/>
                    <a:pt x="26" y="60"/>
                  </a:cubicBezTo>
                  <a:close/>
                  <a:moveTo>
                    <a:pt x="26" y="151"/>
                  </a:moveTo>
                  <a:cubicBezTo>
                    <a:pt x="19" y="140"/>
                    <a:pt x="15" y="127"/>
                    <a:pt x="14" y="113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7" y="124"/>
                    <a:pt x="58" y="135"/>
                    <a:pt x="60" y="144"/>
                  </a:cubicBezTo>
                  <a:cubicBezTo>
                    <a:pt x="48" y="146"/>
                    <a:pt x="37" y="148"/>
                    <a:pt x="26" y="151"/>
                  </a:cubicBezTo>
                  <a:close/>
                  <a:moveTo>
                    <a:pt x="34" y="163"/>
                  </a:moveTo>
                  <a:cubicBezTo>
                    <a:pt x="44" y="161"/>
                    <a:pt x="53" y="159"/>
                    <a:pt x="63" y="158"/>
                  </a:cubicBezTo>
                  <a:cubicBezTo>
                    <a:pt x="66" y="173"/>
                    <a:pt x="72" y="185"/>
                    <a:pt x="78" y="193"/>
                  </a:cubicBezTo>
                  <a:cubicBezTo>
                    <a:pt x="61" y="188"/>
                    <a:pt x="45" y="177"/>
                    <a:pt x="34" y="163"/>
                  </a:cubicBezTo>
                  <a:close/>
                  <a:moveTo>
                    <a:pt x="104" y="194"/>
                  </a:moveTo>
                  <a:cubicBezTo>
                    <a:pt x="94" y="194"/>
                    <a:pt x="83" y="180"/>
                    <a:pt x="77" y="157"/>
                  </a:cubicBezTo>
                  <a:cubicBezTo>
                    <a:pt x="95" y="155"/>
                    <a:pt x="113" y="155"/>
                    <a:pt x="131" y="157"/>
                  </a:cubicBezTo>
                  <a:cubicBezTo>
                    <a:pt x="124" y="180"/>
                    <a:pt x="114" y="194"/>
                    <a:pt x="104" y="194"/>
                  </a:cubicBezTo>
                  <a:close/>
                  <a:moveTo>
                    <a:pt x="129" y="193"/>
                  </a:moveTo>
                  <a:cubicBezTo>
                    <a:pt x="136" y="185"/>
                    <a:pt x="141" y="173"/>
                    <a:pt x="145" y="158"/>
                  </a:cubicBezTo>
                  <a:cubicBezTo>
                    <a:pt x="155" y="159"/>
                    <a:pt x="164" y="161"/>
                    <a:pt x="174" y="163"/>
                  </a:cubicBezTo>
                  <a:cubicBezTo>
                    <a:pt x="162" y="177"/>
                    <a:pt x="147" y="188"/>
                    <a:pt x="129" y="193"/>
                  </a:cubicBezTo>
                  <a:close/>
                  <a:moveTo>
                    <a:pt x="182" y="151"/>
                  </a:moveTo>
                  <a:cubicBezTo>
                    <a:pt x="171" y="148"/>
                    <a:pt x="159" y="146"/>
                    <a:pt x="148" y="144"/>
                  </a:cubicBezTo>
                  <a:cubicBezTo>
                    <a:pt x="150" y="136"/>
                    <a:pt x="151" y="127"/>
                    <a:pt x="151" y="118"/>
                  </a:cubicBezTo>
                  <a:cubicBezTo>
                    <a:pt x="149" y="119"/>
                    <a:pt x="147" y="120"/>
                    <a:pt x="144" y="120"/>
                  </a:cubicBezTo>
                  <a:cubicBezTo>
                    <a:pt x="142" y="120"/>
                    <a:pt x="139" y="119"/>
                    <a:pt x="137" y="118"/>
                  </a:cubicBezTo>
                  <a:cubicBezTo>
                    <a:pt x="136" y="127"/>
                    <a:pt x="135" y="135"/>
                    <a:pt x="134" y="143"/>
                  </a:cubicBezTo>
                  <a:cubicBezTo>
                    <a:pt x="114" y="141"/>
                    <a:pt x="94" y="141"/>
                    <a:pt x="74" y="143"/>
                  </a:cubicBezTo>
                  <a:cubicBezTo>
                    <a:pt x="72" y="134"/>
                    <a:pt x="71" y="123"/>
                    <a:pt x="71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29" y="110"/>
                    <a:pt x="128" y="107"/>
                    <a:pt x="128" y="104"/>
                  </a:cubicBezTo>
                  <a:cubicBezTo>
                    <a:pt x="128" y="102"/>
                    <a:pt x="129" y="100"/>
                    <a:pt x="129" y="99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1" y="88"/>
                    <a:pt x="72" y="78"/>
                    <a:pt x="74" y="68"/>
                  </a:cubicBezTo>
                  <a:cubicBezTo>
                    <a:pt x="84" y="69"/>
                    <a:pt x="94" y="70"/>
                    <a:pt x="104" y="70"/>
                  </a:cubicBezTo>
                  <a:cubicBezTo>
                    <a:pt x="114" y="70"/>
                    <a:pt x="124" y="69"/>
                    <a:pt x="134" y="68"/>
                  </a:cubicBezTo>
                  <a:cubicBezTo>
                    <a:pt x="135" y="75"/>
                    <a:pt x="136" y="82"/>
                    <a:pt x="137" y="90"/>
                  </a:cubicBezTo>
                  <a:cubicBezTo>
                    <a:pt x="139" y="89"/>
                    <a:pt x="142" y="88"/>
                    <a:pt x="144" y="88"/>
                  </a:cubicBezTo>
                  <a:cubicBezTo>
                    <a:pt x="147" y="88"/>
                    <a:pt x="149" y="88"/>
                    <a:pt x="151" y="89"/>
                  </a:cubicBezTo>
                  <a:cubicBezTo>
                    <a:pt x="150" y="81"/>
                    <a:pt x="149" y="74"/>
                    <a:pt x="148" y="67"/>
                  </a:cubicBezTo>
                  <a:cubicBezTo>
                    <a:pt x="159" y="65"/>
                    <a:pt x="171" y="63"/>
                    <a:pt x="182" y="60"/>
                  </a:cubicBezTo>
                  <a:cubicBezTo>
                    <a:pt x="188" y="72"/>
                    <a:pt x="193" y="85"/>
                    <a:pt x="194" y="99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60" y="100"/>
                    <a:pt x="160" y="102"/>
                    <a:pt x="160" y="104"/>
                  </a:cubicBezTo>
                  <a:cubicBezTo>
                    <a:pt x="160" y="107"/>
                    <a:pt x="159" y="110"/>
                    <a:pt x="157" y="113"/>
                  </a:cubicBezTo>
                  <a:cubicBezTo>
                    <a:pt x="194" y="113"/>
                    <a:pt x="194" y="113"/>
                    <a:pt x="194" y="113"/>
                  </a:cubicBezTo>
                  <a:cubicBezTo>
                    <a:pt x="193" y="127"/>
                    <a:pt x="188" y="140"/>
                    <a:pt x="182" y="151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26740" name="Freeform 326"/>
            <p:cNvSpPr>
              <a:spLocks noEditPoints="1" noChangeArrowheads="1"/>
            </p:cNvSpPr>
            <p:nvPr/>
          </p:nvSpPr>
          <p:spPr bwMode="auto">
            <a:xfrm>
              <a:off x="9632359" y="533934"/>
              <a:ext cx="282697" cy="35919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68"/>
                </a:cxn>
                <a:cxn ang="0">
                  <a:pos x="68" y="172"/>
                </a:cxn>
                <a:cxn ang="0">
                  <a:pos x="136" y="68"/>
                </a:cxn>
                <a:cxn ang="0">
                  <a:pos x="68" y="0"/>
                </a:cxn>
                <a:cxn ang="0">
                  <a:pos x="68" y="104"/>
                </a:cxn>
                <a:cxn ang="0">
                  <a:pos x="32" y="68"/>
                </a:cxn>
                <a:cxn ang="0">
                  <a:pos x="68" y="32"/>
                </a:cxn>
                <a:cxn ang="0">
                  <a:pos x="104" y="68"/>
                </a:cxn>
                <a:cxn ang="0">
                  <a:pos x="68" y="104"/>
                </a:cxn>
              </a:cxnLst>
              <a:rect l="0" t="0" r="r" b="b"/>
              <a:pathLst>
                <a:path w="136" h="172">
                  <a:moveTo>
                    <a:pt x="68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106"/>
                    <a:pt x="68" y="172"/>
                    <a:pt x="68" y="172"/>
                  </a:cubicBezTo>
                  <a:cubicBezTo>
                    <a:pt x="68" y="172"/>
                    <a:pt x="136" y="106"/>
                    <a:pt x="136" y="68"/>
                  </a:cubicBezTo>
                  <a:cubicBezTo>
                    <a:pt x="136" y="31"/>
                    <a:pt x="105" y="0"/>
                    <a:pt x="68" y="0"/>
                  </a:cubicBezTo>
                  <a:close/>
                  <a:moveTo>
                    <a:pt x="68" y="104"/>
                  </a:moveTo>
                  <a:cubicBezTo>
                    <a:pt x="48" y="104"/>
                    <a:pt x="32" y="88"/>
                    <a:pt x="32" y="68"/>
                  </a:cubicBezTo>
                  <a:cubicBezTo>
                    <a:pt x="32" y="48"/>
                    <a:pt x="48" y="32"/>
                    <a:pt x="68" y="32"/>
                  </a:cubicBezTo>
                  <a:cubicBezTo>
                    <a:pt x="88" y="32"/>
                    <a:pt x="104" y="48"/>
                    <a:pt x="104" y="68"/>
                  </a:cubicBezTo>
                  <a:cubicBezTo>
                    <a:pt x="104" y="88"/>
                    <a:pt x="88" y="104"/>
                    <a:pt x="68" y="104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 altLang="zh-CN"/>
            </a:p>
          </p:txBody>
        </p:sp>
      </p:grpSp>
      <p:sp>
        <p:nvSpPr>
          <p:cNvPr id="240" name="灯片编号占位符 2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2B4B-DEFD-4C61-BD1B-106F3E757998}" type="slidenum">
              <a:rPr lang="zh-CN" altLang="en-US" sz="1600"/>
              <a:pPr/>
              <a:t>9</a:t>
            </a:fld>
            <a:endParaRPr lang="zh-CN" altLang="en-US" sz="1600"/>
          </a:p>
        </p:txBody>
      </p:sp>
      <p:sp>
        <p:nvSpPr>
          <p:cNvPr id="26742" name="TextBox 8"/>
          <p:cNvSpPr txBox="1">
            <a:spLocks noChangeArrowheads="1"/>
          </p:cNvSpPr>
          <p:nvPr/>
        </p:nvSpPr>
        <p:spPr bwMode="auto">
          <a:xfrm>
            <a:off x="668338" y="231775"/>
            <a:ext cx="7510462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数据治理目标分解</a:t>
            </a:r>
          </a:p>
        </p:txBody>
      </p:sp>
      <p:sp>
        <p:nvSpPr>
          <p:cNvPr id="26743" name="TextBox 121"/>
          <p:cNvSpPr txBox="1">
            <a:spLocks noChangeArrowheads="1"/>
          </p:cNvSpPr>
          <p:nvPr/>
        </p:nvSpPr>
        <p:spPr bwMode="auto">
          <a:xfrm>
            <a:off x="1535113" y="4264025"/>
            <a:ext cx="1222375" cy="1493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方案需要结合同业的最佳实践经验，能够做到前瞻性、可扩展性，预防质量问题的发生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1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92D050"/>
      </a:accent2>
      <a:accent3>
        <a:srgbClr val="00B0F0"/>
      </a:accent3>
      <a:accent4>
        <a:srgbClr val="92D050"/>
      </a:accent4>
      <a:accent5>
        <a:srgbClr val="00B0F0"/>
      </a:accent5>
      <a:accent6>
        <a:srgbClr val="92D050"/>
      </a:accent6>
      <a:hlink>
        <a:srgbClr val="00B0F0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BM GBS_WHT">
  <a:themeElements>
    <a:clrScheme name="1_IBM GBS_WHT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1_IBM GBS_WHT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>
            <a:alpha val="39999"/>
          </a:srgbClr>
        </a:solidFill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zh-CN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>
            <a:alpha val="39999"/>
          </a:srgbClr>
        </a:solidFill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zh-CN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IBM GBS_WHT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自定义 1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6CA3"/>
      </a:accent1>
      <a:accent2>
        <a:srgbClr val="46B9D0"/>
      </a:accent2>
      <a:accent3>
        <a:srgbClr val="166CA3"/>
      </a:accent3>
      <a:accent4>
        <a:srgbClr val="46B9D0"/>
      </a:accent4>
      <a:accent5>
        <a:srgbClr val="166CA3"/>
      </a:accent5>
      <a:accent6>
        <a:srgbClr val="46B9D0"/>
      </a:accent6>
      <a:hlink>
        <a:srgbClr val="166CA3"/>
      </a:hlink>
      <a:folHlink>
        <a:srgbClr val="46B9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自定义 1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92D050"/>
      </a:accent2>
      <a:accent3>
        <a:srgbClr val="00B0F0"/>
      </a:accent3>
      <a:accent4>
        <a:srgbClr val="92D050"/>
      </a:accent4>
      <a:accent5>
        <a:srgbClr val="00B0F0"/>
      </a:accent5>
      <a:accent6>
        <a:srgbClr val="92D050"/>
      </a:accent6>
      <a:hlink>
        <a:srgbClr val="00B0F0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18563</TotalTime>
  <Words>7357</Words>
  <Application>Microsoft Macintosh PowerPoint</Application>
  <PresentationFormat>Custom</PresentationFormat>
  <Paragraphs>1599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微软雅黑</vt:lpstr>
      <vt:lpstr>宋体</vt:lpstr>
      <vt:lpstr>Agency FB</vt:lpstr>
      <vt:lpstr>Arial</vt:lpstr>
      <vt:lpstr>Calibri</vt:lpstr>
      <vt:lpstr>Calibri Light</vt:lpstr>
      <vt:lpstr>Verdana</vt:lpstr>
      <vt:lpstr>Wingdings</vt:lpstr>
      <vt:lpstr>自定义设计方案</vt:lpstr>
      <vt:lpstr>1_IBM GBS_WHT</vt:lpstr>
      <vt:lpstr>1_自定义设计方案</vt:lpstr>
      <vt:lpstr>2_自定义设计方案</vt:lpstr>
      <vt:lpstr>3_自定义设计方案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bt042</dc:title>
  <dc:creator>Administrator</dc:creator>
  <cp:lastModifiedBy>Brian Sun</cp:lastModifiedBy>
  <cp:revision>884</cp:revision>
  <cp:lastPrinted>2018-08-01T01:39:25Z</cp:lastPrinted>
  <dcterms:created xsi:type="dcterms:W3CDTF">2016-10-31T13:28:00Z</dcterms:created>
  <dcterms:modified xsi:type="dcterms:W3CDTF">2024-06-16T05:43:34Z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