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8" r:id="rId2"/>
    <p:sldId id="295" r:id="rId3"/>
    <p:sldId id="313" r:id="rId4"/>
    <p:sldId id="402" r:id="rId5"/>
    <p:sldId id="406" r:id="rId6"/>
    <p:sldId id="409" r:id="rId7"/>
    <p:sldId id="314" r:id="rId8"/>
    <p:sldId id="371" r:id="rId9"/>
    <p:sldId id="411" r:id="rId10"/>
    <p:sldId id="410" r:id="rId11"/>
    <p:sldId id="412" r:id="rId12"/>
    <p:sldId id="383" r:id="rId13"/>
    <p:sldId id="422" r:id="rId14"/>
    <p:sldId id="423" r:id="rId15"/>
    <p:sldId id="416" r:id="rId16"/>
    <p:sldId id="417" r:id="rId17"/>
    <p:sldId id="418" r:id="rId18"/>
    <p:sldId id="307" r:id="rId19"/>
    <p:sldId id="420" r:id="rId20"/>
    <p:sldId id="395" r:id="rId21"/>
    <p:sldId id="415" r:id="rId22"/>
    <p:sldId id="396" r:id="rId23"/>
    <p:sldId id="35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84289" autoAdjust="0"/>
  </p:normalViewPr>
  <p:slideViewPr>
    <p:cSldViewPr snapToGrid="0">
      <p:cViewPr varScale="1">
        <p:scale>
          <a:sx n="73" d="100"/>
          <a:sy n="73" d="100"/>
        </p:scale>
        <p:origin x="36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70C0"/>
            </a:solidFill>
            <a:ln w="76200"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explosion val="13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7D7-4366-B11B-A981E05A4CE4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7D7-4366-B11B-A981E05A4CE4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47D7-4366-B11B-A981E05A4CE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47D7-4366-B11B-A981E05A4CE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47D7-4366-B11B-A981E05A4CE4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47D7-4366-B11B-A981E05A4CE4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47D7-4366-B11B-A981E05A4CE4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47D7-4366-B11B-A981E05A4CE4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47D7-4366-B11B-A981E05A4CE4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47D7-4366-B11B-A981E05A4CE4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47D7-4366-B11B-A981E05A4CE4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47D7-4366-B11B-A981E05A4CE4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47D7-4366-B11B-A981E05A4CE4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47D7-4366-B11B-A981E05A4CE4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E-47D7-4366-B11B-A981E05A4CE4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F-47D7-4366-B11B-A981E05A4CE4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10-47D7-4366-B11B-A981E05A4CE4}"/>
              </c:ext>
            </c:extLst>
          </c:dPt>
          <c:dPt>
            <c:idx val="17"/>
            <c:bubble3D val="0"/>
            <c:extLst>
              <c:ext xmlns:c16="http://schemas.microsoft.com/office/drawing/2014/chart" uri="{C3380CC4-5D6E-409C-BE32-E72D297353CC}">
                <c16:uniqueId val="{00000011-47D7-4366-B11B-A981E05A4CE4}"/>
              </c:ext>
            </c:extLst>
          </c:dPt>
          <c:dPt>
            <c:idx val="18"/>
            <c:bubble3D val="0"/>
            <c:extLst>
              <c:ext xmlns:c16="http://schemas.microsoft.com/office/drawing/2014/chart" uri="{C3380CC4-5D6E-409C-BE32-E72D297353CC}">
                <c16:uniqueId val="{00000012-47D7-4366-B11B-A981E05A4CE4}"/>
              </c:ext>
            </c:extLst>
          </c:dPt>
          <c:cat>
            <c:strRef>
              <c:f>Sheet1!$A$2:$A$20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7D7-4366-B11B-A981E05A4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70C0">
                <a:alpha val="50000"/>
              </a:srgbClr>
            </a:solidFill>
            <a:ln w="76200">
              <a:noFill/>
            </a:ln>
            <a:effectLst/>
          </c:spPr>
          <c:explosion val="1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26E-4EA1-A12D-D2BA6B862F2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526E-4EA1-A12D-D2BA6B862F2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526E-4EA1-A12D-D2BA6B862F27}"/>
              </c:ext>
            </c:extLst>
          </c:dPt>
          <c:dPt>
            <c:idx val="3"/>
            <c:bubble3D val="0"/>
            <c:spPr>
              <a:solidFill>
                <a:srgbClr val="0070C0">
                  <a:alpha val="50000"/>
                </a:srgbClr>
              </a:solidFill>
              <a:ln w="6350"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26E-4EA1-A12D-D2BA6B862F27}"/>
              </c:ext>
            </c:extLst>
          </c:dPt>
          <c:dPt>
            <c:idx val="4"/>
            <c:bubble3D val="0"/>
            <c:spPr>
              <a:solidFill>
                <a:srgbClr val="0070C0">
                  <a:alpha val="50000"/>
                </a:srgbClr>
              </a:solidFill>
              <a:ln w="6350"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26E-4EA1-A12D-D2BA6B862F27}"/>
              </c:ext>
            </c:extLst>
          </c:dPt>
          <c:dPt>
            <c:idx val="5"/>
            <c:bubble3D val="0"/>
            <c:spPr>
              <a:solidFill>
                <a:srgbClr val="0070C0">
                  <a:alpha val="50000"/>
                </a:srgbClr>
              </a:solidFill>
              <a:ln w="6350"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26E-4EA1-A12D-D2BA6B862F27}"/>
              </c:ext>
            </c:extLst>
          </c:dPt>
          <c:dPt>
            <c:idx val="6"/>
            <c:bubble3D val="0"/>
            <c:spPr>
              <a:solidFill>
                <a:srgbClr val="0070C0">
                  <a:alpha val="50000"/>
                </a:srgbClr>
              </a:solidFill>
              <a:ln w="6350"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526E-4EA1-A12D-D2BA6B862F27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B-526E-4EA1-A12D-D2BA6B862F27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C-526E-4EA1-A12D-D2BA6B862F27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D-526E-4EA1-A12D-D2BA6B862F27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E-526E-4EA1-A12D-D2BA6B862F27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F-526E-4EA1-A12D-D2BA6B862F27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10-526E-4EA1-A12D-D2BA6B862F27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11-526E-4EA1-A12D-D2BA6B862F27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12-526E-4EA1-A12D-D2BA6B862F27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13-526E-4EA1-A12D-D2BA6B862F27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14-526E-4EA1-A12D-D2BA6B862F27}"/>
              </c:ext>
            </c:extLst>
          </c:dPt>
          <c:dPt>
            <c:idx val="17"/>
            <c:bubble3D val="0"/>
            <c:extLst>
              <c:ext xmlns:c16="http://schemas.microsoft.com/office/drawing/2014/chart" uri="{C3380CC4-5D6E-409C-BE32-E72D297353CC}">
                <c16:uniqueId val="{00000015-526E-4EA1-A12D-D2BA6B862F27}"/>
              </c:ext>
            </c:extLst>
          </c:dPt>
          <c:dPt>
            <c:idx val="18"/>
            <c:bubble3D val="0"/>
            <c:extLst>
              <c:ext xmlns:c16="http://schemas.microsoft.com/office/drawing/2014/chart" uri="{C3380CC4-5D6E-409C-BE32-E72D297353CC}">
                <c16:uniqueId val="{00000016-526E-4EA1-A12D-D2BA6B862F27}"/>
              </c:ext>
            </c:extLst>
          </c:dPt>
          <c:cat>
            <c:strRef>
              <c:f>Sheet1!$A$2:$A$20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526E-4EA1-A12D-D2BA6B862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70C0"/>
            </a:solidFill>
            <a:ln w="76200">
              <a:noFill/>
            </a:ln>
          </c:spPr>
          <c:explosion val="13"/>
          <c:dPt>
            <c:idx val="0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63-4620-B443-97ED81D499B9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63-4620-B443-97ED81D499B9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63-4620-B443-97ED81D499B9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863-4620-B443-97ED81D499B9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863-4620-B443-97ED81D499B9}"/>
              </c:ext>
            </c:extLst>
          </c:dPt>
          <c:dPt>
            <c:idx val="5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863-4620-B443-97ED81D499B9}"/>
              </c:ext>
            </c:extLst>
          </c:dPt>
          <c:dPt>
            <c:idx val="6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863-4620-B443-97ED81D499B9}"/>
              </c:ext>
            </c:extLst>
          </c:dPt>
          <c:dPt>
            <c:idx val="7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863-4620-B443-97ED81D499B9}"/>
              </c:ext>
            </c:extLst>
          </c:dPt>
          <c:dPt>
            <c:idx val="8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863-4620-B443-97ED81D499B9}"/>
              </c:ext>
            </c:extLst>
          </c:dPt>
          <c:dPt>
            <c:idx val="9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863-4620-B443-97ED81D499B9}"/>
              </c:ext>
            </c:extLst>
          </c:dPt>
          <c:dPt>
            <c:idx val="10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863-4620-B443-97ED81D499B9}"/>
              </c:ext>
            </c:extLst>
          </c:dPt>
          <c:dPt>
            <c:idx val="11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863-4620-B443-97ED81D499B9}"/>
              </c:ext>
            </c:extLst>
          </c:dPt>
          <c:dPt>
            <c:idx val="12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5863-4620-B443-97ED81D499B9}"/>
              </c:ext>
            </c:extLst>
          </c:dPt>
          <c:dPt>
            <c:idx val="13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5863-4620-B443-97ED81D499B9}"/>
              </c:ext>
            </c:extLst>
          </c:dPt>
          <c:dPt>
            <c:idx val="14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5863-4620-B443-97ED81D499B9}"/>
              </c:ext>
            </c:extLst>
          </c:dPt>
          <c:dPt>
            <c:idx val="15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5863-4620-B443-97ED81D499B9}"/>
              </c:ext>
            </c:extLst>
          </c:dPt>
          <c:dPt>
            <c:idx val="16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5863-4620-B443-97ED81D499B9}"/>
              </c:ext>
            </c:extLst>
          </c:dPt>
          <c:dPt>
            <c:idx val="17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5863-4620-B443-97ED81D499B9}"/>
              </c:ext>
            </c:extLst>
          </c:dPt>
          <c:dPt>
            <c:idx val="18"/>
            <c:bubble3D val="0"/>
            <c:spPr>
              <a:solidFill>
                <a:srgbClr val="0070C0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5863-4620-B443-97ED81D499B9}"/>
              </c:ext>
            </c:extLst>
          </c:dPt>
          <c:cat>
            <c:strRef>
              <c:f>Sheet1!$A$2:$A$20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5863-4620-B443-97ED81D49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AB26A-C7A0-4656-8098-05C458BADC1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43B63C-8FAF-4219-B0B7-962152347A61}">
      <dgm:prSet phldrT="[文本]" custT="1"/>
      <dgm:spPr>
        <a:solidFill>
          <a:srgbClr val="18478F"/>
        </a:solidFill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反欺诈</a:t>
          </a:r>
        </a:p>
      </dgm:t>
    </dgm:pt>
    <dgm:pt modelId="{3503F424-5FBB-4F42-852A-D1CE55F543E8}" type="parTrans" cxnId="{E0ECEFD6-A675-4DEA-B6DD-50D19138CE17}">
      <dgm:prSet/>
      <dgm:spPr/>
      <dgm:t>
        <a:bodyPr/>
        <a:lstStyle/>
        <a:p>
          <a:endParaRPr lang="zh-CN" altLang="en-US"/>
        </a:p>
      </dgm:t>
    </dgm:pt>
    <dgm:pt modelId="{8C46DEC6-520E-4260-B83C-20098F5147D8}" type="sibTrans" cxnId="{E0ECEFD6-A675-4DEA-B6DD-50D19138CE17}">
      <dgm:prSet/>
      <dgm:spPr/>
      <dgm:t>
        <a:bodyPr/>
        <a:lstStyle/>
        <a:p>
          <a:endParaRPr lang="zh-CN" altLang="en-US"/>
        </a:p>
      </dgm:t>
    </dgm:pt>
    <dgm:pt modelId="{6CD1A696-B6B2-4816-8523-47F4E2BF67C4}">
      <dgm:prSet phldrT="[文本]" custT="1"/>
      <dgm:spPr>
        <a:solidFill>
          <a:srgbClr val="18478F"/>
        </a:solidFill>
      </dgm:spPr>
      <dgm:t>
        <a:bodyPr/>
        <a:lstStyle/>
        <a:p>
          <a:r>
            <a:rPr lang="zh-CN" altLang="en-US" sz="2000" dirty="0"/>
            <a:t>模拟器识别</a:t>
          </a:r>
        </a:p>
      </dgm:t>
    </dgm:pt>
    <dgm:pt modelId="{1163380B-3EAF-4D0F-8430-53B7B4F19808}" type="parTrans" cxnId="{30BD246E-FD2C-4FF6-A8AA-FD37796D11FD}">
      <dgm:prSet/>
      <dgm:spPr/>
      <dgm:t>
        <a:bodyPr/>
        <a:lstStyle/>
        <a:p>
          <a:endParaRPr lang="zh-CN" altLang="en-US"/>
        </a:p>
      </dgm:t>
    </dgm:pt>
    <dgm:pt modelId="{8FEE722A-5F73-4833-B9FF-190D05AD4E98}" type="sibTrans" cxnId="{30BD246E-FD2C-4FF6-A8AA-FD37796D11FD}">
      <dgm:prSet/>
      <dgm:spPr>
        <a:solidFill>
          <a:srgbClr val="18478F"/>
        </a:solidFill>
      </dgm:spPr>
      <dgm:t>
        <a:bodyPr/>
        <a:lstStyle/>
        <a:p>
          <a:endParaRPr lang="zh-CN" altLang="en-US"/>
        </a:p>
      </dgm:t>
    </dgm:pt>
    <dgm:pt modelId="{9EA51CC2-CA05-49F7-A1D2-CCE3E45DD31A}">
      <dgm:prSet phldrT="[文本]" custT="1"/>
      <dgm:spPr>
        <a:solidFill>
          <a:srgbClr val="18478F"/>
        </a:solidFill>
      </dgm:spPr>
      <dgm:t>
        <a:bodyPr/>
        <a:lstStyle/>
        <a:p>
          <a:r>
            <a:rPr lang="zh-CN" altLang="en-US" sz="2000" dirty="0"/>
            <a:t>猫池设备识别</a:t>
          </a:r>
        </a:p>
      </dgm:t>
    </dgm:pt>
    <dgm:pt modelId="{89E935C5-5BFF-4818-A3B7-95D4A560BF52}" type="parTrans" cxnId="{A99D8C1D-0B50-4804-8C7F-F3FDDD27BEB7}">
      <dgm:prSet/>
      <dgm:spPr/>
      <dgm:t>
        <a:bodyPr/>
        <a:lstStyle/>
        <a:p>
          <a:endParaRPr lang="zh-CN" altLang="en-US"/>
        </a:p>
      </dgm:t>
    </dgm:pt>
    <dgm:pt modelId="{4B1FCD06-4EA2-4E68-B728-1124868C19D4}" type="sibTrans" cxnId="{A99D8C1D-0B50-4804-8C7F-F3FDDD27BEB7}">
      <dgm:prSet/>
      <dgm:spPr>
        <a:solidFill>
          <a:srgbClr val="18478F"/>
        </a:solidFill>
      </dgm:spPr>
      <dgm:t>
        <a:bodyPr/>
        <a:lstStyle/>
        <a:p>
          <a:endParaRPr lang="zh-CN" altLang="en-US"/>
        </a:p>
      </dgm:t>
    </dgm:pt>
    <dgm:pt modelId="{6F0460DE-9D9B-4281-A365-5BB1F97BB993}">
      <dgm:prSet phldrT="[文本]" custT="1"/>
      <dgm:spPr>
        <a:solidFill>
          <a:srgbClr val="18478F"/>
        </a:solidFill>
      </dgm:spPr>
      <dgm:t>
        <a:bodyPr/>
        <a:lstStyle/>
        <a:p>
          <a:r>
            <a:rPr lang="zh-CN" altLang="en-US" sz="2000" dirty="0"/>
            <a:t>羊毛党识别</a:t>
          </a:r>
        </a:p>
      </dgm:t>
    </dgm:pt>
    <dgm:pt modelId="{82978A38-5350-4671-A1F2-D30EA2289067}" type="parTrans" cxnId="{FBDB2157-4184-43C6-A7CD-E85929D6C5B1}">
      <dgm:prSet/>
      <dgm:spPr/>
      <dgm:t>
        <a:bodyPr/>
        <a:lstStyle/>
        <a:p>
          <a:endParaRPr lang="zh-CN" altLang="en-US"/>
        </a:p>
      </dgm:t>
    </dgm:pt>
    <dgm:pt modelId="{B45C74F5-C92F-48F7-9F67-F21D7C26A7AE}" type="sibTrans" cxnId="{FBDB2157-4184-43C6-A7CD-E85929D6C5B1}">
      <dgm:prSet/>
      <dgm:spPr>
        <a:solidFill>
          <a:srgbClr val="18478F"/>
        </a:solidFill>
      </dgm:spPr>
      <dgm:t>
        <a:bodyPr/>
        <a:lstStyle/>
        <a:p>
          <a:endParaRPr lang="zh-CN" altLang="en-US"/>
        </a:p>
      </dgm:t>
    </dgm:pt>
    <dgm:pt modelId="{5E1A03E2-4FA7-459D-BB5F-304D564CC727}">
      <dgm:prSet phldrT="[文本]" custT="1"/>
      <dgm:spPr>
        <a:solidFill>
          <a:srgbClr val="18478F"/>
        </a:solidFill>
      </dgm:spPr>
      <dgm:t>
        <a:bodyPr/>
        <a:lstStyle/>
        <a:p>
          <a:r>
            <a:rPr lang="zh-CN" altLang="en-US" sz="2000" dirty="0"/>
            <a:t>渠道质量监控</a:t>
          </a:r>
        </a:p>
      </dgm:t>
    </dgm:pt>
    <dgm:pt modelId="{40FB03D4-1E9D-4D96-880A-38E4B8206E17}" type="parTrans" cxnId="{2E4607F1-96BB-480D-B392-3101ECBBEB12}">
      <dgm:prSet/>
      <dgm:spPr/>
      <dgm:t>
        <a:bodyPr/>
        <a:lstStyle/>
        <a:p>
          <a:endParaRPr lang="zh-CN" altLang="en-US"/>
        </a:p>
      </dgm:t>
    </dgm:pt>
    <dgm:pt modelId="{8A1E629D-3957-4604-B267-BD8798AD2C29}" type="sibTrans" cxnId="{2E4607F1-96BB-480D-B392-3101ECBBEB12}">
      <dgm:prSet/>
      <dgm:spPr>
        <a:solidFill>
          <a:srgbClr val="18478F"/>
        </a:solidFill>
      </dgm:spPr>
      <dgm:t>
        <a:bodyPr/>
        <a:lstStyle/>
        <a:p>
          <a:endParaRPr lang="zh-CN" altLang="en-US"/>
        </a:p>
      </dgm:t>
    </dgm:pt>
    <dgm:pt modelId="{5C789DD3-AAC7-4E7E-998F-B3B21FCC4CDE}" type="pres">
      <dgm:prSet presAssocID="{369AB26A-C7A0-4656-8098-05C458BADC1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B71F18-528C-4AB0-85BF-4A1216D37525}" type="pres">
      <dgm:prSet presAssocID="{4F43B63C-8FAF-4219-B0B7-962152347A61}" presName="centerShape" presStyleLbl="node0" presStyleIdx="0" presStyleCnt="1"/>
      <dgm:spPr/>
    </dgm:pt>
    <dgm:pt modelId="{A77538A3-BE98-45E6-AC6E-3C996C09BFAC}" type="pres">
      <dgm:prSet presAssocID="{6CD1A696-B6B2-4816-8523-47F4E2BF67C4}" presName="node" presStyleLbl="node1" presStyleIdx="0" presStyleCnt="4">
        <dgm:presLayoutVars>
          <dgm:bulletEnabled val="1"/>
        </dgm:presLayoutVars>
      </dgm:prSet>
      <dgm:spPr/>
    </dgm:pt>
    <dgm:pt modelId="{6345DB42-E483-4922-96C3-9748D6E3BC22}" type="pres">
      <dgm:prSet presAssocID="{6CD1A696-B6B2-4816-8523-47F4E2BF67C4}" presName="dummy" presStyleCnt="0"/>
      <dgm:spPr/>
    </dgm:pt>
    <dgm:pt modelId="{B53E2711-9512-4060-9EB6-61FA8B9DFABD}" type="pres">
      <dgm:prSet presAssocID="{8FEE722A-5F73-4833-B9FF-190D05AD4E98}" presName="sibTrans" presStyleLbl="sibTrans2D1" presStyleIdx="0" presStyleCnt="4"/>
      <dgm:spPr/>
    </dgm:pt>
    <dgm:pt modelId="{5A59E9ED-B49A-4F24-ADD9-7772DFDB150A}" type="pres">
      <dgm:prSet presAssocID="{9EA51CC2-CA05-49F7-A1D2-CCE3E45DD31A}" presName="node" presStyleLbl="node1" presStyleIdx="1" presStyleCnt="4">
        <dgm:presLayoutVars>
          <dgm:bulletEnabled val="1"/>
        </dgm:presLayoutVars>
      </dgm:prSet>
      <dgm:spPr/>
    </dgm:pt>
    <dgm:pt modelId="{BD8B4CFB-5FE5-4D48-998C-8F186682AF43}" type="pres">
      <dgm:prSet presAssocID="{9EA51CC2-CA05-49F7-A1D2-CCE3E45DD31A}" presName="dummy" presStyleCnt="0"/>
      <dgm:spPr/>
    </dgm:pt>
    <dgm:pt modelId="{1A3583A1-E0E8-4B4F-92EE-29D6B0D83742}" type="pres">
      <dgm:prSet presAssocID="{4B1FCD06-4EA2-4E68-B728-1124868C19D4}" presName="sibTrans" presStyleLbl="sibTrans2D1" presStyleIdx="1" presStyleCnt="4"/>
      <dgm:spPr/>
    </dgm:pt>
    <dgm:pt modelId="{7389796D-5C0A-49F5-A1C3-1B85462CEE2C}" type="pres">
      <dgm:prSet presAssocID="{6F0460DE-9D9B-4281-A365-5BB1F97BB993}" presName="node" presStyleLbl="node1" presStyleIdx="2" presStyleCnt="4">
        <dgm:presLayoutVars>
          <dgm:bulletEnabled val="1"/>
        </dgm:presLayoutVars>
      </dgm:prSet>
      <dgm:spPr/>
    </dgm:pt>
    <dgm:pt modelId="{F6AC697C-70E4-459F-B8E1-1E137627B994}" type="pres">
      <dgm:prSet presAssocID="{6F0460DE-9D9B-4281-A365-5BB1F97BB993}" presName="dummy" presStyleCnt="0"/>
      <dgm:spPr/>
    </dgm:pt>
    <dgm:pt modelId="{12058F07-EEB1-443E-965F-F26A5F717475}" type="pres">
      <dgm:prSet presAssocID="{B45C74F5-C92F-48F7-9F67-F21D7C26A7AE}" presName="sibTrans" presStyleLbl="sibTrans2D1" presStyleIdx="2" presStyleCnt="4"/>
      <dgm:spPr/>
    </dgm:pt>
    <dgm:pt modelId="{8FA5F12D-103F-487C-AEBD-ACC395241388}" type="pres">
      <dgm:prSet presAssocID="{5E1A03E2-4FA7-459D-BB5F-304D564CC727}" presName="node" presStyleLbl="node1" presStyleIdx="3" presStyleCnt="4">
        <dgm:presLayoutVars>
          <dgm:bulletEnabled val="1"/>
        </dgm:presLayoutVars>
      </dgm:prSet>
      <dgm:spPr/>
    </dgm:pt>
    <dgm:pt modelId="{8DE462B0-44FC-4459-BCC8-8BC4CA449AE4}" type="pres">
      <dgm:prSet presAssocID="{5E1A03E2-4FA7-459D-BB5F-304D564CC727}" presName="dummy" presStyleCnt="0"/>
      <dgm:spPr/>
    </dgm:pt>
    <dgm:pt modelId="{01D1B06B-CB9B-4B25-ACED-D852A57F2601}" type="pres">
      <dgm:prSet presAssocID="{8A1E629D-3957-4604-B267-BD8798AD2C29}" presName="sibTrans" presStyleLbl="sibTrans2D1" presStyleIdx="3" presStyleCnt="4"/>
      <dgm:spPr/>
    </dgm:pt>
  </dgm:ptLst>
  <dgm:cxnLst>
    <dgm:cxn modelId="{A9194216-50C0-420D-88B0-B5AE74A11DAB}" type="presOf" srcId="{6CD1A696-B6B2-4816-8523-47F4E2BF67C4}" destId="{A77538A3-BE98-45E6-AC6E-3C996C09BFAC}" srcOrd="0" destOrd="0" presId="urn:microsoft.com/office/officeart/2005/8/layout/radial6"/>
    <dgm:cxn modelId="{06CC8018-BCE0-48B7-9421-FAC10F3F8213}" type="presOf" srcId="{8FEE722A-5F73-4833-B9FF-190D05AD4E98}" destId="{B53E2711-9512-4060-9EB6-61FA8B9DFABD}" srcOrd="0" destOrd="0" presId="urn:microsoft.com/office/officeart/2005/8/layout/radial6"/>
    <dgm:cxn modelId="{A99D8C1D-0B50-4804-8C7F-F3FDDD27BEB7}" srcId="{4F43B63C-8FAF-4219-B0B7-962152347A61}" destId="{9EA51CC2-CA05-49F7-A1D2-CCE3E45DD31A}" srcOrd="1" destOrd="0" parTransId="{89E935C5-5BFF-4818-A3B7-95D4A560BF52}" sibTransId="{4B1FCD06-4EA2-4E68-B728-1124868C19D4}"/>
    <dgm:cxn modelId="{F783A520-8698-4253-84D7-5B7C939BF4EE}" type="presOf" srcId="{8A1E629D-3957-4604-B267-BD8798AD2C29}" destId="{01D1B06B-CB9B-4B25-ACED-D852A57F2601}" srcOrd="0" destOrd="0" presId="urn:microsoft.com/office/officeart/2005/8/layout/radial6"/>
    <dgm:cxn modelId="{E206B03E-E135-41C1-8ABC-1DB373D3502F}" type="presOf" srcId="{9EA51CC2-CA05-49F7-A1D2-CCE3E45DD31A}" destId="{5A59E9ED-B49A-4F24-ADD9-7772DFDB150A}" srcOrd="0" destOrd="0" presId="urn:microsoft.com/office/officeart/2005/8/layout/radial6"/>
    <dgm:cxn modelId="{E045345B-0849-4C52-AAE6-9410A495CC45}" type="presOf" srcId="{369AB26A-C7A0-4656-8098-05C458BADC1B}" destId="{5C789DD3-AAC7-4E7E-998F-B3B21FCC4CDE}" srcOrd="0" destOrd="0" presId="urn:microsoft.com/office/officeart/2005/8/layout/radial6"/>
    <dgm:cxn modelId="{30BD246E-FD2C-4FF6-A8AA-FD37796D11FD}" srcId="{4F43B63C-8FAF-4219-B0B7-962152347A61}" destId="{6CD1A696-B6B2-4816-8523-47F4E2BF67C4}" srcOrd="0" destOrd="0" parTransId="{1163380B-3EAF-4D0F-8430-53B7B4F19808}" sibTransId="{8FEE722A-5F73-4833-B9FF-190D05AD4E98}"/>
    <dgm:cxn modelId="{9A026651-B789-470B-AFB7-BDC14281ECA1}" type="presOf" srcId="{6F0460DE-9D9B-4281-A365-5BB1F97BB993}" destId="{7389796D-5C0A-49F5-A1C3-1B85462CEE2C}" srcOrd="0" destOrd="0" presId="urn:microsoft.com/office/officeart/2005/8/layout/radial6"/>
    <dgm:cxn modelId="{FBDB2157-4184-43C6-A7CD-E85929D6C5B1}" srcId="{4F43B63C-8FAF-4219-B0B7-962152347A61}" destId="{6F0460DE-9D9B-4281-A365-5BB1F97BB993}" srcOrd="2" destOrd="0" parTransId="{82978A38-5350-4671-A1F2-D30EA2289067}" sibTransId="{B45C74F5-C92F-48F7-9F67-F21D7C26A7AE}"/>
    <dgm:cxn modelId="{BA04C67B-87A8-489A-9413-2D5CE0E15AAD}" type="presOf" srcId="{5E1A03E2-4FA7-459D-BB5F-304D564CC727}" destId="{8FA5F12D-103F-487C-AEBD-ACC395241388}" srcOrd="0" destOrd="0" presId="urn:microsoft.com/office/officeart/2005/8/layout/radial6"/>
    <dgm:cxn modelId="{9B64E27E-E3BB-4BE8-988F-BA761F8CAB0D}" type="presOf" srcId="{4F43B63C-8FAF-4219-B0B7-962152347A61}" destId="{A7B71F18-528C-4AB0-85BF-4A1216D37525}" srcOrd="0" destOrd="0" presId="urn:microsoft.com/office/officeart/2005/8/layout/radial6"/>
    <dgm:cxn modelId="{468F048D-9893-483E-9510-380DAC57F6BE}" type="presOf" srcId="{4B1FCD06-4EA2-4E68-B728-1124868C19D4}" destId="{1A3583A1-E0E8-4B4F-92EE-29D6B0D83742}" srcOrd="0" destOrd="0" presId="urn:microsoft.com/office/officeart/2005/8/layout/radial6"/>
    <dgm:cxn modelId="{E0ECEFD6-A675-4DEA-B6DD-50D19138CE17}" srcId="{369AB26A-C7A0-4656-8098-05C458BADC1B}" destId="{4F43B63C-8FAF-4219-B0B7-962152347A61}" srcOrd="0" destOrd="0" parTransId="{3503F424-5FBB-4F42-852A-D1CE55F543E8}" sibTransId="{8C46DEC6-520E-4260-B83C-20098F5147D8}"/>
    <dgm:cxn modelId="{2E4607F1-96BB-480D-B392-3101ECBBEB12}" srcId="{4F43B63C-8FAF-4219-B0B7-962152347A61}" destId="{5E1A03E2-4FA7-459D-BB5F-304D564CC727}" srcOrd="3" destOrd="0" parTransId="{40FB03D4-1E9D-4D96-880A-38E4B8206E17}" sibTransId="{8A1E629D-3957-4604-B267-BD8798AD2C29}"/>
    <dgm:cxn modelId="{73709DF7-CC8B-4E7B-BC64-AAB4CA92ABE8}" type="presOf" srcId="{B45C74F5-C92F-48F7-9F67-F21D7C26A7AE}" destId="{12058F07-EEB1-443E-965F-F26A5F717475}" srcOrd="0" destOrd="0" presId="urn:microsoft.com/office/officeart/2005/8/layout/radial6"/>
    <dgm:cxn modelId="{5ED7108E-7422-4588-8B90-F4371A53F1B8}" type="presParOf" srcId="{5C789DD3-AAC7-4E7E-998F-B3B21FCC4CDE}" destId="{A7B71F18-528C-4AB0-85BF-4A1216D37525}" srcOrd="0" destOrd="0" presId="urn:microsoft.com/office/officeart/2005/8/layout/radial6"/>
    <dgm:cxn modelId="{63FFA74F-64FF-4E06-807A-4D9A0234DDD9}" type="presParOf" srcId="{5C789DD3-AAC7-4E7E-998F-B3B21FCC4CDE}" destId="{A77538A3-BE98-45E6-AC6E-3C996C09BFAC}" srcOrd="1" destOrd="0" presId="urn:microsoft.com/office/officeart/2005/8/layout/radial6"/>
    <dgm:cxn modelId="{260B62BC-84F8-4BB1-A81C-B5C22C827024}" type="presParOf" srcId="{5C789DD3-AAC7-4E7E-998F-B3B21FCC4CDE}" destId="{6345DB42-E483-4922-96C3-9748D6E3BC22}" srcOrd="2" destOrd="0" presId="urn:microsoft.com/office/officeart/2005/8/layout/radial6"/>
    <dgm:cxn modelId="{D274A1DA-CAB1-45ED-8C37-B88B66DBC628}" type="presParOf" srcId="{5C789DD3-AAC7-4E7E-998F-B3B21FCC4CDE}" destId="{B53E2711-9512-4060-9EB6-61FA8B9DFABD}" srcOrd="3" destOrd="0" presId="urn:microsoft.com/office/officeart/2005/8/layout/radial6"/>
    <dgm:cxn modelId="{7C51B51E-EFC1-4BC3-A77F-DC21DB73F22F}" type="presParOf" srcId="{5C789DD3-AAC7-4E7E-998F-B3B21FCC4CDE}" destId="{5A59E9ED-B49A-4F24-ADD9-7772DFDB150A}" srcOrd="4" destOrd="0" presId="urn:microsoft.com/office/officeart/2005/8/layout/radial6"/>
    <dgm:cxn modelId="{15F3D6C6-886C-4BAC-8F13-7B7216336CA9}" type="presParOf" srcId="{5C789DD3-AAC7-4E7E-998F-B3B21FCC4CDE}" destId="{BD8B4CFB-5FE5-4D48-998C-8F186682AF43}" srcOrd="5" destOrd="0" presId="urn:microsoft.com/office/officeart/2005/8/layout/radial6"/>
    <dgm:cxn modelId="{2AEE1497-91B7-4FA1-B77B-09C6D4DE9AA0}" type="presParOf" srcId="{5C789DD3-AAC7-4E7E-998F-B3B21FCC4CDE}" destId="{1A3583A1-E0E8-4B4F-92EE-29D6B0D83742}" srcOrd="6" destOrd="0" presId="urn:microsoft.com/office/officeart/2005/8/layout/radial6"/>
    <dgm:cxn modelId="{D0BADB0B-9063-44B8-B1C0-AA10EA3FF75B}" type="presParOf" srcId="{5C789DD3-AAC7-4E7E-998F-B3B21FCC4CDE}" destId="{7389796D-5C0A-49F5-A1C3-1B85462CEE2C}" srcOrd="7" destOrd="0" presId="urn:microsoft.com/office/officeart/2005/8/layout/radial6"/>
    <dgm:cxn modelId="{0D486F94-226E-4CE8-8823-966383C27A62}" type="presParOf" srcId="{5C789DD3-AAC7-4E7E-998F-B3B21FCC4CDE}" destId="{F6AC697C-70E4-459F-B8E1-1E137627B994}" srcOrd="8" destOrd="0" presId="urn:microsoft.com/office/officeart/2005/8/layout/radial6"/>
    <dgm:cxn modelId="{8BF58E43-DE77-4B84-99C2-6773EA89F92C}" type="presParOf" srcId="{5C789DD3-AAC7-4E7E-998F-B3B21FCC4CDE}" destId="{12058F07-EEB1-443E-965F-F26A5F717475}" srcOrd="9" destOrd="0" presId="urn:microsoft.com/office/officeart/2005/8/layout/radial6"/>
    <dgm:cxn modelId="{381372F1-F57E-44E8-99ED-CBD9E278E038}" type="presParOf" srcId="{5C789DD3-AAC7-4E7E-998F-B3B21FCC4CDE}" destId="{8FA5F12D-103F-487C-AEBD-ACC395241388}" srcOrd="10" destOrd="0" presId="urn:microsoft.com/office/officeart/2005/8/layout/radial6"/>
    <dgm:cxn modelId="{8C1EE32E-F7F9-4D37-8D09-C6D41490431F}" type="presParOf" srcId="{5C789DD3-AAC7-4E7E-998F-B3B21FCC4CDE}" destId="{8DE462B0-44FC-4459-BCC8-8BC4CA449AE4}" srcOrd="11" destOrd="0" presId="urn:microsoft.com/office/officeart/2005/8/layout/radial6"/>
    <dgm:cxn modelId="{7B54D0C3-5B44-4196-A813-61F0F7C5EA83}" type="presParOf" srcId="{5C789DD3-AAC7-4E7E-998F-B3B21FCC4CDE}" destId="{01D1B06B-CB9B-4B25-ACED-D852A57F260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1B06B-CB9B-4B25-ACED-D852A57F2601}">
      <dsp:nvSpPr>
        <dsp:cNvPr id="0" name=""/>
        <dsp:cNvSpPr/>
      </dsp:nvSpPr>
      <dsp:spPr>
        <a:xfrm>
          <a:off x="2053836" y="552914"/>
          <a:ext cx="3687498" cy="3687498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rgbClr val="18478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8F07-EEB1-443E-965F-F26A5F717475}">
      <dsp:nvSpPr>
        <dsp:cNvPr id="0" name=""/>
        <dsp:cNvSpPr/>
      </dsp:nvSpPr>
      <dsp:spPr>
        <a:xfrm>
          <a:off x="2053836" y="552914"/>
          <a:ext cx="3687498" cy="3687498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rgbClr val="18478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83A1-E0E8-4B4F-92EE-29D6B0D83742}">
      <dsp:nvSpPr>
        <dsp:cNvPr id="0" name=""/>
        <dsp:cNvSpPr/>
      </dsp:nvSpPr>
      <dsp:spPr>
        <a:xfrm>
          <a:off x="2053836" y="552914"/>
          <a:ext cx="3687498" cy="3687498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rgbClr val="18478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E2711-9512-4060-9EB6-61FA8B9DFABD}">
      <dsp:nvSpPr>
        <dsp:cNvPr id="0" name=""/>
        <dsp:cNvSpPr/>
      </dsp:nvSpPr>
      <dsp:spPr>
        <a:xfrm>
          <a:off x="2053836" y="552914"/>
          <a:ext cx="3687498" cy="3687498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rgbClr val="18478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71F18-528C-4AB0-85BF-4A1216D37525}">
      <dsp:nvSpPr>
        <dsp:cNvPr id="0" name=""/>
        <dsp:cNvSpPr/>
      </dsp:nvSpPr>
      <dsp:spPr>
        <a:xfrm>
          <a:off x="3048795" y="1547873"/>
          <a:ext cx="1697581" cy="1697581"/>
        </a:xfrm>
        <a:prstGeom prst="ellipse">
          <a:avLst/>
        </a:prstGeom>
        <a:solidFill>
          <a:srgbClr val="1847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反欺诈</a:t>
          </a:r>
        </a:p>
      </dsp:txBody>
      <dsp:txXfrm>
        <a:off x="3297400" y="1796478"/>
        <a:ext cx="1200371" cy="1200371"/>
      </dsp:txXfrm>
    </dsp:sp>
    <dsp:sp modelId="{A77538A3-BE98-45E6-AC6E-3C996C09BFAC}">
      <dsp:nvSpPr>
        <dsp:cNvPr id="0" name=""/>
        <dsp:cNvSpPr/>
      </dsp:nvSpPr>
      <dsp:spPr>
        <a:xfrm>
          <a:off x="3303432" y="1540"/>
          <a:ext cx="1188306" cy="1188306"/>
        </a:xfrm>
        <a:prstGeom prst="ellipse">
          <a:avLst/>
        </a:prstGeom>
        <a:solidFill>
          <a:srgbClr val="1847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模拟器识别</a:t>
          </a:r>
        </a:p>
      </dsp:txBody>
      <dsp:txXfrm>
        <a:off x="3477455" y="175563"/>
        <a:ext cx="840260" cy="840260"/>
      </dsp:txXfrm>
    </dsp:sp>
    <dsp:sp modelId="{5A59E9ED-B49A-4F24-ADD9-7772DFDB150A}">
      <dsp:nvSpPr>
        <dsp:cNvPr id="0" name=""/>
        <dsp:cNvSpPr/>
      </dsp:nvSpPr>
      <dsp:spPr>
        <a:xfrm>
          <a:off x="5104402" y="1802510"/>
          <a:ext cx="1188306" cy="1188306"/>
        </a:xfrm>
        <a:prstGeom prst="ellipse">
          <a:avLst/>
        </a:prstGeom>
        <a:solidFill>
          <a:srgbClr val="1847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猫池设备识别</a:t>
          </a:r>
        </a:p>
      </dsp:txBody>
      <dsp:txXfrm>
        <a:off x="5278425" y="1976533"/>
        <a:ext cx="840260" cy="840260"/>
      </dsp:txXfrm>
    </dsp:sp>
    <dsp:sp modelId="{7389796D-5C0A-49F5-A1C3-1B85462CEE2C}">
      <dsp:nvSpPr>
        <dsp:cNvPr id="0" name=""/>
        <dsp:cNvSpPr/>
      </dsp:nvSpPr>
      <dsp:spPr>
        <a:xfrm>
          <a:off x="3303432" y="3603480"/>
          <a:ext cx="1188306" cy="1188306"/>
        </a:xfrm>
        <a:prstGeom prst="ellipse">
          <a:avLst/>
        </a:prstGeom>
        <a:solidFill>
          <a:srgbClr val="1847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羊毛党识别</a:t>
          </a:r>
        </a:p>
      </dsp:txBody>
      <dsp:txXfrm>
        <a:off x="3477455" y="3777503"/>
        <a:ext cx="840260" cy="840260"/>
      </dsp:txXfrm>
    </dsp:sp>
    <dsp:sp modelId="{8FA5F12D-103F-487C-AEBD-ACC395241388}">
      <dsp:nvSpPr>
        <dsp:cNvPr id="0" name=""/>
        <dsp:cNvSpPr/>
      </dsp:nvSpPr>
      <dsp:spPr>
        <a:xfrm>
          <a:off x="1502462" y="1802510"/>
          <a:ext cx="1188306" cy="1188306"/>
        </a:xfrm>
        <a:prstGeom prst="ellipse">
          <a:avLst/>
        </a:prstGeom>
        <a:solidFill>
          <a:srgbClr val="1847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渠道质量监控</a:t>
          </a:r>
        </a:p>
      </dsp:txBody>
      <dsp:txXfrm>
        <a:off x="1676485" y="1976533"/>
        <a:ext cx="840260" cy="840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59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AFD1-8504-4FDF-B3A2-6EFAAD031C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3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6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6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1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063F-BD3C-4391-A81A-A83C24004A0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8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AFD1-8504-4FDF-B3A2-6EFAAD031C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7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4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9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4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8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678038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678038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678038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1443990" y="135063"/>
            <a:ext cx="8111490" cy="74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386714" y="1071245"/>
            <a:ext cx="11397615" cy="546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3990" y="135063"/>
            <a:ext cx="8111490" cy="74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714" y="1071245"/>
            <a:ext cx="11397615" cy="546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 rot="13500000">
            <a:off x="879508" y="312464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rot="13500000">
            <a:off x="1132965" y="346334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 userDrawn="1"/>
        </p:nvSpPr>
        <p:spPr>
          <a:xfrm rot="2700000">
            <a:off x="308827" y="185075"/>
            <a:ext cx="528007" cy="528007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F80B6B-9E6D-4E05-8C47-99B9C3CF2723}"/>
              </a:ext>
            </a:extLst>
          </p:cNvPr>
          <p:cNvGrpSpPr/>
          <p:nvPr userDrawn="1"/>
        </p:nvGrpSpPr>
        <p:grpSpPr>
          <a:xfrm>
            <a:off x="9626413" y="141302"/>
            <a:ext cx="2279369" cy="424712"/>
            <a:chOff x="9626413" y="141302"/>
            <a:chExt cx="2279369" cy="424712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D62B5881-055D-4893-B059-90BBFA762145}"/>
                </a:ext>
              </a:extLst>
            </p:cNvPr>
            <p:cNvSpPr txBox="1"/>
            <p:nvPr userDrawn="1"/>
          </p:nvSpPr>
          <p:spPr>
            <a:xfrm>
              <a:off x="10632583" y="141302"/>
              <a:ext cx="1273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华文行楷" pitchFamily="2" charset="-122"/>
                  <a:ea typeface="华文行楷" pitchFamily="2" charset="-122"/>
                </a:rPr>
                <a:t>保护智能生活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8BE210B-B953-4850-BCCC-4D56935E7C83}"/>
                </a:ext>
              </a:extLst>
            </p:cNvPr>
            <p:cNvCxnSpPr/>
            <p:nvPr userDrawn="1"/>
          </p:nvCxnSpPr>
          <p:spPr>
            <a:xfrm>
              <a:off x="10683788" y="141302"/>
              <a:ext cx="0" cy="30139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16FDF27-BD6E-4117-A250-9F8FCBC5D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9626413" y="141302"/>
              <a:ext cx="1116000" cy="424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49" r:id="rId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2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: 形状 17"/>
          <p:cNvSpPr/>
          <p:nvPr/>
        </p:nvSpPr>
        <p:spPr>
          <a:xfrm rot="13973960" flipH="1">
            <a:off x="4290433" y="1795609"/>
            <a:ext cx="3914651" cy="4839771"/>
          </a:xfrm>
          <a:custGeom>
            <a:avLst/>
            <a:gdLst>
              <a:gd name="connsiteX0" fmla="*/ 3899049 w 3914651"/>
              <a:gd name="connsiteY0" fmla="*/ 3812402 h 4839770"/>
              <a:gd name="connsiteX1" fmla="*/ 3867294 w 3914651"/>
              <a:gd name="connsiteY1" fmla="*/ 3773511 h 4839770"/>
              <a:gd name="connsiteX2" fmla="*/ 3865629 w 3914651"/>
              <a:gd name="connsiteY2" fmla="*/ 3772619 h 4839770"/>
              <a:gd name="connsiteX3" fmla="*/ 1123557 w 3914651"/>
              <a:gd name="connsiteY3" fmla="*/ 81841 h 4839770"/>
              <a:gd name="connsiteX4" fmla="*/ 1123182 w 3914651"/>
              <a:gd name="connsiteY4" fmla="*/ 79990 h 4839770"/>
              <a:gd name="connsiteX5" fmla="*/ 1095115 w 3914651"/>
              <a:gd name="connsiteY5" fmla="*/ 38360 h 4839770"/>
              <a:gd name="connsiteX6" fmla="*/ 1087375 w 3914651"/>
              <a:gd name="connsiteY6" fmla="*/ 33142 h 4839770"/>
              <a:gd name="connsiteX7" fmla="*/ 1076021 w 3914651"/>
              <a:gd name="connsiteY7" fmla="*/ 17860 h 4839770"/>
              <a:gd name="connsiteX8" fmla="*/ 1070639 w 3914651"/>
              <a:gd name="connsiteY8" fmla="*/ 21858 h 4839770"/>
              <a:gd name="connsiteX9" fmla="*/ 1053485 w 3914651"/>
              <a:gd name="connsiteY9" fmla="*/ 10292 h 4839770"/>
              <a:gd name="connsiteX10" fmla="*/ 1002506 w 3914651"/>
              <a:gd name="connsiteY10" fmla="*/ 0 h 4839770"/>
              <a:gd name="connsiteX11" fmla="*/ 130969 w 3914651"/>
              <a:gd name="connsiteY11" fmla="*/ 0 h 4839770"/>
              <a:gd name="connsiteX12" fmla="*/ 0 w 3914651"/>
              <a:gd name="connsiteY12" fmla="*/ 130969 h 4839770"/>
              <a:gd name="connsiteX13" fmla="*/ 130969 w 3914651"/>
              <a:gd name="connsiteY13" fmla="*/ 261938 h 4839770"/>
              <a:gd name="connsiteX14" fmla="*/ 836113 w 3914651"/>
              <a:gd name="connsiteY14" fmla="*/ 261938 h 4839770"/>
              <a:gd name="connsiteX15" fmla="*/ 1011932 w 3914651"/>
              <a:gd name="connsiteY15" fmla="*/ 498588 h 4839770"/>
              <a:gd name="connsiteX16" fmla="*/ 170896 w 3914651"/>
              <a:gd name="connsiteY16" fmla="*/ 1123438 h 4839770"/>
              <a:gd name="connsiteX17" fmla="*/ 2585090 w 3914651"/>
              <a:gd name="connsiteY17" fmla="*/ 4372897 h 4839770"/>
              <a:gd name="connsiteX18" fmla="*/ 3426126 w 3914651"/>
              <a:gd name="connsiteY18" fmla="*/ 3748047 h 4839770"/>
              <a:gd name="connsiteX19" fmla="*/ 3610222 w 3914651"/>
              <a:gd name="connsiteY19" fmla="*/ 3995836 h 4839770"/>
              <a:gd name="connsiteX20" fmla="*/ 3406663 w 3914651"/>
              <a:gd name="connsiteY20" fmla="*/ 4670959 h 4839770"/>
              <a:gd name="connsiteX21" fmla="*/ 3494248 w 3914651"/>
              <a:gd name="connsiteY21" fmla="*/ 4834160 h 4839770"/>
              <a:gd name="connsiteX22" fmla="*/ 3657449 w 3914651"/>
              <a:gd name="connsiteY22" fmla="*/ 4746574 h 4839770"/>
              <a:gd name="connsiteX23" fmla="*/ 3909042 w 3914651"/>
              <a:gd name="connsiteY23" fmla="*/ 3912142 h 4839770"/>
              <a:gd name="connsiteX24" fmla="*/ 3913904 w 3914651"/>
              <a:gd name="connsiteY24" fmla="*/ 3860362 h 4839770"/>
              <a:gd name="connsiteX25" fmla="*/ 3903430 w 3914651"/>
              <a:gd name="connsiteY25" fmla="*/ 3826546 h 4839770"/>
              <a:gd name="connsiteX26" fmla="*/ 3904889 w 3914651"/>
              <a:gd name="connsiteY26" fmla="*/ 3825462 h 4839770"/>
              <a:gd name="connsiteX27" fmla="*/ 3901811 w 3914651"/>
              <a:gd name="connsiteY27" fmla="*/ 3821319 h 4839770"/>
              <a:gd name="connsiteX0" fmla="*/ 3899049 w 3914651"/>
              <a:gd name="connsiteY0" fmla="*/ 3812402 h 4839770"/>
              <a:gd name="connsiteX1" fmla="*/ 3867294 w 3914651"/>
              <a:gd name="connsiteY1" fmla="*/ 3773511 h 4839770"/>
              <a:gd name="connsiteX2" fmla="*/ 3865629 w 3914651"/>
              <a:gd name="connsiteY2" fmla="*/ 3772619 h 4839770"/>
              <a:gd name="connsiteX3" fmla="*/ 1123557 w 3914651"/>
              <a:gd name="connsiteY3" fmla="*/ 81841 h 4839770"/>
              <a:gd name="connsiteX4" fmla="*/ 1123182 w 3914651"/>
              <a:gd name="connsiteY4" fmla="*/ 79990 h 4839770"/>
              <a:gd name="connsiteX5" fmla="*/ 1095115 w 3914651"/>
              <a:gd name="connsiteY5" fmla="*/ 38360 h 4839770"/>
              <a:gd name="connsiteX6" fmla="*/ 1087375 w 3914651"/>
              <a:gd name="connsiteY6" fmla="*/ 33142 h 4839770"/>
              <a:gd name="connsiteX7" fmla="*/ 1076021 w 3914651"/>
              <a:gd name="connsiteY7" fmla="*/ 17860 h 4839770"/>
              <a:gd name="connsiteX8" fmla="*/ 1070639 w 3914651"/>
              <a:gd name="connsiteY8" fmla="*/ 21858 h 4839770"/>
              <a:gd name="connsiteX9" fmla="*/ 1053485 w 3914651"/>
              <a:gd name="connsiteY9" fmla="*/ 10292 h 4839770"/>
              <a:gd name="connsiteX10" fmla="*/ 1002506 w 3914651"/>
              <a:gd name="connsiteY10" fmla="*/ 0 h 4839770"/>
              <a:gd name="connsiteX11" fmla="*/ 130969 w 3914651"/>
              <a:gd name="connsiteY11" fmla="*/ 0 h 4839770"/>
              <a:gd name="connsiteX12" fmla="*/ 0 w 3914651"/>
              <a:gd name="connsiteY12" fmla="*/ 130969 h 4839770"/>
              <a:gd name="connsiteX13" fmla="*/ 130969 w 3914651"/>
              <a:gd name="connsiteY13" fmla="*/ 261938 h 4839770"/>
              <a:gd name="connsiteX14" fmla="*/ 836113 w 3914651"/>
              <a:gd name="connsiteY14" fmla="*/ 261938 h 4839770"/>
              <a:gd name="connsiteX15" fmla="*/ 1011932 w 3914651"/>
              <a:gd name="connsiteY15" fmla="*/ 498588 h 4839770"/>
              <a:gd name="connsiteX16" fmla="*/ 170896 w 3914651"/>
              <a:gd name="connsiteY16" fmla="*/ 1123438 h 4839770"/>
              <a:gd name="connsiteX17" fmla="*/ 2806818 w 3914651"/>
              <a:gd name="connsiteY17" fmla="*/ 4208164 h 4839770"/>
              <a:gd name="connsiteX18" fmla="*/ 3426126 w 3914651"/>
              <a:gd name="connsiteY18" fmla="*/ 3748047 h 4839770"/>
              <a:gd name="connsiteX19" fmla="*/ 3610222 w 3914651"/>
              <a:gd name="connsiteY19" fmla="*/ 3995836 h 4839770"/>
              <a:gd name="connsiteX20" fmla="*/ 3406663 w 3914651"/>
              <a:gd name="connsiteY20" fmla="*/ 4670959 h 4839770"/>
              <a:gd name="connsiteX21" fmla="*/ 3494248 w 3914651"/>
              <a:gd name="connsiteY21" fmla="*/ 4834160 h 4839770"/>
              <a:gd name="connsiteX22" fmla="*/ 3657449 w 3914651"/>
              <a:gd name="connsiteY22" fmla="*/ 4746574 h 4839770"/>
              <a:gd name="connsiteX23" fmla="*/ 3909042 w 3914651"/>
              <a:gd name="connsiteY23" fmla="*/ 3912142 h 4839770"/>
              <a:gd name="connsiteX24" fmla="*/ 3913904 w 3914651"/>
              <a:gd name="connsiteY24" fmla="*/ 3860362 h 4839770"/>
              <a:gd name="connsiteX25" fmla="*/ 3903430 w 3914651"/>
              <a:gd name="connsiteY25" fmla="*/ 3826546 h 4839770"/>
              <a:gd name="connsiteX26" fmla="*/ 3904889 w 3914651"/>
              <a:gd name="connsiteY26" fmla="*/ 3825462 h 4839770"/>
              <a:gd name="connsiteX27" fmla="*/ 3901811 w 3914651"/>
              <a:gd name="connsiteY27" fmla="*/ 3821319 h 4839770"/>
              <a:gd name="connsiteX28" fmla="*/ 3899049 w 3914651"/>
              <a:gd name="connsiteY28" fmla="*/ 3812402 h 4839770"/>
              <a:gd name="connsiteX0" fmla="*/ 3899049 w 3914651"/>
              <a:gd name="connsiteY0" fmla="*/ 3812402 h 4839770"/>
              <a:gd name="connsiteX1" fmla="*/ 3867294 w 3914651"/>
              <a:gd name="connsiteY1" fmla="*/ 3773511 h 4839770"/>
              <a:gd name="connsiteX2" fmla="*/ 3865629 w 3914651"/>
              <a:gd name="connsiteY2" fmla="*/ 3772619 h 4839770"/>
              <a:gd name="connsiteX3" fmla="*/ 1123557 w 3914651"/>
              <a:gd name="connsiteY3" fmla="*/ 81841 h 4839770"/>
              <a:gd name="connsiteX4" fmla="*/ 1123182 w 3914651"/>
              <a:gd name="connsiteY4" fmla="*/ 79990 h 4839770"/>
              <a:gd name="connsiteX5" fmla="*/ 1095115 w 3914651"/>
              <a:gd name="connsiteY5" fmla="*/ 38360 h 4839770"/>
              <a:gd name="connsiteX6" fmla="*/ 1087375 w 3914651"/>
              <a:gd name="connsiteY6" fmla="*/ 33142 h 4839770"/>
              <a:gd name="connsiteX7" fmla="*/ 1076021 w 3914651"/>
              <a:gd name="connsiteY7" fmla="*/ 17860 h 4839770"/>
              <a:gd name="connsiteX8" fmla="*/ 1070639 w 3914651"/>
              <a:gd name="connsiteY8" fmla="*/ 21858 h 4839770"/>
              <a:gd name="connsiteX9" fmla="*/ 1053485 w 3914651"/>
              <a:gd name="connsiteY9" fmla="*/ 10292 h 4839770"/>
              <a:gd name="connsiteX10" fmla="*/ 1002506 w 3914651"/>
              <a:gd name="connsiteY10" fmla="*/ 0 h 4839770"/>
              <a:gd name="connsiteX11" fmla="*/ 130969 w 3914651"/>
              <a:gd name="connsiteY11" fmla="*/ 0 h 4839770"/>
              <a:gd name="connsiteX12" fmla="*/ 0 w 3914651"/>
              <a:gd name="connsiteY12" fmla="*/ 130969 h 4839770"/>
              <a:gd name="connsiteX13" fmla="*/ 130969 w 3914651"/>
              <a:gd name="connsiteY13" fmla="*/ 261938 h 4839770"/>
              <a:gd name="connsiteX14" fmla="*/ 836113 w 3914651"/>
              <a:gd name="connsiteY14" fmla="*/ 261938 h 4839770"/>
              <a:gd name="connsiteX15" fmla="*/ 1011932 w 3914651"/>
              <a:gd name="connsiteY15" fmla="*/ 498588 h 4839770"/>
              <a:gd name="connsiteX16" fmla="*/ 392624 w 3914651"/>
              <a:gd name="connsiteY16" fmla="*/ 958705 h 4839770"/>
              <a:gd name="connsiteX17" fmla="*/ 2806818 w 3914651"/>
              <a:gd name="connsiteY17" fmla="*/ 4208164 h 4839770"/>
              <a:gd name="connsiteX18" fmla="*/ 3426126 w 3914651"/>
              <a:gd name="connsiteY18" fmla="*/ 3748047 h 4839770"/>
              <a:gd name="connsiteX19" fmla="*/ 3610222 w 3914651"/>
              <a:gd name="connsiteY19" fmla="*/ 3995836 h 4839770"/>
              <a:gd name="connsiteX20" fmla="*/ 3406663 w 3914651"/>
              <a:gd name="connsiteY20" fmla="*/ 4670959 h 4839770"/>
              <a:gd name="connsiteX21" fmla="*/ 3494248 w 3914651"/>
              <a:gd name="connsiteY21" fmla="*/ 4834160 h 4839770"/>
              <a:gd name="connsiteX22" fmla="*/ 3657449 w 3914651"/>
              <a:gd name="connsiteY22" fmla="*/ 4746574 h 4839770"/>
              <a:gd name="connsiteX23" fmla="*/ 3909042 w 3914651"/>
              <a:gd name="connsiteY23" fmla="*/ 3912142 h 4839770"/>
              <a:gd name="connsiteX24" fmla="*/ 3913904 w 3914651"/>
              <a:gd name="connsiteY24" fmla="*/ 3860362 h 4839770"/>
              <a:gd name="connsiteX25" fmla="*/ 3903430 w 3914651"/>
              <a:gd name="connsiteY25" fmla="*/ 3826546 h 4839770"/>
              <a:gd name="connsiteX26" fmla="*/ 3904889 w 3914651"/>
              <a:gd name="connsiteY26" fmla="*/ 3825462 h 4839770"/>
              <a:gd name="connsiteX27" fmla="*/ 3901811 w 3914651"/>
              <a:gd name="connsiteY27" fmla="*/ 3821319 h 4839770"/>
              <a:gd name="connsiteX28" fmla="*/ 3899049 w 3914651"/>
              <a:gd name="connsiteY28" fmla="*/ 3812402 h 483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14651" h="4839770">
                <a:moveTo>
                  <a:pt x="3899049" y="3812402"/>
                </a:moveTo>
                <a:cubicBezTo>
                  <a:pt x="3891124" y="3797635"/>
                  <a:pt x="3880383" y="3784380"/>
                  <a:pt x="3867294" y="3773511"/>
                </a:cubicBezTo>
                <a:lnTo>
                  <a:pt x="3865629" y="3772619"/>
                </a:lnTo>
                <a:lnTo>
                  <a:pt x="1123557" y="81841"/>
                </a:lnTo>
                <a:lnTo>
                  <a:pt x="1123182" y="79990"/>
                </a:lnTo>
                <a:cubicBezTo>
                  <a:pt x="1116555" y="64321"/>
                  <a:pt x="1106965" y="50210"/>
                  <a:pt x="1095115" y="38360"/>
                </a:cubicBezTo>
                <a:lnTo>
                  <a:pt x="1087375" y="33142"/>
                </a:lnTo>
                <a:lnTo>
                  <a:pt x="1076021" y="17860"/>
                </a:lnTo>
                <a:lnTo>
                  <a:pt x="1070639" y="21858"/>
                </a:lnTo>
                <a:lnTo>
                  <a:pt x="1053485" y="10292"/>
                </a:lnTo>
                <a:cubicBezTo>
                  <a:pt x="1037815" y="3664"/>
                  <a:pt x="1020589" y="-1"/>
                  <a:pt x="1002506" y="0"/>
                </a:cubicBezTo>
                <a:lnTo>
                  <a:pt x="130969" y="0"/>
                </a:lnTo>
                <a:cubicBezTo>
                  <a:pt x="58637" y="0"/>
                  <a:pt x="0" y="58637"/>
                  <a:pt x="0" y="130969"/>
                </a:cubicBezTo>
                <a:cubicBezTo>
                  <a:pt x="0" y="203301"/>
                  <a:pt x="58637" y="261938"/>
                  <a:pt x="130969" y="261938"/>
                </a:cubicBezTo>
                <a:lnTo>
                  <a:pt x="836113" y="261938"/>
                </a:lnTo>
                <a:lnTo>
                  <a:pt x="1011932" y="498588"/>
                </a:lnTo>
                <a:lnTo>
                  <a:pt x="392624" y="958705"/>
                </a:lnTo>
                <a:lnTo>
                  <a:pt x="2806818" y="4208164"/>
                </a:lnTo>
                <a:lnTo>
                  <a:pt x="3426126" y="3748047"/>
                </a:lnTo>
                <a:lnTo>
                  <a:pt x="3610222" y="3995836"/>
                </a:lnTo>
                <a:lnTo>
                  <a:pt x="3406663" y="4670959"/>
                </a:lnTo>
                <a:cubicBezTo>
                  <a:pt x="3385782" y="4740211"/>
                  <a:pt x="3424995" y="4813279"/>
                  <a:pt x="3494248" y="4834160"/>
                </a:cubicBezTo>
                <a:cubicBezTo>
                  <a:pt x="3563500" y="4855040"/>
                  <a:pt x="3636568" y="4815827"/>
                  <a:pt x="3657449" y="4746574"/>
                </a:cubicBezTo>
                <a:lnTo>
                  <a:pt x="3909042" y="3912142"/>
                </a:lnTo>
                <a:cubicBezTo>
                  <a:pt x="3914262" y="3894829"/>
                  <a:pt x="3915726" y="3877277"/>
                  <a:pt x="3913904" y="3860362"/>
                </a:cubicBezTo>
                <a:lnTo>
                  <a:pt x="3903430" y="3826546"/>
                </a:lnTo>
                <a:lnTo>
                  <a:pt x="3904889" y="3825462"/>
                </a:lnTo>
                <a:lnTo>
                  <a:pt x="3901811" y="3821319"/>
                </a:lnTo>
                <a:lnTo>
                  <a:pt x="3899049" y="38124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平行四边形 68"/>
          <p:cNvSpPr/>
          <p:nvPr/>
        </p:nvSpPr>
        <p:spPr>
          <a:xfrm>
            <a:off x="7687196" y="2131760"/>
            <a:ext cx="3387488" cy="1838827"/>
          </a:xfrm>
          <a:prstGeom prst="parallelogram">
            <a:avLst>
              <a:gd name="adj" fmla="val 8127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1" name="任意多边形 70"/>
          <p:cNvSpPr/>
          <p:nvPr/>
        </p:nvSpPr>
        <p:spPr>
          <a:xfrm flipV="1">
            <a:off x="1051527" y="1369974"/>
            <a:ext cx="6364732" cy="2600613"/>
          </a:xfrm>
          <a:custGeom>
            <a:avLst/>
            <a:gdLst>
              <a:gd name="connsiteX0" fmla="*/ 654431 w 4773549"/>
              <a:gd name="connsiteY0" fmla="*/ 2196642 h 3001839"/>
              <a:gd name="connsiteX1" fmla="*/ 2988206 w 4773549"/>
              <a:gd name="connsiteY1" fmla="*/ 2196642 h 3001839"/>
              <a:gd name="connsiteX2" fmla="*/ 2989410 w 4773549"/>
              <a:gd name="connsiteY2" fmla="*/ 2195161 h 3001839"/>
              <a:gd name="connsiteX3" fmla="*/ 4773549 w 4773549"/>
              <a:gd name="connsiteY3" fmla="*/ 0 h 3001839"/>
              <a:gd name="connsiteX4" fmla="*/ 2439774 w 4773549"/>
              <a:gd name="connsiteY4" fmla="*/ 0 h 3001839"/>
              <a:gd name="connsiteX5" fmla="*/ 2439652 w 4773549"/>
              <a:gd name="connsiteY5" fmla="*/ 151 h 3001839"/>
              <a:gd name="connsiteX6" fmla="*/ 0 w 4773549"/>
              <a:gd name="connsiteY6" fmla="*/ 3001839 h 3001839"/>
              <a:gd name="connsiteX7" fmla="*/ 2333775 w 4773549"/>
              <a:gd name="connsiteY7" fmla="*/ 3001839 h 3001839"/>
              <a:gd name="connsiteX8" fmla="*/ 2988206 w 4773549"/>
              <a:gd name="connsiteY8" fmla="*/ 2196643 h 3001839"/>
              <a:gd name="connsiteX9" fmla="*/ 654431 w 4773549"/>
              <a:gd name="connsiteY9" fmla="*/ 2196643 h 30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3549" h="3001839">
                <a:moveTo>
                  <a:pt x="654431" y="2196642"/>
                </a:moveTo>
                <a:lnTo>
                  <a:pt x="2988206" y="2196642"/>
                </a:lnTo>
                <a:lnTo>
                  <a:pt x="2989410" y="2195161"/>
                </a:lnTo>
                <a:lnTo>
                  <a:pt x="4773549" y="0"/>
                </a:lnTo>
                <a:lnTo>
                  <a:pt x="2439774" y="0"/>
                </a:lnTo>
                <a:lnTo>
                  <a:pt x="2439652" y="151"/>
                </a:lnTo>
                <a:close/>
                <a:moveTo>
                  <a:pt x="0" y="3001839"/>
                </a:moveTo>
                <a:lnTo>
                  <a:pt x="2333775" y="3001839"/>
                </a:lnTo>
                <a:lnTo>
                  <a:pt x="2988206" y="2196643"/>
                </a:lnTo>
                <a:lnTo>
                  <a:pt x="654431" y="21966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72" name="任意多边形 71"/>
          <p:cNvSpPr/>
          <p:nvPr/>
        </p:nvSpPr>
        <p:spPr>
          <a:xfrm flipV="1">
            <a:off x="4919690" y="2443570"/>
            <a:ext cx="2100" cy="1975"/>
          </a:xfrm>
          <a:custGeom>
            <a:avLst/>
            <a:gdLst>
              <a:gd name="connsiteX0" fmla="*/ 0 w 1575"/>
              <a:gd name="connsiteY0" fmla="*/ 1481 h 1481"/>
              <a:gd name="connsiteX1" fmla="*/ 1575 w 1575"/>
              <a:gd name="connsiteY1" fmla="*/ 1481 h 1481"/>
              <a:gd name="connsiteX2" fmla="*/ 1204 w 1575"/>
              <a:gd name="connsiteY2" fmla="*/ 0 h 1481"/>
              <a:gd name="connsiteX3" fmla="*/ 0 w 1575"/>
              <a:gd name="connsiteY3" fmla="*/ 1481 h 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5" h="1481">
                <a:moveTo>
                  <a:pt x="0" y="1481"/>
                </a:moveTo>
                <a:lnTo>
                  <a:pt x="1575" y="1481"/>
                </a:lnTo>
                <a:lnTo>
                  <a:pt x="1204" y="0"/>
                </a:lnTo>
                <a:lnTo>
                  <a:pt x="0" y="148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3" name="矩形 72"/>
          <p:cNvSpPr/>
          <p:nvPr/>
        </p:nvSpPr>
        <p:spPr>
          <a:xfrm>
            <a:off x="1294591" y="2376667"/>
            <a:ext cx="9572715" cy="1593920"/>
          </a:xfrm>
          <a:prstGeom prst="rect">
            <a:avLst/>
          </a:prstGeom>
          <a:solidFill>
            <a:srgbClr val="0070C0">
              <a:alpha val="70000"/>
            </a:srgbClr>
          </a:solidFill>
          <a:ln w="76200">
            <a:solidFill>
              <a:schemeClr val="bg1">
                <a:lumMod val="85000"/>
                <a:alpha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5333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移动威胁感知平台</a:t>
            </a:r>
            <a:endParaRPr lang="en-US" altLang="zh-CN" sz="5333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等腰三角形 73"/>
          <p:cNvSpPr/>
          <p:nvPr/>
        </p:nvSpPr>
        <p:spPr>
          <a:xfrm rot="16200000">
            <a:off x="9829617" y="2131759"/>
            <a:ext cx="1245068" cy="124506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  <a:effectLst>
            <a:outerShdw blurRad="127000" dist="63500" dir="540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213" y="2970427"/>
            <a:ext cx="1245068" cy="124506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  <a:effectLst>
            <a:outerShdw blurRad="127000" dist="63500" dir="540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/>
          </a:p>
        </p:txBody>
      </p:sp>
      <p:sp>
        <p:nvSpPr>
          <p:cNvPr id="76" name="矩形 75"/>
          <p:cNvSpPr/>
          <p:nvPr/>
        </p:nvSpPr>
        <p:spPr>
          <a:xfrm>
            <a:off x="1804180" y="1369974"/>
            <a:ext cx="3045633" cy="1052132"/>
          </a:xfrm>
          <a:prstGeom prst="rect">
            <a:avLst/>
          </a:prstGeom>
          <a:noFill/>
          <a:ln w="76200">
            <a:noFill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i="1" dirty="0">
                <a:solidFill>
                  <a:schemeClr val="bg1">
                    <a:lumMod val="95000"/>
                  </a:schemeClr>
                </a:solidFill>
              </a:rPr>
              <a:t>2018</a:t>
            </a:r>
            <a:endParaRPr lang="zh-CN" altLang="en-US" sz="72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75277" y="4212655"/>
            <a:ext cx="1611339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梆梆安全 马聪</a:t>
            </a:r>
          </a:p>
        </p:txBody>
      </p:sp>
      <p:grpSp>
        <p:nvGrpSpPr>
          <p:cNvPr id="80" name="组合 79"/>
          <p:cNvGrpSpPr/>
          <p:nvPr/>
        </p:nvGrpSpPr>
        <p:grpSpPr>
          <a:xfrm rot="5400000">
            <a:off x="6121316" y="2827693"/>
            <a:ext cx="252883" cy="3893391"/>
            <a:chOff x="530453" y="1469185"/>
            <a:chExt cx="252882" cy="3893390"/>
          </a:xfrm>
        </p:grpSpPr>
        <p:cxnSp>
          <p:nvCxnSpPr>
            <p:cNvPr id="81" name="直接连接符 80"/>
            <p:cNvCxnSpPr>
              <a:cxnSpLocks/>
            </p:cNvCxnSpPr>
            <p:nvPr/>
          </p:nvCxnSpPr>
          <p:spPr>
            <a:xfrm>
              <a:off x="647700" y="1469185"/>
              <a:ext cx="0" cy="3893390"/>
            </a:xfrm>
            <a:prstGeom prst="line">
              <a:avLst/>
            </a:prstGeom>
            <a:ln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cxnSpLocks/>
            </p:cNvCxnSpPr>
            <p:nvPr/>
          </p:nvCxnSpPr>
          <p:spPr>
            <a:xfrm rot="5400000">
              <a:off x="-818" y="3415880"/>
              <a:ext cx="1315424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cxnSpLocks/>
            </p:cNvCxnSpPr>
            <p:nvPr/>
          </p:nvCxnSpPr>
          <p:spPr>
            <a:xfrm flipH="1">
              <a:off x="530453" y="3415880"/>
              <a:ext cx="25288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3362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70F74-2095-4AC2-87E8-77A1077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移动威胁感知在</a:t>
            </a:r>
            <a:r>
              <a:rPr lang="en-US" altLang="zh-CN" dirty="0"/>
              <a:t>PPDR</a:t>
            </a:r>
            <a:r>
              <a:rPr lang="zh-CN" altLang="en-US" dirty="0"/>
              <a:t>体系中的预测环节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E8F74-9CBA-4EB1-A3E0-8BB64CD17FBC}"/>
              </a:ext>
            </a:extLst>
          </p:cNvPr>
          <p:cNvSpPr txBox="1"/>
          <p:nvPr/>
        </p:nvSpPr>
        <p:spPr>
          <a:xfrm>
            <a:off x="1443990" y="1301335"/>
            <a:ext cx="900736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提供基于地域、时间、应用版本、操作系统版本、机型的多维度的威胁及运行统计分析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支持定期生成自动化的安全报告，通过安全报告回顾静态安全防御措施的效果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支持特定攻击的溯源，分析攻击方式，攻击手段，攻击工具，为新的防御手段提供依据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7B78608-1362-4028-96DA-02E78B5231B4}"/>
              </a:ext>
            </a:extLst>
          </p:cNvPr>
          <p:cNvSpPr/>
          <p:nvPr/>
        </p:nvSpPr>
        <p:spPr>
          <a:xfrm>
            <a:off x="1650125" y="3145221"/>
            <a:ext cx="3352800" cy="2898228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3DF1DF-D17B-49A8-969C-98D97C288A17}"/>
              </a:ext>
            </a:extLst>
          </p:cNvPr>
          <p:cNvSpPr txBox="1"/>
          <p:nvPr/>
        </p:nvSpPr>
        <p:spPr>
          <a:xfrm>
            <a:off x="2180896" y="3752193"/>
            <a:ext cx="2291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静态防御强度预测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C25788-F6C9-4882-B793-8EC5FD711412}"/>
              </a:ext>
            </a:extLst>
          </p:cNvPr>
          <p:cNvSpPr txBox="1"/>
          <p:nvPr/>
        </p:nvSpPr>
        <p:spPr>
          <a:xfrm>
            <a:off x="1823545" y="4253182"/>
            <a:ext cx="300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通过统计分析，报表等功能，查看现有安全防护措施效果，比如加固防护强度，渗透测试效果等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655474-3075-4957-9776-5D4C676C825B}"/>
              </a:ext>
            </a:extLst>
          </p:cNvPr>
          <p:cNvSpPr/>
          <p:nvPr/>
        </p:nvSpPr>
        <p:spPr>
          <a:xfrm>
            <a:off x="6658304" y="3145221"/>
            <a:ext cx="3352800" cy="2898228"/>
          </a:xfrm>
          <a:prstGeom prst="ellipse">
            <a:avLst/>
          </a:prstGeom>
          <a:solidFill>
            <a:srgbClr val="18478F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AB5B09-97E7-4B92-9ABE-B15942621D50}"/>
              </a:ext>
            </a:extLst>
          </p:cNvPr>
          <p:cNvSpPr txBox="1"/>
          <p:nvPr/>
        </p:nvSpPr>
        <p:spPr>
          <a:xfrm>
            <a:off x="7501758" y="3752193"/>
            <a:ext cx="18445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未知攻击预测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C0B598-27A0-4904-9242-15338E0BB736}"/>
              </a:ext>
            </a:extLst>
          </p:cNvPr>
          <p:cNvSpPr txBox="1"/>
          <p:nvPr/>
        </p:nvSpPr>
        <p:spPr>
          <a:xfrm>
            <a:off x="6831725" y="4253182"/>
            <a:ext cx="300595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通过攻击溯源，发现攻击方式，为新的防护手段提供防御思路</a:t>
            </a:r>
          </a:p>
        </p:txBody>
      </p:sp>
    </p:spTree>
    <p:extLst>
      <p:ext uri="{BB962C8B-B14F-4D97-AF65-F5344CB8AC3E}">
        <p14:creationId xmlns:p14="http://schemas.microsoft.com/office/powerpoint/2010/main" val="8408480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70F74-2095-4AC2-87E8-77A1077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移动威胁感知在</a:t>
            </a:r>
            <a:r>
              <a:rPr lang="en-US" altLang="zh-CN" dirty="0"/>
              <a:t>PPDR</a:t>
            </a:r>
            <a:r>
              <a:rPr lang="zh-CN" altLang="en-US" dirty="0"/>
              <a:t>体系中的响应环节</a:t>
            </a:r>
          </a:p>
        </p:txBody>
      </p:sp>
      <p:grpSp>
        <p:nvGrpSpPr>
          <p:cNvPr id="31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4189EB-E8D2-4ACD-BBC3-72AF891480F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39296" y="1310197"/>
            <a:ext cx="10913407" cy="3177720"/>
            <a:chOff x="767408" y="1988840"/>
            <a:chExt cx="10585176" cy="3082147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1974742-50F0-4123-A406-949A58FC8AAE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îṥḷîďê">
              <a:extLst>
                <a:ext uri="{FF2B5EF4-FFF2-40B4-BE49-F238E27FC236}">
                  <a16:creationId xmlns:a16="http://schemas.microsoft.com/office/drawing/2014/main" id="{BE0B9CB6-FD3F-4360-A72A-E06C525C6712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72" name="iṡḻiḍé">
                <a:extLst>
                  <a:ext uri="{FF2B5EF4-FFF2-40B4-BE49-F238E27FC236}">
                    <a16:creationId xmlns:a16="http://schemas.microsoft.com/office/drawing/2014/main" id="{149937D5-4667-4E35-8E45-717C17C04F2D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íSḷïdê">
                <a:extLst>
                  <a:ext uri="{FF2B5EF4-FFF2-40B4-BE49-F238E27FC236}">
                    <a16:creationId xmlns:a16="http://schemas.microsoft.com/office/drawing/2014/main" id="{E290504F-96FD-422E-A104-F43E082F5236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静默监控</a:t>
                </a:r>
              </a:p>
            </p:txBody>
          </p:sp>
        </p:grpSp>
        <p:sp>
          <p:nvSpPr>
            <p:cNvPr id="34" name="íšḻîḍe">
              <a:extLst>
                <a:ext uri="{FF2B5EF4-FFF2-40B4-BE49-F238E27FC236}">
                  <a16:creationId xmlns:a16="http://schemas.microsoft.com/office/drawing/2014/main" id="{91ECD5E0-C518-4D11-82A8-E27A80FF6C8C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92500" lnSpcReduction="20000"/>
            </a:bodyPr>
            <a:lstStyle/>
            <a:p>
              <a:pPr algn="ctr"/>
              <a:r>
                <a:rPr lang="zh-CN" altLang="en-US" sz="1866" b="1" dirty="0">
                  <a:solidFill>
                    <a:schemeClr val="tx1"/>
                  </a:solidFill>
                  <a:cs typeface="+mn-ea"/>
                  <a:sym typeface="+mn-lt"/>
                </a:rPr>
                <a:t>放行</a:t>
              </a:r>
            </a:p>
          </p:txBody>
        </p:sp>
        <p:sp>
          <p:nvSpPr>
            <p:cNvPr id="35" name="íśliḍê">
              <a:extLst>
                <a:ext uri="{FF2B5EF4-FFF2-40B4-BE49-F238E27FC236}">
                  <a16:creationId xmlns:a16="http://schemas.microsoft.com/office/drawing/2014/main" id="{2DFB68E2-EB8C-4989-B6B0-79EBC889BB48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后台静默监控，客户无感知。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36" name="íşḻîḑe">
              <a:extLst>
                <a:ext uri="{FF2B5EF4-FFF2-40B4-BE49-F238E27FC236}">
                  <a16:creationId xmlns:a16="http://schemas.microsoft.com/office/drawing/2014/main" id="{A3372131-43F1-432E-9755-ED66A48CFC8D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70" name="iṡ1íḑe">
                <a:extLst>
                  <a:ext uri="{FF2B5EF4-FFF2-40B4-BE49-F238E27FC236}">
                    <a16:creationId xmlns:a16="http://schemas.microsoft.com/office/drawing/2014/main" id="{842EDCAA-1478-48C0-9C15-F8C3B819BA84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ïṧļïḍe">
                <a:extLst>
                  <a:ext uri="{FF2B5EF4-FFF2-40B4-BE49-F238E27FC236}">
                    <a16:creationId xmlns:a16="http://schemas.microsoft.com/office/drawing/2014/main" id="{D9ADB6E2-20AD-423C-9B6E-5D51D76D56DC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弹窗提醒</a:t>
                </a:r>
              </a:p>
            </p:txBody>
          </p:sp>
        </p:grpSp>
        <p:sp>
          <p:nvSpPr>
            <p:cNvPr id="37" name="îSļíḋe">
              <a:extLst>
                <a:ext uri="{FF2B5EF4-FFF2-40B4-BE49-F238E27FC236}">
                  <a16:creationId xmlns:a16="http://schemas.microsoft.com/office/drawing/2014/main" id="{72D4A707-21E0-4533-8065-0E7DB90334D3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92500" lnSpcReduction="20000"/>
            </a:bodyPr>
            <a:lstStyle/>
            <a:p>
              <a:pPr algn="ctr"/>
              <a:r>
                <a:rPr lang="zh-CN" altLang="en-US" sz="1866" b="1" dirty="0">
                  <a:solidFill>
                    <a:schemeClr val="tx1"/>
                  </a:solidFill>
                  <a:cs typeface="+mn-ea"/>
                  <a:sym typeface="+mn-lt"/>
                </a:rPr>
                <a:t>放行</a:t>
              </a:r>
            </a:p>
          </p:txBody>
        </p:sp>
        <p:sp>
          <p:nvSpPr>
            <p:cNvPr id="38" name="íšḷíḍê">
              <a:extLst>
                <a:ext uri="{FF2B5EF4-FFF2-40B4-BE49-F238E27FC236}">
                  <a16:creationId xmlns:a16="http://schemas.microsoft.com/office/drawing/2014/main" id="{50A0A667-79BD-4D7A-96C8-8ED9B4B419C6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客户收到提示，点击确认后继续操作。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39" name="íšḻíḓè">
              <a:extLst>
                <a:ext uri="{FF2B5EF4-FFF2-40B4-BE49-F238E27FC236}">
                  <a16:creationId xmlns:a16="http://schemas.microsoft.com/office/drawing/2014/main" id="{E5361582-6446-42E4-9187-D7002299C7FC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68" name="îşḻidè">
                <a:extLst>
                  <a:ext uri="{FF2B5EF4-FFF2-40B4-BE49-F238E27FC236}">
                    <a16:creationId xmlns:a16="http://schemas.microsoft.com/office/drawing/2014/main" id="{9F4E5267-12B4-494F-AAEC-9B67B8C0E557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ïşḻïde">
                <a:extLst>
                  <a:ext uri="{FF2B5EF4-FFF2-40B4-BE49-F238E27FC236}">
                    <a16:creationId xmlns:a16="http://schemas.microsoft.com/office/drawing/2014/main" id="{13C38DCD-FF2E-489E-9A75-0F6DBFAFEAA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弹窗提醒</a:t>
                </a:r>
                <a:endParaRPr lang="en-US" altLang="zh-CN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选择退出</a:t>
                </a:r>
              </a:p>
            </p:txBody>
          </p:sp>
        </p:grpSp>
        <p:sp>
          <p:nvSpPr>
            <p:cNvPr id="61" name="ísľîḋe">
              <a:extLst>
                <a:ext uri="{FF2B5EF4-FFF2-40B4-BE49-F238E27FC236}">
                  <a16:creationId xmlns:a16="http://schemas.microsoft.com/office/drawing/2014/main" id="{5DD5769B-3E96-4C08-B076-A658F5FBBC0C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92500" lnSpcReduction="20000"/>
            </a:bodyPr>
            <a:lstStyle/>
            <a:p>
              <a:pPr algn="ctr"/>
              <a:r>
                <a:rPr lang="zh-CN" altLang="en-US" sz="1866" b="1" dirty="0">
                  <a:solidFill>
                    <a:schemeClr val="tx1"/>
                  </a:solidFill>
                  <a:cs typeface="+mn-ea"/>
                  <a:sym typeface="+mn-lt"/>
                </a:rPr>
                <a:t>客户选择</a:t>
              </a:r>
            </a:p>
          </p:txBody>
        </p:sp>
        <p:sp>
          <p:nvSpPr>
            <p:cNvPr id="62" name="íṩľîdè">
              <a:extLst>
                <a:ext uri="{FF2B5EF4-FFF2-40B4-BE49-F238E27FC236}">
                  <a16:creationId xmlns:a16="http://schemas.microsoft.com/office/drawing/2014/main" id="{4E6CC4ED-0ECC-426B-BC5F-89AD54065271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提示后可以选择直接提出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63" name="iśľïḑè">
              <a:extLst>
                <a:ext uri="{FF2B5EF4-FFF2-40B4-BE49-F238E27FC236}">
                  <a16:creationId xmlns:a16="http://schemas.microsoft.com/office/drawing/2014/main" id="{E0053786-FF6D-443C-B1D6-457A9B6512AF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66" name="íSḻiďé">
                <a:extLst>
                  <a:ext uri="{FF2B5EF4-FFF2-40B4-BE49-F238E27FC236}">
                    <a16:creationId xmlns:a16="http://schemas.microsoft.com/office/drawing/2014/main" id="{82AD7AE6-2F08-44D9-899E-8C6B1369B492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iŝḻiḓé">
                <a:extLst>
                  <a:ext uri="{FF2B5EF4-FFF2-40B4-BE49-F238E27FC236}">
                    <a16:creationId xmlns:a16="http://schemas.microsoft.com/office/drawing/2014/main" id="{82444DA8-82E3-49B5-B6A2-6CBC2FF74D33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弹窗提醒</a:t>
                </a:r>
                <a:endParaRPr lang="en-US" altLang="zh-CN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强制退出</a:t>
                </a:r>
              </a:p>
            </p:txBody>
          </p:sp>
        </p:grpSp>
        <p:sp>
          <p:nvSpPr>
            <p:cNvPr id="64" name="iŝḷíḓé">
              <a:extLst>
                <a:ext uri="{FF2B5EF4-FFF2-40B4-BE49-F238E27FC236}">
                  <a16:creationId xmlns:a16="http://schemas.microsoft.com/office/drawing/2014/main" id="{16C915AF-53F9-44B8-8ABF-4445A3A933C7}"/>
                </a:ext>
              </a:extLst>
            </p:cNvPr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92500" lnSpcReduction="20000"/>
            </a:bodyPr>
            <a:lstStyle/>
            <a:p>
              <a:pPr algn="ctr"/>
              <a:r>
                <a:rPr lang="zh-CN" altLang="en-US" sz="1866" b="1" dirty="0">
                  <a:solidFill>
                    <a:schemeClr val="tx1"/>
                  </a:solidFill>
                  <a:cs typeface="+mn-ea"/>
                  <a:sym typeface="+mn-lt"/>
                </a:rPr>
                <a:t>强制退出</a:t>
              </a:r>
            </a:p>
          </p:txBody>
        </p:sp>
        <p:sp>
          <p:nvSpPr>
            <p:cNvPr id="65" name="iṣ1îďe">
              <a:extLst>
                <a:ext uri="{FF2B5EF4-FFF2-40B4-BE49-F238E27FC236}">
                  <a16:creationId xmlns:a16="http://schemas.microsoft.com/office/drawing/2014/main" id="{19BB5397-320F-4672-AAF2-1AA96B752803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提示后强制退出。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4" name="išľiḍè">
            <a:extLst>
              <a:ext uri="{FF2B5EF4-FFF2-40B4-BE49-F238E27FC236}">
                <a16:creationId xmlns:a16="http://schemas.microsoft.com/office/drawing/2014/main" id="{8FD38E9A-178F-4E51-9514-DB735C04518A}"/>
              </a:ext>
            </a:extLst>
          </p:cNvPr>
          <p:cNvSpPr txBox="1">
            <a:spLocks/>
          </p:cNvSpPr>
          <p:nvPr/>
        </p:nvSpPr>
        <p:spPr>
          <a:xfrm>
            <a:off x="639296" y="4945605"/>
            <a:ext cx="7530837" cy="116359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120000"/>
              </a:lnSpc>
              <a:defRPr sz="2200">
                <a:solidFill>
                  <a:schemeClr val="tx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在应急响应环节，可以针对单个设备、某种威胁类型设置应急响应策略。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如：将某设备连续发生攻击行为，可将其加入黑名单。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如：针对注入攻击类别的攻击设置响应策略，给用户弹窗提示后强制退出。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57380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顶角 5"/>
          <p:cNvSpPr/>
          <p:nvPr/>
        </p:nvSpPr>
        <p:spPr>
          <a:xfrm flipV="1">
            <a:off x="1679510" y="1639933"/>
            <a:ext cx="1714500" cy="2171700"/>
          </a:xfrm>
          <a:prstGeom prst="snip2SameRect">
            <a:avLst/>
          </a:prstGeom>
          <a:solidFill>
            <a:srgbClr val="0070C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: 剪去顶角 7"/>
          <p:cNvSpPr/>
          <p:nvPr/>
        </p:nvSpPr>
        <p:spPr>
          <a:xfrm flipV="1">
            <a:off x="3381310" y="1639933"/>
            <a:ext cx="1714500" cy="2171700"/>
          </a:xfrm>
          <a:prstGeom prst="snip2SameRect">
            <a:avLst/>
          </a:prstGeom>
          <a:solidFill>
            <a:srgbClr val="0070C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: 剪去顶角 8"/>
          <p:cNvSpPr/>
          <p:nvPr/>
        </p:nvSpPr>
        <p:spPr>
          <a:xfrm flipV="1">
            <a:off x="5070410" y="1639933"/>
            <a:ext cx="1714500" cy="2171700"/>
          </a:xfrm>
          <a:prstGeom prst="snip2SameRect">
            <a:avLst/>
          </a:prstGeom>
          <a:solidFill>
            <a:schemeClr val="bg1">
              <a:lumMod val="85000"/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: 剪去顶角 9"/>
          <p:cNvSpPr/>
          <p:nvPr/>
        </p:nvSpPr>
        <p:spPr>
          <a:xfrm flipV="1">
            <a:off x="6759510" y="1639933"/>
            <a:ext cx="1714500" cy="2171700"/>
          </a:xfrm>
          <a:prstGeom prst="snip2SameRect">
            <a:avLst/>
          </a:prstGeom>
          <a:solidFill>
            <a:srgbClr val="0070C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: 剪去顶角 10"/>
          <p:cNvSpPr/>
          <p:nvPr/>
        </p:nvSpPr>
        <p:spPr>
          <a:xfrm>
            <a:off x="1692210" y="3811633"/>
            <a:ext cx="1714500" cy="2171700"/>
          </a:xfrm>
          <a:prstGeom prst="snip2SameRect">
            <a:avLst/>
          </a:prstGeom>
          <a:solidFill>
            <a:srgbClr val="0070C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: 剪去顶角 11"/>
          <p:cNvSpPr/>
          <p:nvPr/>
        </p:nvSpPr>
        <p:spPr>
          <a:xfrm>
            <a:off x="3381310" y="3811633"/>
            <a:ext cx="1714500" cy="2171700"/>
          </a:xfrm>
          <a:prstGeom prst="snip2SameRect">
            <a:avLst/>
          </a:prstGeom>
          <a:solidFill>
            <a:srgbClr val="0070C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: 剪去顶角 12"/>
          <p:cNvSpPr/>
          <p:nvPr/>
        </p:nvSpPr>
        <p:spPr>
          <a:xfrm>
            <a:off x="5070410" y="3811633"/>
            <a:ext cx="1714500" cy="2171700"/>
          </a:xfrm>
          <a:prstGeom prst="snip2SameRect">
            <a:avLst/>
          </a:prstGeom>
          <a:solidFill>
            <a:srgbClr val="0070C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: 剪去顶角 13"/>
          <p:cNvSpPr/>
          <p:nvPr/>
        </p:nvSpPr>
        <p:spPr>
          <a:xfrm>
            <a:off x="6759510" y="3811633"/>
            <a:ext cx="1714500" cy="2171700"/>
          </a:xfrm>
          <a:prstGeom prst="snip2SameRect">
            <a:avLst/>
          </a:prstGeom>
          <a:solidFill>
            <a:srgbClr val="0070C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2535365" y="1316765"/>
            <a:ext cx="72000" cy="7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rot="5400000">
            <a:off x="4211765" y="1316765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 rot="5400000">
            <a:off x="7564565" y="1316765"/>
            <a:ext cx="72000" cy="7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 rot="5400000">
            <a:off x="2535365" y="6231665"/>
            <a:ext cx="72000" cy="7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rot="5400000">
            <a:off x="4211765" y="6231665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rot="5400000">
            <a:off x="5888165" y="6231665"/>
            <a:ext cx="72000" cy="7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10863" y="1955972"/>
            <a:ext cx="1463863" cy="1675458"/>
            <a:chOff x="2852328" y="1690915"/>
            <a:chExt cx="1463863" cy="1675456"/>
          </a:xfrm>
        </p:grpSpPr>
        <p:sp>
          <p:nvSpPr>
            <p:cNvPr id="27" name="文本框 26"/>
            <p:cNvSpPr txBox="1"/>
            <p:nvPr/>
          </p:nvSpPr>
          <p:spPr>
            <a:xfrm>
              <a:off x="2852328" y="1690915"/>
              <a:ext cx="1463863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7" b="1" spc="2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保护策略配置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897304" y="2014080"/>
              <a:ext cx="1373904" cy="135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支持自定义威胁保护策略，支持静默监控，提示，提示并退出，直接退出四种阻断策略；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393364" y="1955971"/>
            <a:ext cx="1677062" cy="1035092"/>
            <a:chOff x="2745729" y="1690915"/>
            <a:chExt cx="1677062" cy="1035091"/>
          </a:xfrm>
        </p:grpSpPr>
        <p:sp>
          <p:nvSpPr>
            <p:cNvPr id="31" name="文本框 30"/>
            <p:cNvSpPr txBox="1"/>
            <p:nvPr/>
          </p:nvSpPr>
          <p:spPr>
            <a:xfrm>
              <a:off x="2745729" y="1690915"/>
              <a:ext cx="1677062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7" b="1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风险应用自定义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97304" y="2014080"/>
              <a:ext cx="1373904" cy="7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67" spc="200" dirty="0">
                  <a:latin typeface="微软雅黑" pitchFamily="34" charset="-122"/>
                  <a:ea typeface="微软雅黑" pitchFamily="34" charset="-122"/>
                </a:rPr>
                <a:t>支持利用包名、签名</a:t>
              </a:r>
              <a:r>
                <a:rPr lang="en-US" altLang="zh-CN" sz="1067" spc="200" dirty="0">
                  <a:latin typeface="微软雅黑" pitchFamily="34" charset="-122"/>
                  <a:ea typeface="微软雅黑" pitchFamily="34" charset="-122"/>
                </a:rPr>
                <a:t>MD5</a:t>
              </a:r>
              <a:r>
                <a:rPr lang="zh-CN" altLang="en-US" sz="1067" spc="200" dirty="0">
                  <a:latin typeface="微软雅黑" pitchFamily="34" charset="-122"/>
                  <a:ea typeface="微软雅黑" pitchFamily="34" charset="-122"/>
                </a:rPr>
                <a:t>自定义风险应用；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78163" y="1955971"/>
            <a:ext cx="1463863" cy="1035092"/>
            <a:chOff x="2852328" y="1690915"/>
            <a:chExt cx="1463863" cy="1035091"/>
          </a:xfrm>
        </p:grpSpPr>
        <p:sp>
          <p:nvSpPr>
            <p:cNvPr id="37" name="文本框 36"/>
            <p:cNvSpPr txBox="1"/>
            <p:nvPr/>
          </p:nvSpPr>
          <p:spPr>
            <a:xfrm>
              <a:off x="2852328" y="1690915"/>
              <a:ext cx="1463863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7" b="1" spc="2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设备黑白名单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97304" y="2014080"/>
              <a:ext cx="1373904" cy="7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支持通过</a:t>
              </a:r>
              <a:r>
                <a:rPr lang="en-US" altLang="zh-CN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UDID</a:t>
              </a:r>
              <a:r>
                <a:rPr lang="zh-CN" altLang="en-US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IMEI</a:t>
              </a:r>
              <a:r>
                <a:rPr lang="zh-CN" altLang="en-US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设置设备黑白名单；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55839" y="4203870"/>
            <a:ext cx="1478272" cy="1035093"/>
            <a:chOff x="2897304" y="1690914"/>
            <a:chExt cx="1478272" cy="1035092"/>
          </a:xfrm>
        </p:grpSpPr>
        <p:sp>
          <p:nvSpPr>
            <p:cNvPr id="40" name="文本框 39"/>
            <p:cNvSpPr txBox="1"/>
            <p:nvPr/>
          </p:nvSpPr>
          <p:spPr>
            <a:xfrm>
              <a:off x="2911714" y="1690914"/>
              <a:ext cx="1463862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67" b="1" spc="2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数据采集配置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97304" y="2014080"/>
              <a:ext cx="1373904" cy="7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支持定义某些地区某些消息类型不上送；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19329" y="4210526"/>
            <a:ext cx="1463862" cy="814982"/>
            <a:chOff x="2871694" y="1697569"/>
            <a:chExt cx="1463862" cy="814981"/>
          </a:xfrm>
        </p:grpSpPr>
        <p:sp>
          <p:nvSpPr>
            <p:cNvPr id="43" name="文本框 42"/>
            <p:cNvSpPr txBox="1"/>
            <p:nvPr/>
          </p:nvSpPr>
          <p:spPr>
            <a:xfrm>
              <a:off x="2871694" y="1697569"/>
              <a:ext cx="1463862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67" b="1" spc="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位置欺诈定义</a:t>
              </a:r>
              <a:endParaRPr lang="zh-CN" altLang="en-US" sz="1467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897304" y="2014080"/>
              <a:ext cx="1373904" cy="49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67" spc="200" dirty="0">
                  <a:latin typeface="微软雅黑" pitchFamily="34" charset="-122"/>
                  <a:ea typeface="微软雅黑" pitchFamily="34" charset="-122"/>
                </a:rPr>
                <a:t>支持自定义位置欺诈条件；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219865" y="4203870"/>
            <a:ext cx="1463862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67" b="1" spc="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程序外挂定义</a:t>
            </a:r>
            <a:endParaRPr lang="zh-CN" altLang="en-US" sz="1467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34039" y="4527035"/>
            <a:ext cx="1373904" cy="71192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spc="200" dirty="0">
                <a:latin typeface="微软雅黑" pitchFamily="34" charset="-122"/>
                <a:ea typeface="微软雅黑" pitchFamily="34" charset="-122"/>
              </a:rPr>
              <a:t>支持从包名和特征自定义程序外挂；</a:t>
            </a:r>
          </a:p>
        </p:txBody>
      </p:sp>
      <p:sp>
        <p:nvSpPr>
          <p:cNvPr id="51" name="android-big-logo_79142"/>
          <p:cNvSpPr>
            <a:spLocks noChangeAspect="1"/>
          </p:cNvSpPr>
          <p:nvPr/>
        </p:nvSpPr>
        <p:spPr bwMode="auto">
          <a:xfrm>
            <a:off x="5674129" y="2279135"/>
            <a:ext cx="507065" cy="609685"/>
          </a:xfrm>
          <a:custGeom>
            <a:avLst/>
            <a:gdLst>
              <a:gd name="connsiteX0" fmla="*/ 55289 w 268288"/>
              <a:gd name="connsiteY0" fmla="*/ 122559 h 322584"/>
              <a:gd name="connsiteX1" fmla="*/ 214313 w 268288"/>
              <a:gd name="connsiteY1" fmla="*/ 122559 h 322584"/>
              <a:gd name="connsiteX2" fmla="*/ 214313 w 268288"/>
              <a:gd name="connsiteY2" fmla="*/ 235731 h 322584"/>
              <a:gd name="connsiteX3" fmla="*/ 188028 w 268288"/>
              <a:gd name="connsiteY3" fmla="*/ 268630 h 322584"/>
              <a:gd name="connsiteX4" fmla="*/ 188028 w 268288"/>
              <a:gd name="connsiteY4" fmla="*/ 309425 h 322584"/>
              <a:gd name="connsiteX5" fmla="*/ 168314 w 268288"/>
              <a:gd name="connsiteY5" fmla="*/ 322584 h 322584"/>
              <a:gd name="connsiteX6" fmla="*/ 148601 w 268288"/>
              <a:gd name="connsiteY6" fmla="*/ 309425 h 322584"/>
              <a:gd name="connsiteX7" fmla="*/ 148601 w 268288"/>
              <a:gd name="connsiteY7" fmla="*/ 268630 h 322584"/>
              <a:gd name="connsiteX8" fmla="*/ 119687 w 268288"/>
              <a:gd name="connsiteY8" fmla="*/ 268630 h 322584"/>
              <a:gd name="connsiteX9" fmla="*/ 119687 w 268288"/>
              <a:gd name="connsiteY9" fmla="*/ 309425 h 322584"/>
              <a:gd name="connsiteX10" fmla="*/ 99974 w 268288"/>
              <a:gd name="connsiteY10" fmla="*/ 322584 h 322584"/>
              <a:gd name="connsiteX11" fmla="*/ 81574 w 268288"/>
              <a:gd name="connsiteY11" fmla="*/ 309425 h 322584"/>
              <a:gd name="connsiteX12" fmla="*/ 81574 w 268288"/>
              <a:gd name="connsiteY12" fmla="*/ 268630 h 322584"/>
              <a:gd name="connsiteX13" fmla="*/ 53975 w 268288"/>
              <a:gd name="connsiteY13" fmla="*/ 235731 h 322584"/>
              <a:gd name="connsiteX14" fmla="*/ 55289 w 268288"/>
              <a:gd name="connsiteY14" fmla="*/ 122559 h 322584"/>
              <a:gd name="connsiteX15" fmla="*/ 248444 w 268288"/>
              <a:gd name="connsiteY15" fmla="*/ 108272 h 322584"/>
              <a:gd name="connsiteX16" fmla="*/ 268288 w 268288"/>
              <a:gd name="connsiteY16" fmla="*/ 121403 h 322584"/>
              <a:gd name="connsiteX17" fmla="*/ 268288 w 268288"/>
              <a:gd name="connsiteY17" fmla="*/ 201504 h 322584"/>
              <a:gd name="connsiteX18" fmla="*/ 248444 w 268288"/>
              <a:gd name="connsiteY18" fmla="*/ 214635 h 322584"/>
              <a:gd name="connsiteX19" fmla="*/ 228600 w 268288"/>
              <a:gd name="connsiteY19" fmla="*/ 201504 h 322584"/>
              <a:gd name="connsiteX20" fmla="*/ 228600 w 268288"/>
              <a:gd name="connsiteY20" fmla="*/ 121403 h 322584"/>
              <a:gd name="connsiteX21" fmla="*/ 248444 w 268288"/>
              <a:gd name="connsiteY21" fmla="*/ 108272 h 322584"/>
              <a:gd name="connsiteX22" fmla="*/ 19844 w 268288"/>
              <a:gd name="connsiteY22" fmla="*/ 108272 h 322584"/>
              <a:gd name="connsiteX23" fmla="*/ 39688 w 268288"/>
              <a:gd name="connsiteY23" fmla="*/ 121437 h 322584"/>
              <a:gd name="connsiteX24" fmla="*/ 39688 w 268288"/>
              <a:gd name="connsiteY24" fmla="*/ 201741 h 322584"/>
              <a:gd name="connsiteX25" fmla="*/ 19844 w 268288"/>
              <a:gd name="connsiteY25" fmla="*/ 216222 h 322584"/>
              <a:gd name="connsiteX26" fmla="*/ 0 w 268288"/>
              <a:gd name="connsiteY26" fmla="*/ 201741 h 322584"/>
              <a:gd name="connsiteX27" fmla="*/ 0 w 268288"/>
              <a:gd name="connsiteY27" fmla="*/ 121437 h 322584"/>
              <a:gd name="connsiteX28" fmla="*/ 19844 w 268288"/>
              <a:gd name="connsiteY28" fmla="*/ 108272 h 322584"/>
              <a:gd name="connsiteX29" fmla="*/ 167482 w 268288"/>
              <a:gd name="connsiteY29" fmla="*/ 65409 h 322584"/>
              <a:gd name="connsiteX30" fmla="*/ 157163 w 268288"/>
              <a:gd name="connsiteY30" fmla="*/ 75728 h 322584"/>
              <a:gd name="connsiteX31" fmla="*/ 167482 w 268288"/>
              <a:gd name="connsiteY31" fmla="*/ 86047 h 322584"/>
              <a:gd name="connsiteX32" fmla="*/ 177801 w 268288"/>
              <a:gd name="connsiteY32" fmla="*/ 75728 h 322584"/>
              <a:gd name="connsiteX33" fmla="*/ 167482 w 268288"/>
              <a:gd name="connsiteY33" fmla="*/ 65409 h 322584"/>
              <a:gd name="connsiteX34" fmla="*/ 100807 w 268288"/>
              <a:gd name="connsiteY34" fmla="*/ 65409 h 322584"/>
              <a:gd name="connsiteX35" fmla="*/ 90488 w 268288"/>
              <a:gd name="connsiteY35" fmla="*/ 75728 h 322584"/>
              <a:gd name="connsiteX36" fmla="*/ 100807 w 268288"/>
              <a:gd name="connsiteY36" fmla="*/ 86047 h 322584"/>
              <a:gd name="connsiteX37" fmla="*/ 111126 w 268288"/>
              <a:gd name="connsiteY37" fmla="*/ 75728 h 322584"/>
              <a:gd name="connsiteX38" fmla="*/ 100807 w 268288"/>
              <a:gd name="connsiteY38" fmla="*/ 65409 h 322584"/>
              <a:gd name="connsiteX39" fmla="*/ 71089 w 268288"/>
              <a:gd name="connsiteY39" fmla="*/ 1373 h 322584"/>
              <a:gd name="connsiteX40" fmla="*/ 81621 w 268288"/>
              <a:gd name="connsiteY40" fmla="*/ 4013 h 322584"/>
              <a:gd name="connsiteX41" fmla="*/ 106633 w 268288"/>
              <a:gd name="connsiteY41" fmla="*/ 43605 h 322584"/>
              <a:gd name="connsiteX42" fmla="*/ 106633 w 268288"/>
              <a:gd name="connsiteY42" fmla="*/ 44924 h 322584"/>
              <a:gd name="connsiteX43" fmla="*/ 134279 w 268288"/>
              <a:gd name="connsiteY43" fmla="*/ 40965 h 322584"/>
              <a:gd name="connsiteX44" fmla="*/ 161925 w 268288"/>
              <a:gd name="connsiteY44" fmla="*/ 44924 h 322584"/>
              <a:gd name="connsiteX45" fmla="*/ 163242 w 268288"/>
              <a:gd name="connsiteY45" fmla="*/ 43605 h 322584"/>
              <a:gd name="connsiteX46" fmla="*/ 188254 w 268288"/>
              <a:gd name="connsiteY46" fmla="*/ 4013 h 322584"/>
              <a:gd name="connsiteX47" fmla="*/ 197470 w 268288"/>
              <a:gd name="connsiteY47" fmla="*/ 1373 h 322584"/>
              <a:gd name="connsiteX48" fmla="*/ 201419 w 268288"/>
              <a:gd name="connsiteY48" fmla="*/ 10611 h 322584"/>
              <a:gd name="connsiteX49" fmla="*/ 175090 w 268288"/>
              <a:gd name="connsiteY49" fmla="*/ 50203 h 322584"/>
              <a:gd name="connsiteX50" fmla="*/ 175090 w 268288"/>
              <a:gd name="connsiteY50" fmla="*/ 51523 h 322584"/>
              <a:gd name="connsiteX51" fmla="*/ 215900 w 268288"/>
              <a:gd name="connsiteY51" fmla="*/ 108272 h 322584"/>
              <a:gd name="connsiteX52" fmla="*/ 53975 w 268288"/>
              <a:gd name="connsiteY52" fmla="*/ 108272 h 322584"/>
              <a:gd name="connsiteX53" fmla="*/ 94785 w 268288"/>
              <a:gd name="connsiteY53" fmla="*/ 51523 h 322584"/>
              <a:gd name="connsiteX54" fmla="*/ 93469 w 268288"/>
              <a:gd name="connsiteY54" fmla="*/ 50203 h 322584"/>
              <a:gd name="connsiteX55" fmla="*/ 68456 w 268288"/>
              <a:gd name="connsiteY55" fmla="*/ 10611 h 322584"/>
              <a:gd name="connsiteX56" fmla="*/ 71089 w 268288"/>
              <a:gd name="connsiteY56" fmla="*/ 1373 h 32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68288" h="322584">
                <a:moveTo>
                  <a:pt x="55289" y="122559"/>
                </a:moveTo>
                <a:cubicBezTo>
                  <a:pt x="55289" y="122559"/>
                  <a:pt x="55289" y="122559"/>
                  <a:pt x="214313" y="122559"/>
                </a:cubicBezTo>
                <a:cubicBezTo>
                  <a:pt x="214313" y="122559"/>
                  <a:pt x="214313" y="122559"/>
                  <a:pt x="214313" y="235731"/>
                </a:cubicBezTo>
                <a:cubicBezTo>
                  <a:pt x="214313" y="255471"/>
                  <a:pt x="206428" y="265998"/>
                  <a:pt x="188028" y="268630"/>
                </a:cubicBezTo>
                <a:cubicBezTo>
                  <a:pt x="188028" y="268630"/>
                  <a:pt x="188028" y="268630"/>
                  <a:pt x="188028" y="309425"/>
                </a:cubicBezTo>
                <a:cubicBezTo>
                  <a:pt x="188028" y="316004"/>
                  <a:pt x="178828" y="322584"/>
                  <a:pt x="168314" y="322584"/>
                </a:cubicBezTo>
                <a:cubicBezTo>
                  <a:pt x="157800" y="322584"/>
                  <a:pt x="148601" y="316004"/>
                  <a:pt x="148601" y="309425"/>
                </a:cubicBezTo>
                <a:cubicBezTo>
                  <a:pt x="148601" y="309425"/>
                  <a:pt x="148601" y="309425"/>
                  <a:pt x="148601" y="268630"/>
                </a:cubicBezTo>
                <a:cubicBezTo>
                  <a:pt x="139401" y="268630"/>
                  <a:pt x="128887" y="268630"/>
                  <a:pt x="119687" y="268630"/>
                </a:cubicBezTo>
                <a:cubicBezTo>
                  <a:pt x="119687" y="268630"/>
                  <a:pt x="119687" y="268630"/>
                  <a:pt x="119687" y="309425"/>
                </a:cubicBezTo>
                <a:cubicBezTo>
                  <a:pt x="119687" y="316004"/>
                  <a:pt x="111802" y="322584"/>
                  <a:pt x="99974" y="322584"/>
                </a:cubicBezTo>
                <a:cubicBezTo>
                  <a:pt x="89460" y="322584"/>
                  <a:pt x="81574" y="316004"/>
                  <a:pt x="81574" y="309425"/>
                </a:cubicBezTo>
                <a:cubicBezTo>
                  <a:pt x="81574" y="309425"/>
                  <a:pt x="81574" y="309425"/>
                  <a:pt x="81574" y="268630"/>
                </a:cubicBezTo>
                <a:cubicBezTo>
                  <a:pt x="63175" y="265998"/>
                  <a:pt x="53975" y="255471"/>
                  <a:pt x="53975" y="235731"/>
                </a:cubicBezTo>
                <a:cubicBezTo>
                  <a:pt x="53975" y="212044"/>
                  <a:pt x="55289" y="122559"/>
                  <a:pt x="55289" y="122559"/>
                </a:cubicBezTo>
                <a:close/>
                <a:moveTo>
                  <a:pt x="248444" y="108272"/>
                </a:moveTo>
                <a:cubicBezTo>
                  <a:pt x="259028" y="108272"/>
                  <a:pt x="268288" y="114838"/>
                  <a:pt x="268288" y="121403"/>
                </a:cubicBezTo>
                <a:cubicBezTo>
                  <a:pt x="268288" y="121403"/>
                  <a:pt x="268288" y="121403"/>
                  <a:pt x="268288" y="201504"/>
                </a:cubicBezTo>
                <a:cubicBezTo>
                  <a:pt x="268288" y="208070"/>
                  <a:pt x="259028" y="214635"/>
                  <a:pt x="248444" y="214635"/>
                </a:cubicBezTo>
                <a:cubicBezTo>
                  <a:pt x="237861" y="214635"/>
                  <a:pt x="228600" y="208070"/>
                  <a:pt x="228600" y="201504"/>
                </a:cubicBezTo>
                <a:cubicBezTo>
                  <a:pt x="228600" y="201504"/>
                  <a:pt x="228600" y="201504"/>
                  <a:pt x="228600" y="121403"/>
                </a:cubicBezTo>
                <a:cubicBezTo>
                  <a:pt x="228600" y="114838"/>
                  <a:pt x="237861" y="108272"/>
                  <a:pt x="248444" y="108272"/>
                </a:cubicBezTo>
                <a:close/>
                <a:moveTo>
                  <a:pt x="19844" y="108272"/>
                </a:moveTo>
                <a:cubicBezTo>
                  <a:pt x="30427" y="108272"/>
                  <a:pt x="39688" y="113538"/>
                  <a:pt x="39688" y="121437"/>
                </a:cubicBezTo>
                <a:cubicBezTo>
                  <a:pt x="39688" y="121437"/>
                  <a:pt x="39688" y="121437"/>
                  <a:pt x="39688" y="201741"/>
                </a:cubicBezTo>
                <a:cubicBezTo>
                  <a:pt x="39688" y="209640"/>
                  <a:pt x="30427" y="216222"/>
                  <a:pt x="19844" y="216222"/>
                </a:cubicBezTo>
                <a:cubicBezTo>
                  <a:pt x="9260" y="216222"/>
                  <a:pt x="0" y="209640"/>
                  <a:pt x="0" y="201741"/>
                </a:cubicBezTo>
                <a:cubicBezTo>
                  <a:pt x="0" y="201741"/>
                  <a:pt x="0" y="201741"/>
                  <a:pt x="0" y="121437"/>
                </a:cubicBezTo>
                <a:cubicBezTo>
                  <a:pt x="0" y="113538"/>
                  <a:pt x="9260" y="108272"/>
                  <a:pt x="19844" y="108272"/>
                </a:cubicBezTo>
                <a:close/>
                <a:moveTo>
                  <a:pt x="167482" y="65409"/>
                </a:moveTo>
                <a:cubicBezTo>
                  <a:pt x="161783" y="65409"/>
                  <a:pt x="157163" y="70029"/>
                  <a:pt x="157163" y="75728"/>
                </a:cubicBezTo>
                <a:cubicBezTo>
                  <a:pt x="157163" y="81427"/>
                  <a:pt x="161783" y="86047"/>
                  <a:pt x="167482" y="86047"/>
                </a:cubicBezTo>
                <a:cubicBezTo>
                  <a:pt x="173181" y="86047"/>
                  <a:pt x="177801" y="81427"/>
                  <a:pt x="177801" y="75728"/>
                </a:cubicBezTo>
                <a:cubicBezTo>
                  <a:pt x="177801" y="70029"/>
                  <a:pt x="173181" y="65409"/>
                  <a:pt x="167482" y="65409"/>
                </a:cubicBezTo>
                <a:close/>
                <a:moveTo>
                  <a:pt x="100807" y="65409"/>
                </a:moveTo>
                <a:cubicBezTo>
                  <a:pt x="95108" y="65409"/>
                  <a:pt x="90488" y="70029"/>
                  <a:pt x="90488" y="75728"/>
                </a:cubicBezTo>
                <a:cubicBezTo>
                  <a:pt x="90488" y="81427"/>
                  <a:pt x="95108" y="86047"/>
                  <a:pt x="100807" y="86047"/>
                </a:cubicBezTo>
                <a:cubicBezTo>
                  <a:pt x="106506" y="86047"/>
                  <a:pt x="111126" y="81427"/>
                  <a:pt x="111126" y="75728"/>
                </a:cubicBezTo>
                <a:cubicBezTo>
                  <a:pt x="111126" y="70029"/>
                  <a:pt x="106506" y="65409"/>
                  <a:pt x="100807" y="65409"/>
                </a:cubicBezTo>
                <a:close/>
                <a:moveTo>
                  <a:pt x="71089" y="1373"/>
                </a:moveTo>
                <a:cubicBezTo>
                  <a:pt x="75038" y="-1266"/>
                  <a:pt x="78988" y="53"/>
                  <a:pt x="81621" y="4013"/>
                </a:cubicBezTo>
                <a:cubicBezTo>
                  <a:pt x="81621" y="4013"/>
                  <a:pt x="81621" y="4013"/>
                  <a:pt x="106633" y="43605"/>
                </a:cubicBezTo>
                <a:cubicBezTo>
                  <a:pt x="106633" y="43605"/>
                  <a:pt x="106633" y="44924"/>
                  <a:pt x="106633" y="44924"/>
                </a:cubicBezTo>
                <a:cubicBezTo>
                  <a:pt x="115849" y="42285"/>
                  <a:pt x="125064" y="40965"/>
                  <a:pt x="134279" y="40965"/>
                </a:cubicBezTo>
                <a:cubicBezTo>
                  <a:pt x="144811" y="40965"/>
                  <a:pt x="154026" y="42285"/>
                  <a:pt x="161925" y="44924"/>
                </a:cubicBezTo>
                <a:cubicBezTo>
                  <a:pt x="161925" y="44924"/>
                  <a:pt x="161925" y="43605"/>
                  <a:pt x="163242" y="43605"/>
                </a:cubicBezTo>
                <a:cubicBezTo>
                  <a:pt x="163242" y="43605"/>
                  <a:pt x="163242" y="43605"/>
                  <a:pt x="188254" y="4013"/>
                </a:cubicBezTo>
                <a:cubicBezTo>
                  <a:pt x="189571" y="53"/>
                  <a:pt x="194837" y="-1266"/>
                  <a:pt x="197470" y="1373"/>
                </a:cubicBezTo>
                <a:cubicBezTo>
                  <a:pt x="201419" y="2693"/>
                  <a:pt x="202735" y="6652"/>
                  <a:pt x="201419" y="10611"/>
                </a:cubicBezTo>
                <a:cubicBezTo>
                  <a:pt x="201419" y="10611"/>
                  <a:pt x="201419" y="10611"/>
                  <a:pt x="175090" y="50203"/>
                </a:cubicBezTo>
                <a:cubicBezTo>
                  <a:pt x="175090" y="50203"/>
                  <a:pt x="175090" y="50203"/>
                  <a:pt x="175090" y="51523"/>
                </a:cubicBezTo>
                <a:cubicBezTo>
                  <a:pt x="196153" y="63401"/>
                  <a:pt x="211951" y="83197"/>
                  <a:pt x="215900" y="108272"/>
                </a:cubicBezTo>
                <a:cubicBezTo>
                  <a:pt x="215900" y="108272"/>
                  <a:pt x="215900" y="108272"/>
                  <a:pt x="53975" y="108272"/>
                </a:cubicBezTo>
                <a:cubicBezTo>
                  <a:pt x="57924" y="83197"/>
                  <a:pt x="73722" y="63401"/>
                  <a:pt x="94785" y="51523"/>
                </a:cubicBezTo>
                <a:cubicBezTo>
                  <a:pt x="94785" y="51523"/>
                  <a:pt x="93469" y="50203"/>
                  <a:pt x="93469" y="50203"/>
                </a:cubicBezTo>
                <a:cubicBezTo>
                  <a:pt x="93469" y="50203"/>
                  <a:pt x="93469" y="50203"/>
                  <a:pt x="68456" y="10611"/>
                </a:cubicBezTo>
                <a:cubicBezTo>
                  <a:pt x="65823" y="6652"/>
                  <a:pt x="67140" y="2693"/>
                  <a:pt x="71089" y="137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52" name="矩形: 剪去顶角 51"/>
          <p:cNvSpPr/>
          <p:nvPr/>
        </p:nvSpPr>
        <p:spPr>
          <a:xfrm flipV="1">
            <a:off x="8474010" y="1639933"/>
            <a:ext cx="1714500" cy="2171700"/>
          </a:xfrm>
          <a:prstGeom prst="snip2SameRect">
            <a:avLst/>
          </a:prstGeom>
          <a:solidFill>
            <a:srgbClr val="0070C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: 剪去顶角 52"/>
          <p:cNvSpPr/>
          <p:nvPr/>
        </p:nvSpPr>
        <p:spPr>
          <a:xfrm>
            <a:off x="8474010" y="3811633"/>
            <a:ext cx="1714500" cy="2171700"/>
          </a:xfrm>
          <a:prstGeom prst="snip2SameRect">
            <a:avLst/>
          </a:prstGeom>
          <a:solidFill>
            <a:srgbClr val="0070C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rot="5400000">
            <a:off x="9279065" y="1316765"/>
            <a:ext cx="72000" cy="7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rot="5400000">
            <a:off x="9279065" y="6231665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592663" y="1955971"/>
            <a:ext cx="1463863" cy="1035092"/>
            <a:chOff x="2852328" y="1690915"/>
            <a:chExt cx="1463863" cy="1035091"/>
          </a:xfrm>
        </p:grpSpPr>
        <p:sp>
          <p:nvSpPr>
            <p:cNvPr id="57" name="文本框 56"/>
            <p:cNvSpPr txBox="1"/>
            <p:nvPr/>
          </p:nvSpPr>
          <p:spPr>
            <a:xfrm>
              <a:off x="2852328" y="1690915"/>
              <a:ext cx="1463863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67" b="1" spc="2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威胁黑白名单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97304" y="2014080"/>
              <a:ext cx="1373904" cy="7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支持通过</a:t>
              </a:r>
              <a:r>
                <a:rPr lang="en-US" altLang="zh-CN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UDID</a:t>
              </a:r>
              <a:r>
                <a:rPr lang="zh-CN" altLang="en-US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IMEI</a:t>
              </a:r>
              <a:r>
                <a:rPr lang="zh-CN" altLang="en-US" sz="1067" spc="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设置威胁黑白名单；</a:t>
              </a: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586921" y="4210526"/>
            <a:ext cx="1677062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67" b="1" spc="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注入攻击自定义</a:t>
            </a:r>
            <a:endParaRPr lang="zh-CN" altLang="en-US" sz="1467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644308" y="4527035"/>
            <a:ext cx="1373904" cy="4984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spc="200" dirty="0">
                <a:latin typeface="微软雅黑" pitchFamily="34" charset="-122"/>
                <a:ea typeface="微软雅黑" pitchFamily="34" charset="-122"/>
              </a:rPr>
              <a:t>支持自定义新的注入攻击检测点；</a:t>
            </a:r>
          </a:p>
        </p:txBody>
      </p:sp>
      <p:sp>
        <p:nvSpPr>
          <p:cNvPr id="63" name="statistics-on-laptop_82095"/>
          <p:cNvSpPr>
            <a:spLocks noChangeAspect="1"/>
          </p:cNvSpPr>
          <p:nvPr/>
        </p:nvSpPr>
        <p:spPr bwMode="auto">
          <a:xfrm>
            <a:off x="7311918" y="4671355"/>
            <a:ext cx="609685" cy="452255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安全策略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AF68A4-E68F-4279-8B4C-DE68D6D8A4D3}"/>
              </a:ext>
            </a:extLst>
          </p:cNvPr>
          <p:cNvSpPr/>
          <p:nvPr/>
        </p:nvSpPr>
        <p:spPr>
          <a:xfrm>
            <a:off x="1461978" y="870996"/>
            <a:ext cx="8726531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通过保护策略，管理者可以针对威胁进行实时防御，同时自定义安全威胁检测项，自定义黑白名单等。</a:t>
            </a:r>
          </a:p>
        </p:txBody>
      </p:sp>
    </p:spTree>
    <p:extLst>
      <p:ext uri="{BB962C8B-B14F-4D97-AF65-F5344CB8AC3E}">
        <p14:creationId xmlns:p14="http://schemas.microsoft.com/office/powerpoint/2010/main" val="196510906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9EAFF-D411-4FED-9448-EF33C6CD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对外服务形式</a:t>
            </a:r>
          </a:p>
        </p:txBody>
      </p:sp>
      <p:sp>
        <p:nvSpPr>
          <p:cNvPr id="4" name="îš1íḓe">
            <a:extLst>
              <a:ext uri="{FF2B5EF4-FFF2-40B4-BE49-F238E27FC236}">
                <a16:creationId xmlns:a16="http://schemas.microsoft.com/office/drawing/2014/main" id="{7E3C7D78-41B6-4087-B656-9BF6F22AE66F}"/>
              </a:ext>
            </a:extLst>
          </p:cNvPr>
          <p:cNvSpPr/>
          <p:nvPr/>
        </p:nvSpPr>
        <p:spPr>
          <a:xfrm>
            <a:off x="1216972" y="4378660"/>
            <a:ext cx="9779549" cy="56023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梆梆安全移动威胁感知平台</a:t>
            </a:r>
            <a:endParaRPr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îSļîḓe">
            <a:extLst>
              <a:ext uri="{FF2B5EF4-FFF2-40B4-BE49-F238E27FC236}">
                <a16:creationId xmlns:a16="http://schemas.microsoft.com/office/drawing/2014/main" id="{B25F3E0C-84EE-4C12-9666-93A9E1D24D8A}"/>
              </a:ext>
            </a:extLst>
          </p:cNvPr>
          <p:cNvSpPr/>
          <p:nvPr/>
        </p:nvSpPr>
        <p:spPr>
          <a:xfrm rot="10800000">
            <a:off x="751416" y="1822514"/>
            <a:ext cx="1634255" cy="2469748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rgbClr val="006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ïsľidè">
            <a:extLst>
              <a:ext uri="{FF2B5EF4-FFF2-40B4-BE49-F238E27FC236}">
                <a16:creationId xmlns:a16="http://schemas.microsoft.com/office/drawing/2014/main" id="{092717CD-BD16-4AE1-AB69-4E0F26934046}"/>
              </a:ext>
            </a:extLst>
          </p:cNvPr>
          <p:cNvSpPr/>
          <p:nvPr/>
        </p:nvSpPr>
        <p:spPr>
          <a:xfrm>
            <a:off x="751418" y="1183342"/>
            <a:ext cx="1634255" cy="2273938"/>
          </a:xfrm>
          <a:prstGeom prst="rect">
            <a:avLst/>
          </a:pr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144000" bIns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提供多维度的数据采集服务，满足企业自身建立大数据分析平台的需求，提供同步的数据咨询服务。</a:t>
            </a:r>
          </a:p>
        </p:txBody>
      </p:sp>
      <p:sp>
        <p:nvSpPr>
          <p:cNvPr id="7" name="íšļïďê">
            <a:extLst>
              <a:ext uri="{FF2B5EF4-FFF2-40B4-BE49-F238E27FC236}">
                <a16:creationId xmlns:a16="http://schemas.microsoft.com/office/drawing/2014/main" id="{87DC0975-65B2-401B-8806-BBBD78ED1FF2}"/>
              </a:ext>
            </a:extLst>
          </p:cNvPr>
          <p:cNvSpPr/>
          <p:nvPr/>
        </p:nvSpPr>
        <p:spPr>
          <a:xfrm rot="10800000">
            <a:off x="2512248" y="1822513"/>
            <a:ext cx="1634255" cy="2469750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rgbClr val="16A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ï$ľîde">
            <a:extLst>
              <a:ext uri="{FF2B5EF4-FFF2-40B4-BE49-F238E27FC236}">
                <a16:creationId xmlns:a16="http://schemas.microsoft.com/office/drawing/2014/main" id="{A9AD687C-E331-4ABD-9722-7A41BEC065FD}"/>
              </a:ext>
            </a:extLst>
          </p:cNvPr>
          <p:cNvSpPr/>
          <p:nvPr/>
        </p:nvSpPr>
        <p:spPr>
          <a:xfrm>
            <a:off x="2512250" y="1183341"/>
            <a:ext cx="1634255" cy="2273939"/>
          </a:xfrm>
          <a:prstGeom prst="rect">
            <a:avLst/>
          </a:prstGeom>
          <a:solidFill>
            <a:srgbClr val="16A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anchor="ctr" anchorCtr="1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监控移动应用运行过程中各类攻击行为，及时发现并阻断各类攻击，提供完善的攻击溯源，建立事前、事中、事后轻量级业务风控。</a:t>
            </a:r>
          </a:p>
        </p:txBody>
      </p:sp>
      <p:sp>
        <p:nvSpPr>
          <p:cNvPr id="9" name="îsḷíḋê">
            <a:extLst>
              <a:ext uri="{FF2B5EF4-FFF2-40B4-BE49-F238E27FC236}">
                <a16:creationId xmlns:a16="http://schemas.microsoft.com/office/drawing/2014/main" id="{144CFF70-4C7B-4FF4-BE03-EF3F9F5DAD35}"/>
              </a:ext>
            </a:extLst>
          </p:cNvPr>
          <p:cNvSpPr/>
          <p:nvPr/>
        </p:nvSpPr>
        <p:spPr>
          <a:xfrm rot="10800000">
            <a:off x="4309577" y="1822512"/>
            <a:ext cx="1634255" cy="2469751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rgbClr val="05A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ïślíḍê">
            <a:extLst>
              <a:ext uri="{FF2B5EF4-FFF2-40B4-BE49-F238E27FC236}">
                <a16:creationId xmlns:a16="http://schemas.microsoft.com/office/drawing/2014/main" id="{3A46C561-E406-4849-9580-0FB60F306D19}"/>
              </a:ext>
            </a:extLst>
          </p:cNvPr>
          <p:cNvSpPr/>
          <p:nvPr/>
        </p:nvSpPr>
        <p:spPr>
          <a:xfrm>
            <a:off x="4309579" y="1183341"/>
            <a:ext cx="1634255" cy="2273939"/>
          </a:xfrm>
          <a:prstGeom prst="rect">
            <a:avLst/>
          </a:prstGeom>
          <a:solidFill>
            <a:srgbClr val="05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监测应用运行过程，采集分析应用崩溃，统计地域分布、安装、启动、日活等运营层面数据。</a:t>
            </a:r>
          </a:p>
        </p:txBody>
      </p:sp>
      <p:sp>
        <p:nvSpPr>
          <p:cNvPr id="11" name="íSḻîde">
            <a:extLst>
              <a:ext uri="{FF2B5EF4-FFF2-40B4-BE49-F238E27FC236}">
                <a16:creationId xmlns:a16="http://schemas.microsoft.com/office/drawing/2014/main" id="{C0F37617-F591-4EB9-B210-CAF5BAA921E3}"/>
              </a:ext>
            </a:extLst>
          </p:cNvPr>
          <p:cNvSpPr/>
          <p:nvPr/>
        </p:nvSpPr>
        <p:spPr>
          <a:xfrm rot="10800000">
            <a:off x="7890968" y="1822512"/>
            <a:ext cx="1634255" cy="2469751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rgbClr val="1F7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i$ľíḋê">
            <a:extLst>
              <a:ext uri="{FF2B5EF4-FFF2-40B4-BE49-F238E27FC236}">
                <a16:creationId xmlns:a16="http://schemas.microsoft.com/office/drawing/2014/main" id="{894C7E3D-7341-493B-93E3-B8968AE50FA5}"/>
              </a:ext>
            </a:extLst>
          </p:cNvPr>
          <p:cNvSpPr/>
          <p:nvPr/>
        </p:nvSpPr>
        <p:spPr>
          <a:xfrm>
            <a:off x="7890970" y="1183341"/>
            <a:ext cx="1634255" cy="2273939"/>
          </a:xfrm>
          <a:prstGeom prst="rect">
            <a:avLst/>
          </a:prstGeom>
          <a:solidFill>
            <a:srgbClr val="1F7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anchor="ctr" anchorCtr="1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基于行业场景需求的业务反欺诈服务；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业务欺诈安全咨询服务；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业务欺诈溯源分析服务；</a:t>
            </a:r>
          </a:p>
        </p:txBody>
      </p:sp>
      <p:sp>
        <p:nvSpPr>
          <p:cNvPr id="13" name="íṣliḋê">
            <a:extLst>
              <a:ext uri="{FF2B5EF4-FFF2-40B4-BE49-F238E27FC236}">
                <a16:creationId xmlns:a16="http://schemas.microsoft.com/office/drawing/2014/main" id="{4BC09820-414B-483F-8617-ED54D1E1D57D}"/>
              </a:ext>
            </a:extLst>
          </p:cNvPr>
          <p:cNvSpPr/>
          <p:nvPr/>
        </p:nvSpPr>
        <p:spPr>
          <a:xfrm rot="10800000">
            <a:off x="6106746" y="1822512"/>
            <a:ext cx="1634255" cy="2469751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rgbClr val="008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îŝ1îḋè">
            <a:extLst>
              <a:ext uri="{FF2B5EF4-FFF2-40B4-BE49-F238E27FC236}">
                <a16:creationId xmlns:a16="http://schemas.microsoft.com/office/drawing/2014/main" id="{EB7AB4D7-F850-416E-9B11-BA1211D9096F}"/>
              </a:ext>
            </a:extLst>
          </p:cNvPr>
          <p:cNvSpPr/>
          <p:nvPr/>
        </p:nvSpPr>
        <p:spPr>
          <a:xfrm>
            <a:off x="6106748" y="1183341"/>
            <a:ext cx="1634255" cy="2273939"/>
          </a:xfrm>
          <a:prstGeom prst="rect">
            <a:avLst/>
          </a:prstGeom>
          <a:solidFill>
            <a:srgbClr val="008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anchor="ctr" anchorCtr="1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实时客户端威胁情报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梆梆威胁情报服务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行业威胁情报服务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第三方数据查询服务</a:t>
            </a:r>
          </a:p>
        </p:txBody>
      </p:sp>
      <p:sp>
        <p:nvSpPr>
          <p:cNvPr id="15" name="iśḻïde">
            <a:extLst>
              <a:ext uri="{FF2B5EF4-FFF2-40B4-BE49-F238E27FC236}">
                <a16:creationId xmlns:a16="http://schemas.microsoft.com/office/drawing/2014/main" id="{6EF4FFA7-CA5F-43F6-96AA-3F1ED688E28A}"/>
              </a:ext>
            </a:extLst>
          </p:cNvPr>
          <p:cNvSpPr txBox="1">
            <a:spLocks/>
          </p:cNvSpPr>
          <p:nvPr/>
        </p:nvSpPr>
        <p:spPr bwMode="auto">
          <a:xfrm>
            <a:off x="751418" y="3531995"/>
            <a:ext cx="1561257" cy="413348"/>
          </a:xfrm>
          <a:prstGeom prst="rect">
            <a:avLst/>
          </a:prstGeom>
          <a:noFill/>
          <a:ex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6" name="ïŝļïdè">
            <a:extLst>
              <a:ext uri="{FF2B5EF4-FFF2-40B4-BE49-F238E27FC236}">
                <a16:creationId xmlns:a16="http://schemas.microsoft.com/office/drawing/2014/main" id="{C77A3FBF-790D-4A01-B083-593839253AFC}"/>
              </a:ext>
            </a:extLst>
          </p:cNvPr>
          <p:cNvSpPr txBox="1">
            <a:spLocks/>
          </p:cNvSpPr>
          <p:nvPr/>
        </p:nvSpPr>
        <p:spPr bwMode="auto">
          <a:xfrm>
            <a:off x="751417" y="3457281"/>
            <a:ext cx="1634256" cy="574261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数据采集服务</a:t>
            </a:r>
          </a:p>
        </p:txBody>
      </p:sp>
      <p:sp>
        <p:nvSpPr>
          <p:cNvPr id="17" name="îšlîḍè">
            <a:extLst>
              <a:ext uri="{FF2B5EF4-FFF2-40B4-BE49-F238E27FC236}">
                <a16:creationId xmlns:a16="http://schemas.microsoft.com/office/drawing/2014/main" id="{E1E31DA7-BB04-47C8-A0FB-BA2E956CFFE9}"/>
              </a:ext>
            </a:extLst>
          </p:cNvPr>
          <p:cNvSpPr txBox="1">
            <a:spLocks/>
          </p:cNvSpPr>
          <p:nvPr/>
        </p:nvSpPr>
        <p:spPr bwMode="auto">
          <a:xfrm>
            <a:off x="2512248" y="3457281"/>
            <a:ext cx="1634256" cy="574261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运行安全监控服务</a:t>
            </a:r>
          </a:p>
        </p:txBody>
      </p:sp>
      <p:sp>
        <p:nvSpPr>
          <p:cNvPr id="18" name="işļiḑê">
            <a:extLst>
              <a:ext uri="{FF2B5EF4-FFF2-40B4-BE49-F238E27FC236}">
                <a16:creationId xmlns:a16="http://schemas.microsoft.com/office/drawing/2014/main" id="{46E6B875-AAFD-4F0D-8930-EC398D99E1BC}"/>
              </a:ext>
            </a:extLst>
          </p:cNvPr>
          <p:cNvSpPr txBox="1">
            <a:spLocks/>
          </p:cNvSpPr>
          <p:nvPr/>
        </p:nvSpPr>
        <p:spPr bwMode="auto">
          <a:xfrm>
            <a:off x="4303895" y="3457281"/>
            <a:ext cx="1634256" cy="574261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运营分析服务</a:t>
            </a:r>
          </a:p>
        </p:txBody>
      </p:sp>
      <p:sp>
        <p:nvSpPr>
          <p:cNvPr id="19" name="iṥļïḋé">
            <a:extLst>
              <a:ext uri="{FF2B5EF4-FFF2-40B4-BE49-F238E27FC236}">
                <a16:creationId xmlns:a16="http://schemas.microsoft.com/office/drawing/2014/main" id="{19A31CDE-66CA-4C66-A683-73717B653AFE}"/>
              </a:ext>
            </a:extLst>
          </p:cNvPr>
          <p:cNvSpPr txBox="1">
            <a:spLocks/>
          </p:cNvSpPr>
          <p:nvPr/>
        </p:nvSpPr>
        <p:spPr bwMode="auto">
          <a:xfrm>
            <a:off x="6106747" y="3457281"/>
            <a:ext cx="1634256" cy="574261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威胁情报服务</a:t>
            </a:r>
          </a:p>
        </p:txBody>
      </p:sp>
      <p:sp>
        <p:nvSpPr>
          <p:cNvPr id="20" name="íSḷîḓê">
            <a:extLst>
              <a:ext uri="{FF2B5EF4-FFF2-40B4-BE49-F238E27FC236}">
                <a16:creationId xmlns:a16="http://schemas.microsoft.com/office/drawing/2014/main" id="{FBD8AEBC-844C-420C-BDF3-7D519450DF5B}"/>
              </a:ext>
            </a:extLst>
          </p:cNvPr>
          <p:cNvSpPr txBox="1">
            <a:spLocks/>
          </p:cNvSpPr>
          <p:nvPr/>
        </p:nvSpPr>
        <p:spPr bwMode="auto">
          <a:xfrm>
            <a:off x="7904234" y="3457281"/>
            <a:ext cx="1634256" cy="574261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业务反欺诈服务</a:t>
            </a:r>
          </a:p>
        </p:txBody>
      </p:sp>
      <p:sp>
        <p:nvSpPr>
          <p:cNvPr id="21" name="íšļïďê">
            <a:extLst>
              <a:ext uri="{FF2B5EF4-FFF2-40B4-BE49-F238E27FC236}">
                <a16:creationId xmlns:a16="http://schemas.microsoft.com/office/drawing/2014/main" id="{79EC6117-10ED-4EB6-B3BF-54A32B194ED4}"/>
              </a:ext>
            </a:extLst>
          </p:cNvPr>
          <p:cNvSpPr/>
          <p:nvPr/>
        </p:nvSpPr>
        <p:spPr>
          <a:xfrm rot="10800000">
            <a:off x="9696036" y="1822511"/>
            <a:ext cx="1634255" cy="2469751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rgbClr val="16A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ï$ľîde">
            <a:extLst>
              <a:ext uri="{FF2B5EF4-FFF2-40B4-BE49-F238E27FC236}">
                <a16:creationId xmlns:a16="http://schemas.microsoft.com/office/drawing/2014/main" id="{922192C5-69FD-470F-A66C-5537036EB0DF}"/>
              </a:ext>
            </a:extLst>
          </p:cNvPr>
          <p:cNvSpPr/>
          <p:nvPr/>
        </p:nvSpPr>
        <p:spPr>
          <a:xfrm>
            <a:off x="9696038" y="1183340"/>
            <a:ext cx="1634255" cy="2273939"/>
          </a:xfrm>
          <a:prstGeom prst="rect">
            <a:avLst/>
          </a:prstGeom>
          <a:solidFill>
            <a:srgbClr val="16A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威胁情报检测能力赋能；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情报分析能力赋能；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建模能力赋能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威胁情报及业务风控能力赋能；</a:t>
            </a:r>
          </a:p>
        </p:txBody>
      </p:sp>
      <p:sp>
        <p:nvSpPr>
          <p:cNvPr id="23" name="îšlîḍè">
            <a:extLst>
              <a:ext uri="{FF2B5EF4-FFF2-40B4-BE49-F238E27FC236}">
                <a16:creationId xmlns:a16="http://schemas.microsoft.com/office/drawing/2014/main" id="{38846BB5-374A-436C-BD6C-78CBA30667D0}"/>
              </a:ext>
            </a:extLst>
          </p:cNvPr>
          <p:cNvSpPr txBox="1">
            <a:spLocks/>
          </p:cNvSpPr>
          <p:nvPr/>
        </p:nvSpPr>
        <p:spPr bwMode="auto">
          <a:xfrm>
            <a:off x="9696036" y="3457280"/>
            <a:ext cx="1634256" cy="574261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技术赋能服务</a:t>
            </a:r>
          </a:p>
        </p:txBody>
      </p:sp>
      <p:sp>
        <p:nvSpPr>
          <p:cNvPr id="24" name="ïsľidè">
            <a:extLst>
              <a:ext uri="{FF2B5EF4-FFF2-40B4-BE49-F238E27FC236}">
                <a16:creationId xmlns:a16="http://schemas.microsoft.com/office/drawing/2014/main" id="{7F4324EF-38D4-4C17-AEE8-084A17F12161}"/>
              </a:ext>
            </a:extLst>
          </p:cNvPr>
          <p:cNvSpPr/>
          <p:nvPr/>
        </p:nvSpPr>
        <p:spPr>
          <a:xfrm rot="16200000">
            <a:off x="3635875" y="2421676"/>
            <a:ext cx="803501" cy="5865991"/>
          </a:xfrm>
          <a:prstGeom prst="rightArrowCallout">
            <a:avLst>
              <a:gd name="adj1" fmla="val 32225"/>
              <a:gd name="adj2" fmla="val 21388"/>
              <a:gd name="adj3" fmla="val 25000"/>
              <a:gd name="adj4" fmla="val 64977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lIns="144000" tIns="0" rIns="144000" bIns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梆梆安全自有安全能力</a:t>
            </a:r>
          </a:p>
        </p:txBody>
      </p:sp>
      <p:sp>
        <p:nvSpPr>
          <p:cNvPr id="25" name="ïsľidè">
            <a:extLst>
              <a:ext uri="{FF2B5EF4-FFF2-40B4-BE49-F238E27FC236}">
                <a16:creationId xmlns:a16="http://schemas.microsoft.com/office/drawing/2014/main" id="{CA44EB35-D0FD-487B-8762-D7711613EC19}"/>
              </a:ext>
            </a:extLst>
          </p:cNvPr>
          <p:cNvSpPr/>
          <p:nvPr/>
        </p:nvSpPr>
        <p:spPr>
          <a:xfrm rot="16200000">
            <a:off x="8639492" y="3398077"/>
            <a:ext cx="803501" cy="3910557"/>
          </a:xfrm>
          <a:prstGeom prst="rightArrowCallou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lIns="144000" tIns="0" rIns="144000" bIns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合作伙伴技术、数据接入</a:t>
            </a:r>
          </a:p>
        </p:txBody>
      </p:sp>
    </p:spTree>
    <p:extLst>
      <p:ext uri="{BB962C8B-B14F-4D97-AF65-F5344CB8AC3E}">
        <p14:creationId xmlns:p14="http://schemas.microsoft.com/office/powerpoint/2010/main" val="9842435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6F58-6B01-4203-BAA4-E5457556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7B48E3-4EBA-4AEF-A55F-E4C93560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44" y="881778"/>
            <a:ext cx="80867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7572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E41E8-7DE2-48FC-AE45-3EC8964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基于平台的业务反欺诈模块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558CDE-D7B3-4DD8-BFE0-24DBBB9BF0B0}"/>
              </a:ext>
            </a:extLst>
          </p:cNvPr>
          <p:cNvSpPr/>
          <p:nvPr/>
        </p:nvSpPr>
        <p:spPr>
          <a:xfrm>
            <a:off x="823783" y="881778"/>
            <a:ext cx="10128395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业务反欺诈模块是梆梆安全利用大数据及机器学习技术，防止在业务推广营销过程中出现的：薅羊毛、虚假注册、批量开卡、批量注册、虚假营销、机器人填充等业务欺诈行为。</a:t>
            </a:r>
            <a:endParaRPr lang="en-US" altLang="zh-CN" sz="1400" b="1" spc="1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75FD52F-8A1E-4829-A7EF-13B38DEFC1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97003"/>
              </p:ext>
            </p:extLst>
          </p:nvPr>
        </p:nvGraphicFramePr>
        <p:xfrm>
          <a:off x="1760308" y="1628493"/>
          <a:ext cx="7795172" cy="4793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79662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70F74-2095-4AC2-87E8-77A1077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多维度交叉验证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9E684D-C044-4840-940C-E3A5DF1AD358}"/>
              </a:ext>
            </a:extLst>
          </p:cNvPr>
          <p:cNvSpPr txBox="1"/>
          <p:nvPr/>
        </p:nvSpPr>
        <p:spPr>
          <a:xfrm>
            <a:off x="1570114" y="4056067"/>
            <a:ext cx="8881242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、中断、传感器等设备属性简单初步判定用户是否作弊，做第一层防护；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后端根据用户行为、内容维度数据进行用户质量判定，做第二层防护；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多属性结合的随机森林算法，帮助我们找到每一个作弊用户；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后端，属性验证与机器学习相结合，结果更精准！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9494305-DFDC-4B2F-9B60-5AB1523711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14" y="1449605"/>
            <a:ext cx="8881242" cy="2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991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E5E85-DB7E-4D4C-A24E-87C7D62F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覆盖场景</a:t>
            </a:r>
          </a:p>
        </p:txBody>
      </p:sp>
      <p:sp>
        <p:nvSpPr>
          <p:cNvPr id="24" name="îṩḻïďè">
            <a:extLst>
              <a:ext uri="{FF2B5EF4-FFF2-40B4-BE49-F238E27FC236}">
                <a16:creationId xmlns:a16="http://schemas.microsoft.com/office/drawing/2014/main" id="{66768BBC-8ED8-439B-8ED3-52FA28418910}"/>
              </a:ext>
            </a:extLst>
          </p:cNvPr>
          <p:cNvSpPr/>
          <p:nvPr/>
        </p:nvSpPr>
        <p:spPr>
          <a:xfrm>
            <a:off x="1140572" y="2747469"/>
            <a:ext cx="1282139" cy="11948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25000" lnSpcReduction="20000"/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ïṧliḓé">
            <a:extLst>
              <a:ext uri="{FF2B5EF4-FFF2-40B4-BE49-F238E27FC236}">
                <a16:creationId xmlns:a16="http://schemas.microsoft.com/office/drawing/2014/main" id="{ECCB4BCD-3DD7-4B74-B849-C1BB8C845C30}"/>
              </a:ext>
            </a:extLst>
          </p:cNvPr>
          <p:cNvSpPr>
            <a:spLocks noChangeAspect="1"/>
          </p:cNvSpPr>
          <p:nvPr/>
        </p:nvSpPr>
        <p:spPr bwMode="auto">
          <a:xfrm>
            <a:off x="1638804" y="3202021"/>
            <a:ext cx="285673" cy="285790"/>
          </a:xfrm>
          <a:custGeom>
            <a:avLst/>
            <a:gdLst>
              <a:gd name="connsiteX0" fmla="*/ 185778 w 502142"/>
              <a:gd name="connsiteY0" fmla="*/ 245107 h 502347"/>
              <a:gd name="connsiteX1" fmla="*/ 181850 w 502142"/>
              <a:gd name="connsiteY1" fmla="*/ 247726 h 502347"/>
              <a:gd name="connsiteX2" fmla="*/ 196252 w 502142"/>
              <a:gd name="connsiteY2" fmla="*/ 262134 h 502347"/>
              <a:gd name="connsiteX3" fmla="*/ 198871 w 502142"/>
              <a:gd name="connsiteY3" fmla="*/ 259515 h 502347"/>
              <a:gd name="connsiteX4" fmla="*/ 198871 w 502142"/>
              <a:gd name="connsiteY4" fmla="*/ 258205 h 502347"/>
              <a:gd name="connsiteX5" fmla="*/ 197562 w 502142"/>
              <a:gd name="connsiteY5" fmla="*/ 256895 h 502347"/>
              <a:gd name="connsiteX6" fmla="*/ 196252 w 502142"/>
              <a:gd name="connsiteY6" fmla="*/ 255585 h 502347"/>
              <a:gd name="connsiteX7" fmla="*/ 187087 w 502142"/>
              <a:gd name="connsiteY7" fmla="*/ 245107 h 502347"/>
              <a:gd name="connsiteX8" fmla="*/ 185778 w 502142"/>
              <a:gd name="connsiteY8" fmla="*/ 245107 h 502347"/>
              <a:gd name="connsiteX9" fmla="*/ 300657 w 502142"/>
              <a:gd name="connsiteY9" fmla="*/ 124890 h 502347"/>
              <a:gd name="connsiteX10" fmla="*/ 333369 w 502142"/>
              <a:gd name="connsiteY10" fmla="*/ 157500 h 502347"/>
              <a:gd name="connsiteX11" fmla="*/ 300657 w 502142"/>
              <a:gd name="connsiteY11" fmla="*/ 191414 h 502347"/>
              <a:gd name="connsiteX12" fmla="*/ 267945 w 502142"/>
              <a:gd name="connsiteY12" fmla="*/ 157500 h 502347"/>
              <a:gd name="connsiteX13" fmla="*/ 300657 w 502142"/>
              <a:gd name="connsiteY13" fmla="*/ 124890 h 502347"/>
              <a:gd name="connsiteX14" fmla="*/ 251242 w 502142"/>
              <a:gd name="connsiteY14" fmla="*/ 83999 h 502347"/>
              <a:gd name="connsiteX15" fmla="*/ 180541 w 502142"/>
              <a:gd name="connsiteY15" fmla="*/ 99717 h 502347"/>
              <a:gd name="connsiteX16" fmla="*/ 99366 w 502142"/>
              <a:gd name="connsiteY16" fmla="*/ 321076 h 502347"/>
              <a:gd name="connsiteX17" fmla="*/ 251242 w 502142"/>
              <a:gd name="connsiteY17" fmla="*/ 419313 h 502347"/>
              <a:gd name="connsiteX18" fmla="*/ 268263 w 502142"/>
              <a:gd name="connsiteY18" fmla="*/ 418003 h 502347"/>
              <a:gd name="connsiteX19" fmla="*/ 264335 w 502142"/>
              <a:gd name="connsiteY19" fmla="*/ 418003 h 502347"/>
              <a:gd name="connsiteX20" fmla="*/ 253861 w 502142"/>
              <a:gd name="connsiteY20" fmla="*/ 399665 h 502347"/>
              <a:gd name="connsiteX21" fmla="*/ 270881 w 502142"/>
              <a:gd name="connsiteY21" fmla="*/ 336794 h 502347"/>
              <a:gd name="connsiteX22" fmla="*/ 251242 w 502142"/>
              <a:gd name="connsiteY22" fmla="*/ 307978 h 502347"/>
              <a:gd name="connsiteX23" fmla="*/ 247314 w 502142"/>
              <a:gd name="connsiteY23" fmla="*/ 306668 h 502347"/>
              <a:gd name="connsiteX24" fmla="*/ 236840 w 502142"/>
              <a:gd name="connsiteY24" fmla="*/ 335484 h 502347"/>
              <a:gd name="connsiteX25" fmla="*/ 222438 w 502142"/>
              <a:gd name="connsiteY25" fmla="*/ 345963 h 502347"/>
              <a:gd name="connsiteX26" fmla="*/ 173995 w 502142"/>
              <a:gd name="connsiteY26" fmla="*/ 348582 h 502347"/>
              <a:gd name="connsiteX27" fmla="*/ 158283 w 502142"/>
              <a:gd name="connsiteY27" fmla="*/ 334174 h 502347"/>
              <a:gd name="connsiteX28" fmla="*/ 172685 w 502142"/>
              <a:gd name="connsiteY28" fmla="*/ 318457 h 502347"/>
              <a:gd name="connsiteX29" fmla="*/ 211964 w 502142"/>
              <a:gd name="connsiteY29" fmla="*/ 315837 h 502347"/>
              <a:gd name="connsiteX30" fmla="*/ 223747 w 502142"/>
              <a:gd name="connsiteY30" fmla="*/ 283092 h 502347"/>
              <a:gd name="connsiteX31" fmla="*/ 225056 w 502142"/>
              <a:gd name="connsiteY31" fmla="*/ 272613 h 502347"/>
              <a:gd name="connsiteX32" fmla="*/ 242077 w 502142"/>
              <a:gd name="connsiteY32" fmla="*/ 217601 h 502347"/>
              <a:gd name="connsiteX33" fmla="*/ 234221 w 502142"/>
              <a:gd name="connsiteY33" fmla="*/ 221530 h 502347"/>
              <a:gd name="connsiteX34" fmla="*/ 211964 w 502142"/>
              <a:gd name="connsiteY34" fmla="*/ 247726 h 502347"/>
              <a:gd name="connsiteX35" fmla="*/ 201489 w 502142"/>
              <a:gd name="connsiteY35" fmla="*/ 256895 h 502347"/>
              <a:gd name="connsiteX36" fmla="*/ 201489 w 502142"/>
              <a:gd name="connsiteY36" fmla="*/ 262134 h 502347"/>
              <a:gd name="connsiteX37" fmla="*/ 197562 w 502142"/>
              <a:gd name="connsiteY37" fmla="*/ 264754 h 502347"/>
              <a:gd name="connsiteX38" fmla="*/ 211964 w 502142"/>
              <a:gd name="connsiteY38" fmla="*/ 279162 h 502347"/>
              <a:gd name="connsiteX39" fmla="*/ 175304 w 502142"/>
              <a:gd name="connsiteY39" fmla="*/ 311908 h 502347"/>
              <a:gd name="connsiteX40" fmla="*/ 130788 w 502142"/>
              <a:gd name="connsiteY40" fmla="*/ 264754 h 502347"/>
              <a:gd name="connsiteX41" fmla="*/ 166139 w 502142"/>
              <a:gd name="connsiteY41" fmla="*/ 230699 h 502347"/>
              <a:gd name="connsiteX42" fmla="*/ 179232 w 502142"/>
              <a:gd name="connsiteY42" fmla="*/ 245107 h 502347"/>
              <a:gd name="connsiteX43" fmla="*/ 183159 w 502142"/>
              <a:gd name="connsiteY43" fmla="*/ 242487 h 502347"/>
              <a:gd name="connsiteX44" fmla="*/ 187087 w 502142"/>
              <a:gd name="connsiteY44" fmla="*/ 241177 h 502347"/>
              <a:gd name="connsiteX45" fmla="*/ 187087 w 502142"/>
              <a:gd name="connsiteY45" fmla="*/ 239867 h 502347"/>
              <a:gd name="connsiteX46" fmla="*/ 222438 w 502142"/>
              <a:gd name="connsiteY46" fmla="*/ 199263 h 502347"/>
              <a:gd name="connsiteX47" fmla="*/ 270881 w 502142"/>
              <a:gd name="connsiteY47" fmla="*/ 186165 h 502347"/>
              <a:gd name="connsiteX48" fmla="*/ 276118 w 502142"/>
              <a:gd name="connsiteY48" fmla="*/ 186165 h 502347"/>
              <a:gd name="connsiteX49" fmla="*/ 283974 w 502142"/>
              <a:gd name="connsiteY49" fmla="*/ 187475 h 502347"/>
              <a:gd name="connsiteX50" fmla="*/ 286592 w 502142"/>
              <a:gd name="connsiteY50" fmla="*/ 188785 h 502347"/>
              <a:gd name="connsiteX51" fmla="*/ 291830 w 502142"/>
              <a:gd name="connsiteY51" fmla="*/ 191404 h 502347"/>
              <a:gd name="connsiteX52" fmla="*/ 304922 w 502142"/>
              <a:gd name="connsiteY52" fmla="*/ 208432 h 502347"/>
              <a:gd name="connsiteX53" fmla="*/ 304922 w 502142"/>
              <a:gd name="connsiteY53" fmla="*/ 209742 h 502347"/>
              <a:gd name="connsiteX54" fmla="*/ 321943 w 502142"/>
              <a:gd name="connsiteY54" fmla="*/ 222840 h 502347"/>
              <a:gd name="connsiteX55" fmla="*/ 350747 w 502142"/>
              <a:gd name="connsiteY55" fmla="*/ 218910 h 502347"/>
              <a:gd name="connsiteX56" fmla="*/ 367768 w 502142"/>
              <a:gd name="connsiteY56" fmla="*/ 220220 h 502347"/>
              <a:gd name="connsiteX57" fmla="*/ 366458 w 502142"/>
              <a:gd name="connsiteY57" fmla="*/ 238558 h 502347"/>
              <a:gd name="connsiteX58" fmla="*/ 332417 w 502142"/>
              <a:gd name="connsiteY58" fmla="*/ 250346 h 502347"/>
              <a:gd name="connsiteX59" fmla="*/ 315397 w 502142"/>
              <a:gd name="connsiteY59" fmla="*/ 247726 h 502347"/>
              <a:gd name="connsiteX60" fmla="*/ 298376 w 502142"/>
              <a:gd name="connsiteY60" fmla="*/ 239867 h 502347"/>
              <a:gd name="connsiteX61" fmla="*/ 282665 w 502142"/>
              <a:gd name="connsiteY61" fmla="*/ 290950 h 502347"/>
              <a:gd name="connsiteX62" fmla="*/ 280046 w 502142"/>
              <a:gd name="connsiteY62" fmla="*/ 296190 h 502347"/>
              <a:gd name="connsiteX63" fmla="*/ 299685 w 502142"/>
              <a:gd name="connsiteY63" fmla="*/ 325006 h 502347"/>
              <a:gd name="connsiteX64" fmla="*/ 302304 w 502142"/>
              <a:gd name="connsiteY64" fmla="*/ 336794 h 502347"/>
              <a:gd name="connsiteX65" fmla="*/ 282665 w 502142"/>
              <a:gd name="connsiteY65" fmla="*/ 407524 h 502347"/>
              <a:gd name="connsiteX66" fmla="*/ 272190 w 502142"/>
              <a:gd name="connsiteY66" fmla="*/ 418003 h 502347"/>
              <a:gd name="connsiteX67" fmla="*/ 320634 w 502142"/>
              <a:gd name="connsiteY67" fmla="*/ 403595 h 502347"/>
              <a:gd name="connsiteX68" fmla="*/ 403118 w 502142"/>
              <a:gd name="connsiteY68" fmla="*/ 180926 h 502347"/>
              <a:gd name="connsiteX69" fmla="*/ 251242 w 502142"/>
              <a:gd name="connsiteY69" fmla="*/ 83999 h 502347"/>
              <a:gd name="connsiteX70" fmla="*/ 324562 w 502142"/>
              <a:gd name="connsiteY70" fmla="*/ 1480 h 502347"/>
              <a:gd name="connsiteX71" fmla="*/ 357294 w 502142"/>
              <a:gd name="connsiteY71" fmla="*/ 14579 h 502347"/>
              <a:gd name="connsiteX72" fmla="*/ 376933 w 502142"/>
              <a:gd name="connsiteY72" fmla="*/ 56493 h 502347"/>
              <a:gd name="connsiteX73" fmla="*/ 366458 w 502142"/>
              <a:gd name="connsiteY73" fmla="*/ 82689 h 502347"/>
              <a:gd name="connsiteX74" fmla="*/ 410974 w 502142"/>
              <a:gd name="connsiteY74" fmla="*/ 123294 h 502347"/>
              <a:gd name="connsiteX75" fmla="*/ 435850 w 502142"/>
              <a:gd name="connsiteY75" fmla="*/ 110195 h 502347"/>
              <a:gd name="connsiteX76" fmla="*/ 479056 w 502142"/>
              <a:gd name="connsiteY76" fmla="*/ 127223 h 502347"/>
              <a:gd name="connsiteX77" fmla="*/ 493458 w 502142"/>
              <a:gd name="connsiteY77" fmla="*/ 159969 h 502347"/>
              <a:gd name="connsiteX78" fmla="*/ 477747 w 502142"/>
              <a:gd name="connsiteY78" fmla="*/ 201883 h 502347"/>
              <a:gd name="connsiteX79" fmla="*/ 452871 w 502142"/>
              <a:gd name="connsiteY79" fmla="*/ 213671 h 502347"/>
              <a:gd name="connsiteX80" fmla="*/ 454180 w 502142"/>
              <a:gd name="connsiteY80" fmla="*/ 272613 h 502347"/>
              <a:gd name="connsiteX81" fmla="*/ 481675 w 502142"/>
              <a:gd name="connsiteY81" fmla="*/ 283092 h 502347"/>
              <a:gd name="connsiteX82" fmla="*/ 500005 w 502142"/>
              <a:gd name="connsiteY82" fmla="*/ 323696 h 502347"/>
              <a:gd name="connsiteX83" fmla="*/ 488221 w 502142"/>
              <a:gd name="connsiteY83" fmla="*/ 357751 h 502347"/>
              <a:gd name="connsiteX84" fmla="*/ 471201 w 502142"/>
              <a:gd name="connsiteY84" fmla="*/ 376089 h 502347"/>
              <a:gd name="connsiteX85" fmla="*/ 446324 w 502142"/>
              <a:gd name="connsiteY85" fmla="*/ 377399 h 502347"/>
              <a:gd name="connsiteX86" fmla="*/ 420139 w 502142"/>
              <a:gd name="connsiteY86" fmla="*/ 366920 h 502347"/>
              <a:gd name="connsiteX87" fmla="*/ 379551 w 502142"/>
              <a:gd name="connsiteY87" fmla="*/ 410144 h 502347"/>
              <a:gd name="connsiteX88" fmla="*/ 391335 w 502142"/>
              <a:gd name="connsiteY88" fmla="*/ 436340 h 502347"/>
              <a:gd name="connsiteX89" fmla="*/ 375623 w 502142"/>
              <a:gd name="connsiteY89" fmla="*/ 479564 h 502347"/>
              <a:gd name="connsiteX90" fmla="*/ 342891 w 502142"/>
              <a:gd name="connsiteY90" fmla="*/ 493972 h 502347"/>
              <a:gd name="connsiteX91" fmla="*/ 300995 w 502142"/>
              <a:gd name="connsiteY91" fmla="*/ 478255 h 502347"/>
              <a:gd name="connsiteX92" fmla="*/ 289211 w 502142"/>
              <a:gd name="connsiteY92" fmla="*/ 453368 h 502347"/>
              <a:gd name="connsiteX93" fmla="*/ 228984 w 502142"/>
              <a:gd name="connsiteY93" fmla="*/ 454678 h 502347"/>
              <a:gd name="connsiteX94" fmla="*/ 219819 w 502142"/>
              <a:gd name="connsiteY94" fmla="*/ 482184 h 502347"/>
              <a:gd name="connsiteX95" fmla="*/ 202799 w 502142"/>
              <a:gd name="connsiteY95" fmla="*/ 499212 h 502347"/>
              <a:gd name="connsiteX96" fmla="*/ 177922 w 502142"/>
              <a:gd name="connsiteY96" fmla="*/ 500522 h 502347"/>
              <a:gd name="connsiteX97" fmla="*/ 143881 w 502142"/>
              <a:gd name="connsiteY97" fmla="*/ 488733 h 502347"/>
              <a:gd name="connsiteX98" fmla="*/ 126861 w 502142"/>
              <a:gd name="connsiteY98" fmla="*/ 471705 h 502347"/>
              <a:gd name="connsiteX99" fmla="*/ 125551 w 502142"/>
              <a:gd name="connsiteY99" fmla="*/ 446819 h 502347"/>
              <a:gd name="connsiteX100" fmla="*/ 134716 w 502142"/>
              <a:gd name="connsiteY100" fmla="*/ 420623 h 502347"/>
              <a:gd name="connsiteX101" fmla="*/ 91510 w 502142"/>
              <a:gd name="connsiteY101" fmla="*/ 380018 h 502347"/>
              <a:gd name="connsiteX102" fmla="*/ 66634 w 502142"/>
              <a:gd name="connsiteY102" fmla="*/ 391807 h 502347"/>
              <a:gd name="connsiteX103" fmla="*/ 23428 w 502142"/>
              <a:gd name="connsiteY103" fmla="*/ 376089 h 502347"/>
              <a:gd name="connsiteX104" fmla="*/ 7716 w 502142"/>
              <a:gd name="connsiteY104" fmla="*/ 343343 h 502347"/>
              <a:gd name="connsiteX105" fmla="*/ 23428 w 502142"/>
              <a:gd name="connsiteY105" fmla="*/ 300119 h 502347"/>
              <a:gd name="connsiteX106" fmla="*/ 49613 w 502142"/>
              <a:gd name="connsiteY106" fmla="*/ 288331 h 502347"/>
              <a:gd name="connsiteX107" fmla="*/ 48304 w 502142"/>
              <a:gd name="connsiteY107" fmla="*/ 229389 h 502347"/>
              <a:gd name="connsiteX108" fmla="*/ 20809 w 502142"/>
              <a:gd name="connsiteY108" fmla="*/ 220220 h 502347"/>
              <a:gd name="connsiteX109" fmla="*/ 2479 w 502142"/>
              <a:gd name="connsiteY109" fmla="*/ 203193 h 502347"/>
              <a:gd name="connsiteX110" fmla="*/ 2479 w 502142"/>
              <a:gd name="connsiteY110" fmla="*/ 178306 h 502347"/>
              <a:gd name="connsiteX111" fmla="*/ 14263 w 502142"/>
              <a:gd name="connsiteY111" fmla="*/ 144251 h 502347"/>
              <a:gd name="connsiteX112" fmla="*/ 56159 w 502142"/>
              <a:gd name="connsiteY112" fmla="*/ 125913 h 502347"/>
              <a:gd name="connsiteX113" fmla="*/ 82345 w 502142"/>
              <a:gd name="connsiteY113" fmla="*/ 135082 h 502347"/>
              <a:gd name="connsiteX114" fmla="*/ 122933 w 502142"/>
              <a:gd name="connsiteY114" fmla="*/ 91858 h 502347"/>
              <a:gd name="connsiteX115" fmla="*/ 111149 w 502142"/>
              <a:gd name="connsiteY115" fmla="*/ 65662 h 502347"/>
              <a:gd name="connsiteX116" fmla="*/ 126861 w 502142"/>
              <a:gd name="connsiteY116" fmla="*/ 23747 h 502347"/>
              <a:gd name="connsiteX117" fmla="*/ 159592 w 502142"/>
              <a:gd name="connsiteY117" fmla="*/ 8029 h 502347"/>
              <a:gd name="connsiteX118" fmla="*/ 201489 w 502142"/>
              <a:gd name="connsiteY118" fmla="*/ 23747 h 502347"/>
              <a:gd name="connsiteX119" fmla="*/ 213273 w 502142"/>
              <a:gd name="connsiteY119" fmla="*/ 49944 h 502347"/>
              <a:gd name="connsiteX120" fmla="*/ 272190 w 502142"/>
              <a:gd name="connsiteY120" fmla="*/ 47324 h 502347"/>
              <a:gd name="connsiteX121" fmla="*/ 282665 w 502142"/>
              <a:gd name="connsiteY121" fmla="*/ 21128 h 502347"/>
              <a:gd name="connsiteX122" fmla="*/ 324562 w 502142"/>
              <a:gd name="connsiteY122" fmla="*/ 1480 h 50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02142" h="502347">
                <a:moveTo>
                  <a:pt x="185778" y="245107"/>
                </a:moveTo>
                <a:cubicBezTo>
                  <a:pt x="185778" y="245107"/>
                  <a:pt x="185778" y="245107"/>
                  <a:pt x="181850" y="247726"/>
                </a:cubicBezTo>
                <a:cubicBezTo>
                  <a:pt x="181850" y="247726"/>
                  <a:pt x="181850" y="247726"/>
                  <a:pt x="196252" y="262134"/>
                </a:cubicBezTo>
                <a:cubicBezTo>
                  <a:pt x="196252" y="262134"/>
                  <a:pt x="196252" y="262134"/>
                  <a:pt x="198871" y="259515"/>
                </a:cubicBezTo>
                <a:cubicBezTo>
                  <a:pt x="198871" y="259515"/>
                  <a:pt x="198871" y="258205"/>
                  <a:pt x="198871" y="258205"/>
                </a:cubicBezTo>
                <a:cubicBezTo>
                  <a:pt x="198871" y="258205"/>
                  <a:pt x="198871" y="258205"/>
                  <a:pt x="197562" y="256895"/>
                </a:cubicBezTo>
                <a:cubicBezTo>
                  <a:pt x="197562" y="256895"/>
                  <a:pt x="196252" y="256895"/>
                  <a:pt x="196252" y="255585"/>
                </a:cubicBezTo>
                <a:cubicBezTo>
                  <a:pt x="191015" y="254275"/>
                  <a:pt x="187087" y="250346"/>
                  <a:pt x="187087" y="245107"/>
                </a:cubicBezTo>
                <a:cubicBezTo>
                  <a:pt x="187087" y="245107"/>
                  <a:pt x="187087" y="245107"/>
                  <a:pt x="185778" y="245107"/>
                </a:cubicBezTo>
                <a:close/>
                <a:moveTo>
                  <a:pt x="300657" y="124890"/>
                </a:moveTo>
                <a:cubicBezTo>
                  <a:pt x="318976" y="124890"/>
                  <a:pt x="333369" y="140543"/>
                  <a:pt x="333369" y="157500"/>
                </a:cubicBezTo>
                <a:cubicBezTo>
                  <a:pt x="333369" y="175761"/>
                  <a:pt x="318976" y="191414"/>
                  <a:pt x="300657" y="191414"/>
                </a:cubicBezTo>
                <a:cubicBezTo>
                  <a:pt x="282339" y="191414"/>
                  <a:pt x="267945" y="175761"/>
                  <a:pt x="267945" y="157500"/>
                </a:cubicBezTo>
                <a:cubicBezTo>
                  <a:pt x="267945" y="140543"/>
                  <a:pt x="282339" y="124890"/>
                  <a:pt x="300657" y="124890"/>
                </a:cubicBezTo>
                <a:close/>
                <a:moveTo>
                  <a:pt x="251242" y="83999"/>
                </a:moveTo>
                <a:cubicBezTo>
                  <a:pt x="226366" y="83999"/>
                  <a:pt x="202799" y="89238"/>
                  <a:pt x="180541" y="99717"/>
                </a:cubicBezTo>
                <a:cubicBezTo>
                  <a:pt x="96747" y="137702"/>
                  <a:pt x="60087" y="237248"/>
                  <a:pt x="99366" y="321076"/>
                </a:cubicBezTo>
                <a:cubicBezTo>
                  <a:pt x="125551" y="381328"/>
                  <a:pt x="185778" y="419313"/>
                  <a:pt x="251242" y="419313"/>
                </a:cubicBezTo>
                <a:cubicBezTo>
                  <a:pt x="256479" y="419313"/>
                  <a:pt x="263025" y="419313"/>
                  <a:pt x="268263" y="418003"/>
                </a:cubicBezTo>
                <a:cubicBezTo>
                  <a:pt x="266953" y="418003"/>
                  <a:pt x="265644" y="418003"/>
                  <a:pt x="264335" y="418003"/>
                </a:cubicBezTo>
                <a:cubicBezTo>
                  <a:pt x="256479" y="415383"/>
                  <a:pt x="252551" y="407524"/>
                  <a:pt x="253861" y="399665"/>
                </a:cubicBezTo>
                <a:cubicBezTo>
                  <a:pt x="253861" y="399665"/>
                  <a:pt x="253861" y="399665"/>
                  <a:pt x="270881" y="336794"/>
                </a:cubicBezTo>
                <a:cubicBezTo>
                  <a:pt x="270881" y="336794"/>
                  <a:pt x="270881" y="336794"/>
                  <a:pt x="251242" y="307978"/>
                </a:cubicBezTo>
                <a:cubicBezTo>
                  <a:pt x="249933" y="307978"/>
                  <a:pt x="248623" y="306668"/>
                  <a:pt x="247314" y="306668"/>
                </a:cubicBezTo>
                <a:cubicBezTo>
                  <a:pt x="247314" y="306668"/>
                  <a:pt x="247314" y="306668"/>
                  <a:pt x="236840" y="335484"/>
                </a:cubicBezTo>
                <a:cubicBezTo>
                  <a:pt x="234221" y="342033"/>
                  <a:pt x="228984" y="345963"/>
                  <a:pt x="222438" y="345963"/>
                </a:cubicBezTo>
                <a:cubicBezTo>
                  <a:pt x="222438" y="345963"/>
                  <a:pt x="222438" y="345963"/>
                  <a:pt x="173995" y="348582"/>
                </a:cubicBezTo>
                <a:cubicBezTo>
                  <a:pt x="166139" y="348582"/>
                  <a:pt x="159592" y="342033"/>
                  <a:pt x="158283" y="334174"/>
                </a:cubicBezTo>
                <a:cubicBezTo>
                  <a:pt x="158283" y="325006"/>
                  <a:pt x="164830" y="318457"/>
                  <a:pt x="172685" y="318457"/>
                </a:cubicBezTo>
                <a:cubicBezTo>
                  <a:pt x="172685" y="318457"/>
                  <a:pt x="172685" y="318457"/>
                  <a:pt x="211964" y="315837"/>
                </a:cubicBezTo>
                <a:cubicBezTo>
                  <a:pt x="211964" y="315837"/>
                  <a:pt x="211964" y="315837"/>
                  <a:pt x="223747" y="283092"/>
                </a:cubicBezTo>
                <a:cubicBezTo>
                  <a:pt x="223747" y="279162"/>
                  <a:pt x="223747" y="276542"/>
                  <a:pt x="225056" y="272613"/>
                </a:cubicBezTo>
                <a:cubicBezTo>
                  <a:pt x="225056" y="272613"/>
                  <a:pt x="225056" y="272613"/>
                  <a:pt x="242077" y="217601"/>
                </a:cubicBezTo>
                <a:cubicBezTo>
                  <a:pt x="239458" y="218910"/>
                  <a:pt x="236840" y="220220"/>
                  <a:pt x="234221" y="221530"/>
                </a:cubicBezTo>
                <a:cubicBezTo>
                  <a:pt x="222438" y="228079"/>
                  <a:pt x="214582" y="237248"/>
                  <a:pt x="211964" y="247726"/>
                </a:cubicBezTo>
                <a:cubicBezTo>
                  <a:pt x="210654" y="251656"/>
                  <a:pt x="206726" y="255585"/>
                  <a:pt x="201489" y="256895"/>
                </a:cubicBezTo>
                <a:cubicBezTo>
                  <a:pt x="202799" y="258205"/>
                  <a:pt x="202799" y="260825"/>
                  <a:pt x="201489" y="262134"/>
                </a:cubicBezTo>
                <a:cubicBezTo>
                  <a:pt x="201489" y="262134"/>
                  <a:pt x="201489" y="262134"/>
                  <a:pt x="197562" y="264754"/>
                </a:cubicBezTo>
                <a:cubicBezTo>
                  <a:pt x="197562" y="264754"/>
                  <a:pt x="197562" y="264754"/>
                  <a:pt x="211964" y="279162"/>
                </a:cubicBezTo>
                <a:cubicBezTo>
                  <a:pt x="211964" y="279162"/>
                  <a:pt x="211964" y="279162"/>
                  <a:pt x="175304" y="311908"/>
                </a:cubicBezTo>
                <a:cubicBezTo>
                  <a:pt x="175304" y="311908"/>
                  <a:pt x="175304" y="311908"/>
                  <a:pt x="130788" y="264754"/>
                </a:cubicBezTo>
                <a:cubicBezTo>
                  <a:pt x="130788" y="264754"/>
                  <a:pt x="130788" y="264754"/>
                  <a:pt x="166139" y="230699"/>
                </a:cubicBezTo>
                <a:cubicBezTo>
                  <a:pt x="166139" y="230699"/>
                  <a:pt x="166139" y="230699"/>
                  <a:pt x="179232" y="245107"/>
                </a:cubicBezTo>
                <a:cubicBezTo>
                  <a:pt x="179232" y="245107"/>
                  <a:pt x="179232" y="245107"/>
                  <a:pt x="183159" y="242487"/>
                </a:cubicBezTo>
                <a:cubicBezTo>
                  <a:pt x="184469" y="241177"/>
                  <a:pt x="185778" y="241177"/>
                  <a:pt x="187087" y="241177"/>
                </a:cubicBezTo>
                <a:cubicBezTo>
                  <a:pt x="187087" y="241177"/>
                  <a:pt x="187087" y="241177"/>
                  <a:pt x="187087" y="239867"/>
                </a:cubicBezTo>
                <a:cubicBezTo>
                  <a:pt x="191015" y="224150"/>
                  <a:pt x="204108" y="209742"/>
                  <a:pt x="222438" y="199263"/>
                </a:cubicBezTo>
                <a:cubicBezTo>
                  <a:pt x="238149" y="190094"/>
                  <a:pt x="255170" y="186165"/>
                  <a:pt x="270881" y="186165"/>
                </a:cubicBezTo>
                <a:cubicBezTo>
                  <a:pt x="273500" y="186165"/>
                  <a:pt x="274809" y="186165"/>
                  <a:pt x="276118" y="186165"/>
                </a:cubicBezTo>
                <a:cubicBezTo>
                  <a:pt x="276118" y="186165"/>
                  <a:pt x="280046" y="187475"/>
                  <a:pt x="283974" y="187475"/>
                </a:cubicBezTo>
                <a:cubicBezTo>
                  <a:pt x="285283" y="188785"/>
                  <a:pt x="285283" y="188785"/>
                  <a:pt x="286592" y="188785"/>
                </a:cubicBezTo>
                <a:cubicBezTo>
                  <a:pt x="287902" y="190094"/>
                  <a:pt x="289211" y="190094"/>
                  <a:pt x="291830" y="191404"/>
                </a:cubicBezTo>
                <a:cubicBezTo>
                  <a:pt x="297067" y="195334"/>
                  <a:pt x="302304" y="201883"/>
                  <a:pt x="304922" y="208432"/>
                </a:cubicBezTo>
                <a:cubicBezTo>
                  <a:pt x="304922" y="208432"/>
                  <a:pt x="304922" y="209742"/>
                  <a:pt x="304922" y="209742"/>
                </a:cubicBezTo>
                <a:cubicBezTo>
                  <a:pt x="307541" y="214981"/>
                  <a:pt x="312778" y="220220"/>
                  <a:pt x="321943" y="222840"/>
                </a:cubicBezTo>
                <a:cubicBezTo>
                  <a:pt x="332417" y="225459"/>
                  <a:pt x="344201" y="224150"/>
                  <a:pt x="350747" y="218910"/>
                </a:cubicBezTo>
                <a:cubicBezTo>
                  <a:pt x="355984" y="214981"/>
                  <a:pt x="363840" y="214981"/>
                  <a:pt x="367768" y="220220"/>
                </a:cubicBezTo>
                <a:cubicBezTo>
                  <a:pt x="373005" y="225459"/>
                  <a:pt x="371696" y="233318"/>
                  <a:pt x="366458" y="238558"/>
                </a:cubicBezTo>
                <a:cubicBezTo>
                  <a:pt x="358603" y="246417"/>
                  <a:pt x="345510" y="250346"/>
                  <a:pt x="332417" y="250346"/>
                </a:cubicBezTo>
                <a:cubicBezTo>
                  <a:pt x="327180" y="250346"/>
                  <a:pt x="320634" y="249036"/>
                  <a:pt x="315397" y="247726"/>
                </a:cubicBezTo>
                <a:cubicBezTo>
                  <a:pt x="308850" y="245107"/>
                  <a:pt x="303613" y="243797"/>
                  <a:pt x="298376" y="239867"/>
                </a:cubicBezTo>
                <a:cubicBezTo>
                  <a:pt x="298376" y="239867"/>
                  <a:pt x="298376" y="239867"/>
                  <a:pt x="282665" y="290950"/>
                </a:cubicBezTo>
                <a:cubicBezTo>
                  <a:pt x="281355" y="293570"/>
                  <a:pt x="281355" y="294880"/>
                  <a:pt x="280046" y="296190"/>
                </a:cubicBezTo>
                <a:cubicBezTo>
                  <a:pt x="280046" y="296190"/>
                  <a:pt x="280046" y="296190"/>
                  <a:pt x="299685" y="325006"/>
                </a:cubicBezTo>
                <a:cubicBezTo>
                  <a:pt x="302304" y="328935"/>
                  <a:pt x="303613" y="332865"/>
                  <a:pt x="302304" y="336794"/>
                </a:cubicBezTo>
                <a:cubicBezTo>
                  <a:pt x="302304" y="336794"/>
                  <a:pt x="302304" y="336794"/>
                  <a:pt x="282665" y="407524"/>
                </a:cubicBezTo>
                <a:cubicBezTo>
                  <a:pt x="281355" y="412764"/>
                  <a:pt x="277428" y="416693"/>
                  <a:pt x="272190" y="418003"/>
                </a:cubicBezTo>
                <a:cubicBezTo>
                  <a:pt x="289211" y="415383"/>
                  <a:pt x="304922" y="411454"/>
                  <a:pt x="320634" y="403595"/>
                </a:cubicBezTo>
                <a:cubicBezTo>
                  <a:pt x="405737" y="365610"/>
                  <a:pt x="442397" y="264754"/>
                  <a:pt x="403118" y="180926"/>
                </a:cubicBezTo>
                <a:cubicBezTo>
                  <a:pt x="375623" y="121984"/>
                  <a:pt x="316706" y="83999"/>
                  <a:pt x="251242" y="83999"/>
                </a:cubicBezTo>
                <a:close/>
                <a:moveTo>
                  <a:pt x="324562" y="1480"/>
                </a:moveTo>
                <a:cubicBezTo>
                  <a:pt x="324562" y="1480"/>
                  <a:pt x="324562" y="1480"/>
                  <a:pt x="357294" y="14579"/>
                </a:cubicBezTo>
                <a:cubicBezTo>
                  <a:pt x="374314" y="21128"/>
                  <a:pt x="383479" y="39465"/>
                  <a:pt x="376933" y="56493"/>
                </a:cubicBezTo>
                <a:cubicBezTo>
                  <a:pt x="376933" y="56493"/>
                  <a:pt x="376933" y="56493"/>
                  <a:pt x="366458" y="82689"/>
                </a:cubicBezTo>
                <a:cubicBezTo>
                  <a:pt x="383479" y="93168"/>
                  <a:pt x="397881" y="107576"/>
                  <a:pt x="410974" y="123294"/>
                </a:cubicBezTo>
                <a:cubicBezTo>
                  <a:pt x="410974" y="123294"/>
                  <a:pt x="410974" y="123294"/>
                  <a:pt x="435850" y="110195"/>
                </a:cubicBezTo>
                <a:cubicBezTo>
                  <a:pt x="452871" y="103646"/>
                  <a:pt x="471201" y="110195"/>
                  <a:pt x="479056" y="127223"/>
                </a:cubicBezTo>
                <a:cubicBezTo>
                  <a:pt x="479056" y="127223"/>
                  <a:pt x="479056" y="127223"/>
                  <a:pt x="493458" y="159969"/>
                </a:cubicBezTo>
                <a:cubicBezTo>
                  <a:pt x="501314" y="175686"/>
                  <a:pt x="494768" y="194024"/>
                  <a:pt x="477747" y="201883"/>
                </a:cubicBezTo>
                <a:cubicBezTo>
                  <a:pt x="477747" y="201883"/>
                  <a:pt x="477747" y="201883"/>
                  <a:pt x="452871" y="213671"/>
                </a:cubicBezTo>
                <a:cubicBezTo>
                  <a:pt x="455489" y="233318"/>
                  <a:pt x="456799" y="252966"/>
                  <a:pt x="454180" y="272613"/>
                </a:cubicBezTo>
                <a:cubicBezTo>
                  <a:pt x="454180" y="272613"/>
                  <a:pt x="454180" y="272613"/>
                  <a:pt x="481675" y="283092"/>
                </a:cubicBezTo>
                <a:cubicBezTo>
                  <a:pt x="497386" y="289641"/>
                  <a:pt x="506551" y="307978"/>
                  <a:pt x="500005" y="323696"/>
                </a:cubicBezTo>
                <a:cubicBezTo>
                  <a:pt x="500005" y="323696"/>
                  <a:pt x="500005" y="323696"/>
                  <a:pt x="488221" y="357751"/>
                </a:cubicBezTo>
                <a:cubicBezTo>
                  <a:pt x="485603" y="365610"/>
                  <a:pt x="479056" y="372159"/>
                  <a:pt x="471201" y="376089"/>
                </a:cubicBezTo>
                <a:cubicBezTo>
                  <a:pt x="463345" y="380018"/>
                  <a:pt x="454180" y="380018"/>
                  <a:pt x="446324" y="377399"/>
                </a:cubicBezTo>
                <a:cubicBezTo>
                  <a:pt x="446324" y="377399"/>
                  <a:pt x="446324" y="377399"/>
                  <a:pt x="420139" y="366920"/>
                </a:cubicBezTo>
                <a:cubicBezTo>
                  <a:pt x="408355" y="383948"/>
                  <a:pt x="395263" y="398356"/>
                  <a:pt x="379551" y="410144"/>
                </a:cubicBezTo>
                <a:cubicBezTo>
                  <a:pt x="379551" y="410144"/>
                  <a:pt x="379551" y="410144"/>
                  <a:pt x="391335" y="436340"/>
                </a:cubicBezTo>
                <a:cubicBezTo>
                  <a:pt x="399190" y="452058"/>
                  <a:pt x="392644" y="471705"/>
                  <a:pt x="375623" y="479564"/>
                </a:cubicBezTo>
                <a:cubicBezTo>
                  <a:pt x="375623" y="479564"/>
                  <a:pt x="375623" y="479564"/>
                  <a:pt x="342891" y="493972"/>
                </a:cubicBezTo>
                <a:cubicBezTo>
                  <a:pt x="327180" y="501831"/>
                  <a:pt x="307541" y="495282"/>
                  <a:pt x="300995" y="478255"/>
                </a:cubicBezTo>
                <a:cubicBezTo>
                  <a:pt x="300995" y="478255"/>
                  <a:pt x="300995" y="478255"/>
                  <a:pt x="289211" y="453368"/>
                </a:cubicBezTo>
                <a:cubicBezTo>
                  <a:pt x="268263" y="455988"/>
                  <a:pt x="248623" y="457297"/>
                  <a:pt x="228984" y="454678"/>
                </a:cubicBezTo>
                <a:cubicBezTo>
                  <a:pt x="228984" y="454678"/>
                  <a:pt x="228984" y="454678"/>
                  <a:pt x="219819" y="482184"/>
                </a:cubicBezTo>
                <a:cubicBezTo>
                  <a:pt x="217201" y="490043"/>
                  <a:pt x="210654" y="496592"/>
                  <a:pt x="202799" y="499212"/>
                </a:cubicBezTo>
                <a:cubicBezTo>
                  <a:pt x="194943" y="503141"/>
                  <a:pt x="185778" y="503141"/>
                  <a:pt x="177922" y="500522"/>
                </a:cubicBezTo>
                <a:cubicBezTo>
                  <a:pt x="177922" y="500522"/>
                  <a:pt x="177922" y="500522"/>
                  <a:pt x="143881" y="488733"/>
                </a:cubicBezTo>
                <a:cubicBezTo>
                  <a:pt x="136025" y="484804"/>
                  <a:pt x="129479" y="479564"/>
                  <a:pt x="126861" y="471705"/>
                </a:cubicBezTo>
                <a:cubicBezTo>
                  <a:pt x="122933" y="463847"/>
                  <a:pt x="122933" y="454678"/>
                  <a:pt x="125551" y="446819"/>
                </a:cubicBezTo>
                <a:cubicBezTo>
                  <a:pt x="125551" y="446819"/>
                  <a:pt x="125551" y="446819"/>
                  <a:pt x="134716" y="420623"/>
                </a:cubicBezTo>
                <a:cubicBezTo>
                  <a:pt x="119005" y="408834"/>
                  <a:pt x="104603" y="395736"/>
                  <a:pt x="91510" y="380018"/>
                </a:cubicBezTo>
                <a:cubicBezTo>
                  <a:pt x="91510" y="380018"/>
                  <a:pt x="91510" y="380018"/>
                  <a:pt x="66634" y="391807"/>
                </a:cubicBezTo>
                <a:cubicBezTo>
                  <a:pt x="49613" y="399665"/>
                  <a:pt x="31283" y="391807"/>
                  <a:pt x="23428" y="376089"/>
                </a:cubicBezTo>
                <a:cubicBezTo>
                  <a:pt x="23428" y="376089"/>
                  <a:pt x="23428" y="376089"/>
                  <a:pt x="7716" y="343343"/>
                </a:cubicBezTo>
                <a:cubicBezTo>
                  <a:pt x="1170" y="327625"/>
                  <a:pt x="7716" y="307978"/>
                  <a:pt x="23428" y="300119"/>
                </a:cubicBezTo>
                <a:cubicBezTo>
                  <a:pt x="23428" y="300119"/>
                  <a:pt x="23428" y="300119"/>
                  <a:pt x="49613" y="288331"/>
                </a:cubicBezTo>
                <a:cubicBezTo>
                  <a:pt x="45685" y="268684"/>
                  <a:pt x="45685" y="249036"/>
                  <a:pt x="48304" y="229389"/>
                </a:cubicBezTo>
                <a:cubicBezTo>
                  <a:pt x="48304" y="229389"/>
                  <a:pt x="48304" y="229389"/>
                  <a:pt x="20809" y="220220"/>
                </a:cubicBezTo>
                <a:cubicBezTo>
                  <a:pt x="12953" y="216291"/>
                  <a:pt x="6407" y="211051"/>
                  <a:pt x="2479" y="203193"/>
                </a:cubicBezTo>
                <a:cubicBezTo>
                  <a:pt x="-139" y="195334"/>
                  <a:pt x="-1449" y="186165"/>
                  <a:pt x="2479" y="178306"/>
                </a:cubicBezTo>
                <a:cubicBezTo>
                  <a:pt x="2479" y="178306"/>
                  <a:pt x="2479" y="178306"/>
                  <a:pt x="14263" y="144251"/>
                </a:cubicBezTo>
                <a:cubicBezTo>
                  <a:pt x="20809" y="128533"/>
                  <a:pt x="39139" y="119364"/>
                  <a:pt x="56159" y="125913"/>
                </a:cubicBezTo>
                <a:cubicBezTo>
                  <a:pt x="56159" y="125913"/>
                  <a:pt x="56159" y="125913"/>
                  <a:pt x="82345" y="135082"/>
                </a:cubicBezTo>
                <a:cubicBezTo>
                  <a:pt x="92819" y="119364"/>
                  <a:pt x="107221" y="104956"/>
                  <a:pt x="122933" y="91858"/>
                </a:cubicBezTo>
                <a:cubicBezTo>
                  <a:pt x="122933" y="91858"/>
                  <a:pt x="122933" y="91858"/>
                  <a:pt x="111149" y="65662"/>
                </a:cubicBezTo>
                <a:cubicBezTo>
                  <a:pt x="103294" y="49944"/>
                  <a:pt x="109840" y="30296"/>
                  <a:pt x="126861" y="23747"/>
                </a:cubicBezTo>
                <a:cubicBezTo>
                  <a:pt x="126861" y="23747"/>
                  <a:pt x="126861" y="23747"/>
                  <a:pt x="159592" y="8029"/>
                </a:cubicBezTo>
                <a:cubicBezTo>
                  <a:pt x="175304" y="1480"/>
                  <a:pt x="194943" y="8029"/>
                  <a:pt x="201489" y="23747"/>
                </a:cubicBezTo>
                <a:cubicBezTo>
                  <a:pt x="201489" y="23747"/>
                  <a:pt x="201489" y="23747"/>
                  <a:pt x="213273" y="49944"/>
                </a:cubicBezTo>
                <a:cubicBezTo>
                  <a:pt x="232912" y="46014"/>
                  <a:pt x="253861" y="46014"/>
                  <a:pt x="272190" y="47324"/>
                </a:cubicBezTo>
                <a:cubicBezTo>
                  <a:pt x="272190" y="47324"/>
                  <a:pt x="272190" y="47324"/>
                  <a:pt x="282665" y="21128"/>
                </a:cubicBezTo>
                <a:cubicBezTo>
                  <a:pt x="289211" y="5410"/>
                  <a:pt x="307541" y="-3759"/>
                  <a:pt x="324562" y="14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îSlïdè">
            <a:extLst>
              <a:ext uri="{FF2B5EF4-FFF2-40B4-BE49-F238E27FC236}">
                <a16:creationId xmlns:a16="http://schemas.microsoft.com/office/drawing/2014/main" id="{43401610-1A1C-4087-A57E-31A6C5BB0146}"/>
              </a:ext>
            </a:extLst>
          </p:cNvPr>
          <p:cNvSpPr/>
          <p:nvPr/>
        </p:nvSpPr>
        <p:spPr>
          <a:xfrm>
            <a:off x="1456464" y="4155196"/>
            <a:ext cx="650351" cy="24172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薅羊毛</a:t>
            </a:r>
          </a:p>
        </p:txBody>
      </p:sp>
      <p:sp>
        <p:nvSpPr>
          <p:cNvPr id="27" name="iṩľidé">
            <a:extLst>
              <a:ext uri="{FF2B5EF4-FFF2-40B4-BE49-F238E27FC236}">
                <a16:creationId xmlns:a16="http://schemas.microsoft.com/office/drawing/2014/main" id="{C6774AE6-D32B-474A-9601-C8AAEE1E3685}"/>
              </a:ext>
            </a:extLst>
          </p:cNvPr>
          <p:cNvSpPr/>
          <p:nvPr/>
        </p:nvSpPr>
        <p:spPr>
          <a:xfrm>
            <a:off x="2920943" y="2747469"/>
            <a:ext cx="1282139" cy="11948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25000" lnSpcReduction="20000"/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íṧľïḑê">
            <a:extLst>
              <a:ext uri="{FF2B5EF4-FFF2-40B4-BE49-F238E27FC236}">
                <a16:creationId xmlns:a16="http://schemas.microsoft.com/office/drawing/2014/main" id="{7CDE39DD-50FF-4308-9E5C-31FFA208DC30}"/>
              </a:ext>
            </a:extLst>
          </p:cNvPr>
          <p:cNvSpPr>
            <a:spLocks noChangeAspect="1"/>
          </p:cNvSpPr>
          <p:nvPr/>
        </p:nvSpPr>
        <p:spPr bwMode="auto">
          <a:xfrm>
            <a:off x="3419117" y="3202022"/>
            <a:ext cx="285790" cy="284998"/>
          </a:xfrm>
          <a:custGeom>
            <a:avLst/>
            <a:gdLst>
              <a:gd name="connsiteX0" fmla="*/ 84666 w 508000"/>
              <a:gd name="connsiteY0" fmla="*/ 303955 h 506592"/>
              <a:gd name="connsiteX1" fmla="*/ 233680 w 508000"/>
              <a:gd name="connsiteY1" fmla="*/ 428915 h 506592"/>
              <a:gd name="connsiteX2" fmla="*/ 233680 w 508000"/>
              <a:gd name="connsiteY2" fmla="*/ 408651 h 506592"/>
              <a:gd name="connsiteX3" fmla="*/ 254000 w 508000"/>
              <a:gd name="connsiteY3" fmla="*/ 391765 h 506592"/>
              <a:gd name="connsiteX4" fmla="*/ 274320 w 508000"/>
              <a:gd name="connsiteY4" fmla="*/ 408651 h 506592"/>
              <a:gd name="connsiteX5" fmla="*/ 274320 w 508000"/>
              <a:gd name="connsiteY5" fmla="*/ 428915 h 506592"/>
              <a:gd name="connsiteX6" fmla="*/ 423334 w 508000"/>
              <a:gd name="connsiteY6" fmla="*/ 303955 h 506592"/>
              <a:gd name="connsiteX7" fmla="*/ 254000 w 508000"/>
              <a:gd name="connsiteY7" fmla="*/ 371501 h 506592"/>
              <a:gd name="connsiteX8" fmla="*/ 84666 w 508000"/>
              <a:gd name="connsiteY8" fmla="*/ 303955 h 506592"/>
              <a:gd name="connsiteX9" fmla="*/ 362374 w 508000"/>
              <a:gd name="connsiteY9" fmla="*/ 209392 h 506592"/>
              <a:gd name="connsiteX10" fmla="*/ 372534 w 508000"/>
              <a:gd name="connsiteY10" fmla="*/ 253296 h 506592"/>
              <a:gd name="connsiteX11" fmla="*/ 362374 w 508000"/>
              <a:gd name="connsiteY11" fmla="*/ 297201 h 506592"/>
              <a:gd name="connsiteX12" fmla="*/ 423334 w 508000"/>
              <a:gd name="connsiteY12" fmla="*/ 253296 h 506592"/>
              <a:gd name="connsiteX13" fmla="*/ 362374 w 508000"/>
              <a:gd name="connsiteY13" fmla="*/ 209392 h 506592"/>
              <a:gd name="connsiteX14" fmla="*/ 145626 w 508000"/>
              <a:gd name="connsiteY14" fmla="*/ 209392 h 506592"/>
              <a:gd name="connsiteX15" fmla="*/ 88053 w 508000"/>
              <a:gd name="connsiteY15" fmla="*/ 253296 h 506592"/>
              <a:gd name="connsiteX16" fmla="*/ 145626 w 508000"/>
              <a:gd name="connsiteY16" fmla="*/ 297201 h 506592"/>
              <a:gd name="connsiteX17" fmla="*/ 138853 w 508000"/>
              <a:gd name="connsiteY17" fmla="*/ 253296 h 506592"/>
              <a:gd name="connsiteX18" fmla="*/ 145626 w 508000"/>
              <a:gd name="connsiteY18" fmla="*/ 209392 h 506592"/>
              <a:gd name="connsiteX19" fmla="*/ 254413 w 508000"/>
              <a:gd name="connsiteY19" fmla="*/ 205451 h 506592"/>
              <a:gd name="connsiteX20" fmla="*/ 305363 w 508000"/>
              <a:gd name="connsiteY20" fmla="*/ 253005 h 506592"/>
              <a:gd name="connsiteX21" fmla="*/ 254413 w 508000"/>
              <a:gd name="connsiteY21" fmla="*/ 303955 h 506592"/>
              <a:gd name="connsiteX22" fmla="*/ 206859 w 508000"/>
              <a:gd name="connsiteY22" fmla="*/ 253005 h 506592"/>
              <a:gd name="connsiteX23" fmla="*/ 254413 w 508000"/>
              <a:gd name="connsiteY23" fmla="*/ 205451 h 506592"/>
              <a:gd name="connsiteX24" fmla="*/ 254000 w 508000"/>
              <a:gd name="connsiteY24" fmla="*/ 175618 h 506592"/>
              <a:gd name="connsiteX25" fmla="*/ 176106 w 508000"/>
              <a:gd name="connsiteY25" fmla="*/ 253296 h 506592"/>
              <a:gd name="connsiteX26" fmla="*/ 254000 w 508000"/>
              <a:gd name="connsiteY26" fmla="*/ 330974 h 506592"/>
              <a:gd name="connsiteX27" fmla="*/ 331894 w 508000"/>
              <a:gd name="connsiteY27" fmla="*/ 253296 h 506592"/>
              <a:gd name="connsiteX28" fmla="*/ 254000 w 508000"/>
              <a:gd name="connsiteY28" fmla="*/ 175618 h 506592"/>
              <a:gd name="connsiteX29" fmla="*/ 233680 w 508000"/>
              <a:gd name="connsiteY29" fmla="*/ 77677 h 506592"/>
              <a:gd name="connsiteX30" fmla="*/ 84666 w 508000"/>
              <a:gd name="connsiteY30" fmla="*/ 202637 h 506592"/>
              <a:gd name="connsiteX31" fmla="*/ 254000 w 508000"/>
              <a:gd name="connsiteY31" fmla="*/ 138468 h 506592"/>
              <a:gd name="connsiteX32" fmla="*/ 423334 w 508000"/>
              <a:gd name="connsiteY32" fmla="*/ 202637 h 506592"/>
              <a:gd name="connsiteX33" fmla="*/ 274320 w 508000"/>
              <a:gd name="connsiteY33" fmla="*/ 77677 h 506592"/>
              <a:gd name="connsiteX34" fmla="*/ 274320 w 508000"/>
              <a:gd name="connsiteY34" fmla="*/ 97941 h 506592"/>
              <a:gd name="connsiteX35" fmla="*/ 254000 w 508000"/>
              <a:gd name="connsiteY35" fmla="*/ 118205 h 506592"/>
              <a:gd name="connsiteX36" fmla="*/ 233680 w 508000"/>
              <a:gd name="connsiteY36" fmla="*/ 97941 h 506592"/>
              <a:gd name="connsiteX37" fmla="*/ 233680 w 508000"/>
              <a:gd name="connsiteY37" fmla="*/ 77677 h 506592"/>
              <a:gd name="connsiteX38" fmla="*/ 254000 w 508000"/>
              <a:gd name="connsiteY38" fmla="*/ 0 h 506592"/>
              <a:gd name="connsiteX39" fmla="*/ 274320 w 508000"/>
              <a:gd name="connsiteY39" fmla="*/ 20264 h 506592"/>
              <a:gd name="connsiteX40" fmla="*/ 274320 w 508000"/>
              <a:gd name="connsiteY40" fmla="*/ 40527 h 506592"/>
              <a:gd name="connsiteX41" fmla="*/ 470747 w 508000"/>
              <a:gd name="connsiteY41" fmla="*/ 233033 h 506592"/>
              <a:gd name="connsiteX42" fmla="*/ 491067 w 508000"/>
              <a:gd name="connsiteY42" fmla="*/ 233033 h 506592"/>
              <a:gd name="connsiteX43" fmla="*/ 508000 w 508000"/>
              <a:gd name="connsiteY43" fmla="*/ 253296 h 506592"/>
              <a:gd name="connsiteX44" fmla="*/ 491067 w 508000"/>
              <a:gd name="connsiteY44" fmla="*/ 273560 h 506592"/>
              <a:gd name="connsiteX45" fmla="*/ 470747 w 508000"/>
              <a:gd name="connsiteY45" fmla="*/ 273560 h 506592"/>
              <a:gd name="connsiteX46" fmla="*/ 274320 w 508000"/>
              <a:gd name="connsiteY46" fmla="*/ 469442 h 506592"/>
              <a:gd name="connsiteX47" fmla="*/ 274320 w 508000"/>
              <a:gd name="connsiteY47" fmla="*/ 489706 h 506592"/>
              <a:gd name="connsiteX48" fmla="*/ 254000 w 508000"/>
              <a:gd name="connsiteY48" fmla="*/ 506592 h 506592"/>
              <a:gd name="connsiteX49" fmla="*/ 233680 w 508000"/>
              <a:gd name="connsiteY49" fmla="*/ 489706 h 506592"/>
              <a:gd name="connsiteX50" fmla="*/ 233680 w 508000"/>
              <a:gd name="connsiteY50" fmla="*/ 469442 h 506592"/>
              <a:gd name="connsiteX51" fmla="*/ 40640 w 508000"/>
              <a:gd name="connsiteY51" fmla="*/ 273560 h 506592"/>
              <a:gd name="connsiteX52" fmla="*/ 20320 w 508000"/>
              <a:gd name="connsiteY52" fmla="*/ 273560 h 506592"/>
              <a:gd name="connsiteX53" fmla="*/ 0 w 508000"/>
              <a:gd name="connsiteY53" fmla="*/ 253296 h 506592"/>
              <a:gd name="connsiteX54" fmla="*/ 20320 w 508000"/>
              <a:gd name="connsiteY54" fmla="*/ 233033 h 506592"/>
              <a:gd name="connsiteX55" fmla="*/ 40640 w 508000"/>
              <a:gd name="connsiteY55" fmla="*/ 233033 h 506592"/>
              <a:gd name="connsiteX56" fmla="*/ 233680 w 508000"/>
              <a:gd name="connsiteY56" fmla="*/ 40527 h 506592"/>
              <a:gd name="connsiteX57" fmla="*/ 233680 w 508000"/>
              <a:gd name="connsiteY57" fmla="*/ 20264 h 506592"/>
              <a:gd name="connsiteX58" fmla="*/ 254000 w 508000"/>
              <a:gd name="connsiteY58" fmla="*/ 0 h 50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000" h="506592">
                <a:moveTo>
                  <a:pt x="84666" y="303955"/>
                </a:moveTo>
                <a:cubicBezTo>
                  <a:pt x="104986" y="371501"/>
                  <a:pt x="165946" y="422160"/>
                  <a:pt x="233680" y="428915"/>
                </a:cubicBezTo>
                <a:cubicBezTo>
                  <a:pt x="233680" y="428915"/>
                  <a:pt x="233680" y="428915"/>
                  <a:pt x="233680" y="408651"/>
                </a:cubicBezTo>
                <a:cubicBezTo>
                  <a:pt x="233680" y="398519"/>
                  <a:pt x="243840" y="391765"/>
                  <a:pt x="254000" y="391765"/>
                </a:cubicBezTo>
                <a:cubicBezTo>
                  <a:pt x="264160" y="391765"/>
                  <a:pt x="274320" y="398519"/>
                  <a:pt x="274320" y="408651"/>
                </a:cubicBezTo>
                <a:cubicBezTo>
                  <a:pt x="274320" y="408651"/>
                  <a:pt x="274320" y="408651"/>
                  <a:pt x="274320" y="428915"/>
                </a:cubicBezTo>
                <a:cubicBezTo>
                  <a:pt x="345440" y="422160"/>
                  <a:pt x="403014" y="371501"/>
                  <a:pt x="423334" y="303955"/>
                </a:cubicBezTo>
                <a:cubicBezTo>
                  <a:pt x="386080" y="334351"/>
                  <a:pt x="325120" y="371501"/>
                  <a:pt x="254000" y="371501"/>
                </a:cubicBezTo>
                <a:cubicBezTo>
                  <a:pt x="186266" y="371501"/>
                  <a:pt x="125306" y="334351"/>
                  <a:pt x="84666" y="303955"/>
                </a:cubicBezTo>
                <a:close/>
                <a:moveTo>
                  <a:pt x="362374" y="209392"/>
                </a:moveTo>
                <a:cubicBezTo>
                  <a:pt x="369147" y="222901"/>
                  <a:pt x="372534" y="239787"/>
                  <a:pt x="372534" y="253296"/>
                </a:cubicBezTo>
                <a:cubicBezTo>
                  <a:pt x="372534" y="270183"/>
                  <a:pt x="369147" y="283692"/>
                  <a:pt x="362374" y="297201"/>
                </a:cubicBezTo>
                <a:cubicBezTo>
                  <a:pt x="389467" y="283692"/>
                  <a:pt x="409787" y="266805"/>
                  <a:pt x="423334" y="253296"/>
                </a:cubicBezTo>
                <a:cubicBezTo>
                  <a:pt x="409787" y="243164"/>
                  <a:pt x="389467" y="226278"/>
                  <a:pt x="362374" y="209392"/>
                </a:cubicBezTo>
                <a:close/>
                <a:moveTo>
                  <a:pt x="145626" y="209392"/>
                </a:moveTo>
                <a:cubicBezTo>
                  <a:pt x="118533" y="226278"/>
                  <a:pt x="98213" y="243164"/>
                  <a:pt x="88053" y="253296"/>
                </a:cubicBezTo>
                <a:cubicBezTo>
                  <a:pt x="98213" y="266805"/>
                  <a:pt x="118533" y="283692"/>
                  <a:pt x="145626" y="297201"/>
                </a:cubicBezTo>
                <a:cubicBezTo>
                  <a:pt x="138853" y="283692"/>
                  <a:pt x="138853" y="270183"/>
                  <a:pt x="138853" y="253296"/>
                </a:cubicBezTo>
                <a:cubicBezTo>
                  <a:pt x="138853" y="239787"/>
                  <a:pt x="138853" y="222901"/>
                  <a:pt x="145626" y="209392"/>
                </a:cubicBezTo>
                <a:close/>
                <a:moveTo>
                  <a:pt x="254413" y="205451"/>
                </a:moveTo>
                <a:cubicBezTo>
                  <a:pt x="281586" y="205451"/>
                  <a:pt x="305363" y="225831"/>
                  <a:pt x="305363" y="253005"/>
                </a:cubicBezTo>
                <a:cubicBezTo>
                  <a:pt x="305363" y="280178"/>
                  <a:pt x="281586" y="303955"/>
                  <a:pt x="254413" y="303955"/>
                </a:cubicBezTo>
                <a:cubicBezTo>
                  <a:pt x="227239" y="303955"/>
                  <a:pt x="206859" y="280178"/>
                  <a:pt x="206859" y="253005"/>
                </a:cubicBezTo>
                <a:cubicBezTo>
                  <a:pt x="206859" y="225831"/>
                  <a:pt x="227239" y="205451"/>
                  <a:pt x="254413" y="205451"/>
                </a:cubicBezTo>
                <a:close/>
                <a:moveTo>
                  <a:pt x="254000" y="175618"/>
                </a:moveTo>
                <a:cubicBezTo>
                  <a:pt x="209974" y="175618"/>
                  <a:pt x="176106" y="209392"/>
                  <a:pt x="176106" y="253296"/>
                </a:cubicBezTo>
                <a:cubicBezTo>
                  <a:pt x="176106" y="297201"/>
                  <a:pt x="209974" y="330974"/>
                  <a:pt x="254000" y="330974"/>
                </a:cubicBezTo>
                <a:cubicBezTo>
                  <a:pt x="298027" y="330974"/>
                  <a:pt x="331894" y="297201"/>
                  <a:pt x="331894" y="253296"/>
                </a:cubicBezTo>
                <a:cubicBezTo>
                  <a:pt x="331894" y="209392"/>
                  <a:pt x="298027" y="175618"/>
                  <a:pt x="254000" y="175618"/>
                </a:cubicBezTo>
                <a:close/>
                <a:moveTo>
                  <a:pt x="233680" y="77677"/>
                </a:moveTo>
                <a:cubicBezTo>
                  <a:pt x="165946" y="87809"/>
                  <a:pt x="104986" y="138468"/>
                  <a:pt x="84666" y="202637"/>
                </a:cubicBezTo>
                <a:cubicBezTo>
                  <a:pt x="125306" y="172241"/>
                  <a:pt x="186266" y="138468"/>
                  <a:pt x="254000" y="138468"/>
                </a:cubicBezTo>
                <a:cubicBezTo>
                  <a:pt x="325120" y="138468"/>
                  <a:pt x="386080" y="172241"/>
                  <a:pt x="423334" y="202637"/>
                </a:cubicBezTo>
                <a:cubicBezTo>
                  <a:pt x="403014" y="138468"/>
                  <a:pt x="345440" y="87809"/>
                  <a:pt x="274320" y="77677"/>
                </a:cubicBezTo>
                <a:cubicBezTo>
                  <a:pt x="274320" y="77677"/>
                  <a:pt x="274320" y="77677"/>
                  <a:pt x="274320" y="97941"/>
                </a:cubicBezTo>
                <a:cubicBezTo>
                  <a:pt x="274320" y="108073"/>
                  <a:pt x="264160" y="118205"/>
                  <a:pt x="254000" y="118205"/>
                </a:cubicBezTo>
                <a:cubicBezTo>
                  <a:pt x="243840" y="118205"/>
                  <a:pt x="233680" y="108073"/>
                  <a:pt x="233680" y="97941"/>
                </a:cubicBezTo>
                <a:cubicBezTo>
                  <a:pt x="233680" y="97941"/>
                  <a:pt x="233680" y="97941"/>
                  <a:pt x="233680" y="77677"/>
                </a:cubicBezTo>
                <a:close/>
                <a:moveTo>
                  <a:pt x="254000" y="0"/>
                </a:moveTo>
                <a:cubicBezTo>
                  <a:pt x="264160" y="0"/>
                  <a:pt x="274320" y="10132"/>
                  <a:pt x="274320" y="20264"/>
                </a:cubicBezTo>
                <a:cubicBezTo>
                  <a:pt x="274320" y="20264"/>
                  <a:pt x="274320" y="20264"/>
                  <a:pt x="274320" y="40527"/>
                </a:cubicBezTo>
                <a:cubicBezTo>
                  <a:pt x="375920" y="50659"/>
                  <a:pt x="460587" y="131714"/>
                  <a:pt x="470747" y="233033"/>
                </a:cubicBezTo>
                <a:cubicBezTo>
                  <a:pt x="470747" y="233033"/>
                  <a:pt x="470747" y="233033"/>
                  <a:pt x="491067" y="233033"/>
                </a:cubicBezTo>
                <a:cubicBezTo>
                  <a:pt x="501227" y="233033"/>
                  <a:pt x="508000" y="243164"/>
                  <a:pt x="508000" y="253296"/>
                </a:cubicBezTo>
                <a:cubicBezTo>
                  <a:pt x="508000" y="263428"/>
                  <a:pt x="501227" y="273560"/>
                  <a:pt x="491067" y="273560"/>
                </a:cubicBezTo>
                <a:cubicBezTo>
                  <a:pt x="491067" y="273560"/>
                  <a:pt x="491067" y="273560"/>
                  <a:pt x="470747" y="273560"/>
                </a:cubicBezTo>
                <a:cubicBezTo>
                  <a:pt x="460587" y="374878"/>
                  <a:pt x="375920" y="459310"/>
                  <a:pt x="274320" y="469442"/>
                </a:cubicBezTo>
                <a:cubicBezTo>
                  <a:pt x="274320" y="469442"/>
                  <a:pt x="274320" y="469442"/>
                  <a:pt x="274320" y="489706"/>
                </a:cubicBezTo>
                <a:cubicBezTo>
                  <a:pt x="274320" y="499838"/>
                  <a:pt x="264160" y="506592"/>
                  <a:pt x="254000" y="506592"/>
                </a:cubicBezTo>
                <a:cubicBezTo>
                  <a:pt x="243840" y="506592"/>
                  <a:pt x="233680" y="499838"/>
                  <a:pt x="233680" y="489706"/>
                </a:cubicBezTo>
                <a:cubicBezTo>
                  <a:pt x="233680" y="489706"/>
                  <a:pt x="233680" y="489706"/>
                  <a:pt x="233680" y="469442"/>
                </a:cubicBezTo>
                <a:cubicBezTo>
                  <a:pt x="132080" y="459310"/>
                  <a:pt x="50800" y="374878"/>
                  <a:pt x="40640" y="273560"/>
                </a:cubicBezTo>
                <a:cubicBezTo>
                  <a:pt x="40640" y="273560"/>
                  <a:pt x="40640" y="273560"/>
                  <a:pt x="20320" y="273560"/>
                </a:cubicBezTo>
                <a:cubicBezTo>
                  <a:pt x="10160" y="273560"/>
                  <a:pt x="0" y="263428"/>
                  <a:pt x="0" y="253296"/>
                </a:cubicBezTo>
                <a:cubicBezTo>
                  <a:pt x="0" y="243164"/>
                  <a:pt x="10160" y="233033"/>
                  <a:pt x="20320" y="233033"/>
                </a:cubicBezTo>
                <a:cubicBezTo>
                  <a:pt x="20320" y="233033"/>
                  <a:pt x="20320" y="233033"/>
                  <a:pt x="40640" y="233033"/>
                </a:cubicBezTo>
                <a:cubicBezTo>
                  <a:pt x="50800" y="131714"/>
                  <a:pt x="132080" y="50659"/>
                  <a:pt x="233680" y="40527"/>
                </a:cubicBezTo>
                <a:cubicBezTo>
                  <a:pt x="233680" y="40527"/>
                  <a:pt x="233680" y="40527"/>
                  <a:pt x="233680" y="20264"/>
                </a:cubicBezTo>
                <a:cubicBezTo>
                  <a:pt x="233680" y="10132"/>
                  <a:pt x="243840" y="0"/>
                  <a:pt x="25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îSlïdè">
            <a:extLst>
              <a:ext uri="{FF2B5EF4-FFF2-40B4-BE49-F238E27FC236}">
                <a16:creationId xmlns:a16="http://schemas.microsoft.com/office/drawing/2014/main" id="{D5B3E06F-7C4E-46A7-AF4D-9A5021F02CCD}"/>
              </a:ext>
            </a:extLst>
          </p:cNvPr>
          <p:cNvSpPr/>
          <p:nvPr/>
        </p:nvSpPr>
        <p:spPr>
          <a:xfrm>
            <a:off x="3236836" y="4155196"/>
            <a:ext cx="650351" cy="24172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虚假注册</a:t>
            </a:r>
          </a:p>
        </p:txBody>
      </p:sp>
      <p:sp>
        <p:nvSpPr>
          <p:cNvPr id="30" name="iṧlîḋè">
            <a:extLst>
              <a:ext uri="{FF2B5EF4-FFF2-40B4-BE49-F238E27FC236}">
                <a16:creationId xmlns:a16="http://schemas.microsoft.com/office/drawing/2014/main" id="{F89F7E8C-FDCE-487D-AEBB-BB27EF02E4BF}"/>
              </a:ext>
            </a:extLst>
          </p:cNvPr>
          <p:cNvSpPr/>
          <p:nvPr/>
        </p:nvSpPr>
        <p:spPr>
          <a:xfrm>
            <a:off x="4701256" y="2747469"/>
            <a:ext cx="1282138" cy="119489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25000" lnSpcReduction="20000"/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iṧļïďê">
            <a:extLst>
              <a:ext uri="{FF2B5EF4-FFF2-40B4-BE49-F238E27FC236}">
                <a16:creationId xmlns:a16="http://schemas.microsoft.com/office/drawing/2014/main" id="{65302665-2CA5-4B37-8FA6-EAD611E87C40}"/>
              </a:ext>
            </a:extLst>
          </p:cNvPr>
          <p:cNvSpPr/>
          <p:nvPr/>
        </p:nvSpPr>
        <p:spPr>
          <a:xfrm>
            <a:off x="6373705" y="2747469"/>
            <a:ext cx="1282138" cy="119489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25000" lnSpcReduction="20000"/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ïṡḻïḋè">
            <a:extLst>
              <a:ext uri="{FF2B5EF4-FFF2-40B4-BE49-F238E27FC236}">
                <a16:creationId xmlns:a16="http://schemas.microsoft.com/office/drawing/2014/main" id="{21F55EDD-41DD-4A0B-88F0-0F1BF575071C}"/>
              </a:ext>
            </a:extLst>
          </p:cNvPr>
          <p:cNvSpPr/>
          <p:nvPr/>
        </p:nvSpPr>
        <p:spPr>
          <a:xfrm>
            <a:off x="7998810" y="2747470"/>
            <a:ext cx="1282138" cy="11948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25000" lnSpcReduction="20000"/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ïṣlíḍè">
            <a:extLst>
              <a:ext uri="{FF2B5EF4-FFF2-40B4-BE49-F238E27FC236}">
                <a16:creationId xmlns:a16="http://schemas.microsoft.com/office/drawing/2014/main" id="{E697EC99-5711-47A3-BAAB-2C5FAFE13996}"/>
              </a:ext>
            </a:extLst>
          </p:cNvPr>
          <p:cNvSpPr/>
          <p:nvPr/>
        </p:nvSpPr>
        <p:spPr>
          <a:xfrm>
            <a:off x="9623915" y="2734544"/>
            <a:ext cx="1282137" cy="11948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25000" lnSpcReduction="20000"/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ïṧļidé">
            <a:extLst>
              <a:ext uri="{FF2B5EF4-FFF2-40B4-BE49-F238E27FC236}">
                <a16:creationId xmlns:a16="http://schemas.microsoft.com/office/drawing/2014/main" id="{2C35B3EC-0CCF-46C8-B262-CBA10BF8E997}"/>
              </a:ext>
            </a:extLst>
          </p:cNvPr>
          <p:cNvSpPr>
            <a:spLocks noChangeAspect="1"/>
          </p:cNvSpPr>
          <p:nvPr/>
        </p:nvSpPr>
        <p:spPr bwMode="auto">
          <a:xfrm>
            <a:off x="5215997" y="3202021"/>
            <a:ext cx="252655" cy="285790"/>
          </a:xfrm>
          <a:custGeom>
            <a:avLst/>
            <a:gdLst>
              <a:gd name="connsiteX0" fmla="*/ 32079 w 449102"/>
              <a:gd name="connsiteY0" fmla="*/ 355245 h 508000"/>
              <a:gd name="connsiteX1" fmla="*/ 32079 w 449102"/>
              <a:gd name="connsiteY1" fmla="*/ 387217 h 508000"/>
              <a:gd name="connsiteX2" fmla="*/ 60593 w 449102"/>
              <a:gd name="connsiteY2" fmla="*/ 387217 h 508000"/>
              <a:gd name="connsiteX3" fmla="*/ 32079 w 449102"/>
              <a:gd name="connsiteY3" fmla="*/ 355245 h 508000"/>
              <a:gd name="connsiteX4" fmla="*/ 231680 w 449102"/>
              <a:gd name="connsiteY4" fmla="*/ 248672 h 508000"/>
              <a:gd name="connsiteX5" fmla="*/ 213858 w 449102"/>
              <a:gd name="connsiteY5" fmla="*/ 266434 h 508000"/>
              <a:gd name="connsiteX6" fmla="*/ 213858 w 449102"/>
              <a:gd name="connsiteY6" fmla="*/ 284196 h 508000"/>
              <a:gd name="connsiteX7" fmla="*/ 352866 w 449102"/>
              <a:gd name="connsiteY7" fmla="*/ 284196 h 508000"/>
              <a:gd name="connsiteX8" fmla="*/ 370688 w 449102"/>
              <a:gd name="connsiteY8" fmla="*/ 266434 h 508000"/>
              <a:gd name="connsiteX9" fmla="*/ 370688 w 449102"/>
              <a:gd name="connsiteY9" fmla="*/ 248672 h 508000"/>
              <a:gd name="connsiteX10" fmla="*/ 231680 w 449102"/>
              <a:gd name="connsiteY10" fmla="*/ 248672 h 508000"/>
              <a:gd name="connsiteX11" fmla="*/ 217107 w 449102"/>
              <a:gd name="connsiteY11" fmla="*/ 98655 h 508000"/>
              <a:gd name="connsiteX12" fmla="*/ 316580 w 449102"/>
              <a:gd name="connsiteY12" fmla="*/ 98655 h 508000"/>
              <a:gd name="connsiteX13" fmla="*/ 316580 w 449102"/>
              <a:gd name="connsiteY13" fmla="*/ 112934 h 508000"/>
              <a:gd name="connsiteX14" fmla="*/ 309475 w 449102"/>
              <a:gd name="connsiteY14" fmla="*/ 130782 h 508000"/>
              <a:gd name="connsiteX15" fmla="*/ 302370 w 449102"/>
              <a:gd name="connsiteY15" fmla="*/ 130782 h 508000"/>
              <a:gd name="connsiteX16" fmla="*/ 302370 w 449102"/>
              <a:gd name="connsiteY16" fmla="*/ 112934 h 508000"/>
              <a:gd name="connsiteX17" fmla="*/ 224212 w 449102"/>
              <a:gd name="connsiteY17" fmla="*/ 112934 h 508000"/>
              <a:gd name="connsiteX18" fmla="*/ 213554 w 449102"/>
              <a:gd name="connsiteY18" fmla="*/ 130782 h 508000"/>
              <a:gd name="connsiteX19" fmla="*/ 117633 w 449102"/>
              <a:gd name="connsiteY19" fmla="*/ 130782 h 508000"/>
              <a:gd name="connsiteX20" fmla="*/ 106976 w 449102"/>
              <a:gd name="connsiteY20" fmla="*/ 141491 h 508000"/>
              <a:gd name="connsiteX21" fmla="*/ 106976 w 449102"/>
              <a:gd name="connsiteY21" fmla="*/ 216452 h 508000"/>
              <a:gd name="connsiteX22" fmla="*/ 99870 w 449102"/>
              <a:gd name="connsiteY22" fmla="*/ 216452 h 508000"/>
              <a:gd name="connsiteX23" fmla="*/ 92765 w 449102"/>
              <a:gd name="connsiteY23" fmla="*/ 198604 h 508000"/>
              <a:gd name="connsiteX24" fmla="*/ 92765 w 449102"/>
              <a:gd name="connsiteY24" fmla="*/ 141491 h 508000"/>
              <a:gd name="connsiteX25" fmla="*/ 117633 w 449102"/>
              <a:gd name="connsiteY25" fmla="*/ 116503 h 508000"/>
              <a:gd name="connsiteX26" fmla="*/ 206449 w 449102"/>
              <a:gd name="connsiteY26" fmla="*/ 116503 h 508000"/>
              <a:gd name="connsiteX27" fmla="*/ 185531 w 449102"/>
              <a:gd name="connsiteY27" fmla="*/ 55954 h 508000"/>
              <a:gd name="connsiteX28" fmla="*/ 285658 w 449102"/>
              <a:gd name="connsiteY28" fmla="*/ 55954 h 508000"/>
              <a:gd name="connsiteX29" fmla="*/ 285658 w 449102"/>
              <a:gd name="connsiteY29" fmla="*/ 70159 h 508000"/>
              <a:gd name="connsiteX30" fmla="*/ 278506 w 449102"/>
              <a:gd name="connsiteY30" fmla="*/ 87915 h 508000"/>
              <a:gd name="connsiteX31" fmla="*/ 271354 w 449102"/>
              <a:gd name="connsiteY31" fmla="*/ 87915 h 508000"/>
              <a:gd name="connsiteX32" fmla="*/ 271354 w 449102"/>
              <a:gd name="connsiteY32" fmla="*/ 70159 h 508000"/>
              <a:gd name="connsiteX33" fmla="*/ 196258 w 449102"/>
              <a:gd name="connsiteY33" fmla="*/ 70159 h 508000"/>
              <a:gd name="connsiteX34" fmla="*/ 181955 w 449102"/>
              <a:gd name="connsiteY34" fmla="*/ 87915 h 508000"/>
              <a:gd name="connsiteX35" fmla="*/ 85403 w 449102"/>
              <a:gd name="connsiteY35" fmla="*/ 87915 h 508000"/>
              <a:gd name="connsiteX36" fmla="*/ 74675 w 449102"/>
              <a:gd name="connsiteY36" fmla="*/ 102120 h 508000"/>
              <a:gd name="connsiteX37" fmla="*/ 74675 w 449102"/>
              <a:gd name="connsiteY37" fmla="*/ 176696 h 508000"/>
              <a:gd name="connsiteX38" fmla="*/ 67523 w 449102"/>
              <a:gd name="connsiteY38" fmla="*/ 176696 h 508000"/>
              <a:gd name="connsiteX39" fmla="*/ 60371 w 449102"/>
              <a:gd name="connsiteY39" fmla="*/ 155389 h 508000"/>
              <a:gd name="connsiteX40" fmla="*/ 60371 w 449102"/>
              <a:gd name="connsiteY40" fmla="*/ 102120 h 508000"/>
              <a:gd name="connsiteX41" fmla="*/ 85403 w 449102"/>
              <a:gd name="connsiteY41" fmla="*/ 73710 h 508000"/>
              <a:gd name="connsiteX42" fmla="*/ 174803 w 449102"/>
              <a:gd name="connsiteY42" fmla="*/ 73710 h 508000"/>
              <a:gd name="connsiteX43" fmla="*/ 185531 w 449102"/>
              <a:gd name="connsiteY43" fmla="*/ 55954 h 508000"/>
              <a:gd name="connsiteX44" fmla="*/ 49900 w 449102"/>
              <a:gd name="connsiteY44" fmla="*/ 35525 h 508000"/>
              <a:gd name="connsiteX45" fmla="*/ 32079 w 449102"/>
              <a:gd name="connsiteY45" fmla="*/ 53287 h 508000"/>
              <a:gd name="connsiteX46" fmla="*/ 32079 w 449102"/>
              <a:gd name="connsiteY46" fmla="*/ 198937 h 508000"/>
              <a:gd name="connsiteX47" fmla="*/ 128315 w 449102"/>
              <a:gd name="connsiteY47" fmla="*/ 287748 h 508000"/>
              <a:gd name="connsiteX48" fmla="*/ 128315 w 449102"/>
              <a:gd name="connsiteY48" fmla="*/ 195385 h 508000"/>
              <a:gd name="connsiteX49" fmla="*/ 163958 w 449102"/>
              <a:gd name="connsiteY49" fmla="*/ 156308 h 508000"/>
              <a:gd name="connsiteX50" fmla="*/ 352866 w 449102"/>
              <a:gd name="connsiteY50" fmla="*/ 156308 h 508000"/>
              <a:gd name="connsiteX51" fmla="*/ 352866 w 449102"/>
              <a:gd name="connsiteY51" fmla="*/ 35525 h 508000"/>
              <a:gd name="connsiteX52" fmla="*/ 49900 w 449102"/>
              <a:gd name="connsiteY52" fmla="*/ 35525 h 508000"/>
              <a:gd name="connsiteX53" fmla="*/ 39207 w 449102"/>
              <a:gd name="connsiteY53" fmla="*/ 0 h 508000"/>
              <a:gd name="connsiteX54" fmla="*/ 377816 w 449102"/>
              <a:gd name="connsiteY54" fmla="*/ 0 h 508000"/>
              <a:gd name="connsiteX55" fmla="*/ 377816 w 449102"/>
              <a:gd name="connsiteY55" fmla="*/ 156308 h 508000"/>
              <a:gd name="connsiteX56" fmla="*/ 449102 w 449102"/>
              <a:gd name="connsiteY56" fmla="*/ 156308 h 508000"/>
              <a:gd name="connsiteX57" fmla="*/ 449102 w 449102"/>
              <a:gd name="connsiteY57" fmla="*/ 468923 h 508000"/>
              <a:gd name="connsiteX58" fmla="*/ 409895 w 449102"/>
              <a:gd name="connsiteY58" fmla="*/ 508000 h 508000"/>
              <a:gd name="connsiteX59" fmla="*/ 128315 w 449102"/>
              <a:gd name="connsiteY59" fmla="*/ 508000 h 508000"/>
              <a:gd name="connsiteX60" fmla="*/ 128315 w 449102"/>
              <a:gd name="connsiteY60" fmla="*/ 458266 h 508000"/>
              <a:gd name="connsiteX61" fmla="*/ 74850 w 449102"/>
              <a:gd name="connsiteY61" fmla="*/ 401427 h 508000"/>
              <a:gd name="connsiteX62" fmla="*/ 0 w 449102"/>
              <a:gd name="connsiteY62" fmla="*/ 401427 h 508000"/>
              <a:gd name="connsiteX63" fmla="*/ 0 w 449102"/>
              <a:gd name="connsiteY63" fmla="*/ 39077 h 508000"/>
              <a:gd name="connsiteX64" fmla="*/ 39207 w 449102"/>
              <a:gd name="connsiteY64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49102" h="508000">
                <a:moveTo>
                  <a:pt x="32079" y="355245"/>
                </a:moveTo>
                <a:cubicBezTo>
                  <a:pt x="32079" y="355245"/>
                  <a:pt x="32079" y="355245"/>
                  <a:pt x="32079" y="387217"/>
                </a:cubicBezTo>
                <a:lnTo>
                  <a:pt x="60593" y="387217"/>
                </a:lnTo>
                <a:cubicBezTo>
                  <a:pt x="60593" y="387217"/>
                  <a:pt x="60593" y="387217"/>
                  <a:pt x="32079" y="355245"/>
                </a:cubicBezTo>
                <a:close/>
                <a:moveTo>
                  <a:pt x="231680" y="248672"/>
                </a:moveTo>
                <a:cubicBezTo>
                  <a:pt x="220987" y="248672"/>
                  <a:pt x="213858" y="255776"/>
                  <a:pt x="213858" y="266434"/>
                </a:cubicBezTo>
                <a:cubicBezTo>
                  <a:pt x="213858" y="266434"/>
                  <a:pt x="213858" y="266434"/>
                  <a:pt x="213858" y="284196"/>
                </a:cubicBezTo>
                <a:cubicBezTo>
                  <a:pt x="213858" y="284196"/>
                  <a:pt x="213858" y="284196"/>
                  <a:pt x="352866" y="284196"/>
                </a:cubicBezTo>
                <a:cubicBezTo>
                  <a:pt x="363559" y="284196"/>
                  <a:pt x="370688" y="277091"/>
                  <a:pt x="370688" y="266434"/>
                </a:cubicBezTo>
                <a:cubicBezTo>
                  <a:pt x="370688" y="255776"/>
                  <a:pt x="370688" y="248672"/>
                  <a:pt x="370688" y="248672"/>
                </a:cubicBezTo>
                <a:cubicBezTo>
                  <a:pt x="370688" y="248672"/>
                  <a:pt x="370688" y="248672"/>
                  <a:pt x="231680" y="248672"/>
                </a:cubicBezTo>
                <a:close/>
                <a:moveTo>
                  <a:pt x="217107" y="98655"/>
                </a:moveTo>
                <a:cubicBezTo>
                  <a:pt x="217107" y="98655"/>
                  <a:pt x="217107" y="98655"/>
                  <a:pt x="316580" y="98655"/>
                </a:cubicBezTo>
                <a:cubicBezTo>
                  <a:pt x="316580" y="98655"/>
                  <a:pt x="316580" y="98655"/>
                  <a:pt x="316580" y="112934"/>
                </a:cubicBezTo>
                <a:cubicBezTo>
                  <a:pt x="316580" y="123642"/>
                  <a:pt x="313028" y="130782"/>
                  <a:pt x="309475" y="130782"/>
                </a:cubicBezTo>
                <a:cubicBezTo>
                  <a:pt x="309475" y="130782"/>
                  <a:pt x="309475" y="130782"/>
                  <a:pt x="302370" y="130782"/>
                </a:cubicBezTo>
                <a:cubicBezTo>
                  <a:pt x="302370" y="130782"/>
                  <a:pt x="302370" y="130782"/>
                  <a:pt x="302370" y="112934"/>
                </a:cubicBezTo>
                <a:cubicBezTo>
                  <a:pt x="302370" y="112934"/>
                  <a:pt x="302370" y="112934"/>
                  <a:pt x="224212" y="112934"/>
                </a:cubicBezTo>
                <a:cubicBezTo>
                  <a:pt x="224212" y="112934"/>
                  <a:pt x="224212" y="112934"/>
                  <a:pt x="213554" y="130782"/>
                </a:cubicBezTo>
                <a:cubicBezTo>
                  <a:pt x="213554" y="130782"/>
                  <a:pt x="213554" y="130782"/>
                  <a:pt x="117633" y="130782"/>
                </a:cubicBezTo>
                <a:cubicBezTo>
                  <a:pt x="110528" y="130782"/>
                  <a:pt x="106976" y="134351"/>
                  <a:pt x="106976" y="141491"/>
                </a:cubicBezTo>
                <a:cubicBezTo>
                  <a:pt x="106976" y="141491"/>
                  <a:pt x="106976" y="141491"/>
                  <a:pt x="106976" y="216452"/>
                </a:cubicBezTo>
                <a:cubicBezTo>
                  <a:pt x="106976" y="216452"/>
                  <a:pt x="106976" y="216452"/>
                  <a:pt x="99870" y="216452"/>
                </a:cubicBezTo>
                <a:cubicBezTo>
                  <a:pt x="92765" y="216452"/>
                  <a:pt x="92765" y="209313"/>
                  <a:pt x="92765" y="198604"/>
                </a:cubicBezTo>
                <a:cubicBezTo>
                  <a:pt x="92765" y="198604"/>
                  <a:pt x="92765" y="198604"/>
                  <a:pt x="92765" y="141491"/>
                </a:cubicBezTo>
                <a:cubicBezTo>
                  <a:pt x="92765" y="127212"/>
                  <a:pt x="103423" y="116503"/>
                  <a:pt x="117633" y="116503"/>
                </a:cubicBezTo>
                <a:cubicBezTo>
                  <a:pt x="117633" y="116503"/>
                  <a:pt x="117633" y="116503"/>
                  <a:pt x="206449" y="116503"/>
                </a:cubicBezTo>
                <a:close/>
                <a:moveTo>
                  <a:pt x="185531" y="55954"/>
                </a:moveTo>
                <a:cubicBezTo>
                  <a:pt x="185531" y="55954"/>
                  <a:pt x="185531" y="55954"/>
                  <a:pt x="285658" y="55954"/>
                </a:cubicBezTo>
                <a:cubicBezTo>
                  <a:pt x="285658" y="55954"/>
                  <a:pt x="285658" y="55954"/>
                  <a:pt x="285658" y="70159"/>
                </a:cubicBezTo>
                <a:cubicBezTo>
                  <a:pt x="285658" y="80813"/>
                  <a:pt x="282082" y="87915"/>
                  <a:pt x="278506" y="87915"/>
                </a:cubicBezTo>
                <a:cubicBezTo>
                  <a:pt x="278506" y="87915"/>
                  <a:pt x="278506" y="87915"/>
                  <a:pt x="271354" y="87915"/>
                </a:cubicBezTo>
                <a:cubicBezTo>
                  <a:pt x="271354" y="87915"/>
                  <a:pt x="271354" y="87915"/>
                  <a:pt x="271354" y="70159"/>
                </a:cubicBezTo>
                <a:cubicBezTo>
                  <a:pt x="271354" y="70159"/>
                  <a:pt x="271354" y="70159"/>
                  <a:pt x="196258" y="70159"/>
                </a:cubicBezTo>
                <a:lnTo>
                  <a:pt x="181955" y="87915"/>
                </a:lnTo>
                <a:cubicBezTo>
                  <a:pt x="181955" y="87915"/>
                  <a:pt x="181955" y="87915"/>
                  <a:pt x="85403" y="87915"/>
                </a:cubicBezTo>
                <a:cubicBezTo>
                  <a:pt x="78251" y="87915"/>
                  <a:pt x="74675" y="95018"/>
                  <a:pt x="74675" y="102120"/>
                </a:cubicBezTo>
                <a:cubicBezTo>
                  <a:pt x="74675" y="102120"/>
                  <a:pt x="74675" y="102120"/>
                  <a:pt x="74675" y="176696"/>
                </a:cubicBezTo>
                <a:cubicBezTo>
                  <a:pt x="74675" y="176696"/>
                  <a:pt x="74675" y="176696"/>
                  <a:pt x="67523" y="176696"/>
                </a:cubicBezTo>
                <a:cubicBezTo>
                  <a:pt x="63947" y="176696"/>
                  <a:pt x="60371" y="166043"/>
                  <a:pt x="60371" y="155389"/>
                </a:cubicBezTo>
                <a:cubicBezTo>
                  <a:pt x="60371" y="155389"/>
                  <a:pt x="60371" y="155389"/>
                  <a:pt x="60371" y="102120"/>
                </a:cubicBezTo>
                <a:cubicBezTo>
                  <a:pt x="60371" y="87915"/>
                  <a:pt x="71099" y="73710"/>
                  <a:pt x="85403" y="73710"/>
                </a:cubicBezTo>
                <a:cubicBezTo>
                  <a:pt x="85403" y="73710"/>
                  <a:pt x="85403" y="73710"/>
                  <a:pt x="174803" y="73710"/>
                </a:cubicBezTo>
                <a:cubicBezTo>
                  <a:pt x="174803" y="73710"/>
                  <a:pt x="174803" y="73710"/>
                  <a:pt x="185531" y="55954"/>
                </a:cubicBezTo>
                <a:close/>
                <a:moveTo>
                  <a:pt x="49900" y="35525"/>
                </a:moveTo>
                <a:cubicBezTo>
                  <a:pt x="39207" y="35525"/>
                  <a:pt x="32079" y="42630"/>
                  <a:pt x="32079" y="53287"/>
                </a:cubicBezTo>
                <a:cubicBezTo>
                  <a:pt x="32079" y="53287"/>
                  <a:pt x="32079" y="53287"/>
                  <a:pt x="32079" y="198937"/>
                </a:cubicBezTo>
                <a:cubicBezTo>
                  <a:pt x="32079" y="198937"/>
                  <a:pt x="32079" y="198937"/>
                  <a:pt x="128315" y="287748"/>
                </a:cubicBezTo>
                <a:cubicBezTo>
                  <a:pt x="128315" y="287748"/>
                  <a:pt x="128315" y="287748"/>
                  <a:pt x="128315" y="195385"/>
                </a:cubicBezTo>
                <a:cubicBezTo>
                  <a:pt x="128315" y="174070"/>
                  <a:pt x="142572" y="156308"/>
                  <a:pt x="163958" y="156308"/>
                </a:cubicBezTo>
                <a:cubicBezTo>
                  <a:pt x="163958" y="156308"/>
                  <a:pt x="163958" y="156308"/>
                  <a:pt x="352866" y="156308"/>
                </a:cubicBezTo>
                <a:cubicBezTo>
                  <a:pt x="352866" y="156308"/>
                  <a:pt x="352866" y="156308"/>
                  <a:pt x="352866" y="35525"/>
                </a:cubicBezTo>
                <a:cubicBezTo>
                  <a:pt x="352866" y="35525"/>
                  <a:pt x="352866" y="35525"/>
                  <a:pt x="49900" y="35525"/>
                </a:cubicBezTo>
                <a:close/>
                <a:moveTo>
                  <a:pt x="39207" y="0"/>
                </a:moveTo>
                <a:cubicBezTo>
                  <a:pt x="39207" y="0"/>
                  <a:pt x="39207" y="0"/>
                  <a:pt x="377816" y="0"/>
                </a:cubicBezTo>
                <a:lnTo>
                  <a:pt x="377816" y="156308"/>
                </a:lnTo>
                <a:cubicBezTo>
                  <a:pt x="377816" y="156308"/>
                  <a:pt x="377816" y="156308"/>
                  <a:pt x="449102" y="156308"/>
                </a:cubicBezTo>
                <a:cubicBezTo>
                  <a:pt x="449102" y="156308"/>
                  <a:pt x="449102" y="156308"/>
                  <a:pt x="449102" y="468923"/>
                </a:cubicBezTo>
                <a:cubicBezTo>
                  <a:pt x="449102" y="490238"/>
                  <a:pt x="431281" y="508000"/>
                  <a:pt x="409895" y="508000"/>
                </a:cubicBezTo>
                <a:cubicBezTo>
                  <a:pt x="409895" y="508000"/>
                  <a:pt x="409895" y="508000"/>
                  <a:pt x="128315" y="508000"/>
                </a:cubicBezTo>
                <a:cubicBezTo>
                  <a:pt x="128315" y="508000"/>
                  <a:pt x="128315" y="508000"/>
                  <a:pt x="128315" y="458266"/>
                </a:cubicBezTo>
                <a:cubicBezTo>
                  <a:pt x="128315" y="458266"/>
                  <a:pt x="128315" y="458266"/>
                  <a:pt x="74850" y="401427"/>
                </a:cubicBezTo>
                <a:cubicBezTo>
                  <a:pt x="74850" y="401427"/>
                  <a:pt x="74850" y="401427"/>
                  <a:pt x="0" y="401427"/>
                </a:cubicBezTo>
                <a:cubicBezTo>
                  <a:pt x="0" y="401427"/>
                  <a:pt x="0" y="401427"/>
                  <a:pt x="0" y="39077"/>
                </a:cubicBezTo>
                <a:cubicBezTo>
                  <a:pt x="0" y="17762"/>
                  <a:pt x="17822" y="0"/>
                  <a:pt x="392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îslïḋè">
            <a:extLst>
              <a:ext uri="{FF2B5EF4-FFF2-40B4-BE49-F238E27FC236}">
                <a16:creationId xmlns:a16="http://schemas.microsoft.com/office/drawing/2014/main" id="{46C68689-482D-4F9C-8A69-AB1FB35744B3}"/>
              </a:ext>
            </a:extLst>
          </p:cNvPr>
          <p:cNvSpPr>
            <a:spLocks noChangeAspect="1"/>
          </p:cNvSpPr>
          <p:nvPr/>
        </p:nvSpPr>
        <p:spPr bwMode="auto">
          <a:xfrm>
            <a:off x="6908264" y="3202021"/>
            <a:ext cx="213020" cy="285790"/>
          </a:xfrm>
          <a:custGeom>
            <a:avLst/>
            <a:gdLst>
              <a:gd name="T0" fmla="*/ 0 w 1224"/>
              <a:gd name="T1" fmla="*/ 0 h 1643"/>
              <a:gd name="T2" fmla="*/ 0 w 1224"/>
              <a:gd name="T3" fmla="*/ 1643 h 1643"/>
              <a:gd name="T4" fmla="*/ 1224 w 1224"/>
              <a:gd name="T5" fmla="*/ 1643 h 1643"/>
              <a:gd name="T6" fmla="*/ 1224 w 1224"/>
              <a:gd name="T7" fmla="*/ 0 h 1643"/>
              <a:gd name="T8" fmla="*/ 0 w 1224"/>
              <a:gd name="T9" fmla="*/ 0 h 1643"/>
              <a:gd name="T10" fmla="*/ 1126 w 1224"/>
              <a:gd name="T11" fmla="*/ 1515 h 1643"/>
              <a:gd name="T12" fmla="*/ 98 w 1224"/>
              <a:gd name="T13" fmla="*/ 1515 h 1643"/>
              <a:gd name="T14" fmla="*/ 98 w 1224"/>
              <a:gd name="T15" fmla="*/ 935 h 1643"/>
              <a:gd name="T16" fmla="*/ 1126 w 1224"/>
              <a:gd name="T17" fmla="*/ 935 h 1643"/>
              <a:gd name="T18" fmla="*/ 1126 w 1224"/>
              <a:gd name="T19" fmla="*/ 1515 h 1643"/>
              <a:gd name="T20" fmla="*/ 1126 w 1224"/>
              <a:gd name="T21" fmla="*/ 838 h 1643"/>
              <a:gd name="T22" fmla="*/ 98 w 1224"/>
              <a:gd name="T23" fmla="*/ 838 h 1643"/>
              <a:gd name="T24" fmla="*/ 98 w 1224"/>
              <a:gd name="T25" fmla="*/ 258 h 1643"/>
              <a:gd name="T26" fmla="*/ 1126 w 1224"/>
              <a:gd name="T27" fmla="*/ 258 h 1643"/>
              <a:gd name="T28" fmla="*/ 1126 w 1224"/>
              <a:gd name="T29" fmla="*/ 838 h 1643"/>
              <a:gd name="T30" fmla="*/ 1113 w 1224"/>
              <a:gd name="T31" fmla="*/ 164 h 1643"/>
              <a:gd name="T32" fmla="*/ 1080 w 1224"/>
              <a:gd name="T33" fmla="*/ 178 h 1643"/>
              <a:gd name="T34" fmla="*/ 1045 w 1224"/>
              <a:gd name="T35" fmla="*/ 164 h 1643"/>
              <a:gd name="T36" fmla="*/ 1031 w 1224"/>
              <a:gd name="T37" fmla="*/ 129 h 1643"/>
              <a:gd name="T38" fmla="*/ 1045 w 1224"/>
              <a:gd name="T39" fmla="*/ 96 h 1643"/>
              <a:gd name="T40" fmla="*/ 1080 w 1224"/>
              <a:gd name="T41" fmla="*/ 82 h 1643"/>
              <a:gd name="T42" fmla="*/ 1113 w 1224"/>
              <a:gd name="T43" fmla="*/ 96 h 1643"/>
              <a:gd name="T44" fmla="*/ 1126 w 1224"/>
              <a:gd name="T45" fmla="*/ 129 h 1643"/>
              <a:gd name="T46" fmla="*/ 1113 w 1224"/>
              <a:gd name="T47" fmla="*/ 164 h 1643"/>
              <a:gd name="T48" fmla="*/ 1063 w 1224"/>
              <a:gd name="T49" fmla="*/ 323 h 1643"/>
              <a:gd name="T50" fmla="*/ 161 w 1224"/>
              <a:gd name="T51" fmla="*/ 323 h 1643"/>
              <a:gd name="T52" fmla="*/ 161 w 1224"/>
              <a:gd name="T53" fmla="*/ 775 h 1643"/>
              <a:gd name="T54" fmla="*/ 1063 w 1224"/>
              <a:gd name="T55" fmla="*/ 775 h 1643"/>
              <a:gd name="T56" fmla="*/ 1063 w 1224"/>
              <a:gd name="T57" fmla="*/ 323 h 1643"/>
              <a:gd name="T58" fmla="*/ 773 w 1224"/>
              <a:gd name="T59" fmla="*/ 581 h 1643"/>
              <a:gd name="T60" fmla="*/ 763 w 1224"/>
              <a:gd name="T61" fmla="*/ 604 h 1643"/>
              <a:gd name="T62" fmla="*/ 740 w 1224"/>
              <a:gd name="T63" fmla="*/ 614 h 1643"/>
              <a:gd name="T64" fmla="*/ 484 w 1224"/>
              <a:gd name="T65" fmla="*/ 614 h 1643"/>
              <a:gd name="T66" fmla="*/ 461 w 1224"/>
              <a:gd name="T67" fmla="*/ 604 h 1643"/>
              <a:gd name="T68" fmla="*/ 451 w 1224"/>
              <a:gd name="T69" fmla="*/ 581 h 1643"/>
              <a:gd name="T70" fmla="*/ 451 w 1224"/>
              <a:gd name="T71" fmla="*/ 451 h 1643"/>
              <a:gd name="T72" fmla="*/ 461 w 1224"/>
              <a:gd name="T73" fmla="*/ 428 h 1643"/>
              <a:gd name="T74" fmla="*/ 484 w 1224"/>
              <a:gd name="T75" fmla="*/ 419 h 1643"/>
              <a:gd name="T76" fmla="*/ 740 w 1224"/>
              <a:gd name="T77" fmla="*/ 419 h 1643"/>
              <a:gd name="T78" fmla="*/ 763 w 1224"/>
              <a:gd name="T79" fmla="*/ 428 h 1643"/>
              <a:gd name="T80" fmla="*/ 773 w 1224"/>
              <a:gd name="T81" fmla="*/ 451 h 1643"/>
              <a:gd name="T82" fmla="*/ 773 w 1224"/>
              <a:gd name="T83" fmla="*/ 581 h 1643"/>
              <a:gd name="T84" fmla="*/ 1063 w 1224"/>
              <a:gd name="T85" fmla="*/ 1000 h 1643"/>
              <a:gd name="T86" fmla="*/ 161 w 1224"/>
              <a:gd name="T87" fmla="*/ 1000 h 1643"/>
              <a:gd name="T88" fmla="*/ 161 w 1224"/>
              <a:gd name="T89" fmla="*/ 1450 h 1643"/>
              <a:gd name="T90" fmla="*/ 1063 w 1224"/>
              <a:gd name="T91" fmla="*/ 1450 h 1643"/>
              <a:gd name="T92" fmla="*/ 1063 w 1224"/>
              <a:gd name="T93" fmla="*/ 1000 h 1643"/>
              <a:gd name="T94" fmla="*/ 773 w 1224"/>
              <a:gd name="T95" fmla="*/ 1257 h 1643"/>
              <a:gd name="T96" fmla="*/ 763 w 1224"/>
              <a:gd name="T97" fmla="*/ 1279 h 1643"/>
              <a:gd name="T98" fmla="*/ 740 w 1224"/>
              <a:gd name="T99" fmla="*/ 1289 h 1643"/>
              <a:gd name="T100" fmla="*/ 484 w 1224"/>
              <a:gd name="T101" fmla="*/ 1289 h 1643"/>
              <a:gd name="T102" fmla="*/ 461 w 1224"/>
              <a:gd name="T103" fmla="*/ 1279 h 1643"/>
              <a:gd name="T104" fmla="*/ 451 w 1224"/>
              <a:gd name="T105" fmla="*/ 1257 h 1643"/>
              <a:gd name="T106" fmla="*/ 451 w 1224"/>
              <a:gd name="T107" fmla="*/ 1128 h 1643"/>
              <a:gd name="T108" fmla="*/ 461 w 1224"/>
              <a:gd name="T109" fmla="*/ 1105 h 1643"/>
              <a:gd name="T110" fmla="*/ 484 w 1224"/>
              <a:gd name="T111" fmla="*/ 1096 h 1643"/>
              <a:gd name="T112" fmla="*/ 740 w 1224"/>
              <a:gd name="T113" fmla="*/ 1096 h 1643"/>
              <a:gd name="T114" fmla="*/ 763 w 1224"/>
              <a:gd name="T115" fmla="*/ 1105 h 1643"/>
              <a:gd name="T116" fmla="*/ 773 w 1224"/>
              <a:gd name="T117" fmla="*/ 1128 h 1643"/>
              <a:gd name="T118" fmla="*/ 773 w 1224"/>
              <a:gd name="T119" fmla="*/ 1257 h 1643"/>
              <a:gd name="T120" fmla="*/ 773 w 1224"/>
              <a:gd name="T121" fmla="*/ 1257 h 1643"/>
              <a:gd name="T122" fmla="*/ 773 w 1224"/>
              <a:gd name="T123" fmla="*/ 1257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4" h="1643">
                <a:moveTo>
                  <a:pt x="0" y="0"/>
                </a:moveTo>
                <a:cubicBezTo>
                  <a:pt x="0" y="1643"/>
                  <a:pt x="0" y="1643"/>
                  <a:pt x="0" y="1643"/>
                </a:cubicBezTo>
                <a:cubicBezTo>
                  <a:pt x="1224" y="1643"/>
                  <a:pt x="1224" y="1643"/>
                  <a:pt x="1224" y="1643"/>
                </a:cubicBezTo>
                <a:cubicBezTo>
                  <a:pt x="1224" y="0"/>
                  <a:pt x="1224" y="0"/>
                  <a:pt x="1224" y="0"/>
                </a:cubicBezTo>
                <a:lnTo>
                  <a:pt x="0" y="0"/>
                </a:lnTo>
                <a:close/>
                <a:moveTo>
                  <a:pt x="1126" y="1515"/>
                </a:moveTo>
                <a:cubicBezTo>
                  <a:pt x="98" y="1515"/>
                  <a:pt x="98" y="1515"/>
                  <a:pt x="98" y="1515"/>
                </a:cubicBezTo>
                <a:cubicBezTo>
                  <a:pt x="98" y="935"/>
                  <a:pt x="98" y="935"/>
                  <a:pt x="98" y="935"/>
                </a:cubicBezTo>
                <a:cubicBezTo>
                  <a:pt x="1126" y="935"/>
                  <a:pt x="1126" y="935"/>
                  <a:pt x="1126" y="935"/>
                </a:cubicBezTo>
                <a:lnTo>
                  <a:pt x="1126" y="1515"/>
                </a:lnTo>
                <a:close/>
                <a:moveTo>
                  <a:pt x="1126" y="838"/>
                </a:moveTo>
                <a:cubicBezTo>
                  <a:pt x="98" y="838"/>
                  <a:pt x="98" y="838"/>
                  <a:pt x="98" y="838"/>
                </a:cubicBezTo>
                <a:cubicBezTo>
                  <a:pt x="98" y="258"/>
                  <a:pt x="98" y="258"/>
                  <a:pt x="98" y="258"/>
                </a:cubicBezTo>
                <a:cubicBezTo>
                  <a:pt x="1126" y="258"/>
                  <a:pt x="1126" y="258"/>
                  <a:pt x="1126" y="258"/>
                </a:cubicBezTo>
                <a:lnTo>
                  <a:pt x="1126" y="838"/>
                </a:lnTo>
                <a:close/>
                <a:moveTo>
                  <a:pt x="1113" y="164"/>
                </a:moveTo>
                <a:cubicBezTo>
                  <a:pt x="1104" y="173"/>
                  <a:pt x="1093" y="178"/>
                  <a:pt x="1080" y="178"/>
                </a:cubicBezTo>
                <a:cubicBezTo>
                  <a:pt x="1066" y="178"/>
                  <a:pt x="1055" y="173"/>
                  <a:pt x="1045" y="164"/>
                </a:cubicBezTo>
                <a:cubicBezTo>
                  <a:pt x="1036" y="154"/>
                  <a:pt x="1031" y="142"/>
                  <a:pt x="1031" y="129"/>
                </a:cubicBezTo>
                <a:cubicBezTo>
                  <a:pt x="1031" y="116"/>
                  <a:pt x="1036" y="105"/>
                  <a:pt x="1045" y="96"/>
                </a:cubicBezTo>
                <a:cubicBezTo>
                  <a:pt x="1055" y="87"/>
                  <a:pt x="1066" y="82"/>
                  <a:pt x="1080" y="82"/>
                </a:cubicBezTo>
                <a:cubicBezTo>
                  <a:pt x="1093" y="82"/>
                  <a:pt x="1104" y="87"/>
                  <a:pt x="1113" y="96"/>
                </a:cubicBezTo>
                <a:cubicBezTo>
                  <a:pt x="1122" y="105"/>
                  <a:pt x="1126" y="116"/>
                  <a:pt x="1126" y="129"/>
                </a:cubicBezTo>
                <a:cubicBezTo>
                  <a:pt x="1126" y="142"/>
                  <a:pt x="1122" y="154"/>
                  <a:pt x="1113" y="164"/>
                </a:cubicBezTo>
                <a:close/>
                <a:moveTo>
                  <a:pt x="1063" y="323"/>
                </a:moveTo>
                <a:cubicBezTo>
                  <a:pt x="161" y="323"/>
                  <a:pt x="161" y="323"/>
                  <a:pt x="161" y="323"/>
                </a:cubicBezTo>
                <a:cubicBezTo>
                  <a:pt x="161" y="775"/>
                  <a:pt x="161" y="775"/>
                  <a:pt x="161" y="775"/>
                </a:cubicBezTo>
                <a:cubicBezTo>
                  <a:pt x="1063" y="775"/>
                  <a:pt x="1063" y="775"/>
                  <a:pt x="1063" y="775"/>
                </a:cubicBezTo>
                <a:lnTo>
                  <a:pt x="1063" y="323"/>
                </a:lnTo>
                <a:close/>
                <a:moveTo>
                  <a:pt x="773" y="581"/>
                </a:moveTo>
                <a:cubicBezTo>
                  <a:pt x="773" y="590"/>
                  <a:pt x="769" y="598"/>
                  <a:pt x="763" y="604"/>
                </a:cubicBezTo>
                <a:cubicBezTo>
                  <a:pt x="757" y="611"/>
                  <a:pt x="749" y="614"/>
                  <a:pt x="740" y="614"/>
                </a:cubicBezTo>
                <a:cubicBezTo>
                  <a:pt x="484" y="614"/>
                  <a:pt x="484" y="614"/>
                  <a:pt x="484" y="614"/>
                </a:cubicBezTo>
                <a:cubicBezTo>
                  <a:pt x="475" y="614"/>
                  <a:pt x="467" y="611"/>
                  <a:pt x="461" y="604"/>
                </a:cubicBezTo>
                <a:cubicBezTo>
                  <a:pt x="455" y="598"/>
                  <a:pt x="451" y="590"/>
                  <a:pt x="451" y="581"/>
                </a:cubicBezTo>
                <a:cubicBezTo>
                  <a:pt x="451" y="451"/>
                  <a:pt x="451" y="451"/>
                  <a:pt x="451" y="451"/>
                </a:cubicBezTo>
                <a:cubicBezTo>
                  <a:pt x="451" y="442"/>
                  <a:pt x="455" y="435"/>
                  <a:pt x="461" y="428"/>
                </a:cubicBezTo>
                <a:cubicBezTo>
                  <a:pt x="467" y="422"/>
                  <a:pt x="475" y="419"/>
                  <a:pt x="484" y="419"/>
                </a:cubicBezTo>
                <a:cubicBezTo>
                  <a:pt x="740" y="419"/>
                  <a:pt x="740" y="419"/>
                  <a:pt x="740" y="419"/>
                </a:cubicBezTo>
                <a:cubicBezTo>
                  <a:pt x="749" y="419"/>
                  <a:pt x="757" y="422"/>
                  <a:pt x="763" y="428"/>
                </a:cubicBezTo>
                <a:cubicBezTo>
                  <a:pt x="769" y="435"/>
                  <a:pt x="773" y="442"/>
                  <a:pt x="773" y="451"/>
                </a:cubicBezTo>
                <a:lnTo>
                  <a:pt x="773" y="581"/>
                </a:lnTo>
                <a:close/>
                <a:moveTo>
                  <a:pt x="1063" y="1000"/>
                </a:moveTo>
                <a:cubicBezTo>
                  <a:pt x="161" y="1000"/>
                  <a:pt x="161" y="1000"/>
                  <a:pt x="161" y="1000"/>
                </a:cubicBezTo>
                <a:cubicBezTo>
                  <a:pt x="161" y="1450"/>
                  <a:pt x="161" y="1450"/>
                  <a:pt x="161" y="1450"/>
                </a:cubicBezTo>
                <a:cubicBezTo>
                  <a:pt x="1063" y="1450"/>
                  <a:pt x="1063" y="1450"/>
                  <a:pt x="1063" y="1450"/>
                </a:cubicBezTo>
                <a:lnTo>
                  <a:pt x="1063" y="1000"/>
                </a:lnTo>
                <a:close/>
                <a:moveTo>
                  <a:pt x="773" y="1257"/>
                </a:moveTo>
                <a:cubicBezTo>
                  <a:pt x="773" y="1265"/>
                  <a:pt x="769" y="1273"/>
                  <a:pt x="763" y="1279"/>
                </a:cubicBezTo>
                <a:cubicBezTo>
                  <a:pt x="757" y="1286"/>
                  <a:pt x="749" y="1289"/>
                  <a:pt x="740" y="1289"/>
                </a:cubicBezTo>
                <a:cubicBezTo>
                  <a:pt x="484" y="1289"/>
                  <a:pt x="484" y="1289"/>
                  <a:pt x="484" y="1289"/>
                </a:cubicBezTo>
                <a:cubicBezTo>
                  <a:pt x="475" y="1289"/>
                  <a:pt x="467" y="1286"/>
                  <a:pt x="461" y="1279"/>
                </a:cubicBezTo>
                <a:cubicBezTo>
                  <a:pt x="455" y="1273"/>
                  <a:pt x="451" y="1265"/>
                  <a:pt x="451" y="1257"/>
                </a:cubicBezTo>
                <a:cubicBezTo>
                  <a:pt x="451" y="1128"/>
                  <a:pt x="451" y="1128"/>
                  <a:pt x="451" y="1128"/>
                </a:cubicBezTo>
                <a:cubicBezTo>
                  <a:pt x="451" y="1119"/>
                  <a:pt x="455" y="1112"/>
                  <a:pt x="461" y="1105"/>
                </a:cubicBezTo>
                <a:cubicBezTo>
                  <a:pt x="467" y="1099"/>
                  <a:pt x="475" y="1096"/>
                  <a:pt x="484" y="1096"/>
                </a:cubicBezTo>
                <a:cubicBezTo>
                  <a:pt x="740" y="1096"/>
                  <a:pt x="740" y="1096"/>
                  <a:pt x="740" y="1096"/>
                </a:cubicBezTo>
                <a:cubicBezTo>
                  <a:pt x="749" y="1096"/>
                  <a:pt x="757" y="1099"/>
                  <a:pt x="763" y="1105"/>
                </a:cubicBezTo>
                <a:cubicBezTo>
                  <a:pt x="769" y="1112"/>
                  <a:pt x="773" y="1119"/>
                  <a:pt x="773" y="1128"/>
                </a:cubicBezTo>
                <a:lnTo>
                  <a:pt x="773" y="1257"/>
                </a:lnTo>
                <a:close/>
                <a:moveTo>
                  <a:pt x="773" y="1257"/>
                </a:moveTo>
                <a:cubicBezTo>
                  <a:pt x="773" y="1257"/>
                  <a:pt x="773" y="1257"/>
                  <a:pt x="773" y="1257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iŝļíďe">
            <a:extLst>
              <a:ext uri="{FF2B5EF4-FFF2-40B4-BE49-F238E27FC236}">
                <a16:creationId xmlns:a16="http://schemas.microsoft.com/office/drawing/2014/main" id="{307D9EE6-267C-41B0-866F-672A5669FD31}"/>
              </a:ext>
            </a:extLst>
          </p:cNvPr>
          <p:cNvSpPr>
            <a:spLocks noChangeAspect="1"/>
          </p:cNvSpPr>
          <p:nvPr/>
        </p:nvSpPr>
        <p:spPr bwMode="auto">
          <a:xfrm>
            <a:off x="8521413" y="3202021"/>
            <a:ext cx="236931" cy="285790"/>
          </a:xfrm>
          <a:custGeom>
            <a:avLst/>
            <a:gdLst>
              <a:gd name="connsiteX0" fmla="*/ 97409 w 421152"/>
              <a:gd name="connsiteY0" fmla="*/ 433798 h 508000"/>
              <a:gd name="connsiteX1" fmla="*/ 80219 w 421152"/>
              <a:gd name="connsiteY1" fmla="*/ 450922 h 508000"/>
              <a:gd name="connsiteX2" fmla="*/ 97409 w 421152"/>
              <a:gd name="connsiteY2" fmla="*/ 465191 h 508000"/>
              <a:gd name="connsiteX3" fmla="*/ 312283 w 421152"/>
              <a:gd name="connsiteY3" fmla="*/ 465191 h 508000"/>
              <a:gd name="connsiteX4" fmla="*/ 326608 w 421152"/>
              <a:gd name="connsiteY4" fmla="*/ 450922 h 508000"/>
              <a:gd name="connsiteX5" fmla="*/ 312283 w 421152"/>
              <a:gd name="connsiteY5" fmla="*/ 433798 h 508000"/>
              <a:gd name="connsiteX6" fmla="*/ 97409 w 421152"/>
              <a:gd name="connsiteY6" fmla="*/ 433798 h 508000"/>
              <a:gd name="connsiteX7" fmla="*/ 51570 w 421152"/>
              <a:gd name="connsiteY7" fmla="*/ 333910 h 508000"/>
              <a:gd name="connsiteX8" fmla="*/ 25785 w 421152"/>
              <a:gd name="connsiteY8" fmla="*/ 362450 h 508000"/>
              <a:gd name="connsiteX9" fmla="*/ 25785 w 421152"/>
              <a:gd name="connsiteY9" fmla="*/ 419528 h 508000"/>
              <a:gd name="connsiteX10" fmla="*/ 42975 w 421152"/>
              <a:gd name="connsiteY10" fmla="*/ 419528 h 508000"/>
              <a:gd name="connsiteX11" fmla="*/ 42975 w 421152"/>
              <a:gd name="connsiteY11" fmla="*/ 396697 h 508000"/>
              <a:gd name="connsiteX12" fmla="*/ 68760 w 421152"/>
              <a:gd name="connsiteY12" fmla="*/ 371011 h 508000"/>
              <a:gd name="connsiteX13" fmla="*/ 352393 w 421152"/>
              <a:gd name="connsiteY13" fmla="*/ 371011 h 508000"/>
              <a:gd name="connsiteX14" fmla="*/ 375312 w 421152"/>
              <a:gd name="connsiteY14" fmla="*/ 396697 h 508000"/>
              <a:gd name="connsiteX15" fmla="*/ 375312 w 421152"/>
              <a:gd name="connsiteY15" fmla="*/ 419528 h 508000"/>
              <a:gd name="connsiteX16" fmla="*/ 383907 w 421152"/>
              <a:gd name="connsiteY16" fmla="*/ 419528 h 508000"/>
              <a:gd name="connsiteX17" fmla="*/ 395367 w 421152"/>
              <a:gd name="connsiteY17" fmla="*/ 388135 h 508000"/>
              <a:gd name="connsiteX18" fmla="*/ 395367 w 421152"/>
              <a:gd name="connsiteY18" fmla="*/ 362450 h 508000"/>
              <a:gd name="connsiteX19" fmla="*/ 369582 w 421152"/>
              <a:gd name="connsiteY19" fmla="*/ 333910 h 508000"/>
              <a:gd name="connsiteX20" fmla="*/ 51570 w 421152"/>
              <a:gd name="connsiteY20" fmla="*/ 333910 h 508000"/>
              <a:gd name="connsiteX21" fmla="*/ 108332 w 421152"/>
              <a:gd name="connsiteY21" fmla="*/ 133246 h 508000"/>
              <a:gd name="connsiteX22" fmla="*/ 323527 w 421152"/>
              <a:gd name="connsiteY22" fmla="*/ 133246 h 508000"/>
              <a:gd name="connsiteX23" fmla="*/ 337873 w 421152"/>
              <a:gd name="connsiteY23" fmla="*/ 147523 h 508000"/>
              <a:gd name="connsiteX24" fmla="*/ 323527 w 421152"/>
              <a:gd name="connsiteY24" fmla="*/ 161799 h 508000"/>
              <a:gd name="connsiteX25" fmla="*/ 108332 w 421152"/>
              <a:gd name="connsiteY25" fmla="*/ 161799 h 508000"/>
              <a:gd name="connsiteX26" fmla="*/ 93986 w 421152"/>
              <a:gd name="connsiteY26" fmla="*/ 147523 h 508000"/>
              <a:gd name="connsiteX27" fmla="*/ 108332 w 421152"/>
              <a:gd name="connsiteY27" fmla="*/ 133246 h 508000"/>
              <a:gd name="connsiteX28" fmla="*/ 68760 w 421152"/>
              <a:gd name="connsiteY28" fmla="*/ 79910 h 508000"/>
              <a:gd name="connsiteX29" fmla="*/ 40110 w 421152"/>
              <a:gd name="connsiteY29" fmla="*/ 108450 h 508000"/>
              <a:gd name="connsiteX30" fmla="*/ 40110 w 421152"/>
              <a:gd name="connsiteY30" fmla="*/ 205483 h 508000"/>
              <a:gd name="connsiteX31" fmla="*/ 68760 w 421152"/>
              <a:gd name="connsiteY31" fmla="*/ 236877 h 508000"/>
              <a:gd name="connsiteX32" fmla="*/ 346663 w 421152"/>
              <a:gd name="connsiteY32" fmla="*/ 236877 h 508000"/>
              <a:gd name="connsiteX33" fmla="*/ 378177 w 421152"/>
              <a:gd name="connsiteY33" fmla="*/ 205483 h 508000"/>
              <a:gd name="connsiteX34" fmla="*/ 378177 w 421152"/>
              <a:gd name="connsiteY34" fmla="*/ 108450 h 508000"/>
              <a:gd name="connsiteX35" fmla="*/ 346663 w 421152"/>
              <a:gd name="connsiteY35" fmla="*/ 79910 h 508000"/>
              <a:gd name="connsiteX36" fmla="*/ 68760 w 421152"/>
              <a:gd name="connsiteY36" fmla="*/ 79910 h 508000"/>
              <a:gd name="connsiteX37" fmla="*/ 83084 w 421152"/>
              <a:gd name="connsiteY37" fmla="*/ 0 h 508000"/>
              <a:gd name="connsiteX38" fmla="*/ 332338 w 421152"/>
              <a:gd name="connsiteY38" fmla="*/ 0 h 508000"/>
              <a:gd name="connsiteX39" fmla="*/ 386772 w 421152"/>
              <a:gd name="connsiteY39" fmla="*/ 19978 h 508000"/>
              <a:gd name="connsiteX40" fmla="*/ 398232 w 421152"/>
              <a:gd name="connsiteY40" fmla="*/ 28540 h 508000"/>
              <a:gd name="connsiteX41" fmla="*/ 421152 w 421152"/>
              <a:gd name="connsiteY41" fmla="*/ 77056 h 508000"/>
              <a:gd name="connsiteX42" fmla="*/ 421152 w 421152"/>
              <a:gd name="connsiteY42" fmla="*/ 413820 h 508000"/>
              <a:gd name="connsiteX43" fmla="*/ 398232 w 421152"/>
              <a:gd name="connsiteY43" fmla="*/ 442360 h 508000"/>
              <a:gd name="connsiteX44" fmla="*/ 375312 w 421152"/>
              <a:gd name="connsiteY44" fmla="*/ 442360 h 508000"/>
              <a:gd name="connsiteX45" fmla="*/ 375312 w 421152"/>
              <a:gd name="connsiteY45" fmla="*/ 476607 h 508000"/>
              <a:gd name="connsiteX46" fmla="*/ 343798 w 421152"/>
              <a:gd name="connsiteY46" fmla="*/ 508000 h 508000"/>
              <a:gd name="connsiteX47" fmla="*/ 71625 w 421152"/>
              <a:gd name="connsiteY47" fmla="*/ 508000 h 508000"/>
              <a:gd name="connsiteX48" fmla="*/ 42975 w 421152"/>
              <a:gd name="connsiteY48" fmla="*/ 476607 h 508000"/>
              <a:gd name="connsiteX49" fmla="*/ 42975 w 421152"/>
              <a:gd name="connsiteY49" fmla="*/ 442360 h 508000"/>
              <a:gd name="connsiteX50" fmla="*/ 20055 w 421152"/>
              <a:gd name="connsiteY50" fmla="*/ 442360 h 508000"/>
              <a:gd name="connsiteX51" fmla="*/ 0 w 421152"/>
              <a:gd name="connsiteY51" fmla="*/ 413820 h 508000"/>
              <a:gd name="connsiteX52" fmla="*/ 0 w 421152"/>
              <a:gd name="connsiteY52" fmla="*/ 77056 h 508000"/>
              <a:gd name="connsiteX53" fmla="*/ 22920 w 421152"/>
              <a:gd name="connsiteY53" fmla="*/ 25686 h 508000"/>
              <a:gd name="connsiteX54" fmla="*/ 28650 w 421152"/>
              <a:gd name="connsiteY54" fmla="*/ 19978 h 508000"/>
              <a:gd name="connsiteX55" fmla="*/ 83084 w 421152"/>
              <a:gd name="connsiteY55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21152" h="508000">
                <a:moveTo>
                  <a:pt x="97409" y="433798"/>
                </a:moveTo>
                <a:cubicBezTo>
                  <a:pt x="88814" y="433798"/>
                  <a:pt x="80219" y="442360"/>
                  <a:pt x="80219" y="450922"/>
                </a:cubicBezTo>
                <a:cubicBezTo>
                  <a:pt x="80219" y="459483"/>
                  <a:pt x="88814" y="465191"/>
                  <a:pt x="97409" y="465191"/>
                </a:cubicBezTo>
                <a:cubicBezTo>
                  <a:pt x="97409" y="465191"/>
                  <a:pt x="97409" y="465191"/>
                  <a:pt x="312283" y="465191"/>
                </a:cubicBezTo>
                <a:cubicBezTo>
                  <a:pt x="320878" y="465191"/>
                  <a:pt x="326608" y="459483"/>
                  <a:pt x="326608" y="450922"/>
                </a:cubicBezTo>
                <a:cubicBezTo>
                  <a:pt x="326608" y="442360"/>
                  <a:pt x="320878" y="433798"/>
                  <a:pt x="312283" y="433798"/>
                </a:cubicBezTo>
                <a:cubicBezTo>
                  <a:pt x="312283" y="433798"/>
                  <a:pt x="312283" y="433798"/>
                  <a:pt x="97409" y="433798"/>
                </a:cubicBezTo>
                <a:close/>
                <a:moveTo>
                  <a:pt x="51570" y="333910"/>
                </a:moveTo>
                <a:cubicBezTo>
                  <a:pt x="37245" y="333910"/>
                  <a:pt x="25785" y="348180"/>
                  <a:pt x="25785" y="362450"/>
                </a:cubicBezTo>
                <a:cubicBezTo>
                  <a:pt x="25785" y="362450"/>
                  <a:pt x="25785" y="362450"/>
                  <a:pt x="25785" y="419528"/>
                </a:cubicBezTo>
                <a:cubicBezTo>
                  <a:pt x="25785" y="419528"/>
                  <a:pt x="25785" y="419528"/>
                  <a:pt x="42975" y="419528"/>
                </a:cubicBezTo>
                <a:cubicBezTo>
                  <a:pt x="42975" y="419528"/>
                  <a:pt x="42975" y="419528"/>
                  <a:pt x="42975" y="396697"/>
                </a:cubicBezTo>
                <a:cubicBezTo>
                  <a:pt x="42975" y="382427"/>
                  <a:pt x="54435" y="371011"/>
                  <a:pt x="68760" y="371011"/>
                </a:cubicBezTo>
                <a:cubicBezTo>
                  <a:pt x="68760" y="371011"/>
                  <a:pt x="68760" y="371011"/>
                  <a:pt x="352393" y="371011"/>
                </a:cubicBezTo>
                <a:cubicBezTo>
                  <a:pt x="363852" y="371011"/>
                  <a:pt x="375312" y="382427"/>
                  <a:pt x="375312" y="396697"/>
                </a:cubicBezTo>
                <a:cubicBezTo>
                  <a:pt x="375312" y="396697"/>
                  <a:pt x="375312" y="396697"/>
                  <a:pt x="375312" y="419528"/>
                </a:cubicBezTo>
                <a:cubicBezTo>
                  <a:pt x="375312" y="419528"/>
                  <a:pt x="375312" y="419528"/>
                  <a:pt x="383907" y="419528"/>
                </a:cubicBezTo>
                <a:cubicBezTo>
                  <a:pt x="389637" y="419528"/>
                  <a:pt x="395367" y="405259"/>
                  <a:pt x="395367" y="388135"/>
                </a:cubicBezTo>
                <a:lnTo>
                  <a:pt x="395367" y="362450"/>
                </a:lnTo>
                <a:cubicBezTo>
                  <a:pt x="395367" y="348180"/>
                  <a:pt x="383907" y="333910"/>
                  <a:pt x="369582" y="333910"/>
                </a:cubicBezTo>
                <a:cubicBezTo>
                  <a:pt x="369582" y="333910"/>
                  <a:pt x="369582" y="333910"/>
                  <a:pt x="51570" y="333910"/>
                </a:cubicBezTo>
                <a:close/>
                <a:moveTo>
                  <a:pt x="108332" y="133246"/>
                </a:moveTo>
                <a:cubicBezTo>
                  <a:pt x="108332" y="133246"/>
                  <a:pt x="108332" y="133246"/>
                  <a:pt x="323527" y="133246"/>
                </a:cubicBezTo>
                <a:cubicBezTo>
                  <a:pt x="332135" y="133246"/>
                  <a:pt x="337873" y="138957"/>
                  <a:pt x="337873" y="147523"/>
                </a:cubicBezTo>
                <a:cubicBezTo>
                  <a:pt x="337873" y="156089"/>
                  <a:pt x="332135" y="161799"/>
                  <a:pt x="323527" y="161799"/>
                </a:cubicBezTo>
                <a:cubicBezTo>
                  <a:pt x="323527" y="161799"/>
                  <a:pt x="323527" y="161799"/>
                  <a:pt x="108332" y="161799"/>
                </a:cubicBezTo>
                <a:cubicBezTo>
                  <a:pt x="99725" y="161799"/>
                  <a:pt x="93986" y="156089"/>
                  <a:pt x="93986" y="147523"/>
                </a:cubicBezTo>
                <a:cubicBezTo>
                  <a:pt x="93986" y="138957"/>
                  <a:pt x="99725" y="133246"/>
                  <a:pt x="108332" y="133246"/>
                </a:cubicBezTo>
                <a:close/>
                <a:moveTo>
                  <a:pt x="68760" y="79910"/>
                </a:moveTo>
                <a:cubicBezTo>
                  <a:pt x="51570" y="79910"/>
                  <a:pt x="40110" y="91326"/>
                  <a:pt x="40110" y="108450"/>
                </a:cubicBezTo>
                <a:lnTo>
                  <a:pt x="40110" y="205483"/>
                </a:lnTo>
                <a:cubicBezTo>
                  <a:pt x="40110" y="222607"/>
                  <a:pt x="51570" y="236877"/>
                  <a:pt x="68760" y="236877"/>
                </a:cubicBezTo>
                <a:cubicBezTo>
                  <a:pt x="68760" y="236877"/>
                  <a:pt x="68760" y="236877"/>
                  <a:pt x="346663" y="236877"/>
                </a:cubicBezTo>
                <a:cubicBezTo>
                  <a:pt x="363852" y="236877"/>
                  <a:pt x="378177" y="222607"/>
                  <a:pt x="378177" y="205483"/>
                </a:cubicBezTo>
                <a:cubicBezTo>
                  <a:pt x="378177" y="205483"/>
                  <a:pt x="378177" y="205483"/>
                  <a:pt x="378177" y="108450"/>
                </a:cubicBezTo>
                <a:cubicBezTo>
                  <a:pt x="378177" y="91326"/>
                  <a:pt x="363852" y="79910"/>
                  <a:pt x="346663" y="79910"/>
                </a:cubicBezTo>
                <a:cubicBezTo>
                  <a:pt x="346663" y="79910"/>
                  <a:pt x="346663" y="79910"/>
                  <a:pt x="68760" y="79910"/>
                </a:cubicBezTo>
                <a:close/>
                <a:moveTo>
                  <a:pt x="83084" y="0"/>
                </a:moveTo>
                <a:cubicBezTo>
                  <a:pt x="83084" y="0"/>
                  <a:pt x="83084" y="0"/>
                  <a:pt x="332338" y="0"/>
                </a:cubicBezTo>
                <a:cubicBezTo>
                  <a:pt x="349528" y="0"/>
                  <a:pt x="375312" y="8562"/>
                  <a:pt x="386772" y="19978"/>
                </a:cubicBezTo>
                <a:cubicBezTo>
                  <a:pt x="386772" y="19978"/>
                  <a:pt x="386772" y="19978"/>
                  <a:pt x="398232" y="28540"/>
                </a:cubicBezTo>
                <a:cubicBezTo>
                  <a:pt x="409692" y="39955"/>
                  <a:pt x="421152" y="59933"/>
                  <a:pt x="421152" y="77056"/>
                </a:cubicBezTo>
                <a:cubicBezTo>
                  <a:pt x="421152" y="77056"/>
                  <a:pt x="421152" y="77056"/>
                  <a:pt x="421152" y="413820"/>
                </a:cubicBezTo>
                <a:cubicBezTo>
                  <a:pt x="421152" y="428090"/>
                  <a:pt x="409692" y="442360"/>
                  <a:pt x="398232" y="442360"/>
                </a:cubicBezTo>
                <a:cubicBezTo>
                  <a:pt x="398232" y="442360"/>
                  <a:pt x="398232" y="442360"/>
                  <a:pt x="375312" y="442360"/>
                </a:cubicBezTo>
                <a:cubicBezTo>
                  <a:pt x="375312" y="442360"/>
                  <a:pt x="375312" y="442360"/>
                  <a:pt x="375312" y="476607"/>
                </a:cubicBezTo>
                <a:cubicBezTo>
                  <a:pt x="375312" y="493731"/>
                  <a:pt x="360987" y="508000"/>
                  <a:pt x="343798" y="508000"/>
                </a:cubicBezTo>
                <a:cubicBezTo>
                  <a:pt x="343798" y="508000"/>
                  <a:pt x="343798" y="508000"/>
                  <a:pt x="71625" y="508000"/>
                </a:cubicBezTo>
                <a:cubicBezTo>
                  <a:pt x="54435" y="508000"/>
                  <a:pt x="42975" y="493731"/>
                  <a:pt x="42975" y="476607"/>
                </a:cubicBezTo>
                <a:cubicBezTo>
                  <a:pt x="42975" y="476607"/>
                  <a:pt x="42975" y="476607"/>
                  <a:pt x="42975" y="442360"/>
                </a:cubicBezTo>
                <a:cubicBezTo>
                  <a:pt x="42975" y="442360"/>
                  <a:pt x="42975" y="442360"/>
                  <a:pt x="20055" y="442360"/>
                </a:cubicBezTo>
                <a:cubicBezTo>
                  <a:pt x="8595" y="442360"/>
                  <a:pt x="0" y="428090"/>
                  <a:pt x="0" y="413820"/>
                </a:cubicBezTo>
                <a:cubicBezTo>
                  <a:pt x="0" y="413820"/>
                  <a:pt x="0" y="413820"/>
                  <a:pt x="0" y="77056"/>
                </a:cubicBezTo>
                <a:cubicBezTo>
                  <a:pt x="0" y="59933"/>
                  <a:pt x="11460" y="37101"/>
                  <a:pt x="22920" y="25686"/>
                </a:cubicBezTo>
                <a:cubicBezTo>
                  <a:pt x="22920" y="25686"/>
                  <a:pt x="22920" y="25686"/>
                  <a:pt x="28650" y="19978"/>
                </a:cubicBezTo>
                <a:cubicBezTo>
                  <a:pt x="42975" y="8562"/>
                  <a:pt x="65895" y="0"/>
                  <a:pt x="830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ïṡliďé">
            <a:extLst>
              <a:ext uri="{FF2B5EF4-FFF2-40B4-BE49-F238E27FC236}">
                <a16:creationId xmlns:a16="http://schemas.microsoft.com/office/drawing/2014/main" id="{D9149349-585D-4081-9124-8227F25A5781}"/>
              </a:ext>
            </a:extLst>
          </p:cNvPr>
          <p:cNvSpPr>
            <a:spLocks noChangeAspect="1"/>
          </p:cNvSpPr>
          <p:nvPr/>
        </p:nvSpPr>
        <p:spPr bwMode="auto">
          <a:xfrm>
            <a:off x="10149514" y="3201230"/>
            <a:ext cx="230937" cy="285790"/>
          </a:xfrm>
          <a:custGeom>
            <a:avLst/>
            <a:gdLst>
              <a:gd name="connsiteX0" fmla="*/ 206056 w 410498"/>
              <a:gd name="connsiteY0" fmla="*/ 251527 h 508000"/>
              <a:gd name="connsiteX1" fmla="*/ 216200 w 410498"/>
              <a:gd name="connsiteY1" fmla="*/ 253219 h 508000"/>
              <a:gd name="connsiteX2" fmla="*/ 211128 w 410498"/>
              <a:gd name="connsiteY2" fmla="*/ 283675 h 508000"/>
              <a:gd name="connsiteX3" fmla="*/ 184078 w 410498"/>
              <a:gd name="connsiteY3" fmla="*/ 315822 h 508000"/>
              <a:gd name="connsiteX4" fmla="*/ 168862 w 410498"/>
              <a:gd name="connsiteY4" fmla="*/ 297210 h 508000"/>
              <a:gd name="connsiteX5" fmla="*/ 206056 w 410498"/>
              <a:gd name="connsiteY5" fmla="*/ 251527 h 508000"/>
              <a:gd name="connsiteX6" fmla="*/ 206094 w 410498"/>
              <a:gd name="connsiteY6" fmla="*/ 175521 h 508000"/>
              <a:gd name="connsiteX7" fmla="*/ 87843 w 410498"/>
              <a:gd name="connsiteY7" fmla="*/ 295349 h 508000"/>
              <a:gd name="connsiteX8" fmla="*/ 185822 w 410498"/>
              <a:gd name="connsiteY8" fmla="*/ 394924 h 508000"/>
              <a:gd name="connsiteX9" fmla="*/ 244947 w 410498"/>
              <a:gd name="connsiteY9" fmla="*/ 383110 h 508000"/>
              <a:gd name="connsiteX10" fmla="*/ 238190 w 410498"/>
              <a:gd name="connsiteY10" fmla="*/ 364545 h 508000"/>
              <a:gd name="connsiteX11" fmla="*/ 192579 w 410498"/>
              <a:gd name="connsiteY11" fmla="*/ 374671 h 508000"/>
              <a:gd name="connsiteX12" fmla="*/ 111493 w 410498"/>
              <a:gd name="connsiteY12" fmla="*/ 291974 h 508000"/>
              <a:gd name="connsiteX13" fmla="*/ 202715 w 410498"/>
              <a:gd name="connsiteY13" fmla="*/ 194086 h 508000"/>
              <a:gd name="connsiteX14" fmla="*/ 278733 w 410498"/>
              <a:gd name="connsiteY14" fmla="*/ 266658 h 508000"/>
              <a:gd name="connsiteX15" fmla="*/ 246637 w 410498"/>
              <a:gd name="connsiteY15" fmla="*/ 320665 h 508000"/>
              <a:gd name="connsiteX16" fmla="*/ 239879 w 410498"/>
              <a:gd name="connsiteY16" fmla="*/ 293661 h 508000"/>
              <a:gd name="connsiteX17" fmla="*/ 248326 w 410498"/>
              <a:gd name="connsiteY17" fmla="*/ 234591 h 508000"/>
              <a:gd name="connsiteX18" fmla="*/ 211162 w 410498"/>
              <a:gd name="connsiteY18" fmla="*/ 226153 h 508000"/>
              <a:gd name="connsiteX19" fmla="*/ 136833 w 410498"/>
              <a:gd name="connsiteY19" fmla="*/ 300412 h 508000"/>
              <a:gd name="connsiteX20" fmla="*/ 172308 w 410498"/>
              <a:gd name="connsiteY20" fmla="*/ 340917 h 508000"/>
              <a:gd name="connsiteX21" fmla="*/ 212851 w 410498"/>
              <a:gd name="connsiteY21" fmla="*/ 317289 h 508000"/>
              <a:gd name="connsiteX22" fmla="*/ 214540 w 410498"/>
              <a:gd name="connsiteY22" fmla="*/ 317289 h 508000"/>
              <a:gd name="connsiteX23" fmla="*/ 241569 w 410498"/>
              <a:gd name="connsiteY23" fmla="*/ 340917 h 508000"/>
              <a:gd name="connsiteX24" fmla="*/ 300694 w 410498"/>
              <a:gd name="connsiteY24" fmla="*/ 266658 h 508000"/>
              <a:gd name="connsiteX25" fmla="*/ 206094 w 410498"/>
              <a:gd name="connsiteY25" fmla="*/ 175521 h 508000"/>
              <a:gd name="connsiteX26" fmla="*/ 59125 w 410498"/>
              <a:gd name="connsiteY26" fmla="*/ 21940 h 508000"/>
              <a:gd name="connsiteX27" fmla="*/ 25339 w 410498"/>
              <a:gd name="connsiteY27" fmla="*/ 47256 h 508000"/>
              <a:gd name="connsiteX28" fmla="*/ 363198 w 410498"/>
              <a:gd name="connsiteY28" fmla="*/ 47256 h 508000"/>
              <a:gd name="connsiteX29" fmla="*/ 363198 w 410498"/>
              <a:gd name="connsiteY29" fmla="*/ 475934 h 508000"/>
              <a:gd name="connsiteX30" fmla="*/ 388537 w 410498"/>
              <a:gd name="connsiteY30" fmla="*/ 455681 h 508000"/>
              <a:gd name="connsiteX31" fmla="*/ 388537 w 410498"/>
              <a:gd name="connsiteY31" fmla="*/ 21940 h 508000"/>
              <a:gd name="connsiteX32" fmla="*/ 59125 w 410498"/>
              <a:gd name="connsiteY32" fmla="*/ 21940 h 508000"/>
              <a:gd name="connsiteX33" fmla="*/ 48989 w 410498"/>
              <a:gd name="connsiteY33" fmla="*/ 0 h 508000"/>
              <a:gd name="connsiteX34" fmla="*/ 402052 w 410498"/>
              <a:gd name="connsiteY34" fmla="*/ 0 h 508000"/>
              <a:gd name="connsiteX35" fmla="*/ 410498 w 410498"/>
              <a:gd name="connsiteY35" fmla="*/ 8438 h 508000"/>
              <a:gd name="connsiteX36" fmla="*/ 410498 w 410498"/>
              <a:gd name="connsiteY36" fmla="*/ 462432 h 508000"/>
              <a:gd name="connsiteX37" fmla="*/ 405430 w 410498"/>
              <a:gd name="connsiteY37" fmla="*/ 477621 h 508000"/>
              <a:gd name="connsiteX38" fmla="*/ 363198 w 410498"/>
              <a:gd name="connsiteY38" fmla="*/ 508000 h 508000"/>
              <a:gd name="connsiteX39" fmla="*/ 0 w 410498"/>
              <a:gd name="connsiteY39" fmla="*/ 508000 h 508000"/>
              <a:gd name="connsiteX40" fmla="*/ 0 w 410498"/>
              <a:gd name="connsiteY40" fmla="*/ 55694 h 508000"/>
              <a:gd name="connsiteX41" fmla="*/ 48989 w 410498"/>
              <a:gd name="connsiteY4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0498" h="508000">
                <a:moveTo>
                  <a:pt x="206056" y="251527"/>
                </a:moveTo>
                <a:cubicBezTo>
                  <a:pt x="211128" y="251527"/>
                  <a:pt x="212819" y="251527"/>
                  <a:pt x="216200" y="253219"/>
                </a:cubicBezTo>
                <a:cubicBezTo>
                  <a:pt x="216200" y="253219"/>
                  <a:pt x="216200" y="253219"/>
                  <a:pt x="211128" y="283675"/>
                </a:cubicBezTo>
                <a:cubicBezTo>
                  <a:pt x="209437" y="300594"/>
                  <a:pt x="195912" y="315822"/>
                  <a:pt x="184078" y="315822"/>
                </a:cubicBezTo>
                <a:cubicBezTo>
                  <a:pt x="173934" y="315822"/>
                  <a:pt x="168862" y="309054"/>
                  <a:pt x="168862" y="297210"/>
                </a:cubicBezTo>
                <a:cubicBezTo>
                  <a:pt x="168862" y="271831"/>
                  <a:pt x="185768" y="251527"/>
                  <a:pt x="206056" y="251527"/>
                </a:cubicBezTo>
                <a:close/>
                <a:moveTo>
                  <a:pt x="206094" y="175521"/>
                </a:moveTo>
                <a:cubicBezTo>
                  <a:pt x="135143" y="175521"/>
                  <a:pt x="87843" y="231216"/>
                  <a:pt x="87843" y="295349"/>
                </a:cubicBezTo>
                <a:cubicBezTo>
                  <a:pt x="87843" y="357794"/>
                  <a:pt x="133454" y="394924"/>
                  <a:pt x="185822" y="394924"/>
                </a:cubicBezTo>
                <a:cubicBezTo>
                  <a:pt x="209472" y="394924"/>
                  <a:pt x="224676" y="391548"/>
                  <a:pt x="244947" y="383110"/>
                </a:cubicBezTo>
                <a:cubicBezTo>
                  <a:pt x="244947" y="383110"/>
                  <a:pt x="244947" y="383110"/>
                  <a:pt x="238190" y="364545"/>
                </a:cubicBezTo>
                <a:cubicBezTo>
                  <a:pt x="226365" y="371296"/>
                  <a:pt x="209472" y="374671"/>
                  <a:pt x="192579" y="374671"/>
                </a:cubicBezTo>
                <a:cubicBezTo>
                  <a:pt x="145279" y="374671"/>
                  <a:pt x="111493" y="344292"/>
                  <a:pt x="111493" y="291974"/>
                </a:cubicBezTo>
                <a:cubicBezTo>
                  <a:pt x="111493" y="231216"/>
                  <a:pt x="153726" y="194086"/>
                  <a:pt x="202715" y="194086"/>
                </a:cubicBezTo>
                <a:cubicBezTo>
                  <a:pt x="251705" y="194086"/>
                  <a:pt x="278733" y="226153"/>
                  <a:pt x="278733" y="266658"/>
                </a:cubicBezTo>
                <a:cubicBezTo>
                  <a:pt x="278733" y="303788"/>
                  <a:pt x="260151" y="320665"/>
                  <a:pt x="246637" y="320665"/>
                </a:cubicBezTo>
                <a:cubicBezTo>
                  <a:pt x="238190" y="320665"/>
                  <a:pt x="236501" y="312226"/>
                  <a:pt x="239879" y="293661"/>
                </a:cubicBezTo>
                <a:cubicBezTo>
                  <a:pt x="239879" y="293661"/>
                  <a:pt x="239879" y="293661"/>
                  <a:pt x="248326" y="234591"/>
                </a:cubicBezTo>
                <a:cubicBezTo>
                  <a:pt x="241569" y="229528"/>
                  <a:pt x="224676" y="226153"/>
                  <a:pt x="211162" y="226153"/>
                </a:cubicBezTo>
                <a:cubicBezTo>
                  <a:pt x="165551" y="226153"/>
                  <a:pt x="136833" y="261595"/>
                  <a:pt x="136833" y="300412"/>
                </a:cubicBezTo>
                <a:cubicBezTo>
                  <a:pt x="136833" y="325728"/>
                  <a:pt x="152036" y="340917"/>
                  <a:pt x="172308" y="340917"/>
                </a:cubicBezTo>
                <a:cubicBezTo>
                  <a:pt x="189201" y="340917"/>
                  <a:pt x="204404" y="332479"/>
                  <a:pt x="212851" y="317289"/>
                </a:cubicBezTo>
                <a:cubicBezTo>
                  <a:pt x="212851" y="317289"/>
                  <a:pt x="212851" y="317289"/>
                  <a:pt x="214540" y="317289"/>
                </a:cubicBezTo>
                <a:cubicBezTo>
                  <a:pt x="216229" y="334166"/>
                  <a:pt x="226365" y="340917"/>
                  <a:pt x="241569" y="340917"/>
                </a:cubicBezTo>
                <a:cubicBezTo>
                  <a:pt x="275355" y="340917"/>
                  <a:pt x="300694" y="312226"/>
                  <a:pt x="300694" y="266658"/>
                </a:cubicBezTo>
                <a:cubicBezTo>
                  <a:pt x="300694" y="212651"/>
                  <a:pt x="261840" y="175521"/>
                  <a:pt x="206094" y="175521"/>
                </a:cubicBezTo>
                <a:close/>
                <a:moveTo>
                  <a:pt x="59125" y="21940"/>
                </a:moveTo>
                <a:cubicBezTo>
                  <a:pt x="40543" y="21940"/>
                  <a:pt x="27029" y="30379"/>
                  <a:pt x="25339" y="47256"/>
                </a:cubicBezTo>
                <a:cubicBezTo>
                  <a:pt x="25339" y="47256"/>
                  <a:pt x="25339" y="47256"/>
                  <a:pt x="363198" y="47256"/>
                </a:cubicBezTo>
                <a:cubicBezTo>
                  <a:pt x="363198" y="47256"/>
                  <a:pt x="363198" y="47256"/>
                  <a:pt x="363198" y="475934"/>
                </a:cubicBezTo>
                <a:lnTo>
                  <a:pt x="388537" y="455681"/>
                </a:lnTo>
                <a:cubicBezTo>
                  <a:pt x="388537" y="455681"/>
                  <a:pt x="388537" y="455681"/>
                  <a:pt x="388537" y="21940"/>
                </a:cubicBezTo>
                <a:cubicBezTo>
                  <a:pt x="388537" y="21940"/>
                  <a:pt x="388537" y="21940"/>
                  <a:pt x="59125" y="21940"/>
                </a:cubicBezTo>
                <a:close/>
                <a:moveTo>
                  <a:pt x="48989" y="0"/>
                </a:moveTo>
                <a:cubicBezTo>
                  <a:pt x="48989" y="0"/>
                  <a:pt x="48989" y="0"/>
                  <a:pt x="402052" y="0"/>
                </a:cubicBezTo>
                <a:cubicBezTo>
                  <a:pt x="407119" y="0"/>
                  <a:pt x="410498" y="3375"/>
                  <a:pt x="410498" y="8438"/>
                </a:cubicBezTo>
                <a:lnTo>
                  <a:pt x="410498" y="462432"/>
                </a:lnTo>
                <a:cubicBezTo>
                  <a:pt x="410498" y="462432"/>
                  <a:pt x="410498" y="472558"/>
                  <a:pt x="405430" y="477621"/>
                </a:cubicBezTo>
                <a:cubicBezTo>
                  <a:pt x="400362" y="482685"/>
                  <a:pt x="363198" y="508000"/>
                  <a:pt x="363198" y="508000"/>
                </a:cubicBezTo>
                <a:cubicBezTo>
                  <a:pt x="363198" y="508000"/>
                  <a:pt x="363198" y="508000"/>
                  <a:pt x="0" y="508000"/>
                </a:cubicBezTo>
                <a:cubicBezTo>
                  <a:pt x="0" y="508000"/>
                  <a:pt x="0" y="508000"/>
                  <a:pt x="0" y="55694"/>
                </a:cubicBezTo>
                <a:cubicBezTo>
                  <a:pt x="0" y="20252"/>
                  <a:pt x="21961" y="0"/>
                  <a:pt x="489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îSlïdè">
            <a:extLst>
              <a:ext uri="{FF2B5EF4-FFF2-40B4-BE49-F238E27FC236}">
                <a16:creationId xmlns:a16="http://schemas.microsoft.com/office/drawing/2014/main" id="{A7E5B78D-A449-497C-A316-64CC05412366}"/>
              </a:ext>
            </a:extLst>
          </p:cNvPr>
          <p:cNvSpPr/>
          <p:nvPr/>
        </p:nvSpPr>
        <p:spPr>
          <a:xfrm>
            <a:off x="5017208" y="4155196"/>
            <a:ext cx="650351" cy="24172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批量注册</a:t>
            </a:r>
          </a:p>
        </p:txBody>
      </p:sp>
      <p:sp>
        <p:nvSpPr>
          <p:cNvPr id="41" name="îSlïdè">
            <a:extLst>
              <a:ext uri="{FF2B5EF4-FFF2-40B4-BE49-F238E27FC236}">
                <a16:creationId xmlns:a16="http://schemas.microsoft.com/office/drawing/2014/main" id="{969660CE-F07B-491D-B42F-C892700912F9}"/>
              </a:ext>
            </a:extLst>
          </p:cNvPr>
          <p:cNvSpPr/>
          <p:nvPr/>
        </p:nvSpPr>
        <p:spPr>
          <a:xfrm>
            <a:off x="6689598" y="4155195"/>
            <a:ext cx="650351" cy="24172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批量开卡</a:t>
            </a:r>
          </a:p>
        </p:txBody>
      </p:sp>
      <p:sp>
        <p:nvSpPr>
          <p:cNvPr id="42" name="îSlïdè">
            <a:extLst>
              <a:ext uri="{FF2B5EF4-FFF2-40B4-BE49-F238E27FC236}">
                <a16:creationId xmlns:a16="http://schemas.microsoft.com/office/drawing/2014/main" id="{F310ECB4-5EBC-4640-A685-4E003C140F5A}"/>
              </a:ext>
            </a:extLst>
          </p:cNvPr>
          <p:cNvSpPr/>
          <p:nvPr/>
        </p:nvSpPr>
        <p:spPr>
          <a:xfrm>
            <a:off x="8314702" y="4155406"/>
            <a:ext cx="650351" cy="24172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虚假营销</a:t>
            </a:r>
          </a:p>
        </p:txBody>
      </p:sp>
      <p:sp>
        <p:nvSpPr>
          <p:cNvPr id="43" name="îSlïdè">
            <a:extLst>
              <a:ext uri="{FF2B5EF4-FFF2-40B4-BE49-F238E27FC236}">
                <a16:creationId xmlns:a16="http://schemas.microsoft.com/office/drawing/2014/main" id="{C1E2CBED-0A57-4417-B933-269F6C1B3E1A}"/>
              </a:ext>
            </a:extLst>
          </p:cNvPr>
          <p:cNvSpPr/>
          <p:nvPr/>
        </p:nvSpPr>
        <p:spPr>
          <a:xfrm>
            <a:off x="9939806" y="4154403"/>
            <a:ext cx="650351" cy="24172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机器人行为</a:t>
            </a:r>
          </a:p>
        </p:txBody>
      </p:sp>
    </p:spTree>
    <p:extLst>
      <p:ext uri="{BB962C8B-B14F-4D97-AF65-F5344CB8AC3E}">
        <p14:creationId xmlns:p14="http://schemas.microsoft.com/office/powerpoint/2010/main" val="261419776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483387" y="1724031"/>
            <a:ext cx="2086790" cy="936509"/>
          </a:xfrm>
          <a:custGeom>
            <a:avLst/>
            <a:gdLst>
              <a:gd name="connsiteX0" fmla="*/ 0 w 1462087"/>
              <a:gd name="connsiteY0" fmla="*/ 645318 h 645318"/>
              <a:gd name="connsiteX1" fmla="*/ 1462087 w 1462087"/>
              <a:gd name="connsiteY1" fmla="*/ 621506 h 645318"/>
              <a:gd name="connsiteX2" fmla="*/ 1081087 w 1462087"/>
              <a:gd name="connsiteY2" fmla="*/ 0 h 645318"/>
              <a:gd name="connsiteX3" fmla="*/ 0 w 1462087"/>
              <a:gd name="connsiteY3" fmla="*/ 645318 h 645318"/>
              <a:gd name="connsiteX0" fmla="*/ 0 w 1464468"/>
              <a:gd name="connsiteY0" fmla="*/ 645318 h 645318"/>
              <a:gd name="connsiteX1" fmla="*/ 1464468 w 1464468"/>
              <a:gd name="connsiteY1" fmla="*/ 626269 h 645318"/>
              <a:gd name="connsiteX2" fmla="*/ 1081087 w 1464468"/>
              <a:gd name="connsiteY2" fmla="*/ 0 h 645318"/>
              <a:gd name="connsiteX3" fmla="*/ 0 w 1464468"/>
              <a:gd name="connsiteY3" fmla="*/ 645318 h 645318"/>
              <a:gd name="connsiteX0" fmla="*/ 0 w 1464468"/>
              <a:gd name="connsiteY0" fmla="*/ 657224 h 657224"/>
              <a:gd name="connsiteX1" fmla="*/ 1464468 w 1464468"/>
              <a:gd name="connsiteY1" fmla="*/ 638175 h 657224"/>
              <a:gd name="connsiteX2" fmla="*/ 1083468 w 1464468"/>
              <a:gd name="connsiteY2" fmla="*/ 0 h 657224"/>
              <a:gd name="connsiteX3" fmla="*/ 0 w 1464468"/>
              <a:gd name="connsiteY3" fmla="*/ 657224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468" h="657224">
                <a:moveTo>
                  <a:pt x="0" y="657224"/>
                </a:moveTo>
                <a:lnTo>
                  <a:pt x="1464468" y="638175"/>
                </a:lnTo>
                <a:lnTo>
                  <a:pt x="1083468" y="0"/>
                </a:lnTo>
                <a:lnTo>
                  <a:pt x="0" y="657224"/>
                </a:lnTo>
                <a:close/>
              </a:path>
            </a:pathLst>
          </a:cu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18478F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3499771">
            <a:off x="6003574" y="1917163"/>
            <a:ext cx="2086789" cy="936510"/>
          </a:xfrm>
          <a:custGeom>
            <a:avLst/>
            <a:gdLst>
              <a:gd name="connsiteX0" fmla="*/ 0 w 1462087"/>
              <a:gd name="connsiteY0" fmla="*/ 645318 h 645318"/>
              <a:gd name="connsiteX1" fmla="*/ 1462087 w 1462087"/>
              <a:gd name="connsiteY1" fmla="*/ 621506 h 645318"/>
              <a:gd name="connsiteX2" fmla="*/ 1081087 w 1462087"/>
              <a:gd name="connsiteY2" fmla="*/ 0 h 645318"/>
              <a:gd name="connsiteX3" fmla="*/ 0 w 1462087"/>
              <a:gd name="connsiteY3" fmla="*/ 645318 h 645318"/>
              <a:gd name="connsiteX0" fmla="*/ 0 w 1464468"/>
              <a:gd name="connsiteY0" fmla="*/ 645318 h 645318"/>
              <a:gd name="connsiteX1" fmla="*/ 1464468 w 1464468"/>
              <a:gd name="connsiteY1" fmla="*/ 626269 h 645318"/>
              <a:gd name="connsiteX2" fmla="*/ 1081087 w 1464468"/>
              <a:gd name="connsiteY2" fmla="*/ 0 h 645318"/>
              <a:gd name="connsiteX3" fmla="*/ 0 w 1464468"/>
              <a:gd name="connsiteY3" fmla="*/ 645318 h 645318"/>
              <a:gd name="connsiteX0" fmla="*/ 0 w 1464468"/>
              <a:gd name="connsiteY0" fmla="*/ 657224 h 657224"/>
              <a:gd name="connsiteX1" fmla="*/ 1464468 w 1464468"/>
              <a:gd name="connsiteY1" fmla="*/ 638175 h 657224"/>
              <a:gd name="connsiteX2" fmla="*/ 1083468 w 1464468"/>
              <a:gd name="connsiteY2" fmla="*/ 0 h 657224"/>
              <a:gd name="connsiteX3" fmla="*/ 0 w 1464468"/>
              <a:gd name="connsiteY3" fmla="*/ 657224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468" h="657224">
                <a:moveTo>
                  <a:pt x="0" y="657224"/>
                </a:moveTo>
                <a:lnTo>
                  <a:pt x="1464468" y="638175"/>
                </a:lnTo>
                <a:lnTo>
                  <a:pt x="1083468" y="0"/>
                </a:lnTo>
                <a:lnTo>
                  <a:pt x="0" y="657224"/>
                </a:lnTo>
                <a:close/>
              </a:path>
            </a:pathLst>
          </a:cu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18478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7271567">
            <a:off x="6597377" y="3281212"/>
            <a:ext cx="2086789" cy="936510"/>
          </a:xfrm>
          <a:custGeom>
            <a:avLst/>
            <a:gdLst>
              <a:gd name="connsiteX0" fmla="*/ 0 w 1462087"/>
              <a:gd name="connsiteY0" fmla="*/ 645318 h 645318"/>
              <a:gd name="connsiteX1" fmla="*/ 1462087 w 1462087"/>
              <a:gd name="connsiteY1" fmla="*/ 621506 h 645318"/>
              <a:gd name="connsiteX2" fmla="*/ 1081087 w 1462087"/>
              <a:gd name="connsiteY2" fmla="*/ 0 h 645318"/>
              <a:gd name="connsiteX3" fmla="*/ 0 w 1462087"/>
              <a:gd name="connsiteY3" fmla="*/ 645318 h 645318"/>
              <a:gd name="connsiteX0" fmla="*/ 0 w 1464468"/>
              <a:gd name="connsiteY0" fmla="*/ 645318 h 645318"/>
              <a:gd name="connsiteX1" fmla="*/ 1464468 w 1464468"/>
              <a:gd name="connsiteY1" fmla="*/ 626269 h 645318"/>
              <a:gd name="connsiteX2" fmla="*/ 1081087 w 1464468"/>
              <a:gd name="connsiteY2" fmla="*/ 0 h 645318"/>
              <a:gd name="connsiteX3" fmla="*/ 0 w 1464468"/>
              <a:gd name="connsiteY3" fmla="*/ 645318 h 645318"/>
              <a:gd name="connsiteX0" fmla="*/ 0 w 1464468"/>
              <a:gd name="connsiteY0" fmla="*/ 657224 h 657224"/>
              <a:gd name="connsiteX1" fmla="*/ 1464468 w 1464468"/>
              <a:gd name="connsiteY1" fmla="*/ 638175 h 657224"/>
              <a:gd name="connsiteX2" fmla="*/ 1083468 w 1464468"/>
              <a:gd name="connsiteY2" fmla="*/ 0 h 657224"/>
              <a:gd name="connsiteX3" fmla="*/ 0 w 1464468"/>
              <a:gd name="connsiteY3" fmla="*/ 657224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468" h="657224">
                <a:moveTo>
                  <a:pt x="0" y="657224"/>
                </a:moveTo>
                <a:lnTo>
                  <a:pt x="1464468" y="638175"/>
                </a:lnTo>
                <a:lnTo>
                  <a:pt x="1083468" y="0"/>
                </a:lnTo>
                <a:lnTo>
                  <a:pt x="0" y="657224"/>
                </a:lnTo>
                <a:close/>
              </a:path>
            </a:pathLst>
          </a:cu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18478F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10860000">
            <a:off x="5623540" y="4458639"/>
            <a:ext cx="2086790" cy="936509"/>
          </a:xfrm>
          <a:custGeom>
            <a:avLst/>
            <a:gdLst>
              <a:gd name="connsiteX0" fmla="*/ 0 w 1462087"/>
              <a:gd name="connsiteY0" fmla="*/ 645318 h 645318"/>
              <a:gd name="connsiteX1" fmla="*/ 1462087 w 1462087"/>
              <a:gd name="connsiteY1" fmla="*/ 621506 h 645318"/>
              <a:gd name="connsiteX2" fmla="*/ 1081087 w 1462087"/>
              <a:gd name="connsiteY2" fmla="*/ 0 h 645318"/>
              <a:gd name="connsiteX3" fmla="*/ 0 w 1462087"/>
              <a:gd name="connsiteY3" fmla="*/ 645318 h 645318"/>
              <a:gd name="connsiteX0" fmla="*/ 0 w 1464468"/>
              <a:gd name="connsiteY0" fmla="*/ 645318 h 645318"/>
              <a:gd name="connsiteX1" fmla="*/ 1464468 w 1464468"/>
              <a:gd name="connsiteY1" fmla="*/ 626269 h 645318"/>
              <a:gd name="connsiteX2" fmla="*/ 1081087 w 1464468"/>
              <a:gd name="connsiteY2" fmla="*/ 0 h 645318"/>
              <a:gd name="connsiteX3" fmla="*/ 0 w 1464468"/>
              <a:gd name="connsiteY3" fmla="*/ 645318 h 645318"/>
              <a:gd name="connsiteX0" fmla="*/ 0 w 1464468"/>
              <a:gd name="connsiteY0" fmla="*/ 657224 h 657224"/>
              <a:gd name="connsiteX1" fmla="*/ 1464468 w 1464468"/>
              <a:gd name="connsiteY1" fmla="*/ 638175 h 657224"/>
              <a:gd name="connsiteX2" fmla="*/ 1083468 w 1464468"/>
              <a:gd name="connsiteY2" fmla="*/ 0 h 657224"/>
              <a:gd name="connsiteX3" fmla="*/ 0 w 1464468"/>
              <a:gd name="connsiteY3" fmla="*/ 657224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468" h="657224">
                <a:moveTo>
                  <a:pt x="0" y="657224"/>
                </a:moveTo>
                <a:lnTo>
                  <a:pt x="1464468" y="638175"/>
                </a:lnTo>
                <a:lnTo>
                  <a:pt x="1083468" y="0"/>
                </a:lnTo>
                <a:lnTo>
                  <a:pt x="0" y="657224"/>
                </a:lnTo>
                <a:close/>
              </a:path>
            </a:pathLst>
          </a:cu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18478F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4335555">
            <a:off x="4150913" y="4316126"/>
            <a:ext cx="2086789" cy="936510"/>
          </a:xfrm>
          <a:custGeom>
            <a:avLst/>
            <a:gdLst>
              <a:gd name="connsiteX0" fmla="*/ 0 w 1462087"/>
              <a:gd name="connsiteY0" fmla="*/ 645318 h 645318"/>
              <a:gd name="connsiteX1" fmla="*/ 1462087 w 1462087"/>
              <a:gd name="connsiteY1" fmla="*/ 621506 h 645318"/>
              <a:gd name="connsiteX2" fmla="*/ 1081087 w 1462087"/>
              <a:gd name="connsiteY2" fmla="*/ 0 h 645318"/>
              <a:gd name="connsiteX3" fmla="*/ 0 w 1462087"/>
              <a:gd name="connsiteY3" fmla="*/ 645318 h 645318"/>
              <a:gd name="connsiteX0" fmla="*/ 0 w 1464468"/>
              <a:gd name="connsiteY0" fmla="*/ 645318 h 645318"/>
              <a:gd name="connsiteX1" fmla="*/ 1464468 w 1464468"/>
              <a:gd name="connsiteY1" fmla="*/ 626269 h 645318"/>
              <a:gd name="connsiteX2" fmla="*/ 1081087 w 1464468"/>
              <a:gd name="connsiteY2" fmla="*/ 0 h 645318"/>
              <a:gd name="connsiteX3" fmla="*/ 0 w 1464468"/>
              <a:gd name="connsiteY3" fmla="*/ 645318 h 645318"/>
              <a:gd name="connsiteX0" fmla="*/ 0 w 1464468"/>
              <a:gd name="connsiteY0" fmla="*/ 657224 h 657224"/>
              <a:gd name="connsiteX1" fmla="*/ 1464468 w 1464468"/>
              <a:gd name="connsiteY1" fmla="*/ 638175 h 657224"/>
              <a:gd name="connsiteX2" fmla="*/ 1083468 w 1464468"/>
              <a:gd name="connsiteY2" fmla="*/ 0 h 657224"/>
              <a:gd name="connsiteX3" fmla="*/ 0 w 1464468"/>
              <a:gd name="connsiteY3" fmla="*/ 657224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468" h="657224">
                <a:moveTo>
                  <a:pt x="0" y="657224"/>
                </a:moveTo>
                <a:lnTo>
                  <a:pt x="1464468" y="638175"/>
                </a:lnTo>
                <a:lnTo>
                  <a:pt x="1083468" y="0"/>
                </a:lnTo>
                <a:lnTo>
                  <a:pt x="0" y="657224"/>
                </a:lnTo>
                <a:close/>
              </a:path>
            </a:pathLst>
          </a:cu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18478F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8000000">
            <a:off x="3580860" y="2904571"/>
            <a:ext cx="2086789" cy="936510"/>
          </a:xfrm>
          <a:custGeom>
            <a:avLst/>
            <a:gdLst>
              <a:gd name="connsiteX0" fmla="*/ 0 w 1462087"/>
              <a:gd name="connsiteY0" fmla="*/ 645318 h 645318"/>
              <a:gd name="connsiteX1" fmla="*/ 1462087 w 1462087"/>
              <a:gd name="connsiteY1" fmla="*/ 621506 h 645318"/>
              <a:gd name="connsiteX2" fmla="*/ 1081087 w 1462087"/>
              <a:gd name="connsiteY2" fmla="*/ 0 h 645318"/>
              <a:gd name="connsiteX3" fmla="*/ 0 w 1462087"/>
              <a:gd name="connsiteY3" fmla="*/ 645318 h 645318"/>
              <a:gd name="connsiteX0" fmla="*/ 0 w 1464468"/>
              <a:gd name="connsiteY0" fmla="*/ 645318 h 645318"/>
              <a:gd name="connsiteX1" fmla="*/ 1464468 w 1464468"/>
              <a:gd name="connsiteY1" fmla="*/ 626269 h 645318"/>
              <a:gd name="connsiteX2" fmla="*/ 1081087 w 1464468"/>
              <a:gd name="connsiteY2" fmla="*/ 0 h 645318"/>
              <a:gd name="connsiteX3" fmla="*/ 0 w 1464468"/>
              <a:gd name="connsiteY3" fmla="*/ 645318 h 645318"/>
              <a:gd name="connsiteX0" fmla="*/ 0 w 1464468"/>
              <a:gd name="connsiteY0" fmla="*/ 657224 h 657224"/>
              <a:gd name="connsiteX1" fmla="*/ 1464468 w 1464468"/>
              <a:gd name="connsiteY1" fmla="*/ 638175 h 657224"/>
              <a:gd name="connsiteX2" fmla="*/ 1083468 w 1464468"/>
              <a:gd name="connsiteY2" fmla="*/ 0 h 657224"/>
              <a:gd name="connsiteX3" fmla="*/ 0 w 1464468"/>
              <a:gd name="connsiteY3" fmla="*/ 657224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468" h="657224">
                <a:moveTo>
                  <a:pt x="0" y="657224"/>
                </a:moveTo>
                <a:lnTo>
                  <a:pt x="1464468" y="638175"/>
                </a:lnTo>
                <a:lnTo>
                  <a:pt x="1083468" y="0"/>
                </a:lnTo>
                <a:lnTo>
                  <a:pt x="0" y="657224"/>
                </a:lnTo>
                <a:close/>
              </a:path>
            </a:pathLst>
          </a:cu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18478F"/>
              </a:solidFill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6914244" y="2392560"/>
            <a:ext cx="565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Impact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Impact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7118511" y="3814889"/>
            <a:ext cx="65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Impact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Impact" pitchFamily="34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5912231" y="4590447"/>
            <a:ext cx="65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Impact" pitchFamily="34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Impact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691870" y="4107276"/>
            <a:ext cx="65794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Impact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Impact" pitchFamily="34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4536361" y="2743906"/>
            <a:ext cx="65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Impact" pitchFamily="34" charset="0"/>
              </a:rPr>
              <a:t>05</a:t>
            </a:r>
            <a:endParaRPr lang="zh-CN" altLang="en-US" sz="3200" dirty="0">
              <a:solidFill>
                <a:srgbClr val="18478F"/>
              </a:solidFill>
              <a:latin typeface="Impact" pitchFamily="34" charset="0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5615526" y="2006870"/>
            <a:ext cx="65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Impact" pitchFamily="34" charset="0"/>
              </a:rPr>
              <a:t>06</a:t>
            </a:r>
            <a:endParaRPr lang="zh-CN" altLang="en-US" sz="3200" dirty="0">
              <a:solidFill>
                <a:srgbClr val="18478F"/>
              </a:solidFill>
              <a:latin typeface="Impact" pitchFamily="34" charset="0"/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5256644" y="2821610"/>
            <a:ext cx="1726164" cy="1488072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18478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18478F"/>
              </a:solidFill>
            </a:endParaRPr>
          </a:p>
        </p:txBody>
      </p:sp>
      <p:sp>
        <p:nvSpPr>
          <p:cNvPr id="34" name="Freeform 13"/>
          <p:cNvSpPr>
            <a:spLocks noEditPoints="1"/>
          </p:cNvSpPr>
          <p:nvPr/>
        </p:nvSpPr>
        <p:spPr bwMode="auto">
          <a:xfrm>
            <a:off x="5791790" y="3201281"/>
            <a:ext cx="655871" cy="658812"/>
          </a:xfrm>
          <a:custGeom>
            <a:avLst/>
            <a:gdLst>
              <a:gd name="T0" fmla="*/ 192 w 256"/>
              <a:gd name="T1" fmla="*/ 239 h 256"/>
              <a:gd name="T2" fmla="*/ 239 w 256"/>
              <a:gd name="T3" fmla="*/ 192 h 256"/>
              <a:gd name="T4" fmla="*/ 253 w 256"/>
              <a:gd name="T5" fmla="*/ 154 h 256"/>
              <a:gd name="T6" fmla="*/ 253 w 256"/>
              <a:gd name="T7" fmla="*/ 102 h 256"/>
              <a:gd name="T8" fmla="*/ 239 w 256"/>
              <a:gd name="T9" fmla="*/ 65 h 256"/>
              <a:gd name="T10" fmla="*/ 192 w 256"/>
              <a:gd name="T11" fmla="*/ 17 h 256"/>
              <a:gd name="T12" fmla="*/ 175 w 256"/>
              <a:gd name="T13" fmla="*/ 9 h 256"/>
              <a:gd name="T14" fmla="*/ 137 w 256"/>
              <a:gd name="T15" fmla="*/ 1 h 256"/>
              <a:gd name="T16" fmla="*/ 143 w 256"/>
              <a:gd name="T17" fmla="*/ 13 h 256"/>
              <a:gd name="T18" fmla="*/ 158 w 256"/>
              <a:gd name="T19" fmla="*/ 13 h 256"/>
              <a:gd name="T20" fmla="*/ 173 w 256"/>
              <a:gd name="T21" fmla="*/ 17 h 256"/>
              <a:gd name="T22" fmla="*/ 168 w 256"/>
              <a:gd name="T23" fmla="*/ 20 h 256"/>
              <a:gd name="T24" fmla="*/ 149 w 256"/>
              <a:gd name="T25" fmla="*/ 28 h 256"/>
              <a:gd name="T26" fmla="*/ 151 w 256"/>
              <a:gd name="T27" fmla="*/ 41 h 256"/>
              <a:gd name="T28" fmla="*/ 163 w 256"/>
              <a:gd name="T29" fmla="*/ 49 h 256"/>
              <a:gd name="T30" fmla="*/ 181 w 256"/>
              <a:gd name="T31" fmla="*/ 26 h 256"/>
              <a:gd name="T32" fmla="*/ 194 w 256"/>
              <a:gd name="T33" fmla="*/ 30 h 256"/>
              <a:gd name="T34" fmla="*/ 206 w 256"/>
              <a:gd name="T35" fmla="*/ 35 h 256"/>
              <a:gd name="T36" fmla="*/ 211 w 256"/>
              <a:gd name="T37" fmla="*/ 53 h 256"/>
              <a:gd name="T38" fmla="*/ 207 w 256"/>
              <a:gd name="T39" fmla="*/ 62 h 256"/>
              <a:gd name="T40" fmla="*/ 200 w 256"/>
              <a:gd name="T41" fmla="*/ 55 h 256"/>
              <a:gd name="T42" fmla="*/ 185 w 256"/>
              <a:gd name="T43" fmla="*/ 57 h 256"/>
              <a:gd name="T44" fmla="*/ 196 w 256"/>
              <a:gd name="T45" fmla="*/ 64 h 256"/>
              <a:gd name="T46" fmla="*/ 169 w 256"/>
              <a:gd name="T47" fmla="*/ 74 h 256"/>
              <a:gd name="T48" fmla="*/ 155 w 256"/>
              <a:gd name="T49" fmla="*/ 83 h 256"/>
              <a:gd name="T50" fmla="*/ 139 w 256"/>
              <a:gd name="T51" fmla="*/ 99 h 256"/>
              <a:gd name="T52" fmla="*/ 148 w 256"/>
              <a:gd name="T53" fmla="*/ 152 h 256"/>
              <a:gd name="T54" fmla="*/ 162 w 256"/>
              <a:gd name="T55" fmla="*/ 155 h 256"/>
              <a:gd name="T56" fmla="*/ 176 w 256"/>
              <a:gd name="T57" fmla="*/ 160 h 256"/>
              <a:gd name="T58" fmla="*/ 200 w 256"/>
              <a:gd name="T59" fmla="*/ 173 h 256"/>
              <a:gd name="T60" fmla="*/ 213 w 256"/>
              <a:gd name="T61" fmla="*/ 185 h 256"/>
              <a:gd name="T62" fmla="*/ 231 w 256"/>
              <a:gd name="T63" fmla="*/ 192 h 256"/>
              <a:gd name="T64" fmla="*/ 146 w 256"/>
              <a:gd name="T65" fmla="*/ 224 h 256"/>
              <a:gd name="T66" fmla="*/ 2 w 256"/>
              <a:gd name="T67" fmla="*/ 109 h 256"/>
              <a:gd name="T68" fmla="*/ 4 w 256"/>
              <a:gd name="T69" fmla="*/ 160 h 256"/>
              <a:gd name="T70" fmla="*/ 27 w 256"/>
              <a:gd name="T71" fmla="*/ 207 h 256"/>
              <a:gd name="T72" fmla="*/ 81 w 256"/>
              <a:gd name="T73" fmla="*/ 247 h 256"/>
              <a:gd name="T74" fmla="*/ 131 w 256"/>
              <a:gd name="T75" fmla="*/ 204 h 256"/>
              <a:gd name="T76" fmla="*/ 127 w 256"/>
              <a:gd name="T77" fmla="*/ 183 h 256"/>
              <a:gd name="T78" fmla="*/ 132 w 256"/>
              <a:gd name="T79" fmla="*/ 163 h 256"/>
              <a:gd name="T80" fmla="*/ 117 w 256"/>
              <a:gd name="T81" fmla="*/ 158 h 256"/>
              <a:gd name="T82" fmla="*/ 101 w 256"/>
              <a:gd name="T83" fmla="*/ 147 h 256"/>
              <a:gd name="T84" fmla="*/ 73 w 256"/>
              <a:gd name="T85" fmla="*/ 136 h 256"/>
              <a:gd name="T86" fmla="*/ 62 w 256"/>
              <a:gd name="T87" fmla="*/ 115 h 256"/>
              <a:gd name="T88" fmla="*/ 56 w 256"/>
              <a:gd name="T89" fmla="*/ 112 h 256"/>
              <a:gd name="T90" fmla="*/ 55 w 256"/>
              <a:gd name="T91" fmla="*/ 116 h 256"/>
              <a:gd name="T92" fmla="*/ 47 w 256"/>
              <a:gd name="T93" fmla="*/ 95 h 256"/>
              <a:gd name="T94" fmla="*/ 47 w 256"/>
              <a:gd name="T95" fmla="*/ 74 h 256"/>
              <a:gd name="T96" fmla="*/ 56 w 256"/>
              <a:gd name="T97" fmla="*/ 51 h 256"/>
              <a:gd name="T98" fmla="*/ 54 w 256"/>
              <a:gd name="T99" fmla="*/ 37 h 256"/>
              <a:gd name="T100" fmla="*/ 115 w 256"/>
              <a:gd name="T101" fmla="*/ 10 h 256"/>
              <a:gd name="T102" fmla="*/ 137 w 256"/>
              <a:gd name="T103" fmla="*/ 1 h 256"/>
              <a:gd name="T104" fmla="*/ 79 w 256"/>
              <a:gd name="T105" fmla="*/ 10 h 256"/>
              <a:gd name="T106" fmla="*/ 38 w 256"/>
              <a:gd name="T107" fmla="*/ 38 h 256"/>
              <a:gd name="T108" fmla="*/ 9 w 256"/>
              <a:gd name="T109" fmla="*/ 81 h 256"/>
              <a:gd name="T110" fmla="*/ 136 w 256"/>
              <a:gd name="T111" fmla="*/ 161 h 256"/>
              <a:gd name="T112" fmla="*/ 118 w 256"/>
              <a:gd name="T113" fmla="*/ 142 h 256"/>
              <a:gd name="T114" fmla="*/ 114 w 256"/>
              <a:gd name="T115" fmla="*/ 130 h 256"/>
              <a:gd name="T116" fmla="*/ 91 w 256"/>
              <a:gd name="T117" fmla="*/ 134 h 256"/>
              <a:gd name="T118" fmla="*/ 103 w 256"/>
              <a:gd name="T119" fmla="*/ 107 h 256"/>
              <a:gd name="T120" fmla="*/ 126 w 256"/>
              <a:gd name="T121" fmla="*/ 106 h 256"/>
              <a:gd name="T122" fmla="*/ 133 w 256"/>
              <a:gd name="T123" fmla="*/ 10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6" h="256">
                <a:moveTo>
                  <a:pt x="137" y="256"/>
                </a:moveTo>
                <a:cubicBezTo>
                  <a:pt x="144" y="255"/>
                  <a:pt x="150" y="254"/>
                  <a:pt x="156" y="253"/>
                </a:cubicBezTo>
                <a:cubicBezTo>
                  <a:pt x="161" y="252"/>
                  <a:pt x="165" y="251"/>
                  <a:pt x="169" y="249"/>
                </a:cubicBezTo>
                <a:cubicBezTo>
                  <a:pt x="171" y="249"/>
                  <a:pt x="173" y="248"/>
                  <a:pt x="175" y="247"/>
                </a:cubicBezTo>
                <a:cubicBezTo>
                  <a:pt x="179" y="246"/>
                  <a:pt x="183" y="244"/>
                  <a:pt x="186" y="242"/>
                </a:cubicBezTo>
                <a:cubicBezTo>
                  <a:pt x="188" y="241"/>
                  <a:pt x="190" y="240"/>
                  <a:pt x="192" y="239"/>
                </a:cubicBezTo>
                <a:cubicBezTo>
                  <a:pt x="200" y="235"/>
                  <a:pt x="207" y="229"/>
                  <a:pt x="214" y="223"/>
                </a:cubicBezTo>
                <a:cubicBezTo>
                  <a:pt x="216" y="222"/>
                  <a:pt x="217" y="220"/>
                  <a:pt x="218" y="219"/>
                </a:cubicBezTo>
                <a:cubicBezTo>
                  <a:pt x="220" y="217"/>
                  <a:pt x="221" y="216"/>
                  <a:pt x="223" y="214"/>
                </a:cubicBezTo>
                <a:cubicBezTo>
                  <a:pt x="225" y="212"/>
                  <a:pt x="227" y="210"/>
                  <a:pt x="229" y="207"/>
                </a:cubicBezTo>
                <a:cubicBezTo>
                  <a:pt x="232" y="203"/>
                  <a:pt x="234" y="199"/>
                  <a:pt x="237" y="195"/>
                </a:cubicBezTo>
                <a:cubicBezTo>
                  <a:pt x="238" y="194"/>
                  <a:pt x="238" y="193"/>
                  <a:pt x="239" y="192"/>
                </a:cubicBezTo>
                <a:cubicBezTo>
                  <a:pt x="240" y="190"/>
                  <a:pt x="241" y="188"/>
                  <a:pt x="242" y="186"/>
                </a:cubicBezTo>
                <a:cubicBezTo>
                  <a:pt x="242" y="186"/>
                  <a:pt x="243" y="185"/>
                  <a:pt x="243" y="184"/>
                </a:cubicBezTo>
                <a:cubicBezTo>
                  <a:pt x="244" y="182"/>
                  <a:pt x="245" y="180"/>
                  <a:pt x="246" y="178"/>
                </a:cubicBezTo>
                <a:cubicBezTo>
                  <a:pt x="247" y="176"/>
                  <a:pt x="247" y="174"/>
                  <a:pt x="248" y="172"/>
                </a:cubicBezTo>
                <a:cubicBezTo>
                  <a:pt x="250" y="168"/>
                  <a:pt x="251" y="164"/>
                  <a:pt x="252" y="160"/>
                </a:cubicBezTo>
                <a:cubicBezTo>
                  <a:pt x="252" y="158"/>
                  <a:pt x="253" y="156"/>
                  <a:pt x="253" y="154"/>
                </a:cubicBezTo>
                <a:cubicBezTo>
                  <a:pt x="254" y="152"/>
                  <a:pt x="254" y="150"/>
                  <a:pt x="254" y="148"/>
                </a:cubicBezTo>
                <a:cubicBezTo>
                  <a:pt x="255" y="146"/>
                  <a:pt x="255" y="143"/>
                  <a:pt x="255" y="141"/>
                </a:cubicBezTo>
                <a:cubicBezTo>
                  <a:pt x="256" y="137"/>
                  <a:pt x="256" y="133"/>
                  <a:pt x="256" y="128"/>
                </a:cubicBezTo>
                <a:cubicBezTo>
                  <a:pt x="256" y="124"/>
                  <a:pt x="256" y="119"/>
                  <a:pt x="255" y="115"/>
                </a:cubicBezTo>
                <a:cubicBezTo>
                  <a:pt x="255" y="113"/>
                  <a:pt x="255" y="111"/>
                  <a:pt x="254" y="109"/>
                </a:cubicBezTo>
                <a:cubicBezTo>
                  <a:pt x="254" y="107"/>
                  <a:pt x="254" y="105"/>
                  <a:pt x="253" y="102"/>
                </a:cubicBezTo>
                <a:cubicBezTo>
                  <a:pt x="253" y="100"/>
                  <a:pt x="252" y="98"/>
                  <a:pt x="252" y="96"/>
                </a:cubicBezTo>
                <a:cubicBezTo>
                  <a:pt x="251" y="92"/>
                  <a:pt x="250" y="88"/>
                  <a:pt x="248" y="84"/>
                </a:cubicBezTo>
                <a:cubicBezTo>
                  <a:pt x="248" y="83"/>
                  <a:pt x="247" y="82"/>
                  <a:pt x="247" y="81"/>
                </a:cubicBezTo>
                <a:cubicBezTo>
                  <a:pt x="246" y="78"/>
                  <a:pt x="245" y="76"/>
                  <a:pt x="243" y="73"/>
                </a:cubicBezTo>
                <a:cubicBezTo>
                  <a:pt x="243" y="72"/>
                  <a:pt x="242" y="71"/>
                  <a:pt x="242" y="70"/>
                </a:cubicBezTo>
                <a:cubicBezTo>
                  <a:pt x="241" y="68"/>
                  <a:pt x="240" y="66"/>
                  <a:pt x="239" y="65"/>
                </a:cubicBezTo>
                <a:cubicBezTo>
                  <a:pt x="236" y="59"/>
                  <a:pt x="232" y="54"/>
                  <a:pt x="229" y="49"/>
                </a:cubicBezTo>
                <a:cubicBezTo>
                  <a:pt x="227" y="47"/>
                  <a:pt x="225" y="44"/>
                  <a:pt x="223" y="42"/>
                </a:cubicBezTo>
                <a:cubicBezTo>
                  <a:pt x="221" y="41"/>
                  <a:pt x="220" y="39"/>
                  <a:pt x="218" y="38"/>
                </a:cubicBezTo>
                <a:cubicBezTo>
                  <a:pt x="217" y="36"/>
                  <a:pt x="216" y="35"/>
                  <a:pt x="214" y="34"/>
                </a:cubicBezTo>
                <a:cubicBezTo>
                  <a:pt x="211" y="31"/>
                  <a:pt x="208" y="28"/>
                  <a:pt x="205" y="26"/>
                </a:cubicBezTo>
                <a:cubicBezTo>
                  <a:pt x="201" y="23"/>
                  <a:pt x="196" y="20"/>
                  <a:pt x="192" y="17"/>
                </a:cubicBezTo>
                <a:cubicBezTo>
                  <a:pt x="190" y="16"/>
                  <a:pt x="188" y="15"/>
                  <a:pt x="186" y="14"/>
                </a:cubicBezTo>
                <a:cubicBezTo>
                  <a:pt x="185" y="14"/>
                  <a:pt x="185" y="13"/>
                  <a:pt x="184" y="13"/>
                </a:cubicBezTo>
                <a:cubicBezTo>
                  <a:pt x="183" y="13"/>
                  <a:pt x="182" y="12"/>
                  <a:pt x="181" y="12"/>
                </a:cubicBezTo>
                <a:cubicBezTo>
                  <a:pt x="180" y="11"/>
                  <a:pt x="180" y="11"/>
                  <a:pt x="179" y="11"/>
                </a:cubicBezTo>
                <a:cubicBezTo>
                  <a:pt x="178" y="10"/>
                  <a:pt x="176" y="10"/>
                  <a:pt x="175" y="9"/>
                </a:cubicBezTo>
                <a:cubicBezTo>
                  <a:pt x="175" y="9"/>
                  <a:pt x="175" y="9"/>
                  <a:pt x="175" y="9"/>
                </a:cubicBezTo>
                <a:cubicBezTo>
                  <a:pt x="173" y="9"/>
                  <a:pt x="172" y="8"/>
                  <a:pt x="170" y="7"/>
                </a:cubicBezTo>
                <a:cubicBezTo>
                  <a:pt x="170" y="7"/>
                  <a:pt x="169" y="7"/>
                  <a:pt x="169" y="7"/>
                </a:cubicBezTo>
                <a:cubicBezTo>
                  <a:pt x="165" y="6"/>
                  <a:pt x="161" y="5"/>
                  <a:pt x="157" y="4"/>
                </a:cubicBezTo>
                <a:cubicBezTo>
                  <a:pt x="156" y="3"/>
                  <a:pt x="155" y="3"/>
                  <a:pt x="154" y="3"/>
                </a:cubicBezTo>
                <a:cubicBezTo>
                  <a:pt x="153" y="3"/>
                  <a:pt x="152" y="3"/>
                  <a:pt x="151" y="2"/>
                </a:cubicBezTo>
                <a:cubicBezTo>
                  <a:pt x="146" y="2"/>
                  <a:pt x="142" y="1"/>
                  <a:pt x="137" y="1"/>
                </a:cubicBezTo>
                <a:cubicBezTo>
                  <a:pt x="137" y="7"/>
                  <a:pt x="137" y="7"/>
                  <a:pt x="137" y="7"/>
                </a:cubicBezTo>
                <a:cubicBezTo>
                  <a:pt x="142" y="8"/>
                  <a:pt x="147" y="9"/>
                  <a:pt x="152" y="10"/>
                </a:cubicBezTo>
                <a:cubicBezTo>
                  <a:pt x="152" y="10"/>
                  <a:pt x="151" y="10"/>
                  <a:pt x="150" y="10"/>
                </a:cubicBezTo>
                <a:cubicBezTo>
                  <a:pt x="149" y="11"/>
                  <a:pt x="149" y="12"/>
                  <a:pt x="148" y="12"/>
                </a:cubicBezTo>
                <a:cubicBezTo>
                  <a:pt x="145" y="12"/>
                  <a:pt x="143" y="11"/>
                  <a:pt x="141" y="11"/>
                </a:cubicBezTo>
                <a:cubicBezTo>
                  <a:pt x="141" y="12"/>
                  <a:pt x="142" y="13"/>
                  <a:pt x="143" y="13"/>
                </a:cubicBezTo>
                <a:cubicBezTo>
                  <a:pt x="145" y="14"/>
                  <a:pt x="146" y="14"/>
                  <a:pt x="149" y="14"/>
                </a:cubicBezTo>
                <a:cubicBezTo>
                  <a:pt x="150" y="14"/>
                  <a:pt x="152" y="14"/>
                  <a:pt x="153" y="13"/>
                </a:cubicBezTo>
                <a:cubicBezTo>
                  <a:pt x="154" y="13"/>
                  <a:pt x="154" y="12"/>
                  <a:pt x="155" y="11"/>
                </a:cubicBezTo>
                <a:cubicBezTo>
                  <a:pt x="155" y="11"/>
                  <a:pt x="155" y="11"/>
                  <a:pt x="156" y="10"/>
                </a:cubicBezTo>
                <a:cubicBezTo>
                  <a:pt x="157" y="11"/>
                  <a:pt x="159" y="11"/>
                  <a:pt x="160" y="11"/>
                </a:cubicBezTo>
                <a:cubicBezTo>
                  <a:pt x="160" y="12"/>
                  <a:pt x="158" y="12"/>
                  <a:pt x="158" y="13"/>
                </a:cubicBezTo>
                <a:cubicBezTo>
                  <a:pt x="159" y="14"/>
                  <a:pt x="161" y="13"/>
                  <a:pt x="162" y="12"/>
                </a:cubicBezTo>
                <a:cubicBezTo>
                  <a:pt x="163" y="12"/>
                  <a:pt x="163" y="12"/>
                  <a:pt x="163" y="12"/>
                </a:cubicBezTo>
                <a:cubicBezTo>
                  <a:pt x="165" y="13"/>
                  <a:pt x="167" y="14"/>
                  <a:pt x="169" y="14"/>
                </a:cubicBezTo>
                <a:cubicBezTo>
                  <a:pt x="172" y="15"/>
                  <a:pt x="174" y="16"/>
                  <a:pt x="177" y="17"/>
                </a:cubicBezTo>
                <a:cubicBezTo>
                  <a:pt x="176" y="18"/>
                  <a:pt x="176" y="18"/>
                  <a:pt x="175" y="18"/>
                </a:cubicBezTo>
                <a:cubicBezTo>
                  <a:pt x="174" y="18"/>
                  <a:pt x="174" y="17"/>
                  <a:pt x="173" y="17"/>
                </a:cubicBezTo>
                <a:cubicBezTo>
                  <a:pt x="172" y="19"/>
                  <a:pt x="174" y="19"/>
                  <a:pt x="175" y="20"/>
                </a:cubicBezTo>
                <a:cubicBezTo>
                  <a:pt x="176" y="21"/>
                  <a:pt x="178" y="21"/>
                  <a:pt x="178" y="23"/>
                </a:cubicBezTo>
                <a:cubicBezTo>
                  <a:pt x="177" y="25"/>
                  <a:pt x="175" y="23"/>
                  <a:pt x="173" y="23"/>
                </a:cubicBezTo>
                <a:cubicBezTo>
                  <a:pt x="171" y="23"/>
                  <a:pt x="168" y="26"/>
                  <a:pt x="167" y="23"/>
                </a:cubicBezTo>
                <a:cubicBezTo>
                  <a:pt x="167" y="22"/>
                  <a:pt x="169" y="21"/>
                  <a:pt x="169" y="20"/>
                </a:cubicBezTo>
                <a:cubicBezTo>
                  <a:pt x="169" y="20"/>
                  <a:pt x="169" y="20"/>
                  <a:pt x="168" y="20"/>
                </a:cubicBezTo>
                <a:cubicBezTo>
                  <a:pt x="168" y="20"/>
                  <a:pt x="167" y="21"/>
                  <a:pt x="166" y="21"/>
                </a:cubicBezTo>
                <a:cubicBezTo>
                  <a:pt x="165" y="22"/>
                  <a:pt x="165" y="22"/>
                  <a:pt x="163" y="22"/>
                </a:cubicBezTo>
                <a:cubicBezTo>
                  <a:pt x="163" y="22"/>
                  <a:pt x="162" y="22"/>
                  <a:pt x="161" y="23"/>
                </a:cubicBezTo>
                <a:cubicBezTo>
                  <a:pt x="159" y="23"/>
                  <a:pt x="158" y="24"/>
                  <a:pt x="156" y="25"/>
                </a:cubicBezTo>
                <a:cubicBezTo>
                  <a:pt x="156" y="25"/>
                  <a:pt x="155" y="25"/>
                  <a:pt x="154" y="25"/>
                </a:cubicBezTo>
                <a:cubicBezTo>
                  <a:pt x="152" y="26"/>
                  <a:pt x="150" y="27"/>
                  <a:pt x="149" y="28"/>
                </a:cubicBezTo>
                <a:cubicBezTo>
                  <a:pt x="147" y="29"/>
                  <a:pt x="145" y="30"/>
                  <a:pt x="144" y="31"/>
                </a:cubicBezTo>
                <a:cubicBezTo>
                  <a:pt x="143" y="31"/>
                  <a:pt x="142" y="33"/>
                  <a:pt x="142" y="34"/>
                </a:cubicBezTo>
                <a:cubicBezTo>
                  <a:pt x="142" y="34"/>
                  <a:pt x="143" y="35"/>
                  <a:pt x="143" y="36"/>
                </a:cubicBezTo>
                <a:cubicBezTo>
                  <a:pt x="143" y="36"/>
                  <a:pt x="143" y="37"/>
                  <a:pt x="143" y="38"/>
                </a:cubicBezTo>
                <a:cubicBezTo>
                  <a:pt x="144" y="39"/>
                  <a:pt x="145" y="38"/>
                  <a:pt x="146" y="38"/>
                </a:cubicBezTo>
                <a:cubicBezTo>
                  <a:pt x="148" y="38"/>
                  <a:pt x="150" y="40"/>
                  <a:pt x="151" y="41"/>
                </a:cubicBezTo>
                <a:cubicBezTo>
                  <a:pt x="152" y="42"/>
                  <a:pt x="154" y="43"/>
                  <a:pt x="156" y="43"/>
                </a:cubicBezTo>
                <a:cubicBezTo>
                  <a:pt x="157" y="43"/>
                  <a:pt x="160" y="42"/>
                  <a:pt x="160" y="44"/>
                </a:cubicBezTo>
                <a:cubicBezTo>
                  <a:pt x="160" y="45"/>
                  <a:pt x="158" y="46"/>
                  <a:pt x="158" y="47"/>
                </a:cubicBezTo>
                <a:cubicBezTo>
                  <a:pt x="159" y="48"/>
                  <a:pt x="157" y="49"/>
                  <a:pt x="157" y="50"/>
                </a:cubicBezTo>
                <a:cubicBezTo>
                  <a:pt x="157" y="51"/>
                  <a:pt x="158" y="52"/>
                  <a:pt x="159" y="52"/>
                </a:cubicBezTo>
                <a:cubicBezTo>
                  <a:pt x="161" y="52"/>
                  <a:pt x="163" y="51"/>
                  <a:pt x="163" y="49"/>
                </a:cubicBezTo>
                <a:cubicBezTo>
                  <a:pt x="164" y="48"/>
                  <a:pt x="164" y="46"/>
                  <a:pt x="165" y="44"/>
                </a:cubicBezTo>
                <a:cubicBezTo>
                  <a:pt x="171" y="45"/>
                  <a:pt x="177" y="41"/>
                  <a:pt x="176" y="35"/>
                </a:cubicBezTo>
                <a:cubicBezTo>
                  <a:pt x="176" y="34"/>
                  <a:pt x="176" y="33"/>
                  <a:pt x="176" y="33"/>
                </a:cubicBezTo>
                <a:cubicBezTo>
                  <a:pt x="176" y="32"/>
                  <a:pt x="178" y="31"/>
                  <a:pt x="178" y="29"/>
                </a:cubicBezTo>
                <a:cubicBezTo>
                  <a:pt x="179" y="29"/>
                  <a:pt x="179" y="29"/>
                  <a:pt x="179" y="28"/>
                </a:cubicBezTo>
                <a:cubicBezTo>
                  <a:pt x="180" y="27"/>
                  <a:pt x="180" y="26"/>
                  <a:pt x="181" y="26"/>
                </a:cubicBezTo>
                <a:cubicBezTo>
                  <a:pt x="181" y="26"/>
                  <a:pt x="181" y="26"/>
                  <a:pt x="182" y="26"/>
                </a:cubicBezTo>
                <a:cubicBezTo>
                  <a:pt x="182" y="25"/>
                  <a:pt x="183" y="26"/>
                  <a:pt x="183" y="26"/>
                </a:cubicBezTo>
                <a:cubicBezTo>
                  <a:pt x="184" y="26"/>
                  <a:pt x="186" y="27"/>
                  <a:pt x="187" y="27"/>
                </a:cubicBezTo>
                <a:cubicBezTo>
                  <a:pt x="188" y="26"/>
                  <a:pt x="188" y="26"/>
                  <a:pt x="189" y="26"/>
                </a:cubicBezTo>
                <a:cubicBezTo>
                  <a:pt x="190" y="26"/>
                  <a:pt x="191" y="28"/>
                  <a:pt x="192" y="29"/>
                </a:cubicBezTo>
                <a:cubicBezTo>
                  <a:pt x="193" y="29"/>
                  <a:pt x="194" y="29"/>
                  <a:pt x="194" y="30"/>
                </a:cubicBezTo>
                <a:cubicBezTo>
                  <a:pt x="194" y="31"/>
                  <a:pt x="193" y="32"/>
                  <a:pt x="193" y="33"/>
                </a:cubicBezTo>
                <a:cubicBezTo>
                  <a:pt x="193" y="33"/>
                  <a:pt x="193" y="33"/>
                  <a:pt x="193" y="33"/>
                </a:cubicBezTo>
                <a:cubicBezTo>
                  <a:pt x="193" y="34"/>
                  <a:pt x="194" y="35"/>
                  <a:pt x="195" y="35"/>
                </a:cubicBezTo>
                <a:cubicBezTo>
                  <a:pt x="196" y="35"/>
                  <a:pt x="198" y="35"/>
                  <a:pt x="199" y="34"/>
                </a:cubicBezTo>
                <a:cubicBezTo>
                  <a:pt x="200" y="34"/>
                  <a:pt x="201" y="33"/>
                  <a:pt x="202" y="32"/>
                </a:cubicBezTo>
                <a:cubicBezTo>
                  <a:pt x="203" y="33"/>
                  <a:pt x="204" y="34"/>
                  <a:pt x="206" y="35"/>
                </a:cubicBezTo>
                <a:cubicBezTo>
                  <a:pt x="206" y="36"/>
                  <a:pt x="206" y="36"/>
                  <a:pt x="206" y="37"/>
                </a:cubicBezTo>
                <a:cubicBezTo>
                  <a:pt x="206" y="38"/>
                  <a:pt x="206" y="39"/>
                  <a:pt x="206" y="41"/>
                </a:cubicBezTo>
                <a:cubicBezTo>
                  <a:pt x="206" y="43"/>
                  <a:pt x="209" y="43"/>
                  <a:pt x="210" y="44"/>
                </a:cubicBezTo>
                <a:cubicBezTo>
                  <a:pt x="211" y="44"/>
                  <a:pt x="211" y="45"/>
                  <a:pt x="211" y="46"/>
                </a:cubicBezTo>
                <a:cubicBezTo>
                  <a:pt x="212" y="47"/>
                  <a:pt x="213" y="47"/>
                  <a:pt x="213" y="48"/>
                </a:cubicBezTo>
                <a:cubicBezTo>
                  <a:pt x="213" y="50"/>
                  <a:pt x="211" y="50"/>
                  <a:pt x="211" y="53"/>
                </a:cubicBezTo>
                <a:cubicBezTo>
                  <a:pt x="210" y="54"/>
                  <a:pt x="209" y="54"/>
                  <a:pt x="209" y="55"/>
                </a:cubicBezTo>
                <a:cubicBezTo>
                  <a:pt x="209" y="57"/>
                  <a:pt x="213" y="56"/>
                  <a:pt x="213" y="58"/>
                </a:cubicBezTo>
                <a:cubicBezTo>
                  <a:pt x="214" y="58"/>
                  <a:pt x="213" y="59"/>
                  <a:pt x="213" y="60"/>
                </a:cubicBezTo>
                <a:cubicBezTo>
                  <a:pt x="214" y="62"/>
                  <a:pt x="214" y="64"/>
                  <a:pt x="212" y="64"/>
                </a:cubicBezTo>
                <a:cubicBezTo>
                  <a:pt x="211" y="64"/>
                  <a:pt x="211" y="62"/>
                  <a:pt x="210" y="62"/>
                </a:cubicBezTo>
                <a:cubicBezTo>
                  <a:pt x="209" y="62"/>
                  <a:pt x="208" y="62"/>
                  <a:pt x="207" y="62"/>
                </a:cubicBezTo>
                <a:cubicBezTo>
                  <a:pt x="207" y="62"/>
                  <a:pt x="206" y="62"/>
                  <a:pt x="205" y="61"/>
                </a:cubicBezTo>
                <a:cubicBezTo>
                  <a:pt x="203" y="61"/>
                  <a:pt x="201" y="62"/>
                  <a:pt x="200" y="61"/>
                </a:cubicBezTo>
                <a:cubicBezTo>
                  <a:pt x="202" y="59"/>
                  <a:pt x="204" y="57"/>
                  <a:pt x="206" y="55"/>
                </a:cubicBezTo>
                <a:cubicBezTo>
                  <a:pt x="207" y="54"/>
                  <a:pt x="208" y="54"/>
                  <a:pt x="208" y="53"/>
                </a:cubicBezTo>
                <a:cubicBezTo>
                  <a:pt x="207" y="52"/>
                  <a:pt x="205" y="53"/>
                  <a:pt x="204" y="53"/>
                </a:cubicBezTo>
                <a:cubicBezTo>
                  <a:pt x="203" y="54"/>
                  <a:pt x="202" y="55"/>
                  <a:pt x="200" y="55"/>
                </a:cubicBezTo>
                <a:cubicBezTo>
                  <a:pt x="198" y="55"/>
                  <a:pt x="195" y="54"/>
                  <a:pt x="193" y="56"/>
                </a:cubicBezTo>
                <a:cubicBezTo>
                  <a:pt x="193" y="57"/>
                  <a:pt x="195" y="56"/>
                  <a:pt x="195" y="58"/>
                </a:cubicBezTo>
                <a:cubicBezTo>
                  <a:pt x="194" y="58"/>
                  <a:pt x="193" y="58"/>
                  <a:pt x="193" y="57"/>
                </a:cubicBezTo>
                <a:cubicBezTo>
                  <a:pt x="192" y="57"/>
                  <a:pt x="192" y="56"/>
                  <a:pt x="192" y="56"/>
                </a:cubicBezTo>
                <a:cubicBezTo>
                  <a:pt x="191" y="55"/>
                  <a:pt x="189" y="55"/>
                  <a:pt x="187" y="55"/>
                </a:cubicBezTo>
                <a:cubicBezTo>
                  <a:pt x="186" y="55"/>
                  <a:pt x="185" y="56"/>
                  <a:pt x="185" y="57"/>
                </a:cubicBezTo>
                <a:cubicBezTo>
                  <a:pt x="186" y="58"/>
                  <a:pt x="189" y="57"/>
                  <a:pt x="190" y="59"/>
                </a:cubicBezTo>
                <a:cubicBezTo>
                  <a:pt x="189" y="60"/>
                  <a:pt x="187" y="61"/>
                  <a:pt x="187" y="64"/>
                </a:cubicBezTo>
                <a:cubicBezTo>
                  <a:pt x="187" y="64"/>
                  <a:pt x="188" y="66"/>
                  <a:pt x="189" y="66"/>
                </a:cubicBezTo>
                <a:cubicBezTo>
                  <a:pt x="190" y="66"/>
                  <a:pt x="190" y="65"/>
                  <a:pt x="191" y="65"/>
                </a:cubicBezTo>
                <a:cubicBezTo>
                  <a:pt x="191" y="65"/>
                  <a:pt x="191" y="66"/>
                  <a:pt x="192" y="66"/>
                </a:cubicBezTo>
                <a:cubicBezTo>
                  <a:pt x="194" y="65"/>
                  <a:pt x="194" y="64"/>
                  <a:pt x="196" y="64"/>
                </a:cubicBezTo>
                <a:cubicBezTo>
                  <a:pt x="198" y="66"/>
                  <a:pt x="194" y="67"/>
                  <a:pt x="192" y="68"/>
                </a:cubicBezTo>
                <a:cubicBezTo>
                  <a:pt x="190" y="68"/>
                  <a:pt x="187" y="69"/>
                  <a:pt x="185" y="70"/>
                </a:cubicBezTo>
                <a:cubicBezTo>
                  <a:pt x="185" y="70"/>
                  <a:pt x="181" y="73"/>
                  <a:pt x="181" y="71"/>
                </a:cubicBezTo>
                <a:cubicBezTo>
                  <a:pt x="180" y="69"/>
                  <a:pt x="182" y="69"/>
                  <a:pt x="183" y="68"/>
                </a:cubicBezTo>
                <a:cubicBezTo>
                  <a:pt x="181" y="68"/>
                  <a:pt x="179" y="69"/>
                  <a:pt x="177" y="70"/>
                </a:cubicBezTo>
                <a:cubicBezTo>
                  <a:pt x="174" y="71"/>
                  <a:pt x="169" y="71"/>
                  <a:pt x="169" y="74"/>
                </a:cubicBezTo>
                <a:cubicBezTo>
                  <a:pt x="169" y="75"/>
                  <a:pt x="169" y="76"/>
                  <a:pt x="169" y="77"/>
                </a:cubicBezTo>
                <a:cubicBezTo>
                  <a:pt x="168" y="77"/>
                  <a:pt x="166" y="77"/>
                  <a:pt x="165" y="77"/>
                </a:cubicBezTo>
                <a:cubicBezTo>
                  <a:pt x="164" y="78"/>
                  <a:pt x="163" y="79"/>
                  <a:pt x="162" y="79"/>
                </a:cubicBezTo>
                <a:cubicBezTo>
                  <a:pt x="162" y="79"/>
                  <a:pt x="161" y="79"/>
                  <a:pt x="160" y="79"/>
                </a:cubicBezTo>
                <a:cubicBezTo>
                  <a:pt x="159" y="80"/>
                  <a:pt x="159" y="81"/>
                  <a:pt x="157" y="82"/>
                </a:cubicBezTo>
                <a:cubicBezTo>
                  <a:pt x="157" y="82"/>
                  <a:pt x="156" y="83"/>
                  <a:pt x="155" y="83"/>
                </a:cubicBezTo>
                <a:cubicBezTo>
                  <a:pt x="155" y="84"/>
                  <a:pt x="155" y="86"/>
                  <a:pt x="153" y="86"/>
                </a:cubicBezTo>
                <a:cubicBezTo>
                  <a:pt x="153" y="86"/>
                  <a:pt x="152" y="85"/>
                  <a:pt x="151" y="86"/>
                </a:cubicBezTo>
                <a:cubicBezTo>
                  <a:pt x="151" y="88"/>
                  <a:pt x="152" y="90"/>
                  <a:pt x="151" y="92"/>
                </a:cubicBezTo>
                <a:cubicBezTo>
                  <a:pt x="149" y="93"/>
                  <a:pt x="148" y="94"/>
                  <a:pt x="146" y="95"/>
                </a:cubicBezTo>
                <a:cubicBezTo>
                  <a:pt x="144" y="96"/>
                  <a:pt x="143" y="96"/>
                  <a:pt x="142" y="97"/>
                </a:cubicBezTo>
                <a:cubicBezTo>
                  <a:pt x="141" y="97"/>
                  <a:pt x="140" y="98"/>
                  <a:pt x="139" y="99"/>
                </a:cubicBezTo>
                <a:cubicBezTo>
                  <a:pt x="138" y="99"/>
                  <a:pt x="138" y="100"/>
                  <a:pt x="137" y="100"/>
                </a:cubicBezTo>
                <a:cubicBezTo>
                  <a:pt x="137" y="160"/>
                  <a:pt x="137" y="160"/>
                  <a:pt x="137" y="160"/>
                </a:cubicBezTo>
                <a:cubicBezTo>
                  <a:pt x="138" y="159"/>
                  <a:pt x="138" y="158"/>
                  <a:pt x="139" y="158"/>
                </a:cubicBezTo>
                <a:cubicBezTo>
                  <a:pt x="139" y="156"/>
                  <a:pt x="139" y="155"/>
                  <a:pt x="141" y="155"/>
                </a:cubicBezTo>
                <a:cubicBezTo>
                  <a:pt x="142" y="154"/>
                  <a:pt x="143" y="154"/>
                  <a:pt x="145" y="153"/>
                </a:cubicBezTo>
                <a:cubicBezTo>
                  <a:pt x="146" y="153"/>
                  <a:pt x="147" y="153"/>
                  <a:pt x="148" y="152"/>
                </a:cubicBezTo>
                <a:cubicBezTo>
                  <a:pt x="148" y="152"/>
                  <a:pt x="149" y="150"/>
                  <a:pt x="150" y="151"/>
                </a:cubicBezTo>
                <a:cubicBezTo>
                  <a:pt x="151" y="152"/>
                  <a:pt x="149" y="153"/>
                  <a:pt x="149" y="154"/>
                </a:cubicBezTo>
                <a:cubicBezTo>
                  <a:pt x="151" y="155"/>
                  <a:pt x="152" y="152"/>
                  <a:pt x="154" y="152"/>
                </a:cubicBezTo>
                <a:cubicBezTo>
                  <a:pt x="154" y="152"/>
                  <a:pt x="156" y="153"/>
                  <a:pt x="156" y="154"/>
                </a:cubicBezTo>
                <a:cubicBezTo>
                  <a:pt x="158" y="154"/>
                  <a:pt x="158" y="155"/>
                  <a:pt x="159" y="155"/>
                </a:cubicBezTo>
                <a:cubicBezTo>
                  <a:pt x="160" y="156"/>
                  <a:pt x="161" y="155"/>
                  <a:pt x="162" y="155"/>
                </a:cubicBezTo>
                <a:cubicBezTo>
                  <a:pt x="164" y="156"/>
                  <a:pt x="164" y="157"/>
                  <a:pt x="165" y="157"/>
                </a:cubicBezTo>
                <a:cubicBezTo>
                  <a:pt x="167" y="157"/>
                  <a:pt x="167" y="155"/>
                  <a:pt x="168" y="155"/>
                </a:cubicBezTo>
                <a:cubicBezTo>
                  <a:pt x="171" y="155"/>
                  <a:pt x="172" y="155"/>
                  <a:pt x="173" y="157"/>
                </a:cubicBezTo>
                <a:cubicBezTo>
                  <a:pt x="174" y="157"/>
                  <a:pt x="174" y="155"/>
                  <a:pt x="175" y="156"/>
                </a:cubicBezTo>
                <a:cubicBezTo>
                  <a:pt x="175" y="157"/>
                  <a:pt x="175" y="158"/>
                  <a:pt x="176" y="159"/>
                </a:cubicBezTo>
                <a:cubicBezTo>
                  <a:pt x="176" y="159"/>
                  <a:pt x="176" y="160"/>
                  <a:pt x="176" y="160"/>
                </a:cubicBezTo>
                <a:cubicBezTo>
                  <a:pt x="177" y="161"/>
                  <a:pt x="178" y="161"/>
                  <a:pt x="179" y="161"/>
                </a:cubicBezTo>
                <a:cubicBezTo>
                  <a:pt x="180" y="162"/>
                  <a:pt x="181" y="163"/>
                  <a:pt x="182" y="165"/>
                </a:cubicBezTo>
                <a:cubicBezTo>
                  <a:pt x="183" y="166"/>
                  <a:pt x="185" y="167"/>
                  <a:pt x="187" y="167"/>
                </a:cubicBezTo>
                <a:cubicBezTo>
                  <a:pt x="188" y="167"/>
                  <a:pt x="190" y="167"/>
                  <a:pt x="191" y="167"/>
                </a:cubicBezTo>
                <a:cubicBezTo>
                  <a:pt x="194" y="167"/>
                  <a:pt x="195" y="169"/>
                  <a:pt x="197" y="170"/>
                </a:cubicBezTo>
                <a:cubicBezTo>
                  <a:pt x="199" y="171"/>
                  <a:pt x="200" y="172"/>
                  <a:pt x="200" y="173"/>
                </a:cubicBezTo>
                <a:cubicBezTo>
                  <a:pt x="200" y="174"/>
                  <a:pt x="200" y="175"/>
                  <a:pt x="200" y="175"/>
                </a:cubicBezTo>
                <a:cubicBezTo>
                  <a:pt x="201" y="177"/>
                  <a:pt x="203" y="178"/>
                  <a:pt x="203" y="181"/>
                </a:cubicBezTo>
                <a:cubicBezTo>
                  <a:pt x="203" y="182"/>
                  <a:pt x="204" y="182"/>
                  <a:pt x="205" y="183"/>
                </a:cubicBezTo>
                <a:cubicBezTo>
                  <a:pt x="206" y="183"/>
                  <a:pt x="206" y="184"/>
                  <a:pt x="207" y="184"/>
                </a:cubicBezTo>
                <a:cubicBezTo>
                  <a:pt x="208" y="184"/>
                  <a:pt x="208" y="184"/>
                  <a:pt x="209" y="184"/>
                </a:cubicBezTo>
                <a:cubicBezTo>
                  <a:pt x="210" y="184"/>
                  <a:pt x="211" y="185"/>
                  <a:pt x="213" y="185"/>
                </a:cubicBezTo>
                <a:cubicBezTo>
                  <a:pt x="214" y="186"/>
                  <a:pt x="215" y="186"/>
                  <a:pt x="215" y="186"/>
                </a:cubicBezTo>
                <a:cubicBezTo>
                  <a:pt x="216" y="187"/>
                  <a:pt x="216" y="188"/>
                  <a:pt x="217" y="189"/>
                </a:cubicBezTo>
                <a:cubicBezTo>
                  <a:pt x="218" y="189"/>
                  <a:pt x="219" y="189"/>
                  <a:pt x="220" y="189"/>
                </a:cubicBezTo>
                <a:cubicBezTo>
                  <a:pt x="221" y="189"/>
                  <a:pt x="223" y="190"/>
                  <a:pt x="225" y="190"/>
                </a:cubicBezTo>
                <a:cubicBezTo>
                  <a:pt x="225" y="190"/>
                  <a:pt x="226" y="189"/>
                  <a:pt x="227" y="189"/>
                </a:cubicBezTo>
                <a:cubicBezTo>
                  <a:pt x="228" y="190"/>
                  <a:pt x="230" y="191"/>
                  <a:pt x="231" y="192"/>
                </a:cubicBezTo>
                <a:cubicBezTo>
                  <a:pt x="214" y="219"/>
                  <a:pt x="188" y="238"/>
                  <a:pt x="156" y="246"/>
                </a:cubicBezTo>
                <a:cubicBezTo>
                  <a:pt x="156" y="245"/>
                  <a:pt x="156" y="244"/>
                  <a:pt x="156" y="242"/>
                </a:cubicBezTo>
                <a:cubicBezTo>
                  <a:pt x="156" y="240"/>
                  <a:pt x="156" y="238"/>
                  <a:pt x="156" y="235"/>
                </a:cubicBezTo>
                <a:cubicBezTo>
                  <a:pt x="155" y="234"/>
                  <a:pt x="155" y="231"/>
                  <a:pt x="154" y="230"/>
                </a:cubicBezTo>
                <a:cubicBezTo>
                  <a:pt x="154" y="228"/>
                  <a:pt x="151" y="226"/>
                  <a:pt x="149" y="225"/>
                </a:cubicBezTo>
                <a:cubicBezTo>
                  <a:pt x="148" y="225"/>
                  <a:pt x="147" y="225"/>
                  <a:pt x="146" y="224"/>
                </a:cubicBezTo>
                <a:cubicBezTo>
                  <a:pt x="144" y="223"/>
                  <a:pt x="140" y="221"/>
                  <a:pt x="139" y="219"/>
                </a:cubicBezTo>
                <a:cubicBezTo>
                  <a:pt x="138" y="218"/>
                  <a:pt x="138" y="217"/>
                  <a:pt x="138" y="216"/>
                </a:cubicBezTo>
                <a:cubicBezTo>
                  <a:pt x="138" y="216"/>
                  <a:pt x="137" y="215"/>
                  <a:pt x="137" y="214"/>
                </a:cubicBezTo>
                <a:lnTo>
                  <a:pt x="137" y="256"/>
                </a:lnTo>
                <a:close/>
                <a:moveTo>
                  <a:pt x="3" y="102"/>
                </a:moveTo>
                <a:cubicBezTo>
                  <a:pt x="2" y="105"/>
                  <a:pt x="2" y="107"/>
                  <a:pt x="2" y="109"/>
                </a:cubicBezTo>
                <a:cubicBezTo>
                  <a:pt x="1" y="111"/>
                  <a:pt x="1" y="113"/>
                  <a:pt x="1" y="115"/>
                </a:cubicBezTo>
                <a:cubicBezTo>
                  <a:pt x="0" y="119"/>
                  <a:pt x="0" y="124"/>
                  <a:pt x="0" y="128"/>
                </a:cubicBezTo>
                <a:cubicBezTo>
                  <a:pt x="0" y="133"/>
                  <a:pt x="0" y="137"/>
                  <a:pt x="1" y="141"/>
                </a:cubicBezTo>
                <a:cubicBezTo>
                  <a:pt x="1" y="143"/>
                  <a:pt x="1" y="146"/>
                  <a:pt x="2" y="148"/>
                </a:cubicBezTo>
                <a:cubicBezTo>
                  <a:pt x="2" y="150"/>
                  <a:pt x="2" y="152"/>
                  <a:pt x="3" y="154"/>
                </a:cubicBezTo>
                <a:cubicBezTo>
                  <a:pt x="3" y="156"/>
                  <a:pt x="4" y="158"/>
                  <a:pt x="4" y="160"/>
                </a:cubicBezTo>
                <a:cubicBezTo>
                  <a:pt x="5" y="164"/>
                  <a:pt x="6" y="168"/>
                  <a:pt x="8" y="172"/>
                </a:cubicBezTo>
                <a:cubicBezTo>
                  <a:pt x="9" y="174"/>
                  <a:pt x="9" y="176"/>
                  <a:pt x="10" y="178"/>
                </a:cubicBezTo>
                <a:cubicBezTo>
                  <a:pt x="11" y="180"/>
                  <a:pt x="12" y="182"/>
                  <a:pt x="13" y="184"/>
                </a:cubicBezTo>
                <a:cubicBezTo>
                  <a:pt x="13" y="185"/>
                  <a:pt x="14" y="186"/>
                  <a:pt x="14" y="186"/>
                </a:cubicBezTo>
                <a:cubicBezTo>
                  <a:pt x="15" y="188"/>
                  <a:pt x="16" y="190"/>
                  <a:pt x="17" y="192"/>
                </a:cubicBezTo>
                <a:cubicBezTo>
                  <a:pt x="20" y="197"/>
                  <a:pt x="24" y="202"/>
                  <a:pt x="27" y="207"/>
                </a:cubicBezTo>
                <a:cubicBezTo>
                  <a:pt x="29" y="210"/>
                  <a:pt x="31" y="212"/>
                  <a:pt x="33" y="214"/>
                </a:cubicBezTo>
                <a:cubicBezTo>
                  <a:pt x="35" y="216"/>
                  <a:pt x="36" y="217"/>
                  <a:pt x="38" y="219"/>
                </a:cubicBezTo>
                <a:cubicBezTo>
                  <a:pt x="39" y="220"/>
                  <a:pt x="41" y="222"/>
                  <a:pt x="42" y="223"/>
                </a:cubicBezTo>
                <a:cubicBezTo>
                  <a:pt x="49" y="229"/>
                  <a:pt x="56" y="235"/>
                  <a:pt x="64" y="239"/>
                </a:cubicBezTo>
                <a:cubicBezTo>
                  <a:pt x="66" y="240"/>
                  <a:pt x="68" y="241"/>
                  <a:pt x="70" y="242"/>
                </a:cubicBezTo>
                <a:cubicBezTo>
                  <a:pt x="73" y="244"/>
                  <a:pt x="77" y="246"/>
                  <a:pt x="81" y="247"/>
                </a:cubicBezTo>
                <a:cubicBezTo>
                  <a:pt x="83" y="248"/>
                  <a:pt x="85" y="249"/>
                  <a:pt x="87" y="249"/>
                </a:cubicBezTo>
                <a:cubicBezTo>
                  <a:pt x="100" y="254"/>
                  <a:pt x="114" y="256"/>
                  <a:pt x="128" y="256"/>
                </a:cubicBezTo>
                <a:cubicBezTo>
                  <a:pt x="131" y="256"/>
                  <a:pt x="134" y="256"/>
                  <a:pt x="137" y="256"/>
                </a:cubicBezTo>
                <a:cubicBezTo>
                  <a:pt x="137" y="214"/>
                  <a:pt x="137" y="214"/>
                  <a:pt x="137" y="214"/>
                </a:cubicBezTo>
                <a:cubicBezTo>
                  <a:pt x="136" y="214"/>
                  <a:pt x="136" y="213"/>
                  <a:pt x="135" y="212"/>
                </a:cubicBezTo>
                <a:cubicBezTo>
                  <a:pt x="134" y="210"/>
                  <a:pt x="132" y="207"/>
                  <a:pt x="131" y="204"/>
                </a:cubicBezTo>
                <a:cubicBezTo>
                  <a:pt x="130" y="203"/>
                  <a:pt x="129" y="201"/>
                  <a:pt x="128" y="200"/>
                </a:cubicBezTo>
                <a:cubicBezTo>
                  <a:pt x="127" y="199"/>
                  <a:pt x="126" y="199"/>
                  <a:pt x="125" y="198"/>
                </a:cubicBezTo>
                <a:cubicBezTo>
                  <a:pt x="125" y="196"/>
                  <a:pt x="124" y="195"/>
                  <a:pt x="124" y="194"/>
                </a:cubicBezTo>
                <a:cubicBezTo>
                  <a:pt x="124" y="192"/>
                  <a:pt x="127" y="191"/>
                  <a:pt x="127" y="190"/>
                </a:cubicBezTo>
                <a:cubicBezTo>
                  <a:pt x="127" y="189"/>
                  <a:pt x="126" y="189"/>
                  <a:pt x="125" y="188"/>
                </a:cubicBezTo>
                <a:cubicBezTo>
                  <a:pt x="125" y="186"/>
                  <a:pt x="126" y="184"/>
                  <a:pt x="127" y="183"/>
                </a:cubicBezTo>
                <a:cubicBezTo>
                  <a:pt x="127" y="182"/>
                  <a:pt x="127" y="181"/>
                  <a:pt x="127" y="181"/>
                </a:cubicBezTo>
                <a:cubicBezTo>
                  <a:pt x="128" y="180"/>
                  <a:pt x="129" y="180"/>
                  <a:pt x="130" y="179"/>
                </a:cubicBezTo>
                <a:cubicBezTo>
                  <a:pt x="130" y="178"/>
                  <a:pt x="130" y="178"/>
                  <a:pt x="131" y="177"/>
                </a:cubicBezTo>
                <a:cubicBezTo>
                  <a:pt x="132" y="175"/>
                  <a:pt x="133" y="175"/>
                  <a:pt x="134" y="174"/>
                </a:cubicBezTo>
                <a:cubicBezTo>
                  <a:pt x="134" y="173"/>
                  <a:pt x="134" y="168"/>
                  <a:pt x="134" y="166"/>
                </a:cubicBezTo>
                <a:cubicBezTo>
                  <a:pt x="134" y="165"/>
                  <a:pt x="133" y="164"/>
                  <a:pt x="132" y="163"/>
                </a:cubicBezTo>
                <a:cubicBezTo>
                  <a:pt x="132" y="161"/>
                  <a:pt x="132" y="160"/>
                  <a:pt x="130" y="160"/>
                </a:cubicBezTo>
                <a:cubicBezTo>
                  <a:pt x="129" y="160"/>
                  <a:pt x="128" y="161"/>
                  <a:pt x="127" y="162"/>
                </a:cubicBezTo>
                <a:cubicBezTo>
                  <a:pt x="127" y="163"/>
                  <a:pt x="127" y="164"/>
                  <a:pt x="126" y="164"/>
                </a:cubicBezTo>
                <a:cubicBezTo>
                  <a:pt x="125" y="164"/>
                  <a:pt x="124" y="162"/>
                  <a:pt x="122" y="162"/>
                </a:cubicBezTo>
                <a:cubicBezTo>
                  <a:pt x="122" y="162"/>
                  <a:pt x="121" y="162"/>
                  <a:pt x="120" y="161"/>
                </a:cubicBezTo>
                <a:cubicBezTo>
                  <a:pt x="119" y="161"/>
                  <a:pt x="118" y="159"/>
                  <a:pt x="117" y="158"/>
                </a:cubicBezTo>
                <a:cubicBezTo>
                  <a:pt x="116" y="157"/>
                  <a:pt x="115" y="158"/>
                  <a:pt x="114" y="157"/>
                </a:cubicBezTo>
                <a:cubicBezTo>
                  <a:pt x="114" y="156"/>
                  <a:pt x="114" y="155"/>
                  <a:pt x="114" y="154"/>
                </a:cubicBezTo>
                <a:cubicBezTo>
                  <a:pt x="112" y="153"/>
                  <a:pt x="111" y="150"/>
                  <a:pt x="109" y="149"/>
                </a:cubicBezTo>
                <a:cubicBezTo>
                  <a:pt x="108" y="149"/>
                  <a:pt x="106" y="149"/>
                  <a:pt x="105" y="148"/>
                </a:cubicBezTo>
                <a:cubicBezTo>
                  <a:pt x="104" y="148"/>
                  <a:pt x="104" y="148"/>
                  <a:pt x="103" y="147"/>
                </a:cubicBezTo>
                <a:cubicBezTo>
                  <a:pt x="102" y="147"/>
                  <a:pt x="101" y="147"/>
                  <a:pt x="101" y="147"/>
                </a:cubicBezTo>
                <a:cubicBezTo>
                  <a:pt x="98" y="145"/>
                  <a:pt x="96" y="141"/>
                  <a:pt x="93" y="141"/>
                </a:cubicBezTo>
                <a:cubicBezTo>
                  <a:pt x="92" y="141"/>
                  <a:pt x="90" y="143"/>
                  <a:pt x="89" y="143"/>
                </a:cubicBezTo>
                <a:cubicBezTo>
                  <a:pt x="88" y="143"/>
                  <a:pt x="85" y="142"/>
                  <a:pt x="84" y="141"/>
                </a:cubicBezTo>
                <a:cubicBezTo>
                  <a:pt x="82" y="140"/>
                  <a:pt x="80" y="140"/>
                  <a:pt x="79" y="139"/>
                </a:cubicBezTo>
                <a:cubicBezTo>
                  <a:pt x="78" y="138"/>
                  <a:pt x="77" y="137"/>
                  <a:pt x="76" y="137"/>
                </a:cubicBezTo>
                <a:cubicBezTo>
                  <a:pt x="75" y="136"/>
                  <a:pt x="74" y="136"/>
                  <a:pt x="73" y="136"/>
                </a:cubicBezTo>
                <a:cubicBezTo>
                  <a:pt x="73" y="136"/>
                  <a:pt x="72" y="135"/>
                  <a:pt x="71" y="134"/>
                </a:cubicBezTo>
                <a:cubicBezTo>
                  <a:pt x="70" y="133"/>
                  <a:pt x="68" y="132"/>
                  <a:pt x="68" y="131"/>
                </a:cubicBezTo>
                <a:cubicBezTo>
                  <a:pt x="68" y="130"/>
                  <a:pt x="69" y="129"/>
                  <a:pt x="70" y="128"/>
                </a:cubicBezTo>
                <a:cubicBezTo>
                  <a:pt x="70" y="125"/>
                  <a:pt x="67" y="123"/>
                  <a:pt x="66" y="121"/>
                </a:cubicBezTo>
                <a:cubicBezTo>
                  <a:pt x="65" y="119"/>
                  <a:pt x="63" y="118"/>
                  <a:pt x="62" y="117"/>
                </a:cubicBezTo>
                <a:cubicBezTo>
                  <a:pt x="62" y="116"/>
                  <a:pt x="62" y="116"/>
                  <a:pt x="62" y="115"/>
                </a:cubicBezTo>
                <a:cubicBezTo>
                  <a:pt x="62" y="114"/>
                  <a:pt x="61" y="113"/>
                  <a:pt x="60" y="112"/>
                </a:cubicBezTo>
                <a:cubicBezTo>
                  <a:pt x="59" y="110"/>
                  <a:pt x="57" y="109"/>
                  <a:pt x="57" y="108"/>
                </a:cubicBezTo>
                <a:cubicBezTo>
                  <a:pt x="57" y="106"/>
                  <a:pt x="58" y="105"/>
                  <a:pt x="57" y="104"/>
                </a:cubicBezTo>
                <a:cubicBezTo>
                  <a:pt x="56" y="101"/>
                  <a:pt x="53" y="102"/>
                  <a:pt x="53" y="106"/>
                </a:cubicBezTo>
                <a:cubicBezTo>
                  <a:pt x="53" y="106"/>
                  <a:pt x="55" y="108"/>
                  <a:pt x="55" y="109"/>
                </a:cubicBezTo>
                <a:cubicBezTo>
                  <a:pt x="55" y="109"/>
                  <a:pt x="55" y="111"/>
                  <a:pt x="56" y="112"/>
                </a:cubicBezTo>
                <a:cubicBezTo>
                  <a:pt x="56" y="113"/>
                  <a:pt x="57" y="114"/>
                  <a:pt x="58" y="115"/>
                </a:cubicBezTo>
                <a:cubicBezTo>
                  <a:pt x="58" y="117"/>
                  <a:pt x="58" y="119"/>
                  <a:pt x="59" y="120"/>
                </a:cubicBezTo>
                <a:cubicBezTo>
                  <a:pt x="59" y="121"/>
                  <a:pt x="61" y="122"/>
                  <a:pt x="60" y="123"/>
                </a:cubicBezTo>
                <a:cubicBezTo>
                  <a:pt x="59" y="124"/>
                  <a:pt x="58" y="122"/>
                  <a:pt x="57" y="121"/>
                </a:cubicBezTo>
                <a:cubicBezTo>
                  <a:pt x="57" y="121"/>
                  <a:pt x="55" y="120"/>
                  <a:pt x="55" y="119"/>
                </a:cubicBezTo>
                <a:cubicBezTo>
                  <a:pt x="55" y="118"/>
                  <a:pt x="55" y="117"/>
                  <a:pt x="55" y="116"/>
                </a:cubicBezTo>
                <a:cubicBezTo>
                  <a:pt x="55" y="114"/>
                  <a:pt x="51" y="114"/>
                  <a:pt x="51" y="112"/>
                </a:cubicBezTo>
                <a:cubicBezTo>
                  <a:pt x="51" y="111"/>
                  <a:pt x="52" y="111"/>
                  <a:pt x="52" y="110"/>
                </a:cubicBezTo>
                <a:cubicBezTo>
                  <a:pt x="52" y="108"/>
                  <a:pt x="51" y="107"/>
                  <a:pt x="50" y="106"/>
                </a:cubicBezTo>
                <a:cubicBezTo>
                  <a:pt x="50" y="105"/>
                  <a:pt x="50" y="104"/>
                  <a:pt x="50" y="102"/>
                </a:cubicBezTo>
                <a:cubicBezTo>
                  <a:pt x="50" y="101"/>
                  <a:pt x="50" y="99"/>
                  <a:pt x="49" y="98"/>
                </a:cubicBezTo>
                <a:cubicBezTo>
                  <a:pt x="49" y="97"/>
                  <a:pt x="48" y="96"/>
                  <a:pt x="47" y="95"/>
                </a:cubicBezTo>
                <a:cubicBezTo>
                  <a:pt x="46" y="95"/>
                  <a:pt x="45" y="95"/>
                  <a:pt x="44" y="94"/>
                </a:cubicBezTo>
                <a:cubicBezTo>
                  <a:pt x="44" y="93"/>
                  <a:pt x="43" y="91"/>
                  <a:pt x="43" y="90"/>
                </a:cubicBezTo>
                <a:cubicBezTo>
                  <a:pt x="43" y="89"/>
                  <a:pt x="43" y="87"/>
                  <a:pt x="43" y="85"/>
                </a:cubicBezTo>
                <a:cubicBezTo>
                  <a:pt x="43" y="83"/>
                  <a:pt x="43" y="82"/>
                  <a:pt x="43" y="80"/>
                </a:cubicBezTo>
                <a:cubicBezTo>
                  <a:pt x="44" y="79"/>
                  <a:pt x="45" y="78"/>
                  <a:pt x="46" y="77"/>
                </a:cubicBezTo>
                <a:cubicBezTo>
                  <a:pt x="46" y="76"/>
                  <a:pt x="46" y="75"/>
                  <a:pt x="47" y="74"/>
                </a:cubicBezTo>
                <a:cubicBezTo>
                  <a:pt x="48" y="72"/>
                  <a:pt x="50" y="70"/>
                  <a:pt x="51" y="68"/>
                </a:cubicBezTo>
                <a:cubicBezTo>
                  <a:pt x="53" y="66"/>
                  <a:pt x="54" y="65"/>
                  <a:pt x="55" y="62"/>
                </a:cubicBezTo>
                <a:cubicBezTo>
                  <a:pt x="56" y="62"/>
                  <a:pt x="57" y="60"/>
                  <a:pt x="56" y="59"/>
                </a:cubicBezTo>
                <a:cubicBezTo>
                  <a:pt x="56" y="58"/>
                  <a:pt x="54" y="57"/>
                  <a:pt x="54" y="55"/>
                </a:cubicBezTo>
                <a:cubicBezTo>
                  <a:pt x="54" y="54"/>
                  <a:pt x="55" y="54"/>
                  <a:pt x="56" y="53"/>
                </a:cubicBezTo>
                <a:cubicBezTo>
                  <a:pt x="56" y="53"/>
                  <a:pt x="56" y="51"/>
                  <a:pt x="56" y="51"/>
                </a:cubicBezTo>
                <a:cubicBezTo>
                  <a:pt x="56" y="49"/>
                  <a:pt x="56" y="48"/>
                  <a:pt x="56" y="47"/>
                </a:cubicBezTo>
                <a:cubicBezTo>
                  <a:pt x="56" y="45"/>
                  <a:pt x="58" y="45"/>
                  <a:pt x="57" y="44"/>
                </a:cubicBezTo>
                <a:cubicBezTo>
                  <a:pt x="56" y="42"/>
                  <a:pt x="54" y="44"/>
                  <a:pt x="53" y="43"/>
                </a:cubicBezTo>
                <a:cubicBezTo>
                  <a:pt x="52" y="43"/>
                  <a:pt x="54" y="42"/>
                  <a:pt x="54" y="40"/>
                </a:cubicBezTo>
                <a:cubicBezTo>
                  <a:pt x="54" y="40"/>
                  <a:pt x="53" y="39"/>
                  <a:pt x="53" y="39"/>
                </a:cubicBezTo>
                <a:cubicBezTo>
                  <a:pt x="54" y="38"/>
                  <a:pt x="55" y="37"/>
                  <a:pt x="54" y="37"/>
                </a:cubicBezTo>
                <a:cubicBezTo>
                  <a:pt x="54" y="36"/>
                  <a:pt x="53" y="35"/>
                  <a:pt x="53" y="34"/>
                </a:cubicBezTo>
                <a:cubicBezTo>
                  <a:pt x="68" y="21"/>
                  <a:pt x="86" y="13"/>
                  <a:pt x="106" y="9"/>
                </a:cubicBezTo>
                <a:cubicBezTo>
                  <a:pt x="106" y="9"/>
                  <a:pt x="106" y="9"/>
                  <a:pt x="106" y="9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9" y="10"/>
                  <a:pt x="110" y="10"/>
                  <a:pt x="111" y="10"/>
                </a:cubicBezTo>
                <a:cubicBezTo>
                  <a:pt x="112" y="10"/>
                  <a:pt x="114" y="10"/>
                  <a:pt x="115" y="10"/>
                </a:cubicBezTo>
                <a:cubicBezTo>
                  <a:pt x="117" y="10"/>
                  <a:pt x="121" y="13"/>
                  <a:pt x="123" y="11"/>
                </a:cubicBezTo>
                <a:cubicBezTo>
                  <a:pt x="123" y="11"/>
                  <a:pt x="123" y="10"/>
                  <a:pt x="124" y="10"/>
                </a:cubicBezTo>
                <a:cubicBezTo>
                  <a:pt x="124" y="9"/>
                  <a:pt x="125" y="8"/>
                  <a:pt x="125" y="7"/>
                </a:cubicBezTo>
                <a:cubicBezTo>
                  <a:pt x="126" y="7"/>
                  <a:pt x="127" y="7"/>
                  <a:pt x="128" y="7"/>
                </a:cubicBezTo>
                <a:cubicBezTo>
                  <a:pt x="131" y="7"/>
                  <a:pt x="134" y="7"/>
                  <a:pt x="137" y="7"/>
                </a:cubicBezTo>
                <a:cubicBezTo>
                  <a:pt x="137" y="1"/>
                  <a:pt x="137" y="1"/>
                  <a:pt x="137" y="1"/>
                </a:cubicBezTo>
                <a:cubicBezTo>
                  <a:pt x="135" y="0"/>
                  <a:pt x="133" y="0"/>
                  <a:pt x="130" y="0"/>
                </a:cubicBezTo>
                <a:cubicBezTo>
                  <a:pt x="130" y="0"/>
                  <a:pt x="129" y="0"/>
                  <a:pt x="128" y="0"/>
                </a:cubicBezTo>
                <a:cubicBezTo>
                  <a:pt x="127" y="0"/>
                  <a:pt x="125" y="0"/>
                  <a:pt x="124" y="0"/>
                </a:cubicBezTo>
                <a:cubicBezTo>
                  <a:pt x="111" y="1"/>
                  <a:pt x="99" y="3"/>
                  <a:pt x="87" y="7"/>
                </a:cubicBezTo>
                <a:cubicBezTo>
                  <a:pt x="85" y="8"/>
                  <a:pt x="83" y="8"/>
                  <a:pt x="81" y="9"/>
                </a:cubicBezTo>
                <a:cubicBezTo>
                  <a:pt x="81" y="9"/>
                  <a:pt x="80" y="10"/>
                  <a:pt x="79" y="10"/>
                </a:cubicBezTo>
                <a:cubicBezTo>
                  <a:pt x="78" y="10"/>
                  <a:pt x="77" y="11"/>
                  <a:pt x="75" y="12"/>
                </a:cubicBezTo>
                <a:cubicBezTo>
                  <a:pt x="73" y="12"/>
                  <a:pt x="72" y="13"/>
                  <a:pt x="70" y="14"/>
                </a:cubicBezTo>
                <a:cubicBezTo>
                  <a:pt x="68" y="15"/>
                  <a:pt x="66" y="16"/>
                  <a:pt x="64" y="17"/>
                </a:cubicBezTo>
                <a:cubicBezTo>
                  <a:pt x="57" y="21"/>
                  <a:pt x="50" y="26"/>
                  <a:pt x="44" y="32"/>
                </a:cubicBezTo>
                <a:cubicBezTo>
                  <a:pt x="43" y="32"/>
                  <a:pt x="43" y="33"/>
                  <a:pt x="42" y="34"/>
                </a:cubicBezTo>
                <a:cubicBezTo>
                  <a:pt x="41" y="35"/>
                  <a:pt x="39" y="36"/>
                  <a:pt x="38" y="38"/>
                </a:cubicBezTo>
                <a:cubicBezTo>
                  <a:pt x="36" y="39"/>
                  <a:pt x="35" y="41"/>
                  <a:pt x="33" y="42"/>
                </a:cubicBezTo>
                <a:cubicBezTo>
                  <a:pt x="31" y="44"/>
                  <a:pt x="29" y="47"/>
                  <a:pt x="27" y="49"/>
                </a:cubicBezTo>
                <a:cubicBezTo>
                  <a:pt x="24" y="54"/>
                  <a:pt x="20" y="59"/>
                  <a:pt x="17" y="65"/>
                </a:cubicBezTo>
                <a:cubicBezTo>
                  <a:pt x="16" y="66"/>
                  <a:pt x="15" y="68"/>
                  <a:pt x="14" y="70"/>
                </a:cubicBezTo>
                <a:cubicBezTo>
                  <a:pt x="14" y="71"/>
                  <a:pt x="13" y="72"/>
                  <a:pt x="13" y="73"/>
                </a:cubicBezTo>
                <a:cubicBezTo>
                  <a:pt x="11" y="76"/>
                  <a:pt x="10" y="78"/>
                  <a:pt x="9" y="81"/>
                </a:cubicBezTo>
                <a:cubicBezTo>
                  <a:pt x="9" y="82"/>
                  <a:pt x="8" y="83"/>
                  <a:pt x="8" y="84"/>
                </a:cubicBezTo>
                <a:cubicBezTo>
                  <a:pt x="6" y="88"/>
                  <a:pt x="5" y="92"/>
                  <a:pt x="4" y="96"/>
                </a:cubicBezTo>
                <a:cubicBezTo>
                  <a:pt x="4" y="98"/>
                  <a:pt x="3" y="100"/>
                  <a:pt x="3" y="102"/>
                </a:cubicBezTo>
                <a:close/>
                <a:moveTo>
                  <a:pt x="137" y="100"/>
                </a:moveTo>
                <a:cubicBezTo>
                  <a:pt x="137" y="160"/>
                  <a:pt x="137" y="160"/>
                  <a:pt x="137" y="160"/>
                </a:cubicBezTo>
                <a:cubicBezTo>
                  <a:pt x="136" y="160"/>
                  <a:pt x="136" y="161"/>
                  <a:pt x="136" y="161"/>
                </a:cubicBezTo>
                <a:cubicBezTo>
                  <a:pt x="134" y="161"/>
                  <a:pt x="133" y="159"/>
                  <a:pt x="132" y="159"/>
                </a:cubicBezTo>
                <a:cubicBezTo>
                  <a:pt x="129" y="157"/>
                  <a:pt x="128" y="160"/>
                  <a:pt x="125" y="160"/>
                </a:cubicBezTo>
                <a:cubicBezTo>
                  <a:pt x="123" y="160"/>
                  <a:pt x="119" y="156"/>
                  <a:pt x="119" y="154"/>
                </a:cubicBezTo>
                <a:cubicBezTo>
                  <a:pt x="119" y="152"/>
                  <a:pt x="120" y="150"/>
                  <a:pt x="120" y="148"/>
                </a:cubicBezTo>
                <a:cubicBezTo>
                  <a:pt x="120" y="147"/>
                  <a:pt x="121" y="146"/>
                  <a:pt x="121" y="145"/>
                </a:cubicBezTo>
                <a:cubicBezTo>
                  <a:pt x="121" y="143"/>
                  <a:pt x="119" y="142"/>
                  <a:pt x="118" y="142"/>
                </a:cubicBezTo>
                <a:cubicBezTo>
                  <a:pt x="115" y="141"/>
                  <a:pt x="112" y="143"/>
                  <a:pt x="109" y="142"/>
                </a:cubicBezTo>
                <a:cubicBezTo>
                  <a:pt x="108" y="141"/>
                  <a:pt x="110" y="140"/>
                  <a:pt x="110" y="139"/>
                </a:cubicBezTo>
                <a:cubicBezTo>
                  <a:pt x="110" y="139"/>
                  <a:pt x="110" y="138"/>
                  <a:pt x="110" y="137"/>
                </a:cubicBezTo>
                <a:cubicBezTo>
                  <a:pt x="111" y="137"/>
                  <a:pt x="111" y="136"/>
                  <a:pt x="112" y="135"/>
                </a:cubicBezTo>
                <a:cubicBezTo>
                  <a:pt x="112" y="134"/>
                  <a:pt x="112" y="133"/>
                  <a:pt x="113" y="132"/>
                </a:cubicBezTo>
                <a:cubicBezTo>
                  <a:pt x="113" y="131"/>
                  <a:pt x="114" y="131"/>
                  <a:pt x="114" y="130"/>
                </a:cubicBezTo>
                <a:cubicBezTo>
                  <a:pt x="114" y="129"/>
                  <a:pt x="113" y="128"/>
                  <a:pt x="113" y="127"/>
                </a:cubicBezTo>
                <a:cubicBezTo>
                  <a:pt x="110" y="128"/>
                  <a:pt x="109" y="128"/>
                  <a:pt x="108" y="128"/>
                </a:cubicBezTo>
                <a:cubicBezTo>
                  <a:pt x="105" y="130"/>
                  <a:pt x="105" y="134"/>
                  <a:pt x="102" y="135"/>
                </a:cubicBezTo>
                <a:cubicBezTo>
                  <a:pt x="101" y="135"/>
                  <a:pt x="100" y="135"/>
                  <a:pt x="99" y="135"/>
                </a:cubicBezTo>
                <a:cubicBezTo>
                  <a:pt x="98" y="135"/>
                  <a:pt x="96" y="136"/>
                  <a:pt x="95" y="136"/>
                </a:cubicBezTo>
                <a:cubicBezTo>
                  <a:pt x="94" y="136"/>
                  <a:pt x="92" y="135"/>
                  <a:pt x="91" y="134"/>
                </a:cubicBezTo>
                <a:cubicBezTo>
                  <a:pt x="91" y="133"/>
                  <a:pt x="89" y="130"/>
                  <a:pt x="89" y="129"/>
                </a:cubicBezTo>
                <a:cubicBezTo>
                  <a:pt x="88" y="125"/>
                  <a:pt x="89" y="122"/>
                  <a:pt x="91" y="119"/>
                </a:cubicBezTo>
                <a:cubicBezTo>
                  <a:pt x="91" y="118"/>
                  <a:pt x="92" y="118"/>
                  <a:pt x="92" y="117"/>
                </a:cubicBezTo>
                <a:cubicBezTo>
                  <a:pt x="92" y="116"/>
                  <a:pt x="92" y="115"/>
                  <a:pt x="92" y="113"/>
                </a:cubicBezTo>
                <a:cubicBezTo>
                  <a:pt x="93" y="112"/>
                  <a:pt x="95" y="110"/>
                  <a:pt x="97" y="110"/>
                </a:cubicBezTo>
                <a:cubicBezTo>
                  <a:pt x="99" y="108"/>
                  <a:pt x="101" y="107"/>
                  <a:pt x="103" y="107"/>
                </a:cubicBezTo>
                <a:cubicBezTo>
                  <a:pt x="104" y="107"/>
                  <a:pt x="106" y="107"/>
                  <a:pt x="107" y="107"/>
                </a:cubicBezTo>
                <a:cubicBezTo>
                  <a:pt x="108" y="107"/>
                  <a:pt x="109" y="108"/>
                  <a:pt x="110" y="108"/>
                </a:cubicBezTo>
                <a:cubicBezTo>
                  <a:pt x="112" y="108"/>
                  <a:pt x="113" y="106"/>
                  <a:pt x="115" y="105"/>
                </a:cubicBezTo>
                <a:cubicBezTo>
                  <a:pt x="117" y="106"/>
                  <a:pt x="119" y="105"/>
                  <a:pt x="121" y="105"/>
                </a:cubicBezTo>
                <a:cubicBezTo>
                  <a:pt x="122" y="105"/>
                  <a:pt x="123" y="107"/>
                  <a:pt x="124" y="107"/>
                </a:cubicBezTo>
                <a:cubicBezTo>
                  <a:pt x="125" y="107"/>
                  <a:pt x="126" y="106"/>
                  <a:pt x="126" y="106"/>
                </a:cubicBezTo>
                <a:cubicBezTo>
                  <a:pt x="127" y="106"/>
                  <a:pt x="129" y="108"/>
                  <a:pt x="129" y="109"/>
                </a:cubicBezTo>
                <a:cubicBezTo>
                  <a:pt x="129" y="110"/>
                  <a:pt x="128" y="111"/>
                  <a:pt x="128" y="113"/>
                </a:cubicBezTo>
                <a:cubicBezTo>
                  <a:pt x="129" y="114"/>
                  <a:pt x="132" y="114"/>
                  <a:pt x="134" y="115"/>
                </a:cubicBezTo>
                <a:cubicBezTo>
                  <a:pt x="135" y="114"/>
                  <a:pt x="134" y="112"/>
                  <a:pt x="134" y="111"/>
                </a:cubicBezTo>
                <a:cubicBezTo>
                  <a:pt x="134" y="110"/>
                  <a:pt x="134" y="110"/>
                  <a:pt x="134" y="109"/>
                </a:cubicBezTo>
                <a:cubicBezTo>
                  <a:pt x="134" y="108"/>
                  <a:pt x="133" y="107"/>
                  <a:pt x="133" y="106"/>
                </a:cubicBezTo>
                <a:cubicBezTo>
                  <a:pt x="133" y="103"/>
                  <a:pt x="135" y="102"/>
                  <a:pt x="137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8478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运营分析</a:t>
            </a:r>
          </a:p>
        </p:txBody>
      </p:sp>
      <p:sp>
        <p:nvSpPr>
          <p:cNvPr id="50" name="稻壳儿小白白(http://dwz.cn/Wu2UP)"/>
          <p:cNvSpPr txBox="1">
            <a:spLocks noChangeArrowheads="1"/>
          </p:cNvSpPr>
          <p:nvPr/>
        </p:nvSpPr>
        <p:spPr bwMode="auto">
          <a:xfrm>
            <a:off x="2780540" y="1800994"/>
            <a:ext cx="18437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700" b="1" dirty="0">
                <a:solidFill>
                  <a:srgbClr val="18478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用户画像</a:t>
            </a:r>
            <a:endParaRPr lang="en-US" altLang="zh-CN" sz="1700" b="1" dirty="0">
              <a:solidFill>
                <a:srgbClr val="18478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稻壳儿小白白(http://dwz.cn/Wu2UP)"/>
          <p:cNvSpPr txBox="1">
            <a:spLocks noChangeArrowheads="1"/>
          </p:cNvSpPr>
          <p:nvPr/>
        </p:nvSpPr>
        <p:spPr bwMode="auto">
          <a:xfrm>
            <a:off x="2334829" y="3297258"/>
            <a:ext cx="18437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700" b="1" dirty="0">
                <a:solidFill>
                  <a:srgbClr val="18478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交互分析</a:t>
            </a:r>
            <a:endParaRPr lang="en-US" altLang="zh-CN" sz="1700" b="1" dirty="0">
              <a:solidFill>
                <a:srgbClr val="18478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稻壳儿小白白(http://dwz.cn/Wu2UP)"/>
          <p:cNvSpPr txBox="1">
            <a:spLocks noChangeArrowheads="1"/>
          </p:cNvSpPr>
          <p:nvPr/>
        </p:nvSpPr>
        <p:spPr bwMode="auto">
          <a:xfrm>
            <a:off x="2960479" y="4922521"/>
            <a:ext cx="18437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700" b="1" dirty="0">
                <a:solidFill>
                  <a:srgbClr val="18478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渠道分析</a:t>
            </a:r>
            <a:endParaRPr lang="en-US" altLang="zh-CN" sz="1700" b="1" dirty="0">
              <a:solidFill>
                <a:srgbClr val="18478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稻壳儿小白白(http://dwz.cn/Wu2UP)"/>
          <p:cNvSpPr txBox="1">
            <a:spLocks noChangeArrowheads="1"/>
          </p:cNvSpPr>
          <p:nvPr/>
        </p:nvSpPr>
        <p:spPr bwMode="auto">
          <a:xfrm>
            <a:off x="7248662" y="1743116"/>
            <a:ext cx="18437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700" b="1" dirty="0">
                <a:solidFill>
                  <a:srgbClr val="18478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用户分析</a:t>
            </a:r>
            <a:endParaRPr lang="en-US" altLang="zh-CN" sz="1700" b="1" dirty="0">
              <a:solidFill>
                <a:srgbClr val="18478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稻壳儿小白白(http://dwz.cn/Wu2UP)"/>
          <p:cNvSpPr txBox="1">
            <a:spLocks noChangeArrowheads="1"/>
          </p:cNvSpPr>
          <p:nvPr/>
        </p:nvSpPr>
        <p:spPr bwMode="auto">
          <a:xfrm>
            <a:off x="7863508" y="3297258"/>
            <a:ext cx="18437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700" b="1" dirty="0">
                <a:solidFill>
                  <a:srgbClr val="18478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留存分析</a:t>
            </a:r>
            <a:endParaRPr lang="en-US" altLang="zh-CN" sz="1700" b="1" dirty="0">
              <a:solidFill>
                <a:srgbClr val="18478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稻壳儿小白白(http://dwz.cn/Wu2UP)"/>
          <p:cNvSpPr txBox="1">
            <a:spLocks noChangeArrowheads="1"/>
          </p:cNvSpPr>
          <p:nvPr/>
        </p:nvSpPr>
        <p:spPr bwMode="auto">
          <a:xfrm>
            <a:off x="7274155" y="4839580"/>
            <a:ext cx="18437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700" b="1" dirty="0">
                <a:solidFill>
                  <a:srgbClr val="18478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转化分析</a:t>
            </a:r>
            <a:endParaRPr lang="en-US" altLang="zh-CN" sz="1700" b="1" dirty="0">
              <a:solidFill>
                <a:srgbClr val="18478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5853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00729-8436-46AE-AC00-C9CDEEBE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产品价值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8B2A80C-B659-4662-AA9D-B609C9C1C3BF}"/>
              </a:ext>
            </a:extLst>
          </p:cNvPr>
          <p:cNvSpPr/>
          <p:nvPr/>
        </p:nvSpPr>
        <p:spPr>
          <a:xfrm>
            <a:off x="409903" y="3153103"/>
            <a:ext cx="11372193" cy="672663"/>
          </a:xfrm>
          <a:prstGeom prst="rightArrow">
            <a:avLst/>
          </a:prstGeom>
          <a:solidFill>
            <a:srgbClr val="18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B55C7079-F6FE-47EC-9450-8FCD76CF0B7C}"/>
              </a:ext>
            </a:extLst>
          </p:cNvPr>
          <p:cNvSpPr/>
          <p:nvPr/>
        </p:nvSpPr>
        <p:spPr>
          <a:xfrm rot="5400000">
            <a:off x="183932" y="3153103"/>
            <a:ext cx="830317" cy="672663"/>
          </a:xfrm>
          <a:prstGeom prst="hexagon">
            <a:avLst/>
          </a:prstGeom>
          <a:solidFill>
            <a:srgbClr val="18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6E2E8F-69B6-421D-98BB-626C385F0790}"/>
              </a:ext>
            </a:extLst>
          </p:cNvPr>
          <p:cNvSpPr txBox="1"/>
          <p:nvPr/>
        </p:nvSpPr>
        <p:spPr>
          <a:xfrm>
            <a:off x="1026732" y="1294247"/>
            <a:ext cx="1592317" cy="1200329"/>
          </a:xfrm>
          <a:prstGeom prst="rect">
            <a:avLst/>
          </a:prstGeom>
          <a:solidFill>
            <a:srgbClr val="18478F"/>
          </a:solidFill>
          <a:ln>
            <a:solidFill>
              <a:srgbClr val="18478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能够让管理者全面掌控应用发布后的安全态势状况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2CAFA3-2606-4C9D-AF5D-1D6B01796B73}"/>
              </a:ext>
            </a:extLst>
          </p:cNvPr>
          <p:cNvSpPr txBox="1"/>
          <p:nvPr/>
        </p:nvSpPr>
        <p:spPr>
          <a:xfrm>
            <a:off x="436840" y="3327681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31A26C73-0562-4025-A2FC-01AFA335CC1D}"/>
              </a:ext>
            </a:extLst>
          </p:cNvPr>
          <p:cNvSpPr/>
          <p:nvPr/>
        </p:nvSpPr>
        <p:spPr>
          <a:xfrm rot="5400000">
            <a:off x="2171700" y="3153103"/>
            <a:ext cx="830317" cy="672663"/>
          </a:xfrm>
          <a:prstGeom prst="hexagon">
            <a:avLst/>
          </a:prstGeom>
          <a:solidFill>
            <a:srgbClr val="18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C61077-C4DC-4E99-9344-1F96D9DEC764}"/>
              </a:ext>
            </a:extLst>
          </p:cNvPr>
          <p:cNvSpPr txBox="1"/>
          <p:nvPr/>
        </p:nvSpPr>
        <p:spPr>
          <a:xfrm>
            <a:off x="2424608" y="3327681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4C781FFE-EF0F-4018-839D-E0FA375034D8}"/>
              </a:ext>
            </a:extLst>
          </p:cNvPr>
          <p:cNvSpPr/>
          <p:nvPr/>
        </p:nvSpPr>
        <p:spPr>
          <a:xfrm rot="5400000">
            <a:off x="4159468" y="3153103"/>
            <a:ext cx="830317" cy="672663"/>
          </a:xfrm>
          <a:prstGeom prst="hexagon">
            <a:avLst/>
          </a:prstGeom>
          <a:solidFill>
            <a:srgbClr val="18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3FEFB1-A1DA-4B86-AB8C-42EC92291305}"/>
              </a:ext>
            </a:extLst>
          </p:cNvPr>
          <p:cNvSpPr txBox="1"/>
          <p:nvPr/>
        </p:nvSpPr>
        <p:spPr>
          <a:xfrm>
            <a:off x="4412376" y="3327681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055478EA-3074-4319-9084-62781BAAC80B}"/>
              </a:ext>
            </a:extLst>
          </p:cNvPr>
          <p:cNvSpPr/>
          <p:nvPr/>
        </p:nvSpPr>
        <p:spPr>
          <a:xfrm rot="5400000">
            <a:off x="6142642" y="3153103"/>
            <a:ext cx="830317" cy="672663"/>
          </a:xfrm>
          <a:prstGeom prst="hexagon">
            <a:avLst/>
          </a:prstGeom>
          <a:solidFill>
            <a:srgbClr val="18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948147-E50E-41B9-B4A9-B711DA9E2618}"/>
              </a:ext>
            </a:extLst>
          </p:cNvPr>
          <p:cNvSpPr txBox="1"/>
          <p:nvPr/>
        </p:nvSpPr>
        <p:spPr>
          <a:xfrm>
            <a:off x="6395550" y="3327681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608147E0-4BE5-457F-A21A-CC6F787BA7E9}"/>
              </a:ext>
            </a:extLst>
          </p:cNvPr>
          <p:cNvSpPr/>
          <p:nvPr/>
        </p:nvSpPr>
        <p:spPr>
          <a:xfrm rot="5400000">
            <a:off x="8125816" y="3153103"/>
            <a:ext cx="830317" cy="672663"/>
          </a:xfrm>
          <a:prstGeom prst="hexagon">
            <a:avLst/>
          </a:prstGeom>
          <a:solidFill>
            <a:srgbClr val="18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0F7CB31-DFD2-41FB-B0D7-58FE6C33F960}"/>
              </a:ext>
            </a:extLst>
          </p:cNvPr>
          <p:cNvSpPr txBox="1"/>
          <p:nvPr/>
        </p:nvSpPr>
        <p:spPr>
          <a:xfrm>
            <a:off x="8378724" y="3327681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51C628B7-04D3-4B09-8BF7-C2F7F54E4336}"/>
              </a:ext>
            </a:extLst>
          </p:cNvPr>
          <p:cNvSpPr/>
          <p:nvPr/>
        </p:nvSpPr>
        <p:spPr>
          <a:xfrm rot="5400000">
            <a:off x="10114906" y="3153103"/>
            <a:ext cx="830317" cy="672663"/>
          </a:xfrm>
          <a:prstGeom prst="hexagon">
            <a:avLst/>
          </a:prstGeom>
          <a:solidFill>
            <a:srgbClr val="18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A6BD510-2A20-4568-A603-6EA9B1482593}"/>
              </a:ext>
            </a:extLst>
          </p:cNvPr>
          <p:cNvSpPr txBox="1"/>
          <p:nvPr/>
        </p:nvSpPr>
        <p:spPr>
          <a:xfrm>
            <a:off x="10367814" y="3327681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E06BAC-5983-4006-A4A6-2ED013AF38A1}"/>
              </a:ext>
            </a:extLst>
          </p:cNvPr>
          <p:cNvSpPr txBox="1"/>
          <p:nvPr/>
        </p:nvSpPr>
        <p:spPr>
          <a:xfrm>
            <a:off x="3014500" y="4472396"/>
            <a:ext cx="1592317" cy="1477328"/>
          </a:xfrm>
          <a:prstGeom prst="rect">
            <a:avLst/>
          </a:prstGeom>
          <a:solidFill>
            <a:srgbClr val="18478F"/>
          </a:solidFill>
          <a:ln>
            <a:solidFill>
              <a:srgbClr val="18478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能够让管理者全面掌握应用推广使用的效果，提供运营分析数据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59D6FC9-6589-4504-89EC-180F282445B0}"/>
              </a:ext>
            </a:extLst>
          </p:cNvPr>
          <p:cNvCxnSpPr>
            <a:cxnSpLocks/>
            <a:stCxn id="18" idx="0"/>
            <a:endCxn id="34" idx="1"/>
          </p:cNvCxnSpPr>
          <p:nvPr/>
        </p:nvCxnSpPr>
        <p:spPr>
          <a:xfrm rot="16200000" flipH="1">
            <a:off x="2147446" y="4344005"/>
            <a:ext cx="1306467" cy="4276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588FC26-E13E-4802-928C-9B87F3D1AAD8}"/>
              </a:ext>
            </a:extLst>
          </p:cNvPr>
          <p:cNvSpPr txBox="1"/>
          <p:nvPr/>
        </p:nvSpPr>
        <p:spPr>
          <a:xfrm>
            <a:off x="5087343" y="1278776"/>
            <a:ext cx="1592317" cy="1477328"/>
          </a:xfrm>
          <a:prstGeom prst="rect">
            <a:avLst/>
          </a:prstGeom>
          <a:solidFill>
            <a:srgbClr val="18478F"/>
          </a:solidFill>
          <a:ln>
            <a:solidFill>
              <a:srgbClr val="18478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能够让开发人员及时定位修复应用运行过程中的崩溃问题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9BC781E-F71F-4E37-A20E-7AD4D9C5D400}"/>
              </a:ext>
            </a:extLst>
          </p:cNvPr>
          <p:cNvCxnSpPr>
            <a:stCxn id="20" idx="3"/>
            <a:endCxn id="39" idx="1"/>
          </p:cNvCxnSpPr>
          <p:nvPr/>
        </p:nvCxnSpPr>
        <p:spPr>
          <a:xfrm rot="5400000" flipH="1" flipV="1">
            <a:off x="4302566" y="2289500"/>
            <a:ext cx="1056836" cy="512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B619D6E-F4F9-4412-8B88-9C91FFECA348}"/>
              </a:ext>
            </a:extLst>
          </p:cNvPr>
          <p:cNvSpPr txBox="1"/>
          <p:nvPr/>
        </p:nvSpPr>
        <p:spPr>
          <a:xfrm>
            <a:off x="7085945" y="4472396"/>
            <a:ext cx="1592317" cy="1200329"/>
          </a:xfrm>
          <a:prstGeom prst="rect">
            <a:avLst/>
          </a:prstGeom>
          <a:solidFill>
            <a:srgbClr val="18478F"/>
          </a:solidFill>
          <a:ln>
            <a:solidFill>
              <a:srgbClr val="18478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及时阻断各类攻击行为，支持事后攻击方式回溯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615DC49-96C5-4A66-AF6D-FF30513C94C7}"/>
              </a:ext>
            </a:extLst>
          </p:cNvPr>
          <p:cNvCxnSpPr>
            <a:stCxn id="24" idx="0"/>
            <a:endCxn id="43" idx="1"/>
          </p:cNvCxnSpPr>
          <p:nvPr/>
        </p:nvCxnSpPr>
        <p:spPr>
          <a:xfrm rot="16200000" flipH="1">
            <a:off x="6237888" y="4224504"/>
            <a:ext cx="1167968" cy="5281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E535BACB-532B-40DF-B88B-1F95497A90E5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rot="5400000" flipH="1" flipV="1">
            <a:off x="222979" y="2270523"/>
            <a:ext cx="1179864" cy="4276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686C6EF-91AD-4F83-A778-935AC48DE0F4}"/>
              </a:ext>
            </a:extLst>
          </p:cNvPr>
          <p:cNvSpPr txBox="1"/>
          <p:nvPr/>
        </p:nvSpPr>
        <p:spPr>
          <a:xfrm>
            <a:off x="9164380" y="1294247"/>
            <a:ext cx="1592317" cy="1200329"/>
          </a:xfrm>
          <a:prstGeom prst="rect">
            <a:avLst/>
          </a:prstGeom>
          <a:solidFill>
            <a:srgbClr val="18478F"/>
          </a:solidFill>
          <a:ln>
            <a:solidFill>
              <a:srgbClr val="18478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自动化生成安全及运行态势报告，方便汇报工作</a:t>
            </a: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1ED4A463-923B-47A9-AD82-C40EB889E5BD}"/>
              </a:ext>
            </a:extLst>
          </p:cNvPr>
          <p:cNvCxnSpPr>
            <a:endCxn id="48" idx="1"/>
          </p:cNvCxnSpPr>
          <p:nvPr/>
        </p:nvCxnSpPr>
        <p:spPr>
          <a:xfrm rot="5400000" flipH="1" flipV="1">
            <a:off x="8262745" y="2172641"/>
            <a:ext cx="1179864" cy="6234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6D90DEF-A971-4225-91E4-5121FAAC6849}"/>
              </a:ext>
            </a:extLst>
          </p:cNvPr>
          <p:cNvSpPr txBox="1"/>
          <p:nvPr/>
        </p:nvSpPr>
        <p:spPr>
          <a:xfrm>
            <a:off x="10202942" y="4552815"/>
            <a:ext cx="1592317" cy="923330"/>
          </a:xfrm>
          <a:prstGeom prst="rect">
            <a:avLst/>
          </a:prstGeom>
          <a:solidFill>
            <a:srgbClr val="18478F"/>
          </a:solidFill>
          <a:ln>
            <a:solidFill>
              <a:srgbClr val="18478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采集威胁情报，提供数据服务能力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FB825F3-3A57-4C29-8AD0-78F9A8BF11C7}"/>
              </a:ext>
            </a:extLst>
          </p:cNvPr>
          <p:cNvCxnSpPr>
            <a:stCxn id="28" idx="0"/>
            <a:endCxn id="55" idx="0"/>
          </p:cNvCxnSpPr>
          <p:nvPr/>
        </p:nvCxnSpPr>
        <p:spPr>
          <a:xfrm rot="16200000" flipH="1">
            <a:off x="10440471" y="3994185"/>
            <a:ext cx="648222" cy="469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529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28800" y="-5824"/>
            <a:ext cx="868102" cy="814551"/>
          </a:xfrm>
          <a:prstGeom prst="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CDF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6710" y="328872"/>
            <a:ext cx="2244054" cy="1764627"/>
            <a:chOff x="2113254" y="1463200"/>
            <a:chExt cx="2926551" cy="1955510"/>
          </a:xfrm>
        </p:grpSpPr>
        <p:sp>
          <p:nvSpPr>
            <p:cNvPr id="7" name="文本框 6"/>
            <p:cNvSpPr txBox="1"/>
            <p:nvPr/>
          </p:nvSpPr>
          <p:spPr>
            <a:xfrm>
              <a:off x="2113254" y="1986218"/>
              <a:ext cx="2926551" cy="143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900" b="1" dirty="0">
                  <a:solidFill>
                    <a:srgbClr val="18478F"/>
                  </a:solidFill>
                  <a:latin typeface="微软雅黑" pitchFamily="34" charset="-122"/>
                  <a:ea typeface="微软雅黑" pitchFamily="34" charset="-122"/>
                </a:rPr>
                <a:t>目</a:t>
              </a:r>
              <a:endParaRPr lang="en-US" altLang="zh-CN" sz="3900" b="1" dirty="0">
                <a:solidFill>
                  <a:srgbClr val="18478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dist"/>
              <a:r>
                <a:rPr lang="zh-CN" altLang="en-US" sz="3900" b="1" dirty="0">
                  <a:solidFill>
                    <a:srgbClr val="18478F"/>
                  </a:solidFill>
                  <a:latin typeface="微软雅黑" pitchFamily="34" charset="-122"/>
                  <a:ea typeface="微软雅黑" pitchFamily="34" charset="-122"/>
                </a:rPr>
                <a:t>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1916" y="1463200"/>
              <a:ext cx="1780183" cy="289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MH_SubTitle_1"/>
          <p:cNvSpPr/>
          <p:nvPr>
            <p:custDataLst>
              <p:tags r:id="rId1"/>
            </p:custDataLst>
          </p:nvPr>
        </p:nvSpPr>
        <p:spPr>
          <a:xfrm>
            <a:off x="3751601" y="1831068"/>
            <a:ext cx="6119999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18478F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Other_1"/>
          <p:cNvSpPr/>
          <p:nvPr>
            <p:custDataLst>
              <p:tags r:id="rId2"/>
            </p:custDataLst>
          </p:nvPr>
        </p:nvSpPr>
        <p:spPr>
          <a:xfrm>
            <a:off x="3046753" y="1831068"/>
            <a:ext cx="803628" cy="805301"/>
          </a:xfrm>
          <a:prstGeom prst="ellipse">
            <a:avLst/>
          </a:prstGeom>
          <a:solidFill>
            <a:srgbClr val="18478F">
              <a:alpha val="90000"/>
            </a:srgbClr>
          </a:solidFill>
          <a:ln w="571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" name="MH_SubTitle_2"/>
          <p:cNvSpPr/>
          <p:nvPr>
            <p:custDataLst>
              <p:tags r:id="rId3"/>
            </p:custDataLst>
          </p:nvPr>
        </p:nvSpPr>
        <p:spPr>
          <a:xfrm>
            <a:off x="3751601" y="2832254"/>
            <a:ext cx="6120000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18478F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2"/>
          <p:cNvSpPr/>
          <p:nvPr>
            <p:custDataLst>
              <p:tags r:id="rId4"/>
            </p:custDataLst>
          </p:nvPr>
        </p:nvSpPr>
        <p:spPr>
          <a:xfrm>
            <a:off x="3046753" y="2832254"/>
            <a:ext cx="803628" cy="805301"/>
          </a:xfrm>
          <a:prstGeom prst="ellipse">
            <a:avLst/>
          </a:prstGeom>
          <a:solidFill>
            <a:srgbClr val="18478F">
              <a:alpha val="90000"/>
            </a:srgbClr>
          </a:solidFill>
          <a:ln w="571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3" name="MH_SubTitle_3"/>
          <p:cNvSpPr/>
          <p:nvPr>
            <p:custDataLst>
              <p:tags r:id="rId5"/>
            </p:custDataLst>
          </p:nvPr>
        </p:nvSpPr>
        <p:spPr>
          <a:xfrm>
            <a:off x="3751602" y="3833440"/>
            <a:ext cx="6119998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noFill/>
          <a:ln w="25400" cap="flat" cmpd="sng" algn="ctr">
            <a:solidFill>
              <a:srgbClr val="18478F"/>
            </a:solidFill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3046753" y="3833440"/>
            <a:ext cx="803628" cy="805301"/>
          </a:xfrm>
          <a:prstGeom prst="ellipse">
            <a:avLst/>
          </a:prstGeom>
          <a:solidFill>
            <a:srgbClr val="18478F">
              <a:alpha val="90000"/>
            </a:srgbClr>
          </a:solidFill>
          <a:ln w="571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7" name="矩形 16"/>
          <p:cNvSpPr/>
          <p:nvPr/>
        </p:nvSpPr>
        <p:spPr>
          <a:xfrm>
            <a:off x="4432879" y="1976204"/>
            <a:ext cx="4543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18478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产品总体介绍</a:t>
            </a:r>
            <a:endParaRPr lang="en-US" altLang="zh-CN" sz="2800" b="1" dirty="0">
              <a:solidFill>
                <a:srgbClr val="18478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35735" y="2973294"/>
            <a:ext cx="527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18478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移动威胁感知平台介绍</a:t>
            </a:r>
            <a:endParaRPr lang="en-US" altLang="zh-CN" sz="2800" b="1" dirty="0">
              <a:solidFill>
                <a:srgbClr val="18478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32879" y="3971304"/>
            <a:ext cx="527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18478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用户案例</a:t>
            </a:r>
            <a:endParaRPr lang="en-US" altLang="zh-CN" sz="2800" b="1" dirty="0">
              <a:solidFill>
                <a:srgbClr val="18478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9482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DB03B-5DC9-46D1-987E-FDFA8D93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产品资质认证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EC4906A-8D81-4FA4-A469-80A59E79D3A5}"/>
              </a:ext>
            </a:extLst>
          </p:cNvPr>
          <p:cNvGrpSpPr/>
          <p:nvPr/>
        </p:nvGrpSpPr>
        <p:grpSpPr>
          <a:xfrm>
            <a:off x="653171" y="2137628"/>
            <a:ext cx="5690235" cy="3591560"/>
            <a:chOff x="1064895" y="1828799"/>
            <a:chExt cx="5690235" cy="359156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35402AE-A9F8-491C-A906-68FEA15C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95" y="3097529"/>
              <a:ext cx="1742123" cy="23228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511F240-A37F-45C8-AAA8-6BE605D6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895" y="1828799"/>
              <a:ext cx="5690235" cy="96223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FAF1D7-9500-4135-BF97-7BE483653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323" y="3097528"/>
              <a:ext cx="1742123" cy="23228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8AD5CC3-C22C-487B-8038-1817F2F30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750" y="3097528"/>
              <a:ext cx="1765380" cy="23228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7236CB7-6267-43E5-8B41-FB83B2C22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10" y="2237304"/>
            <a:ext cx="4939177" cy="3491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7D636C3-8639-4B83-B671-4E9C7198D1D4}"/>
              </a:ext>
            </a:extLst>
          </p:cNvPr>
          <p:cNvSpPr/>
          <p:nvPr/>
        </p:nvSpPr>
        <p:spPr>
          <a:xfrm>
            <a:off x="710565" y="993567"/>
            <a:ext cx="1079232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产品通过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国家计算机病毒应急处理中心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(CVERC)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安全测评，并获得中心出具的安全检验通过报告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产品拥有公安全计算机信息系统安全专用产品销售许可证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51102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44804" y="3100774"/>
            <a:ext cx="8483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7965" y="3254663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8478F"/>
                </a:solidFill>
                <a:latin typeface="微软雅黑" pitchFamily="34" charset="-122"/>
                <a:ea typeface="微软雅黑" pitchFamily="34" charset="-122"/>
                <a:cs typeface="Open Sans" panose="020B0606030504020204" pitchFamily="34" charset="0"/>
              </a:rPr>
              <a:t>用户案例</a:t>
            </a:r>
            <a:endParaRPr lang="en-US" altLang="zh-CN" sz="2800" b="1" dirty="0">
              <a:solidFill>
                <a:srgbClr val="18478F"/>
              </a:solidFill>
              <a:latin typeface="微软雅黑" pitchFamily="34" charset="-122"/>
              <a:ea typeface="微软雅黑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6227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BB528-64F2-4A35-B538-E3663F0F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已签约银行用户</a:t>
            </a:r>
          </a:p>
        </p:txBody>
      </p:sp>
      <p:sp>
        <p:nvSpPr>
          <p:cNvPr id="4" name="圆角矩形 16">
            <a:extLst>
              <a:ext uri="{FF2B5EF4-FFF2-40B4-BE49-F238E27FC236}">
                <a16:creationId xmlns:a16="http://schemas.microsoft.com/office/drawing/2014/main" id="{80986CF0-7F37-45E4-8F47-C2AB482BA5B4}"/>
              </a:ext>
            </a:extLst>
          </p:cNvPr>
          <p:cNvSpPr/>
          <p:nvPr/>
        </p:nvSpPr>
        <p:spPr>
          <a:xfrm>
            <a:off x="428808" y="977462"/>
            <a:ext cx="11334384" cy="5098515"/>
          </a:xfrm>
          <a:prstGeom prst="roundRect">
            <a:avLst>
              <a:gd name="adj" fmla="val 6815"/>
            </a:avLst>
          </a:prstGeom>
          <a:solidFill>
            <a:schemeClr val="bg1"/>
          </a:solidFill>
          <a:ln>
            <a:solidFill>
              <a:srgbClr val="102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97">
              <a:solidFill>
                <a:srgbClr val="0070C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E01BEE-DAB8-42D1-B791-B3D17F82A879}"/>
              </a:ext>
            </a:extLst>
          </p:cNvPr>
          <p:cNvCxnSpPr>
            <a:cxnSpLocks/>
          </p:cNvCxnSpPr>
          <p:nvPr/>
        </p:nvCxnSpPr>
        <p:spPr>
          <a:xfrm>
            <a:off x="428808" y="3620103"/>
            <a:ext cx="11334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EF40715-7745-458D-B311-555733541415}"/>
              </a:ext>
            </a:extLst>
          </p:cNvPr>
          <p:cNvSpPr txBox="1"/>
          <p:nvPr/>
        </p:nvSpPr>
        <p:spPr>
          <a:xfrm>
            <a:off x="880979" y="1135935"/>
            <a:ext cx="160486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本地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3339E7-F614-43B2-B5D2-DF57FDB23FCA}"/>
              </a:ext>
            </a:extLst>
          </p:cNvPr>
          <p:cNvSpPr txBox="1"/>
          <p:nvPr/>
        </p:nvSpPr>
        <p:spPr>
          <a:xfrm>
            <a:off x="880979" y="4068132"/>
            <a:ext cx="264567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云平台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AF21F5D-AD4D-4FCD-969B-0AC4F9D2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64" y="4644848"/>
            <a:ext cx="2135030" cy="59708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D5B0809-18FD-470C-870E-822046242F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7F6"/>
              </a:clrFrom>
              <a:clrTo>
                <a:srgbClr val="F3F7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18" y="4429201"/>
            <a:ext cx="2741161" cy="10675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6FBF3CE-B7A6-4C09-9C4C-3660CDC806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r="38776" b="27922"/>
          <a:stretch/>
        </p:blipFill>
        <p:spPr>
          <a:xfrm>
            <a:off x="5934073" y="4458875"/>
            <a:ext cx="2658624" cy="88910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9B8F8C1-4CF9-4953-BEDA-E50BD677C58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50091" y="4692264"/>
            <a:ext cx="2658593" cy="5022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E38B70-603B-4BE9-9836-4E3686FE9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991" y="1749953"/>
            <a:ext cx="1971000" cy="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CBB4BBB-DE12-470A-813A-F4768788EC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6" y="1743331"/>
            <a:ext cx="1971000" cy="54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E4F93D5-05EC-456F-8DC5-F4EBB76C1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624" y="1743331"/>
            <a:ext cx="1971000" cy="54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5EF5E96-B340-4488-8C6D-A569A21F6D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7885" y="1743331"/>
            <a:ext cx="1971000" cy="54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4DA02B4-1C13-4916-8BDC-D03DB08CC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7885" y="2465076"/>
            <a:ext cx="1971000" cy="54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DCDF2DA-D535-411E-A32E-ED2F51F17E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8216" y="2465076"/>
            <a:ext cx="1971000" cy="54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CAF52FC-FEF5-4BCF-B4F0-67BFFF6AF6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64863" y="2465076"/>
            <a:ext cx="1971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9705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91171" y="1600045"/>
            <a:ext cx="2314575" cy="2434947"/>
            <a:chOff x="4467225" y="1213128"/>
            <a:chExt cx="2314575" cy="2434947"/>
          </a:xfrm>
        </p:grpSpPr>
        <p:sp>
          <p:nvSpPr>
            <p:cNvPr id="3" name="椭圆 2"/>
            <p:cNvSpPr/>
            <p:nvPr/>
          </p:nvSpPr>
          <p:spPr>
            <a:xfrm>
              <a:off x="4467225" y="1333500"/>
              <a:ext cx="2314575" cy="23145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rgbClr val="0070C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椭圆 3"/>
            <p:cNvSpPr/>
            <p:nvPr/>
          </p:nvSpPr>
          <p:spPr>
            <a:xfrm>
              <a:off x="5010149" y="1876425"/>
              <a:ext cx="1228726" cy="122872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623196" y="1489471"/>
              <a:ext cx="2002632" cy="2002632"/>
              <a:chOff x="4623196" y="1489471"/>
              <a:chExt cx="2002632" cy="2002632"/>
            </a:xfrm>
          </p:grpSpPr>
          <p:sp>
            <p:nvSpPr>
              <p:cNvPr id="15" name="弧形 14"/>
              <p:cNvSpPr/>
              <p:nvPr/>
            </p:nvSpPr>
            <p:spPr>
              <a:xfrm>
                <a:off x="4623196" y="1489471"/>
                <a:ext cx="2002632" cy="2002632"/>
              </a:xfrm>
              <a:prstGeom prst="arc">
                <a:avLst>
                  <a:gd name="adj1" fmla="val 18000000"/>
                  <a:gd name="adj2" fmla="val 0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359009" y="1914525"/>
                <a:ext cx="165735" cy="142875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H="1">
              <a:off x="4623196" y="1489471"/>
              <a:ext cx="2002632" cy="2002632"/>
              <a:chOff x="4623196" y="1489471"/>
              <a:chExt cx="2002632" cy="2002632"/>
            </a:xfrm>
          </p:grpSpPr>
          <p:sp>
            <p:nvSpPr>
              <p:cNvPr id="13" name="弧形 12"/>
              <p:cNvSpPr/>
              <p:nvPr/>
            </p:nvSpPr>
            <p:spPr>
              <a:xfrm>
                <a:off x="4623196" y="1489471"/>
                <a:ext cx="2002632" cy="2002632"/>
              </a:xfrm>
              <a:prstGeom prst="arc">
                <a:avLst>
                  <a:gd name="adj1" fmla="val 18000000"/>
                  <a:gd name="adj2" fmla="val 0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6359009" y="1914525"/>
                <a:ext cx="165735" cy="142875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14340000" flipH="1">
              <a:off x="4623196" y="1489471"/>
              <a:ext cx="2002632" cy="2002632"/>
              <a:chOff x="4623196" y="1489471"/>
              <a:chExt cx="2002632" cy="2002632"/>
            </a:xfrm>
          </p:grpSpPr>
          <p:sp>
            <p:nvSpPr>
              <p:cNvPr id="11" name="弧形 10"/>
              <p:cNvSpPr/>
              <p:nvPr/>
            </p:nvSpPr>
            <p:spPr>
              <a:xfrm>
                <a:off x="4623196" y="1489471"/>
                <a:ext cx="2002632" cy="2002632"/>
              </a:xfrm>
              <a:prstGeom prst="arc">
                <a:avLst>
                  <a:gd name="adj1" fmla="val 18000000"/>
                  <a:gd name="adj2" fmla="val 0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6359009" y="1914525"/>
                <a:ext cx="165735" cy="142875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8" name="等腰三角形 7"/>
            <p:cNvSpPr/>
            <p:nvPr/>
          </p:nvSpPr>
          <p:spPr>
            <a:xfrm rot="14340000" flipH="1">
              <a:off x="5513389" y="1224558"/>
              <a:ext cx="165735" cy="1428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474071" y="2971725"/>
              <a:ext cx="165735" cy="1428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等腰三角形 9"/>
            <p:cNvSpPr/>
            <p:nvPr/>
          </p:nvSpPr>
          <p:spPr>
            <a:xfrm flipH="1">
              <a:off x="6608802" y="2971725"/>
              <a:ext cx="165735" cy="1428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7" name="任意多边形: 形状 16"/>
          <p:cNvSpPr/>
          <p:nvPr>
            <p:custDataLst>
              <p:tags r:id="rId1"/>
            </p:custDataLst>
          </p:nvPr>
        </p:nvSpPr>
        <p:spPr>
          <a:xfrm>
            <a:off x="1496645" y="1099572"/>
            <a:ext cx="3503627" cy="3503627"/>
          </a:xfrm>
          <a:custGeom>
            <a:avLst/>
            <a:gdLst>
              <a:gd name="connsiteX0" fmla="*/ 1832521 w 3728532"/>
              <a:gd name="connsiteY0" fmla="*/ 3379864 h 3728531"/>
              <a:gd name="connsiteX1" fmla="*/ 1864266 w 3728532"/>
              <a:gd name="connsiteY1" fmla="*/ 3381367 h 3728531"/>
              <a:gd name="connsiteX2" fmla="*/ 1883316 w 3728532"/>
              <a:gd name="connsiteY2" fmla="*/ 3380624 h 3728531"/>
              <a:gd name="connsiteX3" fmla="*/ 1889613 w 3728532"/>
              <a:gd name="connsiteY3" fmla="*/ 3727542 h 3728531"/>
              <a:gd name="connsiteX4" fmla="*/ 1864266 w 3728532"/>
              <a:gd name="connsiteY4" fmla="*/ 3728531 h 3728531"/>
              <a:gd name="connsiteX5" fmla="*/ 1818973 w 3728532"/>
              <a:gd name="connsiteY5" fmla="*/ 3726244 h 3728531"/>
              <a:gd name="connsiteX6" fmla="*/ 1970032 w 3728532"/>
              <a:gd name="connsiteY6" fmla="*/ 3377239 h 3728531"/>
              <a:gd name="connsiteX7" fmla="*/ 1996180 w 3728532"/>
              <a:gd name="connsiteY7" fmla="*/ 3723383 h 3728531"/>
              <a:gd name="connsiteX8" fmla="*/ 1925593 w 3728532"/>
              <a:gd name="connsiteY8" fmla="*/ 3726138 h 3728531"/>
              <a:gd name="connsiteX9" fmla="*/ 1919296 w 3728532"/>
              <a:gd name="connsiteY9" fmla="*/ 3379219 h 3728531"/>
              <a:gd name="connsiteX10" fmla="*/ 1745802 w 3728532"/>
              <a:gd name="connsiteY10" fmla="*/ 3375758 h 3728531"/>
              <a:gd name="connsiteX11" fmla="*/ 1796561 w 3728532"/>
              <a:gd name="connsiteY11" fmla="*/ 3378162 h 3728531"/>
              <a:gd name="connsiteX12" fmla="*/ 1783017 w 3728532"/>
              <a:gd name="connsiteY12" fmla="*/ 3724428 h 3728531"/>
              <a:gd name="connsiteX13" fmla="*/ 1712450 w 3728532"/>
              <a:gd name="connsiteY13" fmla="*/ 3720865 h 3728531"/>
              <a:gd name="connsiteX14" fmla="*/ 2056302 w 3728532"/>
              <a:gd name="connsiteY14" fmla="*/ 3368222 h 3728531"/>
              <a:gd name="connsiteX15" fmla="*/ 2102191 w 3728532"/>
              <a:gd name="connsiteY15" fmla="*/ 3712150 h 3728531"/>
              <a:gd name="connsiteX16" fmla="*/ 2032058 w 3728532"/>
              <a:gd name="connsiteY16" fmla="*/ 3720402 h 3728531"/>
              <a:gd name="connsiteX17" fmla="*/ 2005902 w 3728532"/>
              <a:gd name="connsiteY17" fmla="*/ 3374153 h 3728531"/>
              <a:gd name="connsiteX18" fmla="*/ 1659496 w 3728532"/>
              <a:gd name="connsiteY18" fmla="*/ 3366184 h 3728531"/>
              <a:gd name="connsiteX19" fmla="*/ 1709878 w 3728532"/>
              <a:gd name="connsiteY19" fmla="*/ 3373238 h 3728531"/>
              <a:gd name="connsiteX20" fmla="*/ 1676458 w 3728532"/>
              <a:gd name="connsiteY20" fmla="*/ 3719048 h 3728531"/>
              <a:gd name="connsiteX21" fmla="*/ 1673656 w 3728532"/>
              <a:gd name="connsiteY21" fmla="*/ 3718906 h 3728531"/>
              <a:gd name="connsiteX22" fmla="*/ 1606447 w 3728532"/>
              <a:gd name="connsiteY22" fmla="*/ 3708864 h 3728531"/>
              <a:gd name="connsiteX23" fmla="*/ 2141984 w 3728532"/>
              <a:gd name="connsiteY23" fmla="*/ 3354961 h 3728531"/>
              <a:gd name="connsiteX24" fmla="*/ 2207477 w 3728532"/>
              <a:gd name="connsiteY24" fmla="*/ 3695699 h 3728531"/>
              <a:gd name="connsiteX25" fmla="*/ 2156492 w 3728532"/>
              <a:gd name="connsiteY25" fmla="*/ 3705761 h 3728531"/>
              <a:gd name="connsiteX26" fmla="*/ 2137949 w 3728532"/>
              <a:gd name="connsiteY26" fmla="*/ 3707943 h 3728531"/>
              <a:gd name="connsiteX27" fmla="*/ 2092060 w 3728532"/>
              <a:gd name="connsiteY27" fmla="*/ 3364015 h 3728531"/>
              <a:gd name="connsiteX28" fmla="*/ 2102074 w 3728532"/>
              <a:gd name="connsiteY28" fmla="*/ 3362837 h 3728531"/>
              <a:gd name="connsiteX29" fmla="*/ 1573570 w 3728532"/>
              <a:gd name="connsiteY29" fmla="*/ 3353073 h 3728531"/>
              <a:gd name="connsiteX30" fmla="*/ 1585802 w 3728532"/>
              <a:gd name="connsiteY30" fmla="*/ 3355867 h 3728531"/>
              <a:gd name="connsiteX31" fmla="*/ 1623840 w 3728532"/>
              <a:gd name="connsiteY31" fmla="*/ 3361192 h 3728531"/>
              <a:gd name="connsiteX32" fmla="*/ 1570841 w 3728532"/>
              <a:gd name="connsiteY32" fmla="*/ 3703544 h 3728531"/>
              <a:gd name="connsiteX33" fmla="*/ 1500803 w 3728532"/>
              <a:gd name="connsiteY33" fmla="*/ 3693079 h 3728531"/>
              <a:gd name="connsiteX34" fmla="*/ 1488809 w 3728532"/>
              <a:gd name="connsiteY34" fmla="*/ 3333709 h 3728531"/>
              <a:gd name="connsiteX35" fmla="*/ 1538471 w 3728532"/>
              <a:gd name="connsiteY35" fmla="*/ 3345054 h 3728531"/>
              <a:gd name="connsiteX36" fmla="*/ 1465799 w 3728532"/>
              <a:gd name="connsiteY36" fmla="*/ 3684615 h 3728531"/>
              <a:gd name="connsiteX37" fmla="*/ 1397029 w 3728532"/>
              <a:gd name="connsiteY37" fmla="*/ 3667827 h 3728531"/>
              <a:gd name="connsiteX38" fmla="*/ 1405274 w 3728532"/>
              <a:gd name="connsiteY38" fmla="*/ 3309545 h 3728531"/>
              <a:gd name="connsiteX39" fmla="*/ 1453919 w 3728532"/>
              <a:gd name="connsiteY39" fmla="*/ 3324812 h 3728531"/>
              <a:gd name="connsiteX40" fmla="*/ 1362041 w 3728532"/>
              <a:gd name="connsiteY40" fmla="*/ 3659287 h 3728531"/>
              <a:gd name="connsiteX41" fmla="*/ 1342166 w 3728532"/>
              <a:gd name="connsiteY41" fmla="*/ 3654435 h 3728531"/>
              <a:gd name="connsiteX42" fmla="*/ 1294355 w 3728532"/>
              <a:gd name="connsiteY42" fmla="*/ 3638374 h 3728531"/>
              <a:gd name="connsiteX43" fmla="*/ 1323507 w 3728532"/>
              <a:gd name="connsiteY43" fmla="*/ 3279979 h 3728531"/>
              <a:gd name="connsiteX44" fmla="*/ 1354809 w 3728532"/>
              <a:gd name="connsiteY44" fmla="*/ 3293708 h 3728531"/>
              <a:gd name="connsiteX45" fmla="*/ 1370918 w 3728532"/>
              <a:gd name="connsiteY45" fmla="*/ 3298763 h 3728531"/>
              <a:gd name="connsiteX46" fmla="*/ 1260229 w 3728532"/>
              <a:gd name="connsiteY46" fmla="*/ 3626911 h 3728531"/>
              <a:gd name="connsiteX47" fmla="*/ 1199296 w 3728532"/>
              <a:gd name="connsiteY47" fmla="*/ 3606442 h 3728531"/>
              <a:gd name="connsiteX48" fmla="*/ 1193185 w 3728532"/>
              <a:gd name="connsiteY48" fmla="*/ 3603839 h 3728531"/>
              <a:gd name="connsiteX49" fmla="*/ 1243925 w 3728532"/>
              <a:gd name="connsiteY49" fmla="*/ 3245074 h 3728531"/>
              <a:gd name="connsiteX50" fmla="*/ 1290523 w 3728532"/>
              <a:gd name="connsiteY50" fmla="*/ 3265512 h 3728531"/>
              <a:gd name="connsiteX51" fmla="*/ 1160058 w 3728532"/>
              <a:gd name="connsiteY51" fmla="*/ 3589728 h 3728531"/>
              <a:gd name="connsiteX52" fmla="*/ 1094820 w 3728532"/>
              <a:gd name="connsiteY52" fmla="*/ 3561939 h 3728531"/>
              <a:gd name="connsiteX53" fmla="*/ 1164156 w 3728532"/>
              <a:gd name="connsiteY53" fmla="*/ 3210086 h 3728531"/>
              <a:gd name="connsiteX54" fmla="*/ 1210946 w 3728532"/>
              <a:gd name="connsiteY54" fmla="*/ 3230608 h 3728531"/>
              <a:gd name="connsiteX55" fmla="*/ 1061967 w 3728532"/>
              <a:gd name="connsiteY55" fmla="*/ 3547205 h 3728531"/>
              <a:gd name="connsiteX56" fmla="*/ 998897 w 3728532"/>
              <a:gd name="connsiteY56" fmla="*/ 3514710 h 3728531"/>
              <a:gd name="connsiteX57" fmla="*/ 3288711 w 3728532"/>
              <a:gd name="connsiteY57" fmla="*/ 2385468 h 3728531"/>
              <a:gd name="connsiteX58" fmla="*/ 3621033 w 3728532"/>
              <a:gd name="connsiteY58" fmla="*/ 2485802 h 3728531"/>
              <a:gd name="connsiteX59" fmla="*/ 3606443 w 3728532"/>
              <a:gd name="connsiteY59" fmla="*/ 2529235 h 3728531"/>
              <a:gd name="connsiteX60" fmla="*/ 2297436 w 3728532"/>
              <a:gd name="connsiteY60" fmla="*/ 3677946 h 3728531"/>
              <a:gd name="connsiteX61" fmla="*/ 2242796 w 3728532"/>
              <a:gd name="connsiteY61" fmla="*/ 3688729 h 3728531"/>
              <a:gd name="connsiteX62" fmla="*/ 2177304 w 3728532"/>
              <a:gd name="connsiteY62" fmla="*/ 3347990 h 3728531"/>
              <a:gd name="connsiteX63" fmla="*/ 2216771 w 3728532"/>
              <a:gd name="connsiteY63" fmla="*/ 3340202 h 3728531"/>
              <a:gd name="connsiteX64" fmla="*/ 3282014 w 3728532"/>
              <a:gd name="connsiteY64" fmla="*/ 2405404 h 3728531"/>
              <a:gd name="connsiteX65" fmla="*/ 3334528 w 3728532"/>
              <a:gd name="connsiteY65" fmla="*/ 2234010 h 3728531"/>
              <a:gd name="connsiteX66" fmla="*/ 3671829 w 3728532"/>
              <a:gd name="connsiteY66" fmla="*/ 2315113 h 3728531"/>
              <a:gd name="connsiteX67" fmla="*/ 3655185 w 3728532"/>
              <a:gd name="connsiteY67" fmla="*/ 2383298 h 3728531"/>
              <a:gd name="connsiteX68" fmla="*/ 3322597 w 3728532"/>
              <a:gd name="connsiteY68" fmla="*/ 2282884 h 3728531"/>
              <a:gd name="connsiteX69" fmla="*/ 3354024 w 3728532"/>
              <a:gd name="connsiteY69" fmla="*/ 2149959 h 3728531"/>
              <a:gd name="connsiteX70" fmla="*/ 3695483 w 3728532"/>
              <a:gd name="connsiteY70" fmla="*/ 2211643 h 3728531"/>
              <a:gd name="connsiteX71" fmla="*/ 3692951 w 3728532"/>
              <a:gd name="connsiteY71" fmla="*/ 2228590 h 3728531"/>
              <a:gd name="connsiteX72" fmla="*/ 3680367 w 3728532"/>
              <a:gd name="connsiteY72" fmla="*/ 2280140 h 3728531"/>
              <a:gd name="connsiteX73" fmla="*/ 3343065 w 3728532"/>
              <a:gd name="connsiteY73" fmla="*/ 2199037 h 3728531"/>
              <a:gd name="connsiteX74" fmla="*/ 3352413 w 3728532"/>
              <a:gd name="connsiteY74" fmla="*/ 2160745 h 3728531"/>
              <a:gd name="connsiteX75" fmla="*/ 3366771 w 3728532"/>
              <a:gd name="connsiteY75" fmla="*/ 2064655 h 3728531"/>
              <a:gd name="connsiteX76" fmla="*/ 3711164 w 3728532"/>
              <a:gd name="connsiteY76" fmla="*/ 2106698 h 3728531"/>
              <a:gd name="connsiteX77" fmla="*/ 3700805 w 3728532"/>
              <a:gd name="connsiteY77" fmla="*/ 2176022 h 3728531"/>
              <a:gd name="connsiteX78" fmla="*/ 3359347 w 3728532"/>
              <a:gd name="connsiteY78" fmla="*/ 2114338 h 3728531"/>
              <a:gd name="connsiteX79" fmla="*/ 3375580 w 3728532"/>
              <a:gd name="connsiteY79" fmla="*/ 1978892 h 3728531"/>
              <a:gd name="connsiteX80" fmla="*/ 3721620 w 3728532"/>
              <a:gd name="connsiteY80" fmla="*/ 2001148 h 3728531"/>
              <a:gd name="connsiteX81" fmla="*/ 3718907 w 3728532"/>
              <a:gd name="connsiteY81" fmla="*/ 2054876 h 3728531"/>
              <a:gd name="connsiteX82" fmla="*/ 3716486 w 3728532"/>
              <a:gd name="connsiteY82" fmla="*/ 2071080 h 3728531"/>
              <a:gd name="connsiteX83" fmla="*/ 3372093 w 3728532"/>
              <a:gd name="connsiteY83" fmla="*/ 2029038 h 3728531"/>
              <a:gd name="connsiteX84" fmla="*/ 3373536 w 3728532"/>
              <a:gd name="connsiteY84" fmla="*/ 2019380 h 3728531"/>
              <a:gd name="connsiteX85" fmla="*/ 4499 w 3728532"/>
              <a:gd name="connsiteY85" fmla="*/ 1775167 h 3728531"/>
              <a:gd name="connsiteX86" fmla="*/ 350662 w 3728532"/>
              <a:gd name="connsiteY86" fmla="*/ 1795005 h 3728531"/>
              <a:gd name="connsiteX87" fmla="*/ 348073 w 3728532"/>
              <a:gd name="connsiteY87" fmla="*/ 1846265 h 3728531"/>
              <a:gd name="connsiteX88" fmla="*/ 1491 w 3728532"/>
              <a:gd name="connsiteY88" fmla="*/ 1846265 h 3728531"/>
              <a:gd name="connsiteX89" fmla="*/ 1491 w 3728532"/>
              <a:gd name="connsiteY89" fmla="*/ 1882265 h 3728531"/>
              <a:gd name="connsiteX90" fmla="*/ 348073 w 3728532"/>
              <a:gd name="connsiteY90" fmla="*/ 1882265 h 3728531"/>
              <a:gd name="connsiteX91" fmla="*/ 354997 w 3728532"/>
              <a:gd name="connsiteY91" fmla="*/ 2019380 h 3728531"/>
              <a:gd name="connsiteX92" fmla="*/ 1000541 w 3728532"/>
              <a:gd name="connsiteY92" fmla="*/ 3111659 h 3728531"/>
              <a:gd name="connsiteX93" fmla="*/ 1132995 w 3728532"/>
              <a:gd name="connsiteY93" fmla="*/ 3192030 h 3728531"/>
              <a:gd name="connsiteX94" fmla="*/ 966887 w 3728532"/>
              <a:gd name="connsiteY94" fmla="*/ 3498219 h 3728531"/>
              <a:gd name="connsiteX95" fmla="*/ 954012 w 3728532"/>
              <a:gd name="connsiteY95" fmla="*/ 3491585 h 3728531"/>
              <a:gd name="connsiteX96" fmla="*/ 0 w 3728532"/>
              <a:gd name="connsiteY96" fmla="*/ 1864265 h 3728531"/>
              <a:gd name="connsiteX97" fmla="*/ 26296 w 3728532"/>
              <a:gd name="connsiteY97" fmla="*/ 1562088 h 3728531"/>
              <a:gd name="connsiteX98" fmla="*/ 368112 w 3728532"/>
              <a:gd name="connsiteY98" fmla="*/ 1621376 h 3728531"/>
              <a:gd name="connsiteX99" fmla="*/ 360529 w 3728532"/>
              <a:gd name="connsiteY99" fmla="*/ 1672127 h 3728531"/>
              <a:gd name="connsiteX100" fmla="*/ 15806 w 3728532"/>
              <a:gd name="connsiteY100" fmla="*/ 1632485 h 3728531"/>
              <a:gd name="connsiteX101" fmla="*/ 11693 w 3728532"/>
              <a:gd name="connsiteY101" fmla="*/ 1668249 h 3728531"/>
              <a:gd name="connsiteX102" fmla="*/ 355206 w 3728532"/>
              <a:gd name="connsiteY102" fmla="*/ 1707752 h 3728531"/>
              <a:gd name="connsiteX103" fmla="*/ 354997 w 3728532"/>
              <a:gd name="connsiteY103" fmla="*/ 1709150 h 3728531"/>
              <a:gd name="connsiteX104" fmla="*/ 352477 w 3728532"/>
              <a:gd name="connsiteY104" fmla="*/ 1759050 h 3728531"/>
              <a:gd name="connsiteX105" fmla="*/ 6315 w 3728532"/>
              <a:gd name="connsiteY105" fmla="*/ 1739212 h 3728531"/>
              <a:gd name="connsiteX106" fmla="*/ 9625 w 3728532"/>
              <a:gd name="connsiteY106" fmla="*/ 1673655 h 3728531"/>
              <a:gd name="connsiteX107" fmla="*/ 49776 w 3728532"/>
              <a:gd name="connsiteY107" fmla="*/ 1441796 h 3728531"/>
              <a:gd name="connsiteX108" fmla="*/ 46279 w 3728532"/>
              <a:gd name="connsiteY108" fmla="*/ 1456799 h 3728531"/>
              <a:gd name="connsiteX109" fmla="*/ 383998 w 3728532"/>
              <a:gd name="connsiteY109" fmla="*/ 1535513 h 3728531"/>
              <a:gd name="connsiteX110" fmla="*/ 376120 w 3728532"/>
              <a:gd name="connsiteY110" fmla="*/ 1567785 h 3728531"/>
              <a:gd name="connsiteX111" fmla="*/ 373434 w 3728532"/>
              <a:gd name="connsiteY111" fmla="*/ 1585761 h 3728531"/>
              <a:gd name="connsiteX112" fmla="*/ 32111 w 3728532"/>
              <a:gd name="connsiteY112" fmla="*/ 1526559 h 3728531"/>
              <a:gd name="connsiteX113" fmla="*/ 28455 w 3728532"/>
              <a:gd name="connsiteY113" fmla="*/ 1547634 h 3728531"/>
              <a:gd name="connsiteX114" fmla="*/ 35582 w 3728532"/>
              <a:gd name="connsiteY114" fmla="*/ 1499941 h 3728531"/>
              <a:gd name="connsiteX115" fmla="*/ 104823 w 3728532"/>
              <a:gd name="connsiteY115" fmla="*/ 1250696 h 3728531"/>
              <a:gd name="connsiteX116" fmla="*/ 431590 w 3728532"/>
              <a:gd name="connsiteY116" fmla="*/ 1367567 h 3728531"/>
              <a:gd name="connsiteX117" fmla="*/ 415244 w 3728532"/>
              <a:gd name="connsiteY117" fmla="*/ 1416228 h 3728531"/>
              <a:gd name="connsiteX118" fmla="*/ 82750 w 3728532"/>
              <a:gd name="connsiteY118" fmla="*/ 1318370 h 3728531"/>
              <a:gd name="connsiteX119" fmla="*/ 72586 w 3728532"/>
              <a:gd name="connsiteY119" fmla="*/ 1352905 h 3728531"/>
              <a:gd name="connsiteX120" fmla="*/ 404713 w 3728532"/>
              <a:gd name="connsiteY120" fmla="*/ 1450655 h 3728531"/>
              <a:gd name="connsiteX121" fmla="*/ 392536 w 3728532"/>
              <a:gd name="connsiteY121" fmla="*/ 1500538 h 3728531"/>
              <a:gd name="connsiteX122" fmla="*/ 54660 w 3728532"/>
              <a:gd name="connsiteY122" fmla="*/ 1421788 h 3728531"/>
              <a:gd name="connsiteX123" fmla="*/ 74097 w 3728532"/>
              <a:gd name="connsiteY123" fmla="*/ 1342165 h 3728531"/>
              <a:gd name="connsiteX124" fmla="*/ 142871 w 3728532"/>
              <a:gd name="connsiteY124" fmla="*/ 1150508 h 3728531"/>
              <a:gd name="connsiteX125" fmla="*/ 462388 w 3728532"/>
              <a:gd name="connsiteY125" fmla="*/ 1285871 h 3728531"/>
              <a:gd name="connsiteX126" fmla="*/ 446518 w 3728532"/>
              <a:gd name="connsiteY126" fmla="*/ 1323127 h 3728531"/>
              <a:gd name="connsiteX127" fmla="*/ 443056 w 3728532"/>
              <a:gd name="connsiteY127" fmla="*/ 1333434 h 3728531"/>
              <a:gd name="connsiteX128" fmla="*/ 116917 w 3728532"/>
              <a:gd name="connsiteY128" fmla="*/ 1216788 h 3728531"/>
              <a:gd name="connsiteX129" fmla="*/ 105334 w 3728532"/>
              <a:gd name="connsiteY129" fmla="*/ 1249176 h 3728531"/>
              <a:gd name="connsiteX130" fmla="*/ 122089 w 3728532"/>
              <a:gd name="connsiteY130" fmla="*/ 1199296 h 3728531"/>
              <a:gd name="connsiteX131" fmla="*/ 193635 w 3728532"/>
              <a:gd name="connsiteY131" fmla="*/ 1038078 h 3728531"/>
              <a:gd name="connsiteX132" fmla="*/ 186474 w 3728532"/>
              <a:gd name="connsiteY132" fmla="*/ 1052606 h 3728531"/>
              <a:gd name="connsiteX133" fmla="*/ 497958 w 3728532"/>
              <a:gd name="connsiteY133" fmla="*/ 1206146 h 3728531"/>
              <a:gd name="connsiteX134" fmla="*/ 491245 w 3728532"/>
              <a:gd name="connsiteY134" fmla="*/ 1218126 h 3728531"/>
              <a:gd name="connsiteX135" fmla="*/ 476496 w 3728532"/>
              <a:gd name="connsiteY135" fmla="*/ 1252751 h 3728531"/>
              <a:gd name="connsiteX136" fmla="*/ 156980 w 3728532"/>
              <a:gd name="connsiteY136" fmla="*/ 1117387 h 3728531"/>
              <a:gd name="connsiteX137" fmla="*/ 177051 w 3728532"/>
              <a:gd name="connsiteY137" fmla="*/ 1070267 h 3728531"/>
              <a:gd name="connsiteX138" fmla="*/ 241967 w 3728532"/>
              <a:gd name="connsiteY138" fmla="*/ 946287 h 3728531"/>
              <a:gd name="connsiteX139" fmla="*/ 235677 w 3728532"/>
              <a:gd name="connsiteY139" fmla="*/ 957395 h 3728531"/>
              <a:gd name="connsiteX140" fmla="*/ 540597 w 3728532"/>
              <a:gd name="connsiteY140" fmla="*/ 1130051 h 3728531"/>
              <a:gd name="connsiteX141" fmla="*/ 515580 w 3728532"/>
              <a:gd name="connsiteY141" fmla="*/ 1174696 h 3728531"/>
              <a:gd name="connsiteX142" fmla="*/ 202706 w 3728532"/>
              <a:gd name="connsiteY142" fmla="*/ 1020472 h 3728531"/>
              <a:gd name="connsiteX143" fmla="*/ 236947 w 3728532"/>
              <a:gd name="connsiteY143" fmla="*/ 954011 h 3728531"/>
              <a:gd name="connsiteX144" fmla="*/ 293385 w 3728532"/>
              <a:gd name="connsiteY144" fmla="*/ 867177 h 3728531"/>
              <a:gd name="connsiteX145" fmla="*/ 583228 w 3728532"/>
              <a:gd name="connsiteY145" fmla="*/ 1053968 h 3728531"/>
              <a:gd name="connsiteX146" fmla="*/ 558194 w 3728532"/>
              <a:gd name="connsiteY146" fmla="*/ 1098645 h 3728531"/>
              <a:gd name="connsiteX147" fmla="*/ 254653 w 3728532"/>
              <a:gd name="connsiteY147" fmla="*/ 926769 h 3728531"/>
              <a:gd name="connsiteX148" fmla="*/ 3391146 w 3728532"/>
              <a:gd name="connsiteY148" fmla="*/ 796898 h 3728531"/>
              <a:gd name="connsiteX149" fmla="*/ 3432869 w 3728532"/>
              <a:gd name="connsiteY149" fmla="*/ 856387 h 3728531"/>
              <a:gd name="connsiteX150" fmla="*/ 3728532 w 3728532"/>
              <a:gd name="connsiteY150" fmla="*/ 1864265 h 3728531"/>
              <a:gd name="connsiteX151" fmla="*/ 3723436 w 3728532"/>
              <a:gd name="connsiteY151" fmla="*/ 1965190 h 3728531"/>
              <a:gd name="connsiteX152" fmla="*/ 3377396 w 3728532"/>
              <a:gd name="connsiteY152" fmla="*/ 1942934 h 3728531"/>
              <a:gd name="connsiteX153" fmla="*/ 3381368 w 3728532"/>
              <a:gd name="connsiteY153" fmla="*/ 1864265 h 3728531"/>
              <a:gd name="connsiteX154" fmla="*/ 3224255 w 3728532"/>
              <a:gd name="connsiteY154" fmla="*/ 1191177 h 3728531"/>
              <a:gd name="connsiteX155" fmla="*/ 3110201 w 3728532"/>
              <a:gd name="connsiteY155" fmla="*/ 998628 h 3728531"/>
              <a:gd name="connsiteX156" fmla="*/ 351713 w 3728532"/>
              <a:gd name="connsiteY156" fmla="*/ 777433 h 3728531"/>
              <a:gd name="connsiteX157" fmla="*/ 632844 w 3728532"/>
              <a:gd name="connsiteY157" fmla="*/ 982286 h 3728531"/>
              <a:gd name="connsiteX158" fmla="*/ 602171 w 3728532"/>
              <a:gd name="connsiteY158" fmla="*/ 1023348 h 3728531"/>
              <a:gd name="connsiteX159" fmla="*/ 313003 w 3728532"/>
              <a:gd name="connsiteY159" fmla="*/ 836992 h 3728531"/>
              <a:gd name="connsiteX160" fmla="*/ 3328028 w 3728532"/>
              <a:gd name="connsiteY160" fmla="*/ 711476 h 3728531"/>
              <a:gd name="connsiteX161" fmla="*/ 3347958 w 3728532"/>
              <a:gd name="connsiteY161" fmla="*/ 735321 h 3728531"/>
              <a:gd name="connsiteX162" fmla="*/ 3370473 w 3728532"/>
              <a:gd name="connsiteY162" fmla="*/ 767423 h 3728531"/>
              <a:gd name="connsiteX163" fmla="*/ 3088509 w 3728532"/>
              <a:gd name="connsiteY163" fmla="*/ 969885 h 3728531"/>
              <a:gd name="connsiteX164" fmla="*/ 3057991 w 3728532"/>
              <a:gd name="connsiteY164" fmla="*/ 929836 h 3728531"/>
              <a:gd name="connsiteX165" fmla="*/ 417375 w 3728532"/>
              <a:gd name="connsiteY165" fmla="*/ 692934 h 3728531"/>
              <a:gd name="connsiteX166" fmla="*/ 685006 w 3728532"/>
              <a:gd name="connsiteY166" fmla="*/ 912455 h 3728531"/>
              <a:gd name="connsiteX167" fmla="*/ 654389 w 3728532"/>
              <a:gd name="connsiteY167" fmla="*/ 953443 h 3728531"/>
              <a:gd name="connsiteX168" fmla="*/ 371638 w 3728532"/>
              <a:gd name="connsiteY168" fmla="*/ 747408 h 3728531"/>
              <a:gd name="connsiteX169" fmla="*/ 3259901 w 3728532"/>
              <a:gd name="connsiteY169" fmla="*/ 629966 h 3728531"/>
              <a:gd name="connsiteX170" fmla="*/ 3304938 w 3728532"/>
              <a:gd name="connsiteY170" fmla="*/ 683850 h 3728531"/>
              <a:gd name="connsiteX171" fmla="*/ 3036162 w 3728532"/>
              <a:gd name="connsiteY171" fmla="*/ 901190 h 3728531"/>
              <a:gd name="connsiteX172" fmla="*/ 3031759 w 3728532"/>
              <a:gd name="connsiteY172" fmla="*/ 895412 h 3728531"/>
              <a:gd name="connsiteX173" fmla="*/ 3002624 w 3728532"/>
              <a:gd name="connsiteY173" fmla="*/ 863578 h 3728531"/>
              <a:gd name="connsiteX174" fmla="*/ 486187 w 3728532"/>
              <a:gd name="connsiteY174" fmla="*/ 610977 h 3728531"/>
              <a:gd name="connsiteX175" fmla="*/ 741835 w 3728532"/>
              <a:gd name="connsiteY175" fmla="*/ 846387 h 3728531"/>
              <a:gd name="connsiteX176" fmla="*/ 706714 w 3728532"/>
              <a:gd name="connsiteY176" fmla="*/ 883700 h 3728531"/>
              <a:gd name="connsiteX177" fmla="*/ 440525 w 3728532"/>
              <a:gd name="connsiteY177" fmla="*/ 665361 h 3728531"/>
              <a:gd name="connsiteX178" fmla="*/ 3186411 w 3728532"/>
              <a:gd name="connsiteY178" fmla="*/ 553289 h 3728531"/>
              <a:gd name="connsiteX179" fmla="*/ 3236458 w 3728532"/>
              <a:gd name="connsiteY179" fmla="*/ 602625 h 3728531"/>
              <a:gd name="connsiteX180" fmla="*/ 2978317 w 3728532"/>
              <a:gd name="connsiteY180" fmla="*/ 837022 h 3728531"/>
              <a:gd name="connsiteX181" fmla="*/ 2944291 w 3728532"/>
              <a:gd name="connsiteY181" fmla="*/ 799845 h 3728531"/>
              <a:gd name="connsiteX182" fmla="*/ 560922 w 3728532"/>
              <a:gd name="connsiteY182" fmla="*/ 534417 h 3728531"/>
              <a:gd name="connsiteX183" fmla="*/ 801573 w 3728532"/>
              <a:gd name="connsiteY183" fmla="*/ 782923 h 3728531"/>
              <a:gd name="connsiteX184" fmla="*/ 791187 w 3728532"/>
              <a:gd name="connsiteY184" fmla="*/ 793956 h 3728531"/>
              <a:gd name="connsiteX185" fmla="*/ 535693 w 3728532"/>
              <a:gd name="connsiteY185" fmla="*/ 558688 h 3728531"/>
              <a:gd name="connsiteX186" fmla="*/ 3110714 w 3728532"/>
              <a:gd name="connsiteY186" fmla="*/ 478667 h 3728531"/>
              <a:gd name="connsiteX187" fmla="*/ 3160774 w 3728532"/>
              <a:gd name="connsiteY187" fmla="*/ 528017 h 3728531"/>
              <a:gd name="connsiteX188" fmla="*/ 2918561 w 3728532"/>
              <a:gd name="connsiteY188" fmla="*/ 774666 h 3728531"/>
              <a:gd name="connsiteX189" fmla="*/ 2880903 w 3728532"/>
              <a:gd name="connsiteY189" fmla="*/ 741178 h 3728531"/>
              <a:gd name="connsiteX190" fmla="*/ 3028076 w 3728532"/>
              <a:gd name="connsiteY190" fmla="*/ 411877 h 3728531"/>
              <a:gd name="connsiteX191" fmla="*/ 3083235 w 3728532"/>
              <a:gd name="connsiteY191" fmla="*/ 455403 h 3728531"/>
              <a:gd name="connsiteX192" fmla="*/ 2854001 w 3728532"/>
              <a:gd name="connsiteY192" fmla="*/ 717254 h 3728531"/>
              <a:gd name="connsiteX193" fmla="*/ 2816297 w 3728532"/>
              <a:gd name="connsiteY193" fmla="*/ 683723 h 3728531"/>
              <a:gd name="connsiteX194" fmla="*/ 2944607 w 3728532"/>
              <a:gd name="connsiteY194" fmla="*/ 346012 h 3728531"/>
              <a:gd name="connsiteX195" fmla="*/ 2999814 w 3728532"/>
              <a:gd name="connsiteY195" fmla="*/ 389576 h 3728531"/>
              <a:gd name="connsiteX196" fmla="*/ 2787527 w 3728532"/>
              <a:gd name="connsiteY196" fmla="*/ 662074 h 3728531"/>
              <a:gd name="connsiteX197" fmla="*/ 2746174 w 3728532"/>
              <a:gd name="connsiteY197" fmla="*/ 633229 h 3728531"/>
              <a:gd name="connsiteX198" fmla="*/ 2854781 w 3728532"/>
              <a:gd name="connsiteY198" fmla="*/ 289207 h 3728531"/>
              <a:gd name="connsiteX199" fmla="*/ 2915058 w 3728532"/>
              <a:gd name="connsiteY199" fmla="*/ 325449 h 3728531"/>
              <a:gd name="connsiteX200" fmla="*/ 2716647 w 3728532"/>
              <a:gd name="connsiteY200" fmla="*/ 612633 h 3728531"/>
              <a:gd name="connsiteX201" fmla="*/ 2675263 w 3728532"/>
              <a:gd name="connsiteY201" fmla="*/ 583766 h 3728531"/>
              <a:gd name="connsiteX202" fmla="*/ 2763703 w 3728532"/>
              <a:gd name="connsiteY202" fmla="*/ 234448 h 3728531"/>
              <a:gd name="connsiteX203" fmla="*/ 2823927 w 3728532"/>
              <a:gd name="connsiteY203" fmla="*/ 270657 h 3728531"/>
              <a:gd name="connsiteX204" fmla="*/ 2645227 w 3728532"/>
              <a:gd name="connsiteY204" fmla="*/ 563875 h 3728531"/>
              <a:gd name="connsiteX205" fmla="*/ 2600239 w 3728532"/>
              <a:gd name="connsiteY205" fmla="*/ 540845 h 3728531"/>
              <a:gd name="connsiteX206" fmla="*/ 2670053 w 3728532"/>
              <a:gd name="connsiteY206" fmla="*/ 183911 h 3728531"/>
              <a:gd name="connsiteX207" fmla="*/ 2712976 w 3728532"/>
              <a:gd name="connsiteY207" fmla="*/ 203949 h 3728531"/>
              <a:gd name="connsiteX208" fmla="*/ 2732809 w 3728532"/>
              <a:gd name="connsiteY208" fmla="*/ 215874 h 3728531"/>
              <a:gd name="connsiteX209" fmla="*/ 2568190 w 3728532"/>
              <a:gd name="connsiteY209" fmla="*/ 524438 h 3728531"/>
              <a:gd name="connsiteX210" fmla="*/ 2523321 w 3728532"/>
              <a:gd name="connsiteY210" fmla="*/ 501468 h 3728531"/>
              <a:gd name="connsiteX211" fmla="*/ 2572930 w 3728532"/>
              <a:gd name="connsiteY211" fmla="*/ 140284 h 3728531"/>
              <a:gd name="connsiteX212" fmla="*/ 2589923 w 3728532"/>
              <a:gd name="connsiteY212" fmla="*/ 146503 h 3728531"/>
              <a:gd name="connsiteX213" fmla="*/ 2637433 w 3728532"/>
              <a:gd name="connsiteY213" fmla="*/ 168683 h 3728531"/>
              <a:gd name="connsiteX214" fmla="*/ 2491250 w 3728532"/>
              <a:gd name="connsiteY214" fmla="*/ 485050 h 3728531"/>
              <a:gd name="connsiteX215" fmla="*/ 2454791 w 3728532"/>
              <a:gd name="connsiteY215" fmla="*/ 466385 h 3728531"/>
              <a:gd name="connsiteX216" fmla="*/ 2445661 w 3728532"/>
              <a:gd name="connsiteY216" fmla="*/ 463044 h 3728531"/>
              <a:gd name="connsiteX217" fmla="*/ 2472953 w 3728532"/>
              <a:gd name="connsiteY217" fmla="*/ 103691 h 3728531"/>
              <a:gd name="connsiteX218" fmla="*/ 2539113 w 3728532"/>
              <a:gd name="connsiteY218" fmla="*/ 127907 h 3728531"/>
              <a:gd name="connsiteX219" fmla="*/ 2411844 w 3728532"/>
              <a:gd name="connsiteY219" fmla="*/ 450666 h 3728531"/>
              <a:gd name="connsiteX220" fmla="*/ 2364336 w 3728532"/>
              <a:gd name="connsiteY220" fmla="*/ 433278 h 3728531"/>
              <a:gd name="connsiteX221" fmla="*/ 1864266 w 3728532"/>
              <a:gd name="connsiteY221" fmla="*/ 0 h 3728531"/>
              <a:gd name="connsiteX222" fmla="*/ 2418642 w 3728532"/>
              <a:gd name="connsiteY222" fmla="*/ 83813 h 3728531"/>
              <a:gd name="connsiteX223" fmla="*/ 2439129 w 3728532"/>
              <a:gd name="connsiteY223" fmla="*/ 91311 h 3728531"/>
              <a:gd name="connsiteX224" fmla="*/ 2330511 w 3728532"/>
              <a:gd name="connsiteY224" fmla="*/ 420898 h 3728531"/>
              <a:gd name="connsiteX225" fmla="*/ 2315406 w 3728532"/>
              <a:gd name="connsiteY225" fmla="*/ 415369 h 3728531"/>
              <a:gd name="connsiteX226" fmla="*/ 1864266 w 3728532"/>
              <a:gd name="connsiteY226" fmla="*/ 347163 h 3728531"/>
              <a:gd name="connsiteX227" fmla="*/ 922802 w 3728532"/>
              <a:gd name="connsiteY227" fmla="*/ 674549 h 3728531"/>
              <a:gd name="connsiteX228" fmla="*/ 827283 w 3728532"/>
              <a:gd name="connsiteY228" fmla="*/ 757724 h 3728531"/>
              <a:gd name="connsiteX229" fmla="*/ 586866 w 3728532"/>
              <a:gd name="connsiteY229" fmla="*/ 509459 h 3728531"/>
              <a:gd name="connsiteX230" fmla="*/ 640550 w 3728532"/>
              <a:gd name="connsiteY230" fmla="*/ 457813 h 3728531"/>
              <a:gd name="connsiteX231" fmla="*/ 1864266 w 3728532"/>
              <a:gd name="connsiteY231" fmla="*/ 0 h 372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3728532" h="3728531">
                <a:moveTo>
                  <a:pt x="1832521" y="3379864"/>
                </a:moveTo>
                <a:lnTo>
                  <a:pt x="1864266" y="3381367"/>
                </a:lnTo>
                <a:lnTo>
                  <a:pt x="1883316" y="3380624"/>
                </a:lnTo>
                <a:lnTo>
                  <a:pt x="1889613" y="3727542"/>
                </a:lnTo>
                <a:lnTo>
                  <a:pt x="1864266" y="3728531"/>
                </a:lnTo>
                <a:lnTo>
                  <a:pt x="1818973" y="3726244"/>
                </a:lnTo>
                <a:close/>
                <a:moveTo>
                  <a:pt x="1970032" y="3377239"/>
                </a:moveTo>
                <a:lnTo>
                  <a:pt x="1996180" y="3723383"/>
                </a:lnTo>
                <a:lnTo>
                  <a:pt x="1925593" y="3726138"/>
                </a:lnTo>
                <a:lnTo>
                  <a:pt x="1919296" y="3379219"/>
                </a:lnTo>
                <a:close/>
                <a:moveTo>
                  <a:pt x="1745802" y="3375758"/>
                </a:moveTo>
                <a:lnTo>
                  <a:pt x="1796561" y="3378162"/>
                </a:lnTo>
                <a:lnTo>
                  <a:pt x="1783017" y="3724428"/>
                </a:lnTo>
                <a:lnTo>
                  <a:pt x="1712450" y="3720865"/>
                </a:lnTo>
                <a:close/>
                <a:moveTo>
                  <a:pt x="2056302" y="3368222"/>
                </a:moveTo>
                <a:lnTo>
                  <a:pt x="2102191" y="3712150"/>
                </a:lnTo>
                <a:lnTo>
                  <a:pt x="2032058" y="3720402"/>
                </a:lnTo>
                <a:lnTo>
                  <a:pt x="2005902" y="3374153"/>
                </a:lnTo>
                <a:close/>
                <a:moveTo>
                  <a:pt x="1659496" y="3366184"/>
                </a:moveTo>
                <a:lnTo>
                  <a:pt x="1709878" y="3373238"/>
                </a:lnTo>
                <a:lnTo>
                  <a:pt x="1676458" y="3719048"/>
                </a:lnTo>
                <a:lnTo>
                  <a:pt x="1673656" y="3718906"/>
                </a:lnTo>
                <a:lnTo>
                  <a:pt x="1606447" y="3708864"/>
                </a:lnTo>
                <a:close/>
                <a:moveTo>
                  <a:pt x="2141984" y="3354961"/>
                </a:moveTo>
                <a:lnTo>
                  <a:pt x="2207477" y="3695699"/>
                </a:lnTo>
                <a:lnTo>
                  <a:pt x="2156492" y="3705761"/>
                </a:lnTo>
                <a:lnTo>
                  <a:pt x="2137949" y="3707943"/>
                </a:lnTo>
                <a:lnTo>
                  <a:pt x="2092060" y="3364015"/>
                </a:lnTo>
                <a:lnTo>
                  <a:pt x="2102074" y="3362837"/>
                </a:lnTo>
                <a:close/>
                <a:moveTo>
                  <a:pt x="1573570" y="3353073"/>
                </a:moveTo>
                <a:lnTo>
                  <a:pt x="1585802" y="3355867"/>
                </a:lnTo>
                <a:lnTo>
                  <a:pt x="1623840" y="3361192"/>
                </a:lnTo>
                <a:lnTo>
                  <a:pt x="1570841" y="3703544"/>
                </a:lnTo>
                <a:lnTo>
                  <a:pt x="1500803" y="3693079"/>
                </a:lnTo>
                <a:close/>
                <a:moveTo>
                  <a:pt x="1488809" y="3333709"/>
                </a:moveTo>
                <a:lnTo>
                  <a:pt x="1538471" y="3345054"/>
                </a:lnTo>
                <a:lnTo>
                  <a:pt x="1465799" y="3684615"/>
                </a:lnTo>
                <a:lnTo>
                  <a:pt x="1397029" y="3667827"/>
                </a:lnTo>
                <a:close/>
                <a:moveTo>
                  <a:pt x="1405274" y="3309545"/>
                </a:moveTo>
                <a:lnTo>
                  <a:pt x="1453919" y="3324812"/>
                </a:lnTo>
                <a:lnTo>
                  <a:pt x="1362041" y="3659287"/>
                </a:lnTo>
                <a:lnTo>
                  <a:pt x="1342166" y="3654435"/>
                </a:lnTo>
                <a:lnTo>
                  <a:pt x="1294355" y="3638374"/>
                </a:lnTo>
                <a:close/>
                <a:moveTo>
                  <a:pt x="1323507" y="3279979"/>
                </a:moveTo>
                <a:lnTo>
                  <a:pt x="1354809" y="3293708"/>
                </a:lnTo>
                <a:lnTo>
                  <a:pt x="1370918" y="3298763"/>
                </a:lnTo>
                <a:lnTo>
                  <a:pt x="1260229" y="3626911"/>
                </a:lnTo>
                <a:lnTo>
                  <a:pt x="1199296" y="3606442"/>
                </a:lnTo>
                <a:lnTo>
                  <a:pt x="1193185" y="3603839"/>
                </a:lnTo>
                <a:close/>
                <a:moveTo>
                  <a:pt x="1243925" y="3245074"/>
                </a:moveTo>
                <a:lnTo>
                  <a:pt x="1290523" y="3265512"/>
                </a:lnTo>
                <a:lnTo>
                  <a:pt x="1160058" y="3589728"/>
                </a:lnTo>
                <a:lnTo>
                  <a:pt x="1094820" y="3561939"/>
                </a:lnTo>
                <a:close/>
                <a:moveTo>
                  <a:pt x="1164156" y="3210086"/>
                </a:moveTo>
                <a:lnTo>
                  <a:pt x="1210946" y="3230608"/>
                </a:lnTo>
                <a:lnTo>
                  <a:pt x="1061967" y="3547205"/>
                </a:lnTo>
                <a:lnTo>
                  <a:pt x="998897" y="3514710"/>
                </a:lnTo>
                <a:close/>
                <a:moveTo>
                  <a:pt x="3288711" y="2385468"/>
                </a:moveTo>
                <a:lnTo>
                  <a:pt x="3621033" y="2485802"/>
                </a:lnTo>
                <a:lnTo>
                  <a:pt x="3606443" y="2529235"/>
                </a:lnTo>
                <a:cubicBezTo>
                  <a:pt x="3388845" y="3098991"/>
                  <a:pt x="2899788" y="3534617"/>
                  <a:pt x="2297436" y="3677946"/>
                </a:cubicBezTo>
                <a:lnTo>
                  <a:pt x="2242796" y="3688729"/>
                </a:lnTo>
                <a:lnTo>
                  <a:pt x="2177304" y="3347990"/>
                </a:lnTo>
                <a:lnTo>
                  <a:pt x="2216771" y="3340202"/>
                </a:lnTo>
                <a:cubicBezTo>
                  <a:pt x="2706953" y="3223563"/>
                  <a:pt x="3104938" y="2869060"/>
                  <a:pt x="3282014" y="2405404"/>
                </a:cubicBezTo>
                <a:close/>
                <a:moveTo>
                  <a:pt x="3334528" y="2234010"/>
                </a:moveTo>
                <a:lnTo>
                  <a:pt x="3671829" y="2315113"/>
                </a:lnTo>
                <a:lnTo>
                  <a:pt x="3655185" y="2383298"/>
                </a:lnTo>
                <a:lnTo>
                  <a:pt x="3322597" y="2282884"/>
                </a:lnTo>
                <a:close/>
                <a:moveTo>
                  <a:pt x="3354024" y="2149959"/>
                </a:moveTo>
                <a:lnTo>
                  <a:pt x="3695483" y="2211643"/>
                </a:lnTo>
                <a:lnTo>
                  <a:pt x="3692951" y="2228590"/>
                </a:lnTo>
                <a:lnTo>
                  <a:pt x="3680367" y="2280140"/>
                </a:lnTo>
                <a:lnTo>
                  <a:pt x="3343065" y="2199037"/>
                </a:lnTo>
                <a:lnTo>
                  <a:pt x="3352413" y="2160745"/>
                </a:lnTo>
                <a:close/>
                <a:moveTo>
                  <a:pt x="3366771" y="2064655"/>
                </a:moveTo>
                <a:lnTo>
                  <a:pt x="3711164" y="2106698"/>
                </a:lnTo>
                <a:lnTo>
                  <a:pt x="3700805" y="2176022"/>
                </a:lnTo>
                <a:lnTo>
                  <a:pt x="3359347" y="2114338"/>
                </a:lnTo>
                <a:close/>
                <a:moveTo>
                  <a:pt x="3375580" y="1978892"/>
                </a:moveTo>
                <a:lnTo>
                  <a:pt x="3721620" y="2001148"/>
                </a:lnTo>
                <a:lnTo>
                  <a:pt x="3718907" y="2054876"/>
                </a:lnTo>
                <a:lnTo>
                  <a:pt x="3716486" y="2071080"/>
                </a:lnTo>
                <a:lnTo>
                  <a:pt x="3372093" y="2029038"/>
                </a:lnTo>
                <a:lnTo>
                  <a:pt x="3373536" y="2019380"/>
                </a:lnTo>
                <a:close/>
                <a:moveTo>
                  <a:pt x="4499" y="1775167"/>
                </a:moveTo>
                <a:lnTo>
                  <a:pt x="350662" y="1795005"/>
                </a:lnTo>
                <a:lnTo>
                  <a:pt x="348073" y="1846265"/>
                </a:lnTo>
                <a:lnTo>
                  <a:pt x="1491" y="1846265"/>
                </a:lnTo>
                <a:lnTo>
                  <a:pt x="1491" y="1882265"/>
                </a:lnTo>
                <a:lnTo>
                  <a:pt x="348073" y="1882265"/>
                </a:lnTo>
                <a:lnTo>
                  <a:pt x="354997" y="2019380"/>
                </a:lnTo>
                <a:cubicBezTo>
                  <a:pt x="400946" y="2471826"/>
                  <a:pt x="645706" y="2865499"/>
                  <a:pt x="1000541" y="3111659"/>
                </a:cubicBezTo>
                <a:lnTo>
                  <a:pt x="1132995" y="3192030"/>
                </a:lnTo>
                <a:lnTo>
                  <a:pt x="966887" y="3498219"/>
                </a:lnTo>
                <a:lnTo>
                  <a:pt x="954012" y="3491585"/>
                </a:lnTo>
                <a:cubicBezTo>
                  <a:pt x="384738" y="3172474"/>
                  <a:pt x="0" y="2563300"/>
                  <a:pt x="0" y="1864265"/>
                </a:cubicBezTo>
                <a:close/>
                <a:moveTo>
                  <a:pt x="26296" y="1562088"/>
                </a:moveTo>
                <a:lnTo>
                  <a:pt x="368112" y="1621376"/>
                </a:lnTo>
                <a:lnTo>
                  <a:pt x="360529" y="1672127"/>
                </a:lnTo>
                <a:lnTo>
                  <a:pt x="15806" y="1632485"/>
                </a:lnTo>
                <a:lnTo>
                  <a:pt x="11693" y="1668249"/>
                </a:lnTo>
                <a:lnTo>
                  <a:pt x="355206" y="1707752"/>
                </a:lnTo>
                <a:lnTo>
                  <a:pt x="354997" y="1709150"/>
                </a:lnTo>
                <a:lnTo>
                  <a:pt x="352477" y="1759050"/>
                </a:lnTo>
                <a:lnTo>
                  <a:pt x="6315" y="1739212"/>
                </a:lnTo>
                <a:lnTo>
                  <a:pt x="9625" y="1673655"/>
                </a:lnTo>
                <a:close/>
                <a:moveTo>
                  <a:pt x="49776" y="1441796"/>
                </a:moveTo>
                <a:lnTo>
                  <a:pt x="46279" y="1456799"/>
                </a:lnTo>
                <a:lnTo>
                  <a:pt x="383998" y="1535513"/>
                </a:lnTo>
                <a:lnTo>
                  <a:pt x="376120" y="1567785"/>
                </a:lnTo>
                <a:lnTo>
                  <a:pt x="373434" y="1585761"/>
                </a:lnTo>
                <a:lnTo>
                  <a:pt x="32111" y="1526559"/>
                </a:lnTo>
                <a:lnTo>
                  <a:pt x="28455" y="1547634"/>
                </a:lnTo>
                <a:lnTo>
                  <a:pt x="35582" y="1499941"/>
                </a:lnTo>
                <a:close/>
                <a:moveTo>
                  <a:pt x="104823" y="1250696"/>
                </a:moveTo>
                <a:lnTo>
                  <a:pt x="431590" y="1367567"/>
                </a:lnTo>
                <a:lnTo>
                  <a:pt x="415244" y="1416228"/>
                </a:lnTo>
                <a:lnTo>
                  <a:pt x="82750" y="1318370"/>
                </a:lnTo>
                <a:lnTo>
                  <a:pt x="72586" y="1352905"/>
                </a:lnTo>
                <a:lnTo>
                  <a:pt x="404713" y="1450655"/>
                </a:lnTo>
                <a:lnTo>
                  <a:pt x="392536" y="1500538"/>
                </a:lnTo>
                <a:lnTo>
                  <a:pt x="54660" y="1421788"/>
                </a:lnTo>
                <a:lnTo>
                  <a:pt x="74097" y="1342165"/>
                </a:lnTo>
                <a:close/>
                <a:moveTo>
                  <a:pt x="142871" y="1150508"/>
                </a:moveTo>
                <a:lnTo>
                  <a:pt x="462388" y="1285871"/>
                </a:lnTo>
                <a:lnTo>
                  <a:pt x="446518" y="1323127"/>
                </a:lnTo>
                <a:lnTo>
                  <a:pt x="443056" y="1333434"/>
                </a:lnTo>
                <a:lnTo>
                  <a:pt x="116917" y="1216788"/>
                </a:lnTo>
                <a:lnTo>
                  <a:pt x="105334" y="1249176"/>
                </a:lnTo>
                <a:lnTo>
                  <a:pt x="122089" y="1199296"/>
                </a:lnTo>
                <a:close/>
                <a:moveTo>
                  <a:pt x="193635" y="1038078"/>
                </a:moveTo>
                <a:lnTo>
                  <a:pt x="186474" y="1052606"/>
                </a:lnTo>
                <a:lnTo>
                  <a:pt x="497958" y="1206146"/>
                </a:lnTo>
                <a:lnTo>
                  <a:pt x="491245" y="1218126"/>
                </a:lnTo>
                <a:lnTo>
                  <a:pt x="476496" y="1252751"/>
                </a:lnTo>
                <a:lnTo>
                  <a:pt x="156980" y="1117387"/>
                </a:lnTo>
                <a:lnTo>
                  <a:pt x="177051" y="1070267"/>
                </a:lnTo>
                <a:close/>
                <a:moveTo>
                  <a:pt x="241967" y="946287"/>
                </a:moveTo>
                <a:lnTo>
                  <a:pt x="235677" y="957395"/>
                </a:lnTo>
                <a:lnTo>
                  <a:pt x="540597" y="1130051"/>
                </a:lnTo>
                <a:lnTo>
                  <a:pt x="515580" y="1174696"/>
                </a:lnTo>
                <a:lnTo>
                  <a:pt x="202706" y="1020472"/>
                </a:lnTo>
                <a:lnTo>
                  <a:pt x="236947" y="954011"/>
                </a:lnTo>
                <a:close/>
                <a:moveTo>
                  <a:pt x="293385" y="867177"/>
                </a:moveTo>
                <a:lnTo>
                  <a:pt x="583228" y="1053968"/>
                </a:lnTo>
                <a:lnTo>
                  <a:pt x="558194" y="1098645"/>
                </a:lnTo>
                <a:lnTo>
                  <a:pt x="254653" y="926769"/>
                </a:lnTo>
                <a:close/>
                <a:moveTo>
                  <a:pt x="3391146" y="796898"/>
                </a:moveTo>
                <a:lnTo>
                  <a:pt x="3432869" y="856387"/>
                </a:lnTo>
                <a:cubicBezTo>
                  <a:pt x="3619976" y="1146988"/>
                  <a:pt x="3728532" y="1492949"/>
                  <a:pt x="3728532" y="1864265"/>
                </a:cubicBezTo>
                <a:lnTo>
                  <a:pt x="3723436" y="1965190"/>
                </a:lnTo>
                <a:lnTo>
                  <a:pt x="3377396" y="1942934"/>
                </a:lnTo>
                <a:lnTo>
                  <a:pt x="3381368" y="1864265"/>
                </a:lnTo>
                <a:cubicBezTo>
                  <a:pt x="3381368" y="1622530"/>
                  <a:pt x="3324830" y="1394000"/>
                  <a:pt x="3224255" y="1191177"/>
                </a:cubicBezTo>
                <a:lnTo>
                  <a:pt x="3110201" y="998628"/>
                </a:lnTo>
                <a:close/>
                <a:moveTo>
                  <a:pt x="351713" y="777433"/>
                </a:moveTo>
                <a:lnTo>
                  <a:pt x="632844" y="982286"/>
                </a:lnTo>
                <a:lnTo>
                  <a:pt x="602171" y="1023348"/>
                </a:lnTo>
                <a:lnTo>
                  <a:pt x="313003" y="836992"/>
                </a:lnTo>
                <a:close/>
                <a:moveTo>
                  <a:pt x="3328028" y="711476"/>
                </a:moveTo>
                <a:lnTo>
                  <a:pt x="3347958" y="735321"/>
                </a:lnTo>
                <a:lnTo>
                  <a:pt x="3370473" y="767423"/>
                </a:lnTo>
                <a:lnTo>
                  <a:pt x="3088509" y="969885"/>
                </a:lnTo>
                <a:lnTo>
                  <a:pt x="3057991" y="929836"/>
                </a:lnTo>
                <a:close/>
                <a:moveTo>
                  <a:pt x="417375" y="692934"/>
                </a:moveTo>
                <a:lnTo>
                  <a:pt x="685006" y="912455"/>
                </a:lnTo>
                <a:lnTo>
                  <a:pt x="654389" y="953443"/>
                </a:lnTo>
                <a:lnTo>
                  <a:pt x="371638" y="747408"/>
                </a:lnTo>
                <a:close/>
                <a:moveTo>
                  <a:pt x="3259901" y="629966"/>
                </a:moveTo>
                <a:lnTo>
                  <a:pt x="3304938" y="683850"/>
                </a:lnTo>
                <a:lnTo>
                  <a:pt x="3036162" y="901190"/>
                </a:lnTo>
                <a:lnTo>
                  <a:pt x="3031759" y="895412"/>
                </a:lnTo>
                <a:lnTo>
                  <a:pt x="3002624" y="863578"/>
                </a:lnTo>
                <a:close/>
                <a:moveTo>
                  <a:pt x="486187" y="610977"/>
                </a:moveTo>
                <a:lnTo>
                  <a:pt x="741835" y="846387"/>
                </a:lnTo>
                <a:lnTo>
                  <a:pt x="706714" y="883700"/>
                </a:lnTo>
                <a:lnTo>
                  <a:pt x="440525" y="665361"/>
                </a:lnTo>
                <a:close/>
                <a:moveTo>
                  <a:pt x="3186411" y="553289"/>
                </a:moveTo>
                <a:lnTo>
                  <a:pt x="3236458" y="602625"/>
                </a:lnTo>
                <a:lnTo>
                  <a:pt x="2978317" y="837022"/>
                </a:lnTo>
                <a:lnTo>
                  <a:pt x="2944291" y="799845"/>
                </a:lnTo>
                <a:close/>
                <a:moveTo>
                  <a:pt x="560922" y="534417"/>
                </a:moveTo>
                <a:lnTo>
                  <a:pt x="801573" y="782923"/>
                </a:lnTo>
                <a:lnTo>
                  <a:pt x="791187" y="793956"/>
                </a:lnTo>
                <a:lnTo>
                  <a:pt x="535693" y="558688"/>
                </a:lnTo>
                <a:close/>
                <a:moveTo>
                  <a:pt x="3110714" y="478667"/>
                </a:moveTo>
                <a:lnTo>
                  <a:pt x="3160774" y="528017"/>
                </a:lnTo>
                <a:lnTo>
                  <a:pt x="2918561" y="774666"/>
                </a:lnTo>
                <a:lnTo>
                  <a:pt x="2880903" y="741178"/>
                </a:lnTo>
                <a:close/>
                <a:moveTo>
                  <a:pt x="3028076" y="411877"/>
                </a:moveTo>
                <a:lnTo>
                  <a:pt x="3083235" y="455403"/>
                </a:lnTo>
                <a:lnTo>
                  <a:pt x="2854001" y="717254"/>
                </a:lnTo>
                <a:lnTo>
                  <a:pt x="2816297" y="683723"/>
                </a:lnTo>
                <a:close/>
                <a:moveTo>
                  <a:pt x="2944607" y="346012"/>
                </a:moveTo>
                <a:lnTo>
                  <a:pt x="2999814" y="389576"/>
                </a:lnTo>
                <a:lnTo>
                  <a:pt x="2787527" y="662074"/>
                </a:lnTo>
                <a:lnTo>
                  <a:pt x="2746174" y="633229"/>
                </a:lnTo>
                <a:close/>
                <a:moveTo>
                  <a:pt x="2854781" y="289207"/>
                </a:moveTo>
                <a:lnTo>
                  <a:pt x="2915058" y="325449"/>
                </a:lnTo>
                <a:lnTo>
                  <a:pt x="2716647" y="612633"/>
                </a:lnTo>
                <a:lnTo>
                  <a:pt x="2675263" y="583766"/>
                </a:lnTo>
                <a:close/>
                <a:moveTo>
                  <a:pt x="2763703" y="234448"/>
                </a:moveTo>
                <a:lnTo>
                  <a:pt x="2823927" y="270657"/>
                </a:lnTo>
                <a:lnTo>
                  <a:pt x="2645227" y="563875"/>
                </a:lnTo>
                <a:lnTo>
                  <a:pt x="2600239" y="540845"/>
                </a:lnTo>
                <a:close/>
                <a:moveTo>
                  <a:pt x="2670053" y="183911"/>
                </a:moveTo>
                <a:lnTo>
                  <a:pt x="2712976" y="203949"/>
                </a:lnTo>
                <a:lnTo>
                  <a:pt x="2732809" y="215874"/>
                </a:lnTo>
                <a:lnTo>
                  <a:pt x="2568190" y="524438"/>
                </a:lnTo>
                <a:lnTo>
                  <a:pt x="2523321" y="501468"/>
                </a:lnTo>
                <a:close/>
                <a:moveTo>
                  <a:pt x="2572930" y="140284"/>
                </a:moveTo>
                <a:lnTo>
                  <a:pt x="2589923" y="146503"/>
                </a:lnTo>
                <a:lnTo>
                  <a:pt x="2637433" y="168683"/>
                </a:lnTo>
                <a:lnTo>
                  <a:pt x="2491250" y="485050"/>
                </a:lnTo>
                <a:lnTo>
                  <a:pt x="2454791" y="466385"/>
                </a:lnTo>
                <a:lnTo>
                  <a:pt x="2445661" y="463044"/>
                </a:lnTo>
                <a:close/>
                <a:moveTo>
                  <a:pt x="2472953" y="103691"/>
                </a:moveTo>
                <a:lnTo>
                  <a:pt x="2539113" y="127907"/>
                </a:lnTo>
                <a:lnTo>
                  <a:pt x="2411844" y="450666"/>
                </a:lnTo>
                <a:lnTo>
                  <a:pt x="2364336" y="433278"/>
                </a:lnTo>
                <a:close/>
                <a:moveTo>
                  <a:pt x="1864266" y="0"/>
                </a:moveTo>
                <a:cubicBezTo>
                  <a:pt x="2057317" y="0"/>
                  <a:pt x="2243515" y="29343"/>
                  <a:pt x="2418642" y="83813"/>
                </a:cubicBezTo>
                <a:lnTo>
                  <a:pt x="2439129" y="91311"/>
                </a:lnTo>
                <a:lnTo>
                  <a:pt x="2330511" y="420898"/>
                </a:lnTo>
                <a:lnTo>
                  <a:pt x="2315406" y="415369"/>
                </a:lnTo>
                <a:cubicBezTo>
                  <a:pt x="2172891" y="371043"/>
                  <a:pt x="2021367" y="347163"/>
                  <a:pt x="1864266" y="347163"/>
                </a:cubicBezTo>
                <a:cubicBezTo>
                  <a:pt x="1508581" y="347163"/>
                  <a:pt x="1181484" y="469567"/>
                  <a:pt x="922802" y="674549"/>
                </a:cubicBezTo>
                <a:lnTo>
                  <a:pt x="827283" y="757724"/>
                </a:lnTo>
                <a:lnTo>
                  <a:pt x="586866" y="509459"/>
                </a:lnTo>
                <a:lnTo>
                  <a:pt x="640550" y="457813"/>
                </a:lnTo>
                <a:cubicBezTo>
                  <a:pt x="967998" y="172668"/>
                  <a:pt x="1395968" y="0"/>
                  <a:pt x="186426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glow rad="63500">
              <a:srgbClr val="0070C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任意多边形: 形状 17"/>
          <p:cNvSpPr/>
          <p:nvPr>
            <p:custDataLst>
              <p:tags r:id="rId2"/>
            </p:custDataLst>
          </p:nvPr>
        </p:nvSpPr>
        <p:spPr>
          <a:xfrm>
            <a:off x="2777655" y="2406901"/>
            <a:ext cx="941607" cy="941607"/>
          </a:xfrm>
          <a:custGeom>
            <a:avLst/>
            <a:gdLst>
              <a:gd name="connsiteX0" fmla="*/ 1832521 w 3728532"/>
              <a:gd name="connsiteY0" fmla="*/ 3379864 h 3728531"/>
              <a:gd name="connsiteX1" fmla="*/ 1864266 w 3728532"/>
              <a:gd name="connsiteY1" fmla="*/ 3381367 h 3728531"/>
              <a:gd name="connsiteX2" fmla="*/ 1883316 w 3728532"/>
              <a:gd name="connsiteY2" fmla="*/ 3380624 h 3728531"/>
              <a:gd name="connsiteX3" fmla="*/ 1889613 w 3728532"/>
              <a:gd name="connsiteY3" fmla="*/ 3727542 h 3728531"/>
              <a:gd name="connsiteX4" fmla="*/ 1864266 w 3728532"/>
              <a:gd name="connsiteY4" fmla="*/ 3728531 h 3728531"/>
              <a:gd name="connsiteX5" fmla="*/ 1818973 w 3728532"/>
              <a:gd name="connsiteY5" fmla="*/ 3726244 h 3728531"/>
              <a:gd name="connsiteX6" fmla="*/ 1970032 w 3728532"/>
              <a:gd name="connsiteY6" fmla="*/ 3377239 h 3728531"/>
              <a:gd name="connsiteX7" fmla="*/ 1996180 w 3728532"/>
              <a:gd name="connsiteY7" fmla="*/ 3723383 h 3728531"/>
              <a:gd name="connsiteX8" fmla="*/ 1925593 w 3728532"/>
              <a:gd name="connsiteY8" fmla="*/ 3726138 h 3728531"/>
              <a:gd name="connsiteX9" fmla="*/ 1919296 w 3728532"/>
              <a:gd name="connsiteY9" fmla="*/ 3379219 h 3728531"/>
              <a:gd name="connsiteX10" fmla="*/ 1745802 w 3728532"/>
              <a:gd name="connsiteY10" fmla="*/ 3375758 h 3728531"/>
              <a:gd name="connsiteX11" fmla="*/ 1796561 w 3728532"/>
              <a:gd name="connsiteY11" fmla="*/ 3378162 h 3728531"/>
              <a:gd name="connsiteX12" fmla="*/ 1783017 w 3728532"/>
              <a:gd name="connsiteY12" fmla="*/ 3724428 h 3728531"/>
              <a:gd name="connsiteX13" fmla="*/ 1712450 w 3728532"/>
              <a:gd name="connsiteY13" fmla="*/ 3720865 h 3728531"/>
              <a:gd name="connsiteX14" fmla="*/ 2056302 w 3728532"/>
              <a:gd name="connsiteY14" fmla="*/ 3368222 h 3728531"/>
              <a:gd name="connsiteX15" fmla="*/ 2102191 w 3728532"/>
              <a:gd name="connsiteY15" fmla="*/ 3712150 h 3728531"/>
              <a:gd name="connsiteX16" fmla="*/ 2032058 w 3728532"/>
              <a:gd name="connsiteY16" fmla="*/ 3720402 h 3728531"/>
              <a:gd name="connsiteX17" fmla="*/ 2005902 w 3728532"/>
              <a:gd name="connsiteY17" fmla="*/ 3374153 h 3728531"/>
              <a:gd name="connsiteX18" fmla="*/ 1659496 w 3728532"/>
              <a:gd name="connsiteY18" fmla="*/ 3366184 h 3728531"/>
              <a:gd name="connsiteX19" fmla="*/ 1709878 w 3728532"/>
              <a:gd name="connsiteY19" fmla="*/ 3373238 h 3728531"/>
              <a:gd name="connsiteX20" fmla="*/ 1676458 w 3728532"/>
              <a:gd name="connsiteY20" fmla="*/ 3719048 h 3728531"/>
              <a:gd name="connsiteX21" fmla="*/ 1673656 w 3728532"/>
              <a:gd name="connsiteY21" fmla="*/ 3718906 h 3728531"/>
              <a:gd name="connsiteX22" fmla="*/ 1606447 w 3728532"/>
              <a:gd name="connsiteY22" fmla="*/ 3708864 h 3728531"/>
              <a:gd name="connsiteX23" fmla="*/ 2141984 w 3728532"/>
              <a:gd name="connsiteY23" fmla="*/ 3354961 h 3728531"/>
              <a:gd name="connsiteX24" fmla="*/ 2207477 w 3728532"/>
              <a:gd name="connsiteY24" fmla="*/ 3695699 h 3728531"/>
              <a:gd name="connsiteX25" fmla="*/ 2156492 w 3728532"/>
              <a:gd name="connsiteY25" fmla="*/ 3705761 h 3728531"/>
              <a:gd name="connsiteX26" fmla="*/ 2137949 w 3728532"/>
              <a:gd name="connsiteY26" fmla="*/ 3707943 h 3728531"/>
              <a:gd name="connsiteX27" fmla="*/ 2092060 w 3728532"/>
              <a:gd name="connsiteY27" fmla="*/ 3364015 h 3728531"/>
              <a:gd name="connsiteX28" fmla="*/ 2102074 w 3728532"/>
              <a:gd name="connsiteY28" fmla="*/ 3362837 h 3728531"/>
              <a:gd name="connsiteX29" fmla="*/ 1573570 w 3728532"/>
              <a:gd name="connsiteY29" fmla="*/ 3353073 h 3728531"/>
              <a:gd name="connsiteX30" fmla="*/ 1585802 w 3728532"/>
              <a:gd name="connsiteY30" fmla="*/ 3355867 h 3728531"/>
              <a:gd name="connsiteX31" fmla="*/ 1623840 w 3728532"/>
              <a:gd name="connsiteY31" fmla="*/ 3361192 h 3728531"/>
              <a:gd name="connsiteX32" fmla="*/ 1570841 w 3728532"/>
              <a:gd name="connsiteY32" fmla="*/ 3703544 h 3728531"/>
              <a:gd name="connsiteX33" fmla="*/ 1500803 w 3728532"/>
              <a:gd name="connsiteY33" fmla="*/ 3693079 h 3728531"/>
              <a:gd name="connsiteX34" fmla="*/ 1488809 w 3728532"/>
              <a:gd name="connsiteY34" fmla="*/ 3333709 h 3728531"/>
              <a:gd name="connsiteX35" fmla="*/ 1538471 w 3728532"/>
              <a:gd name="connsiteY35" fmla="*/ 3345054 h 3728531"/>
              <a:gd name="connsiteX36" fmla="*/ 1465799 w 3728532"/>
              <a:gd name="connsiteY36" fmla="*/ 3684615 h 3728531"/>
              <a:gd name="connsiteX37" fmla="*/ 1397029 w 3728532"/>
              <a:gd name="connsiteY37" fmla="*/ 3667827 h 3728531"/>
              <a:gd name="connsiteX38" fmla="*/ 1405274 w 3728532"/>
              <a:gd name="connsiteY38" fmla="*/ 3309545 h 3728531"/>
              <a:gd name="connsiteX39" fmla="*/ 1453919 w 3728532"/>
              <a:gd name="connsiteY39" fmla="*/ 3324812 h 3728531"/>
              <a:gd name="connsiteX40" fmla="*/ 1362041 w 3728532"/>
              <a:gd name="connsiteY40" fmla="*/ 3659287 h 3728531"/>
              <a:gd name="connsiteX41" fmla="*/ 1342166 w 3728532"/>
              <a:gd name="connsiteY41" fmla="*/ 3654435 h 3728531"/>
              <a:gd name="connsiteX42" fmla="*/ 1294355 w 3728532"/>
              <a:gd name="connsiteY42" fmla="*/ 3638374 h 3728531"/>
              <a:gd name="connsiteX43" fmla="*/ 1323507 w 3728532"/>
              <a:gd name="connsiteY43" fmla="*/ 3279979 h 3728531"/>
              <a:gd name="connsiteX44" fmla="*/ 1354809 w 3728532"/>
              <a:gd name="connsiteY44" fmla="*/ 3293708 h 3728531"/>
              <a:gd name="connsiteX45" fmla="*/ 1370918 w 3728532"/>
              <a:gd name="connsiteY45" fmla="*/ 3298763 h 3728531"/>
              <a:gd name="connsiteX46" fmla="*/ 1260229 w 3728532"/>
              <a:gd name="connsiteY46" fmla="*/ 3626911 h 3728531"/>
              <a:gd name="connsiteX47" fmla="*/ 1199296 w 3728532"/>
              <a:gd name="connsiteY47" fmla="*/ 3606442 h 3728531"/>
              <a:gd name="connsiteX48" fmla="*/ 1193185 w 3728532"/>
              <a:gd name="connsiteY48" fmla="*/ 3603839 h 3728531"/>
              <a:gd name="connsiteX49" fmla="*/ 1243925 w 3728532"/>
              <a:gd name="connsiteY49" fmla="*/ 3245074 h 3728531"/>
              <a:gd name="connsiteX50" fmla="*/ 1290523 w 3728532"/>
              <a:gd name="connsiteY50" fmla="*/ 3265512 h 3728531"/>
              <a:gd name="connsiteX51" fmla="*/ 1160058 w 3728532"/>
              <a:gd name="connsiteY51" fmla="*/ 3589728 h 3728531"/>
              <a:gd name="connsiteX52" fmla="*/ 1094820 w 3728532"/>
              <a:gd name="connsiteY52" fmla="*/ 3561939 h 3728531"/>
              <a:gd name="connsiteX53" fmla="*/ 1164156 w 3728532"/>
              <a:gd name="connsiteY53" fmla="*/ 3210086 h 3728531"/>
              <a:gd name="connsiteX54" fmla="*/ 1210946 w 3728532"/>
              <a:gd name="connsiteY54" fmla="*/ 3230608 h 3728531"/>
              <a:gd name="connsiteX55" fmla="*/ 1061967 w 3728532"/>
              <a:gd name="connsiteY55" fmla="*/ 3547205 h 3728531"/>
              <a:gd name="connsiteX56" fmla="*/ 998897 w 3728532"/>
              <a:gd name="connsiteY56" fmla="*/ 3514710 h 3728531"/>
              <a:gd name="connsiteX57" fmla="*/ 3288711 w 3728532"/>
              <a:gd name="connsiteY57" fmla="*/ 2385468 h 3728531"/>
              <a:gd name="connsiteX58" fmla="*/ 3621033 w 3728532"/>
              <a:gd name="connsiteY58" fmla="*/ 2485802 h 3728531"/>
              <a:gd name="connsiteX59" fmla="*/ 3606443 w 3728532"/>
              <a:gd name="connsiteY59" fmla="*/ 2529235 h 3728531"/>
              <a:gd name="connsiteX60" fmla="*/ 2297436 w 3728532"/>
              <a:gd name="connsiteY60" fmla="*/ 3677946 h 3728531"/>
              <a:gd name="connsiteX61" fmla="*/ 2242796 w 3728532"/>
              <a:gd name="connsiteY61" fmla="*/ 3688729 h 3728531"/>
              <a:gd name="connsiteX62" fmla="*/ 2177304 w 3728532"/>
              <a:gd name="connsiteY62" fmla="*/ 3347990 h 3728531"/>
              <a:gd name="connsiteX63" fmla="*/ 2216771 w 3728532"/>
              <a:gd name="connsiteY63" fmla="*/ 3340202 h 3728531"/>
              <a:gd name="connsiteX64" fmla="*/ 3282014 w 3728532"/>
              <a:gd name="connsiteY64" fmla="*/ 2405404 h 3728531"/>
              <a:gd name="connsiteX65" fmla="*/ 3334528 w 3728532"/>
              <a:gd name="connsiteY65" fmla="*/ 2234010 h 3728531"/>
              <a:gd name="connsiteX66" fmla="*/ 3671829 w 3728532"/>
              <a:gd name="connsiteY66" fmla="*/ 2315113 h 3728531"/>
              <a:gd name="connsiteX67" fmla="*/ 3655185 w 3728532"/>
              <a:gd name="connsiteY67" fmla="*/ 2383298 h 3728531"/>
              <a:gd name="connsiteX68" fmla="*/ 3322597 w 3728532"/>
              <a:gd name="connsiteY68" fmla="*/ 2282884 h 3728531"/>
              <a:gd name="connsiteX69" fmla="*/ 3354024 w 3728532"/>
              <a:gd name="connsiteY69" fmla="*/ 2149959 h 3728531"/>
              <a:gd name="connsiteX70" fmla="*/ 3695483 w 3728532"/>
              <a:gd name="connsiteY70" fmla="*/ 2211643 h 3728531"/>
              <a:gd name="connsiteX71" fmla="*/ 3692951 w 3728532"/>
              <a:gd name="connsiteY71" fmla="*/ 2228590 h 3728531"/>
              <a:gd name="connsiteX72" fmla="*/ 3680367 w 3728532"/>
              <a:gd name="connsiteY72" fmla="*/ 2280140 h 3728531"/>
              <a:gd name="connsiteX73" fmla="*/ 3343065 w 3728532"/>
              <a:gd name="connsiteY73" fmla="*/ 2199037 h 3728531"/>
              <a:gd name="connsiteX74" fmla="*/ 3352413 w 3728532"/>
              <a:gd name="connsiteY74" fmla="*/ 2160745 h 3728531"/>
              <a:gd name="connsiteX75" fmla="*/ 3366771 w 3728532"/>
              <a:gd name="connsiteY75" fmla="*/ 2064655 h 3728531"/>
              <a:gd name="connsiteX76" fmla="*/ 3711164 w 3728532"/>
              <a:gd name="connsiteY76" fmla="*/ 2106698 h 3728531"/>
              <a:gd name="connsiteX77" fmla="*/ 3700805 w 3728532"/>
              <a:gd name="connsiteY77" fmla="*/ 2176022 h 3728531"/>
              <a:gd name="connsiteX78" fmla="*/ 3359347 w 3728532"/>
              <a:gd name="connsiteY78" fmla="*/ 2114338 h 3728531"/>
              <a:gd name="connsiteX79" fmla="*/ 3375580 w 3728532"/>
              <a:gd name="connsiteY79" fmla="*/ 1978892 h 3728531"/>
              <a:gd name="connsiteX80" fmla="*/ 3721620 w 3728532"/>
              <a:gd name="connsiteY80" fmla="*/ 2001148 h 3728531"/>
              <a:gd name="connsiteX81" fmla="*/ 3718907 w 3728532"/>
              <a:gd name="connsiteY81" fmla="*/ 2054876 h 3728531"/>
              <a:gd name="connsiteX82" fmla="*/ 3716486 w 3728532"/>
              <a:gd name="connsiteY82" fmla="*/ 2071080 h 3728531"/>
              <a:gd name="connsiteX83" fmla="*/ 3372093 w 3728532"/>
              <a:gd name="connsiteY83" fmla="*/ 2029038 h 3728531"/>
              <a:gd name="connsiteX84" fmla="*/ 3373536 w 3728532"/>
              <a:gd name="connsiteY84" fmla="*/ 2019380 h 3728531"/>
              <a:gd name="connsiteX85" fmla="*/ 4499 w 3728532"/>
              <a:gd name="connsiteY85" fmla="*/ 1775167 h 3728531"/>
              <a:gd name="connsiteX86" fmla="*/ 350662 w 3728532"/>
              <a:gd name="connsiteY86" fmla="*/ 1795005 h 3728531"/>
              <a:gd name="connsiteX87" fmla="*/ 348073 w 3728532"/>
              <a:gd name="connsiteY87" fmla="*/ 1846265 h 3728531"/>
              <a:gd name="connsiteX88" fmla="*/ 1491 w 3728532"/>
              <a:gd name="connsiteY88" fmla="*/ 1846265 h 3728531"/>
              <a:gd name="connsiteX89" fmla="*/ 1491 w 3728532"/>
              <a:gd name="connsiteY89" fmla="*/ 1882265 h 3728531"/>
              <a:gd name="connsiteX90" fmla="*/ 348073 w 3728532"/>
              <a:gd name="connsiteY90" fmla="*/ 1882265 h 3728531"/>
              <a:gd name="connsiteX91" fmla="*/ 354997 w 3728532"/>
              <a:gd name="connsiteY91" fmla="*/ 2019380 h 3728531"/>
              <a:gd name="connsiteX92" fmla="*/ 1000541 w 3728532"/>
              <a:gd name="connsiteY92" fmla="*/ 3111659 h 3728531"/>
              <a:gd name="connsiteX93" fmla="*/ 1132995 w 3728532"/>
              <a:gd name="connsiteY93" fmla="*/ 3192030 h 3728531"/>
              <a:gd name="connsiteX94" fmla="*/ 966887 w 3728532"/>
              <a:gd name="connsiteY94" fmla="*/ 3498219 h 3728531"/>
              <a:gd name="connsiteX95" fmla="*/ 954012 w 3728532"/>
              <a:gd name="connsiteY95" fmla="*/ 3491585 h 3728531"/>
              <a:gd name="connsiteX96" fmla="*/ 0 w 3728532"/>
              <a:gd name="connsiteY96" fmla="*/ 1864265 h 3728531"/>
              <a:gd name="connsiteX97" fmla="*/ 26296 w 3728532"/>
              <a:gd name="connsiteY97" fmla="*/ 1562088 h 3728531"/>
              <a:gd name="connsiteX98" fmla="*/ 368112 w 3728532"/>
              <a:gd name="connsiteY98" fmla="*/ 1621376 h 3728531"/>
              <a:gd name="connsiteX99" fmla="*/ 360529 w 3728532"/>
              <a:gd name="connsiteY99" fmla="*/ 1672127 h 3728531"/>
              <a:gd name="connsiteX100" fmla="*/ 15806 w 3728532"/>
              <a:gd name="connsiteY100" fmla="*/ 1632485 h 3728531"/>
              <a:gd name="connsiteX101" fmla="*/ 11693 w 3728532"/>
              <a:gd name="connsiteY101" fmla="*/ 1668249 h 3728531"/>
              <a:gd name="connsiteX102" fmla="*/ 355206 w 3728532"/>
              <a:gd name="connsiteY102" fmla="*/ 1707752 h 3728531"/>
              <a:gd name="connsiteX103" fmla="*/ 354997 w 3728532"/>
              <a:gd name="connsiteY103" fmla="*/ 1709150 h 3728531"/>
              <a:gd name="connsiteX104" fmla="*/ 352477 w 3728532"/>
              <a:gd name="connsiteY104" fmla="*/ 1759050 h 3728531"/>
              <a:gd name="connsiteX105" fmla="*/ 6315 w 3728532"/>
              <a:gd name="connsiteY105" fmla="*/ 1739212 h 3728531"/>
              <a:gd name="connsiteX106" fmla="*/ 9625 w 3728532"/>
              <a:gd name="connsiteY106" fmla="*/ 1673655 h 3728531"/>
              <a:gd name="connsiteX107" fmla="*/ 49776 w 3728532"/>
              <a:gd name="connsiteY107" fmla="*/ 1441796 h 3728531"/>
              <a:gd name="connsiteX108" fmla="*/ 46279 w 3728532"/>
              <a:gd name="connsiteY108" fmla="*/ 1456799 h 3728531"/>
              <a:gd name="connsiteX109" fmla="*/ 383998 w 3728532"/>
              <a:gd name="connsiteY109" fmla="*/ 1535513 h 3728531"/>
              <a:gd name="connsiteX110" fmla="*/ 376120 w 3728532"/>
              <a:gd name="connsiteY110" fmla="*/ 1567785 h 3728531"/>
              <a:gd name="connsiteX111" fmla="*/ 373434 w 3728532"/>
              <a:gd name="connsiteY111" fmla="*/ 1585761 h 3728531"/>
              <a:gd name="connsiteX112" fmla="*/ 32111 w 3728532"/>
              <a:gd name="connsiteY112" fmla="*/ 1526559 h 3728531"/>
              <a:gd name="connsiteX113" fmla="*/ 28455 w 3728532"/>
              <a:gd name="connsiteY113" fmla="*/ 1547634 h 3728531"/>
              <a:gd name="connsiteX114" fmla="*/ 35582 w 3728532"/>
              <a:gd name="connsiteY114" fmla="*/ 1499941 h 3728531"/>
              <a:gd name="connsiteX115" fmla="*/ 104823 w 3728532"/>
              <a:gd name="connsiteY115" fmla="*/ 1250696 h 3728531"/>
              <a:gd name="connsiteX116" fmla="*/ 431590 w 3728532"/>
              <a:gd name="connsiteY116" fmla="*/ 1367567 h 3728531"/>
              <a:gd name="connsiteX117" fmla="*/ 415244 w 3728532"/>
              <a:gd name="connsiteY117" fmla="*/ 1416228 h 3728531"/>
              <a:gd name="connsiteX118" fmla="*/ 82750 w 3728532"/>
              <a:gd name="connsiteY118" fmla="*/ 1318370 h 3728531"/>
              <a:gd name="connsiteX119" fmla="*/ 72586 w 3728532"/>
              <a:gd name="connsiteY119" fmla="*/ 1352905 h 3728531"/>
              <a:gd name="connsiteX120" fmla="*/ 404713 w 3728532"/>
              <a:gd name="connsiteY120" fmla="*/ 1450655 h 3728531"/>
              <a:gd name="connsiteX121" fmla="*/ 392536 w 3728532"/>
              <a:gd name="connsiteY121" fmla="*/ 1500538 h 3728531"/>
              <a:gd name="connsiteX122" fmla="*/ 54660 w 3728532"/>
              <a:gd name="connsiteY122" fmla="*/ 1421788 h 3728531"/>
              <a:gd name="connsiteX123" fmla="*/ 74097 w 3728532"/>
              <a:gd name="connsiteY123" fmla="*/ 1342165 h 3728531"/>
              <a:gd name="connsiteX124" fmla="*/ 142871 w 3728532"/>
              <a:gd name="connsiteY124" fmla="*/ 1150508 h 3728531"/>
              <a:gd name="connsiteX125" fmla="*/ 462388 w 3728532"/>
              <a:gd name="connsiteY125" fmla="*/ 1285871 h 3728531"/>
              <a:gd name="connsiteX126" fmla="*/ 446518 w 3728532"/>
              <a:gd name="connsiteY126" fmla="*/ 1323127 h 3728531"/>
              <a:gd name="connsiteX127" fmla="*/ 443056 w 3728532"/>
              <a:gd name="connsiteY127" fmla="*/ 1333434 h 3728531"/>
              <a:gd name="connsiteX128" fmla="*/ 116917 w 3728532"/>
              <a:gd name="connsiteY128" fmla="*/ 1216788 h 3728531"/>
              <a:gd name="connsiteX129" fmla="*/ 105334 w 3728532"/>
              <a:gd name="connsiteY129" fmla="*/ 1249176 h 3728531"/>
              <a:gd name="connsiteX130" fmla="*/ 122089 w 3728532"/>
              <a:gd name="connsiteY130" fmla="*/ 1199296 h 3728531"/>
              <a:gd name="connsiteX131" fmla="*/ 193635 w 3728532"/>
              <a:gd name="connsiteY131" fmla="*/ 1038078 h 3728531"/>
              <a:gd name="connsiteX132" fmla="*/ 186474 w 3728532"/>
              <a:gd name="connsiteY132" fmla="*/ 1052606 h 3728531"/>
              <a:gd name="connsiteX133" fmla="*/ 497958 w 3728532"/>
              <a:gd name="connsiteY133" fmla="*/ 1206146 h 3728531"/>
              <a:gd name="connsiteX134" fmla="*/ 491245 w 3728532"/>
              <a:gd name="connsiteY134" fmla="*/ 1218126 h 3728531"/>
              <a:gd name="connsiteX135" fmla="*/ 476496 w 3728532"/>
              <a:gd name="connsiteY135" fmla="*/ 1252751 h 3728531"/>
              <a:gd name="connsiteX136" fmla="*/ 156980 w 3728532"/>
              <a:gd name="connsiteY136" fmla="*/ 1117387 h 3728531"/>
              <a:gd name="connsiteX137" fmla="*/ 177051 w 3728532"/>
              <a:gd name="connsiteY137" fmla="*/ 1070267 h 3728531"/>
              <a:gd name="connsiteX138" fmla="*/ 241967 w 3728532"/>
              <a:gd name="connsiteY138" fmla="*/ 946287 h 3728531"/>
              <a:gd name="connsiteX139" fmla="*/ 235677 w 3728532"/>
              <a:gd name="connsiteY139" fmla="*/ 957395 h 3728531"/>
              <a:gd name="connsiteX140" fmla="*/ 540597 w 3728532"/>
              <a:gd name="connsiteY140" fmla="*/ 1130051 h 3728531"/>
              <a:gd name="connsiteX141" fmla="*/ 515580 w 3728532"/>
              <a:gd name="connsiteY141" fmla="*/ 1174696 h 3728531"/>
              <a:gd name="connsiteX142" fmla="*/ 202706 w 3728532"/>
              <a:gd name="connsiteY142" fmla="*/ 1020472 h 3728531"/>
              <a:gd name="connsiteX143" fmla="*/ 236947 w 3728532"/>
              <a:gd name="connsiteY143" fmla="*/ 954011 h 3728531"/>
              <a:gd name="connsiteX144" fmla="*/ 293385 w 3728532"/>
              <a:gd name="connsiteY144" fmla="*/ 867177 h 3728531"/>
              <a:gd name="connsiteX145" fmla="*/ 583228 w 3728532"/>
              <a:gd name="connsiteY145" fmla="*/ 1053968 h 3728531"/>
              <a:gd name="connsiteX146" fmla="*/ 558194 w 3728532"/>
              <a:gd name="connsiteY146" fmla="*/ 1098645 h 3728531"/>
              <a:gd name="connsiteX147" fmla="*/ 254653 w 3728532"/>
              <a:gd name="connsiteY147" fmla="*/ 926769 h 3728531"/>
              <a:gd name="connsiteX148" fmla="*/ 3391146 w 3728532"/>
              <a:gd name="connsiteY148" fmla="*/ 796898 h 3728531"/>
              <a:gd name="connsiteX149" fmla="*/ 3432869 w 3728532"/>
              <a:gd name="connsiteY149" fmla="*/ 856387 h 3728531"/>
              <a:gd name="connsiteX150" fmla="*/ 3728532 w 3728532"/>
              <a:gd name="connsiteY150" fmla="*/ 1864265 h 3728531"/>
              <a:gd name="connsiteX151" fmla="*/ 3723436 w 3728532"/>
              <a:gd name="connsiteY151" fmla="*/ 1965190 h 3728531"/>
              <a:gd name="connsiteX152" fmla="*/ 3377396 w 3728532"/>
              <a:gd name="connsiteY152" fmla="*/ 1942934 h 3728531"/>
              <a:gd name="connsiteX153" fmla="*/ 3381368 w 3728532"/>
              <a:gd name="connsiteY153" fmla="*/ 1864265 h 3728531"/>
              <a:gd name="connsiteX154" fmla="*/ 3224255 w 3728532"/>
              <a:gd name="connsiteY154" fmla="*/ 1191177 h 3728531"/>
              <a:gd name="connsiteX155" fmla="*/ 3110201 w 3728532"/>
              <a:gd name="connsiteY155" fmla="*/ 998628 h 3728531"/>
              <a:gd name="connsiteX156" fmla="*/ 351713 w 3728532"/>
              <a:gd name="connsiteY156" fmla="*/ 777433 h 3728531"/>
              <a:gd name="connsiteX157" fmla="*/ 632844 w 3728532"/>
              <a:gd name="connsiteY157" fmla="*/ 982286 h 3728531"/>
              <a:gd name="connsiteX158" fmla="*/ 602171 w 3728532"/>
              <a:gd name="connsiteY158" fmla="*/ 1023348 h 3728531"/>
              <a:gd name="connsiteX159" fmla="*/ 313003 w 3728532"/>
              <a:gd name="connsiteY159" fmla="*/ 836992 h 3728531"/>
              <a:gd name="connsiteX160" fmla="*/ 3328028 w 3728532"/>
              <a:gd name="connsiteY160" fmla="*/ 711476 h 3728531"/>
              <a:gd name="connsiteX161" fmla="*/ 3347958 w 3728532"/>
              <a:gd name="connsiteY161" fmla="*/ 735321 h 3728531"/>
              <a:gd name="connsiteX162" fmla="*/ 3370473 w 3728532"/>
              <a:gd name="connsiteY162" fmla="*/ 767423 h 3728531"/>
              <a:gd name="connsiteX163" fmla="*/ 3088509 w 3728532"/>
              <a:gd name="connsiteY163" fmla="*/ 969885 h 3728531"/>
              <a:gd name="connsiteX164" fmla="*/ 3057991 w 3728532"/>
              <a:gd name="connsiteY164" fmla="*/ 929836 h 3728531"/>
              <a:gd name="connsiteX165" fmla="*/ 417375 w 3728532"/>
              <a:gd name="connsiteY165" fmla="*/ 692934 h 3728531"/>
              <a:gd name="connsiteX166" fmla="*/ 685006 w 3728532"/>
              <a:gd name="connsiteY166" fmla="*/ 912455 h 3728531"/>
              <a:gd name="connsiteX167" fmla="*/ 654389 w 3728532"/>
              <a:gd name="connsiteY167" fmla="*/ 953443 h 3728531"/>
              <a:gd name="connsiteX168" fmla="*/ 371638 w 3728532"/>
              <a:gd name="connsiteY168" fmla="*/ 747408 h 3728531"/>
              <a:gd name="connsiteX169" fmla="*/ 3259901 w 3728532"/>
              <a:gd name="connsiteY169" fmla="*/ 629966 h 3728531"/>
              <a:gd name="connsiteX170" fmla="*/ 3304938 w 3728532"/>
              <a:gd name="connsiteY170" fmla="*/ 683850 h 3728531"/>
              <a:gd name="connsiteX171" fmla="*/ 3036162 w 3728532"/>
              <a:gd name="connsiteY171" fmla="*/ 901190 h 3728531"/>
              <a:gd name="connsiteX172" fmla="*/ 3031759 w 3728532"/>
              <a:gd name="connsiteY172" fmla="*/ 895412 h 3728531"/>
              <a:gd name="connsiteX173" fmla="*/ 3002624 w 3728532"/>
              <a:gd name="connsiteY173" fmla="*/ 863578 h 3728531"/>
              <a:gd name="connsiteX174" fmla="*/ 486187 w 3728532"/>
              <a:gd name="connsiteY174" fmla="*/ 610977 h 3728531"/>
              <a:gd name="connsiteX175" fmla="*/ 741835 w 3728532"/>
              <a:gd name="connsiteY175" fmla="*/ 846387 h 3728531"/>
              <a:gd name="connsiteX176" fmla="*/ 706714 w 3728532"/>
              <a:gd name="connsiteY176" fmla="*/ 883700 h 3728531"/>
              <a:gd name="connsiteX177" fmla="*/ 440525 w 3728532"/>
              <a:gd name="connsiteY177" fmla="*/ 665361 h 3728531"/>
              <a:gd name="connsiteX178" fmla="*/ 3186411 w 3728532"/>
              <a:gd name="connsiteY178" fmla="*/ 553289 h 3728531"/>
              <a:gd name="connsiteX179" fmla="*/ 3236458 w 3728532"/>
              <a:gd name="connsiteY179" fmla="*/ 602625 h 3728531"/>
              <a:gd name="connsiteX180" fmla="*/ 2978317 w 3728532"/>
              <a:gd name="connsiteY180" fmla="*/ 837022 h 3728531"/>
              <a:gd name="connsiteX181" fmla="*/ 2944291 w 3728532"/>
              <a:gd name="connsiteY181" fmla="*/ 799845 h 3728531"/>
              <a:gd name="connsiteX182" fmla="*/ 560922 w 3728532"/>
              <a:gd name="connsiteY182" fmla="*/ 534417 h 3728531"/>
              <a:gd name="connsiteX183" fmla="*/ 801573 w 3728532"/>
              <a:gd name="connsiteY183" fmla="*/ 782923 h 3728531"/>
              <a:gd name="connsiteX184" fmla="*/ 791187 w 3728532"/>
              <a:gd name="connsiteY184" fmla="*/ 793956 h 3728531"/>
              <a:gd name="connsiteX185" fmla="*/ 535693 w 3728532"/>
              <a:gd name="connsiteY185" fmla="*/ 558688 h 3728531"/>
              <a:gd name="connsiteX186" fmla="*/ 3110714 w 3728532"/>
              <a:gd name="connsiteY186" fmla="*/ 478667 h 3728531"/>
              <a:gd name="connsiteX187" fmla="*/ 3160774 w 3728532"/>
              <a:gd name="connsiteY187" fmla="*/ 528017 h 3728531"/>
              <a:gd name="connsiteX188" fmla="*/ 2918561 w 3728532"/>
              <a:gd name="connsiteY188" fmla="*/ 774666 h 3728531"/>
              <a:gd name="connsiteX189" fmla="*/ 2880903 w 3728532"/>
              <a:gd name="connsiteY189" fmla="*/ 741178 h 3728531"/>
              <a:gd name="connsiteX190" fmla="*/ 3028076 w 3728532"/>
              <a:gd name="connsiteY190" fmla="*/ 411877 h 3728531"/>
              <a:gd name="connsiteX191" fmla="*/ 3083235 w 3728532"/>
              <a:gd name="connsiteY191" fmla="*/ 455403 h 3728531"/>
              <a:gd name="connsiteX192" fmla="*/ 2854001 w 3728532"/>
              <a:gd name="connsiteY192" fmla="*/ 717254 h 3728531"/>
              <a:gd name="connsiteX193" fmla="*/ 2816297 w 3728532"/>
              <a:gd name="connsiteY193" fmla="*/ 683723 h 3728531"/>
              <a:gd name="connsiteX194" fmla="*/ 2944607 w 3728532"/>
              <a:gd name="connsiteY194" fmla="*/ 346012 h 3728531"/>
              <a:gd name="connsiteX195" fmla="*/ 2999814 w 3728532"/>
              <a:gd name="connsiteY195" fmla="*/ 389576 h 3728531"/>
              <a:gd name="connsiteX196" fmla="*/ 2787527 w 3728532"/>
              <a:gd name="connsiteY196" fmla="*/ 662074 h 3728531"/>
              <a:gd name="connsiteX197" fmla="*/ 2746174 w 3728532"/>
              <a:gd name="connsiteY197" fmla="*/ 633229 h 3728531"/>
              <a:gd name="connsiteX198" fmla="*/ 2854781 w 3728532"/>
              <a:gd name="connsiteY198" fmla="*/ 289207 h 3728531"/>
              <a:gd name="connsiteX199" fmla="*/ 2915058 w 3728532"/>
              <a:gd name="connsiteY199" fmla="*/ 325449 h 3728531"/>
              <a:gd name="connsiteX200" fmla="*/ 2716647 w 3728532"/>
              <a:gd name="connsiteY200" fmla="*/ 612633 h 3728531"/>
              <a:gd name="connsiteX201" fmla="*/ 2675263 w 3728532"/>
              <a:gd name="connsiteY201" fmla="*/ 583766 h 3728531"/>
              <a:gd name="connsiteX202" fmla="*/ 2763703 w 3728532"/>
              <a:gd name="connsiteY202" fmla="*/ 234448 h 3728531"/>
              <a:gd name="connsiteX203" fmla="*/ 2823927 w 3728532"/>
              <a:gd name="connsiteY203" fmla="*/ 270657 h 3728531"/>
              <a:gd name="connsiteX204" fmla="*/ 2645227 w 3728532"/>
              <a:gd name="connsiteY204" fmla="*/ 563875 h 3728531"/>
              <a:gd name="connsiteX205" fmla="*/ 2600239 w 3728532"/>
              <a:gd name="connsiteY205" fmla="*/ 540845 h 3728531"/>
              <a:gd name="connsiteX206" fmla="*/ 2670053 w 3728532"/>
              <a:gd name="connsiteY206" fmla="*/ 183911 h 3728531"/>
              <a:gd name="connsiteX207" fmla="*/ 2712976 w 3728532"/>
              <a:gd name="connsiteY207" fmla="*/ 203949 h 3728531"/>
              <a:gd name="connsiteX208" fmla="*/ 2732809 w 3728532"/>
              <a:gd name="connsiteY208" fmla="*/ 215874 h 3728531"/>
              <a:gd name="connsiteX209" fmla="*/ 2568190 w 3728532"/>
              <a:gd name="connsiteY209" fmla="*/ 524438 h 3728531"/>
              <a:gd name="connsiteX210" fmla="*/ 2523321 w 3728532"/>
              <a:gd name="connsiteY210" fmla="*/ 501468 h 3728531"/>
              <a:gd name="connsiteX211" fmla="*/ 2572930 w 3728532"/>
              <a:gd name="connsiteY211" fmla="*/ 140284 h 3728531"/>
              <a:gd name="connsiteX212" fmla="*/ 2589923 w 3728532"/>
              <a:gd name="connsiteY212" fmla="*/ 146503 h 3728531"/>
              <a:gd name="connsiteX213" fmla="*/ 2637433 w 3728532"/>
              <a:gd name="connsiteY213" fmla="*/ 168683 h 3728531"/>
              <a:gd name="connsiteX214" fmla="*/ 2491250 w 3728532"/>
              <a:gd name="connsiteY214" fmla="*/ 485050 h 3728531"/>
              <a:gd name="connsiteX215" fmla="*/ 2454791 w 3728532"/>
              <a:gd name="connsiteY215" fmla="*/ 466385 h 3728531"/>
              <a:gd name="connsiteX216" fmla="*/ 2445661 w 3728532"/>
              <a:gd name="connsiteY216" fmla="*/ 463044 h 3728531"/>
              <a:gd name="connsiteX217" fmla="*/ 2472953 w 3728532"/>
              <a:gd name="connsiteY217" fmla="*/ 103691 h 3728531"/>
              <a:gd name="connsiteX218" fmla="*/ 2539113 w 3728532"/>
              <a:gd name="connsiteY218" fmla="*/ 127907 h 3728531"/>
              <a:gd name="connsiteX219" fmla="*/ 2411844 w 3728532"/>
              <a:gd name="connsiteY219" fmla="*/ 450666 h 3728531"/>
              <a:gd name="connsiteX220" fmla="*/ 2364336 w 3728532"/>
              <a:gd name="connsiteY220" fmla="*/ 433278 h 3728531"/>
              <a:gd name="connsiteX221" fmla="*/ 1864266 w 3728532"/>
              <a:gd name="connsiteY221" fmla="*/ 0 h 3728531"/>
              <a:gd name="connsiteX222" fmla="*/ 2418642 w 3728532"/>
              <a:gd name="connsiteY222" fmla="*/ 83813 h 3728531"/>
              <a:gd name="connsiteX223" fmla="*/ 2439129 w 3728532"/>
              <a:gd name="connsiteY223" fmla="*/ 91311 h 3728531"/>
              <a:gd name="connsiteX224" fmla="*/ 2330511 w 3728532"/>
              <a:gd name="connsiteY224" fmla="*/ 420898 h 3728531"/>
              <a:gd name="connsiteX225" fmla="*/ 2315406 w 3728532"/>
              <a:gd name="connsiteY225" fmla="*/ 415369 h 3728531"/>
              <a:gd name="connsiteX226" fmla="*/ 1864266 w 3728532"/>
              <a:gd name="connsiteY226" fmla="*/ 347163 h 3728531"/>
              <a:gd name="connsiteX227" fmla="*/ 922802 w 3728532"/>
              <a:gd name="connsiteY227" fmla="*/ 674549 h 3728531"/>
              <a:gd name="connsiteX228" fmla="*/ 827283 w 3728532"/>
              <a:gd name="connsiteY228" fmla="*/ 757724 h 3728531"/>
              <a:gd name="connsiteX229" fmla="*/ 586866 w 3728532"/>
              <a:gd name="connsiteY229" fmla="*/ 509459 h 3728531"/>
              <a:gd name="connsiteX230" fmla="*/ 640550 w 3728532"/>
              <a:gd name="connsiteY230" fmla="*/ 457813 h 3728531"/>
              <a:gd name="connsiteX231" fmla="*/ 1864266 w 3728532"/>
              <a:gd name="connsiteY231" fmla="*/ 0 h 372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3728532" h="3728531">
                <a:moveTo>
                  <a:pt x="1832521" y="3379864"/>
                </a:moveTo>
                <a:lnTo>
                  <a:pt x="1864266" y="3381367"/>
                </a:lnTo>
                <a:lnTo>
                  <a:pt x="1883316" y="3380624"/>
                </a:lnTo>
                <a:lnTo>
                  <a:pt x="1889613" y="3727542"/>
                </a:lnTo>
                <a:lnTo>
                  <a:pt x="1864266" y="3728531"/>
                </a:lnTo>
                <a:lnTo>
                  <a:pt x="1818973" y="3726244"/>
                </a:lnTo>
                <a:close/>
                <a:moveTo>
                  <a:pt x="1970032" y="3377239"/>
                </a:moveTo>
                <a:lnTo>
                  <a:pt x="1996180" y="3723383"/>
                </a:lnTo>
                <a:lnTo>
                  <a:pt x="1925593" y="3726138"/>
                </a:lnTo>
                <a:lnTo>
                  <a:pt x="1919296" y="3379219"/>
                </a:lnTo>
                <a:close/>
                <a:moveTo>
                  <a:pt x="1745802" y="3375758"/>
                </a:moveTo>
                <a:lnTo>
                  <a:pt x="1796561" y="3378162"/>
                </a:lnTo>
                <a:lnTo>
                  <a:pt x="1783017" y="3724428"/>
                </a:lnTo>
                <a:lnTo>
                  <a:pt x="1712450" y="3720865"/>
                </a:lnTo>
                <a:close/>
                <a:moveTo>
                  <a:pt x="2056302" y="3368222"/>
                </a:moveTo>
                <a:lnTo>
                  <a:pt x="2102191" y="3712150"/>
                </a:lnTo>
                <a:lnTo>
                  <a:pt x="2032058" y="3720402"/>
                </a:lnTo>
                <a:lnTo>
                  <a:pt x="2005902" y="3374153"/>
                </a:lnTo>
                <a:close/>
                <a:moveTo>
                  <a:pt x="1659496" y="3366184"/>
                </a:moveTo>
                <a:lnTo>
                  <a:pt x="1709878" y="3373238"/>
                </a:lnTo>
                <a:lnTo>
                  <a:pt x="1676458" y="3719048"/>
                </a:lnTo>
                <a:lnTo>
                  <a:pt x="1673656" y="3718906"/>
                </a:lnTo>
                <a:lnTo>
                  <a:pt x="1606447" y="3708864"/>
                </a:lnTo>
                <a:close/>
                <a:moveTo>
                  <a:pt x="2141984" y="3354961"/>
                </a:moveTo>
                <a:lnTo>
                  <a:pt x="2207477" y="3695699"/>
                </a:lnTo>
                <a:lnTo>
                  <a:pt x="2156492" y="3705761"/>
                </a:lnTo>
                <a:lnTo>
                  <a:pt x="2137949" y="3707943"/>
                </a:lnTo>
                <a:lnTo>
                  <a:pt x="2092060" y="3364015"/>
                </a:lnTo>
                <a:lnTo>
                  <a:pt x="2102074" y="3362837"/>
                </a:lnTo>
                <a:close/>
                <a:moveTo>
                  <a:pt x="1573570" y="3353073"/>
                </a:moveTo>
                <a:lnTo>
                  <a:pt x="1585802" y="3355867"/>
                </a:lnTo>
                <a:lnTo>
                  <a:pt x="1623840" y="3361192"/>
                </a:lnTo>
                <a:lnTo>
                  <a:pt x="1570841" y="3703544"/>
                </a:lnTo>
                <a:lnTo>
                  <a:pt x="1500803" y="3693079"/>
                </a:lnTo>
                <a:close/>
                <a:moveTo>
                  <a:pt x="1488809" y="3333709"/>
                </a:moveTo>
                <a:lnTo>
                  <a:pt x="1538471" y="3345054"/>
                </a:lnTo>
                <a:lnTo>
                  <a:pt x="1465799" y="3684615"/>
                </a:lnTo>
                <a:lnTo>
                  <a:pt x="1397029" y="3667827"/>
                </a:lnTo>
                <a:close/>
                <a:moveTo>
                  <a:pt x="1405274" y="3309545"/>
                </a:moveTo>
                <a:lnTo>
                  <a:pt x="1453919" y="3324812"/>
                </a:lnTo>
                <a:lnTo>
                  <a:pt x="1362041" y="3659287"/>
                </a:lnTo>
                <a:lnTo>
                  <a:pt x="1342166" y="3654435"/>
                </a:lnTo>
                <a:lnTo>
                  <a:pt x="1294355" y="3638374"/>
                </a:lnTo>
                <a:close/>
                <a:moveTo>
                  <a:pt x="1323507" y="3279979"/>
                </a:moveTo>
                <a:lnTo>
                  <a:pt x="1354809" y="3293708"/>
                </a:lnTo>
                <a:lnTo>
                  <a:pt x="1370918" y="3298763"/>
                </a:lnTo>
                <a:lnTo>
                  <a:pt x="1260229" y="3626911"/>
                </a:lnTo>
                <a:lnTo>
                  <a:pt x="1199296" y="3606442"/>
                </a:lnTo>
                <a:lnTo>
                  <a:pt x="1193185" y="3603839"/>
                </a:lnTo>
                <a:close/>
                <a:moveTo>
                  <a:pt x="1243925" y="3245074"/>
                </a:moveTo>
                <a:lnTo>
                  <a:pt x="1290523" y="3265512"/>
                </a:lnTo>
                <a:lnTo>
                  <a:pt x="1160058" y="3589728"/>
                </a:lnTo>
                <a:lnTo>
                  <a:pt x="1094820" y="3561939"/>
                </a:lnTo>
                <a:close/>
                <a:moveTo>
                  <a:pt x="1164156" y="3210086"/>
                </a:moveTo>
                <a:lnTo>
                  <a:pt x="1210946" y="3230608"/>
                </a:lnTo>
                <a:lnTo>
                  <a:pt x="1061967" y="3547205"/>
                </a:lnTo>
                <a:lnTo>
                  <a:pt x="998897" y="3514710"/>
                </a:lnTo>
                <a:close/>
                <a:moveTo>
                  <a:pt x="3288711" y="2385468"/>
                </a:moveTo>
                <a:lnTo>
                  <a:pt x="3621033" y="2485802"/>
                </a:lnTo>
                <a:lnTo>
                  <a:pt x="3606443" y="2529235"/>
                </a:lnTo>
                <a:cubicBezTo>
                  <a:pt x="3388845" y="3098991"/>
                  <a:pt x="2899788" y="3534617"/>
                  <a:pt x="2297436" y="3677946"/>
                </a:cubicBezTo>
                <a:lnTo>
                  <a:pt x="2242796" y="3688729"/>
                </a:lnTo>
                <a:lnTo>
                  <a:pt x="2177304" y="3347990"/>
                </a:lnTo>
                <a:lnTo>
                  <a:pt x="2216771" y="3340202"/>
                </a:lnTo>
                <a:cubicBezTo>
                  <a:pt x="2706953" y="3223563"/>
                  <a:pt x="3104938" y="2869060"/>
                  <a:pt x="3282014" y="2405404"/>
                </a:cubicBezTo>
                <a:close/>
                <a:moveTo>
                  <a:pt x="3334528" y="2234010"/>
                </a:moveTo>
                <a:lnTo>
                  <a:pt x="3671829" y="2315113"/>
                </a:lnTo>
                <a:lnTo>
                  <a:pt x="3655185" y="2383298"/>
                </a:lnTo>
                <a:lnTo>
                  <a:pt x="3322597" y="2282884"/>
                </a:lnTo>
                <a:close/>
                <a:moveTo>
                  <a:pt x="3354024" y="2149959"/>
                </a:moveTo>
                <a:lnTo>
                  <a:pt x="3695483" y="2211643"/>
                </a:lnTo>
                <a:lnTo>
                  <a:pt x="3692951" y="2228590"/>
                </a:lnTo>
                <a:lnTo>
                  <a:pt x="3680367" y="2280140"/>
                </a:lnTo>
                <a:lnTo>
                  <a:pt x="3343065" y="2199037"/>
                </a:lnTo>
                <a:lnTo>
                  <a:pt x="3352413" y="2160745"/>
                </a:lnTo>
                <a:close/>
                <a:moveTo>
                  <a:pt x="3366771" y="2064655"/>
                </a:moveTo>
                <a:lnTo>
                  <a:pt x="3711164" y="2106698"/>
                </a:lnTo>
                <a:lnTo>
                  <a:pt x="3700805" y="2176022"/>
                </a:lnTo>
                <a:lnTo>
                  <a:pt x="3359347" y="2114338"/>
                </a:lnTo>
                <a:close/>
                <a:moveTo>
                  <a:pt x="3375580" y="1978892"/>
                </a:moveTo>
                <a:lnTo>
                  <a:pt x="3721620" y="2001148"/>
                </a:lnTo>
                <a:lnTo>
                  <a:pt x="3718907" y="2054876"/>
                </a:lnTo>
                <a:lnTo>
                  <a:pt x="3716486" y="2071080"/>
                </a:lnTo>
                <a:lnTo>
                  <a:pt x="3372093" y="2029038"/>
                </a:lnTo>
                <a:lnTo>
                  <a:pt x="3373536" y="2019380"/>
                </a:lnTo>
                <a:close/>
                <a:moveTo>
                  <a:pt x="4499" y="1775167"/>
                </a:moveTo>
                <a:lnTo>
                  <a:pt x="350662" y="1795005"/>
                </a:lnTo>
                <a:lnTo>
                  <a:pt x="348073" y="1846265"/>
                </a:lnTo>
                <a:lnTo>
                  <a:pt x="1491" y="1846265"/>
                </a:lnTo>
                <a:lnTo>
                  <a:pt x="1491" y="1882265"/>
                </a:lnTo>
                <a:lnTo>
                  <a:pt x="348073" y="1882265"/>
                </a:lnTo>
                <a:lnTo>
                  <a:pt x="354997" y="2019380"/>
                </a:lnTo>
                <a:cubicBezTo>
                  <a:pt x="400946" y="2471826"/>
                  <a:pt x="645706" y="2865499"/>
                  <a:pt x="1000541" y="3111659"/>
                </a:cubicBezTo>
                <a:lnTo>
                  <a:pt x="1132995" y="3192030"/>
                </a:lnTo>
                <a:lnTo>
                  <a:pt x="966887" y="3498219"/>
                </a:lnTo>
                <a:lnTo>
                  <a:pt x="954012" y="3491585"/>
                </a:lnTo>
                <a:cubicBezTo>
                  <a:pt x="384738" y="3172474"/>
                  <a:pt x="0" y="2563300"/>
                  <a:pt x="0" y="1864265"/>
                </a:cubicBezTo>
                <a:close/>
                <a:moveTo>
                  <a:pt x="26296" y="1562088"/>
                </a:moveTo>
                <a:lnTo>
                  <a:pt x="368112" y="1621376"/>
                </a:lnTo>
                <a:lnTo>
                  <a:pt x="360529" y="1672127"/>
                </a:lnTo>
                <a:lnTo>
                  <a:pt x="15806" y="1632485"/>
                </a:lnTo>
                <a:lnTo>
                  <a:pt x="11693" y="1668249"/>
                </a:lnTo>
                <a:lnTo>
                  <a:pt x="355206" y="1707752"/>
                </a:lnTo>
                <a:lnTo>
                  <a:pt x="354997" y="1709150"/>
                </a:lnTo>
                <a:lnTo>
                  <a:pt x="352477" y="1759050"/>
                </a:lnTo>
                <a:lnTo>
                  <a:pt x="6315" y="1739212"/>
                </a:lnTo>
                <a:lnTo>
                  <a:pt x="9625" y="1673655"/>
                </a:lnTo>
                <a:close/>
                <a:moveTo>
                  <a:pt x="49776" y="1441796"/>
                </a:moveTo>
                <a:lnTo>
                  <a:pt x="46279" y="1456799"/>
                </a:lnTo>
                <a:lnTo>
                  <a:pt x="383998" y="1535513"/>
                </a:lnTo>
                <a:lnTo>
                  <a:pt x="376120" y="1567785"/>
                </a:lnTo>
                <a:lnTo>
                  <a:pt x="373434" y="1585761"/>
                </a:lnTo>
                <a:lnTo>
                  <a:pt x="32111" y="1526559"/>
                </a:lnTo>
                <a:lnTo>
                  <a:pt x="28455" y="1547634"/>
                </a:lnTo>
                <a:lnTo>
                  <a:pt x="35582" y="1499941"/>
                </a:lnTo>
                <a:close/>
                <a:moveTo>
                  <a:pt x="104823" y="1250696"/>
                </a:moveTo>
                <a:lnTo>
                  <a:pt x="431590" y="1367567"/>
                </a:lnTo>
                <a:lnTo>
                  <a:pt x="415244" y="1416228"/>
                </a:lnTo>
                <a:lnTo>
                  <a:pt x="82750" y="1318370"/>
                </a:lnTo>
                <a:lnTo>
                  <a:pt x="72586" y="1352905"/>
                </a:lnTo>
                <a:lnTo>
                  <a:pt x="404713" y="1450655"/>
                </a:lnTo>
                <a:lnTo>
                  <a:pt x="392536" y="1500538"/>
                </a:lnTo>
                <a:lnTo>
                  <a:pt x="54660" y="1421788"/>
                </a:lnTo>
                <a:lnTo>
                  <a:pt x="74097" y="1342165"/>
                </a:lnTo>
                <a:close/>
                <a:moveTo>
                  <a:pt x="142871" y="1150508"/>
                </a:moveTo>
                <a:lnTo>
                  <a:pt x="462388" y="1285871"/>
                </a:lnTo>
                <a:lnTo>
                  <a:pt x="446518" y="1323127"/>
                </a:lnTo>
                <a:lnTo>
                  <a:pt x="443056" y="1333434"/>
                </a:lnTo>
                <a:lnTo>
                  <a:pt x="116917" y="1216788"/>
                </a:lnTo>
                <a:lnTo>
                  <a:pt x="105334" y="1249176"/>
                </a:lnTo>
                <a:lnTo>
                  <a:pt x="122089" y="1199296"/>
                </a:lnTo>
                <a:close/>
                <a:moveTo>
                  <a:pt x="193635" y="1038078"/>
                </a:moveTo>
                <a:lnTo>
                  <a:pt x="186474" y="1052606"/>
                </a:lnTo>
                <a:lnTo>
                  <a:pt x="497958" y="1206146"/>
                </a:lnTo>
                <a:lnTo>
                  <a:pt x="491245" y="1218126"/>
                </a:lnTo>
                <a:lnTo>
                  <a:pt x="476496" y="1252751"/>
                </a:lnTo>
                <a:lnTo>
                  <a:pt x="156980" y="1117387"/>
                </a:lnTo>
                <a:lnTo>
                  <a:pt x="177051" y="1070267"/>
                </a:lnTo>
                <a:close/>
                <a:moveTo>
                  <a:pt x="241967" y="946287"/>
                </a:moveTo>
                <a:lnTo>
                  <a:pt x="235677" y="957395"/>
                </a:lnTo>
                <a:lnTo>
                  <a:pt x="540597" y="1130051"/>
                </a:lnTo>
                <a:lnTo>
                  <a:pt x="515580" y="1174696"/>
                </a:lnTo>
                <a:lnTo>
                  <a:pt x="202706" y="1020472"/>
                </a:lnTo>
                <a:lnTo>
                  <a:pt x="236947" y="954011"/>
                </a:lnTo>
                <a:close/>
                <a:moveTo>
                  <a:pt x="293385" y="867177"/>
                </a:moveTo>
                <a:lnTo>
                  <a:pt x="583228" y="1053968"/>
                </a:lnTo>
                <a:lnTo>
                  <a:pt x="558194" y="1098645"/>
                </a:lnTo>
                <a:lnTo>
                  <a:pt x="254653" y="926769"/>
                </a:lnTo>
                <a:close/>
                <a:moveTo>
                  <a:pt x="3391146" y="796898"/>
                </a:moveTo>
                <a:lnTo>
                  <a:pt x="3432869" y="856387"/>
                </a:lnTo>
                <a:cubicBezTo>
                  <a:pt x="3619976" y="1146988"/>
                  <a:pt x="3728532" y="1492949"/>
                  <a:pt x="3728532" y="1864265"/>
                </a:cubicBezTo>
                <a:lnTo>
                  <a:pt x="3723436" y="1965190"/>
                </a:lnTo>
                <a:lnTo>
                  <a:pt x="3377396" y="1942934"/>
                </a:lnTo>
                <a:lnTo>
                  <a:pt x="3381368" y="1864265"/>
                </a:lnTo>
                <a:cubicBezTo>
                  <a:pt x="3381368" y="1622530"/>
                  <a:pt x="3324830" y="1394000"/>
                  <a:pt x="3224255" y="1191177"/>
                </a:cubicBezTo>
                <a:lnTo>
                  <a:pt x="3110201" y="998628"/>
                </a:lnTo>
                <a:close/>
                <a:moveTo>
                  <a:pt x="351713" y="777433"/>
                </a:moveTo>
                <a:lnTo>
                  <a:pt x="632844" y="982286"/>
                </a:lnTo>
                <a:lnTo>
                  <a:pt x="602171" y="1023348"/>
                </a:lnTo>
                <a:lnTo>
                  <a:pt x="313003" y="836992"/>
                </a:lnTo>
                <a:close/>
                <a:moveTo>
                  <a:pt x="3328028" y="711476"/>
                </a:moveTo>
                <a:lnTo>
                  <a:pt x="3347958" y="735321"/>
                </a:lnTo>
                <a:lnTo>
                  <a:pt x="3370473" y="767423"/>
                </a:lnTo>
                <a:lnTo>
                  <a:pt x="3088509" y="969885"/>
                </a:lnTo>
                <a:lnTo>
                  <a:pt x="3057991" y="929836"/>
                </a:lnTo>
                <a:close/>
                <a:moveTo>
                  <a:pt x="417375" y="692934"/>
                </a:moveTo>
                <a:lnTo>
                  <a:pt x="685006" y="912455"/>
                </a:lnTo>
                <a:lnTo>
                  <a:pt x="654389" y="953443"/>
                </a:lnTo>
                <a:lnTo>
                  <a:pt x="371638" y="747408"/>
                </a:lnTo>
                <a:close/>
                <a:moveTo>
                  <a:pt x="3259901" y="629966"/>
                </a:moveTo>
                <a:lnTo>
                  <a:pt x="3304938" y="683850"/>
                </a:lnTo>
                <a:lnTo>
                  <a:pt x="3036162" y="901190"/>
                </a:lnTo>
                <a:lnTo>
                  <a:pt x="3031759" y="895412"/>
                </a:lnTo>
                <a:lnTo>
                  <a:pt x="3002624" y="863578"/>
                </a:lnTo>
                <a:close/>
                <a:moveTo>
                  <a:pt x="486187" y="610977"/>
                </a:moveTo>
                <a:lnTo>
                  <a:pt x="741835" y="846387"/>
                </a:lnTo>
                <a:lnTo>
                  <a:pt x="706714" y="883700"/>
                </a:lnTo>
                <a:lnTo>
                  <a:pt x="440525" y="665361"/>
                </a:lnTo>
                <a:close/>
                <a:moveTo>
                  <a:pt x="3186411" y="553289"/>
                </a:moveTo>
                <a:lnTo>
                  <a:pt x="3236458" y="602625"/>
                </a:lnTo>
                <a:lnTo>
                  <a:pt x="2978317" y="837022"/>
                </a:lnTo>
                <a:lnTo>
                  <a:pt x="2944291" y="799845"/>
                </a:lnTo>
                <a:close/>
                <a:moveTo>
                  <a:pt x="560922" y="534417"/>
                </a:moveTo>
                <a:lnTo>
                  <a:pt x="801573" y="782923"/>
                </a:lnTo>
                <a:lnTo>
                  <a:pt x="791187" y="793956"/>
                </a:lnTo>
                <a:lnTo>
                  <a:pt x="535693" y="558688"/>
                </a:lnTo>
                <a:close/>
                <a:moveTo>
                  <a:pt x="3110714" y="478667"/>
                </a:moveTo>
                <a:lnTo>
                  <a:pt x="3160774" y="528017"/>
                </a:lnTo>
                <a:lnTo>
                  <a:pt x="2918561" y="774666"/>
                </a:lnTo>
                <a:lnTo>
                  <a:pt x="2880903" y="741178"/>
                </a:lnTo>
                <a:close/>
                <a:moveTo>
                  <a:pt x="3028076" y="411877"/>
                </a:moveTo>
                <a:lnTo>
                  <a:pt x="3083235" y="455403"/>
                </a:lnTo>
                <a:lnTo>
                  <a:pt x="2854001" y="717254"/>
                </a:lnTo>
                <a:lnTo>
                  <a:pt x="2816297" y="683723"/>
                </a:lnTo>
                <a:close/>
                <a:moveTo>
                  <a:pt x="2944607" y="346012"/>
                </a:moveTo>
                <a:lnTo>
                  <a:pt x="2999814" y="389576"/>
                </a:lnTo>
                <a:lnTo>
                  <a:pt x="2787527" y="662074"/>
                </a:lnTo>
                <a:lnTo>
                  <a:pt x="2746174" y="633229"/>
                </a:lnTo>
                <a:close/>
                <a:moveTo>
                  <a:pt x="2854781" y="289207"/>
                </a:moveTo>
                <a:lnTo>
                  <a:pt x="2915058" y="325449"/>
                </a:lnTo>
                <a:lnTo>
                  <a:pt x="2716647" y="612633"/>
                </a:lnTo>
                <a:lnTo>
                  <a:pt x="2675263" y="583766"/>
                </a:lnTo>
                <a:close/>
                <a:moveTo>
                  <a:pt x="2763703" y="234448"/>
                </a:moveTo>
                <a:lnTo>
                  <a:pt x="2823927" y="270657"/>
                </a:lnTo>
                <a:lnTo>
                  <a:pt x="2645227" y="563875"/>
                </a:lnTo>
                <a:lnTo>
                  <a:pt x="2600239" y="540845"/>
                </a:lnTo>
                <a:close/>
                <a:moveTo>
                  <a:pt x="2670053" y="183911"/>
                </a:moveTo>
                <a:lnTo>
                  <a:pt x="2712976" y="203949"/>
                </a:lnTo>
                <a:lnTo>
                  <a:pt x="2732809" y="215874"/>
                </a:lnTo>
                <a:lnTo>
                  <a:pt x="2568190" y="524438"/>
                </a:lnTo>
                <a:lnTo>
                  <a:pt x="2523321" y="501468"/>
                </a:lnTo>
                <a:close/>
                <a:moveTo>
                  <a:pt x="2572930" y="140284"/>
                </a:moveTo>
                <a:lnTo>
                  <a:pt x="2589923" y="146503"/>
                </a:lnTo>
                <a:lnTo>
                  <a:pt x="2637433" y="168683"/>
                </a:lnTo>
                <a:lnTo>
                  <a:pt x="2491250" y="485050"/>
                </a:lnTo>
                <a:lnTo>
                  <a:pt x="2454791" y="466385"/>
                </a:lnTo>
                <a:lnTo>
                  <a:pt x="2445661" y="463044"/>
                </a:lnTo>
                <a:close/>
                <a:moveTo>
                  <a:pt x="2472953" y="103691"/>
                </a:moveTo>
                <a:lnTo>
                  <a:pt x="2539113" y="127907"/>
                </a:lnTo>
                <a:lnTo>
                  <a:pt x="2411844" y="450666"/>
                </a:lnTo>
                <a:lnTo>
                  <a:pt x="2364336" y="433278"/>
                </a:lnTo>
                <a:close/>
                <a:moveTo>
                  <a:pt x="1864266" y="0"/>
                </a:moveTo>
                <a:cubicBezTo>
                  <a:pt x="2057317" y="0"/>
                  <a:pt x="2243515" y="29343"/>
                  <a:pt x="2418642" y="83813"/>
                </a:cubicBezTo>
                <a:lnTo>
                  <a:pt x="2439129" y="91311"/>
                </a:lnTo>
                <a:lnTo>
                  <a:pt x="2330511" y="420898"/>
                </a:lnTo>
                <a:lnTo>
                  <a:pt x="2315406" y="415369"/>
                </a:lnTo>
                <a:cubicBezTo>
                  <a:pt x="2172891" y="371043"/>
                  <a:pt x="2021367" y="347163"/>
                  <a:pt x="1864266" y="347163"/>
                </a:cubicBezTo>
                <a:cubicBezTo>
                  <a:pt x="1508581" y="347163"/>
                  <a:pt x="1181484" y="469567"/>
                  <a:pt x="922802" y="674549"/>
                </a:cubicBezTo>
                <a:lnTo>
                  <a:pt x="827283" y="757724"/>
                </a:lnTo>
                <a:lnTo>
                  <a:pt x="586866" y="509459"/>
                </a:lnTo>
                <a:lnTo>
                  <a:pt x="640550" y="457813"/>
                </a:lnTo>
                <a:cubicBezTo>
                  <a:pt x="967998" y="172668"/>
                  <a:pt x="1395968" y="0"/>
                  <a:pt x="186426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glow rad="63500">
              <a:srgbClr val="0070C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21" name="图表 20"/>
          <p:cNvGraphicFramePr/>
          <p:nvPr>
            <p:extLst/>
          </p:nvPr>
        </p:nvGraphicFramePr>
        <p:xfrm>
          <a:off x="-284052" y="609723"/>
          <a:ext cx="7050087" cy="4700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694919" y="152095"/>
            <a:ext cx="5092149" cy="5356972"/>
            <a:chOff x="4467225" y="1213128"/>
            <a:chExt cx="2314575" cy="2434947"/>
          </a:xfrm>
        </p:grpSpPr>
        <p:sp>
          <p:nvSpPr>
            <p:cNvPr id="23" name="椭圆 22"/>
            <p:cNvSpPr/>
            <p:nvPr/>
          </p:nvSpPr>
          <p:spPr>
            <a:xfrm>
              <a:off x="4467225" y="1333500"/>
              <a:ext cx="2314575" cy="23145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rgbClr val="0070C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623196" y="1489471"/>
              <a:ext cx="2002632" cy="2002632"/>
              <a:chOff x="4623196" y="1489471"/>
              <a:chExt cx="2002632" cy="2002632"/>
            </a:xfrm>
          </p:grpSpPr>
          <p:sp>
            <p:nvSpPr>
              <p:cNvPr id="35" name="弧形 34"/>
              <p:cNvSpPr/>
              <p:nvPr/>
            </p:nvSpPr>
            <p:spPr>
              <a:xfrm>
                <a:off x="4623196" y="1489471"/>
                <a:ext cx="2002632" cy="2002632"/>
              </a:xfrm>
              <a:prstGeom prst="arc">
                <a:avLst>
                  <a:gd name="adj1" fmla="val 18000000"/>
                  <a:gd name="adj2" fmla="val 0"/>
                </a:avLst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6359009" y="1914525"/>
                <a:ext cx="165735" cy="142875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4340000" flipH="1">
              <a:off x="4623196" y="1489471"/>
              <a:ext cx="2002632" cy="2002632"/>
              <a:chOff x="4623196" y="1489471"/>
              <a:chExt cx="2002632" cy="2002632"/>
            </a:xfrm>
          </p:grpSpPr>
          <p:sp>
            <p:nvSpPr>
              <p:cNvPr id="31" name="弧形 30"/>
              <p:cNvSpPr/>
              <p:nvPr/>
            </p:nvSpPr>
            <p:spPr>
              <a:xfrm>
                <a:off x="4623196" y="1489471"/>
                <a:ext cx="2002632" cy="2002632"/>
              </a:xfrm>
              <a:prstGeom prst="arc">
                <a:avLst>
                  <a:gd name="adj1" fmla="val 18000000"/>
                  <a:gd name="adj2" fmla="val 0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6359009" y="1914525"/>
                <a:ext cx="165735" cy="142875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8" name="等腰三角形 27"/>
            <p:cNvSpPr/>
            <p:nvPr/>
          </p:nvSpPr>
          <p:spPr>
            <a:xfrm rot="14340000" flipH="1">
              <a:off x="5513389" y="1224558"/>
              <a:ext cx="165735" cy="1428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4474071" y="2971725"/>
              <a:ext cx="165735" cy="1428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等腰三角形 29"/>
            <p:cNvSpPr/>
            <p:nvPr/>
          </p:nvSpPr>
          <p:spPr>
            <a:xfrm flipH="1">
              <a:off x="6608802" y="2971725"/>
              <a:ext cx="165735" cy="1428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46083" y="2211879"/>
            <a:ext cx="12286765" cy="1331583"/>
          </a:xfrm>
          <a:prstGeom prst="rect">
            <a:avLst/>
          </a:prstGeom>
          <a:solidFill>
            <a:srgbClr val="0070C0">
              <a:alpha val="80000"/>
            </a:srgbClr>
          </a:solidFill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733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感谢聆听！</a:t>
            </a:r>
            <a:endParaRPr lang="en-US" altLang="zh-CN" sz="3733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spc="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梆梆安全 全球移动安全服务领跑者</a:t>
            </a:r>
          </a:p>
        </p:txBody>
      </p:sp>
      <p:sp>
        <p:nvSpPr>
          <p:cNvPr id="56" name="PA_图片 53"/>
          <p:cNvSpPr/>
          <p:nvPr>
            <p:custDataLst>
              <p:tags r:id="rId3"/>
            </p:custDataLst>
          </p:nvPr>
        </p:nvSpPr>
        <p:spPr>
          <a:xfrm>
            <a:off x="1874446" y="2893030"/>
            <a:ext cx="8054001" cy="139925"/>
          </a:xfrm>
          <a:custGeom>
            <a:avLst/>
            <a:gdLst/>
            <a:ahLst/>
            <a:cxnLst/>
            <a:rect l="0" t="0" r="0" b="0"/>
            <a:pathLst>
              <a:path w="4997431" h="280966">
                <a:moveTo>
                  <a:pt x="0" y="0"/>
                </a:moveTo>
                <a:lnTo>
                  <a:pt x="4997430" y="0"/>
                </a:lnTo>
                <a:lnTo>
                  <a:pt x="4997430" y="280965"/>
                </a:lnTo>
                <a:lnTo>
                  <a:pt x="0" y="280965"/>
                </a:lnTo>
                <a:close/>
              </a:path>
            </a:pathLst>
          </a:custGeom>
          <a:blipFill dpi="0" rotWithShape="1"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71" y="3636235"/>
            <a:ext cx="2880320" cy="2880320"/>
          </a:xfrm>
          <a:prstGeom prst="round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95533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0565" y="3187174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8478F"/>
                </a:solidFill>
                <a:latin typeface="微软雅黑" pitchFamily="34" charset="-122"/>
                <a:ea typeface="微软雅黑" pitchFamily="34" charset="-122"/>
                <a:cs typeface="Open Sans" panose="020B0606030504020204" pitchFamily="34" charset="0"/>
              </a:rPr>
              <a:t>总体介绍</a:t>
            </a:r>
            <a:endParaRPr lang="en-US" altLang="zh-CN" sz="2800" b="1" dirty="0">
              <a:solidFill>
                <a:srgbClr val="18478F"/>
              </a:solidFill>
              <a:latin typeface="微软雅黑" pitchFamily="34" charset="-122"/>
              <a:ea typeface="微软雅黑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784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71">
            <a:extLst>
              <a:ext uri="{FF2B5EF4-FFF2-40B4-BE49-F238E27FC236}">
                <a16:creationId xmlns:a16="http://schemas.microsoft.com/office/drawing/2014/main" id="{D0A0DAE9-DFE1-4113-A730-B3E43AF0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移动安全攻防之战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48985C8-A819-43CB-911A-AB869B75731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4935" y="1458950"/>
            <a:ext cx="10906772" cy="4542005"/>
            <a:chOff x="504935" y="1458950"/>
            <a:chExt cx="10906772" cy="4542005"/>
          </a:xfrm>
        </p:grpSpPr>
        <p:sp>
          <p:nvSpPr>
            <p:cNvPr id="4" name="íṥľidé">
              <a:extLst>
                <a:ext uri="{FF2B5EF4-FFF2-40B4-BE49-F238E27FC236}">
                  <a16:creationId xmlns:a16="http://schemas.microsoft.com/office/drawing/2014/main" id="{2602B794-41D9-4043-84B1-0AE901C71A8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64510" y="1903416"/>
              <a:ext cx="0" cy="1065464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12750" hangingPunct="0"/>
              <a:endParaRPr sz="2500" kern="0">
                <a:solidFill>
                  <a:srgbClr val="000000"/>
                </a:solidFill>
                <a:latin typeface="Helvetica"/>
                <a:ea typeface="微软雅黑"/>
                <a:sym typeface="Helvetica Light"/>
              </a:endParaRPr>
            </a:p>
          </p:txBody>
        </p:sp>
        <p:sp>
          <p:nvSpPr>
            <p:cNvPr id="5" name="î$1íďè">
              <a:extLst>
                <a:ext uri="{FF2B5EF4-FFF2-40B4-BE49-F238E27FC236}">
                  <a16:creationId xmlns:a16="http://schemas.microsoft.com/office/drawing/2014/main" id="{76224125-7A20-4240-B7B5-59CCF16E5E4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43287" y="1903415"/>
              <a:ext cx="0" cy="1173321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12750" hangingPunct="0"/>
              <a:endParaRPr sz="2500" kern="0">
                <a:solidFill>
                  <a:srgbClr val="000000"/>
                </a:solidFill>
                <a:latin typeface="Helvetica"/>
                <a:ea typeface="微软雅黑"/>
                <a:sym typeface="Helvetica Light"/>
              </a:endParaRPr>
            </a:p>
          </p:txBody>
        </p:sp>
        <p:sp>
          <p:nvSpPr>
            <p:cNvPr id="6" name="iṩ1îḓe">
              <a:extLst>
                <a:ext uri="{FF2B5EF4-FFF2-40B4-BE49-F238E27FC236}">
                  <a16:creationId xmlns:a16="http://schemas.microsoft.com/office/drawing/2014/main" id="{9E471037-9C7D-48E0-AE9C-A3BA4E1C6B4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388999" y="1903416"/>
              <a:ext cx="0" cy="1065464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12750" hangingPunct="0"/>
              <a:endParaRPr sz="2500" kern="0">
                <a:solidFill>
                  <a:srgbClr val="000000"/>
                </a:solidFill>
                <a:latin typeface="Helvetica"/>
                <a:ea typeface="微软雅黑"/>
                <a:sym typeface="Helvetica Light"/>
              </a:endParaRPr>
            </a:p>
          </p:txBody>
        </p:sp>
        <p:sp>
          <p:nvSpPr>
            <p:cNvPr id="7" name="íŝlïḑê">
              <a:extLst>
                <a:ext uri="{FF2B5EF4-FFF2-40B4-BE49-F238E27FC236}">
                  <a16:creationId xmlns:a16="http://schemas.microsoft.com/office/drawing/2014/main" id="{13A5C107-750A-4D5C-8A43-B88F777FC21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50125" y="3805442"/>
              <a:ext cx="0" cy="1104537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12750" hangingPunct="0"/>
              <a:endParaRPr sz="2500" kern="0">
                <a:solidFill>
                  <a:srgbClr val="000000"/>
                </a:solidFill>
                <a:latin typeface="Helvetica"/>
                <a:ea typeface="微软雅黑"/>
                <a:sym typeface="Helvetica Light"/>
              </a:endParaRPr>
            </a:p>
          </p:txBody>
        </p:sp>
        <p:sp>
          <p:nvSpPr>
            <p:cNvPr id="8" name="ïṡḻíḓè">
              <a:extLst>
                <a:ext uri="{FF2B5EF4-FFF2-40B4-BE49-F238E27FC236}">
                  <a16:creationId xmlns:a16="http://schemas.microsoft.com/office/drawing/2014/main" id="{F3AB0B4C-0899-4495-81C0-5080AFA0D5B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79961" y="3805442"/>
              <a:ext cx="0" cy="1194702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12750" hangingPunct="0"/>
              <a:endParaRPr sz="2500" kern="0">
                <a:solidFill>
                  <a:srgbClr val="000000"/>
                </a:solidFill>
                <a:latin typeface="Helvetica"/>
                <a:ea typeface="微软雅黑"/>
                <a:sym typeface="Helvetica Light"/>
              </a:endParaRPr>
            </a:p>
          </p:txBody>
        </p:sp>
        <p:sp>
          <p:nvSpPr>
            <p:cNvPr id="9" name="îṥļïďé">
              <a:extLst>
                <a:ext uri="{FF2B5EF4-FFF2-40B4-BE49-F238E27FC236}">
                  <a16:creationId xmlns:a16="http://schemas.microsoft.com/office/drawing/2014/main" id="{D0085C43-104F-4310-BD45-87AD6A0DE54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89393" y="3805442"/>
              <a:ext cx="0" cy="1094015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12750" hangingPunct="0"/>
              <a:endParaRPr sz="2500" kern="0">
                <a:solidFill>
                  <a:srgbClr val="000000"/>
                </a:solidFill>
                <a:latin typeface="Helvetica"/>
                <a:ea typeface="微软雅黑"/>
                <a:sym typeface="Helvetica Light"/>
              </a:endParaRPr>
            </a:p>
          </p:txBody>
        </p:sp>
        <p:sp>
          <p:nvSpPr>
            <p:cNvPr id="10" name="íSḷïďé">
              <a:extLst>
                <a:ext uri="{FF2B5EF4-FFF2-40B4-BE49-F238E27FC236}">
                  <a16:creationId xmlns:a16="http://schemas.microsoft.com/office/drawing/2014/main" id="{273B501A-65E0-426C-9A94-398AE9D377E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825470" y="3805442"/>
              <a:ext cx="0" cy="1095519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12750" hangingPunct="0"/>
              <a:endParaRPr sz="2500" kern="0">
                <a:solidFill>
                  <a:srgbClr val="000000"/>
                </a:solidFill>
                <a:latin typeface="Helvetica"/>
                <a:ea typeface="微软雅黑"/>
                <a:sym typeface="Helvetica Light"/>
              </a:endParaRPr>
            </a:p>
          </p:txBody>
        </p:sp>
        <p:sp>
          <p:nvSpPr>
            <p:cNvPr id="11" name="îṣ1iḍé">
              <a:extLst>
                <a:ext uri="{FF2B5EF4-FFF2-40B4-BE49-F238E27FC236}">
                  <a16:creationId xmlns:a16="http://schemas.microsoft.com/office/drawing/2014/main" id="{DFF708E3-92E4-4896-A863-E23C98EC021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077800" y="1903416"/>
              <a:ext cx="0" cy="1065464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12750" hangingPunct="0"/>
              <a:endParaRPr sz="2500" kern="0">
                <a:solidFill>
                  <a:srgbClr val="000000"/>
                </a:solidFill>
                <a:latin typeface="Helvetica"/>
                <a:ea typeface="微软雅黑"/>
                <a:sym typeface="Helvetica Light"/>
              </a:endParaRPr>
            </a:p>
          </p:txBody>
        </p:sp>
        <p:grpSp>
          <p:nvGrpSpPr>
            <p:cNvPr id="12" name="ísḷiḑè">
              <a:extLst>
                <a:ext uri="{FF2B5EF4-FFF2-40B4-BE49-F238E27FC236}">
                  <a16:creationId xmlns:a16="http://schemas.microsoft.com/office/drawing/2014/main" id="{B6023A45-6089-415F-B46F-4F3E211791D8}"/>
                </a:ext>
              </a:extLst>
            </p:cNvPr>
            <p:cNvGrpSpPr/>
            <p:nvPr/>
          </p:nvGrpSpPr>
          <p:grpSpPr bwMode="auto">
            <a:xfrm>
              <a:off x="504935" y="2819022"/>
              <a:ext cx="10631625" cy="1247297"/>
              <a:chOff x="0" y="0"/>
              <a:chExt cx="11367328" cy="1316921"/>
            </a:xfrm>
          </p:grpSpPr>
          <p:sp>
            <p:nvSpPr>
              <p:cNvPr id="40" name="ïṧ1ïďê">
                <a:extLst>
                  <a:ext uri="{FF2B5EF4-FFF2-40B4-BE49-F238E27FC236}">
                    <a16:creationId xmlns:a16="http://schemas.microsoft.com/office/drawing/2014/main" id="{67027C69-8F8B-4D66-A1F4-BF2184380DC6}"/>
                  </a:ext>
                </a:extLst>
              </p:cNvPr>
              <p:cNvSpPr/>
              <p:nvPr/>
            </p:nvSpPr>
            <p:spPr bwMode="auto">
              <a:xfrm flipH="1">
                <a:off x="5517204" y="915858"/>
                <a:ext cx="831648" cy="22297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41" name="ïṥ1íḍé">
                <a:extLst>
                  <a:ext uri="{FF2B5EF4-FFF2-40B4-BE49-F238E27FC236}">
                    <a16:creationId xmlns:a16="http://schemas.microsoft.com/office/drawing/2014/main" id="{B99DA180-465E-4073-833A-674385C52425}"/>
                  </a:ext>
                </a:extLst>
              </p:cNvPr>
              <p:cNvSpPr/>
              <p:nvPr/>
            </p:nvSpPr>
            <p:spPr bwMode="auto">
              <a:xfrm>
                <a:off x="0" y="974221"/>
                <a:ext cx="934099" cy="342700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75F8">
                      <a:alpha val="0"/>
                    </a:srgbClr>
                  </a:gs>
                  <a:gs pos="100000">
                    <a:srgbClr val="044087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42" name="ïṡľïḓè">
                <a:extLst>
                  <a:ext uri="{FF2B5EF4-FFF2-40B4-BE49-F238E27FC236}">
                    <a16:creationId xmlns:a16="http://schemas.microsoft.com/office/drawing/2014/main" id="{2D58B51E-6DA3-4B4E-A8C2-218DA67257D3}"/>
                  </a:ext>
                </a:extLst>
              </p:cNvPr>
              <p:cNvSpPr/>
              <p:nvPr/>
            </p:nvSpPr>
            <p:spPr bwMode="auto">
              <a:xfrm flipH="1">
                <a:off x="6740570" y="838040"/>
                <a:ext cx="819595" cy="366643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43" name="ï$ļíḍé">
                <a:extLst>
                  <a:ext uri="{FF2B5EF4-FFF2-40B4-BE49-F238E27FC236}">
                    <a16:creationId xmlns:a16="http://schemas.microsoft.com/office/drawing/2014/main" id="{18CC8E4B-C20F-46C8-B6C8-3782E4314365}"/>
                  </a:ext>
                </a:extLst>
              </p:cNvPr>
              <p:cNvSpPr/>
              <p:nvPr/>
            </p:nvSpPr>
            <p:spPr bwMode="auto">
              <a:xfrm flipH="1">
                <a:off x="8084465" y="868218"/>
                <a:ext cx="795491" cy="34269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44" name="iṥḷîḋê">
                <a:extLst>
                  <a:ext uri="{FF2B5EF4-FFF2-40B4-BE49-F238E27FC236}">
                    <a16:creationId xmlns:a16="http://schemas.microsoft.com/office/drawing/2014/main" id="{7E98A4A4-FD6A-4604-9420-5B6D9AFF3A05}"/>
                  </a:ext>
                </a:extLst>
              </p:cNvPr>
              <p:cNvSpPr/>
              <p:nvPr/>
            </p:nvSpPr>
            <p:spPr bwMode="auto">
              <a:xfrm>
                <a:off x="1446346" y="841033"/>
                <a:ext cx="795491" cy="34269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45" name="ïṣḻíḑê">
                <a:extLst>
                  <a:ext uri="{FF2B5EF4-FFF2-40B4-BE49-F238E27FC236}">
                    <a16:creationId xmlns:a16="http://schemas.microsoft.com/office/drawing/2014/main" id="{6DAA05A7-A7CB-49F8-9649-A7277492984A}"/>
                  </a:ext>
                </a:extLst>
              </p:cNvPr>
              <p:cNvSpPr/>
              <p:nvPr/>
            </p:nvSpPr>
            <p:spPr bwMode="auto">
              <a:xfrm>
                <a:off x="2675739" y="915858"/>
                <a:ext cx="840688" cy="22297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46" name="iṧļïdè">
                <a:extLst>
                  <a:ext uri="{FF2B5EF4-FFF2-40B4-BE49-F238E27FC236}">
                    <a16:creationId xmlns:a16="http://schemas.microsoft.com/office/drawing/2014/main" id="{035D9BB7-D3DA-443E-AB50-C7B4F3E2A297}"/>
                  </a:ext>
                </a:extLst>
              </p:cNvPr>
              <p:cNvSpPr/>
              <p:nvPr/>
            </p:nvSpPr>
            <p:spPr bwMode="auto">
              <a:xfrm>
                <a:off x="937112" y="0"/>
                <a:ext cx="1062160" cy="1312432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251 h 1251"/>
                  <a:gd name="T4" fmla="*/ 1006 w 1006"/>
                  <a:gd name="T5" fmla="*/ 1154 h 1251"/>
                  <a:gd name="T6" fmla="*/ 1006 w 1006"/>
                  <a:gd name="T7" fmla="*/ 81 h 1251"/>
                  <a:gd name="T8" fmla="*/ 0 w 1006"/>
                  <a:gd name="T9" fmla="*/ 0 h 1251"/>
                  <a:gd name="T10" fmla="*/ 0 w 1006"/>
                  <a:gd name="T11" fmla="*/ 0 h 1251"/>
                  <a:gd name="T12" fmla="*/ 1006 w 1006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47" name="îšḷidé">
                <a:extLst>
                  <a:ext uri="{FF2B5EF4-FFF2-40B4-BE49-F238E27FC236}">
                    <a16:creationId xmlns:a16="http://schemas.microsoft.com/office/drawing/2014/main" id="{4CFB0D81-0BE1-41BB-B866-5F73D2EA6B33}"/>
                  </a:ext>
                </a:extLst>
              </p:cNvPr>
              <p:cNvSpPr/>
              <p:nvPr/>
            </p:nvSpPr>
            <p:spPr bwMode="auto">
              <a:xfrm>
                <a:off x="578538" y="0"/>
                <a:ext cx="358573" cy="1312432"/>
              </a:xfrm>
              <a:custGeom>
                <a:avLst/>
                <a:gdLst>
                  <a:gd name="T0" fmla="*/ 0 w 339"/>
                  <a:gd name="T1" fmla="*/ 110 h 1251"/>
                  <a:gd name="T2" fmla="*/ 0 w 339"/>
                  <a:gd name="T3" fmla="*/ 1080 h 1251"/>
                  <a:gd name="T4" fmla="*/ 339 w 339"/>
                  <a:gd name="T5" fmla="*/ 1251 h 1251"/>
                  <a:gd name="T6" fmla="*/ 339 w 339"/>
                  <a:gd name="T7" fmla="*/ 0 h 1251"/>
                  <a:gd name="T8" fmla="*/ 0 w 339"/>
                  <a:gd name="T9" fmla="*/ 110 h 1251"/>
                  <a:gd name="T10" fmla="*/ 0 w 339"/>
                  <a:gd name="T11" fmla="*/ 0 h 1251"/>
                  <a:gd name="T12" fmla="*/ 339 w 339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48" name="íṧḻîḍe">
                <a:extLst>
                  <a:ext uri="{FF2B5EF4-FFF2-40B4-BE49-F238E27FC236}">
                    <a16:creationId xmlns:a16="http://schemas.microsoft.com/office/drawing/2014/main" id="{AC6FAC30-7216-49F2-A980-93858F6FC45A}"/>
                  </a:ext>
                </a:extLst>
              </p:cNvPr>
              <p:cNvSpPr/>
              <p:nvPr/>
            </p:nvSpPr>
            <p:spPr bwMode="auto">
              <a:xfrm>
                <a:off x="2255394" y="91286"/>
                <a:ext cx="1027507" cy="1120880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069 h 1069"/>
                  <a:gd name="T4" fmla="*/ 973 w 973"/>
                  <a:gd name="T5" fmla="*/ 1051 h 1069"/>
                  <a:gd name="T6" fmla="*/ 973 w 973"/>
                  <a:gd name="T7" fmla="*/ 36 h 1069"/>
                  <a:gd name="T8" fmla="*/ 0 w 973"/>
                  <a:gd name="T9" fmla="*/ 0 h 1069"/>
                  <a:gd name="T10" fmla="*/ 0 w 973"/>
                  <a:gd name="T11" fmla="*/ 0 h 1069"/>
                  <a:gd name="T12" fmla="*/ 973 w 973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49" name="iṡľíḑè">
                <a:extLst>
                  <a:ext uri="{FF2B5EF4-FFF2-40B4-BE49-F238E27FC236}">
                    <a16:creationId xmlns:a16="http://schemas.microsoft.com/office/drawing/2014/main" id="{C218F08F-E996-40D1-9B36-B23933ECC239}"/>
                  </a:ext>
                </a:extLst>
              </p:cNvPr>
              <p:cNvSpPr/>
              <p:nvPr/>
            </p:nvSpPr>
            <p:spPr bwMode="auto">
              <a:xfrm>
                <a:off x="2056523" y="77818"/>
                <a:ext cx="207912" cy="1120880"/>
              </a:xfrm>
              <a:custGeom>
                <a:avLst/>
                <a:gdLst>
                  <a:gd name="T0" fmla="*/ 0 w 197"/>
                  <a:gd name="T1" fmla="*/ 123 h 1069"/>
                  <a:gd name="T2" fmla="*/ 0 w 197"/>
                  <a:gd name="T3" fmla="*/ 947 h 1069"/>
                  <a:gd name="T4" fmla="*/ 197 w 197"/>
                  <a:gd name="T5" fmla="*/ 1069 h 1069"/>
                  <a:gd name="T6" fmla="*/ 197 w 197"/>
                  <a:gd name="T7" fmla="*/ 0 h 1069"/>
                  <a:gd name="T8" fmla="*/ 0 w 197"/>
                  <a:gd name="T9" fmla="*/ 123 h 1069"/>
                  <a:gd name="T10" fmla="*/ 0 w 197"/>
                  <a:gd name="T11" fmla="*/ 0 h 1069"/>
                  <a:gd name="T12" fmla="*/ 197 w 197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50" name="iṡľiḑé">
                <a:extLst>
                  <a:ext uri="{FF2B5EF4-FFF2-40B4-BE49-F238E27FC236}">
                    <a16:creationId xmlns:a16="http://schemas.microsoft.com/office/drawing/2014/main" id="{957870B3-5528-4923-9FCB-DD63450472D3}"/>
                  </a:ext>
                </a:extLst>
              </p:cNvPr>
              <p:cNvSpPr/>
              <p:nvPr/>
            </p:nvSpPr>
            <p:spPr bwMode="auto">
              <a:xfrm>
                <a:off x="3484788" y="128698"/>
                <a:ext cx="964230" cy="1019117"/>
              </a:xfrm>
              <a:custGeom>
                <a:avLst/>
                <a:gdLst>
                  <a:gd name="T0" fmla="*/ 913 w 913"/>
                  <a:gd name="T1" fmla="*/ 958 h 972"/>
                  <a:gd name="T2" fmla="*/ 0 w 913"/>
                  <a:gd name="T3" fmla="*/ 972 h 972"/>
                  <a:gd name="T4" fmla="*/ 0 w 913"/>
                  <a:gd name="T5" fmla="*/ 0 h 972"/>
                  <a:gd name="T6" fmla="*/ 913 w 913"/>
                  <a:gd name="T7" fmla="*/ 6 h 972"/>
                  <a:gd name="T8" fmla="*/ 913 w 913"/>
                  <a:gd name="T9" fmla="*/ 958 h 972"/>
                  <a:gd name="T10" fmla="*/ 0 w 913"/>
                  <a:gd name="T11" fmla="*/ 0 h 972"/>
                  <a:gd name="T12" fmla="*/ 913 w 913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51" name="ïṥḷíḑê">
                <a:extLst>
                  <a:ext uri="{FF2B5EF4-FFF2-40B4-BE49-F238E27FC236}">
                    <a16:creationId xmlns:a16="http://schemas.microsoft.com/office/drawing/2014/main" id="{FF8AB63E-26E2-4435-9EAE-AA5F7E12D316}"/>
                  </a:ext>
                </a:extLst>
              </p:cNvPr>
              <p:cNvSpPr/>
              <p:nvPr/>
            </p:nvSpPr>
            <p:spPr bwMode="auto">
              <a:xfrm>
                <a:off x="3412471" y="128698"/>
                <a:ext cx="72317" cy="1019117"/>
              </a:xfrm>
              <a:custGeom>
                <a:avLst/>
                <a:gdLst>
                  <a:gd name="T0" fmla="*/ 0 w 69"/>
                  <a:gd name="T1" fmla="*/ 87 h 972"/>
                  <a:gd name="T2" fmla="*/ 0 w 69"/>
                  <a:gd name="T3" fmla="*/ 906 h 972"/>
                  <a:gd name="T4" fmla="*/ 69 w 69"/>
                  <a:gd name="T5" fmla="*/ 972 h 972"/>
                  <a:gd name="T6" fmla="*/ 69 w 69"/>
                  <a:gd name="T7" fmla="*/ 0 h 972"/>
                  <a:gd name="T8" fmla="*/ 0 w 69"/>
                  <a:gd name="T9" fmla="*/ 87 h 972"/>
                  <a:gd name="T10" fmla="*/ 0 w 69"/>
                  <a:gd name="T11" fmla="*/ 0 h 972"/>
                  <a:gd name="T12" fmla="*/ 69 w 69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52" name="ïşliḓè">
                <a:extLst>
                  <a:ext uri="{FF2B5EF4-FFF2-40B4-BE49-F238E27FC236}">
                    <a16:creationId xmlns:a16="http://schemas.microsoft.com/office/drawing/2014/main" id="{0C0C232C-EA87-480B-9AC8-F28D08B630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946595" y="77817"/>
                <a:ext cx="1062160" cy="1239104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239104 h 1251"/>
                  <a:gd name="T4" fmla="*/ 1062160 w 1006"/>
                  <a:gd name="T5" fmla="*/ 1143026 h 1251"/>
                  <a:gd name="T6" fmla="*/ 1062160 w 1006"/>
                  <a:gd name="T7" fmla="*/ 80230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/>
              </a:bodyPr>
              <a:lstStyle/>
              <a:p>
                <a:pPr algn="ctr" defTabSz="412750"/>
                <a:r>
                  <a:rPr lang="en-US" altLang="zh-CN" sz="2500" kern="0">
                    <a:solidFill>
                      <a:srgbClr val="000000"/>
                    </a:solidFill>
                    <a:latin typeface="Helvetica"/>
                    <a:ea typeface="微软雅黑"/>
                    <a:sym typeface="Helvetica Light"/>
                  </a:rPr>
                  <a:t>`</a:t>
                </a:r>
              </a:p>
            </p:txBody>
          </p:sp>
          <p:sp>
            <p:nvSpPr>
              <p:cNvPr id="53" name="isļiḋè">
                <a:extLst>
                  <a:ext uri="{FF2B5EF4-FFF2-40B4-BE49-F238E27FC236}">
                    <a16:creationId xmlns:a16="http://schemas.microsoft.com/office/drawing/2014/main" id="{52C9BB2A-B9D2-4E1F-8EF3-CFE4790C72E5}"/>
                  </a:ext>
                </a:extLst>
              </p:cNvPr>
              <p:cNvSpPr/>
              <p:nvPr/>
            </p:nvSpPr>
            <p:spPr bwMode="auto">
              <a:xfrm flipH="1">
                <a:off x="11008756" y="77817"/>
                <a:ext cx="358572" cy="1239104"/>
              </a:xfrm>
              <a:custGeom>
                <a:avLst/>
                <a:gdLst>
                  <a:gd name="T0" fmla="*/ 0 w 339"/>
                  <a:gd name="T1" fmla="*/ 110 h 1251"/>
                  <a:gd name="T2" fmla="*/ 0 w 339"/>
                  <a:gd name="T3" fmla="*/ 1080 h 1251"/>
                  <a:gd name="T4" fmla="*/ 339 w 339"/>
                  <a:gd name="T5" fmla="*/ 1251 h 1251"/>
                  <a:gd name="T6" fmla="*/ 339 w 339"/>
                  <a:gd name="T7" fmla="*/ 0 h 1251"/>
                  <a:gd name="T8" fmla="*/ 0 w 339"/>
                  <a:gd name="T9" fmla="*/ 110 h 1251"/>
                  <a:gd name="T10" fmla="*/ 0 w 339"/>
                  <a:gd name="T11" fmla="*/ 0 h 1251"/>
                  <a:gd name="T12" fmla="*/ 339 w 339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54" name="ï$lîde">
                <a:extLst>
                  <a:ext uri="{FF2B5EF4-FFF2-40B4-BE49-F238E27FC236}">
                    <a16:creationId xmlns:a16="http://schemas.microsoft.com/office/drawing/2014/main" id="{46EDDD7E-6052-4DCC-9BA0-2390AD0AA60F}"/>
                  </a:ext>
                </a:extLst>
              </p:cNvPr>
              <p:cNvSpPr/>
              <p:nvPr/>
            </p:nvSpPr>
            <p:spPr bwMode="auto">
              <a:xfrm flipH="1">
                <a:off x="5740182" y="128698"/>
                <a:ext cx="1012442" cy="1069998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069 h 1069"/>
                  <a:gd name="T4" fmla="*/ 973 w 973"/>
                  <a:gd name="T5" fmla="*/ 1051 h 1069"/>
                  <a:gd name="T6" fmla="*/ 973 w 973"/>
                  <a:gd name="T7" fmla="*/ 36 h 1069"/>
                  <a:gd name="T8" fmla="*/ 0 w 973"/>
                  <a:gd name="T9" fmla="*/ 0 h 1069"/>
                  <a:gd name="T10" fmla="*/ 0 w 973"/>
                  <a:gd name="T11" fmla="*/ 0 h 1069"/>
                  <a:gd name="T12" fmla="*/ 973 w 973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55" name="îṧ1iḓé">
                <a:extLst>
                  <a:ext uri="{FF2B5EF4-FFF2-40B4-BE49-F238E27FC236}">
                    <a16:creationId xmlns:a16="http://schemas.microsoft.com/office/drawing/2014/main" id="{86F718C3-5122-4817-86A7-AF55600B5454}"/>
                  </a:ext>
                </a:extLst>
              </p:cNvPr>
              <p:cNvSpPr/>
              <p:nvPr/>
            </p:nvSpPr>
            <p:spPr bwMode="auto">
              <a:xfrm flipH="1">
                <a:off x="6755671" y="128698"/>
                <a:ext cx="204865" cy="1069998"/>
              </a:xfrm>
              <a:custGeom>
                <a:avLst/>
                <a:gdLst>
                  <a:gd name="T0" fmla="*/ 0 w 197"/>
                  <a:gd name="T1" fmla="*/ 123 h 1069"/>
                  <a:gd name="T2" fmla="*/ 0 w 197"/>
                  <a:gd name="T3" fmla="*/ 947 h 1069"/>
                  <a:gd name="T4" fmla="*/ 197 w 197"/>
                  <a:gd name="T5" fmla="*/ 1069 h 1069"/>
                  <a:gd name="T6" fmla="*/ 197 w 197"/>
                  <a:gd name="T7" fmla="*/ 0 h 1069"/>
                  <a:gd name="T8" fmla="*/ 0 w 197"/>
                  <a:gd name="T9" fmla="*/ 123 h 1069"/>
                  <a:gd name="T10" fmla="*/ 0 w 197"/>
                  <a:gd name="T11" fmla="*/ 0 h 1069"/>
                  <a:gd name="T12" fmla="*/ 197 w 197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56" name="iṥliḋé">
                <a:extLst>
                  <a:ext uri="{FF2B5EF4-FFF2-40B4-BE49-F238E27FC236}">
                    <a16:creationId xmlns:a16="http://schemas.microsoft.com/office/drawing/2014/main" id="{7EE408C8-7302-44E0-9C08-FFA9E89ADDE3}"/>
                  </a:ext>
                </a:extLst>
              </p:cNvPr>
              <p:cNvSpPr/>
              <p:nvPr/>
            </p:nvSpPr>
            <p:spPr bwMode="auto">
              <a:xfrm flipH="1">
                <a:off x="4568040" y="128698"/>
                <a:ext cx="964230" cy="1019117"/>
              </a:xfrm>
              <a:custGeom>
                <a:avLst/>
                <a:gdLst>
                  <a:gd name="T0" fmla="*/ 913 w 913"/>
                  <a:gd name="T1" fmla="*/ 958 h 972"/>
                  <a:gd name="T2" fmla="*/ 0 w 913"/>
                  <a:gd name="T3" fmla="*/ 972 h 972"/>
                  <a:gd name="T4" fmla="*/ 0 w 913"/>
                  <a:gd name="T5" fmla="*/ 0 h 972"/>
                  <a:gd name="T6" fmla="*/ 913 w 913"/>
                  <a:gd name="T7" fmla="*/ 6 h 972"/>
                  <a:gd name="T8" fmla="*/ 913 w 913"/>
                  <a:gd name="T9" fmla="*/ 958 h 972"/>
                  <a:gd name="T10" fmla="*/ 0 w 913"/>
                  <a:gd name="T11" fmla="*/ 0 h 972"/>
                  <a:gd name="T12" fmla="*/ 913 w 913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57" name="ïṧ1iḓè">
                <a:extLst>
                  <a:ext uri="{FF2B5EF4-FFF2-40B4-BE49-F238E27FC236}">
                    <a16:creationId xmlns:a16="http://schemas.microsoft.com/office/drawing/2014/main" id="{CA6DEA9E-BCCA-4350-9BC1-048E95987C2A}"/>
                  </a:ext>
                </a:extLst>
              </p:cNvPr>
              <p:cNvSpPr/>
              <p:nvPr/>
            </p:nvSpPr>
            <p:spPr bwMode="auto">
              <a:xfrm flipH="1">
                <a:off x="5532270" y="128698"/>
                <a:ext cx="72317" cy="1019117"/>
              </a:xfrm>
              <a:custGeom>
                <a:avLst/>
                <a:gdLst>
                  <a:gd name="T0" fmla="*/ 0 w 69"/>
                  <a:gd name="T1" fmla="*/ 87 h 972"/>
                  <a:gd name="T2" fmla="*/ 0 w 69"/>
                  <a:gd name="T3" fmla="*/ 906 h 972"/>
                  <a:gd name="T4" fmla="*/ 69 w 69"/>
                  <a:gd name="T5" fmla="*/ 972 h 972"/>
                  <a:gd name="T6" fmla="*/ 69 w 69"/>
                  <a:gd name="T7" fmla="*/ 0 h 972"/>
                  <a:gd name="T8" fmla="*/ 0 w 69"/>
                  <a:gd name="T9" fmla="*/ 87 h 972"/>
                  <a:gd name="T10" fmla="*/ 0 w 69"/>
                  <a:gd name="T11" fmla="*/ 0 h 972"/>
                  <a:gd name="T12" fmla="*/ 69 w 69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58" name="ïşļïḍé">
                <a:extLst>
                  <a:ext uri="{FF2B5EF4-FFF2-40B4-BE49-F238E27FC236}">
                    <a16:creationId xmlns:a16="http://schemas.microsoft.com/office/drawing/2014/main" id="{EC5D8839-1AC8-4C9D-9E1F-23D7A95F9C53}"/>
                  </a:ext>
                </a:extLst>
              </p:cNvPr>
              <p:cNvSpPr/>
              <p:nvPr/>
            </p:nvSpPr>
            <p:spPr bwMode="auto">
              <a:xfrm>
                <a:off x="2187597" y="1257062"/>
                <a:ext cx="22600" cy="1496"/>
              </a:xfrm>
              <a:custGeom>
                <a:avLst/>
                <a:gdLst>
                  <a:gd name="T0" fmla="*/ 12 w 12"/>
                  <a:gd name="T1" fmla="*/ 0 h 1587"/>
                  <a:gd name="T2" fmla="*/ 0 w 12"/>
                  <a:gd name="T3" fmla="*/ 0 h 1587"/>
                  <a:gd name="T4" fmla="*/ 12 w 12"/>
                  <a:gd name="T5" fmla="*/ 0 h 1587"/>
                  <a:gd name="T6" fmla="*/ 0 w 12"/>
                  <a:gd name="T7" fmla="*/ 0 h 1587"/>
                  <a:gd name="T8" fmla="*/ 12 w 1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87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59" name="ïs1ïḋè">
                <a:extLst>
                  <a:ext uri="{FF2B5EF4-FFF2-40B4-BE49-F238E27FC236}">
                    <a16:creationId xmlns:a16="http://schemas.microsoft.com/office/drawing/2014/main" id="{196CE17C-F7A0-474D-885C-E5C2F474B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195" y="272106"/>
                <a:ext cx="366377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 defTabSz="412750" hangingPunct="0"/>
                <a:r>
                  <a:rPr lang="en-US" altLang="zh-CN" sz="550" kern="0">
                    <a:solidFill>
                      <a:srgbClr val="FFFFFF"/>
                    </a:solidFill>
                    <a:latin typeface="Impact" panose="020B0806030902050204"/>
                    <a:ea typeface="微软雅黑"/>
                    <a:sym typeface="Helvetica Light"/>
                  </a:rPr>
                  <a:t>1</a:t>
                </a:r>
                <a:endParaRPr lang="en-US" altLang="zh-CN" sz="550" kern="0" dirty="0">
                  <a:solidFill>
                    <a:srgbClr val="FFFFFF"/>
                  </a:solidFill>
                  <a:latin typeface="Impact" panose="020B0806030902050204"/>
                  <a:ea typeface="微软雅黑"/>
                  <a:sym typeface="Helvetica Light"/>
                </a:endParaRPr>
              </a:p>
            </p:txBody>
          </p:sp>
          <p:sp>
            <p:nvSpPr>
              <p:cNvPr id="60" name="í$ľîďê">
                <a:extLst>
                  <a:ext uri="{FF2B5EF4-FFF2-40B4-BE49-F238E27FC236}">
                    <a16:creationId xmlns:a16="http://schemas.microsoft.com/office/drawing/2014/main" id="{3A2B89E6-27A4-495F-8349-377BEBA7E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557" y="232508"/>
                <a:ext cx="463232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 defTabSz="412750" hangingPunct="0"/>
                <a:r>
                  <a:rPr lang="en-US" altLang="zh-CN" sz="550" kern="0">
                    <a:solidFill>
                      <a:srgbClr val="FFFFFF"/>
                    </a:solidFill>
                    <a:latin typeface="Impact" panose="020B0806030902050204"/>
                    <a:ea typeface="微软雅黑"/>
                    <a:sym typeface="Helvetica Light"/>
                  </a:rPr>
                  <a:t>2</a:t>
                </a:r>
                <a:endParaRPr lang="en-US" altLang="zh-CN" sz="550" kern="0" dirty="0">
                  <a:solidFill>
                    <a:srgbClr val="FFFFFF"/>
                  </a:solidFill>
                  <a:latin typeface="Impact" panose="020B0806030902050204"/>
                  <a:ea typeface="微软雅黑"/>
                  <a:sym typeface="Helvetica Light"/>
                </a:endParaRPr>
              </a:p>
            </p:txBody>
          </p:sp>
          <p:sp>
            <p:nvSpPr>
              <p:cNvPr id="61" name="ïŝlîde">
                <a:extLst>
                  <a:ext uri="{FF2B5EF4-FFF2-40B4-BE49-F238E27FC236}">
                    <a16:creationId xmlns:a16="http://schemas.microsoft.com/office/drawing/2014/main" id="{38FCCA66-BC3C-4569-A5DF-CB1C90B56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208" y="247248"/>
                <a:ext cx="463232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 defTabSz="412750" hangingPunct="0"/>
                <a:r>
                  <a:rPr lang="en-US" altLang="zh-CN" sz="550" kern="0">
                    <a:solidFill>
                      <a:srgbClr val="FFFFFF"/>
                    </a:solidFill>
                    <a:latin typeface="Impact" panose="020B0806030902050204"/>
                    <a:ea typeface="微软雅黑"/>
                    <a:sym typeface="Helvetica Light"/>
                  </a:rPr>
                  <a:t>3</a:t>
                </a:r>
                <a:endParaRPr lang="en-US" altLang="zh-CN" sz="550" kern="0" dirty="0">
                  <a:solidFill>
                    <a:srgbClr val="FFFFFF"/>
                  </a:solidFill>
                  <a:latin typeface="Impact" panose="020B0806030902050204"/>
                  <a:ea typeface="微软雅黑"/>
                  <a:sym typeface="Helvetica Light"/>
                </a:endParaRPr>
              </a:p>
            </p:txBody>
          </p:sp>
          <p:sp>
            <p:nvSpPr>
              <p:cNvPr id="62" name="iSḻiḋè">
                <a:extLst>
                  <a:ext uri="{FF2B5EF4-FFF2-40B4-BE49-F238E27FC236}">
                    <a16:creationId xmlns:a16="http://schemas.microsoft.com/office/drawing/2014/main" id="{3BD1A808-7604-4D7D-8CB7-D2655D9B8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827" y="247248"/>
                <a:ext cx="463232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 defTabSz="412750" hangingPunct="0"/>
                <a:r>
                  <a:rPr lang="en-US" altLang="zh-CN" sz="550" kern="0">
                    <a:solidFill>
                      <a:srgbClr val="FFFFFF"/>
                    </a:solidFill>
                    <a:latin typeface="Impact" panose="020B0806030902050204"/>
                    <a:ea typeface="微软雅黑"/>
                    <a:sym typeface="Helvetica Light"/>
                  </a:rPr>
                  <a:t>4</a:t>
                </a:r>
                <a:endParaRPr lang="en-US" altLang="zh-CN" sz="550" kern="0" dirty="0">
                  <a:solidFill>
                    <a:srgbClr val="FFFFFF"/>
                  </a:solidFill>
                  <a:latin typeface="Impact" panose="020B0806030902050204"/>
                  <a:ea typeface="微软雅黑"/>
                  <a:sym typeface="Helvetica Light"/>
                </a:endParaRPr>
              </a:p>
            </p:txBody>
          </p:sp>
          <p:sp>
            <p:nvSpPr>
              <p:cNvPr id="63" name="íšľïḑe">
                <a:extLst>
                  <a:ext uri="{FF2B5EF4-FFF2-40B4-BE49-F238E27FC236}">
                    <a16:creationId xmlns:a16="http://schemas.microsoft.com/office/drawing/2014/main" id="{0782CC84-C147-43AE-9596-458A2F413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233" y="292698"/>
                <a:ext cx="425195" cy="691502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 defTabSz="412750" hangingPunct="0"/>
                <a:r>
                  <a:rPr lang="en-US" altLang="zh-CN" sz="550" kern="0">
                    <a:solidFill>
                      <a:srgbClr val="FFFFFF"/>
                    </a:solidFill>
                    <a:latin typeface="Impact" panose="020B0806030902050204"/>
                    <a:ea typeface="微软雅黑"/>
                    <a:sym typeface="Helvetica Light"/>
                  </a:rPr>
                  <a:t>5</a:t>
                </a:r>
                <a:endParaRPr lang="en-US" altLang="zh-CN" sz="550" kern="0" dirty="0">
                  <a:solidFill>
                    <a:srgbClr val="FFFFFF"/>
                  </a:solidFill>
                  <a:latin typeface="Impact" panose="020B0806030902050204"/>
                  <a:ea typeface="微软雅黑"/>
                  <a:sym typeface="Helvetica Light"/>
                </a:endParaRPr>
              </a:p>
            </p:txBody>
          </p:sp>
          <p:sp>
            <p:nvSpPr>
              <p:cNvPr id="64" name="îṣľîḋé">
                <a:extLst>
                  <a:ext uri="{FF2B5EF4-FFF2-40B4-BE49-F238E27FC236}">
                    <a16:creationId xmlns:a16="http://schemas.microsoft.com/office/drawing/2014/main" id="{2512EFF6-B05B-4C18-888D-D90F7A04F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4392" y="300683"/>
                <a:ext cx="484290" cy="733448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 defTabSz="412750" hangingPunct="0"/>
                <a:r>
                  <a:rPr lang="en-US" altLang="zh-CN" sz="550" kern="0">
                    <a:solidFill>
                      <a:srgbClr val="FFFFFF"/>
                    </a:solidFill>
                    <a:latin typeface="Impact" panose="020B0806030902050204"/>
                    <a:ea typeface="微软雅黑"/>
                    <a:sym typeface="Helvetica Light"/>
                  </a:rPr>
                  <a:t>8</a:t>
                </a:r>
                <a:endParaRPr lang="en-US" altLang="zh-CN" sz="550" kern="0" dirty="0">
                  <a:solidFill>
                    <a:srgbClr val="FFFFFF"/>
                  </a:solidFill>
                  <a:latin typeface="Impact" panose="020B0806030902050204"/>
                  <a:ea typeface="微软雅黑"/>
                  <a:sym typeface="Helvetica Light"/>
                </a:endParaRPr>
              </a:p>
            </p:txBody>
          </p:sp>
          <p:sp>
            <p:nvSpPr>
              <p:cNvPr id="65" name="îsľïḑe">
                <a:extLst>
                  <a:ext uri="{FF2B5EF4-FFF2-40B4-BE49-F238E27FC236}">
                    <a16:creationId xmlns:a16="http://schemas.microsoft.com/office/drawing/2014/main" id="{7CB28F4E-5963-4EE6-8498-C45B2098CA04}"/>
                  </a:ext>
                </a:extLst>
              </p:cNvPr>
              <p:cNvSpPr/>
              <p:nvPr/>
            </p:nvSpPr>
            <p:spPr bwMode="auto">
              <a:xfrm flipH="1">
                <a:off x="8521102" y="77816"/>
                <a:ext cx="1062160" cy="1208201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251 h 1251"/>
                  <a:gd name="T4" fmla="*/ 1006 w 1006"/>
                  <a:gd name="T5" fmla="*/ 1154 h 1251"/>
                  <a:gd name="T6" fmla="*/ 1006 w 1006"/>
                  <a:gd name="T7" fmla="*/ 81 h 1251"/>
                  <a:gd name="T8" fmla="*/ 0 w 1006"/>
                  <a:gd name="T9" fmla="*/ 0 h 1251"/>
                  <a:gd name="T10" fmla="*/ 0 w 1006"/>
                  <a:gd name="T11" fmla="*/ 0 h 1251"/>
                  <a:gd name="T12" fmla="*/ 1006 w 1006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66" name="i$ḻíḋe">
                <a:extLst>
                  <a:ext uri="{FF2B5EF4-FFF2-40B4-BE49-F238E27FC236}">
                    <a16:creationId xmlns:a16="http://schemas.microsoft.com/office/drawing/2014/main" id="{9A4F02AE-6350-432B-A85A-6A9B67B1F068}"/>
                  </a:ext>
                </a:extLst>
              </p:cNvPr>
              <p:cNvSpPr/>
              <p:nvPr/>
            </p:nvSpPr>
            <p:spPr bwMode="auto">
              <a:xfrm flipH="1">
                <a:off x="9583260" y="84890"/>
                <a:ext cx="306620" cy="1211935"/>
              </a:xfrm>
              <a:custGeom>
                <a:avLst/>
                <a:gdLst>
                  <a:gd name="T0" fmla="*/ 0 w 339"/>
                  <a:gd name="T1" fmla="*/ 110 h 1251"/>
                  <a:gd name="T2" fmla="*/ 0 w 339"/>
                  <a:gd name="T3" fmla="*/ 1080 h 1251"/>
                  <a:gd name="T4" fmla="*/ 339 w 339"/>
                  <a:gd name="T5" fmla="*/ 1251 h 1251"/>
                  <a:gd name="T6" fmla="*/ 339 w 339"/>
                  <a:gd name="T7" fmla="*/ 0 h 1251"/>
                  <a:gd name="T8" fmla="*/ 0 w 339"/>
                  <a:gd name="T9" fmla="*/ 110 h 1251"/>
                  <a:gd name="T10" fmla="*/ 0 w 339"/>
                  <a:gd name="T11" fmla="*/ 0 h 1251"/>
                  <a:gd name="T12" fmla="*/ 339 w 339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67" name="iṩḻíḓè">
                <a:extLst>
                  <a:ext uri="{FF2B5EF4-FFF2-40B4-BE49-F238E27FC236}">
                    <a16:creationId xmlns:a16="http://schemas.microsoft.com/office/drawing/2014/main" id="{C78C0AED-65B7-42B9-B45D-D84F0E3E4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0693" y="272101"/>
                <a:ext cx="484288" cy="7243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 defTabSz="412750" hangingPunct="0"/>
                <a:r>
                  <a:rPr lang="en-US" altLang="zh-CN" sz="550" kern="0">
                    <a:solidFill>
                      <a:srgbClr val="FFFFFF"/>
                    </a:solidFill>
                    <a:latin typeface="Impact" panose="020B0806030902050204"/>
                    <a:ea typeface="微软雅黑"/>
                    <a:sym typeface="Helvetica Light"/>
                  </a:rPr>
                  <a:t>7</a:t>
                </a:r>
                <a:endParaRPr lang="en-US" altLang="zh-CN" sz="550" kern="0" dirty="0">
                  <a:solidFill>
                    <a:srgbClr val="FFFFFF"/>
                  </a:solidFill>
                  <a:latin typeface="Impact" panose="020B0806030902050204"/>
                  <a:ea typeface="微软雅黑"/>
                  <a:sym typeface="Helvetica Light"/>
                </a:endParaRPr>
              </a:p>
            </p:txBody>
          </p:sp>
          <p:sp>
            <p:nvSpPr>
              <p:cNvPr id="68" name="îšḻîḑè">
                <a:extLst>
                  <a:ext uri="{FF2B5EF4-FFF2-40B4-BE49-F238E27FC236}">
                    <a16:creationId xmlns:a16="http://schemas.microsoft.com/office/drawing/2014/main" id="{18349DFF-ABA8-4A65-BDE5-52E22A91237A}"/>
                  </a:ext>
                </a:extLst>
              </p:cNvPr>
              <p:cNvSpPr/>
              <p:nvPr/>
            </p:nvSpPr>
            <p:spPr bwMode="auto">
              <a:xfrm flipH="1">
                <a:off x="7130049" y="128695"/>
                <a:ext cx="1027507" cy="1077849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069 h 1069"/>
                  <a:gd name="T4" fmla="*/ 973 w 973"/>
                  <a:gd name="T5" fmla="*/ 1051 h 1069"/>
                  <a:gd name="T6" fmla="*/ 973 w 973"/>
                  <a:gd name="T7" fmla="*/ 36 h 1069"/>
                  <a:gd name="T8" fmla="*/ 0 w 973"/>
                  <a:gd name="T9" fmla="*/ 0 h 1069"/>
                  <a:gd name="T10" fmla="*/ 0 w 973"/>
                  <a:gd name="T11" fmla="*/ 0 h 1069"/>
                  <a:gd name="T12" fmla="*/ 973 w 973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69" name="ïṡļidè">
                <a:extLst>
                  <a:ext uri="{FF2B5EF4-FFF2-40B4-BE49-F238E27FC236}">
                    <a16:creationId xmlns:a16="http://schemas.microsoft.com/office/drawing/2014/main" id="{C43FF45B-090A-4B2A-BA4C-8211764FF832}"/>
                  </a:ext>
                </a:extLst>
              </p:cNvPr>
              <p:cNvSpPr/>
              <p:nvPr/>
            </p:nvSpPr>
            <p:spPr bwMode="auto">
              <a:xfrm flipH="1">
                <a:off x="8152337" y="128695"/>
                <a:ext cx="207912" cy="1077849"/>
              </a:xfrm>
              <a:custGeom>
                <a:avLst/>
                <a:gdLst>
                  <a:gd name="T0" fmla="*/ 0 w 197"/>
                  <a:gd name="T1" fmla="*/ 123 h 1069"/>
                  <a:gd name="T2" fmla="*/ 0 w 197"/>
                  <a:gd name="T3" fmla="*/ 947 h 1069"/>
                  <a:gd name="T4" fmla="*/ 197 w 197"/>
                  <a:gd name="T5" fmla="*/ 1069 h 1069"/>
                  <a:gd name="T6" fmla="*/ 197 w 197"/>
                  <a:gd name="T7" fmla="*/ 0 h 1069"/>
                  <a:gd name="T8" fmla="*/ 0 w 197"/>
                  <a:gd name="T9" fmla="*/ 123 h 1069"/>
                  <a:gd name="T10" fmla="*/ 0 w 197"/>
                  <a:gd name="T11" fmla="*/ 0 h 1069"/>
                  <a:gd name="T12" fmla="*/ 197 w 197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defTabSz="412750" hangingPunct="0"/>
                <a:endParaRPr sz="2500" kern="0">
                  <a:solidFill>
                    <a:srgbClr val="000000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  <p:sp>
            <p:nvSpPr>
              <p:cNvPr id="70" name="î$ľîde">
                <a:extLst>
                  <a:ext uri="{FF2B5EF4-FFF2-40B4-BE49-F238E27FC236}">
                    <a16:creationId xmlns:a16="http://schemas.microsoft.com/office/drawing/2014/main" id="{F83E71E3-8F11-41EC-955D-59A83868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813" y="272835"/>
                <a:ext cx="439948" cy="72380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 defTabSz="412750" hangingPunct="0"/>
                <a:r>
                  <a:rPr lang="en-US" altLang="zh-CN" sz="550" kern="0">
                    <a:solidFill>
                      <a:srgbClr val="FFFFFF"/>
                    </a:solidFill>
                    <a:latin typeface="Impact" panose="020B0806030902050204"/>
                    <a:ea typeface="微软雅黑"/>
                    <a:sym typeface="Helvetica Light"/>
                  </a:rPr>
                  <a:t>6</a:t>
                </a:r>
                <a:endParaRPr lang="en-US" altLang="zh-CN" sz="550" kern="0" dirty="0">
                  <a:solidFill>
                    <a:srgbClr val="FFFFFF"/>
                  </a:solidFill>
                  <a:latin typeface="Impact" panose="020B0806030902050204"/>
                  <a:ea typeface="微软雅黑"/>
                  <a:sym typeface="Helvetica Light"/>
                </a:endParaRPr>
              </a:p>
            </p:txBody>
          </p:sp>
        </p:grpSp>
        <p:grpSp>
          <p:nvGrpSpPr>
            <p:cNvPr id="13" name="íşļiḑè">
              <a:extLst>
                <a:ext uri="{FF2B5EF4-FFF2-40B4-BE49-F238E27FC236}">
                  <a16:creationId xmlns:a16="http://schemas.microsoft.com/office/drawing/2014/main" id="{C4E52468-C58C-4EBF-AB73-DE1C107C2BBD}"/>
                </a:ext>
              </a:extLst>
            </p:cNvPr>
            <p:cNvGrpSpPr/>
            <p:nvPr/>
          </p:nvGrpSpPr>
          <p:grpSpPr>
            <a:xfrm>
              <a:off x="1182523" y="1458950"/>
              <a:ext cx="2466052" cy="970279"/>
              <a:chOff x="1944071" y="3703963"/>
              <a:chExt cx="2466052" cy="970279"/>
            </a:xfrm>
          </p:grpSpPr>
          <p:sp>
            <p:nvSpPr>
              <p:cNvPr id="38" name="ïṡľïďê">
                <a:extLst>
                  <a:ext uri="{FF2B5EF4-FFF2-40B4-BE49-F238E27FC236}">
                    <a16:creationId xmlns:a16="http://schemas.microsoft.com/office/drawing/2014/main" id="{00F083F6-D554-465F-B351-74DFC6204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46605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000" tIns="23400" rIns="45000" bIns="23400" anchor="t" anchorCtr="0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反编译代码获取源代码，造成源代码泄露，绕过业务逻辑。</a:t>
                </a:r>
              </a:p>
            </p:txBody>
          </p:sp>
          <p:sp>
            <p:nvSpPr>
              <p:cNvPr id="39" name="îSļíďe">
                <a:extLst>
                  <a:ext uri="{FF2B5EF4-FFF2-40B4-BE49-F238E27FC236}">
                    <a16:creationId xmlns:a16="http://schemas.microsoft.com/office/drawing/2014/main" id="{0D82734B-C548-4CB6-8E48-58F39FC25DF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000" tIns="23400" rIns="45000" bIns="23400">
                <a:normAutofit/>
              </a:bodyPr>
              <a:lstStyle/>
              <a:p>
                <a:pPr algn="ctr" defTabSz="1216025">
                  <a:spcBef>
                    <a:spcPct val="20000"/>
                  </a:spcBef>
                </a:pPr>
                <a:r>
                  <a:rPr lang="zh-CN" altLang="en-US" sz="1700" b="1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 Light"/>
                  </a:rPr>
                  <a:t>反编译</a:t>
                </a:r>
              </a:p>
            </p:txBody>
          </p:sp>
        </p:grpSp>
        <p:grpSp>
          <p:nvGrpSpPr>
            <p:cNvPr id="14" name="íṥlïḍè">
              <a:extLst>
                <a:ext uri="{FF2B5EF4-FFF2-40B4-BE49-F238E27FC236}">
                  <a16:creationId xmlns:a16="http://schemas.microsoft.com/office/drawing/2014/main" id="{C962C826-0E2A-4A61-B3D7-9D83EEFC080A}"/>
                </a:ext>
              </a:extLst>
            </p:cNvPr>
            <p:cNvGrpSpPr/>
            <p:nvPr/>
          </p:nvGrpSpPr>
          <p:grpSpPr>
            <a:xfrm>
              <a:off x="3807337" y="1458950"/>
              <a:ext cx="2466051" cy="970279"/>
              <a:chOff x="1944071" y="3703963"/>
              <a:chExt cx="2466051" cy="970279"/>
            </a:xfrm>
          </p:grpSpPr>
          <p:sp>
            <p:nvSpPr>
              <p:cNvPr id="36" name="ísḻïďè">
                <a:extLst>
                  <a:ext uri="{FF2B5EF4-FFF2-40B4-BE49-F238E27FC236}">
                    <a16:creationId xmlns:a16="http://schemas.microsoft.com/office/drawing/2014/main" id="{F3DA953D-C474-4EDC-8FE1-CF2B8907D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466051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000" tIns="23400" rIns="45000" bIns="23400" anchor="t" anchorCtr="0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通过编写一个类似界面钓鱼应用，骗取用户的账号密码。</a:t>
                </a:r>
              </a:p>
            </p:txBody>
          </p:sp>
          <p:sp>
            <p:nvSpPr>
              <p:cNvPr id="37" name="îšļiďe">
                <a:extLst>
                  <a:ext uri="{FF2B5EF4-FFF2-40B4-BE49-F238E27FC236}">
                    <a16:creationId xmlns:a16="http://schemas.microsoft.com/office/drawing/2014/main" id="{455FF464-4A07-4A08-A085-0CDE98BE921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000" tIns="23400" rIns="45000" bIns="23400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eaLnBrk="1" hangingPunct="1">
                  <a:spcBef>
                    <a:spcPct val="0"/>
                  </a:spcBef>
                  <a:defRPr sz="2400" b="1">
                    <a:solidFill>
                      <a:srgbClr val="D2D2D2"/>
                    </a:solidFill>
                  </a:defRPr>
                </a:lvl1pPr>
              </a:lstStyle>
              <a:p>
                <a:pPr algn="ctr" defTabSz="1216025">
                  <a:spcBef>
                    <a:spcPct val="20000"/>
                  </a:spcBef>
                </a:pPr>
                <a:r>
                  <a:rPr lang="zh-CN" altLang="en-US" sz="170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 Light"/>
                  </a:rPr>
                  <a:t>钓鱼</a:t>
                </a:r>
              </a:p>
            </p:txBody>
          </p:sp>
        </p:grpSp>
        <p:grpSp>
          <p:nvGrpSpPr>
            <p:cNvPr id="15" name="iṧḷiḓe">
              <a:extLst>
                <a:ext uri="{FF2B5EF4-FFF2-40B4-BE49-F238E27FC236}">
                  <a16:creationId xmlns:a16="http://schemas.microsoft.com/office/drawing/2014/main" id="{95568CA9-5DB8-41B4-AFCA-FB17560C2627}"/>
                </a:ext>
              </a:extLst>
            </p:cNvPr>
            <p:cNvGrpSpPr/>
            <p:nvPr/>
          </p:nvGrpSpPr>
          <p:grpSpPr>
            <a:xfrm>
              <a:off x="6406521" y="1458950"/>
              <a:ext cx="2555666" cy="970279"/>
              <a:chOff x="1944071" y="3703963"/>
              <a:chExt cx="2555666" cy="970279"/>
            </a:xfrm>
          </p:grpSpPr>
          <p:sp>
            <p:nvSpPr>
              <p:cNvPr id="34" name="íš1îḓe">
                <a:extLst>
                  <a:ext uri="{FF2B5EF4-FFF2-40B4-BE49-F238E27FC236}">
                    <a16:creationId xmlns:a16="http://schemas.microsoft.com/office/drawing/2014/main" id="{3547420E-F768-40C1-93F5-8ABE958C1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5556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000" tIns="23400" rIns="45000" bIns="2340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利用移动应用版本迭代频繁，大量版本未渗透测试不充分，存在业务逻辑缺陷。</a:t>
                </a:r>
              </a:p>
            </p:txBody>
          </p:sp>
          <p:sp>
            <p:nvSpPr>
              <p:cNvPr id="35" name="îṡľïḑè">
                <a:extLst>
                  <a:ext uri="{FF2B5EF4-FFF2-40B4-BE49-F238E27FC236}">
                    <a16:creationId xmlns:a16="http://schemas.microsoft.com/office/drawing/2014/main" id="{1AF75B20-0027-495B-9BDF-E3EA149CC1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000" tIns="23400" rIns="45000" bIns="23400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eaLnBrk="1" hangingPunct="1">
                  <a:spcBef>
                    <a:spcPct val="0"/>
                  </a:spcBef>
                  <a:defRPr sz="2400" b="1">
                    <a:solidFill>
                      <a:srgbClr val="D2D2D2"/>
                    </a:solidFill>
                  </a:defRPr>
                </a:lvl1pPr>
              </a:lstStyle>
              <a:p>
                <a:pPr algn="ctr" defTabSz="1216025">
                  <a:spcBef>
                    <a:spcPct val="20000"/>
                  </a:spcBef>
                </a:pPr>
                <a:r>
                  <a:rPr lang="zh-CN" altLang="en-US" sz="170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 Light"/>
                  </a:rPr>
                  <a:t>业务逻辑漏洞</a:t>
                </a:r>
              </a:p>
            </p:txBody>
          </p:sp>
        </p:grpSp>
        <p:grpSp>
          <p:nvGrpSpPr>
            <p:cNvPr id="16" name="iṥlîḍe">
              <a:extLst>
                <a:ext uri="{FF2B5EF4-FFF2-40B4-BE49-F238E27FC236}">
                  <a16:creationId xmlns:a16="http://schemas.microsoft.com/office/drawing/2014/main" id="{013CFB63-D692-4736-9155-8263E4BA5466}"/>
                </a:ext>
              </a:extLst>
            </p:cNvPr>
            <p:cNvGrpSpPr/>
            <p:nvPr/>
          </p:nvGrpSpPr>
          <p:grpSpPr>
            <a:xfrm>
              <a:off x="9077800" y="1458950"/>
              <a:ext cx="2333906" cy="1393986"/>
              <a:chOff x="1944071" y="3703963"/>
              <a:chExt cx="2333906" cy="1393986"/>
            </a:xfrm>
          </p:grpSpPr>
          <p:sp>
            <p:nvSpPr>
              <p:cNvPr id="32" name="iṧḻïdé">
                <a:extLst>
                  <a:ext uri="{FF2B5EF4-FFF2-40B4-BE49-F238E27FC236}">
                    <a16:creationId xmlns:a16="http://schemas.microsoft.com/office/drawing/2014/main" id="{5C65D1D9-21E3-4AA5-B15E-28D2B47FC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784" y="4133809"/>
                <a:ext cx="2239193" cy="964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000" tIns="23400" rIns="45000" bIns="23400" anchor="t" anchorCtr="0">
                <a:normAutofit fontScale="92500" lnSpcReduction="10000"/>
              </a:bodyPr>
              <a:lstStyle/>
              <a:p>
                <a:pPr algn="just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破壳、外挂、注入、调试、</a:t>
                </a:r>
                <a:r>
                  <a:rPr lang="en-US" altLang="zh-CN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0Days</a:t>
                </a: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漏洞、</a:t>
                </a:r>
                <a:r>
                  <a:rPr lang="en-US" altLang="zh-CN" sz="1333" spc="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Ndays</a:t>
                </a: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漏洞、应用克隆</a:t>
                </a:r>
                <a:r>
                  <a:rPr lang="en-US" altLang="zh-CN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…...</a:t>
                </a: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为了达到目的，无所不用其极。</a:t>
                </a:r>
              </a:p>
            </p:txBody>
          </p:sp>
          <p:sp>
            <p:nvSpPr>
              <p:cNvPr id="33" name="îṥļíďê">
                <a:extLst>
                  <a:ext uri="{FF2B5EF4-FFF2-40B4-BE49-F238E27FC236}">
                    <a16:creationId xmlns:a16="http://schemas.microsoft.com/office/drawing/2014/main" id="{EB9E10CF-79E6-4F40-A59D-93E7985FBF9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000" tIns="23400" rIns="45000" bIns="23400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eaLnBrk="1" hangingPunct="1">
                  <a:spcBef>
                    <a:spcPct val="0"/>
                  </a:spcBef>
                  <a:defRPr sz="2400" b="1">
                    <a:solidFill>
                      <a:srgbClr val="D2D2D2"/>
                    </a:solidFill>
                  </a:defRPr>
                </a:lvl1pPr>
              </a:lstStyle>
              <a:p>
                <a:pPr algn="ctr" defTabSz="412750"/>
                <a:r>
                  <a:rPr lang="en-US" altLang="zh-CN" sz="1400" kern="0" dirty="0">
                    <a:solidFill>
                      <a:srgbClr val="FF635F"/>
                    </a:solidFill>
                    <a:latin typeface="Helvetica"/>
                    <a:ea typeface="微软雅黑"/>
                    <a:sym typeface="Helvetica Light"/>
                  </a:rPr>
                  <a:t>……</a:t>
                </a:r>
                <a:endParaRPr lang="zh-CN" altLang="en-US" sz="1400" kern="0" dirty="0">
                  <a:solidFill>
                    <a:srgbClr val="FF635F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</p:grpSp>
        <p:grpSp>
          <p:nvGrpSpPr>
            <p:cNvPr id="17" name="ïṥļîḑè">
              <a:extLst>
                <a:ext uri="{FF2B5EF4-FFF2-40B4-BE49-F238E27FC236}">
                  <a16:creationId xmlns:a16="http://schemas.microsoft.com/office/drawing/2014/main" id="{5ED66F58-9332-4A6A-8B12-9BA5423A6D69}"/>
                </a:ext>
              </a:extLst>
            </p:cNvPr>
            <p:cNvGrpSpPr/>
            <p:nvPr/>
          </p:nvGrpSpPr>
          <p:grpSpPr>
            <a:xfrm>
              <a:off x="6351482" y="5030676"/>
              <a:ext cx="2521633" cy="970279"/>
              <a:chOff x="1749672" y="3703963"/>
              <a:chExt cx="2521633" cy="970279"/>
            </a:xfrm>
          </p:grpSpPr>
          <p:sp>
            <p:nvSpPr>
              <p:cNvPr id="30" name="íṥlide">
                <a:extLst>
                  <a:ext uri="{FF2B5EF4-FFF2-40B4-BE49-F238E27FC236}">
                    <a16:creationId xmlns:a16="http://schemas.microsoft.com/office/drawing/2014/main" id="{3D97A026-A74E-43B7-B758-FB75F150F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9672" y="4116843"/>
                <a:ext cx="252163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000" tIns="23400" rIns="45000" bIns="23400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利用人工渗透测试、源代码审计、自动化测评等技术协同检测，保证移动应用安全。</a:t>
                </a:r>
              </a:p>
            </p:txBody>
          </p:sp>
          <p:sp>
            <p:nvSpPr>
              <p:cNvPr id="31" name="îŝľiḍe">
                <a:extLst>
                  <a:ext uri="{FF2B5EF4-FFF2-40B4-BE49-F238E27FC236}">
                    <a16:creationId xmlns:a16="http://schemas.microsoft.com/office/drawing/2014/main" id="{B1D7A8CA-A4A1-46D4-85A4-B23E99C49A9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000" tIns="23400" rIns="45000" bIns="23400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eaLnBrk="1" hangingPunct="1">
                  <a:spcBef>
                    <a:spcPct val="0"/>
                  </a:spcBef>
                  <a:defRPr sz="2400" b="1">
                    <a:solidFill>
                      <a:srgbClr val="D2D2D2"/>
                    </a:solidFill>
                  </a:defRPr>
                </a:lvl1pPr>
              </a:lstStyle>
              <a:p>
                <a:pPr algn="ctr" defTabSz="1216025">
                  <a:spcBef>
                    <a:spcPct val="20000"/>
                  </a:spcBef>
                </a:pPr>
                <a:r>
                  <a:rPr lang="zh-CN" altLang="en-US" sz="170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 Light"/>
                  </a:rPr>
                  <a:t>人工</a:t>
                </a:r>
                <a:r>
                  <a:rPr lang="en-US" altLang="zh-CN" sz="170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 Light"/>
                  </a:rPr>
                  <a:t>+</a:t>
                </a:r>
                <a:r>
                  <a:rPr lang="zh-CN" altLang="en-US" sz="170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 Light"/>
                  </a:rPr>
                  <a:t>自动化测评</a:t>
                </a:r>
              </a:p>
            </p:txBody>
          </p:sp>
        </p:grpSp>
        <p:grpSp>
          <p:nvGrpSpPr>
            <p:cNvPr id="18" name="îṣļîḑe">
              <a:extLst>
                <a:ext uri="{FF2B5EF4-FFF2-40B4-BE49-F238E27FC236}">
                  <a16:creationId xmlns:a16="http://schemas.microsoft.com/office/drawing/2014/main" id="{4075EB1A-4E1E-4AB7-9952-B4B468E9CAB0}"/>
                </a:ext>
              </a:extLst>
            </p:cNvPr>
            <p:cNvGrpSpPr/>
            <p:nvPr/>
          </p:nvGrpSpPr>
          <p:grpSpPr>
            <a:xfrm>
              <a:off x="3817033" y="5030676"/>
              <a:ext cx="2416959" cy="970279"/>
              <a:chOff x="1635175" y="3703963"/>
              <a:chExt cx="2416959" cy="970279"/>
            </a:xfrm>
          </p:grpSpPr>
          <p:sp>
            <p:nvSpPr>
              <p:cNvPr id="28" name="ïşlîḓè">
                <a:extLst>
                  <a:ext uri="{FF2B5EF4-FFF2-40B4-BE49-F238E27FC236}">
                    <a16:creationId xmlns:a16="http://schemas.microsoft.com/office/drawing/2014/main" id="{6CBE1848-40AA-4B5D-BA98-C1EA8E79E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5175" y="4116843"/>
                <a:ext cx="2416955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000" tIns="23400" rIns="45000" bIns="23400" anchor="t" anchorCtr="0">
                <a:noAutofit/>
              </a:bodyPr>
              <a:lstStyle/>
              <a:p>
                <a:pPr algn="just">
                  <a:lnSpc>
                    <a:spcPct val="170000"/>
                  </a:lnSpc>
                  <a:spcBef>
                    <a:spcPct val="0"/>
                  </a:spcBef>
                </a:pP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通过渠道监测，及时最新的钓鱼应用，快速下架处理，避免更大损失。</a:t>
                </a:r>
              </a:p>
            </p:txBody>
          </p:sp>
          <p:sp>
            <p:nvSpPr>
              <p:cNvPr id="29" name="ïṩļíďe">
                <a:extLst>
                  <a:ext uri="{FF2B5EF4-FFF2-40B4-BE49-F238E27FC236}">
                    <a16:creationId xmlns:a16="http://schemas.microsoft.com/office/drawing/2014/main" id="{72E21870-4E92-4ADF-9529-DE854C6ADA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000" tIns="23400" rIns="45000" bIns="23400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eaLnBrk="1" hangingPunct="1">
                  <a:spcBef>
                    <a:spcPct val="0"/>
                  </a:spcBef>
                  <a:defRPr sz="2400" b="1">
                    <a:solidFill>
                      <a:srgbClr val="D2D2D2"/>
                    </a:solidFill>
                  </a:defRPr>
                </a:lvl1pPr>
              </a:lstStyle>
              <a:p>
                <a:pPr algn="ctr" defTabSz="1216025">
                  <a:spcBef>
                    <a:spcPct val="20000"/>
                  </a:spcBef>
                </a:pPr>
                <a:r>
                  <a:rPr lang="zh-CN" altLang="en-US" sz="170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 Light"/>
                  </a:rPr>
                  <a:t>渠道监测</a:t>
                </a:r>
              </a:p>
            </p:txBody>
          </p:sp>
        </p:grpSp>
        <p:grpSp>
          <p:nvGrpSpPr>
            <p:cNvPr id="19" name="îṧḻïďé">
              <a:extLst>
                <a:ext uri="{FF2B5EF4-FFF2-40B4-BE49-F238E27FC236}">
                  <a16:creationId xmlns:a16="http://schemas.microsoft.com/office/drawing/2014/main" id="{35F85B4B-DEA3-4015-A3F7-97A86D89EFF8}"/>
                </a:ext>
              </a:extLst>
            </p:cNvPr>
            <p:cNvGrpSpPr/>
            <p:nvPr/>
          </p:nvGrpSpPr>
          <p:grpSpPr>
            <a:xfrm>
              <a:off x="1588485" y="5030676"/>
              <a:ext cx="2108063" cy="970279"/>
              <a:chOff x="1944071" y="3703963"/>
              <a:chExt cx="2108063" cy="970279"/>
            </a:xfrm>
          </p:grpSpPr>
          <p:sp>
            <p:nvSpPr>
              <p:cNvPr id="26" name="íṣḷïḍè">
                <a:extLst>
                  <a:ext uri="{FF2B5EF4-FFF2-40B4-BE49-F238E27FC236}">
                    <a16:creationId xmlns:a16="http://schemas.microsoft.com/office/drawing/2014/main" id="{2D30D040-127B-46D3-BEEA-E9D3FFFC6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000" tIns="23400" rIns="45000" bIns="23400" anchor="t" anchorCtr="0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采用加固技术保证代码无法被反编译分析，保证用户代码安全。</a:t>
                </a:r>
              </a:p>
            </p:txBody>
          </p:sp>
          <p:sp>
            <p:nvSpPr>
              <p:cNvPr id="27" name="îsḻiḋe">
                <a:extLst>
                  <a:ext uri="{FF2B5EF4-FFF2-40B4-BE49-F238E27FC236}">
                    <a16:creationId xmlns:a16="http://schemas.microsoft.com/office/drawing/2014/main" id="{0532FB7B-329B-4625-9387-424ECDDE06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000" tIns="23400" rIns="45000" bIns="23400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eaLnBrk="1" hangingPunct="1">
                  <a:spcBef>
                    <a:spcPct val="0"/>
                  </a:spcBef>
                  <a:defRPr sz="2400" b="1">
                    <a:solidFill>
                      <a:srgbClr val="D2D2D2"/>
                    </a:solidFill>
                  </a:defRPr>
                </a:lvl1pPr>
              </a:lstStyle>
              <a:p>
                <a:pPr algn="ctr" defTabSz="1216025">
                  <a:spcBef>
                    <a:spcPct val="20000"/>
                  </a:spcBef>
                </a:pPr>
                <a:r>
                  <a:rPr lang="zh-CN" altLang="en-US" sz="170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 Light"/>
                  </a:rPr>
                  <a:t>安全加固</a:t>
                </a:r>
              </a:p>
            </p:txBody>
          </p:sp>
        </p:grpSp>
        <p:grpSp>
          <p:nvGrpSpPr>
            <p:cNvPr id="20" name="îSľiďè">
              <a:extLst>
                <a:ext uri="{FF2B5EF4-FFF2-40B4-BE49-F238E27FC236}">
                  <a16:creationId xmlns:a16="http://schemas.microsoft.com/office/drawing/2014/main" id="{30837597-800E-44C8-A808-D78DEE74CD29}"/>
                </a:ext>
              </a:extLst>
            </p:cNvPr>
            <p:cNvGrpSpPr/>
            <p:nvPr/>
          </p:nvGrpSpPr>
          <p:grpSpPr>
            <a:xfrm>
              <a:off x="8771438" y="5030676"/>
              <a:ext cx="2640269" cy="970279"/>
              <a:chOff x="1944071" y="3703963"/>
              <a:chExt cx="2640269" cy="970279"/>
            </a:xfrm>
          </p:grpSpPr>
          <p:sp>
            <p:nvSpPr>
              <p:cNvPr id="24" name="ïṥlíḋê">
                <a:extLst>
                  <a:ext uri="{FF2B5EF4-FFF2-40B4-BE49-F238E27FC236}">
                    <a16:creationId xmlns:a16="http://schemas.microsoft.com/office/drawing/2014/main" id="{E9C4A962-ECC5-4521-9A5A-DE0229668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528" y="4116843"/>
                <a:ext cx="242081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000" tIns="23400" rIns="45000" bIns="23400" anchor="t" anchorCtr="0">
                <a:noAutofit/>
              </a:bodyPr>
              <a:lstStyle/>
              <a:p>
                <a:pPr algn="just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333" spc="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Helvetica Light"/>
                  </a:rPr>
                  <a:t>未来已来，静态安全防护无法应对新的安全形式。</a:t>
                </a:r>
              </a:p>
            </p:txBody>
          </p:sp>
          <p:sp>
            <p:nvSpPr>
              <p:cNvPr id="25" name="ïšľïde">
                <a:extLst>
                  <a:ext uri="{FF2B5EF4-FFF2-40B4-BE49-F238E27FC236}">
                    <a16:creationId xmlns:a16="http://schemas.microsoft.com/office/drawing/2014/main" id="{C767157B-6272-4715-91E0-A7C01D3085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000" tIns="23400" rIns="45000" bIns="23400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eaLnBrk="1" hangingPunct="1">
                  <a:spcBef>
                    <a:spcPct val="0"/>
                  </a:spcBef>
                  <a:defRPr sz="2400" b="1">
                    <a:solidFill>
                      <a:srgbClr val="D2D2D2"/>
                    </a:solidFill>
                  </a:defRPr>
                </a:lvl1pPr>
              </a:lstStyle>
              <a:p>
                <a:pPr algn="ctr" defTabSz="412750"/>
                <a:r>
                  <a:rPr lang="en-US" altLang="zh-CN" sz="1400" kern="0" dirty="0">
                    <a:solidFill>
                      <a:srgbClr val="3FA086"/>
                    </a:solidFill>
                    <a:latin typeface="Helvetica"/>
                    <a:ea typeface="微软雅黑"/>
                    <a:sym typeface="Helvetica Light"/>
                  </a:rPr>
                  <a:t>……</a:t>
                </a:r>
                <a:endParaRPr lang="zh-CN" altLang="en-US" sz="1400" kern="0" dirty="0">
                  <a:solidFill>
                    <a:srgbClr val="3FA086"/>
                  </a:solidFill>
                  <a:latin typeface="Helvetica"/>
                  <a:ea typeface="微软雅黑"/>
                  <a:sym typeface="Helvetica Light"/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E7D5301-C713-4C8F-8E77-9984C6A1590A}"/>
                </a:ext>
              </a:extLst>
            </p:cNvPr>
            <p:cNvCxnSpPr/>
            <p:nvPr/>
          </p:nvCxnSpPr>
          <p:spPr>
            <a:xfrm>
              <a:off x="3717448" y="5030676"/>
              <a:ext cx="0" cy="970279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741F279-6D95-4912-8AAA-95E3F609998E}"/>
                </a:ext>
              </a:extLst>
            </p:cNvPr>
            <p:cNvCxnSpPr/>
            <p:nvPr/>
          </p:nvCxnSpPr>
          <p:spPr>
            <a:xfrm>
              <a:off x="6251860" y="5030676"/>
              <a:ext cx="0" cy="970279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202634E-8AFF-4D99-B012-1865F37E1875}"/>
                </a:ext>
              </a:extLst>
            </p:cNvPr>
            <p:cNvCxnSpPr/>
            <p:nvPr/>
          </p:nvCxnSpPr>
          <p:spPr>
            <a:xfrm>
              <a:off x="8932006" y="5030676"/>
              <a:ext cx="0" cy="970279"/>
            </a:xfrm>
            <a:prstGeom prst="line">
              <a:avLst/>
            </a:prstGeom>
            <a:ln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6DA1996-D35D-49F2-9FA4-1D1CC5A60725}"/>
              </a:ext>
            </a:extLst>
          </p:cNvPr>
          <p:cNvSpPr/>
          <p:nvPr/>
        </p:nvSpPr>
        <p:spPr>
          <a:xfrm>
            <a:off x="1182523" y="2259015"/>
            <a:ext cx="9826947" cy="314003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8EE3A1F-F517-497D-81B7-560D1E95463D}"/>
              </a:ext>
            </a:extLst>
          </p:cNvPr>
          <p:cNvSpPr txBox="1"/>
          <p:nvPr/>
        </p:nvSpPr>
        <p:spPr>
          <a:xfrm>
            <a:off x="3674059" y="3491521"/>
            <a:ext cx="233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被动防御</a:t>
            </a:r>
          </a:p>
        </p:txBody>
      </p:sp>
      <p:sp>
        <p:nvSpPr>
          <p:cNvPr id="76" name="Freeform 148">
            <a:extLst>
              <a:ext uri="{FF2B5EF4-FFF2-40B4-BE49-F238E27FC236}">
                <a16:creationId xmlns:a16="http://schemas.microsoft.com/office/drawing/2014/main" id="{589A1A0E-6CC9-4EA9-B8E9-DBE1FED7BA42}"/>
              </a:ext>
            </a:extLst>
          </p:cNvPr>
          <p:cNvSpPr>
            <a:spLocks noEditPoints="1"/>
          </p:cNvSpPr>
          <p:nvPr/>
        </p:nvSpPr>
        <p:spPr bwMode="auto">
          <a:xfrm>
            <a:off x="6086607" y="3664928"/>
            <a:ext cx="630181" cy="372121"/>
          </a:xfrm>
          <a:custGeom>
            <a:avLst/>
            <a:gdLst>
              <a:gd name="T0" fmla="*/ 151 w 326"/>
              <a:gd name="T1" fmla="*/ 350 h 350"/>
              <a:gd name="T2" fmla="*/ 151 w 326"/>
              <a:gd name="T3" fmla="*/ 241 h 350"/>
              <a:gd name="T4" fmla="*/ 0 w 326"/>
              <a:gd name="T5" fmla="*/ 241 h 350"/>
              <a:gd name="T6" fmla="*/ 0 w 326"/>
              <a:gd name="T7" fmla="*/ 108 h 350"/>
              <a:gd name="T8" fmla="*/ 151 w 326"/>
              <a:gd name="T9" fmla="*/ 108 h 350"/>
              <a:gd name="T10" fmla="*/ 151 w 326"/>
              <a:gd name="T11" fmla="*/ 0 h 350"/>
              <a:gd name="T12" fmla="*/ 326 w 326"/>
              <a:gd name="T13" fmla="*/ 175 h 350"/>
              <a:gd name="T14" fmla="*/ 151 w 326"/>
              <a:gd name="T15" fmla="*/ 350 h 350"/>
              <a:gd name="T16" fmla="*/ 18 w 326"/>
              <a:gd name="T17" fmla="*/ 222 h 350"/>
              <a:gd name="T18" fmla="*/ 170 w 326"/>
              <a:gd name="T19" fmla="*/ 222 h 350"/>
              <a:gd name="T20" fmla="*/ 170 w 326"/>
              <a:gd name="T21" fmla="*/ 302 h 350"/>
              <a:gd name="T22" fmla="*/ 297 w 326"/>
              <a:gd name="T23" fmla="*/ 175 h 350"/>
              <a:gd name="T24" fmla="*/ 170 w 326"/>
              <a:gd name="T25" fmla="*/ 47 h 350"/>
              <a:gd name="T26" fmla="*/ 170 w 326"/>
              <a:gd name="T27" fmla="*/ 127 h 350"/>
              <a:gd name="T28" fmla="*/ 18 w 326"/>
              <a:gd name="T29" fmla="*/ 127 h 350"/>
              <a:gd name="T30" fmla="*/ 18 w 326"/>
              <a:gd name="T31" fmla="*/ 222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6" h="350">
                <a:moveTo>
                  <a:pt x="151" y="350"/>
                </a:moveTo>
                <a:lnTo>
                  <a:pt x="151" y="241"/>
                </a:lnTo>
                <a:lnTo>
                  <a:pt x="0" y="241"/>
                </a:lnTo>
                <a:lnTo>
                  <a:pt x="0" y="108"/>
                </a:lnTo>
                <a:lnTo>
                  <a:pt x="151" y="108"/>
                </a:lnTo>
                <a:lnTo>
                  <a:pt x="151" y="0"/>
                </a:lnTo>
                <a:lnTo>
                  <a:pt x="326" y="175"/>
                </a:lnTo>
                <a:lnTo>
                  <a:pt x="151" y="350"/>
                </a:lnTo>
                <a:close/>
                <a:moveTo>
                  <a:pt x="18" y="222"/>
                </a:moveTo>
                <a:lnTo>
                  <a:pt x="170" y="222"/>
                </a:lnTo>
                <a:lnTo>
                  <a:pt x="170" y="302"/>
                </a:lnTo>
                <a:lnTo>
                  <a:pt x="297" y="175"/>
                </a:lnTo>
                <a:lnTo>
                  <a:pt x="170" y="47"/>
                </a:lnTo>
                <a:lnTo>
                  <a:pt x="170" y="127"/>
                </a:lnTo>
                <a:lnTo>
                  <a:pt x="18" y="127"/>
                </a:lnTo>
                <a:lnTo>
                  <a:pt x="18" y="222"/>
                </a:lnTo>
                <a:close/>
              </a:path>
            </a:pathLst>
          </a:custGeom>
          <a:solidFill>
            <a:srgbClr val="18478F"/>
          </a:solidFill>
          <a:ln w="9525">
            <a:solidFill>
              <a:srgbClr val="18478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6650B50-ECD7-4C81-841C-D2D38D28F519}"/>
              </a:ext>
            </a:extLst>
          </p:cNvPr>
          <p:cNvSpPr txBox="1"/>
          <p:nvPr/>
        </p:nvSpPr>
        <p:spPr>
          <a:xfrm>
            <a:off x="7511536" y="3496311"/>
            <a:ext cx="233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持续响应</a:t>
            </a:r>
          </a:p>
        </p:txBody>
      </p:sp>
      <p:sp>
        <p:nvSpPr>
          <p:cNvPr id="78" name="Freeform 29">
            <a:extLst>
              <a:ext uri="{FF2B5EF4-FFF2-40B4-BE49-F238E27FC236}">
                <a16:creationId xmlns:a16="http://schemas.microsoft.com/office/drawing/2014/main" id="{372B4062-9A3A-4970-B016-EB43BA812E55}"/>
              </a:ext>
            </a:extLst>
          </p:cNvPr>
          <p:cNvSpPr>
            <a:spLocks noEditPoints="1"/>
          </p:cNvSpPr>
          <p:nvPr/>
        </p:nvSpPr>
        <p:spPr bwMode="auto">
          <a:xfrm>
            <a:off x="7041554" y="3664928"/>
            <a:ext cx="324292" cy="392318"/>
          </a:xfrm>
          <a:custGeom>
            <a:avLst/>
            <a:gdLst>
              <a:gd name="T0" fmla="*/ 132 w 147"/>
              <a:gd name="T1" fmla="*/ 178 h 178"/>
              <a:gd name="T2" fmla="*/ 16 w 147"/>
              <a:gd name="T3" fmla="*/ 178 h 178"/>
              <a:gd name="T4" fmla="*/ 0 w 147"/>
              <a:gd name="T5" fmla="*/ 162 h 178"/>
              <a:gd name="T6" fmla="*/ 0 w 147"/>
              <a:gd name="T7" fmla="*/ 93 h 178"/>
              <a:gd name="T8" fmla="*/ 15 w 147"/>
              <a:gd name="T9" fmla="*/ 77 h 178"/>
              <a:gd name="T10" fmla="*/ 15 w 147"/>
              <a:gd name="T11" fmla="*/ 58 h 178"/>
              <a:gd name="T12" fmla="*/ 74 w 147"/>
              <a:gd name="T13" fmla="*/ 0 h 178"/>
              <a:gd name="T14" fmla="*/ 132 w 147"/>
              <a:gd name="T15" fmla="*/ 58 h 178"/>
              <a:gd name="T16" fmla="*/ 132 w 147"/>
              <a:gd name="T17" fmla="*/ 77 h 178"/>
              <a:gd name="T18" fmla="*/ 147 w 147"/>
              <a:gd name="T19" fmla="*/ 93 h 178"/>
              <a:gd name="T20" fmla="*/ 147 w 147"/>
              <a:gd name="T21" fmla="*/ 162 h 178"/>
              <a:gd name="T22" fmla="*/ 132 w 147"/>
              <a:gd name="T23" fmla="*/ 178 h 178"/>
              <a:gd name="T24" fmla="*/ 16 w 147"/>
              <a:gd name="T25" fmla="*/ 85 h 178"/>
              <a:gd name="T26" fmla="*/ 8 w 147"/>
              <a:gd name="T27" fmla="*/ 93 h 178"/>
              <a:gd name="T28" fmla="*/ 8 w 147"/>
              <a:gd name="T29" fmla="*/ 162 h 178"/>
              <a:gd name="T30" fmla="*/ 16 w 147"/>
              <a:gd name="T31" fmla="*/ 170 h 178"/>
              <a:gd name="T32" fmla="*/ 132 w 147"/>
              <a:gd name="T33" fmla="*/ 170 h 178"/>
              <a:gd name="T34" fmla="*/ 139 w 147"/>
              <a:gd name="T35" fmla="*/ 162 h 178"/>
              <a:gd name="T36" fmla="*/ 139 w 147"/>
              <a:gd name="T37" fmla="*/ 93 h 178"/>
              <a:gd name="T38" fmla="*/ 132 w 147"/>
              <a:gd name="T39" fmla="*/ 85 h 178"/>
              <a:gd name="T40" fmla="*/ 124 w 147"/>
              <a:gd name="T41" fmla="*/ 85 h 178"/>
              <a:gd name="T42" fmla="*/ 124 w 147"/>
              <a:gd name="T43" fmla="*/ 58 h 178"/>
              <a:gd name="T44" fmla="*/ 74 w 147"/>
              <a:gd name="T45" fmla="*/ 8 h 178"/>
              <a:gd name="T46" fmla="*/ 23 w 147"/>
              <a:gd name="T47" fmla="*/ 58 h 178"/>
              <a:gd name="T48" fmla="*/ 23 w 147"/>
              <a:gd name="T49" fmla="*/ 85 h 178"/>
              <a:gd name="T50" fmla="*/ 16 w 147"/>
              <a:gd name="T51" fmla="*/ 85 h 178"/>
              <a:gd name="T52" fmla="*/ 109 w 147"/>
              <a:gd name="T53" fmla="*/ 85 h 178"/>
              <a:gd name="T54" fmla="*/ 39 w 147"/>
              <a:gd name="T55" fmla="*/ 85 h 178"/>
              <a:gd name="T56" fmla="*/ 39 w 147"/>
              <a:gd name="T57" fmla="*/ 58 h 178"/>
              <a:gd name="T58" fmla="*/ 74 w 147"/>
              <a:gd name="T59" fmla="*/ 23 h 178"/>
              <a:gd name="T60" fmla="*/ 109 w 147"/>
              <a:gd name="T61" fmla="*/ 58 h 178"/>
              <a:gd name="T62" fmla="*/ 109 w 147"/>
              <a:gd name="T63" fmla="*/ 85 h 178"/>
              <a:gd name="T64" fmla="*/ 47 w 147"/>
              <a:gd name="T65" fmla="*/ 77 h 178"/>
              <a:gd name="T66" fmla="*/ 101 w 147"/>
              <a:gd name="T67" fmla="*/ 77 h 178"/>
              <a:gd name="T68" fmla="*/ 101 w 147"/>
              <a:gd name="T69" fmla="*/ 58 h 178"/>
              <a:gd name="T70" fmla="*/ 74 w 147"/>
              <a:gd name="T71" fmla="*/ 31 h 178"/>
              <a:gd name="T72" fmla="*/ 47 w 147"/>
              <a:gd name="T73" fmla="*/ 58 h 178"/>
              <a:gd name="T74" fmla="*/ 47 w 147"/>
              <a:gd name="T75" fmla="*/ 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7" h="178">
                <a:moveTo>
                  <a:pt x="132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2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4"/>
                  <a:pt x="7" y="77"/>
                  <a:pt x="15" y="77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26"/>
                  <a:pt x="42" y="0"/>
                  <a:pt x="74" y="0"/>
                </a:cubicBezTo>
                <a:cubicBezTo>
                  <a:pt x="106" y="0"/>
                  <a:pt x="132" y="26"/>
                  <a:pt x="132" y="58"/>
                </a:cubicBezTo>
                <a:cubicBezTo>
                  <a:pt x="132" y="77"/>
                  <a:pt x="132" y="77"/>
                  <a:pt x="132" y="77"/>
                </a:cubicBezTo>
                <a:cubicBezTo>
                  <a:pt x="140" y="77"/>
                  <a:pt x="147" y="84"/>
                  <a:pt x="147" y="93"/>
                </a:cubicBezTo>
                <a:cubicBezTo>
                  <a:pt x="147" y="162"/>
                  <a:pt x="147" y="162"/>
                  <a:pt x="147" y="162"/>
                </a:cubicBezTo>
                <a:cubicBezTo>
                  <a:pt x="147" y="171"/>
                  <a:pt x="140" y="178"/>
                  <a:pt x="132" y="178"/>
                </a:cubicBezTo>
                <a:close/>
                <a:moveTo>
                  <a:pt x="16" y="85"/>
                </a:moveTo>
                <a:cubicBezTo>
                  <a:pt x="11" y="85"/>
                  <a:pt x="8" y="89"/>
                  <a:pt x="8" y="93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67"/>
                  <a:pt x="11" y="170"/>
                  <a:pt x="16" y="170"/>
                </a:cubicBezTo>
                <a:cubicBezTo>
                  <a:pt x="132" y="170"/>
                  <a:pt x="132" y="170"/>
                  <a:pt x="132" y="170"/>
                </a:cubicBezTo>
                <a:cubicBezTo>
                  <a:pt x="136" y="170"/>
                  <a:pt x="139" y="167"/>
                  <a:pt x="139" y="162"/>
                </a:cubicBezTo>
                <a:cubicBezTo>
                  <a:pt x="139" y="93"/>
                  <a:pt x="139" y="93"/>
                  <a:pt x="139" y="93"/>
                </a:cubicBezTo>
                <a:cubicBezTo>
                  <a:pt x="139" y="89"/>
                  <a:pt x="136" y="85"/>
                  <a:pt x="132" y="85"/>
                </a:cubicBezTo>
                <a:cubicBezTo>
                  <a:pt x="124" y="85"/>
                  <a:pt x="124" y="85"/>
                  <a:pt x="124" y="85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30"/>
                  <a:pt x="101" y="8"/>
                  <a:pt x="74" y="8"/>
                </a:cubicBezTo>
                <a:cubicBezTo>
                  <a:pt x="46" y="8"/>
                  <a:pt x="23" y="30"/>
                  <a:pt x="23" y="58"/>
                </a:cubicBezTo>
                <a:cubicBezTo>
                  <a:pt x="23" y="85"/>
                  <a:pt x="23" y="85"/>
                  <a:pt x="23" y="85"/>
                </a:cubicBezTo>
                <a:lnTo>
                  <a:pt x="16" y="85"/>
                </a:lnTo>
                <a:close/>
                <a:moveTo>
                  <a:pt x="109" y="85"/>
                </a:moveTo>
                <a:cubicBezTo>
                  <a:pt x="39" y="85"/>
                  <a:pt x="39" y="85"/>
                  <a:pt x="39" y="85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39"/>
                  <a:pt x="54" y="23"/>
                  <a:pt x="74" y="23"/>
                </a:cubicBezTo>
                <a:cubicBezTo>
                  <a:pt x="93" y="23"/>
                  <a:pt x="109" y="39"/>
                  <a:pt x="109" y="58"/>
                </a:cubicBezTo>
                <a:lnTo>
                  <a:pt x="109" y="85"/>
                </a:lnTo>
                <a:close/>
                <a:moveTo>
                  <a:pt x="47" y="77"/>
                </a:moveTo>
                <a:cubicBezTo>
                  <a:pt x="101" y="77"/>
                  <a:pt x="101" y="77"/>
                  <a:pt x="101" y="77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1" y="43"/>
                  <a:pt x="88" y="31"/>
                  <a:pt x="74" y="31"/>
                </a:cubicBezTo>
                <a:cubicBezTo>
                  <a:pt x="59" y="31"/>
                  <a:pt x="47" y="43"/>
                  <a:pt x="47" y="58"/>
                </a:cubicBezTo>
                <a:lnTo>
                  <a:pt x="47" y="77"/>
                </a:lnTo>
                <a:close/>
              </a:path>
            </a:pathLst>
          </a:custGeom>
          <a:solidFill>
            <a:srgbClr val="18478F"/>
          </a:solidFill>
          <a:ln w="9525">
            <a:solidFill>
              <a:srgbClr val="18478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Freeform 30">
            <a:extLst>
              <a:ext uri="{FF2B5EF4-FFF2-40B4-BE49-F238E27FC236}">
                <a16:creationId xmlns:a16="http://schemas.microsoft.com/office/drawing/2014/main" id="{4C08C7EA-FB05-43A9-A94C-CAEE2EDBB84A}"/>
              </a:ext>
            </a:extLst>
          </p:cNvPr>
          <p:cNvSpPr>
            <a:spLocks noEditPoints="1"/>
          </p:cNvSpPr>
          <p:nvPr/>
        </p:nvSpPr>
        <p:spPr bwMode="auto">
          <a:xfrm>
            <a:off x="3225105" y="3650635"/>
            <a:ext cx="303791" cy="400705"/>
          </a:xfrm>
          <a:custGeom>
            <a:avLst/>
            <a:gdLst>
              <a:gd name="T0" fmla="*/ 123 w 138"/>
              <a:gd name="T1" fmla="*/ 182 h 182"/>
              <a:gd name="T2" fmla="*/ 15 w 138"/>
              <a:gd name="T3" fmla="*/ 182 h 182"/>
              <a:gd name="T4" fmla="*/ 0 w 138"/>
              <a:gd name="T5" fmla="*/ 167 h 182"/>
              <a:gd name="T6" fmla="*/ 0 w 138"/>
              <a:gd name="T7" fmla="*/ 102 h 182"/>
              <a:gd name="T8" fmla="*/ 14 w 138"/>
              <a:gd name="T9" fmla="*/ 87 h 182"/>
              <a:gd name="T10" fmla="*/ 14 w 138"/>
              <a:gd name="T11" fmla="*/ 55 h 182"/>
              <a:gd name="T12" fmla="*/ 69 w 138"/>
              <a:gd name="T13" fmla="*/ 0 h 182"/>
              <a:gd name="T14" fmla="*/ 123 w 138"/>
              <a:gd name="T15" fmla="*/ 55 h 182"/>
              <a:gd name="T16" fmla="*/ 112 w 138"/>
              <a:gd name="T17" fmla="*/ 66 h 182"/>
              <a:gd name="T18" fmla="*/ 105 w 138"/>
              <a:gd name="T19" fmla="*/ 66 h 182"/>
              <a:gd name="T20" fmla="*/ 94 w 138"/>
              <a:gd name="T21" fmla="*/ 55 h 182"/>
              <a:gd name="T22" fmla="*/ 69 w 138"/>
              <a:gd name="T23" fmla="*/ 30 h 182"/>
              <a:gd name="T24" fmla="*/ 44 w 138"/>
              <a:gd name="T25" fmla="*/ 55 h 182"/>
              <a:gd name="T26" fmla="*/ 44 w 138"/>
              <a:gd name="T27" fmla="*/ 87 h 182"/>
              <a:gd name="T28" fmla="*/ 123 w 138"/>
              <a:gd name="T29" fmla="*/ 87 h 182"/>
              <a:gd name="T30" fmla="*/ 138 w 138"/>
              <a:gd name="T31" fmla="*/ 102 h 182"/>
              <a:gd name="T32" fmla="*/ 138 w 138"/>
              <a:gd name="T33" fmla="*/ 167 h 182"/>
              <a:gd name="T34" fmla="*/ 123 w 138"/>
              <a:gd name="T35" fmla="*/ 182 h 182"/>
              <a:gd name="T36" fmla="*/ 15 w 138"/>
              <a:gd name="T37" fmla="*/ 95 h 182"/>
              <a:gd name="T38" fmla="*/ 8 w 138"/>
              <a:gd name="T39" fmla="*/ 102 h 182"/>
              <a:gd name="T40" fmla="*/ 8 w 138"/>
              <a:gd name="T41" fmla="*/ 167 h 182"/>
              <a:gd name="T42" fmla="*/ 15 w 138"/>
              <a:gd name="T43" fmla="*/ 174 h 182"/>
              <a:gd name="T44" fmla="*/ 123 w 138"/>
              <a:gd name="T45" fmla="*/ 174 h 182"/>
              <a:gd name="T46" fmla="*/ 130 w 138"/>
              <a:gd name="T47" fmla="*/ 167 h 182"/>
              <a:gd name="T48" fmla="*/ 130 w 138"/>
              <a:gd name="T49" fmla="*/ 102 h 182"/>
              <a:gd name="T50" fmla="*/ 123 w 138"/>
              <a:gd name="T51" fmla="*/ 95 h 182"/>
              <a:gd name="T52" fmla="*/ 36 w 138"/>
              <a:gd name="T53" fmla="*/ 95 h 182"/>
              <a:gd name="T54" fmla="*/ 36 w 138"/>
              <a:gd name="T55" fmla="*/ 55 h 182"/>
              <a:gd name="T56" fmla="*/ 69 w 138"/>
              <a:gd name="T57" fmla="*/ 22 h 182"/>
              <a:gd name="T58" fmla="*/ 102 w 138"/>
              <a:gd name="T59" fmla="*/ 55 h 182"/>
              <a:gd name="T60" fmla="*/ 105 w 138"/>
              <a:gd name="T61" fmla="*/ 58 h 182"/>
              <a:gd name="T62" fmla="*/ 112 w 138"/>
              <a:gd name="T63" fmla="*/ 58 h 182"/>
              <a:gd name="T64" fmla="*/ 115 w 138"/>
              <a:gd name="T65" fmla="*/ 55 h 182"/>
              <a:gd name="T66" fmla="*/ 69 w 138"/>
              <a:gd name="T67" fmla="*/ 8 h 182"/>
              <a:gd name="T68" fmla="*/ 22 w 138"/>
              <a:gd name="T69" fmla="*/ 55 h 182"/>
              <a:gd name="T70" fmla="*/ 22 w 138"/>
              <a:gd name="T71" fmla="*/ 95 h 182"/>
              <a:gd name="T72" fmla="*/ 15 w 138"/>
              <a:gd name="T73" fmla="*/ 9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8" h="182">
                <a:moveTo>
                  <a:pt x="123" y="182"/>
                </a:moveTo>
                <a:cubicBezTo>
                  <a:pt x="15" y="182"/>
                  <a:pt x="15" y="182"/>
                  <a:pt x="15" y="182"/>
                </a:cubicBezTo>
                <a:cubicBezTo>
                  <a:pt x="6" y="182"/>
                  <a:pt x="0" y="175"/>
                  <a:pt x="0" y="167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4"/>
                  <a:pt x="6" y="87"/>
                  <a:pt x="14" y="87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25"/>
                  <a:pt x="39" y="0"/>
                  <a:pt x="69" y="0"/>
                </a:cubicBezTo>
                <a:cubicBezTo>
                  <a:pt x="99" y="0"/>
                  <a:pt x="123" y="25"/>
                  <a:pt x="123" y="55"/>
                </a:cubicBezTo>
                <a:cubicBezTo>
                  <a:pt x="123" y="61"/>
                  <a:pt x="118" y="66"/>
                  <a:pt x="112" y="66"/>
                </a:cubicBezTo>
                <a:cubicBezTo>
                  <a:pt x="105" y="66"/>
                  <a:pt x="105" y="66"/>
                  <a:pt x="105" y="66"/>
                </a:cubicBezTo>
                <a:cubicBezTo>
                  <a:pt x="99" y="66"/>
                  <a:pt x="94" y="61"/>
                  <a:pt x="94" y="55"/>
                </a:cubicBezTo>
                <a:cubicBezTo>
                  <a:pt x="94" y="41"/>
                  <a:pt x="83" y="30"/>
                  <a:pt x="69" y="30"/>
                </a:cubicBezTo>
                <a:cubicBezTo>
                  <a:pt x="55" y="30"/>
                  <a:pt x="44" y="41"/>
                  <a:pt x="44" y="55"/>
                </a:cubicBezTo>
                <a:cubicBezTo>
                  <a:pt x="44" y="87"/>
                  <a:pt x="44" y="87"/>
                  <a:pt x="44" y="87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31" y="87"/>
                  <a:pt x="138" y="94"/>
                  <a:pt x="138" y="102"/>
                </a:cubicBezTo>
                <a:cubicBezTo>
                  <a:pt x="138" y="167"/>
                  <a:pt x="138" y="167"/>
                  <a:pt x="138" y="167"/>
                </a:cubicBezTo>
                <a:cubicBezTo>
                  <a:pt x="138" y="175"/>
                  <a:pt x="131" y="182"/>
                  <a:pt x="123" y="182"/>
                </a:cubicBezTo>
                <a:close/>
                <a:moveTo>
                  <a:pt x="15" y="95"/>
                </a:moveTo>
                <a:cubicBezTo>
                  <a:pt x="11" y="95"/>
                  <a:pt x="8" y="98"/>
                  <a:pt x="8" y="102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71"/>
                  <a:pt x="11" y="174"/>
                  <a:pt x="15" y="174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27" y="174"/>
                  <a:pt x="130" y="171"/>
                  <a:pt x="130" y="167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0" y="98"/>
                  <a:pt x="127" y="95"/>
                  <a:pt x="123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37"/>
                  <a:pt x="51" y="22"/>
                  <a:pt x="69" y="22"/>
                </a:cubicBezTo>
                <a:cubicBezTo>
                  <a:pt x="87" y="22"/>
                  <a:pt x="102" y="37"/>
                  <a:pt x="102" y="55"/>
                </a:cubicBezTo>
                <a:cubicBezTo>
                  <a:pt x="102" y="57"/>
                  <a:pt x="103" y="58"/>
                  <a:pt x="105" y="58"/>
                </a:cubicBezTo>
                <a:cubicBezTo>
                  <a:pt x="112" y="58"/>
                  <a:pt x="112" y="58"/>
                  <a:pt x="112" y="58"/>
                </a:cubicBezTo>
                <a:cubicBezTo>
                  <a:pt x="114" y="58"/>
                  <a:pt x="115" y="57"/>
                  <a:pt x="115" y="55"/>
                </a:cubicBezTo>
                <a:cubicBezTo>
                  <a:pt x="115" y="29"/>
                  <a:pt x="95" y="8"/>
                  <a:pt x="69" y="8"/>
                </a:cubicBezTo>
                <a:cubicBezTo>
                  <a:pt x="43" y="8"/>
                  <a:pt x="22" y="29"/>
                  <a:pt x="22" y="55"/>
                </a:cubicBezTo>
                <a:cubicBezTo>
                  <a:pt x="22" y="95"/>
                  <a:pt x="22" y="95"/>
                  <a:pt x="22" y="95"/>
                </a:cubicBezTo>
                <a:lnTo>
                  <a:pt x="15" y="95"/>
                </a:lnTo>
                <a:close/>
              </a:path>
            </a:pathLst>
          </a:custGeom>
          <a:solidFill>
            <a:srgbClr val="18478F"/>
          </a:solidFill>
          <a:ln w="9525">
            <a:solidFill>
              <a:srgbClr val="18478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3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" grpId="0"/>
      <p:bldP spid="76" grpId="0" animBg="1"/>
      <p:bldP spid="77" grpId="0"/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8738" y="1209129"/>
            <a:ext cx="10921376" cy="4986343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2437" y="1027507"/>
            <a:ext cx="609603" cy="338835"/>
            <a:chOff x="2114548" y="1680554"/>
            <a:chExt cx="2700105" cy="1500797"/>
          </a:xfrm>
          <a:solidFill>
            <a:srgbClr val="0070C0"/>
          </a:solidFill>
        </p:grpSpPr>
        <p:sp>
          <p:nvSpPr>
            <p:cNvPr id="3" name="矩形: 圆角 2"/>
            <p:cNvSpPr/>
            <p:nvPr/>
          </p:nvSpPr>
          <p:spPr>
            <a:xfrm>
              <a:off x="2114548" y="1680554"/>
              <a:ext cx="2700105" cy="3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 rot="5400000">
              <a:off x="1526151" y="2268955"/>
              <a:ext cx="1500793" cy="3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11129961" y="1027507"/>
            <a:ext cx="609603" cy="338835"/>
            <a:chOff x="2114548" y="1680554"/>
            <a:chExt cx="2700105" cy="1500797"/>
          </a:xfrm>
          <a:solidFill>
            <a:srgbClr val="0070C0"/>
          </a:solidFill>
        </p:grpSpPr>
        <p:sp>
          <p:nvSpPr>
            <p:cNvPr id="8" name="矩形: 圆角 7"/>
            <p:cNvSpPr/>
            <p:nvPr/>
          </p:nvSpPr>
          <p:spPr>
            <a:xfrm>
              <a:off x="2114548" y="1680554"/>
              <a:ext cx="2700105" cy="3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5400000">
              <a:off x="1526151" y="2268955"/>
              <a:ext cx="1500793" cy="3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flipV="1">
            <a:off x="452437" y="6066496"/>
            <a:ext cx="609603" cy="338835"/>
            <a:chOff x="2114548" y="1680554"/>
            <a:chExt cx="2700105" cy="1500797"/>
          </a:xfrm>
          <a:solidFill>
            <a:srgbClr val="0070C0"/>
          </a:solidFill>
        </p:grpSpPr>
        <p:sp>
          <p:nvSpPr>
            <p:cNvPr id="11" name="矩形: 圆角 10"/>
            <p:cNvSpPr/>
            <p:nvPr/>
          </p:nvSpPr>
          <p:spPr>
            <a:xfrm>
              <a:off x="2114548" y="1680554"/>
              <a:ext cx="2700105" cy="3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 rot="5400000">
              <a:off x="1526151" y="2268955"/>
              <a:ext cx="1500793" cy="3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flipH="1" flipV="1">
            <a:off x="11129961" y="6066496"/>
            <a:ext cx="609603" cy="338835"/>
            <a:chOff x="2114548" y="1680554"/>
            <a:chExt cx="2700105" cy="1500797"/>
          </a:xfrm>
          <a:solidFill>
            <a:srgbClr val="0070C0"/>
          </a:solidFill>
        </p:grpSpPr>
        <p:sp>
          <p:nvSpPr>
            <p:cNvPr id="14" name="矩形: 圆角 13"/>
            <p:cNvSpPr/>
            <p:nvPr/>
          </p:nvSpPr>
          <p:spPr>
            <a:xfrm>
              <a:off x="2114548" y="1680554"/>
              <a:ext cx="2700105" cy="3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 rot="5400000">
              <a:off x="1526151" y="2268955"/>
              <a:ext cx="1500793" cy="3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40303" y="1696784"/>
            <a:ext cx="3005951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强化客户端软件安全管理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4583" y="2260374"/>
            <a:ext cx="3425625" cy="36132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提升动态安全防护能力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商业银行、支付机构应从木马病毒防范、信息加密保护、运行环境可信等方面提升客户端软件安全防控能力。</a:t>
            </a:r>
            <a:endParaRPr lang="en-US" altLang="zh-CN" sz="16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主动监测并反馈安全威胁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客户端软件应能够监测并向后台系统反馈手机支付环境安全状况，作为限制、拒绝交易等风控策略的依据。</a:t>
            </a:r>
          </a:p>
        </p:txBody>
      </p:sp>
      <p:cxnSp>
        <p:nvCxnSpPr>
          <p:cNvPr id="40" name="直接连接符 39"/>
          <p:cNvCxnSpPr>
            <a:cxnSpLocks/>
          </p:cNvCxnSpPr>
          <p:nvPr/>
        </p:nvCxnSpPr>
        <p:spPr>
          <a:xfrm>
            <a:off x="1126136" y="2110288"/>
            <a:ext cx="27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行业监管驱动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F9135EC-1F3E-4AF9-BD8C-B3DED7ABAF5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5620" b="4226"/>
          <a:stretch/>
        </p:blipFill>
        <p:spPr>
          <a:xfrm>
            <a:off x="4881384" y="1533495"/>
            <a:ext cx="3060000" cy="4500000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8EB45FD-895C-4637-B06C-DC1ABB155C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04" b="4545"/>
          <a:stretch/>
        </p:blipFill>
        <p:spPr>
          <a:xfrm>
            <a:off x="8091697" y="1532668"/>
            <a:ext cx="3060000" cy="4500000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14082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7636-DE05-4F39-9123-49432DAF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自适应安全框架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652F1E-D9F7-4B95-B273-9B9FADD9ECCA}"/>
              </a:ext>
            </a:extLst>
          </p:cNvPr>
          <p:cNvSpPr txBox="1"/>
          <p:nvPr/>
        </p:nvSpPr>
        <p:spPr>
          <a:xfrm>
            <a:off x="588580" y="1439917"/>
            <a:ext cx="5507420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自适应安全框架（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Gartner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提出的面向下一代的安全体系框架，以应对云大物移智时代所面临的安全形势。自适应安全框架（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预测、防护、检测、响应四个维度，强调安全防护是一个持续处理的、循环的过程，细粒度、多角度、持续化的对安全威胁进行实时动态分析，自动适应不断变化的网络和威胁环境，并不断优化自身的安全防御机制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0B1149-78BA-4CD7-B725-D5E584681DC3}"/>
              </a:ext>
            </a:extLst>
          </p:cNvPr>
          <p:cNvSpPr txBox="1"/>
          <p:nvPr/>
        </p:nvSpPr>
        <p:spPr>
          <a:xfrm>
            <a:off x="588580" y="1239862"/>
            <a:ext cx="2007477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自适应安全框架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C0952-708B-4003-99D3-458D0897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55" y="2154984"/>
            <a:ext cx="5632528" cy="35250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187234-CD58-4864-B583-F4BED02DA332}"/>
              </a:ext>
            </a:extLst>
          </p:cNvPr>
          <p:cNvSpPr txBox="1"/>
          <p:nvPr/>
        </p:nvSpPr>
        <p:spPr>
          <a:xfrm>
            <a:off x="588580" y="3917519"/>
            <a:ext cx="550742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预测（</a:t>
            </a:r>
            <a:r>
              <a:rPr lang="en-US" altLang="zh-CN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</a:t>
            </a:r>
            <a:r>
              <a:rPr lang="zh-CN" altLang="en-US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一种从已知推测未知的能力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防护（</a:t>
            </a:r>
            <a:r>
              <a:rPr lang="en-US" altLang="zh-CN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Prevent)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通过减少被攻击面来提升攻击门槛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检测（</a:t>
            </a:r>
            <a:r>
              <a:rPr lang="en-US" altLang="zh-CN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</a:t>
            </a:r>
            <a:r>
              <a:rPr lang="zh-CN" altLang="en-US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发现逃过防护手段的攻击或者威胁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响应（</a:t>
            </a:r>
            <a:r>
              <a:rPr lang="en-US" altLang="zh-CN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Respond)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面对攻击或者威胁，如何处理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8634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483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08524" y="3266643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8478F"/>
                </a:solidFill>
                <a:latin typeface="微软雅黑" pitchFamily="34" charset="-122"/>
                <a:ea typeface="微软雅黑" pitchFamily="34" charset="-122"/>
                <a:cs typeface="Open Sans" panose="020B0606030504020204" pitchFamily="34" charset="0"/>
              </a:rPr>
              <a:t>移动威胁感知平台</a:t>
            </a:r>
            <a:endParaRPr lang="en-US" altLang="zh-CN" sz="2800" b="1" dirty="0">
              <a:solidFill>
                <a:srgbClr val="18478F"/>
              </a:solidFill>
              <a:latin typeface="微软雅黑" pitchFamily="34" charset="-122"/>
              <a:ea typeface="微软雅黑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6789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平台功能介绍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06E1794-F3EE-406C-B4B2-0B9CDC6CF602}"/>
              </a:ext>
            </a:extLst>
          </p:cNvPr>
          <p:cNvGrpSpPr/>
          <p:nvPr/>
        </p:nvGrpSpPr>
        <p:grpSpPr>
          <a:xfrm>
            <a:off x="1044500" y="1921553"/>
            <a:ext cx="10103000" cy="4165461"/>
            <a:chOff x="1051109" y="1351102"/>
            <a:chExt cx="10103000" cy="4165461"/>
          </a:xfrm>
        </p:grpSpPr>
        <p:sp>
          <p:nvSpPr>
            <p:cNvPr id="6" name="任意多边形 5"/>
            <p:cNvSpPr/>
            <p:nvPr/>
          </p:nvSpPr>
          <p:spPr>
            <a:xfrm flipH="1">
              <a:off x="8212833" y="1351102"/>
              <a:ext cx="2923481" cy="1177948"/>
            </a:xfrm>
            <a:custGeom>
              <a:avLst/>
              <a:gdLst>
                <a:gd name="connsiteX0" fmla="*/ 0 w 3235319"/>
                <a:gd name="connsiteY0" fmla="*/ 0 h 1303596"/>
                <a:gd name="connsiteX1" fmla="*/ 2165436 w 3235319"/>
                <a:gd name="connsiteY1" fmla="*/ 0 h 1303596"/>
                <a:gd name="connsiteX2" fmla="*/ 2207862 w 3235319"/>
                <a:gd name="connsiteY2" fmla="*/ 68433 h 1303596"/>
                <a:gd name="connsiteX3" fmla="*/ 3121603 w 3235319"/>
                <a:gd name="connsiteY3" fmla="*/ 68433 h 1303596"/>
                <a:gd name="connsiteX4" fmla="*/ 3235319 w 3235319"/>
                <a:gd name="connsiteY4" fmla="*/ 177081 h 1303596"/>
                <a:gd name="connsiteX5" fmla="*/ 3235319 w 3235319"/>
                <a:gd name="connsiteY5" fmla="*/ 1055768 h 1303596"/>
                <a:gd name="connsiteX6" fmla="*/ 2998536 w 3235319"/>
                <a:gd name="connsiteY6" fmla="*/ 1303596 h 1303596"/>
                <a:gd name="connsiteX7" fmla="*/ 270146 w 3235319"/>
                <a:gd name="connsiteY7" fmla="*/ 1303596 h 1303596"/>
                <a:gd name="connsiteX8" fmla="*/ 110452 w 3235319"/>
                <a:gd name="connsiteY8" fmla="*/ 1151019 h 1303596"/>
                <a:gd name="connsiteX9" fmla="*/ 110452 w 3235319"/>
                <a:gd name="connsiteY9" fmla="*/ 756776 h 1303596"/>
                <a:gd name="connsiteX10" fmla="*/ 0 w 3235319"/>
                <a:gd name="connsiteY10" fmla="*/ 688299 h 130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35319" h="1303596">
                  <a:moveTo>
                    <a:pt x="0" y="0"/>
                  </a:moveTo>
                  <a:lnTo>
                    <a:pt x="2165436" y="0"/>
                  </a:lnTo>
                  <a:lnTo>
                    <a:pt x="2207862" y="68433"/>
                  </a:lnTo>
                  <a:lnTo>
                    <a:pt x="3121603" y="68433"/>
                  </a:lnTo>
                  <a:lnTo>
                    <a:pt x="3235319" y="177081"/>
                  </a:lnTo>
                  <a:lnTo>
                    <a:pt x="3235319" y="1055768"/>
                  </a:lnTo>
                  <a:lnTo>
                    <a:pt x="2998536" y="1303596"/>
                  </a:lnTo>
                  <a:lnTo>
                    <a:pt x="270146" y="1303596"/>
                  </a:lnTo>
                  <a:lnTo>
                    <a:pt x="110452" y="1151019"/>
                  </a:lnTo>
                  <a:lnTo>
                    <a:pt x="110452" y="756776"/>
                  </a:lnTo>
                  <a:lnTo>
                    <a:pt x="0" y="68829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8284848" y="2821231"/>
              <a:ext cx="2869261" cy="1215541"/>
            </a:xfrm>
            <a:custGeom>
              <a:avLst/>
              <a:gdLst>
                <a:gd name="connsiteX0" fmla="*/ 161887 w 3175315"/>
                <a:gd name="connsiteY0" fmla="*/ 0 h 1345199"/>
                <a:gd name="connsiteX1" fmla="*/ 2997137 w 3175315"/>
                <a:gd name="connsiteY1" fmla="*/ 0 h 1345199"/>
                <a:gd name="connsiteX2" fmla="*/ 3175315 w 3175315"/>
                <a:gd name="connsiteY2" fmla="*/ 170237 h 1345199"/>
                <a:gd name="connsiteX3" fmla="*/ 3175315 w 3175315"/>
                <a:gd name="connsiteY3" fmla="*/ 1212565 h 1345199"/>
                <a:gd name="connsiteX4" fmla="*/ 3048592 w 3175315"/>
                <a:gd name="connsiteY4" fmla="*/ 1345199 h 1345199"/>
                <a:gd name="connsiteX5" fmla="*/ 126981 w 3175315"/>
                <a:gd name="connsiteY5" fmla="*/ 1345199 h 1345199"/>
                <a:gd name="connsiteX6" fmla="*/ 0 w 3175315"/>
                <a:gd name="connsiteY6" fmla="*/ 1223877 h 1345199"/>
                <a:gd name="connsiteX7" fmla="*/ 0 w 3175315"/>
                <a:gd name="connsiteY7" fmla="*/ 169439 h 134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5315" h="1345199">
                  <a:moveTo>
                    <a:pt x="161887" y="0"/>
                  </a:moveTo>
                  <a:lnTo>
                    <a:pt x="2997137" y="0"/>
                  </a:lnTo>
                  <a:lnTo>
                    <a:pt x="3175315" y="170237"/>
                  </a:lnTo>
                  <a:lnTo>
                    <a:pt x="3175315" y="1212565"/>
                  </a:lnTo>
                  <a:lnTo>
                    <a:pt x="3048592" y="1345199"/>
                  </a:lnTo>
                  <a:lnTo>
                    <a:pt x="126981" y="1345199"/>
                  </a:lnTo>
                  <a:lnTo>
                    <a:pt x="0" y="1223877"/>
                  </a:lnTo>
                  <a:lnTo>
                    <a:pt x="0" y="1694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H="1" flipV="1">
              <a:off x="8212833" y="4338615"/>
              <a:ext cx="2923481" cy="1177948"/>
            </a:xfrm>
            <a:custGeom>
              <a:avLst/>
              <a:gdLst>
                <a:gd name="connsiteX0" fmla="*/ 0 w 3235319"/>
                <a:gd name="connsiteY0" fmla="*/ 0 h 1303596"/>
                <a:gd name="connsiteX1" fmla="*/ 2165436 w 3235319"/>
                <a:gd name="connsiteY1" fmla="*/ 0 h 1303596"/>
                <a:gd name="connsiteX2" fmla="*/ 2207862 w 3235319"/>
                <a:gd name="connsiteY2" fmla="*/ 68433 h 1303596"/>
                <a:gd name="connsiteX3" fmla="*/ 3121603 w 3235319"/>
                <a:gd name="connsiteY3" fmla="*/ 68433 h 1303596"/>
                <a:gd name="connsiteX4" fmla="*/ 3235319 w 3235319"/>
                <a:gd name="connsiteY4" fmla="*/ 177081 h 1303596"/>
                <a:gd name="connsiteX5" fmla="*/ 3235319 w 3235319"/>
                <a:gd name="connsiteY5" fmla="*/ 1055768 h 1303596"/>
                <a:gd name="connsiteX6" fmla="*/ 2998536 w 3235319"/>
                <a:gd name="connsiteY6" fmla="*/ 1303596 h 1303596"/>
                <a:gd name="connsiteX7" fmla="*/ 270146 w 3235319"/>
                <a:gd name="connsiteY7" fmla="*/ 1303596 h 1303596"/>
                <a:gd name="connsiteX8" fmla="*/ 110452 w 3235319"/>
                <a:gd name="connsiteY8" fmla="*/ 1151019 h 1303596"/>
                <a:gd name="connsiteX9" fmla="*/ 110452 w 3235319"/>
                <a:gd name="connsiteY9" fmla="*/ 756776 h 1303596"/>
                <a:gd name="connsiteX10" fmla="*/ 0 w 3235319"/>
                <a:gd name="connsiteY10" fmla="*/ 688299 h 130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35319" h="1303596">
                  <a:moveTo>
                    <a:pt x="0" y="0"/>
                  </a:moveTo>
                  <a:lnTo>
                    <a:pt x="2165436" y="0"/>
                  </a:lnTo>
                  <a:lnTo>
                    <a:pt x="2207862" y="68433"/>
                  </a:lnTo>
                  <a:lnTo>
                    <a:pt x="3121603" y="68433"/>
                  </a:lnTo>
                  <a:lnTo>
                    <a:pt x="3235319" y="177081"/>
                  </a:lnTo>
                  <a:lnTo>
                    <a:pt x="3235319" y="1055768"/>
                  </a:lnTo>
                  <a:lnTo>
                    <a:pt x="2998536" y="1303596"/>
                  </a:lnTo>
                  <a:lnTo>
                    <a:pt x="270146" y="1303596"/>
                  </a:lnTo>
                  <a:lnTo>
                    <a:pt x="110452" y="1151019"/>
                  </a:lnTo>
                  <a:lnTo>
                    <a:pt x="110452" y="756776"/>
                  </a:lnTo>
                  <a:lnTo>
                    <a:pt x="0" y="68829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051109" y="1351102"/>
              <a:ext cx="2923481" cy="1177948"/>
            </a:xfrm>
            <a:custGeom>
              <a:avLst/>
              <a:gdLst>
                <a:gd name="connsiteX0" fmla="*/ 0 w 3235319"/>
                <a:gd name="connsiteY0" fmla="*/ 0 h 1303596"/>
                <a:gd name="connsiteX1" fmla="*/ 2165436 w 3235319"/>
                <a:gd name="connsiteY1" fmla="*/ 0 h 1303596"/>
                <a:gd name="connsiteX2" fmla="*/ 2207862 w 3235319"/>
                <a:gd name="connsiteY2" fmla="*/ 68433 h 1303596"/>
                <a:gd name="connsiteX3" fmla="*/ 3121603 w 3235319"/>
                <a:gd name="connsiteY3" fmla="*/ 68433 h 1303596"/>
                <a:gd name="connsiteX4" fmla="*/ 3235319 w 3235319"/>
                <a:gd name="connsiteY4" fmla="*/ 177081 h 1303596"/>
                <a:gd name="connsiteX5" fmla="*/ 3235319 w 3235319"/>
                <a:gd name="connsiteY5" fmla="*/ 1055768 h 1303596"/>
                <a:gd name="connsiteX6" fmla="*/ 2998536 w 3235319"/>
                <a:gd name="connsiteY6" fmla="*/ 1303596 h 1303596"/>
                <a:gd name="connsiteX7" fmla="*/ 270146 w 3235319"/>
                <a:gd name="connsiteY7" fmla="*/ 1303596 h 1303596"/>
                <a:gd name="connsiteX8" fmla="*/ 110452 w 3235319"/>
                <a:gd name="connsiteY8" fmla="*/ 1151019 h 1303596"/>
                <a:gd name="connsiteX9" fmla="*/ 110452 w 3235319"/>
                <a:gd name="connsiteY9" fmla="*/ 756776 h 1303596"/>
                <a:gd name="connsiteX10" fmla="*/ 0 w 3235319"/>
                <a:gd name="connsiteY10" fmla="*/ 688299 h 130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35319" h="1303596">
                  <a:moveTo>
                    <a:pt x="0" y="0"/>
                  </a:moveTo>
                  <a:lnTo>
                    <a:pt x="2165436" y="0"/>
                  </a:lnTo>
                  <a:lnTo>
                    <a:pt x="2207862" y="68433"/>
                  </a:lnTo>
                  <a:lnTo>
                    <a:pt x="3121603" y="68433"/>
                  </a:lnTo>
                  <a:lnTo>
                    <a:pt x="3235319" y="177081"/>
                  </a:lnTo>
                  <a:lnTo>
                    <a:pt x="3235319" y="1055768"/>
                  </a:lnTo>
                  <a:lnTo>
                    <a:pt x="2998536" y="1303596"/>
                  </a:lnTo>
                  <a:lnTo>
                    <a:pt x="270146" y="1303596"/>
                  </a:lnTo>
                  <a:lnTo>
                    <a:pt x="110452" y="1151019"/>
                  </a:lnTo>
                  <a:lnTo>
                    <a:pt x="110452" y="756776"/>
                  </a:lnTo>
                  <a:lnTo>
                    <a:pt x="0" y="68829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123124" y="2821231"/>
              <a:ext cx="2869261" cy="1215541"/>
            </a:xfrm>
            <a:custGeom>
              <a:avLst/>
              <a:gdLst>
                <a:gd name="connsiteX0" fmla="*/ 161887 w 3175315"/>
                <a:gd name="connsiteY0" fmla="*/ 0 h 1345199"/>
                <a:gd name="connsiteX1" fmla="*/ 2997137 w 3175315"/>
                <a:gd name="connsiteY1" fmla="*/ 0 h 1345199"/>
                <a:gd name="connsiteX2" fmla="*/ 3175315 w 3175315"/>
                <a:gd name="connsiteY2" fmla="*/ 170237 h 1345199"/>
                <a:gd name="connsiteX3" fmla="*/ 3175315 w 3175315"/>
                <a:gd name="connsiteY3" fmla="*/ 1212565 h 1345199"/>
                <a:gd name="connsiteX4" fmla="*/ 3048592 w 3175315"/>
                <a:gd name="connsiteY4" fmla="*/ 1345199 h 1345199"/>
                <a:gd name="connsiteX5" fmla="*/ 126981 w 3175315"/>
                <a:gd name="connsiteY5" fmla="*/ 1345199 h 1345199"/>
                <a:gd name="connsiteX6" fmla="*/ 0 w 3175315"/>
                <a:gd name="connsiteY6" fmla="*/ 1223877 h 1345199"/>
                <a:gd name="connsiteX7" fmla="*/ 0 w 3175315"/>
                <a:gd name="connsiteY7" fmla="*/ 169439 h 134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5315" h="1345199">
                  <a:moveTo>
                    <a:pt x="161887" y="0"/>
                  </a:moveTo>
                  <a:lnTo>
                    <a:pt x="2997137" y="0"/>
                  </a:lnTo>
                  <a:lnTo>
                    <a:pt x="3175315" y="170237"/>
                  </a:lnTo>
                  <a:lnTo>
                    <a:pt x="3175315" y="1212565"/>
                  </a:lnTo>
                  <a:lnTo>
                    <a:pt x="3048592" y="1345199"/>
                  </a:lnTo>
                  <a:lnTo>
                    <a:pt x="126981" y="1345199"/>
                  </a:lnTo>
                  <a:lnTo>
                    <a:pt x="0" y="1223877"/>
                  </a:lnTo>
                  <a:lnTo>
                    <a:pt x="0" y="16943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V="1">
              <a:off x="1051109" y="4338615"/>
              <a:ext cx="2923481" cy="1177948"/>
            </a:xfrm>
            <a:custGeom>
              <a:avLst/>
              <a:gdLst>
                <a:gd name="connsiteX0" fmla="*/ 0 w 3235319"/>
                <a:gd name="connsiteY0" fmla="*/ 0 h 1303596"/>
                <a:gd name="connsiteX1" fmla="*/ 2165436 w 3235319"/>
                <a:gd name="connsiteY1" fmla="*/ 0 h 1303596"/>
                <a:gd name="connsiteX2" fmla="*/ 2207862 w 3235319"/>
                <a:gd name="connsiteY2" fmla="*/ 68433 h 1303596"/>
                <a:gd name="connsiteX3" fmla="*/ 3121603 w 3235319"/>
                <a:gd name="connsiteY3" fmla="*/ 68433 h 1303596"/>
                <a:gd name="connsiteX4" fmla="*/ 3235319 w 3235319"/>
                <a:gd name="connsiteY4" fmla="*/ 177081 h 1303596"/>
                <a:gd name="connsiteX5" fmla="*/ 3235319 w 3235319"/>
                <a:gd name="connsiteY5" fmla="*/ 1055768 h 1303596"/>
                <a:gd name="connsiteX6" fmla="*/ 2998536 w 3235319"/>
                <a:gd name="connsiteY6" fmla="*/ 1303596 h 1303596"/>
                <a:gd name="connsiteX7" fmla="*/ 270146 w 3235319"/>
                <a:gd name="connsiteY7" fmla="*/ 1303596 h 1303596"/>
                <a:gd name="connsiteX8" fmla="*/ 110452 w 3235319"/>
                <a:gd name="connsiteY8" fmla="*/ 1151019 h 1303596"/>
                <a:gd name="connsiteX9" fmla="*/ 110452 w 3235319"/>
                <a:gd name="connsiteY9" fmla="*/ 756776 h 1303596"/>
                <a:gd name="connsiteX10" fmla="*/ 0 w 3235319"/>
                <a:gd name="connsiteY10" fmla="*/ 688299 h 130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35319" h="1303596">
                  <a:moveTo>
                    <a:pt x="0" y="0"/>
                  </a:moveTo>
                  <a:lnTo>
                    <a:pt x="2165436" y="0"/>
                  </a:lnTo>
                  <a:lnTo>
                    <a:pt x="2207862" y="68433"/>
                  </a:lnTo>
                  <a:lnTo>
                    <a:pt x="3121603" y="68433"/>
                  </a:lnTo>
                  <a:lnTo>
                    <a:pt x="3235319" y="177081"/>
                  </a:lnTo>
                  <a:lnTo>
                    <a:pt x="3235319" y="1055768"/>
                  </a:lnTo>
                  <a:lnTo>
                    <a:pt x="2998536" y="1303596"/>
                  </a:lnTo>
                  <a:lnTo>
                    <a:pt x="270146" y="1303596"/>
                  </a:lnTo>
                  <a:lnTo>
                    <a:pt x="110452" y="1151019"/>
                  </a:lnTo>
                  <a:lnTo>
                    <a:pt x="110452" y="756776"/>
                  </a:lnTo>
                  <a:lnTo>
                    <a:pt x="0" y="68829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6995952" y="3429000"/>
              <a:ext cx="1288897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6904041" y="2407446"/>
              <a:ext cx="1403811" cy="626271"/>
              <a:chOff x="6904041" y="2407444"/>
              <a:chExt cx="1403810" cy="626271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6904041" y="3033713"/>
                <a:ext cx="807399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7711440" y="2407444"/>
                <a:ext cx="596411" cy="62627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 flipV="1">
              <a:off x="6904041" y="3832165"/>
              <a:ext cx="1403811" cy="626271"/>
              <a:chOff x="6904041" y="2407444"/>
              <a:chExt cx="1403810" cy="626271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904041" y="3033713"/>
                <a:ext cx="807399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711440" y="2407444"/>
                <a:ext cx="596411" cy="62627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3992387" y="3429000"/>
              <a:ext cx="1203664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 flipH="1">
              <a:off x="3884148" y="2407446"/>
              <a:ext cx="1403811" cy="626271"/>
              <a:chOff x="6904041" y="2407444"/>
              <a:chExt cx="1403810" cy="626271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6904041" y="3033713"/>
                <a:ext cx="807399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7711440" y="2407444"/>
                <a:ext cx="596411" cy="62627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H="1" flipV="1">
              <a:off x="3884148" y="3832165"/>
              <a:ext cx="1403811" cy="626271"/>
              <a:chOff x="6904041" y="2407444"/>
              <a:chExt cx="1403810" cy="626271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6904041" y="3033713"/>
                <a:ext cx="807399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7711440" y="2407444"/>
                <a:ext cx="596411" cy="62627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右下文字"/>
            <p:cNvSpPr txBox="1"/>
            <p:nvPr/>
          </p:nvSpPr>
          <p:spPr>
            <a:xfrm>
              <a:off x="8434473" y="4639176"/>
              <a:ext cx="2570009" cy="576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342900" indent="-342900">
                <a:lnSpc>
                  <a:spcPct val="120000"/>
                </a:lnSpc>
                <a:buSzPct val="150000"/>
                <a:buBlip>
                  <a:blip r:embed="rId3"/>
                </a:buBlip>
                <a:defRPr sz="2000">
                  <a:solidFill>
                    <a:srgbClr val="77FF90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marL="0" indent="0" algn="just"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支持使用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IMEI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UDID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字段全局搜索特定设备，展现其设备、系统、应用、安全事件等多维度信息，用于事后跟踪回溯。</a:t>
              </a:r>
            </a:p>
          </p:txBody>
        </p:sp>
        <p:sp>
          <p:nvSpPr>
            <p:cNvPr id="42" name="文本框 右中文字"/>
            <p:cNvSpPr txBox="1"/>
            <p:nvPr/>
          </p:nvSpPr>
          <p:spPr>
            <a:xfrm>
              <a:off x="8434474" y="3073158"/>
              <a:ext cx="2570009" cy="7430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342900" indent="-342900">
                <a:lnSpc>
                  <a:spcPct val="120000"/>
                </a:lnSpc>
                <a:buSzPct val="150000"/>
                <a:buBlip>
                  <a:blip r:embed="rId3"/>
                </a:buBlip>
                <a:defRPr sz="2000">
                  <a:solidFill>
                    <a:srgbClr val="77FF90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marL="0" indent="0" algn="just"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统计应用运行过程中发生的各类崩溃行为，包括应用加固本身的崩溃情况，不依赖于用户代码的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log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信息。能够对崩溃类型、设备进行统计分析，提供崩溃堆栈信息，帮助用户优化应用。</a:t>
              </a:r>
            </a:p>
          </p:txBody>
        </p:sp>
        <p:sp>
          <p:nvSpPr>
            <p:cNvPr id="43" name="文本框 右上文字"/>
            <p:cNvSpPr txBox="1"/>
            <p:nvPr/>
          </p:nvSpPr>
          <p:spPr>
            <a:xfrm>
              <a:off x="8434472" y="1610165"/>
              <a:ext cx="2570009" cy="9092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342900" indent="-342900">
                <a:lnSpc>
                  <a:spcPct val="120000"/>
                </a:lnSpc>
                <a:buSzPct val="150000"/>
                <a:buBlip>
                  <a:blip r:embed="rId3"/>
                </a:buBlip>
                <a:defRPr sz="2000">
                  <a:solidFill>
                    <a:srgbClr val="77FF90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marL="0" indent="0" algn="just"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实时展现各类威胁情报，支持从设备类型、地域、系统版本、应用版本、时间等维度对安全事件、威胁事件、环境风险进行分类统计分析和详细展现，用于事前预警和事后还原攻击场景，具备攻击链回溯能力。</a:t>
              </a:r>
            </a:p>
          </p:txBody>
        </p:sp>
        <p:sp>
          <p:nvSpPr>
            <p:cNvPr id="44" name="文本框 左下文字"/>
            <p:cNvSpPr txBox="1"/>
            <p:nvPr/>
          </p:nvSpPr>
          <p:spPr>
            <a:xfrm>
              <a:off x="1237546" y="4687262"/>
              <a:ext cx="2665028" cy="590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342900" indent="-342900">
                <a:lnSpc>
                  <a:spcPct val="120000"/>
                </a:lnSpc>
                <a:buSzPct val="150000"/>
                <a:buBlip>
                  <a:blip r:embed="rId3"/>
                </a:buBlip>
                <a:defRPr sz="2000">
                  <a:solidFill>
                    <a:srgbClr val="77FF90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marL="0" indent="0" algn="just"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支持自定义报表生成，数据导出；</a:t>
              </a:r>
            </a:p>
            <a:p>
              <a:pPr marL="0" indent="0" algn="just"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定义威胁发生的保护策略，进行事中防护；</a:t>
              </a:r>
            </a:p>
            <a:p>
              <a:pPr marL="0" indent="0" algn="just"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支持安全事件自定义、威胁自定义、环境自定义；</a:t>
              </a:r>
            </a:p>
          </p:txBody>
        </p:sp>
        <p:sp>
          <p:nvSpPr>
            <p:cNvPr id="45" name="文本框 左中文字"/>
            <p:cNvSpPr txBox="1"/>
            <p:nvPr/>
          </p:nvSpPr>
          <p:spPr>
            <a:xfrm>
              <a:off x="1309561" y="3156763"/>
              <a:ext cx="2570009" cy="576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just">
                <a:lnSpc>
                  <a:spcPct val="120000"/>
                </a:lnSpc>
                <a:buSzPct val="150000"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对应用启动状况进行统计分析，对终端设备情况、终端应用安装情况进行统计，便于用户掌握应用热度，终端用户分布情况。</a:t>
              </a:r>
            </a:p>
          </p:txBody>
        </p:sp>
        <p:sp>
          <p:nvSpPr>
            <p:cNvPr id="46" name="文本框 左上文字"/>
            <p:cNvSpPr txBox="1"/>
            <p:nvPr/>
          </p:nvSpPr>
          <p:spPr>
            <a:xfrm>
              <a:off x="1335506" y="1671099"/>
              <a:ext cx="2416811" cy="757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342900" indent="-342900">
                <a:lnSpc>
                  <a:spcPct val="120000"/>
                </a:lnSpc>
                <a:buSzPct val="150000"/>
                <a:buBlip>
                  <a:blip r:embed="rId3"/>
                </a:buBlip>
                <a:defRPr sz="2000">
                  <a:solidFill>
                    <a:srgbClr val="77FF90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marL="0" indent="0" algn="just"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图形化展现移动应用、终端运行状况，直观展现启动运行状况、安全事件及威胁态势、崩溃趋势等情况。让管理者实时掌控应用运行态势。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CF04845-D49E-4922-8BA3-87A189FD7E2B}"/>
                </a:ext>
              </a:extLst>
            </p:cNvPr>
            <p:cNvGrpSpPr/>
            <p:nvPr/>
          </p:nvGrpSpPr>
          <p:grpSpPr>
            <a:xfrm>
              <a:off x="3812474" y="1902962"/>
              <a:ext cx="4562475" cy="3041651"/>
              <a:chOff x="2290763" y="989806"/>
              <a:chExt cx="4562475" cy="3041651"/>
            </a:xfrm>
          </p:grpSpPr>
          <p:graphicFrame>
            <p:nvGraphicFramePr>
              <p:cNvPr id="52" name="图表 51">
                <a:extLst>
                  <a:ext uri="{FF2B5EF4-FFF2-40B4-BE49-F238E27FC236}">
                    <a16:creationId xmlns:a16="http://schemas.microsoft.com/office/drawing/2014/main" id="{F602556D-52A4-4AAE-8EA1-700322702F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31918797"/>
                  </p:ext>
                </p:extLst>
              </p:nvPr>
            </p:nvGraphicFramePr>
            <p:xfrm>
              <a:off x="2290763" y="989806"/>
              <a:ext cx="4562475" cy="304165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53" name="图表 52">
                <a:extLst>
                  <a:ext uri="{FF2B5EF4-FFF2-40B4-BE49-F238E27FC236}">
                    <a16:creationId xmlns:a16="http://schemas.microsoft.com/office/drawing/2014/main" id="{DB7A8F2B-E1E9-4C78-B5E9-6748EFCB5C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1708239"/>
                  </p:ext>
                </p:extLst>
              </p:nvPr>
            </p:nvGraphicFramePr>
            <p:xfrm>
              <a:off x="2654871" y="1232545"/>
              <a:ext cx="3834258" cy="25561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12631D2-2458-46DE-A712-E294BCC29F6D}"/>
                  </a:ext>
                </a:extLst>
              </p:cNvPr>
              <p:cNvSpPr txBox="1"/>
              <p:nvPr/>
            </p:nvSpPr>
            <p:spPr>
              <a:xfrm>
                <a:off x="3702372" y="1972323"/>
                <a:ext cx="1779974" cy="1054135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移动威胁</a:t>
                </a:r>
                <a:endPara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感知平台</a:t>
                </a:r>
                <a:endPara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317E6930-F58E-45EB-9FA3-EB90DE9BAE0C}"/>
              </a:ext>
            </a:extLst>
          </p:cNvPr>
          <p:cNvSpPr/>
          <p:nvPr/>
        </p:nvSpPr>
        <p:spPr>
          <a:xfrm>
            <a:off x="1044500" y="848436"/>
            <a:ext cx="10128395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威胁感知平台通过采集移动应用运行过程中的威胁情报，利用大数据技术从设备、系统、应用、行为四个维度进行分析，为用户提供应用运行过程中全方位的威胁情报信息，包括但不限于安全态势预警、威胁检测防御、运行分析、崩溃分析等。</a:t>
            </a:r>
            <a:endParaRPr lang="en-US" altLang="zh-CN" sz="1400" b="1" spc="1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5C6A54F-7B5B-4EF2-BED1-898CC3C3CE27}"/>
              </a:ext>
            </a:extLst>
          </p:cNvPr>
          <p:cNvSpPr txBox="1"/>
          <p:nvPr/>
        </p:nvSpPr>
        <p:spPr>
          <a:xfrm>
            <a:off x="1062295" y="1943250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综合态势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2FBB7C-4B84-49F6-9549-AEAB9F5385E6}"/>
              </a:ext>
            </a:extLst>
          </p:cNvPr>
          <p:cNvSpPr txBox="1"/>
          <p:nvPr/>
        </p:nvSpPr>
        <p:spPr>
          <a:xfrm>
            <a:off x="1268865" y="3395687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运行分析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F9A134-E8B0-4314-872B-5966B47324D6}"/>
              </a:ext>
            </a:extLst>
          </p:cNvPr>
          <p:cNvSpPr txBox="1"/>
          <p:nvPr/>
        </p:nvSpPr>
        <p:spPr>
          <a:xfrm>
            <a:off x="1253199" y="4929501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报表管理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94CB77-DA83-4AAA-A6F4-BA661561D9F8}"/>
              </a:ext>
            </a:extLst>
          </p:cNvPr>
          <p:cNvSpPr txBox="1"/>
          <p:nvPr/>
        </p:nvSpPr>
        <p:spPr>
          <a:xfrm>
            <a:off x="10244689" y="1933773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威胁分析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2F62857-12EB-47FC-9533-F01F503874CB}"/>
              </a:ext>
            </a:extLst>
          </p:cNvPr>
          <p:cNvSpPr txBox="1"/>
          <p:nvPr/>
        </p:nvSpPr>
        <p:spPr>
          <a:xfrm>
            <a:off x="10154588" y="3390400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崩溃分析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604480B-F660-44CF-AD5C-E17C8AE046BB}"/>
              </a:ext>
            </a:extLst>
          </p:cNvPr>
          <p:cNvSpPr txBox="1"/>
          <p:nvPr/>
        </p:nvSpPr>
        <p:spPr>
          <a:xfrm>
            <a:off x="10035990" y="4930459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全局搜索</a:t>
            </a:r>
          </a:p>
        </p:txBody>
      </p:sp>
    </p:spTree>
    <p:extLst>
      <p:ext uri="{BB962C8B-B14F-4D97-AF65-F5344CB8AC3E}">
        <p14:creationId xmlns:p14="http://schemas.microsoft.com/office/powerpoint/2010/main" val="14863655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70F74-2095-4AC2-87E8-77A1077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移动威胁感知在</a:t>
            </a:r>
            <a:r>
              <a:rPr lang="en-US" altLang="zh-CN" dirty="0"/>
              <a:t>PPDR</a:t>
            </a:r>
            <a:r>
              <a:rPr lang="zh-CN" altLang="en-US" dirty="0"/>
              <a:t>体系中的检测环节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5CA8466-78E1-4A61-9F9E-E10726D12FE0}"/>
              </a:ext>
            </a:extLst>
          </p:cNvPr>
          <p:cNvGrpSpPr/>
          <p:nvPr/>
        </p:nvGrpSpPr>
        <p:grpSpPr>
          <a:xfrm>
            <a:off x="3552549" y="1822056"/>
            <a:ext cx="2176934" cy="3642853"/>
            <a:chOff x="1611287" y="4372933"/>
            <a:chExt cx="4194815" cy="6947771"/>
          </a:xfrm>
        </p:grpSpPr>
        <p:grpSp>
          <p:nvGrpSpPr>
            <p:cNvPr id="41" name="Group 226">
              <a:extLst>
                <a:ext uri="{FF2B5EF4-FFF2-40B4-BE49-F238E27FC236}">
                  <a16:creationId xmlns:a16="http://schemas.microsoft.com/office/drawing/2014/main" id="{2B3E424C-556B-4CCD-BAD7-42B4971D2787}"/>
                </a:ext>
              </a:extLst>
            </p:cNvPr>
            <p:cNvGrpSpPr/>
            <p:nvPr/>
          </p:nvGrpSpPr>
          <p:grpSpPr>
            <a:xfrm>
              <a:off x="1611287" y="4372933"/>
              <a:ext cx="4194815" cy="5213380"/>
              <a:chOff x="0" y="0"/>
              <a:chExt cx="4194813" cy="5213379"/>
            </a:xfrm>
          </p:grpSpPr>
          <p:sp>
            <p:nvSpPr>
              <p:cNvPr id="43" name="Shape 222">
                <a:extLst>
                  <a:ext uri="{FF2B5EF4-FFF2-40B4-BE49-F238E27FC236}">
                    <a16:creationId xmlns:a16="http://schemas.microsoft.com/office/drawing/2014/main" id="{0B225227-3DAD-4725-99DC-5C403254BBFD}"/>
                  </a:ext>
                </a:extLst>
              </p:cNvPr>
              <p:cNvSpPr/>
              <p:nvPr/>
            </p:nvSpPr>
            <p:spPr>
              <a:xfrm>
                <a:off x="0" y="0"/>
                <a:ext cx="4194813" cy="4194813"/>
              </a:xfrm>
              <a:prstGeom prst="ellipse">
                <a:avLst/>
              </a:prstGeom>
              <a:noFill/>
              <a:ln w="25400" cap="flat">
                <a:solidFill>
                  <a:srgbClr val="0070C0"/>
                </a:solidFill>
                <a:prstDash val="solid"/>
                <a:miter lim="400000"/>
              </a:ln>
              <a:effectLst/>
            </p:spPr>
            <p:txBody>
              <a:bodyPr wrap="square" lIns="21167" tIns="21167" rIns="21167" bIns="21167" numCol="1" anchor="ctr">
                <a:noAutofit/>
              </a:bodyPr>
              <a:lstStyle/>
              <a:p>
                <a:pPr>
                  <a:defRPr sz="3200"/>
                </a:pPr>
                <a:endParaRPr sz="1333">
                  <a:cs typeface="+mn-ea"/>
                  <a:sym typeface="+mn-lt"/>
                </a:endParaRPr>
              </a:p>
            </p:txBody>
          </p:sp>
          <p:sp>
            <p:nvSpPr>
              <p:cNvPr id="44" name="Shape 223">
                <a:extLst>
                  <a:ext uri="{FF2B5EF4-FFF2-40B4-BE49-F238E27FC236}">
                    <a16:creationId xmlns:a16="http://schemas.microsoft.com/office/drawing/2014/main" id="{81F6C907-D6C7-4629-AF16-66357F93FB46}"/>
                  </a:ext>
                </a:extLst>
              </p:cNvPr>
              <p:cNvSpPr/>
              <p:nvPr/>
            </p:nvSpPr>
            <p:spPr>
              <a:xfrm>
                <a:off x="407442" y="407442"/>
                <a:ext cx="3379929" cy="3379929"/>
              </a:xfrm>
              <a:prstGeom prst="ellipse">
                <a:avLst/>
              </a:prstGeom>
              <a:solidFill>
                <a:srgbClr val="0070C0"/>
              </a:solidFill>
              <a:ln w="12700" cap="flat">
                <a:solidFill>
                  <a:srgbClr val="0070C0"/>
                </a:solidFill>
                <a:miter lim="400000"/>
              </a:ln>
              <a:effectLst/>
            </p:spPr>
            <p:txBody>
              <a:bodyPr wrap="square" lIns="21167" tIns="21167" rIns="21167" bIns="21167" numCol="1" anchor="ctr">
                <a:noAutofit/>
              </a:bodyPr>
              <a:lstStyle/>
              <a:p>
                <a:pPr>
                  <a:defRPr sz="3200">
                    <a:solidFill>
                      <a:srgbClr val="4F556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333">
                  <a:cs typeface="+mn-ea"/>
                  <a:sym typeface="+mn-lt"/>
                </a:endParaRPr>
              </a:p>
            </p:txBody>
          </p:sp>
          <p:sp>
            <p:nvSpPr>
              <p:cNvPr id="45" name="Shape 224">
                <a:extLst>
                  <a:ext uri="{FF2B5EF4-FFF2-40B4-BE49-F238E27FC236}">
                    <a16:creationId xmlns:a16="http://schemas.microsoft.com/office/drawing/2014/main" id="{1629E496-E017-46A7-9631-99F045309EF8}"/>
                  </a:ext>
                </a:extLst>
              </p:cNvPr>
              <p:cNvSpPr/>
              <p:nvPr/>
            </p:nvSpPr>
            <p:spPr>
              <a:xfrm>
                <a:off x="1703720" y="1200476"/>
                <a:ext cx="769605" cy="1793862"/>
              </a:xfrm>
              <a:prstGeom prst="rect">
                <a:avLst/>
              </a:prstGeom>
              <a:noFill/>
              <a:ln w="12700" cap="flat">
                <a:solidFill>
                  <a:srgbClr val="0070C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1167" tIns="21167" rIns="21167" bIns="21167" numCol="1" anchor="ctr">
                <a:spAutoFit/>
              </a:bodyPr>
              <a:lstStyle>
                <a:lvl1pPr>
                  <a:defRPr sz="14000">
                    <a:solidFill>
                      <a:srgbClr val="EEECF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en-US" altLang="zh-CN" sz="5834" dirty="0"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sz="5834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Shape 225">
                <a:extLst>
                  <a:ext uri="{FF2B5EF4-FFF2-40B4-BE49-F238E27FC236}">
                    <a16:creationId xmlns:a16="http://schemas.microsoft.com/office/drawing/2014/main" id="{44D7A2C8-6480-447F-9448-0B7C598FA6BA}"/>
                  </a:ext>
                </a:extLst>
              </p:cNvPr>
              <p:cNvSpPr/>
              <p:nvPr/>
            </p:nvSpPr>
            <p:spPr>
              <a:xfrm>
                <a:off x="1174073" y="4603549"/>
                <a:ext cx="1861569" cy="609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1167" tIns="21167" rIns="21167" bIns="21167" numCol="1" anchor="ctr">
                <a:spAutoFit/>
              </a:bodyPr>
              <a:lstStyle>
                <a:lvl1pPr>
                  <a:defRPr sz="34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zh-CN" altLang="en-US" sz="1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正常手段</a:t>
                </a:r>
                <a:endParaRPr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2" name="Shape 126">
              <a:extLst>
                <a:ext uri="{FF2B5EF4-FFF2-40B4-BE49-F238E27FC236}">
                  <a16:creationId xmlns:a16="http://schemas.microsoft.com/office/drawing/2014/main" id="{F3B3245F-C86C-4254-A40C-7844834304B7}"/>
                </a:ext>
              </a:extLst>
            </p:cNvPr>
            <p:cNvSpPr/>
            <p:nvPr/>
          </p:nvSpPr>
          <p:spPr>
            <a:xfrm>
              <a:off x="2292820" y="9830371"/>
              <a:ext cx="2846649" cy="1490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1167" tIns="21167" rIns="21167" bIns="21167" numCol="1" anchor="t">
              <a:spAutoFit/>
            </a:bodyPr>
            <a:lstStyle>
              <a:lvl1pPr>
                <a:defRPr sz="2200">
                  <a:solidFill>
                    <a:srgbClr val="D4D2D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管理者认可的正常操作方式，非模拟器、外挂等。</a:t>
              </a:r>
              <a:endPara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04D2DC2-AC6F-435D-A7C9-105D2754C11A}"/>
              </a:ext>
            </a:extLst>
          </p:cNvPr>
          <p:cNvGrpSpPr/>
          <p:nvPr/>
        </p:nvGrpSpPr>
        <p:grpSpPr>
          <a:xfrm>
            <a:off x="6402197" y="1822056"/>
            <a:ext cx="2176934" cy="3889074"/>
            <a:chOff x="1611287" y="4372933"/>
            <a:chExt cx="4194815" cy="7417372"/>
          </a:xfrm>
        </p:grpSpPr>
        <p:grpSp>
          <p:nvGrpSpPr>
            <p:cNvPr id="48" name="Group 226">
              <a:extLst>
                <a:ext uri="{FF2B5EF4-FFF2-40B4-BE49-F238E27FC236}">
                  <a16:creationId xmlns:a16="http://schemas.microsoft.com/office/drawing/2014/main" id="{8E4DB228-7DD1-4503-B09D-CFE080ECC548}"/>
                </a:ext>
              </a:extLst>
            </p:cNvPr>
            <p:cNvGrpSpPr/>
            <p:nvPr/>
          </p:nvGrpSpPr>
          <p:grpSpPr>
            <a:xfrm>
              <a:off x="1611287" y="4372933"/>
              <a:ext cx="4194815" cy="5213380"/>
              <a:chOff x="0" y="0"/>
              <a:chExt cx="4194813" cy="5213379"/>
            </a:xfrm>
          </p:grpSpPr>
          <p:sp>
            <p:nvSpPr>
              <p:cNvPr id="50" name="Shape 222">
                <a:extLst>
                  <a:ext uri="{FF2B5EF4-FFF2-40B4-BE49-F238E27FC236}">
                    <a16:creationId xmlns:a16="http://schemas.microsoft.com/office/drawing/2014/main" id="{CB3622A0-F92F-44D1-88F3-77BE60DB4F20}"/>
                  </a:ext>
                </a:extLst>
              </p:cNvPr>
              <p:cNvSpPr/>
              <p:nvPr/>
            </p:nvSpPr>
            <p:spPr>
              <a:xfrm>
                <a:off x="0" y="0"/>
                <a:ext cx="4194813" cy="4194813"/>
              </a:xfrm>
              <a:prstGeom prst="ellipse">
                <a:avLst/>
              </a:prstGeom>
              <a:noFill/>
              <a:ln w="25400" cap="flat">
                <a:solidFill>
                  <a:srgbClr val="0070C0"/>
                </a:solidFill>
                <a:prstDash val="solid"/>
                <a:miter lim="400000"/>
              </a:ln>
              <a:effectLst/>
            </p:spPr>
            <p:txBody>
              <a:bodyPr wrap="square" lIns="21167" tIns="21167" rIns="21167" bIns="21167" numCol="1" anchor="ctr">
                <a:noAutofit/>
              </a:bodyPr>
              <a:lstStyle/>
              <a:p>
                <a:pPr>
                  <a:defRPr sz="3200"/>
                </a:pPr>
                <a:endParaRPr sz="1333">
                  <a:cs typeface="+mn-ea"/>
                  <a:sym typeface="+mn-lt"/>
                </a:endParaRPr>
              </a:p>
            </p:txBody>
          </p:sp>
          <p:sp>
            <p:nvSpPr>
              <p:cNvPr id="51" name="Shape 223">
                <a:extLst>
                  <a:ext uri="{FF2B5EF4-FFF2-40B4-BE49-F238E27FC236}">
                    <a16:creationId xmlns:a16="http://schemas.microsoft.com/office/drawing/2014/main" id="{84584615-D402-45C9-864F-6DD39B016F6B}"/>
                  </a:ext>
                </a:extLst>
              </p:cNvPr>
              <p:cNvSpPr/>
              <p:nvPr/>
            </p:nvSpPr>
            <p:spPr>
              <a:xfrm>
                <a:off x="407442" y="407442"/>
                <a:ext cx="3379929" cy="3379929"/>
              </a:xfrm>
              <a:prstGeom prst="ellipse">
                <a:avLst/>
              </a:prstGeom>
              <a:solidFill>
                <a:srgbClr val="0070C0"/>
              </a:solidFill>
              <a:ln w="12700" cap="flat">
                <a:solidFill>
                  <a:srgbClr val="0070C0"/>
                </a:solidFill>
                <a:miter lim="400000"/>
              </a:ln>
              <a:effectLst/>
            </p:spPr>
            <p:txBody>
              <a:bodyPr wrap="square" lIns="21167" tIns="21167" rIns="21167" bIns="21167" numCol="1" anchor="ctr">
                <a:noAutofit/>
              </a:bodyPr>
              <a:lstStyle/>
              <a:p>
                <a:pPr>
                  <a:defRPr sz="3200">
                    <a:solidFill>
                      <a:srgbClr val="4F556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333">
                  <a:cs typeface="+mn-ea"/>
                  <a:sym typeface="+mn-lt"/>
                </a:endParaRPr>
              </a:p>
            </p:txBody>
          </p:sp>
          <p:sp>
            <p:nvSpPr>
              <p:cNvPr id="52" name="Shape 224">
                <a:extLst>
                  <a:ext uri="{FF2B5EF4-FFF2-40B4-BE49-F238E27FC236}">
                    <a16:creationId xmlns:a16="http://schemas.microsoft.com/office/drawing/2014/main" id="{F88D346A-B206-4D34-8EE3-33CADDA0923C}"/>
                  </a:ext>
                </a:extLst>
              </p:cNvPr>
              <p:cNvSpPr/>
              <p:nvPr/>
            </p:nvSpPr>
            <p:spPr>
              <a:xfrm>
                <a:off x="1703720" y="1200476"/>
                <a:ext cx="769605" cy="1793862"/>
              </a:xfrm>
              <a:prstGeom prst="rect">
                <a:avLst/>
              </a:prstGeom>
              <a:noFill/>
              <a:ln w="12700" cap="flat">
                <a:solidFill>
                  <a:srgbClr val="0070C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1167" tIns="21167" rIns="21167" bIns="21167" numCol="1" anchor="ctr">
                <a:spAutoFit/>
              </a:bodyPr>
              <a:lstStyle>
                <a:lvl1pPr>
                  <a:defRPr sz="14000">
                    <a:solidFill>
                      <a:srgbClr val="EEECF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en-US" altLang="zh-CN" sz="5834" dirty="0"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sz="5834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Shape 225">
                <a:extLst>
                  <a:ext uri="{FF2B5EF4-FFF2-40B4-BE49-F238E27FC236}">
                    <a16:creationId xmlns:a16="http://schemas.microsoft.com/office/drawing/2014/main" id="{0E7552AF-87ED-4E70-991A-1E4A80E7864F}"/>
                  </a:ext>
                </a:extLst>
              </p:cNvPr>
              <p:cNvSpPr/>
              <p:nvPr/>
            </p:nvSpPr>
            <p:spPr>
              <a:xfrm>
                <a:off x="1174073" y="4603549"/>
                <a:ext cx="1919641" cy="609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1167" tIns="21167" rIns="21167" bIns="21167" numCol="1" anchor="ctr">
                <a:spAutoFit/>
              </a:bodyPr>
              <a:lstStyle>
                <a:lvl1pPr>
                  <a:defRPr sz="34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zh-CN" altLang="en-US" sz="1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环境安全</a:t>
                </a:r>
                <a:endParaRPr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9" name="Shape 126">
              <a:extLst>
                <a:ext uri="{FF2B5EF4-FFF2-40B4-BE49-F238E27FC236}">
                  <a16:creationId xmlns:a16="http://schemas.microsoft.com/office/drawing/2014/main" id="{F39E6552-F236-4B94-951B-73A1C107232E}"/>
                </a:ext>
              </a:extLst>
            </p:cNvPr>
            <p:cNvSpPr/>
            <p:nvPr/>
          </p:nvSpPr>
          <p:spPr>
            <a:xfrm>
              <a:off x="2292820" y="9830371"/>
              <a:ext cx="2846649" cy="1959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1167" tIns="21167" rIns="21167" bIns="21167" numCol="1" anchor="t">
              <a:spAutoFit/>
            </a:bodyPr>
            <a:lstStyle>
              <a:lvl1pPr>
                <a:defRPr sz="2200">
                  <a:solidFill>
                    <a:srgbClr val="D4D2D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运行环境不存在重大安全威胁，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root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，越狱，攻击框架等。</a:t>
              </a:r>
              <a:endPara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DB6B346-DD5F-4D0D-8408-F62A0ECD2814}"/>
              </a:ext>
            </a:extLst>
          </p:cNvPr>
          <p:cNvGrpSpPr/>
          <p:nvPr/>
        </p:nvGrpSpPr>
        <p:grpSpPr>
          <a:xfrm>
            <a:off x="9251845" y="1822056"/>
            <a:ext cx="2176934" cy="3396632"/>
            <a:chOff x="1611287" y="4372933"/>
            <a:chExt cx="4194815" cy="6478170"/>
          </a:xfrm>
        </p:grpSpPr>
        <p:grpSp>
          <p:nvGrpSpPr>
            <p:cNvPr id="55" name="Group 226">
              <a:extLst>
                <a:ext uri="{FF2B5EF4-FFF2-40B4-BE49-F238E27FC236}">
                  <a16:creationId xmlns:a16="http://schemas.microsoft.com/office/drawing/2014/main" id="{C8CFDADC-C2B1-4192-899D-140C5CD25009}"/>
                </a:ext>
              </a:extLst>
            </p:cNvPr>
            <p:cNvGrpSpPr/>
            <p:nvPr/>
          </p:nvGrpSpPr>
          <p:grpSpPr>
            <a:xfrm>
              <a:off x="1611287" y="4372933"/>
              <a:ext cx="4194815" cy="5213380"/>
              <a:chOff x="0" y="0"/>
              <a:chExt cx="4194813" cy="5213379"/>
            </a:xfrm>
          </p:grpSpPr>
          <p:sp>
            <p:nvSpPr>
              <p:cNvPr id="57" name="Shape 222">
                <a:extLst>
                  <a:ext uri="{FF2B5EF4-FFF2-40B4-BE49-F238E27FC236}">
                    <a16:creationId xmlns:a16="http://schemas.microsoft.com/office/drawing/2014/main" id="{9E3A480B-07F2-40F8-AD35-A8856B087507}"/>
                  </a:ext>
                </a:extLst>
              </p:cNvPr>
              <p:cNvSpPr/>
              <p:nvPr/>
            </p:nvSpPr>
            <p:spPr>
              <a:xfrm>
                <a:off x="0" y="0"/>
                <a:ext cx="4194813" cy="4194813"/>
              </a:xfrm>
              <a:prstGeom prst="ellipse">
                <a:avLst/>
              </a:prstGeom>
              <a:noFill/>
              <a:ln w="25400" cap="flat">
                <a:solidFill>
                  <a:srgbClr val="0070C0"/>
                </a:solidFill>
                <a:prstDash val="solid"/>
                <a:miter lim="400000"/>
              </a:ln>
              <a:effectLst/>
            </p:spPr>
            <p:txBody>
              <a:bodyPr wrap="square" lIns="21167" tIns="21167" rIns="21167" bIns="21167" numCol="1" anchor="ctr">
                <a:noAutofit/>
              </a:bodyPr>
              <a:lstStyle/>
              <a:p>
                <a:pPr>
                  <a:defRPr sz="3200"/>
                </a:pPr>
                <a:endParaRPr sz="1333">
                  <a:cs typeface="+mn-ea"/>
                  <a:sym typeface="+mn-lt"/>
                </a:endParaRPr>
              </a:p>
            </p:txBody>
          </p:sp>
          <p:sp>
            <p:nvSpPr>
              <p:cNvPr id="58" name="Shape 223">
                <a:extLst>
                  <a:ext uri="{FF2B5EF4-FFF2-40B4-BE49-F238E27FC236}">
                    <a16:creationId xmlns:a16="http://schemas.microsoft.com/office/drawing/2014/main" id="{953EB865-6746-4E63-8383-E202A04DC195}"/>
                  </a:ext>
                </a:extLst>
              </p:cNvPr>
              <p:cNvSpPr/>
              <p:nvPr/>
            </p:nvSpPr>
            <p:spPr>
              <a:xfrm>
                <a:off x="407442" y="407442"/>
                <a:ext cx="3379929" cy="3379929"/>
              </a:xfrm>
              <a:prstGeom prst="ellipse">
                <a:avLst/>
              </a:prstGeom>
              <a:solidFill>
                <a:srgbClr val="0070C0"/>
              </a:solidFill>
              <a:ln w="12700" cap="flat">
                <a:solidFill>
                  <a:srgbClr val="0070C0"/>
                </a:solidFill>
                <a:miter lim="400000"/>
              </a:ln>
              <a:effectLst/>
            </p:spPr>
            <p:txBody>
              <a:bodyPr wrap="square" lIns="21167" tIns="21167" rIns="21167" bIns="21167" numCol="1" anchor="ctr">
                <a:noAutofit/>
              </a:bodyPr>
              <a:lstStyle/>
              <a:p>
                <a:pPr>
                  <a:defRPr sz="3200">
                    <a:solidFill>
                      <a:srgbClr val="4F556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333">
                  <a:cs typeface="+mn-ea"/>
                  <a:sym typeface="+mn-lt"/>
                </a:endParaRPr>
              </a:p>
            </p:txBody>
          </p:sp>
          <p:sp>
            <p:nvSpPr>
              <p:cNvPr id="59" name="Shape 224">
                <a:extLst>
                  <a:ext uri="{FF2B5EF4-FFF2-40B4-BE49-F238E27FC236}">
                    <a16:creationId xmlns:a16="http://schemas.microsoft.com/office/drawing/2014/main" id="{C0C106FA-E1A6-4FDA-AB83-5E1D304D26C2}"/>
                  </a:ext>
                </a:extLst>
              </p:cNvPr>
              <p:cNvSpPr/>
              <p:nvPr/>
            </p:nvSpPr>
            <p:spPr>
              <a:xfrm>
                <a:off x="1703720" y="1200476"/>
                <a:ext cx="769605" cy="1793862"/>
              </a:xfrm>
              <a:prstGeom prst="rect">
                <a:avLst/>
              </a:prstGeom>
              <a:noFill/>
              <a:ln w="12700" cap="flat">
                <a:solidFill>
                  <a:srgbClr val="0070C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1167" tIns="21167" rIns="21167" bIns="21167" numCol="1" anchor="ctr">
                <a:spAutoFit/>
              </a:bodyPr>
              <a:lstStyle>
                <a:lvl1pPr>
                  <a:defRPr sz="14000">
                    <a:solidFill>
                      <a:srgbClr val="EEECF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en-US" altLang="zh-CN" sz="5834" dirty="0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endParaRPr sz="5834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Shape 225">
                <a:extLst>
                  <a:ext uri="{FF2B5EF4-FFF2-40B4-BE49-F238E27FC236}">
                    <a16:creationId xmlns:a16="http://schemas.microsoft.com/office/drawing/2014/main" id="{94E3F7FF-6FF8-407C-9EF2-E84D307D73A9}"/>
                  </a:ext>
                </a:extLst>
              </p:cNvPr>
              <p:cNvSpPr/>
              <p:nvPr/>
            </p:nvSpPr>
            <p:spPr>
              <a:xfrm>
                <a:off x="1174073" y="4603549"/>
                <a:ext cx="1861569" cy="609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1167" tIns="21167" rIns="21167" bIns="21167" numCol="1" anchor="ctr">
                <a:spAutoFit/>
              </a:bodyPr>
              <a:lstStyle>
                <a:lvl1pPr>
                  <a:defRPr sz="34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zh-CN" altLang="en-US" sz="1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流畅运行</a:t>
                </a:r>
                <a:endParaRPr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56" name="Shape 126">
              <a:extLst>
                <a:ext uri="{FF2B5EF4-FFF2-40B4-BE49-F238E27FC236}">
                  <a16:creationId xmlns:a16="http://schemas.microsoft.com/office/drawing/2014/main" id="{5F00D8C1-F300-426D-AAEB-2A3A199F45F3}"/>
                </a:ext>
              </a:extLst>
            </p:cNvPr>
            <p:cNvSpPr/>
            <p:nvPr/>
          </p:nvSpPr>
          <p:spPr>
            <a:xfrm>
              <a:off x="2292820" y="9830371"/>
              <a:ext cx="2846649" cy="102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1167" tIns="21167" rIns="21167" bIns="21167" numCol="1" anchor="t">
              <a:spAutoFit/>
            </a:bodyPr>
            <a:lstStyle>
              <a:lvl1pPr>
                <a:defRPr sz="2200">
                  <a:solidFill>
                    <a:srgbClr val="D4D2D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用户运行过程中不存在崩溃情况。</a:t>
              </a:r>
              <a:endPara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607299E-62DD-4952-B025-69D0B4F230DB}"/>
              </a:ext>
            </a:extLst>
          </p:cNvPr>
          <p:cNvGrpSpPr/>
          <p:nvPr/>
        </p:nvGrpSpPr>
        <p:grpSpPr>
          <a:xfrm>
            <a:off x="702901" y="1822056"/>
            <a:ext cx="2176934" cy="3889074"/>
            <a:chOff x="1611287" y="4372933"/>
            <a:chExt cx="4194815" cy="7417372"/>
          </a:xfrm>
        </p:grpSpPr>
        <p:grpSp>
          <p:nvGrpSpPr>
            <p:cNvPr id="62" name="Group 226">
              <a:extLst>
                <a:ext uri="{FF2B5EF4-FFF2-40B4-BE49-F238E27FC236}">
                  <a16:creationId xmlns:a16="http://schemas.microsoft.com/office/drawing/2014/main" id="{0944C20D-C6E3-4141-A394-BAF93E9FED6A}"/>
                </a:ext>
              </a:extLst>
            </p:cNvPr>
            <p:cNvGrpSpPr/>
            <p:nvPr/>
          </p:nvGrpSpPr>
          <p:grpSpPr>
            <a:xfrm>
              <a:off x="1611287" y="4372933"/>
              <a:ext cx="4194815" cy="5213380"/>
              <a:chOff x="0" y="0"/>
              <a:chExt cx="4194813" cy="5213379"/>
            </a:xfrm>
          </p:grpSpPr>
          <p:sp>
            <p:nvSpPr>
              <p:cNvPr id="64" name="Shape 222">
                <a:extLst>
                  <a:ext uri="{FF2B5EF4-FFF2-40B4-BE49-F238E27FC236}">
                    <a16:creationId xmlns:a16="http://schemas.microsoft.com/office/drawing/2014/main" id="{6B5BCF6A-D81F-47AD-A034-CE054FFAD597}"/>
                  </a:ext>
                </a:extLst>
              </p:cNvPr>
              <p:cNvSpPr/>
              <p:nvPr/>
            </p:nvSpPr>
            <p:spPr>
              <a:xfrm>
                <a:off x="0" y="0"/>
                <a:ext cx="4194813" cy="4194813"/>
              </a:xfrm>
              <a:prstGeom prst="ellipse">
                <a:avLst/>
              </a:prstGeom>
              <a:noFill/>
              <a:ln w="25400" cap="flat">
                <a:solidFill>
                  <a:srgbClr val="0070C0"/>
                </a:solidFill>
                <a:prstDash val="solid"/>
                <a:miter lim="400000"/>
              </a:ln>
              <a:effectLst/>
            </p:spPr>
            <p:txBody>
              <a:bodyPr wrap="square" lIns="21167" tIns="21167" rIns="21167" bIns="21167" numCol="1" anchor="ctr">
                <a:noAutofit/>
              </a:bodyPr>
              <a:lstStyle/>
              <a:p>
                <a:pPr>
                  <a:defRPr sz="3200"/>
                </a:pPr>
                <a:endParaRPr sz="1333">
                  <a:cs typeface="+mn-ea"/>
                  <a:sym typeface="+mn-lt"/>
                </a:endParaRPr>
              </a:p>
            </p:txBody>
          </p:sp>
          <p:sp>
            <p:nvSpPr>
              <p:cNvPr id="65" name="Shape 223">
                <a:extLst>
                  <a:ext uri="{FF2B5EF4-FFF2-40B4-BE49-F238E27FC236}">
                    <a16:creationId xmlns:a16="http://schemas.microsoft.com/office/drawing/2014/main" id="{0D7AB03D-6509-4A5B-B111-A12AD88A5124}"/>
                  </a:ext>
                </a:extLst>
              </p:cNvPr>
              <p:cNvSpPr/>
              <p:nvPr/>
            </p:nvSpPr>
            <p:spPr>
              <a:xfrm>
                <a:off x="407442" y="407442"/>
                <a:ext cx="3379929" cy="3379929"/>
              </a:xfrm>
              <a:prstGeom prst="ellipse">
                <a:avLst/>
              </a:prstGeom>
              <a:solidFill>
                <a:srgbClr val="0070C0"/>
              </a:solidFill>
              <a:ln w="12700" cap="flat">
                <a:solidFill>
                  <a:srgbClr val="0070C0"/>
                </a:solidFill>
                <a:miter lim="400000"/>
              </a:ln>
              <a:effectLst/>
            </p:spPr>
            <p:txBody>
              <a:bodyPr wrap="square" lIns="21167" tIns="21167" rIns="21167" bIns="21167" numCol="1" anchor="ctr">
                <a:noAutofit/>
              </a:bodyPr>
              <a:lstStyle/>
              <a:p>
                <a:pPr>
                  <a:defRPr sz="3200">
                    <a:solidFill>
                      <a:srgbClr val="4F556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333">
                  <a:cs typeface="+mn-ea"/>
                  <a:sym typeface="+mn-lt"/>
                </a:endParaRPr>
              </a:p>
            </p:txBody>
          </p:sp>
          <p:sp>
            <p:nvSpPr>
              <p:cNvPr id="66" name="Shape 224">
                <a:extLst>
                  <a:ext uri="{FF2B5EF4-FFF2-40B4-BE49-F238E27FC236}">
                    <a16:creationId xmlns:a16="http://schemas.microsoft.com/office/drawing/2014/main" id="{77A08EE2-4D3E-4270-A7BC-B301E59D973D}"/>
                  </a:ext>
                </a:extLst>
              </p:cNvPr>
              <p:cNvSpPr/>
              <p:nvPr/>
            </p:nvSpPr>
            <p:spPr>
              <a:xfrm>
                <a:off x="1703720" y="1200476"/>
                <a:ext cx="769605" cy="1793862"/>
              </a:xfrm>
              <a:prstGeom prst="rect">
                <a:avLst/>
              </a:prstGeom>
              <a:noFill/>
              <a:ln w="12700" cap="flat">
                <a:solidFill>
                  <a:srgbClr val="0070C0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1167" tIns="21167" rIns="21167" bIns="21167" numCol="1" anchor="ctr">
                <a:spAutoFit/>
              </a:bodyPr>
              <a:lstStyle>
                <a:lvl1pPr>
                  <a:defRPr sz="14000">
                    <a:solidFill>
                      <a:srgbClr val="EEECF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en-US" altLang="zh-CN" sz="5834" dirty="0"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sz="5834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Shape 225">
                <a:extLst>
                  <a:ext uri="{FF2B5EF4-FFF2-40B4-BE49-F238E27FC236}">
                    <a16:creationId xmlns:a16="http://schemas.microsoft.com/office/drawing/2014/main" id="{A32BCAD1-2FF1-433C-AC06-1DEC624334E2}"/>
                  </a:ext>
                </a:extLst>
              </p:cNvPr>
              <p:cNvSpPr/>
              <p:nvPr/>
            </p:nvSpPr>
            <p:spPr>
              <a:xfrm>
                <a:off x="1174073" y="4603549"/>
                <a:ext cx="1861569" cy="609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1167" tIns="21167" rIns="21167" bIns="21167" numCol="1" anchor="ctr">
                <a:spAutoFit/>
              </a:bodyPr>
              <a:lstStyle>
                <a:lvl1pPr>
                  <a:defRPr sz="34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zh-CN" altLang="en-US" sz="1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合法应用</a:t>
                </a:r>
                <a:endParaRPr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3" name="Shape 126">
              <a:extLst>
                <a:ext uri="{FF2B5EF4-FFF2-40B4-BE49-F238E27FC236}">
                  <a16:creationId xmlns:a16="http://schemas.microsoft.com/office/drawing/2014/main" id="{CDF423A1-F3CE-469A-9A12-2A76F41821E5}"/>
                </a:ext>
              </a:extLst>
            </p:cNvPr>
            <p:cNvSpPr/>
            <p:nvPr/>
          </p:nvSpPr>
          <p:spPr>
            <a:xfrm>
              <a:off x="2292820" y="9830371"/>
              <a:ext cx="2846649" cy="1959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1167" tIns="21167" rIns="21167" bIns="21167" numCol="1" anchor="t">
              <a:spAutoFit/>
            </a:bodyPr>
            <a:lstStyle>
              <a:lvl1pPr>
                <a:defRPr sz="2200">
                  <a:solidFill>
                    <a:srgbClr val="D4D2D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经过管理者审核、签名后发放的完整官网包，未经审核改动。</a:t>
              </a:r>
              <a:endPara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60364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b9a542-597e-4160-ba4f-4e4f3f574f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5194</TotalTime>
  <Words>1733</Words>
  <Application>Microsoft Office PowerPoint</Application>
  <PresentationFormat>宽屏</PresentationFormat>
  <Paragraphs>231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Helvetica Light</vt:lpstr>
      <vt:lpstr>Open Sans</vt:lpstr>
      <vt:lpstr>华文行楷</vt:lpstr>
      <vt:lpstr>宋体</vt:lpstr>
      <vt:lpstr>微软雅黑</vt:lpstr>
      <vt:lpstr>Arial</vt:lpstr>
      <vt:lpstr>Calibri</vt:lpstr>
      <vt:lpstr>Helvetica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移动安全攻防之战</vt:lpstr>
      <vt:lpstr>行业监管驱动</vt:lpstr>
      <vt:lpstr>自适应安全框架</vt:lpstr>
      <vt:lpstr>PowerPoint 演示文稿</vt:lpstr>
      <vt:lpstr>平台功能介绍</vt:lpstr>
      <vt:lpstr>移动威胁感知在PPDR体系中的检测环节</vt:lpstr>
      <vt:lpstr>移动威胁感知在PPDR体系中的预测环节</vt:lpstr>
      <vt:lpstr>移动威胁感知在PPDR体系中的响应环节</vt:lpstr>
      <vt:lpstr>安全策略</vt:lpstr>
      <vt:lpstr>对外服务形式</vt:lpstr>
      <vt:lpstr>平台架构</vt:lpstr>
      <vt:lpstr>基于平台的业务反欺诈模块</vt:lpstr>
      <vt:lpstr>多维度交叉验证</vt:lpstr>
      <vt:lpstr>覆盖场景</vt:lpstr>
      <vt:lpstr>运营分析</vt:lpstr>
      <vt:lpstr>产品价值</vt:lpstr>
      <vt:lpstr>产品资质认证</vt:lpstr>
      <vt:lpstr>PowerPoint 演示文稿</vt:lpstr>
      <vt:lpstr>已签约银行用户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52-9</dc:title>
  <dc:creator>Administrator</dc:creator>
  <cp:lastModifiedBy>Cong Ma</cp:lastModifiedBy>
  <cp:revision>612</cp:revision>
  <dcterms:created xsi:type="dcterms:W3CDTF">2016-06-30T07:01:47Z</dcterms:created>
  <dcterms:modified xsi:type="dcterms:W3CDTF">2018-07-24T08:24:01Z</dcterms:modified>
</cp:coreProperties>
</file>