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836" r:id="rId5"/>
  </p:sldMasterIdLst>
  <p:notesMasterIdLst>
    <p:notesMasterId r:id="rId75"/>
  </p:notesMasterIdLst>
  <p:handoutMasterIdLst>
    <p:handoutMasterId r:id="rId76"/>
  </p:handoutMasterIdLst>
  <p:sldIdLst>
    <p:sldId id="307" r:id="rId6"/>
    <p:sldId id="606" r:id="rId7"/>
    <p:sldId id="607" r:id="rId8"/>
    <p:sldId id="596" r:id="rId9"/>
    <p:sldId id="566" r:id="rId10"/>
    <p:sldId id="541" r:id="rId11"/>
    <p:sldId id="572" r:id="rId12"/>
    <p:sldId id="608" r:id="rId13"/>
    <p:sldId id="534" r:id="rId14"/>
    <p:sldId id="529" r:id="rId15"/>
    <p:sldId id="545" r:id="rId16"/>
    <p:sldId id="547" r:id="rId17"/>
    <p:sldId id="543" r:id="rId18"/>
    <p:sldId id="477" r:id="rId19"/>
    <p:sldId id="478" r:id="rId20"/>
    <p:sldId id="479" r:id="rId21"/>
    <p:sldId id="632" r:id="rId22"/>
    <p:sldId id="525" r:id="rId23"/>
    <p:sldId id="527" r:id="rId24"/>
    <p:sldId id="528" r:id="rId25"/>
    <p:sldId id="526" r:id="rId26"/>
    <p:sldId id="533" r:id="rId27"/>
    <p:sldId id="573" r:id="rId28"/>
    <p:sldId id="604" r:id="rId29"/>
    <p:sldId id="589" r:id="rId30"/>
    <p:sldId id="590" r:id="rId31"/>
    <p:sldId id="601" r:id="rId32"/>
    <p:sldId id="602" r:id="rId33"/>
    <p:sldId id="603" r:id="rId34"/>
    <p:sldId id="610" r:id="rId35"/>
    <p:sldId id="561" r:id="rId36"/>
    <p:sldId id="592" r:id="rId37"/>
    <p:sldId id="597" r:id="rId38"/>
    <p:sldId id="591" r:id="rId39"/>
    <p:sldId id="549" r:id="rId40"/>
    <p:sldId id="550" r:id="rId41"/>
    <p:sldId id="551" r:id="rId42"/>
    <p:sldId id="552" r:id="rId43"/>
    <p:sldId id="593" r:id="rId44"/>
    <p:sldId id="611" r:id="rId45"/>
    <p:sldId id="553" r:id="rId46"/>
    <p:sldId id="594" r:id="rId47"/>
    <p:sldId id="554" r:id="rId48"/>
    <p:sldId id="555" r:id="rId49"/>
    <p:sldId id="556" r:id="rId50"/>
    <p:sldId id="557" r:id="rId51"/>
    <p:sldId id="558" r:id="rId52"/>
    <p:sldId id="512" r:id="rId53"/>
    <p:sldId id="612" r:id="rId54"/>
    <p:sldId id="613" r:id="rId55"/>
    <p:sldId id="559" r:id="rId56"/>
    <p:sldId id="576" r:id="rId57"/>
    <p:sldId id="542" r:id="rId58"/>
    <p:sldId id="506" r:id="rId59"/>
    <p:sldId id="374" r:id="rId60"/>
    <p:sldId id="633" r:id="rId61"/>
    <p:sldId id="635" r:id="rId62"/>
    <p:sldId id="503" r:id="rId63"/>
    <p:sldId id="636" r:id="rId64"/>
    <p:sldId id="614" r:id="rId65"/>
    <p:sldId id="615" r:id="rId66"/>
    <p:sldId id="616" r:id="rId67"/>
    <p:sldId id="617" r:id="rId68"/>
    <p:sldId id="618" r:id="rId69"/>
    <p:sldId id="619" r:id="rId70"/>
    <p:sldId id="620" r:id="rId71"/>
    <p:sldId id="621" r:id="rId72"/>
    <p:sldId id="623" r:id="rId73"/>
    <p:sldId id="588" r:id="rId7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4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00FF"/>
    <a:srgbClr val="860000"/>
    <a:srgbClr val="FF9900"/>
    <a:srgbClr val="FF9999"/>
    <a:srgbClr val="FFCC99"/>
    <a:srgbClr val="CC6600"/>
    <a:srgbClr val="FF9933"/>
    <a:srgbClr val="FFCC66"/>
    <a:srgbClr val="007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87004" autoAdjust="0"/>
  </p:normalViewPr>
  <p:slideViewPr>
    <p:cSldViewPr snapToGrid="0" snapToObjects="1">
      <p:cViewPr varScale="1">
        <p:scale>
          <a:sx n="129" d="100"/>
          <a:sy n="129" d="100"/>
        </p:scale>
        <p:origin x="1188" y="114"/>
      </p:cViewPr>
      <p:guideLst>
        <p:guide orient="horz" pos="3204"/>
        <p:guide pos="2878"/>
      </p:guideLst>
    </p:cSldViewPr>
  </p:slideViewPr>
  <p:outlineViewPr>
    <p:cViewPr>
      <p:scale>
        <a:sx n="33" d="100"/>
        <a:sy n="33" d="100"/>
      </p:scale>
      <p:origin x="0" y="24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82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BCE1F0-6216-4FCD-89A7-8D49E5208AC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D1058C-DBB9-4E63-A7FA-3AA375C73D32}">
      <dgm:prSet phldrT="[Text]"/>
      <dgm:spPr/>
      <dgm:t>
        <a:bodyPr/>
        <a:lstStyle/>
        <a:p>
          <a:endParaRPr lang="en-GB" dirty="0" smtClean="0"/>
        </a:p>
      </dgm:t>
    </dgm:pt>
    <dgm:pt modelId="{EF510D55-8ED8-400F-B515-18938686C20A}" type="parTrans" cxnId="{CB52AEB1-6BAA-4857-94EA-040766037E41}">
      <dgm:prSet/>
      <dgm:spPr/>
      <dgm:t>
        <a:bodyPr/>
        <a:lstStyle/>
        <a:p>
          <a:endParaRPr lang="en-US"/>
        </a:p>
      </dgm:t>
    </dgm:pt>
    <dgm:pt modelId="{CCF34847-46CB-41DE-9AE9-C7536ECE5C6D}" type="sibTrans" cxnId="{CB52AEB1-6BAA-4857-94EA-040766037E41}">
      <dgm:prSet/>
      <dgm:spPr/>
      <dgm:t>
        <a:bodyPr/>
        <a:lstStyle/>
        <a:p>
          <a:endParaRPr lang="en-US"/>
        </a:p>
      </dgm:t>
    </dgm:pt>
    <dgm:pt modelId="{BFF53FBD-449D-442A-A652-108BCAFCCD4D}">
      <dgm:prSet phldrT="[Text]"/>
      <dgm:spPr/>
      <dgm:t>
        <a:bodyPr/>
        <a:lstStyle/>
        <a:p>
          <a:r>
            <a:rPr lang="en-GB" dirty="0" smtClean="0"/>
            <a:t>1</a:t>
          </a:r>
          <a:r>
            <a:rPr lang="en-GB" baseline="30000" dirty="0" smtClean="0"/>
            <a:t>st</a:t>
          </a:r>
          <a:r>
            <a:rPr lang="en-GB" dirty="0" smtClean="0"/>
            <a:t> and 3</a:t>
          </a:r>
          <a:r>
            <a:rPr lang="en-GB" baseline="30000" dirty="0" smtClean="0"/>
            <a:t>rd</a:t>
          </a:r>
          <a:r>
            <a:rPr lang="en-GB" dirty="0" smtClean="0"/>
            <a:t> Party </a:t>
          </a:r>
          <a:endParaRPr lang="en-US" dirty="0"/>
        </a:p>
      </dgm:t>
    </dgm:pt>
    <dgm:pt modelId="{909A82BB-122F-447B-8870-5D5FD87C908F}" type="parTrans" cxnId="{E9F207E0-C32F-40E4-9F45-DA4A7F32C86F}">
      <dgm:prSet/>
      <dgm:spPr/>
      <dgm:t>
        <a:bodyPr/>
        <a:lstStyle/>
        <a:p>
          <a:endParaRPr lang="en-US"/>
        </a:p>
      </dgm:t>
    </dgm:pt>
    <dgm:pt modelId="{C59B75B7-D341-4E06-8DEC-540074E0D057}" type="sibTrans" cxnId="{E9F207E0-C32F-40E4-9F45-DA4A7F32C86F}">
      <dgm:prSet/>
      <dgm:spPr/>
      <dgm:t>
        <a:bodyPr/>
        <a:lstStyle/>
        <a:p>
          <a:endParaRPr lang="en-US"/>
        </a:p>
      </dgm:t>
    </dgm:pt>
    <dgm:pt modelId="{8043D03D-5F87-4293-9387-DD0274E002CD}">
      <dgm:prSet phldrT="[Text]"/>
      <dgm:spPr/>
      <dgm:t>
        <a:bodyPr/>
        <a:lstStyle/>
        <a:p>
          <a:r>
            <a:rPr lang="en-GB" dirty="0" smtClean="0"/>
            <a:t>Credit Card / Revolving Credit</a:t>
          </a:r>
        </a:p>
      </dgm:t>
    </dgm:pt>
    <dgm:pt modelId="{BD78AD50-F711-4D58-86B9-2E5179BACB19}" type="parTrans" cxnId="{CEC84D3F-A5E0-4D27-A28E-2F82DEF2FE83}">
      <dgm:prSet/>
      <dgm:spPr/>
      <dgm:t>
        <a:bodyPr/>
        <a:lstStyle/>
        <a:p>
          <a:endParaRPr lang="en-US"/>
        </a:p>
      </dgm:t>
    </dgm:pt>
    <dgm:pt modelId="{EFD5AC63-026B-4C48-B5F7-1017BA28FE17}" type="sibTrans" cxnId="{CEC84D3F-A5E0-4D27-A28E-2F82DEF2FE83}">
      <dgm:prSet/>
      <dgm:spPr/>
      <dgm:t>
        <a:bodyPr/>
        <a:lstStyle/>
        <a:p>
          <a:endParaRPr lang="en-US"/>
        </a:p>
      </dgm:t>
    </dgm:pt>
    <dgm:pt modelId="{E18D6E8F-5F75-43FC-9280-304A3C0EDCB3}">
      <dgm:prSet phldrT="[Text]"/>
      <dgm:spPr/>
      <dgm:t>
        <a:bodyPr/>
        <a:lstStyle/>
        <a:p>
          <a:r>
            <a:rPr lang="en-GB" dirty="0" smtClean="0"/>
            <a:t>Consumer Loans</a:t>
          </a:r>
          <a:endParaRPr lang="en-US" dirty="0"/>
        </a:p>
      </dgm:t>
    </dgm:pt>
    <dgm:pt modelId="{2B9C4AD6-873D-4B2E-9276-E75CEA8FE6C5}" type="parTrans" cxnId="{A69D2836-052A-404F-AE8C-E5233B891879}">
      <dgm:prSet/>
      <dgm:spPr/>
      <dgm:t>
        <a:bodyPr/>
        <a:lstStyle/>
        <a:p>
          <a:endParaRPr lang="en-US"/>
        </a:p>
      </dgm:t>
    </dgm:pt>
    <dgm:pt modelId="{C9E14DF2-17F8-4582-BBD9-C093E6EFE19E}" type="sibTrans" cxnId="{A69D2836-052A-404F-AE8C-E5233B891879}">
      <dgm:prSet/>
      <dgm:spPr/>
      <dgm:t>
        <a:bodyPr/>
        <a:lstStyle/>
        <a:p>
          <a:endParaRPr lang="en-US"/>
        </a:p>
      </dgm:t>
    </dgm:pt>
    <dgm:pt modelId="{3FF31500-8DDE-46EB-8A35-F3CA91E70534}">
      <dgm:prSet phldrT="[Text]"/>
      <dgm:spPr/>
      <dgm:t>
        <a:bodyPr/>
        <a:lstStyle/>
        <a:p>
          <a:endParaRPr lang="en-GB" dirty="0" smtClean="0"/>
        </a:p>
      </dgm:t>
    </dgm:pt>
    <dgm:pt modelId="{5219F13D-A901-4459-9E3C-F579944228C8}" type="sibTrans" cxnId="{D6915582-E505-4232-9D93-ECBB23E6CF77}">
      <dgm:prSet/>
      <dgm:spPr/>
      <dgm:t>
        <a:bodyPr/>
        <a:lstStyle/>
        <a:p>
          <a:endParaRPr lang="en-US"/>
        </a:p>
      </dgm:t>
    </dgm:pt>
    <dgm:pt modelId="{63E62516-4377-4007-8C9C-3228643E0ED5}" type="parTrans" cxnId="{D6915582-E505-4232-9D93-ECBB23E6CF77}">
      <dgm:prSet/>
      <dgm:spPr/>
      <dgm:t>
        <a:bodyPr/>
        <a:lstStyle/>
        <a:p>
          <a:endParaRPr lang="en-US"/>
        </a:p>
      </dgm:t>
    </dgm:pt>
    <dgm:pt modelId="{74901C68-49F0-4D1D-9EAF-023690080CB7}">
      <dgm:prSet/>
      <dgm:spPr/>
      <dgm:t>
        <a:bodyPr/>
        <a:lstStyle/>
        <a:p>
          <a:r>
            <a:rPr lang="en-GB" dirty="0" smtClean="0"/>
            <a:t>Insurance Policy</a:t>
          </a:r>
          <a:endParaRPr lang="en-US" dirty="0"/>
        </a:p>
      </dgm:t>
    </dgm:pt>
    <dgm:pt modelId="{08747345-3DDD-468B-A1A0-C7B4E1C35BEF}" type="parTrans" cxnId="{76AEA67D-E02F-4141-B488-6F346C76A564}">
      <dgm:prSet/>
      <dgm:spPr/>
      <dgm:t>
        <a:bodyPr/>
        <a:lstStyle/>
        <a:p>
          <a:endParaRPr lang="en-US"/>
        </a:p>
      </dgm:t>
    </dgm:pt>
    <dgm:pt modelId="{40E27111-F448-471A-8F15-F32910126C68}" type="sibTrans" cxnId="{76AEA67D-E02F-4141-B488-6F346C76A564}">
      <dgm:prSet/>
      <dgm:spPr/>
      <dgm:t>
        <a:bodyPr/>
        <a:lstStyle/>
        <a:p>
          <a:endParaRPr lang="en-US"/>
        </a:p>
      </dgm:t>
    </dgm:pt>
    <dgm:pt modelId="{FE9BE104-59D9-4A9F-A9FA-15209454350E}">
      <dgm:prSet/>
      <dgm:spPr/>
      <dgm:t>
        <a:bodyPr/>
        <a:lstStyle/>
        <a:p>
          <a:r>
            <a:rPr lang="en-GB" dirty="0" smtClean="0"/>
            <a:t>Mobile Phone</a:t>
          </a:r>
          <a:endParaRPr lang="en-US" dirty="0"/>
        </a:p>
      </dgm:t>
    </dgm:pt>
    <dgm:pt modelId="{FD68D3CF-6D0A-4AD7-B517-6E5147715A90}" type="parTrans" cxnId="{034FAED0-2352-4C9D-BCBB-DE8A9E43084C}">
      <dgm:prSet/>
      <dgm:spPr/>
      <dgm:t>
        <a:bodyPr/>
        <a:lstStyle/>
        <a:p>
          <a:endParaRPr lang="en-US"/>
        </a:p>
      </dgm:t>
    </dgm:pt>
    <dgm:pt modelId="{8A2B3A2B-E563-41CF-B66C-D543506519CA}" type="sibTrans" cxnId="{034FAED0-2352-4C9D-BCBB-DE8A9E43084C}">
      <dgm:prSet/>
      <dgm:spPr/>
      <dgm:t>
        <a:bodyPr/>
        <a:lstStyle/>
        <a:p>
          <a:endParaRPr lang="en-US"/>
        </a:p>
      </dgm:t>
    </dgm:pt>
    <dgm:pt modelId="{83581AE6-04AD-4BEF-9FA1-6C53C096F3EC}" type="pres">
      <dgm:prSet presAssocID="{C4BCE1F0-6216-4FCD-89A7-8D49E5208AC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1D0AB1-EB1A-448A-9BFD-0D4CF8DECFCE}" type="pres">
      <dgm:prSet presAssocID="{6CD1058C-DBB9-4E63-A7FA-3AA375C73D32}" presName="compNode" presStyleCnt="0"/>
      <dgm:spPr/>
    </dgm:pt>
    <dgm:pt modelId="{E6336ADC-DBD0-43B4-957B-9B66F0B905BE}" type="pres">
      <dgm:prSet presAssocID="{6CD1058C-DBB9-4E63-A7FA-3AA375C73D32}" presName="aNode" presStyleLbl="bgShp" presStyleIdx="0" presStyleCnt="2"/>
      <dgm:spPr/>
      <dgm:t>
        <a:bodyPr/>
        <a:lstStyle/>
        <a:p>
          <a:endParaRPr lang="en-US"/>
        </a:p>
      </dgm:t>
    </dgm:pt>
    <dgm:pt modelId="{7912A447-26F1-4E7E-83FC-2E4B7233CFB7}" type="pres">
      <dgm:prSet presAssocID="{6CD1058C-DBB9-4E63-A7FA-3AA375C73D32}" presName="textNode" presStyleLbl="bgShp" presStyleIdx="0" presStyleCnt="2"/>
      <dgm:spPr/>
      <dgm:t>
        <a:bodyPr/>
        <a:lstStyle/>
        <a:p>
          <a:endParaRPr lang="en-US"/>
        </a:p>
      </dgm:t>
    </dgm:pt>
    <dgm:pt modelId="{97F18407-7E99-4861-BDB1-58665376D6F5}" type="pres">
      <dgm:prSet presAssocID="{6CD1058C-DBB9-4E63-A7FA-3AA375C73D32}" presName="compChildNode" presStyleCnt="0"/>
      <dgm:spPr/>
    </dgm:pt>
    <dgm:pt modelId="{BD0FA576-574B-44C3-A0A8-D0EC61D399D3}" type="pres">
      <dgm:prSet presAssocID="{6CD1058C-DBB9-4E63-A7FA-3AA375C73D32}" presName="theInnerList" presStyleCnt="0"/>
      <dgm:spPr/>
    </dgm:pt>
    <dgm:pt modelId="{E1879816-162D-4D46-81C2-21D074BB2C5C}" type="pres">
      <dgm:prSet presAssocID="{BFF53FBD-449D-442A-A652-108BCAFCCD4D}" presName="childNode" presStyleLbl="node1" presStyleIdx="0" presStyleCnt="5" custScaleX="88225" custScaleY="1040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A6A43-B1FB-407E-B1CC-AD1A1B77E0F4}" type="pres">
      <dgm:prSet presAssocID="{6CD1058C-DBB9-4E63-A7FA-3AA375C73D32}" presName="aSpace" presStyleCnt="0"/>
      <dgm:spPr/>
    </dgm:pt>
    <dgm:pt modelId="{F828280D-DED4-474D-978A-5E49107CA11E}" type="pres">
      <dgm:prSet presAssocID="{3FF31500-8DDE-46EB-8A35-F3CA91E70534}" presName="compNode" presStyleCnt="0"/>
      <dgm:spPr/>
    </dgm:pt>
    <dgm:pt modelId="{5C06EFC1-8765-448B-B003-351D09F7B05B}" type="pres">
      <dgm:prSet presAssocID="{3FF31500-8DDE-46EB-8A35-F3CA91E70534}" presName="aNode" presStyleLbl="bgShp" presStyleIdx="1" presStyleCnt="2" custLinFactNeighborX="-3750" custLinFactNeighborY="-911"/>
      <dgm:spPr/>
      <dgm:t>
        <a:bodyPr/>
        <a:lstStyle/>
        <a:p>
          <a:endParaRPr lang="en-US"/>
        </a:p>
      </dgm:t>
    </dgm:pt>
    <dgm:pt modelId="{1BC3E4FD-E6FA-47EE-A98C-732946176027}" type="pres">
      <dgm:prSet presAssocID="{3FF31500-8DDE-46EB-8A35-F3CA91E70534}" presName="textNode" presStyleLbl="bgShp" presStyleIdx="1" presStyleCnt="2"/>
      <dgm:spPr/>
      <dgm:t>
        <a:bodyPr/>
        <a:lstStyle/>
        <a:p>
          <a:endParaRPr lang="en-US"/>
        </a:p>
      </dgm:t>
    </dgm:pt>
    <dgm:pt modelId="{F4E65D84-CFFD-4566-817D-D9EFE483D1A1}" type="pres">
      <dgm:prSet presAssocID="{3FF31500-8DDE-46EB-8A35-F3CA91E70534}" presName="compChildNode" presStyleCnt="0"/>
      <dgm:spPr/>
    </dgm:pt>
    <dgm:pt modelId="{50ADB248-8FAD-4150-B99E-0F5CB2C53D58}" type="pres">
      <dgm:prSet presAssocID="{3FF31500-8DDE-46EB-8A35-F3CA91E70534}" presName="theInnerList" presStyleCnt="0"/>
      <dgm:spPr/>
    </dgm:pt>
    <dgm:pt modelId="{E4B6C4A0-7975-4527-AB78-90E7A925C1EF}" type="pres">
      <dgm:prSet presAssocID="{8043D03D-5F87-4293-9387-DD0274E002CD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A0DDF-F18E-47B5-9C0E-30BD87E9CB05}" type="pres">
      <dgm:prSet presAssocID="{8043D03D-5F87-4293-9387-DD0274E002CD}" presName="aSpace2" presStyleCnt="0"/>
      <dgm:spPr/>
    </dgm:pt>
    <dgm:pt modelId="{F7797050-AB69-4901-8FCA-0DA99BCEBBEC}" type="pres">
      <dgm:prSet presAssocID="{E18D6E8F-5F75-43FC-9280-304A3C0EDCB3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89DC6-EC45-416E-ACF1-3936D4C5C572}" type="pres">
      <dgm:prSet presAssocID="{E18D6E8F-5F75-43FC-9280-304A3C0EDCB3}" presName="aSpace2" presStyleCnt="0"/>
      <dgm:spPr/>
    </dgm:pt>
    <dgm:pt modelId="{E4AD987E-CD2C-4897-9B7B-373C0B88A0EE}" type="pres">
      <dgm:prSet presAssocID="{74901C68-49F0-4D1D-9EAF-023690080CB7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8F54E-67E8-4126-9452-BB85AB5E9D13}" type="pres">
      <dgm:prSet presAssocID="{74901C68-49F0-4D1D-9EAF-023690080CB7}" presName="aSpace2" presStyleCnt="0"/>
      <dgm:spPr/>
    </dgm:pt>
    <dgm:pt modelId="{E950136C-C42C-4196-A76A-6A977372E165}" type="pres">
      <dgm:prSet presAssocID="{FE9BE104-59D9-4A9F-A9FA-15209454350E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F207E0-C32F-40E4-9F45-DA4A7F32C86F}" srcId="{6CD1058C-DBB9-4E63-A7FA-3AA375C73D32}" destId="{BFF53FBD-449D-442A-A652-108BCAFCCD4D}" srcOrd="0" destOrd="0" parTransId="{909A82BB-122F-447B-8870-5D5FD87C908F}" sibTransId="{C59B75B7-D341-4E06-8DEC-540074E0D057}"/>
    <dgm:cxn modelId="{A69D2836-052A-404F-AE8C-E5233B891879}" srcId="{3FF31500-8DDE-46EB-8A35-F3CA91E70534}" destId="{E18D6E8F-5F75-43FC-9280-304A3C0EDCB3}" srcOrd="1" destOrd="0" parTransId="{2B9C4AD6-873D-4B2E-9276-E75CEA8FE6C5}" sibTransId="{C9E14DF2-17F8-4582-BBD9-C093E6EFE19E}"/>
    <dgm:cxn modelId="{CEC84D3F-A5E0-4D27-A28E-2F82DEF2FE83}" srcId="{3FF31500-8DDE-46EB-8A35-F3CA91E70534}" destId="{8043D03D-5F87-4293-9387-DD0274E002CD}" srcOrd="0" destOrd="0" parTransId="{BD78AD50-F711-4D58-86B9-2E5179BACB19}" sibTransId="{EFD5AC63-026B-4C48-B5F7-1017BA28FE17}"/>
    <dgm:cxn modelId="{19E2BD47-60AB-4D34-91EC-FB6D45C0598D}" type="presOf" srcId="{C4BCE1F0-6216-4FCD-89A7-8D49E5208ACC}" destId="{83581AE6-04AD-4BEF-9FA1-6C53C096F3EC}" srcOrd="0" destOrd="0" presId="urn:microsoft.com/office/officeart/2005/8/layout/lProcess2"/>
    <dgm:cxn modelId="{E6942485-AE0C-47C1-8AE6-49308FB555E8}" type="presOf" srcId="{FE9BE104-59D9-4A9F-A9FA-15209454350E}" destId="{E950136C-C42C-4196-A76A-6A977372E165}" srcOrd="0" destOrd="0" presId="urn:microsoft.com/office/officeart/2005/8/layout/lProcess2"/>
    <dgm:cxn modelId="{35157851-DCBD-4203-9EEB-14A87901C257}" type="presOf" srcId="{74901C68-49F0-4D1D-9EAF-023690080CB7}" destId="{E4AD987E-CD2C-4897-9B7B-373C0B88A0EE}" srcOrd="0" destOrd="0" presId="urn:microsoft.com/office/officeart/2005/8/layout/lProcess2"/>
    <dgm:cxn modelId="{76AEA67D-E02F-4141-B488-6F346C76A564}" srcId="{3FF31500-8DDE-46EB-8A35-F3CA91E70534}" destId="{74901C68-49F0-4D1D-9EAF-023690080CB7}" srcOrd="2" destOrd="0" parTransId="{08747345-3DDD-468B-A1A0-C7B4E1C35BEF}" sibTransId="{40E27111-F448-471A-8F15-F32910126C68}"/>
    <dgm:cxn modelId="{FD125956-2C6D-4D75-B9AD-EDCDE5C5C978}" type="presOf" srcId="{8043D03D-5F87-4293-9387-DD0274E002CD}" destId="{E4B6C4A0-7975-4527-AB78-90E7A925C1EF}" srcOrd="0" destOrd="0" presId="urn:microsoft.com/office/officeart/2005/8/layout/lProcess2"/>
    <dgm:cxn modelId="{79D14AAB-0656-4427-BCF9-78D1D06E6A7E}" type="presOf" srcId="{3FF31500-8DDE-46EB-8A35-F3CA91E70534}" destId="{1BC3E4FD-E6FA-47EE-A98C-732946176027}" srcOrd="1" destOrd="0" presId="urn:microsoft.com/office/officeart/2005/8/layout/lProcess2"/>
    <dgm:cxn modelId="{034FAED0-2352-4C9D-BCBB-DE8A9E43084C}" srcId="{3FF31500-8DDE-46EB-8A35-F3CA91E70534}" destId="{FE9BE104-59D9-4A9F-A9FA-15209454350E}" srcOrd="3" destOrd="0" parTransId="{FD68D3CF-6D0A-4AD7-B517-6E5147715A90}" sibTransId="{8A2B3A2B-E563-41CF-B66C-D543506519CA}"/>
    <dgm:cxn modelId="{36E0885A-8067-4BA0-A3BC-D90ECE62818C}" type="presOf" srcId="{BFF53FBD-449D-442A-A652-108BCAFCCD4D}" destId="{E1879816-162D-4D46-81C2-21D074BB2C5C}" srcOrd="0" destOrd="0" presId="urn:microsoft.com/office/officeart/2005/8/layout/lProcess2"/>
    <dgm:cxn modelId="{529951C0-2F5F-40C1-BFF1-FA245BE18A4D}" type="presOf" srcId="{3FF31500-8DDE-46EB-8A35-F3CA91E70534}" destId="{5C06EFC1-8765-448B-B003-351D09F7B05B}" srcOrd="0" destOrd="0" presId="urn:microsoft.com/office/officeart/2005/8/layout/lProcess2"/>
    <dgm:cxn modelId="{66533AC9-A8E4-4C16-9CAA-084A8965E98D}" type="presOf" srcId="{6CD1058C-DBB9-4E63-A7FA-3AA375C73D32}" destId="{7912A447-26F1-4E7E-83FC-2E4B7233CFB7}" srcOrd="1" destOrd="0" presId="urn:microsoft.com/office/officeart/2005/8/layout/lProcess2"/>
    <dgm:cxn modelId="{D6915582-E505-4232-9D93-ECBB23E6CF77}" srcId="{C4BCE1F0-6216-4FCD-89A7-8D49E5208ACC}" destId="{3FF31500-8DDE-46EB-8A35-F3CA91E70534}" srcOrd="1" destOrd="0" parTransId="{63E62516-4377-4007-8C9C-3228643E0ED5}" sibTransId="{5219F13D-A901-4459-9E3C-F579944228C8}"/>
    <dgm:cxn modelId="{A87ACFBB-EC67-410C-B7CB-6C0661039D2B}" type="presOf" srcId="{E18D6E8F-5F75-43FC-9280-304A3C0EDCB3}" destId="{F7797050-AB69-4901-8FCA-0DA99BCEBBEC}" srcOrd="0" destOrd="0" presId="urn:microsoft.com/office/officeart/2005/8/layout/lProcess2"/>
    <dgm:cxn modelId="{CB52AEB1-6BAA-4857-94EA-040766037E41}" srcId="{C4BCE1F0-6216-4FCD-89A7-8D49E5208ACC}" destId="{6CD1058C-DBB9-4E63-A7FA-3AA375C73D32}" srcOrd="0" destOrd="0" parTransId="{EF510D55-8ED8-400F-B515-18938686C20A}" sibTransId="{CCF34847-46CB-41DE-9AE9-C7536ECE5C6D}"/>
    <dgm:cxn modelId="{0322B9FE-0789-4223-9F91-46C6B7E134F4}" type="presOf" srcId="{6CD1058C-DBB9-4E63-A7FA-3AA375C73D32}" destId="{E6336ADC-DBD0-43B4-957B-9B66F0B905BE}" srcOrd="0" destOrd="0" presId="urn:microsoft.com/office/officeart/2005/8/layout/lProcess2"/>
    <dgm:cxn modelId="{BBFC3BE6-CDFE-4C37-B737-A1C96604B787}" type="presParOf" srcId="{83581AE6-04AD-4BEF-9FA1-6C53C096F3EC}" destId="{121D0AB1-EB1A-448A-9BFD-0D4CF8DECFCE}" srcOrd="0" destOrd="0" presId="urn:microsoft.com/office/officeart/2005/8/layout/lProcess2"/>
    <dgm:cxn modelId="{78292F18-8485-47E8-BBAB-7244A3F56A44}" type="presParOf" srcId="{121D0AB1-EB1A-448A-9BFD-0D4CF8DECFCE}" destId="{E6336ADC-DBD0-43B4-957B-9B66F0B905BE}" srcOrd="0" destOrd="0" presId="urn:microsoft.com/office/officeart/2005/8/layout/lProcess2"/>
    <dgm:cxn modelId="{508297FC-CBA7-4DD2-A529-BA60FBF96A89}" type="presParOf" srcId="{121D0AB1-EB1A-448A-9BFD-0D4CF8DECFCE}" destId="{7912A447-26F1-4E7E-83FC-2E4B7233CFB7}" srcOrd="1" destOrd="0" presId="urn:microsoft.com/office/officeart/2005/8/layout/lProcess2"/>
    <dgm:cxn modelId="{8CCE6C69-BEC6-437F-8E75-D1B9E8E7998C}" type="presParOf" srcId="{121D0AB1-EB1A-448A-9BFD-0D4CF8DECFCE}" destId="{97F18407-7E99-4861-BDB1-58665376D6F5}" srcOrd="2" destOrd="0" presId="urn:microsoft.com/office/officeart/2005/8/layout/lProcess2"/>
    <dgm:cxn modelId="{32029587-0F5E-42A9-825B-9067AC0FCA28}" type="presParOf" srcId="{97F18407-7E99-4861-BDB1-58665376D6F5}" destId="{BD0FA576-574B-44C3-A0A8-D0EC61D399D3}" srcOrd="0" destOrd="0" presId="urn:microsoft.com/office/officeart/2005/8/layout/lProcess2"/>
    <dgm:cxn modelId="{5839E644-FA71-478E-8EAE-7AC4F0C78351}" type="presParOf" srcId="{BD0FA576-574B-44C3-A0A8-D0EC61D399D3}" destId="{E1879816-162D-4D46-81C2-21D074BB2C5C}" srcOrd="0" destOrd="0" presId="urn:microsoft.com/office/officeart/2005/8/layout/lProcess2"/>
    <dgm:cxn modelId="{693400D8-4E1F-4323-9F5D-83F693100BC0}" type="presParOf" srcId="{83581AE6-04AD-4BEF-9FA1-6C53C096F3EC}" destId="{F51A6A43-B1FB-407E-B1CC-AD1A1B77E0F4}" srcOrd="1" destOrd="0" presId="urn:microsoft.com/office/officeart/2005/8/layout/lProcess2"/>
    <dgm:cxn modelId="{B4207B40-9F30-4F8C-9FAE-5E813D3D7A7A}" type="presParOf" srcId="{83581AE6-04AD-4BEF-9FA1-6C53C096F3EC}" destId="{F828280D-DED4-474D-978A-5E49107CA11E}" srcOrd="2" destOrd="0" presId="urn:microsoft.com/office/officeart/2005/8/layout/lProcess2"/>
    <dgm:cxn modelId="{C0E9A819-E961-497A-85C3-B2D21D866C7C}" type="presParOf" srcId="{F828280D-DED4-474D-978A-5E49107CA11E}" destId="{5C06EFC1-8765-448B-B003-351D09F7B05B}" srcOrd="0" destOrd="0" presId="urn:microsoft.com/office/officeart/2005/8/layout/lProcess2"/>
    <dgm:cxn modelId="{3459340B-1591-4C3D-926F-E3484CB577F1}" type="presParOf" srcId="{F828280D-DED4-474D-978A-5E49107CA11E}" destId="{1BC3E4FD-E6FA-47EE-A98C-732946176027}" srcOrd="1" destOrd="0" presId="urn:microsoft.com/office/officeart/2005/8/layout/lProcess2"/>
    <dgm:cxn modelId="{2D947D02-647E-4475-8B3C-FBAF798D215C}" type="presParOf" srcId="{F828280D-DED4-474D-978A-5E49107CA11E}" destId="{F4E65D84-CFFD-4566-817D-D9EFE483D1A1}" srcOrd="2" destOrd="0" presId="urn:microsoft.com/office/officeart/2005/8/layout/lProcess2"/>
    <dgm:cxn modelId="{ABB0449B-2611-4D49-AA61-FC0B602F3599}" type="presParOf" srcId="{F4E65D84-CFFD-4566-817D-D9EFE483D1A1}" destId="{50ADB248-8FAD-4150-B99E-0F5CB2C53D58}" srcOrd="0" destOrd="0" presId="urn:microsoft.com/office/officeart/2005/8/layout/lProcess2"/>
    <dgm:cxn modelId="{3568E884-7DDB-47A1-A591-CBD66A47FEED}" type="presParOf" srcId="{50ADB248-8FAD-4150-B99E-0F5CB2C53D58}" destId="{E4B6C4A0-7975-4527-AB78-90E7A925C1EF}" srcOrd="0" destOrd="0" presId="urn:microsoft.com/office/officeart/2005/8/layout/lProcess2"/>
    <dgm:cxn modelId="{56E7346A-2F2B-4015-B3F8-B6A8EEE456B7}" type="presParOf" srcId="{50ADB248-8FAD-4150-B99E-0F5CB2C53D58}" destId="{0A9A0DDF-F18E-47B5-9C0E-30BD87E9CB05}" srcOrd="1" destOrd="0" presId="urn:microsoft.com/office/officeart/2005/8/layout/lProcess2"/>
    <dgm:cxn modelId="{BB7A57E4-71B1-4873-8D90-168DDA97D7A8}" type="presParOf" srcId="{50ADB248-8FAD-4150-B99E-0F5CB2C53D58}" destId="{F7797050-AB69-4901-8FCA-0DA99BCEBBEC}" srcOrd="2" destOrd="0" presId="urn:microsoft.com/office/officeart/2005/8/layout/lProcess2"/>
    <dgm:cxn modelId="{23D86F07-606D-4D50-A751-50ECBC24FF72}" type="presParOf" srcId="{50ADB248-8FAD-4150-B99E-0F5CB2C53D58}" destId="{32089DC6-EC45-416E-ACF1-3936D4C5C572}" srcOrd="3" destOrd="0" presId="urn:microsoft.com/office/officeart/2005/8/layout/lProcess2"/>
    <dgm:cxn modelId="{0BF73403-5436-423B-A1F6-29E504AF1DF5}" type="presParOf" srcId="{50ADB248-8FAD-4150-B99E-0F5CB2C53D58}" destId="{E4AD987E-CD2C-4897-9B7B-373C0B88A0EE}" srcOrd="4" destOrd="0" presId="urn:microsoft.com/office/officeart/2005/8/layout/lProcess2"/>
    <dgm:cxn modelId="{40170EED-3E10-4FDE-9197-E8FE503E6A7B}" type="presParOf" srcId="{50ADB248-8FAD-4150-B99E-0F5CB2C53D58}" destId="{6BC8F54E-67E8-4126-9452-BB85AB5E9D13}" srcOrd="5" destOrd="0" presId="urn:microsoft.com/office/officeart/2005/8/layout/lProcess2"/>
    <dgm:cxn modelId="{CFFD1AE8-1040-412A-89E5-3891FF4C44E3}" type="presParOf" srcId="{50ADB248-8FAD-4150-B99E-0F5CB2C53D58}" destId="{E950136C-C42C-4196-A76A-6A977372E165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BCE1F0-6216-4FCD-89A7-8D49E5208AC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D1058C-DBB9-4E63-A7FA-3AA375C73D32}">
      <dgm:prSet phldrT="[Text]"/>
      <dgm:spPr/>
      <dgm:t>
        <a:bodyPr/>
        <a:lstStyle/>
        <a:p>
          <a:endParaRPr lang="en-GB" dirty="0" smtClean="0"/>
        </a:p>
      </dgm:t>
    </dgm:pt>
    <dgm:pt modelId="{EF510D55-8ED8-400F-B515-18938686C20A}" type="parTrans" cxnId="{CB52AEB1-6BAA-4857-94EA-040766037E41}">
      <dgm:prSet/>
      <dgm:spPr/>
      <dgm:t>
        <a:bodyPr/>
        <a:lstStyle/>
        <a:p>
          <a:endParaRPr lang="en-US"/>
        </a:p>
      </dgm:t>
    </dgm:pt>
    <dgm:pt modelId="{CCF34847-46CB-41DE-9AE9-C7536ECE5C6D}" type="sibTrans" cxnId="{CB52AEB1-6BAA-4857-94EA-040766037E41}">
      <dgm:prSet/>
      <dgm:spPr/>
      <dgm:t>
        <a:bodyPr/>
        <a:lstStyle/>
        <a:p>
          <a:endParaRPr lang="en-US"/>
        </a:p>
      </dgm:t>
    </dgm:pt>
    <dgm:pt modelId="{BFF53FBD-449D-442A-A652-108BCAFCCD4D}">
      <dgm:prSet phldrT="[Text]"/>
      <dgm:spPr/>
      <dgm:t>
        <a:bodyPr/>
        <a:lstStyle/>
        <a:p>
          <a:r>
            <a:rPr lang="en-GB" dirty="0" smtClean="0"/>
            <a:t>3</a:t>
          </a:r>
          <a:r>
            <a:rPr lang="en-GB" baseline="30000" dirty="0" smtClean="0"/>
            <a:t>rd</a:t>
          </a:r>
          <a:r>
            <a:rPr lang="en-GB" dirty="0" smtClean="0"/>
            <a:t> Party </a:t>
          </a:r>
          <a:endParaRPr lang="en-US" dirty="0"/>
        </a:p>
      </dgm:t>
    </dgm:pt>
    <dgm:pt modelId="{909A82BB-122F-447B-8870-5D5FD87C908F}" type="parTrans" cxnId="{E9F207E0-C32F-40E4-9F45-DA4A7F32C86F}">
      <dgm:prSet/>
      <dgm:spPr/>
      <dgm:t>
        <a:bodyPr/>
        <a:lstStyle/>
        <a:p>
          <a:endParaRPr lang="en-US"/>
        </a:p>
      </dgm:t>
    </dgm:pt>
    <dgm:pt modelId="{C59B75B7-D341-4E06-8DEC-540074E0D057}" type="sibTrans" cxnId="{E9F207E0-C32F-40E4-9F45-DA4A7F32C86F}">
      <dgm:prSet/>
      <dgm:spPr/>
      <dgm:t>
        <a:bodyPr/>
        <a:lstStyle/>
        <a:p>
          <a:endParaRPr lang="en-US"/>
        </a:p>
      </dgm:t>
    </dgm:pt>
    <dgm:pt modelId="{8043D03D-5F87-4293-9387-DD0274E002CD}">
      <dgm:prSet phldrT="[Text]"/>
      <dgm:spPr/>
      <dgm:t>
        <a:bodyPr/>
        <a:lstStyle/>
        <a:p>
          <a:r>
            <a:rPr lang="en-GB" dirty="0" smtClean="0"/>
            <a:t>Credit Card / Revolving Credit</a:t>
          </a:r>
        </a:p>
      </dgm:t>
    </dgm:pt>
    <dgm:pt modelId="{BD78AD50-F711-4D58-86B9-2E5179BACB19}" type="parTrans" cxnId="{CEC84D3F-A5E0-4D27-A28E-2F82DEF2FE83}">
      <dgm:prSet/>
      <dgm:spPr/>
      <dgm:t>
        <a:bodyPr/>
        <a:lstStyle/>
        <a:p>
          <a:endParaRPr lang="en-US"/>
        </a:p>
      </dgm:t>
    </dgm:pt>
    <dgm:pt modelId="{EFD5AC63-026B-4C48-B5F7-1017BA28FE17}" type="sibTrans" cxnId="{CEC84D3F-A5E0-4D27-A28E-2F82DEF2FE83}">
      <dgm:prSet/>
      <dgm:spPr/>
      <dgm:t>
        <a:bodyPr/>
        <a:lstStyle/>
        <a:p>
          <a:endParaRPr lang="en-US"/>
        </a:p>
      </dgm:t>
    </dgm:pt>
    <dgm:pt modelId="{E18D6E8F-5F75-43FC-9280-304A3C0EDCB3}">
      <dgm:prSet phldrT="[Text]"/>
      <dgm:spPr/>
      <dgm:t>
        <a:bodyPr/>
        <a:lstStyle/>
        <a:p>
          <a:r>
            <a:rPr lang="en-GB" dirty="0" smtClean="0"/>
            <a:t>Consumer Loans</a:t>
          </a:r>
          <a:endParaRPr lang="en-US" dirty="0"/>
        </a:p>
      </dgm:t>
    </dgm:pt>
    <dgm:pt modelId="{2B9C4AD6-873D-4B2E-9276-E75CEA8FE6C5}" type="parTrans" cxnId="{A69D2836-052A-404F-AE8C-E5233B891879}">
      <dgm:prSet/>
      <dgm:spPr/>
      <dgm:t>
        <a:bodyPr/>
        <a:lstStyle/>
        <a:p>
          <a:endParaRPr lang="en-US"/>
        </a:p>
      </dgm:t>
    </dgm:pt>
    <dgm:pt modelId="{C9E14DF2-17F8-4582-BBD9-C093E6EFE19E}" type="sibTrans" cxnId="{A69D2836-052A-404F-AE8C-E5233B891879}">
      <dgm:prSet/>
      <dgm:spPr/>
      <dgm:t>
        <a:bodyPr/>
        <a:lstStyle/>
        <a:p>
          <a:endParaRPr lang="en-US"/>
        </a:p>
      </dgm:t>
    </dgm:pt>
    <dgm:pt modelId="{3FF31500-8DDE-46EB-8A35-F3CA91E70534}">
      <dgm:prSet phldrT="[Text]"/>
      <dgm:spPr/>
      <dgm:t>
        <a:bodyPr/>
        <a:lstStyle/>
        <a:p>
          <a:endParaRPr lang="en-GB" dirty="0" smtClean="0"/>
        </a:p>
      </dgm:t>
    </dgm:pt>
    <dgm:pt modelId="{5219F13D-A901-4459-9E3C-F579944228C8}" type="sibTrans" cxnId="{D6915582-E505-4232-9D93-ECBB23E6CF77}">
      <dgm:prSet/>
      <dgm:spPr/>
      <dgm:t>
        <a:bodyPr/>
        <a:lstStyle/>
        <a:p>
          <a:endParaRPr lang="en-US"/>
        </a:p>
      </dgm:t>
    </dgm:pt>
    <dgm:pt modelId="{63E62516-4377-4007-8C9C-3228643E0ED5}" type="parTrans" cxnId="{D6915582-E505-4232-9D93-ECBB23E6CF77}">
      <dgm:prSet/>
      <dgm:spPr/>
      <dgm:t>
        <a:bodyPr/>
        <a:lstStyle/>
        <a:p>
          <a:endParaRPr lang="en-US"/>
        </a:p>
      </dgm:t>
    </dgm:pt>
    <dgm:pt modelId="{26EC9AB2-7F95-408D-8CA8-F26092EAFD4A}">
      <dgm:prSet phldrT="[Text]"/>
      <dgm:spPr/>
      <dgm:t>
        <a:bodyPr/>
        <a:lstStyle/>
        <a:p>
          <a:r>
            <a:rPr lang="en-GB" dirty="0" smtClean="0"/>
            <a:t>Insurance Policy</a:t>
          </a:r>
          <a:endParaRPr lang="en-US" dirty="0"/>
        </a:p>
      </dgm:t>
    </dgm:pt>
    <dgm:pt modelId="{CB89C199-93B8-42F8-864D-06768F694770}" type="sibTrans" cxnId="{3AEFAE35-BC26-4955-AFA4-8904DE6482C3}">
      <dgm:prSet/>
      <dgm:spPr/>
      <dgm:t>
        <a:bodyPr/>
        <a:lstStyle/>
        <a:p>
          <a:endParaRPr lang="en-US"/>
        </a:p>
      </dgm:t>
    </dgm:pt>
    <dgm:pt modelId="{583310DD-D82A-4317-A231-F5A9B3D29797}" type="parTrans" cxnId="{3AEFAE35-BC26-4955-AFA4-8904DE6482C3}">
      <dgm:prSet/>
      <dgm:spPr/>
      <dgm:t>
        <a:bodyPr/>
        <a:lstStyle/>
        <a:p>
          <a:endParaRPr lang="en-US"/>
        </a:p>
      </dgm:t>
    </dgm:pt>
    <dgm:pt modelId="{2F380FCF-0EA6-439B-8E05-28AF47F83F42}">
      <dgm:prSet phldrT="[Text]" custT="1"/>
      <dgm:spPr/>
      <dgm:t>
        <a:bodyPr/>
        <a:lstStyle/>
        <a:p>
          <a:r>
            <a:rPr lang="en-GB" sz="1000" dirty="0" smtClean="0"/>
            <a:t>Application Segments by product and line of business</a:t>
          </a:r>
          <a:endParaRPr lang="en-US" sz="1000" dirty="0"/>
        </a:p>
      </dgm:t>
    </dgm:pt>
    <dgm:pt modelId="{19BD6C2D-E71B-4A5F-B042-5ACF3CA36E29}" type="sibTrans" cxnId="{1665BAE8-1C97-4787-8E85-A6C870ABB017}">
      <dgm:prSet/>
      <dgm:spPr/>
      <dgm:t>
        <a:bodyPr/>
        <a:lstStyle/>
        <a:p>
          <a:endParaRPr lang="en-US"/>
        </a:p>
      </dgm:t>
    </dgm:pt>
    <dgm:pt modelId="{049E5744-05A5-44A2-91FB-9507097229D4}" type="parTrans" cxnId="{1665BAE8-1C97-4787-8E85-A6C870ABB017}">
      <dgm:prSet/>
      <dgm:spPr/>
      <dgm:t>
        <a:bodyPr/>
        <a:lstStyle/>
        <a:p>
          <a:endParaRPr lang="en-US"/>
        </a:p>
      </dgm:t>
    </dgm:pt>
    <dgm:pt modelId="{3F4688A7-7DCF-4EBF-9E16-887319F2CC41}">
      <dgm:prSet/>
      <dgm:spPr/>
      <dgm:t>
        <a:bodyPr/>
        <a:lstStyle/>
        <a:p>
          <a:r>
            <a:rPr lang="en-GB" dirty="0" smtClean="0"/>
            <a:t>Mortgage</a:t>
          </a:r>
          <a:endParaRPr lang="en-US" dirty="0"/>
        </a:p>
      </dgm:t>
    </dgm:pt>
    <dgm:pt modelId="{877C4EF6-4DAC-487B-ABD2-899AB5F0ECA2}" type="parTrans" cxnId="{DDDD7EB2-21F6-4FB1-B5A5-666EF1D1CE30}">
      <dgm:prSet/>
      <dgm:spPr/>
      <dgm:t>
        <a:bodyPr/>
        <a:lstStyle/>
        <a:p>
          <a:endParaRPr lang="en-US"/>
        </a:p>
      </dgm:t>
    </dgm:pt>
    <dgm:pt modelId="{A4FC4347-CDB3-4676-836E-53C188317790}" type="sibTrans" cxnId="{DDDD7EB2-21F6-4FB1-B5A5-666EF1D1CE30}">
      <dgm:prSet/>
      <dgm:spPr/>
      <dgm:t>
        <a:bodyPr/>
        <a:lstStyle/>
        <a:p>
          <a:endParaRPr lang="en-US"/>
        </a:p>
      </dgm:t>
    </dgm:pt>
    <dgm:pt modelId="{19A2C3D0-A2D0-4D92-8DBC-D65D08811DD8}">
      <dgm:prSet/>
      <dgm:spPr/>
      <dgm:t>
        <a:bodyPr/>
        <a:lstStyle/>
        <a:p>
          <a:r>
            <a:rPr lang="en-GB" dirty="0" smtClean="0"/>
            <a:t>Personal loans</a:t>
          </a:r>
          <a:endParaRPr lang="en-US" dirty="0"/>
        </a:p>
      </dgm:t>
    </dgm:pt>
    <dgm:pt modelId="{0493ABC6-6ABA-4696-AAF1-AE9797B0DEC3}" type="parTrans" cxnId="{3F0B3F82-9FC0-459F-B6C6-6B4788F579DD}">
      <dgm:prSet/>
      <dgm:spPr/>
      <dgm:t>
        <a:bodyPr/>
        <a:lstStyle/>
        <a:p>
          <a:endParaRPr lang="en-US"/>
        </a:p>
      </dgm:t>
    </dgm:pt>
    <dgm:pt modelId="{E504EB01-156C-47BF-BF1B-ACCD6E56177C}" type="sibTrans" cxnId="{3F0B3F82-9FC0-459F-B6C6-6B4788F579DD}">
      <dgm:prSet/>
      <dgm:spPr/>
      <dgm:t>
        <a:bodyPr/>
        <a:lstStyle/>
        <a:p>
          <a:endParaRPr lang="en-US"/>
        </a:p>
      </dgm:t>
    </dgm:pt>
    <dgm:pt modelId="{DA06B3A4-55D9-4341-98B6-E1A40E16C94A}">
      <dgm:prSet/>
      <dgm:spPr/>
      <dgm:t>
        <a:bodyPr/>
        <a:lstStyle/>
        <a:p>
          <a:r>
            <a:rPr lang="en-GB" dirty="0" smtClean="0"/>
            <a:t>Credit line</a:t>
          </a:r>
          <a:endParaRPr lang="en-US" dirty="0"/>
        </a:p>
      </dgm:t>
    </dgm:pt>
    <dgm:pt modelId="{16D4E86D-7275-4223-B559-883BBC4006E7}" type="parTrans" cxnId="{04769FF6-19AA-4C34-ACAD-66D9ADDA3824}">
      <dgm:prSet/>
      <dgm:spPr/>
      <dgm:t>
        <a:bodyPr/>
        <a:lstStyle/>
        <a:p>
          <a:endParaRPr lang="en-US"/>
        </a:p>
      </dgm:t>
    </dgm:pt>
    <dgm:pt modelId="{430B4CA7-F2AE-447E-8BA0-FF90AA23CB32}" type="sibTrans" cxnId="{04769FF6-19AA-4C34-ACAD-66D9ADDA3824}">
      <dgm:prSet/>
      <dgm:spPr/>
      <dgm:t>
        <a:bodyPr/>
        <a:lstStyle/>
        <a:p>
          <a:endParaRPr lang="en-US"/>
        </a:p>
      </dgm:t>
    </dgm:pt>
    <dgm:pt modelId="{D4A9BDFF-5F34-4965-9AD4-094A67D78A34}">
      <dgm:prSet/>
      <dgm:spPr/>
      <dgm:t>
        <a:bodyPr/>
        <a:lstStyle/>
        <a:p>
          <a:r>
            <a:rPr lang="en-GB" dirty="0" smtClean="0"/>
            <a:t>Auto Loans</a:t>
          </a:r>
          <a:endParaRPr lang="en-US" dirty="0"/>
        </a:p>
      </dgm:t>
    </dgm:pt>
    <dgm:pt modelId="{6E48B23D-8DD6-4AFA-8BE9-4DCCF8CB16B7}" type="parTrans" cxnId="{639F577A-D802-4985-BD6F-F548D746888F}">
      <dgm:prSet/>
      <dgm:spPr/>
      <dgm:t>
        <a:bodyPr/>
        <a:lstStyle/>
        <a:p>
          <a:endParaRPr lang="en-US"/>
        </a:p>
      </dgm:t>
    </dgm:pt>
    <dgm:pt modelId="{189EFF38-B4C0-4DA2-9467-D31712BBDF0A}" type="sibTrans" cxnId="{639F577A-D802-4985-BD6F-F548D746888F}">
      <dgm:prSet/>
      <dgm:spPr/>
      <dgm:t>
        <a:bodyPr/>
        <a:lstStyle/>
        <a:p>
          <a:endParaRPr lang="en-US"/>
        </a:p>
      </dgm:t>
    </dgm:pt>
    <dgm:pt modelId="{5996711B-C2D0-4652-9883-AF8A8024C025}">
      <dgm:prSet/>
      <dgm:spPr/>
      <dgm:t>
        <a:bodyPr/>
        <a:lstStyle/>
        <a:p>
          <a:r>
            <a:rPr lang="en-GB" dirty="0" smtClean="0"/>
            <a:t>Mobile Phone </a:t>
          </a:r>
          <a:endParaRPr lang="en-US" dirty="0"/>
        </a:p>
      </dgm:t>
    </dgm:pt>
    <dgm:pt modelId="{0E99FA1A-4B4A-47D5-8811-C4022B1EBC06}" type="parTrans" cxnId="{8744ABDD-86CE-4F8D-936C-6B975C6EB6E2}">
      <dgm:prSet/>
      <dgm:spPr/>
      <dgm:t>
        <a:bodyPr/>
        <a:lstStyle/>
        <a:p>
          <a:endParaRPr lang="en-US"/>
        </a:p>
      </dgm:t>
    </dgm:pt>
    <dgm:pt modelId="{7A664DBF-BEAF-4426-BE91-FACFB2AEECBD}" type="sibTrans" cxnId="{8744ABDD-86CE-4F8D-936C-6B975C6EB6E2}">
      <dgm:prSet/>
      <dgm:spPr/>
      <dgm:t>
        <a:bodyPr/>
        <a:lstStyle/>
        <a:p>
          <a:endParaRPr lang="en-US"/>
        </a:p>
      </dgm:t>
    </dgm:pt>
    <dgm:pt modelId="{74901C68-49F0-4D1D-9EAF-023690080CB7}">
      <dgm:prSet/>
      <dgm:spPr/>
      <dgm:t>
        <a:bodyPr/>
        <a:lstStyle/>
        <a:p>
          <a:r>
            <a:rPr lang="en-GB" dirty="0" smtClean="0"/>
            <a:t>Insurance Policy</a:t>
          </a:r>
          <a:endParaRPr lang="en-US" dirty="0"/>
        </a:p>
      </dgm:t>
    </dgm:pt>
    <dgm:pt modelId="{08747345-3DDD-468B-A1A0-C7B4E1C35BEF}" type="parTrans" cxnId="{76AEA67D-E02F-4141-B488-6F346C76A564}">
      <dgm:prSet/>
      <dgm:spPr/>
      <dgm:t>
        <a:bodyPr/>
        <a:lstStyle/>
        <a:p>
          <a:endParaRPr lang="en-US"/>
        </a:p>
      </dgm:t>
    </dgm:pt>
    <dgm:pt modelId="{40E27111-F448-471A-8F15-F32910126C68}" type="sibTrans" cxnId="{76AEA67D-E02F-4141-B488-6F346C76A564}">
      <dgm:prSet/>
      <dgm:spPr/>
      <dgm:t>
        <a:bodyPr/>
        <a:lstStyle/>
        <a:p>
          <a:endParaRPr lang="en-US"/>
        </a:p>
      </dgm:t>
    </dgm:pt>
    <dgm:pt modelId="{FE9BE104-59D9-4A9F-A9FA-15209454350E}">
      <dgm:prSet/>
      <dgm:spPr/>
      <dgm:t>
        <a:bodyPr/>
        <a:lstStyle/>
        <a:p>
          <a:r>
            <a:rPr lang="en-GB" dirty="0" smtClean="0"/>
            <a:t>Mobile Phone</a:t>
          </a:r>
          <a:endParaRPr lang="en-US" dirty="0"/>
        </a:p>
      </dgm:t>
    </dgm:pt>
    <dgm:pt modelId="{FD68D3CF-6D0A-4AD7-B517-6E5147715A90}" type="parTrans" cxnId="{034FAED0-2352-4C9D-BCBB-DE8A9E43084C}">
      <dgm:prSet/>
      <dgm:spPr/>
      <dgm:t>
        <a:bodyPr/>
        <a:lstStyle/>
        <a:p>
          <a:endParaRPr lang="en-US"/>
        </a:p>
      </dgm:t>
    </dgm:pt>
    <dgm:pt modelId="{8A2B3A2B-E563-41CF-B66C-D543506519CA}" type="sibTrans" cxnId="{034FAED0-2352-4C9D-BCBB-DE8A9E43084C}">
      <dgm:prSet/>
      <dgm:spPr/>
      <dgm:t>
        <a:bodyPr/>
        <a:lstStyle/>
        <a:p>
          <a:endParaRPr lang="en-US"/>
        </a:p>
      </dgm:t>
    </dgm:pt>
    <dgm:pt modelId="{83581AE6-04AD-4BEF-9FA1-6C53C096F3EC}" type="pres">
      <dgm:prSet presAssocID="{C4BCE1F0-6216-4FCD-89A7-8D49E5208AC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1D0AB1-EB1A-448A-9BFD-0D4CF8DECFCE}" type="pres">
      <dgm:prSet presAssocID="{6CD1058C-DBB9-4E63-A7FA-3AA375C73D32}" presName="compNode" presStyleCnt="0"/>
      <dgm:spPr/>
    </dgm:pt>
    <dgm:pt modelId="{E6336ADC-DBD0-43B4-957B-9B66F0B905BE}" type="pres">
      <dgm:prSet presAssocID="{6CD1058C-DBB9-4E63-A7FA-3AA375C73D32}" presName="aNode" presStyleLbl="bgShp" presStyleIdx="0" presStyleCnt="3" custLinFactNeighborX="1859" custLinFactNeighborY="3870"/>
      <dgm:spPr/>
      <dgm:t>
        <a:bodyPr/>
        <a:lstStyle/>
        <a:p>
          <a:endParaRPr lang="en-US"/>
        </a:p>
      </dgm:t>
    </dgm:pt>
    <dgm:pt modelId="{7912A447-26F1-4E7E-83FC-2E4B7233CFB7}" type="pres">
      <dgm:prSet presAssocID="{6CD1058C-DBB9-4E63-A7FA-3AA375C73D32}" presName="textNode" presStyleLbl="bgShp" presStyleIdx="0" presStyleCnt="3"/>
      <dgm:spPr/>
      <dgm:t>
        <a:bodyPr/>
        <a:lstStyle/>
        <a:p>
          <a:endParaRPr lang="en-US"/>
        </a:p>
      </dgm:t>
    </dgm:pt>
    <dgm:pt modelId="{97F18407-7E99-4861-BDB1-58665376D6F5}" type="pres">
      <dgm:prSet presAssocID="{6CD1058C-DBB9-4E63-A7FA-3AA375C73D32}" presName="compChildNode" presStyleCnt="0"/>
      <dgm:spPr/>
    </dgm:pt>
    <dgm:pt modelId="{BD0FA576-574B-44C3-A0A8-D0EC61D399D3}" type="pres">
      <dgm:prSet presAssocID="{6CD1058C-DBB9-4E63-A7FA-3AA375C73D32}" presName="theInnerList" presStyleCnt="0"/>
      <dgm:spPr/>
    </dgm:pt>
    <dgm:pt modelId="{E1879816-162D-4D46-81C2-21D074BB2C5C}" type="pres">
      <dgm:prSet presAssocID="{BFF53FBD-449D-442A-A652-108BCAFCCD4D}" presName="childNode" presStyleLbl="node1" presStyleIdx="0" presStyleCnt="11" custScaleX="88225" custScaleY="1040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1A6A43-B1FB-407E-B1CC-AD1A1B77E0F4}" type="pres">
      <dgm:prSet presAssocID="{6CD1058C-DBB9-4E63-A7FA-3AA375C73D32}" presName="aSpace" presStyleCnt="0"/>
      <dgm:spPr/>
    </dgm:pt>
    <dgm:pt modelId="{F828280D-DED4-474D-978A-5E49107CA11E}" type="pres">
      <dgm:prSet presAssocID="{3FF31500-8DDE-46EB-8A35-F3CA91E70534}" presName="compNode" presStyleCnt="0"/>
      <dgm:spPr/>
    </dgm:pt>
    <dgm:pt modelId="{5C06EFC1-8765-448B-B003-351D09F7B05B}" type="pres">
      <dgm:prSet presAssocID="{3FF31500-8DDE-46EB-8A35-F3CA91E70534}" presName="aNode" presStyleLbl="bgShp" presStyleIdx="1" presStyleCnt="3" custLinFactNeighborX="-1954"/>
      <dgm:spPr/>
      <dgm:t>
        <a:bodyPr/>
        <a:lstStyle/>
        <a:p>
          <a:endParaRPr lang="en-US"/>
        </a:p>
      </dgm:t>
    </dgm:pt>
    <dgm:pt modelId="{1BC3E4FD-E6FA-47EE-A98C-732946176027}" type="pres">
      <dgm:prSet presAssocID="{3FF31500-8DDE-46EB-8A35-F3CA91E70534}" presName="textNode" presStyleLbl="bgShp" presStyleIdx="1" presStyleCnt="3"/>
      <dgm:spPr/>
      <dgm:t>
        <a:bodyPr/>
        <a:lstStyle/>
        <a:p>
          <a:endParaRPr lang="en-US"/>
        </a:p>
      </dgm:t>
    </dgm:pt>
    <dgm:pt modelId="{F4E65D84-CFFD-4566-817D-D9EFE483D1A1}" type="pres">
      <dgm:prSet presAssocID="{3FF31500-8DDE-46EB-8A35-F3CA91E70534}" presName="compChildNode" presStyleCnt="0"/>
      <dgm:spPr/>
    </dgm:pt>
    <dgm:pt modelId="{50ADB248-8FAD-4150-B99E-0F5CB2C53D58}" type="pres">
      <dgm:prSet presAssocID="{3FF31500-8DDE-46EB-8A35-F3CA91E70534}" presName="theInnerList" presStyleCnt="0"/>
      <dgm:spPr/>
    </dgm:pt>
    <dgm:pt modelId="{E4B6C4A0-7975-4527-AB78-90E7A925C1EF}" type="pres">
      <dgm:prSet presAssocID="{8043D03D-5F87-4293-9387-DD0274E002CD}" presName="childNode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A0DDF-F18E-47B5-9C0E-30BD87E9CB05}" type="pres">
      <dgm:prSet presAssocID="{8043D03D-5F87-4293-9387-DD0274E002CD}" presName="aSpace2" presStyleCnt="0"/>
      <dgm:spPr/>
    </dgm:pt>
    <dgm:pt modelId="{F7797050-AB69-4901-8FCA-0DA99BCEBBEC}" type="pres">
      <dgm:prSet presAssocID="{E18D6E8F-5F75-43FC-9280-304A3C0EDCB3}" presName="childNode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89DC6-EC45-416E-ACF1-3936D4C5C572}" type="pres">
      <dgm:prSet presAssocID="{E18D6E8F-5F75-43FC-9280-304A3C0EDCB3}" presName="aSpace2" presStyleCnt="0"/>
      <dgm:spPr/>
    </dgm:pt>
    <dgm:pt modelId="{E4AD987E-CD2C-4897-9B7B-373C0B88A0EE}" type="pres">
      <dgm:prSet presAssocID="{74901C68-49F0-4D1D-9EAF-023690080CB7}" presName="childNode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8F54E-67E8-4126-9452-BB85AB5E9D13}" type="pres">
      <dgm:prSet presAssocID="{74901C68-49F0-4D1D-9EAF-023690080CB7}" presName="aSpace2" presStyleCnt="0"/>
      <dgm:spPr/>
    </dgm:pt>
    <dgm:pt modelId="{E950136C-C42C-4196-A76A-6A977372E165}" type="pres">
      <dgm:prSet presAssocID="{FE9BE104-59D9-4A9F-A9FA-15209454350E}" presName="childNode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F87FB-EC36-4E9B-9573-2614E12745CE}" type="pres">
      <dgm:prSet presAssocID="{3FF31500-8DDE-46EB-8A35-F3CA91E70534}" presName="aSpace" presStyleCnt="0"/>
      <dgm:spPr/>
    </dgm:pt>
    <dgm:pt modelId="{8017CE6B-F11B-475E-A60A-1F1C10474E94}" type="pres">
      <dgm:prSet presAssocID="{2F380FCF-0EA6-439B-8E05-28AF47F83F42}" presName="compNode" presStyleCnt="0"/>
      <dgm:spPr/>
    </dgm:pt>
    <dgm:pt modelId="{154568F5-30DF-4603-86BB-AAAFF5950D2F}" type="pres">
      <dgm:prSet presAssocID="{2F380FCF-0EA6-439B-8E05-28AF47F83F42}" presName="aNode" presStyleLbl="bgShp" presStyleIdx="2" presStyleCnt="3"/>
      <dgm:spPr/>
      <dgm:t>
        <a:bodyPr/>
        <a:lstStyle/>
        <a:p>
          <a:endParaRPr lang="en-US"/>
        </a:p>
      </dgm:t>
    </dgm:pt>
    <dgm:pt modelId="{1B9913AD-E3B6-4FC1-9683-13A2B5C17EE4}" type="pres">
      <dgm:prSet presAssocID="{2F380FCF-0EA6-439B-8E05-28AF47F83F42}" presName="textNode" presStyleLbl="bgShp" presStyleIdx="2" presStyleCnt="3"/>
      <dgm:spPr/>
      <dgm:t>
        <a:bodyPr/>
        <a:lstStyle/>
        <a:p>
          <a:endParaRPr lang="en-US"/>
        </a:p>
      </dgm:t>
    </dgm:pt>
    <dgm:pt modelId="{2E66502E-6248-428A-8539-282FACD47678}" type="pres">
      <dgm:prSet presAssocID="{2F380FCF-0EA6-439B-8E05-28AF47F83F42}" presName="compChildNode" presStyleCnt="0"/>
      <dgm:spPr/>
    </dgm:pt>
    <dgm:pt modelId="{71CB1599-A030-42C0-BC56-A8A76FF7D4AE}" type="pres">
      <dgm:prSet presAssocID="{2F380FCF-0EA6-439B-8E05-28AF47F83F42}" presName="theInnerList" presStyleCnt="0"/>
      <dgm:spPr/>
    </dgm:pt>
    <dgm:pt modelId="{8B440D62-621E-4C12-8AFD-ABE710F58842}" type="pres">
      <dgm:prSet presAssocID="{DA06B3A4-55D9-4341-98B6-E1A40E16C94A}" presName="childNode" presStyleLbl="node1" presStyleIdx="5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F8164-8A75-47A4-A219-3382516A9890}" type="pres">
      <dgm:prSet presAssocID="{DA06B3A4-55D9-4341-98B6-E1A40E16C94A}" presName="aSpace2" presStyleCnt="0"/>
      <dgm:spPr/>
    </dgm:pt>
    <dgm:pt modelId="{CA0AF908-F40D-49F3-A083-F50612E06021}" type="pres">
      <dgm:prSet presAssocID="{19A2C3D0-A2D0-4D92-8DBC-D65D08811DD8}" presName="childNode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5310F-D01C-4F1F-AC6E-2AEC4270E9B4}" type="pres">
      <dgm:prSet presAssocID="{19A2C3D0-A2D0-4D92-8DBC-D65D08811DD8}" presName="aSpace2" presStyleCnt="0"/>
      <dgm:spPr/>
    </dgm:pt>
    <dgm:pt modelId="{9D401ADB-36A6-4BEF-9777-059E07178876}" type="pres">
      <dgm:prSet presAssocID="{D4A9BDFF-5F34-4965-9AD4-094A67D78A34}" presName="childNode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590D9-DDE4-404E-AABE-CDC867239B4C}" type="pres">
      <dgm:prSet presAssocID="{D4A9BDFF-5F34-4965-9AD4-094A67D78A34}" presName="aSpace2" presStyleCnt="0"/>
      <dgm:spPr/>
    </dgm:pt>
    <dgm:pt modelId="{F4DBEB04-8262-4641-AE39-F397BA29EC37}" type="pres">
      <dgm:prSet presAssocID="{3F4688A7-7DCF-4EBF-9E16-887319F2CC41}" presName="childNode" presStyleLbl="node1" presStyleIdx="8" presStyleCnt="11" custScaleY="812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A227F-41A7-4FE9-B6B9-FF4E5BB3EC53}" type="pres">
      <dgm:prSet presAssocID="{3F4688A7-7DCF-4EBF-9E16-887319F2CC41}" presName="aSpace2" presStyleCnt="0"/>
      <dgm:spPr/>
    </dgm:pt>
    <dgm:pt modelId="{7DA81A7F-9C1A-4191-A452-C3E11E1475A5}" type="pres">
      <dgm:prSet presAssocID="{5996711B-C2D0-4652-9883-AF8A8024C025}" presName="childNode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E28BFE-B766-4359-9262-0C3E99DE19BD}" type="pres">
      <dgm:prSet presAssocID="{5996711B-C2D0-4652-9883-AF8A8024C025}" presName="aSpace2" presStyleCnt="0"/>
      <dgm:spPr/>
    </dgm:pt>
    <dgm:pt modelId="{FCC98033-BB8A-460C-9348-A16CA63A559E}" type="pres">
      <dgm:prSet presAssocID="{26EC9AB2-7F95-408D-8CA8-F26092EAFD4A}" presName="childNode" presStyleLbl="node1" presStyleIdx="10" presStyleCnt="11" custScaleY="79100" custLinFactNeighborX="1676" custLinFactNeighborY="-258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915582-E505-4232-9D93-ECBB23E6CF77}" srcId="{C4BCE1F0-6216-4FCD-89A7-8D49E5208ACC}" destId="{3FF31500-8DDE-46EB-8A35-F3CA91E70534}" srcOrd="1" destOrd="0" parTransId="{63E62516-4377-4007-8C9C-3228643E0ED5}" sibTransId="{5219F13D-A901-4459-9E3C-F579944228C8}"/>
    <dgm:cxn modelId="{0AE4EB5F-207E-4E1A-8E58-B943F19A1267}" type="presOf" srcId="{6CD1058C-DBB9-4E63-A7FA-3AA375C73D32}" destId="{7912A447-26F1-4E7E-83FC-2E4B7233CFB7}" srcOrd="1" destOrd="0" presId="urn:microsoft.com/office/officeart/2005/8/layout/lProcess2"/>
    <dgm:cxn modelId="{5A56BEB5-26E0-447C-B9E3-E39152399E73}" type="presOf" srcId="{3FF31500-8DDE-46EB-8A35-F3CA91E70534}" destId="{5C06EFC1-8765-448B-B003-351D09F7B05B}" srcOrd="0" destOrd="0" presId="urn:microsoft.com/office/officeart/2005/8/layout/lProcess2"/>
    <dgm:cxn modelId="{DE08D3E0-AB38-4DCD-9281-E1DC2359EEB6}" type="presOf" srcId="{E18D6E8F-5F75-43FC-9280-304A3C0EDCB3}" destId="{F7797050-AB69-4901-8FCA-0DA99BCEBBEC}" srcOrd="0" destOrd="0" presId="urn:microsoft.com/office/officeart/2005/8/layout/lProcess2"/>
    <dgm:cxn modelId="{3F77BCAA-AFE7-49D6-95F9-C1708B23A36E}" type="presOf" srcId="{2F380FCF-0EA6-439B-8E05-28AF47F83F42}" destId="{154568F5-30DF-4603-86BB-AAAFF5950D2F}" srcOrd="0" destOrd="0" presId="urn:microsoft.com/office/officeart/2005/8/layout/lProcess2"/>
    <dgm:cxn modelId="{E760C793-AF7F-499B-A87C-0568CC04E622}" type="presOf" srcId="{74901C68-49F0-4D1D-9EAF-023690080CB7}" destId="{E4AD987E-CD2C-4897-9B7B-373C0B88A0EE}" srcOrd="0" destOrd="0" presId="urn:microsoft.com/office/officeart/2005/8/layout/lProcess2"/>
    <dgm:cxn modelId="{009C5A03-2B01-4767-B30D-63945C10130C}" type="presOf" srcId="{C4BCE1F0-6216-4FCD-89A7-8D49E5208ACC}" destId="{83581AE6-04AD-4BEF-9FA1-6C53C096F3EC}" srcOrd="0" destOrd="0" presId="urn:microsoft.com/office/officeart/2005/8/layout/lProcess2"/>
    <dgm:cxn modelId="{3F0B3F82-9FC0-459F-B6C6-6B4788F579DD}" srcId="{2F380FCF-0EA6-439B-8E05-28AF47F83F42}" destId="{19A2C3D0-A2D0-4D92-8DBC-D65D08811DD8}" srcOrd="1" destOrd="0" parTransId="{0493ABC6-6ABA-4696-AAF1-AE9797B0DEC3}" sibTransId="{E504EB01-156C-47BF-BF1B-ACCD6E56177C}"/>
    <dgm:cxn modelId="{AA46B660-B6A7-4420-B828-0A53F14D283C}" type="presOf" srcId="{D4A9BDFF-5F34-4965-9AD4-094A67D78A34}" destId="{9D401ADB-36A6-4BEF-9777-059E07178876}" srcOrd="0" destOrd="0" presId="urn:microsoft.com/office/officeart/2005/8/layout/lProcess2"/>
    <dgm:cxn modelId="{E9F207E0-C32F-40E4-9F45-DA4A7F32C86F}" srcId="{6CD1058C-DBB9-4E63-A7FA-3AA375C73D32}" destId="{BFF53FBD-449D-442A-A652-108BCAFCCD4D}" srcOrd="0" destOrd="0" parTransId="{909A82BB-122F-447B-8870-5D5FD87C908F}" sibTransId="{C59B75B7-D341-4E06-8DEC-540074E0D057}"/>
    <dgm:cxn modelId="{639F577A-D802-4985-BD6F-F548D746888F}" srcId="{2F380FCF-0EA6-439B-8E05-28AF47F83F42}" destId="{D4A9BDFF-5F34-4965-9AD4-094A67D78A34}" srcOrd="2" destOrd="0" parTransId="{6E48B23D-8DD6-4AFA-8BE9-4DCCF8CB16B7}" sibTransId="{189EFF38-B4C0-4DA2-9467-D31712BBDF0A}"/>
    <dgm:cxn modelId="{CB52AEB1-6BAA-4857-94EA-040766037E41}" srcId="{C4BCE1F0-6216-4FCD-89A7-8D49E5208ACC}" destId="{6CD1058C-DBB9-4E63-A7FA-3AA375C73D32}" srcOrd="0" destOrd="0" parTransId="{EF510D55-8ED8-400F-B515-18938686C20A}" sibTransId="{CCF34847-46CB-41DE-9AE9-C7536ECE5C6D}"/>
    <dgm:cxn modelId="{89AE5A07-40E4-4BE9-A930-91DBAB74C4FC}" type="presOf" srcId="{26EC9AB2-7F95-408D-8CA8-F26092EAFD4A}" destId="{FCC98033-BB8A-460C-9348-A16CA63A559E}" srcOrd="0" destOrd="0" presId="urn:microsoft.com/office/officeart/2005/8/layout/lProcess2"/>
    <dgm:cxn modelId="{1665BAE8-1C97-4787-8E85-A6C870ABB017}" srcId="{C4BCE1F0-6216-4FCD-89A7-8D49E5208ACC}" destId="{2F380FCF-0EA6-439B-8E05-28AF47F83F42}" srcOrd="2" destOrd="0" parTransId="{049E5744-05A5-44A2-91FB-9507097229D4}" sibTransId="{19BD6C2D-E71B-4A5F-B042-5ACF3CA36E29}"/>
    <dgm:cxn modelId="{DDDD7EB2-21F6-4FB1-B5A5-666EF1D1CE30}" srcId="{2F380FCF-0EA6-439B-8E05-28AF47F83F42}" destId="{3F4688A7-7DCF-4EBF-9E16-887319F2CC41}" srcOrd="3" destOrd="0" parTransId="{877C4EF6-4DAC-487B-ABD2-899AB5F0ECA2}" sibTransId="{A4FC4347-CDB3-4676-836E-53C188317790}"/>
    <dgm:cxn modelId="{76AEA67D-E02F-4141-B488-6F346C76A564}" srcId="{3FF31500-8DDE-46EB-8A35-F3CA91E70534}" destId="{74901C68-49F0-4D1D-9EAF-023690080CB7}" srcOrd="2" destOrd="0" parTransId="{08747345-3DDD-468B-A1A0-C7B4E1C35BEF}" sibTransId="{40E27111-F448-471A-8F15-F32910126C68}"/>
    <dgm:cxn modelId="{5BA7B778-DDBA-43F4-B7B8-E47AE83CD02A}" type="presOf" srcId="{2F380FCF-0EA6-439B-8E05-28AF47F83F42}" destId="{1B9913AD-E3B6-4FC1-9683-13A2B5C17EE4}" srcOrd="1" destOrd="0" presId="urn:microsoft.com/office/officeart/2005/8/layout/lProcess2"/>
    <dgm:cxn modelId="{7136AF0F-5163-490F-953C-50FEA10165A6}" type="presOf" srcId="{DA06B3A4-55D9-4341-98B6-E1A40E16C94A}" destId="{8B440D62-621E-4C12-8AFD-ABE710F58842}" srcOrd="0" destOrd="0" presId="urn:microsoft.com/office/officeart/2005/8/layout/lProcess2"/>
    <dgm:cxn modelId="{8FEA3879-F731-4FE8-A73B-309CE4EED55A}" type="presOf" srcId="{BFF53FBD-449D-442A-A652-108BCAFCCD4D}" destId="{E1879816-162D-4D46-81C2-21D074BB2C5C}" srcOrd="0" destOrd="0" presId="urn:microsoft.com/office/officeart/2005/8/layout/lProcess2"/>
    <dgm:cxn modelId="{9D2EE0C6-9A59-429E-8015-EFCA84727231}" type="presOf" srcId="{6CD1058C-DBB9-4E63-A7FA-3AA375C73D32}" destId="{E6336ADC-DBD0-43B4-957B-9B66F0B905BE}" srcOrd="0" destOrd="0" presId="urn:microsoft.com/office/officeart/2005/8/layout/lProcess2"/>
    <dgm:cxn modelId="{04769FF6-19AA-4C34-ACAD-66D9ADDA3824}" srcId="{2F380FCF-0EA6-439B-8E05-28AF47F83F42}" destId="{DA06B3A4-55D9-4341-98B6-E1A40E16C94A}" srcOrd="0" destOrd="0" parTransId="{16D4E86D-7275-4223-B559-883BBC4006E7}" sibTransId="{430B4CA7-F2AE-447E-8BA0-FF90AA23CB32}"/>
    <dgm:cxn modelId="{004B849B-8BEE-42CD-A490-B98B9A194740}" type="presOf" srcId="{3F4688A7-7DCF-4EBF-9E16-887319F2CC41}" destId="{F4DBEB04-8262-4641-AE39-F397BA29EC37}" srcOrd="0" destOrd="0" presId="urn:microsoft.com/office/officeart/2005/8/layout/lProcess2"/>
    <dgm:cxn modelId="{CEC84D3F-A5E0-4D27-A28E-2F82DEF2FE83}" srcId="{3FF31500-8DDE-46EB-8A35-F3CA91E70534}" destId="{8043D03D-5F87-4293-9387-DD0274E002CD}" srcOrd="0" destOrd="0" parTransId="{BD78AD50-F711-4D58-86B9-2E5179BACB19}" sibTransId="{EFD5AC63-026B-4C48-B5F7-1017BA28FE17}"/>
    <dgm:cxn modelId="{8744ABDD-86CE-4F8D-936C-6B975C6EB6E2}" srcId="{2F380FCF-0EA6-439B-8E05-28AF47F83F42}" destId="{5996711B-C2D0-4652-9883-AF8A8024C025}" srcOrd="4" destOrd="0" parTransId="{0E99FA1A-4B4A-47D5-8811-C4022B1EBC06}" sibTransId="{7A664DBF-BEAF-4426-BE91-FACFB2AEECBD}"/>
    <dgm:cxn modelId="{A69D2836-052A-404F-AE8C-E5233B891879}" srcId="{3FF31500-8DDE-46EB-8A35-F3CA91E70534}" destId="{E18D6E8F-5F75-43FC-9280-304A3C0EDCB3}" srcOrd="1" destOrd="0" parTransId="{2B9C4AD6-873D-4B2E-9276-E75CEA8FE6C5}" sibTransId="{C9E14DF2-17F8-4582-BBD9-C093E6EFE19E}"/>
    <dgm:cxn modelId="{3AEFAE35-BC26-4955-AFA4-8904DE6482C3}" srcId="{2F380FCF-0EA6-439B-8E05-28AF47F83F42}" destId="{26EC9AB2-7F95-408D-8CA8-F26092EAFD4A}" srcOrd="5" destOrd="0" parTransId="{583310DD-D82A-4317-A231-F5A9B3D29797}" sibTransId="{CB89C199-93B8-42F8-864D-06768F694770}"/>
    <dgm:cxn modelId="{034FAED0-2352-4C9D-BCBB-DE8A9E43084C}" srcId="{3FF31500-8DDE-46EB-8A35-F3CA91E70534}" destId="{FE9BE104-59D9-4A9F-A9FA-15209454350E}" srcOrd="3" destOrd="0" parTransId="{FD68D3CF-6D0A-4AD7-B517-6E5147715A90}" sibTransId="{8A2B3A2B-E563-41CF-B66C-D543506519CA}"/>
    <dgm:cxn modelId="{DBFFBEF9-50AD-461A-8235-FA5760FAD0C9}" type="presOf" srcId="{5996711B-C2D0-4652-9883-AF8A8024C025}" destId="{7DA81A7F-9C1A-4191-A452-C3E11E1475A5}" srcOrd="0" destOrd="0" presId="urn:microsoft.com/office/officeart/2005/8/layout/lProcess2"/>
    <dgm:cxn modelId="{3D442947-6F64-45BC-937F-E306FF97CDE5}" type="presOf" srcId="{19A2C3D0-A2D0-4D92-8DBC-D65D08811DD8}" destId="{CA0AF908-F40D-49F3-A083-F50612E06021}" srcOrd="0" destOrd="0" presId="urn:microsoft.com/office/officeart/2005/8/layout/lProcess2"/>
    <dgm:cxn modelId="{00977F48-1E43-4460-8A62-9965565030F8}" type="presOf" srcId="{8043D03D-5F87-4293-9387-DD0274E002CD}" destId="{E4B6C4A0-7975-4527-AB78-90E7A925C1EF}" srcOrd="0" destOrd="0" presId="urn:microsoft.com/office/officeart/2005/8/layout/lProcess2"/>
    <dgm:cxn modelId="{938AB953-FB9F-4060-BB78-2DA372214E73}" type="presOf" srcId="{3FF31500-8DDE-46EB-8A35-F3CA91E70534}" destId="{1BC3E4FD-E6FA-47EE-A98C-732946176027}" srcOrd="1" destOrd="0" presId="urn:microsoft.com/office/officeart/2005/8/layout/lProcess2"/>
    <dgm:cxn modelId="{59A7D03E-602A-4EB4-B985-EB35D6A9345D}" type="presOf" srcId="{FE9BE104-59D9-4A9F-A9FA-15209454350E}" destId="{E950136C-C42C-4196-A76A-6A977372E165}" srcOrd="0" destOrd="0" presId="urn:microsoft.com/office/officeart/2005/8/layout/lProcess2"/>
    <dgm:cxn modelId="{FD368D71-ED0B-4695-9637-8740C20FDFD9}" type="presParOf" srcId="{83581AE6-04AD-4BEF-9FA1-6C53C096F3EC}" destId="{121D0AB1-EB1A-448A-9BFD-0D4CF8DECFCE}" srcOrd="0" destOrd="0" presId="urn:microsoft.com/office/officeart/2005/8/layout/lProcess2"/>
    <dgm:cxn modelId="{0C8F0BC8-A9C2-498B-B9D0-AE23392843AC}" type="presParOf" srcId="{121D0AB1-EB1A-448A-9BFD-0D4CF8DECFCE}" destId="{E6336ADC-DBD0-43B4-957B-9B66F0B905BE}" srcOrd="0" destOrd="0" presId="urn:microsoft.com/office/officeart/2005/8/layout/lProcess2"/>
    <dgm:cxn modelId="{969CB86F-D2D5-475D-B554-4085776FFAFD}" type="presParOf" srcId="{121D0AB1-EB1A-448A-9BFD-0D4CF8DECFCE}" destId="{7912A447-26F1-4E7E-83FC-2E4B7233CFB7}" srcOrd="1" destOrd="0" presId="urn:microsoft.com/office/officeart/2005/8/layout/lProcess2"/>
    <dgm:cxn modelId="{43244AF7-CC1D-4523-B7CB-E385E3E363F1}" type="presParOf" srcId="{121D0AB1-EB1A-448A-9BFD-0D4CF8DECFCE}" destId="{97F18407-7E99-4861-BDB1-58665376D6F5}" srcOrd="2" destOrd="0" presId="urn:microsoft.com/office/officeart/2005/8/layout/lProcess2"/>
    <dgm:cxn modelId="{69556D25-D54F-48C5-9781-5A0A4350380F}" type="presParOf" srcId="{97F18407-7E99-4861-BDB1-58665376D6F5}" destId="{BD0FA576-574B-44C3-A0A8-D0EC61D399D3}" srcOrd="0" destOrd="0" presId="urn:microsoft.com/office/officeart/2005/8/layout/lProcess2"/>
    <dgm:cxn modelId="{DF4A63EE-0129-4D38-BCAA-2169700257CE}" type="presParOf" srcId="{BD0FA576-574B-44C3-A0A8-D0EC61D399D3}" destId="{E1879816-162D-4D46-81C2-21D074BB2C5C}" srcOrd="0" destOrd="0" presId="urn:microsoft.com/office/officeart/2005/8/layout/lProcess2"/>
    <dgm:cxn modelId="{D66EF736-F32A-4C31-B0ED-978587B05B40}" type="presParOf" srcId="{83581AE6-04AD-4BEF-9FA1-6C53C096F3EC}" destId="{F51A6A43-B1FB-407E-B1CC-AD1A1B77E0F4}" srcOrd="1" destOrd="0" presId="urn:microsoft.com/office/officeart/2005/8/layout/lProcess2"/>
    <dgm:cxn modelId="{0429006A-B71B-45A7-831F-A38267CE49E7}" type="presParOf" srcId="{83581AE6-04AD-4BEF-9FA1-6C53C096F3EC}" destId="{F828280D-DED4-474D-978A-5E49107CA11E}" srcOrd="2" destOrd="0" presId="urn:microsoft.com/office/officeart/2005/8/layout/lProcess2"/>
    <dgm:cxn modelId="{A41C4363-B8FF-40E8-8183-F059187836FD}" type="presParOf" srcId="{F828280D-DED4-474D-978A-5E49107CA11E}" destId="{5C06EFC1-8765-448B-B003-351D09F7B05B}" srcOrd="0" destOrd="0" presId="urn:microsoft.com/office/officeart/2005/8/layout/lProcess2"/>
    <dgm:cxn modelId="{D185ADDE-8721-4AAB-9A20-27F1EDFC2B62}" type="presParOf" srcId="{F828280D-DED4-474D-978A-5E49107CA11E}" destId="{1BC3E4FD-E6FA-47EE-A98C-732946176027}" srcOrd="1" destOrd="0" presId="urn:microsoft.com/office/officeart/2005/8/layout/lProcess2"/>
    <dgm:cxn modelId="{F55AD137-4880-4545-8ABE-DDEA602720E4}" type="presParOf" srcId="{F828280D-DED4-474D-978A-5E49107CA11E}" destId="{F4E65D84-CFFD-4566-817D-D9EFE483D1A1}" srcOrd="2" destOrd="0" presId="urn:microsoft.com/office/officeart/2005/8/layout/lProcess2"/>
    <dgm:cxn modelId="{80E40C32-7A55-411E-8BCC-43A56B1EC5F1}" type="presParOf" srcId="{F4E65D84-CFFD-4566-817D-D9EFE483D1A1}" destId="{50ADB248-8FAD-4150-B99E-0F5CB2C53D58}" srcOrd="0" destOrd="0" presId="urn:microsoft.com/office/officeart/2005/8/layout/lProcess2"/>
    <dgm:cxn modelId="{4F21E28D-0279-4A52-BB65-D4F795BD164F}" type="presParOf" srcId="{50ADB248-8FAD-4150-B99E-0F5CB2C53D58}" destId="{E4B6C4A0-7975-4527-AB78-90E7A925C1EF}" srcOrd="0" destOrd="0" presId="urn:microsoft.com/office/officeart/2005/8/layout/lProcess2"/>
    <dgm:cxn modelId="{D2A5B99B-63F0-42E1-8ADA-293A1D1DA08B}" type="presParOf" srcId="{50ADB248-8FAD-4150-B99E-0F5CB2C53D58}" destId="{0A9A0DDF-F18E-47B5-9C0E-30BD87E9CB05}" srcOrd="1" destOrd="0" presId="urn:microsoft.com/office/officeart/2005/8/layout/lProcess2"/>
    <dgm:cxn modelId="{9E65768B-4877-404C-8CCC-101BB201DC75}" type="presParOf" srcId="{50ADB248-8FAD-4150-B99E-0F5CB2C53D58}" destId="{F7797050-AB69-4901-8FCA-0DA99BCEBBEC}" srcOrd="2" destOrd="0" presId="urn:microsoft.com/office/officeart/2005/8/layout/lProcess2"/>
    <dgm:cxn modelId="{7BD1C69F-1664-43D8-A4E6-87FCDD0FAB63}" type="presParOf" srcId="{50ADB248-8FAD-4150-B99E-0F5CB2C53D58}" destId="{32089DC6-EC45-416E-ACF1-3936D4C5C572}" srcOrd="3" destOrd="0" presId="urn:microsoft.com/office/officeart/2005/8/layout/lProcess2"/>
    <dgm:cxn modelId="{73CD22A7-8016-4034-9D95-6AD889DE3DD6}" type="presParOf" srcId="{50ADB248-8FAD-4150-B99E-0F5CB2C53D58}" destId="{E4AD987E-CD2C-4897-9B7B-373C0B88A0EE}" srcOrd="4" destOrd="0" presId="urn:microsoft.com/office/officeart/2005/8/layout/lProcess2"/>
    <dgm:cxn modelId="{718FBA2E-7682-47B0-AC87-14B62C41A037}" type="presParOf" srcId="{50ADB248-8FAD-4150-B99E-0F5CB2C53D58}" destId="{6BC8F54E-67E8-4126-9452-BB85AB5E9D13}" srcOrd="5" destOrd="0" presId="urn:microsoft.com/office/officeart/2005/8/layout/lProcess2"/>
    <dgm:cxn modelId="{D6085B8B-E8DB-4310-9F64-36AB5F7A74E5}" type="presParOf" srcId="{50ADB248-8FAD-4150-B99E-0F5CB2C53D58}" destId="{E950136C-C42C-4196-A76A-6A977372E165}" srcOrd="6" destOrd="0" presId="urn:microsoft.com/office/officeart/2005/8/layout/lProcess2"/>
    <dgm:cxn modelId="{846FBE9F-BF18-4F6D-A387-FA26972611A1}" type="presParOf" srcId="{83581AE6-04AD-4BEF-9FA1-6C53C096F3EC}" destId="{AF2F87FB-EC36-4E9B-9573-2614E12745CE}" srcOrd="3" destOrd="0" presId="urn:microsoft.com/office/officeart/2005/8/layout/lProcess2"/>
    <dgm:cxn modelId="{C6921FD6-C0AD-424B-B184-567A0781CA18}" type="presParOf" srcId="{83581AE6-04AD-4BEF-9FA1-6C53C096F3EC}" destId="{8017CE6B-F11B-475E-A60A-1F1C10474E94}" srcOrd="4" destOrd="0" presId="urn:microsoft.com/office/officeart/2005/8/layout/lProcess2"/>
    <dgm:cxn modelId="{C02F0A82-EEEA-472D-BF4F-5E32424A0402}" type="presParOf" srcId="{8017CE6B-F11B-475E-A60A-1F1C10474E94}" destId="{154568F5-30DF-4603-86BB-AAAFF5950D2F}" srcOrd="0" destOrd="0" presId="urn:microsoft.com/office/officeart/2005/8/layout/lProcess2"/>
    <dgm:cxn modelId="{A33ED08E-1825-4ACC-922A-C0DF89FFAC40}" type="presParOf" srcId="{8017CE6B-F11B-475E-A60A-1F1C10474E94}" destId="{1B9913AD-E3B6-4FC1-9683-13A2B5C17EE4}" srcOrd="1" destOrd="0" presId="urn:microsoft.com/office/officeart/2005/8/layout/lProcess2"/>
    <dgm:cxn modelId="{A42EE6E1-981C-4EA6-936E-354374612628}" type="presParOf" srcId="{8017CE6B-F11B-475E-A60A-1F1C10474E94}" destId="{2E66502E-6248-428A-8539-282FACD47678}" srcOrd="2" destOrd="0" presId="urn:microsoft.com/office/officeart/2005/8/layout/lProcess2"/>
    <dgm:cxn modelId="{52CEBEA0-4478-4772-84C0-69029D2A0743}" type="presParOf" srcId="{2E66502E-6248-428A-8539-282FACD47678}" destId="{71CB1599-A030-42C0-BC56-A8A76FF7D4AE}" srcOrd="0" destOrd="0" presId="urn:microsoft.com/office/officeart/2005/8/layout/lProcess2"/>
    <dgm:cxn modelId="{481887A8-3492-4D0E-82B7-F7C3BD172004}" type="presParOf" srcId="{71CB1599-A030-42C0-BC56-A8A76FF7D4AE}" destId="{8B440D62-621E-4C12-8AFD-ABE710F58842}" srcOrd="0" destOrd="0" presId="urn:microsoft.com/office/officeart/2005/8/layout/lProcess2"/>
    <dgm:cxn modelId="{0F378AB2-5111-4857-8472-DE08C32CBB36}" type="presParOf" srcId="{71CB1599-A030-42C0-BC56-A8A76FF7D4AE}" destId="{37EF8164-8A75-47A4-A219-3382516A9890}" srcOrd="1" destOrd="0" presId="urn:microsoft.com/office/officeart/2005/8/layout/lProcess2"/>
    <dgm:cxn modelId="{B2A257AD-F0AA-4E3E-8E26-37B77CFFE71E}" type="presParOf" srcId="{71CB1599-A030-42C0-BC56-A8A76FF7D4AE}" destId="{CA0AF908-F40D-49F3-A083-F50612E06021}" srcOrd="2" destOrd="0" presId="urn:microsoft.com/office/officeart/2005/8/layout/lProcess2"/>
    <dgm:cxn modelId="{326108E2-0878-4784-AEA0-8549EA9E04A6}" type="presParOf" srcId="{71CB1599-A030-42C0-BC56-A8A76FF7D4AE}" destId="{9215310F-D01C-4F1F-AC6E-2AEC4270E9B4}" srcOrd="3" destOrd="0" presId="urn:microsoft.com/office/officeart/2005/8/layout/lProcess2"/>
    <dgm:cxn modelId="{8F77076D-2EB6-4A80-8123-1D1861C95766}" type="presParOf" srcId="{71CB1599-A030-42C0-BC56-A8A76FF7D4AE}" destId="{9D401ADB-36A6-4BEF-9777-059E07178876}" srcOrd="4" destOrd="0" presId="urn:microsoft.com/office/officeart/2005/8/layout/lProcess2"/>
    <dgm:cxn modelId="{59EF1227-719B-458F-90A1-DFA7F0542E6C}" type="presParOf" srcId="{71CB1599-A030-42C0-BC56-A8A76FF7D4AE}" destId="{63D590D9-DDE4-404E-AABE-CDC867239B4C}" srcOrd="5" destOrd="0" presId="urn:microsoft.com/office/officeart/2005/8/layout/lProcess2"/>
    <dgm:cxn modelId="{6B729AE6-EAEF-4774-B3A6-B4C795718500}" type="presParOf" srcId="{71CB1599-A030-42C0-BC56-A8A76FF7D4AE}" destId="{F4DBEB04-8262-4641-AE39-F397BA29EC37}" srcOrd="6" destOrd="0" presId="urn:microsoft.com/office/officeart/2005/8/layout/lProcess2"/>
    <dgm:cxn modelId="{942D1FE1-9D98-4216-9366-05A38C0D94D8}" type="presParOf" srcId="{71CB1599-A030-42C0-BC56-A8A76FF7D4AE}" destId="{689A227F-41A7-4FE9-B6B9-FF4E5BB3EC53}" srcOrd="7" destOrd="0" presId="urn:microsoft.com/office/officeart/2005/8/layout/lProcess2"/>
    <dgm:cxn modelId="{440ADFD3-3DC0-42A0-B4CD-1DAE1CAE6F67}" type="presParOf" srcId="{71CB1599-A030-42C0-BC56-A8A76FF7D4AE}" destId="{7DA81A7F-9C1A-4191-A452-C3E11E1475A5}" srcOrd="8" destOrd="0" presId="urn:microsoft.com/office/officeart/2005/8/layout/lProcess2"/>
    <dgm:cxn modelId="{F7696CBA-0800-4B5A-9391-012B4BF3A709}" type="presParOf" srcId="{71CB1599-A030-42C0-BC56-A8A76FF7D4AE}" destId="{03E28BFE-B766-4359-9262-0C3E99DE19BD}" srcOrd="9" destOrd="0" presId="urn:microsoft.com/office/officeart/2005/8/layout/lProcess2"/>
    <dgm:cxn modelId="{89104517-7583-4878-8BA9-C812CC0D3EE9}" type="presParOf" srcId="{71CB1599-A030-42C0-BC56-A8A76FF7D4AE}" destId="{FCC98033-BB8A-460C-9348-A16CA63A559E}" srcOrd="1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05DFDF-FF6B-4641-BBE3-1C4FDADC0995}" type="doc">
      <dgm:prSet loTypeId="urn:microsoft.com/office/officeart/2005/8/layout/vList6" loCatId="list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7B433A71-A5C0-41E0-8AFB-9BCA2D7F12D4}">
      <dgm:prSet phldrT="[Text]" custT="1"/>
      <dgm:spPr/>
      <dgm:t>
        <a:bodyPr/>
        <a:lstStyle/>
        <a:p>
          <a:r>
            <a:rPr lang="en-US" sz="2000" dirty="0" smtClean="0"/>
            <a:t>Application</a:t>
          </a:r>
          <a:endParaRPr lang="en-US" sz="2000" dirty="0"/>
        </a:p>
      </dgm:t>
    </dgm:pt>
    <dgm:pt modelId="{A6BB7465-BCE5-4214-8CB2-7D7F38B68ECD}" type="parTrans" cxnId="{1D42822D-612D-4A16-839E-254988E6FD12}">
      <dgm:prSet/>
      <dgm:spPr/>
      <dgm:t>
        <a:bodyPr/>
        <a:lstStyle/>
        <a:p>
          <a:endParaRPr lang="en-US" sz="1400"/>
        </a:p>
      </dgm:t>
    </dgm:pt>
    <dgm:pt modelId="{993C5851-DB21-4459-B3C1-9E462FA21212}" type="sibTrans" cxnId="{1D42822D-612D-4A16-839E-254988E6FD12}">
      <dgm:prSet/>
      <dgm:spPr/>
      <dgm:t>
        <a:bodyPr/>
        <a:lstStyle/>
        <a:p>
          <a:endParaRPr lang="en-US" sz="1400"/>
        </a:p>
      </dgm:t>
    </dgm:pt>
    <dgm:pt modelId="{0E452FF5-BD3F-42B1-828B-9B5EB7E094BB}">
      <dgm:prSet phldrT="[Text]" custT="1"/>
      <dgm:spPr/>
      <dgm:t>
        <a:bodyPr anchor="ctr"/>
        <a:lstStyle/>
        <a:p>
          <a:pPr marL="234950" indent="-123825"/>
          <a:r>
            <a:rPr lang="en-US" sz="1200" dirty="0" smtClean="0"/>
            <a:t>Age, Gender, Address, Contact Info</a:t>
          </a:r>
          <a:endParaRPr lang="en-US" sz="1200" dirty="0"/>
        </a:p>
      </dgm:t>
    </dgm:pt>
    <dgm:pt modelId="{BC985029-9CEF-42D8-BD60-058A6305475D}" type="parTrans" cxnId="{E67B9739-06C3-4523-9EE3-00D214E37B09}">
      <dgm:prSet/>
      <dgm:spPr/>
      <dgm:t>
        <a:bodyPr/>
        <a:lstStyle/>
        <a:p>
          <a:endParaRPr lang="en-US" sz="1400"/>
        </a:p>
      </dgm:t>
    </dgm:pt>
    <dgm:pt modelId="{C6D8B4DA-3A83-4F45-B305-C9F503B01991}" type="sibTrans" cxnId="{E67B9739-06C3-4523-9EE3-00D214E37B09}">
      <dgm:prSet/>
      <dgm:spPr/>
      <dgm:t>
        <a:bodyPr/>
        <a:lstStyle/>
        <a:p>
          <a:endParaRPr lang="en-US" sz="1400"/>
        </a:p>
      </dgm:t>
    </dgm:pt>
    <dgm:pt modelId="{76C3E51F-A0E6-4C7A-820E-DDC3C46D2BAD}">
      <dgm:prSet phldrT="[Text]" custT="1"/>
      <dgm:spPr/>
      <dgm:t>
        <a:bodyPr anchor="ctr"/>
        <a:lstStyle/>
        <a:p>
          <a:pPr marL="234950" indent="-123825"/>
          <a:r>
            <a:rPr lang="en-US" sz="1200" dirty="0" smtClean="0"/>
            <a:t>Occupation</a:t>
          </a:r>
          <a:endParaRPr lang="en-US" sz="1200" dirty="0"/>
        </a:p>
      </dgm:t>
    </dgm:pt>
    <dgm:pt modelId="{03BDA23F-3D2C-40FC-BC2E-1E7C7DC212E2}" type="parTrans" cxnId="{BEAB6590-3403-414E-8860-3250C5B679A7}">
      <dgm:prSet/>
      <dgm:spPr/>
      <dgm:t>
        <a:bodyPr/>
        <a:lstStyle/>
        <a:p>
          <a:endParaRPr lang="en-US" sz="1400"/>
        </a:p>
      </dgm:t>
    </dgm:pt>
    <dgm:pt modelId="{6D4E9A72-630C-4116-81E8-2665B70260FB}" type="sibTrans" cxnId="{BEAB6590-3403-414E-8860-3250C5B679A7}">
      <dgm:prSet/>
      <dgm:spPr/>
      <dgm:t>
        <a:bodyPr/>
        <a:lstStyle/>
        <a:p>
          <a:endParaRPr lang="en-US" sz="1400"/>
        </a:p>
      </dgm:t>
    </dgm:pt>
    <dgm:pt modelId="{B302E5EA-346F-4831-8C64-730C98D96E50}">
      <dgm:prSet phldrT="[Text]" custT="1"/>
      <dgm:spPr/>
      <dgm:t>
        <a:bodyPr/>
        <a:lstStyle/>
        <a:p>
          <a:r>
            <a:rPr lang="en-US" sz="2000" dirty="0" smtClean="0"/>
            <a:t>Applicant</a:t>
          </a:r>
          <a:endParaRPr lang="en-US" sz="2000" dirty="0"/>
        </a:p>
      </dgm:t>
    </dgm:pt>
    <dgm:pt modelId="{E0EA6C72-CAB7-4A0F-9A22-C8470A3D068B}" type="parTrans" cxnId="{94F8509E-96E0-420B-8A57-D84DEC3736B1}">
      <dgm:prSet/>
      <dgm:spPr/>
      <dgm:t>
        <a:bodyPr/>
        <a:lstStyle/>
        <a:p>
          <a:endParaRPr lang="en-US" sz="1400"/>
        </a:p>
      </dgm:t>
    </dgm:pt>
    <dgm:pt modelId="{595927D6-ADB9-4E4D-BC53-9315DF4942E0}" type="sibTrans" cxnId="{94F8509E-96E0-420B-8A57-D84DEC3736B1}">
      <dgm:prSet/>
      <dgm:spPr/>
      <dgm:t>
        <a:bodyPr/>
        <a:lstStyle/>
        <a:p>
          <a:endParaRPr lang="en-US" sz="1400"/>
        </a:p>
      </dgm:t>
    </dgm:pt>
    <dgm:pt modelId="{43930CE6-269C-402A-9876-6385099B4E22}">
      <dgm:prSet phldrT="[Text]" custT="1"/>
      <dgm:spPr/>
      <dgm:t>
        <a:bodyPr anchor="ctr"/>
        <a:lstStyle/>
        <a:p>
          <a:pPr marL="234950" indent="-123825"/>
          <a:r>
            <a:rPr lang="en-US" sz="1200" dirty="0" smtClean="0"/>
            <a:t>Business, Consumer, Self Employed</a:t>
          </a:r>
          <a:endParaRPr lang="en-US" sz="1200" dirty="0"/>
        </a:p>
      </dgm:t>
    </dgm:pt>
    <dgm:pt modelId="{6B43B8EE-631D-4E76-AD4E-97A957129036}" type="parTrans" cxnId="{A59D76E2-A011-4247-B2D3-4789A3E94A7E}">
      <dgm:prSet/>
      <dgm:spPr/>
      <dgm:t>
        <a:bodyPr/>
        <a:lstStyle/>
        <a:p>
          <a:endParaRPr lang="en-US" sz="1400"/>
        </a:p>
      </dgm:t>
    </dgm:pt>
    <dgm:pt modelId="{B0D68D27-1C2A-40C9-861E-2202C4F5B3A0}" type="sibTrans" cxnId="{A59D76E2-A011-4247-B2D3-4789A3E94A7E}">
      <dgm:prSet/>
      <dgm:spPr/>
      <dgm:t>
        <a:bodyPr/>
        <a:lstStyle/>
        <a:p>
          <a:endParaRPr lang="en-US" sz="1400"/>
        </a:p>
      </dgm:t>
    </dgm:pt>
    <dgm:pt modelId="{E1CD9331-04D0-4774-BC26-D7458A4DB324}">
      <dgm:prSet phldrT="[Text]" custT="1"/>
      <dgm:spPr/>
      <dgm:t>
        <a:bodyPr/>
        <a:lstStyle/>
        <a:p>
          <a:r>
            <a:rPr lang="en-US" sz="2000" dirty="0" smtClean="0"/>
            <a:t>Industry Files</a:t>
          </a:r>
          <a:endParaRPr lang="en-US" sz="2000" dirty="0"/>
        </a:p>
      </dgm:t>
    </dgm:pt>
    <dgm:pt modelId="{EA51C4A2-9ECE-4C6D-A09D-171FF6A15DA8}" type="parTrans" cxnId="{71A4D7CC-437D-4FB2-9E35-18DEF8A5D57F}">
      <dgm:prSet/>
      <dgm:spPr/>
      <dgm:t>
        <a:bodyPr/>
        <a:lstStyle/>
        <a:p>
          <a:endParaRPr lang="en-US" sz="1400"/>
        </a:p>
      </dgm:t>
    </dgm:pt>
    <dgm:pt modelId="{16AC83FE-9FE8-46F4-9ABD-DD8D2A15DF55}" type="sibTrans" cxnId="{71A4D7CC-437D-4FB2-9E35-18DEF8A5D57F}">
      <dgm:prSet/>
      <dgm:spPr/>
      <dgm:t>
        <a:bodyPr/>
        <a:lstStyle/>
        <a:p>
          <a:endParaRPr lang="en-US" sz="1400"/>
        </a:p>
      </dgm:t>
    </dgm:pt>
    <dgm:pt modelId="{0CCF0A0A-CF41-4CFE-9D24-23C86A7C0105}">
      <dgm:prSet phldrT="[Text]" custT="1"/>
      <dgm:spPr/>
      <dgm:t>
        <a:bodyPr/>
        <a:lstStyle/>
        <a:p>
          <a:r>
            <a:rPr lang="en-US" sz="2000" dirty="0" smtClean="0"/>
            <a:t>Bureau</a:t>
          </a:r>
          <a:endParaRPr lang="en-US" sz="2000" dirty="0"/>
        </a:p>
      </dgm:t>
    </dgm:pt>
    <dgm:pt modelId="{0B89FB68-D943-41CF-9907-533C31AC9053}" type="parTrans" cxnId="{03B38DC7-6778-4B07-9F2E-9B60F5C5D617}">
      <dgm:prSet/>
      <dgm:spPr/>
      <dgm:t>
        <a:bodyPr/>
        <a:lstStyle/>
        <a:p>
          <a:endParaRPr lang="en-US" sz="1400"/>
        </a:p>
      </dgm:t>
    </dgm:pt>
    <dgm:pt modelId="{CFC6247E-096F-4D23-9960-B89916B857C5}" type="sibTrans" cxnId="{03B38DC7-6778-4B07-9F2E-9B60F5C5D617}">
      <dgm:prSet/>
      <dgm:spPr/>
      <dgm:t>
        <a:bodyPr/>
        <a:lstStyle/>
        <a:p>
          <a:endParaRPr lang="en-US" sz="1400"/>
        </a:p>
      </dgm:t>
    </dgm:pt>
    <dgm:pt modelId="{7D617127-670C-4799-B433-6220D2ADA1AE}">
      <dgm:prSet phldrT="[Text]" custT="1"/>
      <dgm:spPr/>
      <dgm:t>
        <a:bodyPr/>
        <a:lstStyle/>
        <a:p>
          <a:r>
            <a:rPr lang="en-US" sz="2000" dirty="0" smtClean="0"/>
            <a:t>Product</a:t>
          </a:r>
          <a:endParaRPr lang="en-US" sz="2000" dirty="0"/>
        </a:p>
      </dgm:t>
    </dgm:pt>
    <dgm:pt modelId="{EFC56390-0563-4C0C-B337-219227ABFA54}" type="parTrans" cxnId="{55378D8B-EF36-467A-B950-A23D5450340E}">
      <dgm:prSet/>
      <dgm:spPr/>
      <dgm:t>
        <a:bodyPr/>
        <a:lstStyle/>
        <a:p>
          <a:endParaRPr lang="en-US" sz="1400"/>
        </a:p>
      </dgm:t>
    </dgm:pt>
    <dgm:pt modelId="{FCB2F57B-BF9F-46C4-8BBC-F398DB9B63A4}" type="sibTrans" cxnId="{55378D8B-EF36-467A-B950-A23D5450340E}">
      <dgm:prSet/>
      <dgm:spPr/>
      <dgm:t>
        <a:bodyPr/>
        <a:lstStyle/>
        <a:p>
          <a:endParaRPr lang="en-US" sz="1400"/>
        </a:p>
      </dgm:t>
    </dgm:pt>
    <dgm:pt modelId="{4F4C9027-F69E-4CBA-B4DD-31E0CC761007}">
      <dgm:prSet phldrT="[Text]" custT="1"/>
      <dgm:spPr/>
      <dgm:t>
        <a:bodyPr/>
        <a:lstStyle/>
        <a:p>
          <a:r>
            <a:rPr lang="en-US" sz="2000" dirty="0" smtClean="0"/>
            <a:t>Authentication</a:t>
          </a:r>
          <a:endParaRPr lang="en-US" sz="2000" dirty="0"/>
        </a:p>
      </dgm:t>
    </dgm:pt>
    <dgm:pt modelId="{AC65F9C0-EF71-4761-BD6E-F662D779D006}" type="parTrans" cxnId="{BF6FD023-7669-4B5D-B76A-6768236E8FC9}">
      <dgm:prSet/>
      <dgm:spPr/>
      <dgm:t>
        <a:bodyPr/>
        <a:lstStyle/>
        <a:p>
          <a:endParaRPr lang="en-US" sz="1400"/>
        </a:p>
      </dgm:t>
    </dgm:pt>
    <dgm:pt modelId="{8A945AC9-D849-405B-828C-BF0268EB7645}" type="sibTrans" cxnId="{BF6FD023-7669-4B5D-B76A-6768236E8FC9}">
      <dgm:prSet/>
      <dgm:spPr/>
      <dgm:t>
        <a:bodyPr/>
        <a:lstStyle/>
        <a:p>
          <a:endParaRPr lang="en-US" sz="1400"/>
        </a:p>
      </dgm:t>
    </dgm:pt>
    <dgm:pt modelId="{8DC9605A-95CA-4C5B-8A48-2252D813A1EF}">
      <dgm:prSet phldrT="[Text]" custT="1"/>
      <dgm:spPr/>
      <dgm:t>
        <a:bodyPr/>
        <a:lstStyle/>
        <a:p>
          <a:r>
            <a:rPr lang="en-US" sz="2000" dirty="0" smtClean="0"/>
            <a:t>Customer</a:t>
          </a:r>
          <a:endParaRPr lang="en-US" sz="2000" dirty="0"/>
        </a:p>
      </dgm:t>
    </dgm:pt>
    <dgm:pt modelId="{A1BBE289-EA27-46C3-B4D8-0EB147FD5821}" type="parTrans" cxnId="{31A575FE-85ED-4408-A746-D34031C399DA}">
      <dgm:prSet/>
      <dgm:spPr/>
      <dgm:t>
        <a:bodyPr/>
        <a:lstStyle/>
        <a:p>
          <a:endParaRPr lang="en-US" sz="1400"/>
        </a:p>
      </dgm:t>
    </dgm:pt>
    <dgm:pt modelId="{BF857113-F54F-49BC-8AB3-B975C2C84537}" type="sibTrans" cxnId="{31A575FE-85ED-4408-A746-D34031C399DA}">
      <dgm:prSet/>
      <dgm:spPr/>
      <dgm:t>
        <a:bodyPr/>
        <a:lstStyle/>
        <a:p>
          <a:endParaRPr lang="en-US" sz="1400"/>
        </a:p>
      </dgm:t>
    </dgm:pt>
    <dgm:pt modelId="{8C86AEEB-75B9-40E9-A0A1-D218C1C875BC}">
      <dgm:prSet phldrT="[Text]" custT="1"/>
      <dgm:spPr/>
      <dgm:t>
        <a:bodyPr/>
        <a:lstStyle/>
        <a:p>
          <a:r>
            <a:rPr lang="en-US" sz="2000" dirty="0" smtClean="0"/>
            <a:t>3</a:t>
          </a:r>
          <a:r>
            <a:rPr lang="en-US" sz="2000" baseline="30000" dirty="0" smtClean="0"/>
            <a:t>rd</a:t>
          </a:r>
          <a:r>
            <a:rPr lang="en-US" sz="2000" dirty="0" smtClean="0"/>
            <a:t> Party Data</a:t>
          </a:r>
          <a:endParaRPr lang="en-US" sz="2000" dirty="0"/>
        </a:p>
      </dgm:t>
    </dgm:pt>
    <dgm:pt modelId="{A6B5A3C4-80B7-4492-9579-934613F7E7FB}" type="parTrans" cxnId="{D3B682EA-4F4D-4840-9EC4-BBF351B2C7A0}">
      <dgm:prSet/>
      <dgm:spPr/>
      <dgm:t>
        <a:bodyPr/>
        <a:lstStyle/>
        <a:p>
          <a:endParaRPr lang="en-US" sz="1400"/>
        </a:p>
      </dgm:t>
    </dgm:pt>
    <dgm:pt modelId="{BBA28669-8AF9-474A-8A7B-3BE0F24D0A3B}" type="sibTrans" cxnId="{D3B682EA-4F4D-4840-9EC4-BBF351B2C7A0}">
      <dgm:prSet/>
      <dgm:spPr/>
      <dgm:t>
        <a:bodyPr/>
        <a:lstStyle/>
        <a:p>
          <a:endParaRPr lang="en-US" sz="1400"/>
        </a:p>
      </dgm:t>
    </dgm:pt>
    <dgm:pt modelId="{DF052552-AEC4-488F-A5E5-B38F98DCD76F}">
      <dgm:prSet custT="1"/>
      <dgm:spPr/>
      <dgm:t>
        <a:bodyPr anchor="ctr"/>
        <a:lstStyle/>
        <a:p>
          <a:pPr marL="234950" indent="-123825"/>
          <a:r>
            <a:rPr lang="en-US" sz="1200" dirty="0" smtClean="0"/>
            <a:t>Time at Address, Time at Employer</a:t>
          </a:r>
          <a:endParaRPr lang="en-US" sz="1200" dirty="0"/>
        </a:p>
      </dgm:t>
    </dgm:pt>
    <dgm:pt modelId="{CADC121F-44AE-4F26-AC15-FE310CA4975E}" type="parTrans" cxnId="{E3D2C701-BD2B-4FD7-A0CD-C647D3E31BDE}">
      <dgm:prSet/>
      <dgm:spPr/>
      <dgm:t>
        <a:bodyPr/>
        <a:lstStyle/>
        <a:p>
          <a:endParaRPr lang="en-US" sz="1400"/>
        </a:p>
      </dgm:t>
    </dgm:pt>
    <dgm:pt modelId="{5BEE8FE7-D7AD-495C-A5C4-0C5B8F479AC3}" type="sibTrans" cxnId="{E3D2C701-BD2B-4FD7-A0CD-C647D3E31BDE}">
      <dgm:prSet/>
      <dgm:spPr/>
      <dgm:t>
        <a:bodyPr/>
        <a:lstStyle/>
        <a:p>
          <a:endParaRPr lang="en-US" sz="1400"/>
        </a:p>
      </dgm:t>
    </dgm:pt>
    <dgm:pt modelId="{58019EF5-F0E0-4570-B03A-2952B06B2C4A}">
      <dgm:prSet custT="1"/>
      <dgm:spPr/>
      <dgm:t>
        <a:bodyPr anchor="ctr"/>
        <a:lstStyle/>
        <a:p>
          <a:pPr marL="234950" indent="-123825"/>
          <a:r>
            <a:rPr lang="en-US" sz="1200" dirty="0" smtClean="0"/>
            <a:t>Payments, Delinquency</a:t>
          </a:r>
          <a:endParaRPr lang="en-US" sz="1200" dirty="0"/>
        </a:p>
      </dgm:t>
    </dgm:pt>
    <dgm:pt modelId="{3953E95E-3DA4-4E74-A4E1-A4532A3294CD}" type="parTrans" cxnId="{2474DAFE-A633-47FF-B02E-5571E681D539}">
      <dgm:prSet/>
      <dgm:spPr/>
      <dgm:t>
        <a:bodyPr/>
        <a:lstStyle/>
        <a:p>
          <a:endParaRPr lang="en-US" sz="1400"/>
        </a:p>
      </dgm:t>
    </dgm:pt>
    <dgm:pt modelId="{4F193743-BBA4-44A7-9941-E4A80469F01B}" type="sibTrans" cxnId="{2474DAFE-A633-47FF-B02E-5571E681D539}">
      <dgm:prSet/>
      <dgm:spPr/>
      <dgm:t>
        <a:bodyPr/>
        <a:lstStyle/>
        <a:p>
          <a:endParaRPr lang="en-US" sz="1400"/>
        </a:p>
      </dgm:t>
    </dgm:pt>
    <dgm:pt modelId="{69A3B77E-08AF-499E-A40A-6232D67419C8}">
      <dgm:prSet custT="1"/>
      <dgm:spPr/>
      <dgm:t>
        <a:bodyPr anchor="ctr"/>
        <a:lstStyle/>
        <a:p>
          <a:pPr marL="234950" indent="-120650"/>
          <a:r>
            <a:rPr lang="en-US" sz="1200" dirty="0" smtClean="0"/>
            <a:t>Cards, Loans, Mortgages, Vehicle Financing</a:t>
          </a:r>
          <a:endParaRPr lang="en-US" sz="1200" dirty="0"/>
        </a:p>
      </dgm:t>
    </dgm:pt>
    <dgm:pt modelId="{859DCBD7-190A-4351-9077-787FAF9F4648}" type="parTrans" cxnId="{D3B38D00-69E0-4953-B6E8-046EEF439CEE}">
      <dgm:prSet/>
      <dgm:spPr/>
      <dgm:t>
        <a:bodyPr/>
        <a:lstStyle/>
        <a:p>
          <a:endParaRPr lang="en-US" sz="1400"/>
        </a:p>
      </dgm:t>
    </dgm:pt>
    <dgm:pt modelId="{5BC88A6F-582F-4301-8082-D3CC36CEAFFB}" type="sibTrans" cxnId="{D3B38D00-69E0-4953-B6E8-046EEF439CEE}">
      <dgm:prSet/>
      <dgm:spPr/>
      <dgm:t>
        <a:bodyPr/>
        <a:lstStyle/>
        <a:p>
          <a:endParaRPr lang="en-US" sz="1400"/>
        </a:p>
      </dgm:t>
    </dgm:pt>
    <dgm:pt modelId="{D9B431B7-79D9-47B1-9AB3-F2849A7A4325}">
      <dgm:prSet custT="1"/>
      <dgm:spPr/>
      <dgm:t>
        <a:bodyPr anchor="ctr"/>
        <a:lstStyle/>
        <a:p>
          <a:pPr marL="234950" indent="-120650"/>
          <a:r>
            <a:rPr lang="en-US" sz="1200" dirty="0" smtClean="0"/>
            <a:t>Retail/Checking/Current Accounts</a:t>
          </a:r>
          <a:endParaRPr lang="en-US" sz="1200" dirty="0"/>
        </a:p>
      </dgm:t>
    </dgm:pt>
    <dgm:pt modelId="{BA613534-E6E5-441B-8F7D-A7E240CDAC21}" type="parTrans" cxnId="{5C6FA740-9338-4ABA-81F4-AA4D27FB4D23}">
      <dgm:prSet/>
      <dgm:spPr/>
      <dgm:t>
        <a:bodyPr/>
        <a:lstStyle/>
        <a:p>
          <a:endParaRPr lang="en-US" sz="1400"/>
        </a:p>
      </dgm:t>
    </dgm:pt>
    <dgm:pt modelId="{A6F8184B-A723-4EB6-B8DC-9D9D0000672E}" type="sibTrans" cxnId="{5C6FA740-9338-4ABA-81F4-AA4D27FB4D23}">
      <dgm:prSet/>
      <dgm:spPr/>
      <dgm:t>
        <a:bodyPr/>
        <a:lstStyle/>
        <a:p>
          <a:endParaRPr lang="en-US" sz="1400"/>
        </a:p>
      </dgm:t>
    </dgm:pt>
    <dgm:pt modelId="{5B146C3B-8260-4C89-87DA-346A7EFE2793}">
      <dgm:prSet custT="1"/>
      <dgm:spPr/>
      <dgm:t>
        <a:bodyPr anchor="ctr"/>
        <a:lstStyle/>
        <a:p>
          <a:pPr marL="234950" indent="-120650"/>
          <a:r>
            <a:rPr lang="en-US" sz="1200" dirty="0" smtClean="0"/>
            <a:t>ID Type &amp; Number</a:t>
          </a:r>
          <a:endParaRPr lang="en-US" sz="1200" dirty="0"/>
        </a:p>
      </dgm:t>
    </dgm:pt>
    <dgm:pt modelId="{750D16A4-C026-41AA-A651-F025AFF2EBD1}" type="parTrans" cxnId="{6A104CF9-B45C-4C09-8901-5D1CD1F0EDD4}">
      <dgm:prSet/>
      <dgm:spPr/>
      <dgm:t>
        <a:bodyPr/>
        <a:lstStyle/>
        <a:p>
          <a:endParaRPr lang="en-US" sz="1400"/>
        </a:p>
      </dgm:t>
    </dgm:pt>
    <dgm:pt modelId="{5A086D2A-E6FB-445A-A0F1-BD9A11F8F0F7}" type="sibTrans" cxnId="{6A104CF9-B45C-4C09-8901-5D1CD1F0EDD4}">
      <dgm:prSet/>
      <dgm:spPr/>
      <dgm:t>
        <a:bodyPr/>
        <a:lstStyle/>
        <a:p>
          <a:endParaRPr lang="en-US" sz="1400"/>
        </a:p>
      </dgm:t>
    </dgm:pt>
    <dgm:pt modelId="{A1D9D5A2-7A63-4680-ACDD-7BAFD2A36288}">
      <dgm:prSet custT="1"/>
      <dgm:spPr/>
      <dgm:t>
        <a:bodyPr anchor="ctr"/>
        <a:lstStyle/>
        <a:p>
          <a:pPr marL="234950" indent="-120650"/>
          <a:r>
            <a:rPr lang="en-US" sz="1200" dirty="0" smtClean="0"/>
            <a:t>Documentation</a:t>
          </a:r>
          <a:endParaRPr lang="en-US" sz="1200" dirty="0"/>
        </a:p>
      </dgm:t>
    </dgm:pt>
    <dgm:pt modelId="{4912384A-9962-4634-974E-736E4E415CF3}" type="parTrans" cxnId="{234615EE-60D2-4A72-8951-9F709AB29571}">
      <dgm:prSet/>
      <dgm:spPr/>
      <dgm:t>
        <a:bodyPr/>
        <a:lstStyle/>
        <a:p>
          <a:endParaRPr lang="en-US" sz="1400"/>
        </a:p>
      </dgm:t>
    </dgm:pt>
    <dgm:pt modelId="{F8E97107-22BB-4A72-97BC-E2FEDEC88B8C}" type="sibTrans" cxnId="{234615EE-60D2-4A72-8951-9F709AB29571}">
      <dgm:prSet/>
      <dgm:spPr/>
      <dgm:t>
        <a:bodyPr/>
        <a:lstStyle/>
        <a:p>
          <a:endParaRPr lang="en-US" sz="1400"/>
        </a:p>
      </dgm:t>
    </dgm:pt>
    <dgm:pt modelId="{5DC5FFED-EA38-4AD8-AF26-7D631BDD8E89}">
      <dgm:prSet custT="1"/>
      <dgm:spPr/>
      <dgm:t>
        <a:bodyPr anchor="ctr"/>
        <a:lstStyle/>
        <a:p>
          <a:pPr marL="234950" indent="-120650"/>
          <a:r>
            <a:rPr lang="en-US" sz="1200" dirty="0" smtClean="0"/>
            <a:t>Time with bank</a:t>
          </a:r>
          <a:endParaRPr lang="en-US" sz="1200" dirty="0"/>
        </a:p>
      </dgm:t>
    </dgm:pt>
    <dgm:pt modelId="{E8EE42AE-7207-400B-96BC-8D891763C5B1}" type="parTrans" cxnId="{91F0AD89-1BB6-4E09-BB86-33AAAE794866}">
      <dgm:prSet/>
      <dgm:spPr/>
      <dgm:t>
        <a:bodyPr/>
        <a:lstStyle/>
        <a:p>
          <a:endParaRPr lang="en-US" sz="1400"/>
        </a:p>
      </dgm:t>
    </dgm:pt>
    <dgm:pt modelId="{300C84F6-4311-4F26-9185-256C346A5FA1}" type="sibTrans" cxnId="{91F0AD89-1BB6-4E09-BB86-33AAAE794866}">
      <dgm:prSet/>
      <dgm:spPr/>
      <dgm:t>
        <a:bodyPr/>
        <a:lstStyle/>
        <a:p>
          <a:endParaRPr lang="en-US" sz="1400"/>
        </a:p>
      </dgm:t>
    </dgm:pt>
    <dgm:pt modelId="{D100BA12-B503-4800-837A-EDEC95999EDB}">
      <dgm:prSet custT="1"/>
      <dgm:spPr/>
      <dgm:t>
        <a:bodyPr anchor="ctr"/>
        <a:lstStyle/>
        <a:p>
          <a:pPr marL="234950" indent="-120650"/>
          <a:r>
            <a:rPr lang="en-US" sz="1200" dirty="0" smtClean="0"/>
            <a:t>Other Accounts &amp; Payment history</a:t>
          </a:r>
          <a:endParaRPr lang="en-US" sz="1200" dirty="0"/>
        </a:p>
      </dgm:t>
    </dgm:pt>
    <dgm:pt modelId="{CF77ED35-8D91-4F5E-BB9E-F0DC781A8658}" type="parTrans" cxnId="{7E0BA22B-474D-4A8F-9C79-DA9BE92064FF}">
      <dgm:prSet/>
      <dgm:spPr/>
      <dgm:t>
        <a:bodyPr/>
        <a:lstStyle/>
        <a:p>
          <a:endParaRPr lang="en-US" sz="1400"/>
        </a:p>
      </dgm:t>
    </dgm:pt>
    <dgm:pt modelId="{7A8B36DD-2EA3-4D9B-84E1-FD0849252362}" type="sibTrans" cxnId="{7E0BA22B-474D-4A8F-9C79-DA9BE92064FF}">
      <dgm:prSet/>
      <dgm:spPr/>
      <dgm:t>
        <a:bodyPr/>
        <a:lstStyle/>
        <a:p>
          <a:endParaRPr lang="en-US" sz="1400"/>
        </a:p>
      </dgm:t>
    </dgm:pt>
    <dgm:pt modelId="{19C439A3-3D1A-4649-9975-D37B93565E44}">
      <dgm:prSet custT="1"/>
      <dgm:spPr/>
      <dgm:t>
        <a:bodyPr anchor="ctr"/>
        <a:lstStyle/>
        <a:p>
          <a:pPr marL="234950" indent="-123825"/>
          <a:r>
            <a:rPr lang="en-US" sz="1200" dirty="0" smtClean="0"/>
            <a:t>Industry Negative Files </a:t>
          </a:r>
          <a:r>
            <a:rPr lang="en-US" sz="1200" dirty="0" err="1" smtClean="0"/>
            <a:t>eg</a:t>
          </a:r>
          <a:r>
            <a:rPr lang="en-US" sz="1200" dirty="0" smtClean="0"/>
            <a:t> CIFAS</a:t>
          </a:r>
          <a:endParaRPr lang="en-US" sz="1200" dirty="0"/>
        </a:p>
      </dgm:t>
    </dgm:pt>
    <dgm:pt modelId="{6C2F9201-822A-475B-A466-5A7F1720B5F7}" type="parTrans" cxnId="{4152EED8-F43B-4A66-845D-C0FC42D3A656}">
      <dgm:prSet/>
      <dgm:spPr/>
      <dgm:t>
        <a:bodyPr/>
        <a:lstStyle/>
        <a:p>
          <a:endParaRPr lang="en-US" sz="1400"/>
        </a:p>
      </dgm:t>
    </dgm:pt>
    <dgm:pt modelId="{12B63E11-2349-4E1F-85E6-DD08B111653D}" type="sibTrans" cxnId="{4152EED8-F43B-4A66-845D-C0FC42D3A656}">
      <dgm:prSet/>
      <dgm:spPr/>
      <dgm:t>
        <a:bodyPr/>
        <a:lstStyle/>
        <a:p>
          <a:endParaRPr lang="en-US" sz="1400"/>
        </a:p>
      </dgm:t>
    </dgm:pt>
    <dgm:pt modelId="{257D29A1-9F64-4223-A32A-A566FB089398}">
      <dgm:prSet custT="1"/>
      <dgm:spPr/>
      <dgm:t>
        <a:bodyPr anchor="ctr"/>
        <a:lstStyle/>
        <a:p>
          <a:pPr marL="234950" indent="-123825"/>
          <a:r>
            <a:rPr lang="en-US" sz="1200" dirty="0" smtClean="0"/>
            <a:t>Deceased Register, Sanction List, Phone Number Lookups, Address Changes</a:t>
          </a:r>
          <a:endParaRPr lang="en-US" sz="1200" dirty="0"/>
        </a:p>
      </dgm:t>
    </dgm:pt>
    <dgm:pt modelId="{424CA53B-9868-496F-A688-DC36BA9A02DC}" type="parTrans" cxnId="{84612B22-F5B2-438A-8069-6FDA90E8EA50}">
      <dgm:prSet/>
      <dgm:spPr/>
      <dgm:t>
        <a:bodyPr/>
        <a:lstStyle/>
        <a:p>
          <a:endParaRPr lang="en-US" sz="1400"/>
        </a:p>
      </dgm:t>
    </dgm:pt>
    <dgm:pt modelId="{E32B0DA9-DA3A-41A0-88BF-E7CD09255BDA}" type="sibTrans" cxnId="{84612B22-F5B2-438A-8069-6FDA90E8EA50}">
      <dgm:prSet/>
      <dgm:spPr/>
      <dgm:t>
        <a:bodyPr/>
        <a:lstStyle/>
        <a:p>
          <a:endParaRPr lang="en-US" sz="1400"/>
        </a:p>
      </dgm:t>
    </dgm:pt>
    <dgm:pt modelId="{32B29BC8-7EF9-4CE1-9075-5098FA0EDB2E}" type="pres">
      <dgm:prSet presAssocID="{5C05DFDF-FF6B-4641-BBE3-1C4FDADC099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90ECF8FB-7958-4131-BAA7-A4DC44EA855D}" type="pres">
      <dgm:prSet presAssocID="{7B433A71-A5C0-41E0-8AFB-9BCA2D7F12D4}" presName="linNode" presStyleCnt="0"/>
      <dgm:spPr/>
      <dgm:t>
        <a:bodyPr/>
        <a:lstStyle/>
        <a:p>
          <a:endParaRPr lang="en-US"/>
        </a:p>
      </dgm:t>
    </dgm:pt>
    <dgm:pt modelId="{BB86525A-2C73-4F24-954C-24B080CD3349}" type="pres">
      <dgm:prSet presAssocID="{7B433A71-A5C0-41E0-8AFB-9BCA2D7F12D4}" presName="parentShp" presStyleLbl="node1" presStyleIdx="0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GB"/>
        </a:p>
      </dgm:t>
    </dgm:pt>
    <dgm:pt modelId="{27010B9F-7DC9-4CCD-93B1-EAAAC1B5171A}" type="pres">
      <dgm:prSet presAssocID="{7B433A71-A5C0-41E0-8AFB-9BCA2D7F12D4}" presName="childShp" presStyleLbl="bgAccFollowNode1" presStyleIdx="0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90D749F-0E8D-4400-BC1C-7A8675DD3654}" type="pres">
      <dgm:prSet presAssocID="{993C5851-DB21-4459-B3C1-9E462FA21212}" presName="spacing" presStyleCnt="0"/>
      <dgm:spPr/>
      <dgm:t>
        <a:bodyPr/>
        <a:lstStyle/>
        <a:p>
          <a:endParaRPr lang="en-US"/>
        </a:p>
      </dgm:t>
    </dgm:pt>
    <dgm:pt modelId="{726F30E1-22A8-4F2A-9069-CA54FE2C1C26}" type="pres">
      <dgm:prSet presAssocID="{B302E5EA-346F-4831-8C64-730C98D96E50}" presName="linNode" presStyleCnt="0"/>
      <dgm:spPr/>
      <dgm:t>
        <a:bodyPr/>
        <a:lstStyle/>
        <a:p>
          <a:endParaRPr lang="en-US"/>
        </a:p>
      </dgm:t>
    </dgm:pt>
    <dgm:pt modelId="{4BEDF898-4EBC-4688-A48F-22A1B2B504B9}" type="pres">
      <dgm:prSet presAssocID="{B302E5EA-346F-4831-8C64-730C98D96E50}" presName="parentShp" presStyleLbl="node1" presStyleIdx="1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GB"/>
        </a:p>
      </dgm:t>
    </dgm:pt>
    <dgm:pt modelId="{E823C0E8-4451-471F-879B-63964617FEC8}" type="pres">
      <dgm:prSet presAssocID="{B302E5EA-346F-4831-8C64-730C98D96E50}" presName="childShp" presStyleLbl="bgAccFollowNode1" presStyleIdx="1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0D25A874-2AB5-401F-9988-B0C51B1F58BE}" type="pres">
      <dgm:prSet presAssocID="{595927D6-ADB9-4E4D-BC53-9315DF4942E0}" presName="spacing" presStyleCnt="0"/>
      <dgm:spPr/>
      <dgm:t>
        <a:bodyPr/>
        <a:lstStyle/>
        <a:p>
          <a:endParaRPr lang="en-US"/>
        </a:p>
      </dgm:t>
    </dgm:pt>
    <dgm:pt modelId="{F3131D18-E2D9-4894-B629-9B48AADC396E}" type="pres">
      <dgm:prSet presAssocID="{0CCF0A0A-CF41-4CFE-9D24-23C86A7C0105}" presName="linNode" presStyleCnt="0"/>
      <dgm:spPr/>
      <dgm:t>
        <a:bodyPr/>
        <a:lstStyle/>
        <a:p>
          <a:endParaRPr lang="en-US"/>
        </a:p>
      </dgm:t>
    </dgm:pt>
    <dgm:pt modelId="{C3A25F24-4923-4602-8CE2-0C23E9ECD599}" type="pres">
      <dgm:prSet presAssocID="{0CCF0A0A-CF41-4CFE-9D24-23C86A7C0105}" presName="parentShp" presStyleLbl="node1" presStyleIdx="2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C5A7E65-22C6-45BF-B535-14CE602D872F}" type="pres">
      <dgm:prSet presAssocID="{0CCF0A0A-CF41-4CFE-9D24-23C86A7C0105}" presName="childShp" presStyleLbl="bgAccFollowNode1" presStyleIdx="2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7EE9AFE-A074-493C-BA73-333ED24B5AE0}" type="pres">
      <dgm:prSet presAssocID="{CFC6247E-096F-4D23-9960-B89916B857C5}" presName="spacing" presStyleCnt="0"/>
      <dgm:spPr/>
      <dgm:t>
        <a:bodyPr/>
        <a:lstStyle/>
        <a:p>
          <a:endParaRPr lang="en-US"/>
        </a:p>
      </dgm:t>
    </dgm:pt>
    <dgm:pt modelId="{966C0AAD-E12F-4CED-A2E4-4D6F7D331F40}" type="pres">
      <dgm:prSet presAssocID="{7D617127-670C-4799-B433-6220D2ADA1AE}" presName="linNode" presStyleCnt="0"/>
      <dgm:spPr/>
      <dgm:t>
        <a:bodyPr/>
        <a:lstStyle/>
        <a:p>
          <a:endParaRPr lang="en-US"/>
        </a:p>
      </dgm:t>
    </dgm:pt>
    <dgm:pt modelId="{F2B643BB-F0A6-44EB-AC5F-6E508AC36ED4}" type="pres">
      <dgm:prSet presAssocID="{7D617127-670C-4799-B433-6220D2ADA1AE}" presName="parentShp" presStyleLbl="node1" presStyleIdx="3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GB"/>
        </a:p>
      </dgm:t>
    </dgm:pt>
    <dgm:pt modelId="{949B1988-67D9-4511-87C7-394230EFF26F}" type="pres">
      <dgm:prSet presAssocID="{7D617127-670C-4799-B433-6220D2ADA1AE}" presName="childShp" presStyleLbl="bgAccFollowNode1" presStyleIdx="3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BD48528-77EF-4039-8BA4-25C648472BF3}" type="pres">
      <dgm:prSet presAssocID="{FCB2F57B-BF9F-46C4-8BBC-F398DB9B63A4}" presName="spacing" presStyleCnt="0"/>
      <dgm:spPr/>
      <dgm:t>
        <a:bodyPr/>
        <a:lstStyle/>
        <a:p>
          <a:endParaRPr lang="en-US"/>
        </a:p>
      </dgm:t>
    </dgm:pt>
    <dgm:pt modelId="{18A6EE00-5CF1-4068-99C3-8064F53FD532}" type="pres">
      <dgm:prSet presAssocID="{4F4C9027-F69E-4CBA-B4DD-31E0CC761007}" presName="linNode" presStyleCnt="0"/>
      <dgm:spPr/>
      <dgm:t>
        <a:bodyPr/>
        <a:lstStyle/>
        <a:p>
          <a:endParaRPr lang="en-US"/>
        </a:p>
      </dgm:t>
    </dgm:pt>
    <dgm:pt modelId="{61363F64-6730-4F30-89E0-230661F070D6}" type="pres">
      <dgm:prSet presAssocID="{4F4C9027-F69E-4CBA-B4DD-31E0CC761007}" presName="parentShp" presStyleLbl="node1" presStyleIdx="4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GB"/>
        </a:p>
      </dgm:t>
    </dgm:pt>
    <dgm:pt modelId="{60B95110-B152-41B4-801C-CCACF52319F5}" type="pres">
      <dgm:prSet presAssocID="{4F4C9027-F69E-4CBA-B4DD-31E0CC761007}" presName="childShp" presStyleLbl="bgAccFollowNode1" presStyleIdx="4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2BA47C5-296B-465F-A960-4F1E0A8547A1}" type="pres">
      <dgm:prSet presAssocID="{8A945AC9-D849-405B-828C-BF0268EB7645}" presName="spacing" presStyleCnt="0"/>
      <dgm:spPr/>
      <dgm:t>
        <a:bodyPr/>
        <a:lstStyle/>
        <a:p>
          <a:endParaRPr lang="en-US"/>
        </a:p>
      </dgm:t>
    </dgm:pt>
    <dgm:pt modelId="{E4E3F4D2-6E0A-4C26-BBD5-6237C6DED714}" type="pres">
      <dgm:prSet presAssocID="{8DC9605A-95CA-4C5B-8A48-2252D813A1EF}" presName="linNode" presStyleCnt="0"/>
      <dgm:spPr/>
      <dgm:t>
        <a:bodyPr/>
        <a:lstStyle/>
        <a:p>
          <a:endParaRPr lang="en-US"/>
        </a:p>
      </dgm:t>
    </dgm:pt>
    <dgm:pt modelId="{15361068-4E9D-4589-9E54-DA8D8DF27A06}" type="pres">
      <dgm:prSet presAssocID="{8DC9605A-95CA-4C5B-8A48-2252D813A1EF}" presName="parentShp" presStyleLbl="node1" presStyleIdx="5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GB"/>
        </a:p>
      </dgm:t>
    </dgm:pt>
    <dgm:pt modelId="{88A26D40-04F2-4CCB-BE4F-75EC03C2330D}" type="pres">
      <dgm:prSet presAssocID="{8DC9605A-95CA-4C5B-8A48-2252D813A1EF}" presName="childShp" presStyleLbl="bgAccFollowNode1" presStyleIdx="5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4AF3965-1FB1-4907-84A9-60C2989A1A0F}" type="pres">
      <dgm:prSet presAssocID="{BF857113-F54F-49BC-8AB3-B975C2C84537}" presName="spacing" presStyleCnt="0"/>
      <dgm:spPr/>
      <dgm:t>
        <a:bodyPr/>
        <a:lstStyle/>
        <a:p>
          <a:endParaRPr lang="en-US"/>
        </a:p>
      </dgm:t>
    </dgm:pt>
    <dgm:pt modelId="{C27A67D7-6132-40C6-B45C-9589B1316D55}" type="pres">
      <dgm:prSet presAssocID="{E1CD9331-04D0-4774-BC26-D7458A4DB324}" presName="linNode" presStyleCnt="0"/>
      <dgm:spPr/>
      <dgm:t>
        <a:bodyPr/>
        <a:lstStyle/>
        <a:p>
          <a:endParaRPr lang="en-US"/>
        </a:p>
      </dgm:t>
    </dgm:pt>
    <dgm:pt modelId="{339D1B86-8189-4BFA-BFD6-40E7D08645A7}" type="pres">
      <dgm:prSet presAssocID="{E1CD9331-04D0-4774-BC26-D7458A4DB324}" presName="parentShp" presStyleLbl="node1" presStyleIdx="6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48A6A74-9A04-43F7-8201-E78B7AEC0CF7}" type="pres">
      <dgm:prSet presAssocID="{E1CD9331-04D0-4774-BC26-D7458A4DB324}" presName="childShp" presStyleLbl="bgAccFollowNode1" presStyleIdx="6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06F6DDD-C436-49FD-97AE-F701221FA6DE}" type="pres">
      <dgm:prSet presAssocID="{16AC83FE-9FE8-46F4-9ABD-DD8D2A15DF55}" presName="spacing" presStyleCnt="0"/>
      <dgm:spPr/>
      <dgm:t>
        <a:bodyPr/>
        <a:lstStyle/>
        <a:p>
          <a:endParaRPr lang="en-US"/>
        </a:p>
      </dgm:t>
    </dgm:pt>
    <dgm:pt modelId="{86C9024C-594A-4C35-AE87-67CA40213B07}" type="pres">
      <dgm:prSet presAssocID="{8C86AEEB-75B9-40E9-A0A1-D218C1C875BC}" presName="linNode" presStyleCnt="0"/>
      <dgm:spPr/>
      <dgm:t>
        <a:bodyPr/>
        <a:lstStyle/>
        <a:p>
          <a:endParaRPr lang="en-US"/>
        </a:p>
      </dgm:t>
    </dgm:pt>
    <dgm:pt modelId="{1A4F3840-27C8-4972-8B17-4299FCFB3F38}" type="pres">
      <dgm:prSet presAssocID="{8C86AEEB-75B9-40E9-A0A1-D218C1C875BC}" presName="parentShp" presStyleLbl="node1" presStyleIdx="7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309B0B4-A05C-4C69-B74A-ADC27865E5EC}" type="pres">
      <dgm:prSet presAssocID="{8C86AEEB-75B9-40E9-A0A1-D218C1C875BC}" presName="childShp" presStyleLbl="bgAccFollowNode1" presStyleIdx="7" presStyleCnt="8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E03310A4-C7E4-46C7-8D04-6284EA1A711E}" type="presOf" srcId="{7D617127-670C-4799-B433-6220D2ADA1AE}" destId="{F2B643BB-F0A6-44EB-AC5F-6E508AC36ED4}" srcOrd="0" destOrd="0" presId="urn:microsoft.com/office/officeart/2005/8/layout/vList6"/>
    <dgm:cxn modelId="{83D5B9B0-EE63-4BC8-A9FB-5256C9A8C512}" type="presOf" srcId="{E1CD9331-04D0-4774-BC26-D7458A4DB324}" destId="{339D1B86-8189-4BFA-BFD6-40E7D08645A7}" srcOrd="0" destOrd="0" presId="urn:microsoft.com/office/officeart/2005/8/layout/vList6"/>
    <dgm:cxn modelId="{D3B38D00-69E0-4953-B6E8-046EEF439CEE}" srcId="{7D617127-670C-4799-B433-6220D2ADA1AE}" destId="{69A3B77E-08AF-499E-A40A-6232D67419C8}" srcOrd="0" destOrd="0" parTransId="{859DCBD7-190A-4351-9077-787FAF9F4648}" sibTransId="{5BC88A6F-582F-4301-8082-D3CC36CEAFFB}"/>
    <dgm:cxn modelId="{234615EE-60D2-4A72-8951-9F709AB29571}" srcId="{4F4C9027-F69E-4CBA-B4DD-31E0CC761007}" destId="{A1D9D5A2-7A63-4680-ACDD-7BAFD2A36288}" srcOrd="1" destOrd="0" parTransId="{4912384A-9962-4634-974E-736E4E415CF3}" sibTransId="{F8E97107-22BB-4A72-97BC-E2FEDEC88B8C}"/>
    <dgm:cxn modelId="{D3B682EA-4F4D-4840-9EC4-BBF351B2C7A0}" srcId="{5C05DFDF-FF6B-4641-BBE3-1C4FDADC0995}" destId="{8C86AEEB-75B9-40E9-A0A1-D218C1C875BC}" srcOrd="7" destOrd="0" parTransId="{A6B5A3C4-80B7-4492-9579-934613F7E7FB}" sibTransId="{BBA28669-8AF9-474A-8A7B-3BE0F24D0A3B}"/>
    <dgm:cxn modelId="{71A4D7CC-437D-4FB2-9E35-18DEF8A5D57F}" srcId="{5C05DFDF-FF6B-4641-BBE3-1C4FDADC0995}" destId="{E1CD9331-04D0-4774-BC26-D7458A4DB324}" srcOrd="6" destOrd="0" parTransId="{EA51C4A2-9ECE-4C6D-A09D-171FF6A15DA8}" sibTransId="{16AC83FE-9FE8-46F4-9ABD-DD8D2A15DF55}"/>
    <dgm:cxn modelId="{84612B22-F5B2-438A-8069-6FDA90E8EA50}" srcId="{8C86AEEB-75B9-40E9-A0A1-D218C1C875BC}" destId="{257D29A1-9F64-4223-A32A-A566FB089398}" srcOrd="0" destOrd="0" parTransId="{424CA53B-9868-496F-A688-DC36BA9A02DC}" sibTransId="{E32B0DA9-DA3A-41A0-88BF-E7CD09255BDA}"/>
    <dgm:cxn modelId="{2CF4980F-9BE2-4577-B4D3-F01AAB815720}" type="presOf" srcId="{0CCF0A0A-CF41-4CFE-9D24-23C86A7C0105}" destId="{C3A25F24-4923-4602-8CE2-0C23E9ECD599}" srcOrd="0" destOrd="0" presId="urn:microsoft.com/office/officeart/2005/8/layout/vList6"/>
    <dgm:cxn modelId="{4152EED8-F43B-4A66-845D-C0FC42D3A656}" srcId="{E1CD9331-04D0-4774-BC26-D7458A4DB324}" destId="{19C439A3-3D1A-4649-9975-D37B93565E44}" srcOrd="0" destOrd="0" parTransId="{6C2F9201-822A-475B-A466-5A7F1720B5F7}" sibTransId="{12B63E11-2349-4E1F-85E6-DD08B111653D}"/>
    <dgm:cxn modelId="{7E0BA22B-474D-4A8F-9C79-DA9BE92064FF}" srcId="{8DC9605A-95CA-4C5B-8A48-2252D813A1EF}" destId="{D100BA12-B503-4800-837A-EDEC95999EDB}" srcOrd="1" destOrd="0" parTransId="{CF77ED35-8D91-4F5E-BB9E-F0DC781A8658}" sibTransId="{7A8B36DD-2EA3-4D9B-84E1-FD0849252362}"/>
    <dgm:cxn modelId="{B90C5937-854E-4317-9ED3-3D563CBA1C1B}" type="presOf" srcId="{76C3E51F-A0E6-4C7A-820E-DDC3C46D2BAD}" destId="{27010B9F-7DC9-4CCD-93B1-EAAAC1B5171A}" srcOrd="0" destOrd="1" presId="urn:microsoft.com/office/officeart/2005/8/layout/vList6"/>
    <dgm:cxn modelId="{6A104CF9-B45C-4C09-8901-5D1CD1F0EDD4}" srcId="{4F4C9027-F69E-4CBA-B4DD-31E0CC761007}" destId="{5B146C3B-8260-4C89-87DA-346A7EFE2793}" srcOrd="0" destOrd="0" parTransId="{750D16A4-C026-41AA-A651-F025AFF2EBD1}" sibTransId="{5A086D2A-E6FB-445A-A0F1-BD9A11F8F0F7}"/>
    <dgm:cxn modelId="{FB7580DF-F3E2-4544-9088-1330CA3D3901}" type="presOf" srcId="{5DC5FFED-EA38-4AD8-AF26-7D631BDD8E89}" destId="{88A26D40-04F2-4CCB-BE4F-75EC03C2330D}" srcOrd="0" destOrd="0" presId="urn:microsoft.com/office/officeart/2005/8/layout/vList6"/>
    <dgm:cxn modelId="{BEAB6590-3403-414E-8860-3250C5B679A7}" srcId="{7B433A71-A5C0-41E0-8AFB-9BCA2D7F12D4}" destId="{76C3E51F-A0E6-4C7A-820E-DDC3C46D2BAD}" srcOrd="1" destOrd="0" parTransId="{03BDA23F-3D2C-40FC-BC2E-1E7C7DC212E2}" sibTransId="{6D4E9A72-630C-4116-81E8-2665B70260FB}"/>
    <dgm:cxn modelId="{55DDEBDF-6F84-403C-B755-6BB7C9DF49E1}" type="presOf" srcId="{4F4C9027-F69E-4CBA-B4DD-31E0CC761007}" destId="{61363F64-6730-4F30-89E0-230661F070D6}" srcOrd="0" destOrd="0" presId="urn:microsoft.com/office/officeart/2005/8/layout/vList6"/>
    <dgm:cxn modelId="{5C6FA740-9338-4ABA-81F4-AA4D27FB4D23}" srcId="{7D617127-670C-4799-B433-6220D2ADA1AE}" destId="{D9B431B7-79D9-47B1-9AB3-F2849A7A4325}" srcOrd="1" destOrd="0" parTransId="{BA613534-E6E5-441B-8F7D-A7E240CDAC21}" sibTransId="{A6F8184B-A723-4EB6-B8DC-9D9D0000672E}"/>
    <dgm:cxn modelId="{E3D2C701-BD2B-4FD7-A0CD-C647D3E31BDE}" srcId="{0CCF0A0A-CF41-4CFE-9D24-23C86A7C0105}" destId="{DF052552-AEC4-488F-A5E5-B38F98DCD76F}" srcOrd="0" destOrd="0" parTransId="{CADC121F-44AE-4F26-AC15-FE310CA4975E}" sibTransId="{5BEE8FE7-D7AD-495C-A5C4-0C5B8F479AC3}"/>
    <dgm:cxn modelId="{D5DC433E-61D7-4FB8-90FC-0C4B9415A9B8}" type="presOf" srcId="{B302E5EA-346F-4831-8C64-730C98D96E50}" destId="{4BEDF898-4EBC-4688-A48F-22A1B2B504B9}" srcOrd="0" destOrd="0" presId="urn:microsoft.com/office/officeart/2005/8/layout/vList6"/>
    <dgm:cxn modelId="{2E90CAC1-A1ED-4892-AE79-6D6C6462C256}" type="presOf" srcId="{5C05DFDF-FF6B-4641-BBE3-1C4FDADC0995}" destId="{32B29BC8-7EF9-4CE1-9075-5098FA0EDB2E}" srcOrd="0" destOrd="0" presId="urn:microsoft.com/office/officeart/2005/8/layout/vList6"/>
    <dgm:cxn modelId="{B970C7E4-399F-48B5-9263-878862CC3ACD}" type="presOf" srcId="{257D29A1-9F64-4223-A32A-A566FB089398}" destId="{D309B0B4-A05C-4C69-B74A-ADC27865E5EC}" srcOrd="0" destOrd="0" presId="urn:microsoft.com/office/officeart/2005/8/layout/vList6"/>
    <dgm:cxn modelId="{31A575FE-85ED-4408-A746-D34031C399DA}" srcId="{5C05DFDF-FF6B-4641-BBE3-1C4FDADC0995}" destId="{8DC9605A-95CA-4C5B-8A48-2252D813A1EF}" srcOrd="5" destOrd="0" parTransId="{A1BBE289-EA27-46C3-B4D8-0EB147FD5821}" sibTransId="{BF857113-F54F-49BC-8AB3-B975C2C84537}"/>
    <dgm:cxn modelId="{55378D8B-EF36-467A-B950-A23D5450340E}" srcId="{5C05DFDF-FF6B-4641-BBE3-1C4FDADC0995}" destId="{7D617127-670C-4799-B433-6220D2ADA1AE}" srcOrd="3" destOrd="0" parTransId="{EFC56390-0563-4C0C-B337-219227ABFA54}" sibTransId="{FCB2F57B-BF9F-46C4-8BBC-F398DB9B63A4}"/>
    <dgm:cxn modelId="{46D7F3DA-7203-4123-8129-FF4DDC2E97EA}" type="presOf" srcId="{69A3B77E-08AF-499E-A40A-6232D67419C8}" destId="{949B1988-67D9-4511-87C7-394230EFF26F}" srcOrd="0" destOrd="0" presId="urn:microsoft.com/office/officeart/2005/8/layout/vList6"/>
    <dgm:cxn modelId="{73FF8FBE-7A80-4200-94E7-1E6D504C2DCB}" type="presOf" srcId="{D100BA12-B503-4800-837A-EDEC95999EDB}" destId="{88A26D40-04F2-4CCB-BE4F-75EC03C2330D}" srcOrd="0" destOrd="1" presId="urn:microsoft.com/office/officeart/2005/8/layout/vList6"/>
    <dgm:cxn modelId="{A59D76E2-A011-4247-B2D3-4789A3E94A7E}" srcId="{B302E5EA-346F-4831-8C64-730C98D96E50}" destId="{43930CE6-269C-402A-9876-6385099B4E22}" srcOrd="0" destOrd="0" parTransId="{6B43B8EE-631D-4E76-AD4E-97A957129036}" sibTransId="{B0D68D27-1C2A-40C9-861E-2202C4F5B3A0}"/>
    <dgm:cxn modelId="{91F0AD89-1BB6-4E09-BB86-33AAAE794866}" srcId="{8DC9605A-95CA-4C5B-8A48-2252D813A1EF}" destId="{5DC5FFED-EA38-4AD8-AF26-7D631BDD8E89}" srcOrd="0" destOrd="0" parTransId="{E8EE42AE-7207-400B-96BC-8D891763C5B1}" sibTransId="{300C84F6-4311-4F26-9185-256C346A5FA1}"/>
    <dgm:cxn modelId="{03B38DC7-6778-4B07-9F2E-9B60F5C5D617}" srcId="{5C05DFDF-FF6B-4641-BBE3-1C4FDADC0995}" destId="{0CCF0A0A-CF41-4CFE-9D24-23C86A7C0105}" srcOrd="2" destOrd="0" parTransId="{0B89FB68-D943-41CF-9907-533C31AC9053}" sibTransId="{CFC6247E-096F-4D23-9960-B89916B857C5}"/>
    <dgm:cxn modelId="{D716A967-75BE-4318-9048-49D107FC0716}" type="presOf" srcId="{DF052552-AEC4-488F-A5E5-B38F98DCD76F}" destId="{BC5A7E65-22C6-45BF-B535-14CE602D872F}" srcOrd="0" destOrd="0" presId="urn:microsoft.com/office/officeart/2005/8/layout/vList6"/>
    <dgm:cxn modelId="{94F8509E-96E0-420B-8A57-D84DEC3736B1}" srcId="{5C05DFDF-FF6B-4641-BBE3-1C4FDADC0995}" destId="{B302E5EA-346F-4831-8C64-730C98D96E50}" srcOrd="1" destOrd="0" parTransId="{E0EA6C72-CAB7-4A0F-9A22-C8470A3D068B}" sibTransId="{595927D6-ADB9-4E4D-BC53-9315DF4942E0}"/>
    <dgm:cxn modelId="{488E342B-495A-4F85-8AB4-D969836B80B0}" type="presOf" srcId="{0E452FF5-BD3F-42B1-828B-9B5EB7E094BB}" destId="{27010B9F-7DC9-4CCD-93B1-EAAAC1B5171A}" srcOrd="0" destOrd="0" presId="urn:microsoft.com/office/officeart/2005/8/layout/vList6"/>
    <dgm:cxn modelId="{973687F1-8B83-4A76-AA10-4182E8EEF391}" type="presOf" srcId="{D9B431B7-79D9-47B1-9AB3-F2849A7A4325}" destId="{949B1988-67D9-4511-87C7-394230EFF26F}" srcOrd="0" destOrd="1" presId="urn:microsoft.com/office/officeart/2005/8/layout/vList6"/>
    <dgm:cxn modelId="{ADC3B98B-A2FC-4C8B-8F74-F114689DD8DA}" type="presOf" srcId="{19C439A3-3D1A-4649-9975-D37B93565E44}" destId="{D48A6A74-9A04-43F7-8201-E78B7AEC0CF7}" srcOrd="0" destOrd="0" presId="urn:microsoft.com/office/officeart/2005/8/layout/vList6"/>
    <dgm:cxn modelId="{E5BBEB86-7E9A-42A7-A801-E396CD432218}" type="presOf" srcId="{8C86AEEB-75B9-40E9-A0A1-D218C1C875BC}" destId="{1A4F3840-27C8-4972-8B17-4299FCFB3F38}" srcOrd="0" destOrd="0" presId="urn:microsoft.com/office/officeart/2005/8/layout/vList6"/>
    <dgm:cxn modelId="{199118EB-4498-4929-A108-6FE6EFD9DD24}" type="presOf" srcId="{43930CE6-269C-402A-9876-6385099B4E22}" destId="{E823C0E8-4451-471F-879B-63964617FEC8}" srcOrd="0" destOrd="0" presId="urn:microsoft.com/office/officeart/2005/8/layout/vList6"/>
    <dgm:cxn modelId="{BF6FD023-7669-4B5D-B76A-6768236E8FC9}" srcId="{5C05DFDF-FF6B-4641-BBE3-1C4FDADC0995}" destId="{4F4C9027-F69E-4CBA-B4DD-31E0CC761007}" srcOrd="4" destOrd="0" parTransId="{AC65F9C0-EF71-4761-BD6E-F662D779D006}" sibTransId="{8A945AC9-D849-405B-828C-BF0268EB7645}"/>
    <dgm:cxn modelId="{1D42822D-612D-4A16-839E-254988E6FD12}" srcId="{5C05DFDF-FF6B-4641-BBE3-1C4FDADC0995}" destId="{7B433A71-A5C0-41E0-8AFB-9BCA2D7F12D4}" srcOrd="0" destOrd="0" parTransId="{A6BB7465-BCE5-4214-8CB2-7D7F38B68ECD}" sibTransId="{993C5851-DB21-4459-B3C1-9E462FA21212}"/>
    <dgm:cxn modelId="{2474DAFE-A633-47FF-B02E-5571E681D539}" srcId="{0CCF0A0A-CF41-4CFE-9D24-23C86A7C0105}" destId="{58019EF5-F0E0-4570-B03A-2952B06B2C4A}" srcOrd="1" destOrd="0" parTransId="{3953E95E-3DA4-4E74-A4E1-A4532A3294CD}" sibTransId="{4F193743-BBA4-44A7-9941-E4A80469F01B}"/>
    <dgm:cxn modelId="{CA682A5E-B609-45D4-BFC7-3F5420D3FBB0}" type="presOf" srcId="{A1D9D5A2-7A63-4680-ACDD-7BAFD2A36288}" destId="{60B95110-B152-41B4-801C-CCACF52319F5}" srcOrd="0" destOrd="1" presId="urn:microsoft.com/office/officeart/2005/8/layout/vList6"/>
    <dgm:cxn modelId="{13E25610-A387-43F5-9A73-90EFA06E849B}" type="presOf" srcId="{58019EF5-F0E0-4570-B03A-2952B06B2C4A}" destId="{BC5A7E65-22C6-45BF-B535-14CE602D872F}" srcOrd="0" destOrd="1" presId="urn:microsoft.com/office/officeart/2005/8/layout/vList6"/>
    <dgm:cxn modelId="{246BE974-3222-466B-B708-E94E64C234C5}" type="presOf" srcId="{8DC9605A-95CA-4C5B-8A48-2252D813A1EF}" destId="{15361068-4E9D-4589-9E54-DA8D8DF27A06}" srcOrd="0" destOrd="0" presId="urn:microsoft.com/office/officeart/2005/8/layout/vList6"/>
    <dgm:cxn modelId="{BED09BD4-239D-4768-AFB6-9206D7A31EF4}" type="presOf" srcId="{7B433A71-A5C0-41E0-8AFB-9BCA2D7F12D4}" destId="{BB86525A-2C73-4F24-954C-24B080CD3349}" srcOrd="0" destOrd="0" presId="urn:microsoft.com/office/officeart/2005/8/layout/vList6"/>
    <dgm:cxn modelId="{9954CA59-6889-49FA-88B1-A4A60DDEBE18}" type="presOf" srcId="{5B146C3B-8260-4C89-87DA-346A7EFE2793}" destId="{60B95110-B152-41B4-801C-CCACF52319F5}" srcOrd="0" destOrd="0" presId="urn:microsoft.com/office/officeart/2005/8/layout/vList6"/>
    <dgm:cxn modelId="{E67B9739-06C3-4523-9EE3-00D214E37B09}" srcId="{7B433A71-A5C0-41E0-8AFB-9BCA2D7F12D4}" destId="{0E452FF5-BD3F-42B1-828B-9B5EB7E094BB}" srcOrd="0" destOrd="0" parTransId="{BC985029-9CEF-42D8-BD60-058A6305475D}" sibTransId="{C6D8B4DA-3A83-4F45-B305-C9F503B01991}"/>
    <dgm:cxn modelId="{4495F6FA-DF7D-4C20-8244-04B75E9C8E8E}" type="presParOf" srcId="{32B29BC8-7EF9-4CE1-9075-5098FA0EDB2E}" destId="{90ECF8FB-7958-4131-BAA7-A4DC44EA855D}" srcOrd="0" destOrd="0" presId="urn:microsoft.com/office/officeart/2005/8/layout/vList6"/>
    <dgm:cxn modelId="{AB9A354F-3B9E-4E4D-B27D-0499972B97E9}" type="presParOf" srcId="{90ECF8FB-7958-4131-BAA7-A4DC44EA855D}" destId="{BB86525A-2C73-4F24-954C-24B080CD3349}" srcOrd="0" destOrd="0" presId="urn:microsoft.com/office/officeart/2005/8/layout/vList6"/>
    <dgm:cxn modelId="{B42F2E15-EA64-4C22-A759-FCD9E1253275}" type="presParOf" srcId="{90ECF8FB-7958-4131-BAA7-A4DC44EA855D}" destId="{27010B9F-7DC9-4CCD-93B1-EAAAC1B5171A}" srcOrd="1" destOrd="0" presId="urn:microsoft.com/office/officeart/2005/8/layout/vList6"/>
    <dgm:cxn modelId="{C235A640-60B7-4A16-BB8D-F4DE15BAAA03}" type="presParOf" srcId="{32B29BC8-7EF9-4CE1-9075-5098FA0EDB2E}" destId="{E90D749F-0E8D-4400-BC1C-7A8675DD3654}" srcOrd="1" destOrd="0" presId="urn:microsoft.com/office/officeart/2005/8/layout/vList6"/>
    <dgm:cxn modelId="{BC641419-B087-4A08-8B94-C462F51E3FC3}" type="presParOf" srcId="{32B29BC8-7EF9-4CE1-9075-5098FA0EDB2E}" destId="{726F30E1-22A8-4F2A-9069-CA54FE2C1C26}" srcOrd="2" destOrd="0" presId="urn:microsoft.com/office/officeart/2005/8/layout/vList6"/>
    <dgm:cxn modelId="{4F4B1FC9-A309-417F-837E-064877AC8AC1}" type="presParOf" srcId="{726F30E1-22A8-4F2A-9069-CA54FE2C1C26}" destId="{4BEDF898-4EBC-4688-A48F-22A1B2B504B9}" srcOrd="0" destOrd="0" presId="urn:microsoft.com/office/officeart/2005/8/layout/vList6"/>
    <dgm:cxn modelId="{8FDF2A60-A3C7-452F-9B4B-7FA3936C1F89}" type="presParOf" srcId="{726F30E1-22A8-4F2A-9069-CA54FE2C1C26}" destId="{E823C0E8-4451-471F-879B-63964617FEC8}" srcOrd="1" destOrd="0" presId="urn:microsoft.com/office/officeart/2005/8/layout/vList6"/>
    <dgm:cxn modelId="{467371F1-414F-4632-9086-CC5D03B4444B}" type="presParOf" srcId="{32B29BC8-7EF9-4CE1-9075-5098FA0EDB2E}" destId="{0D25A874-2AB5-401F-9988-B0C51B1F58BE}" srcOrd="3" destOrd="0" presId="urn:microsoft.com/office/officeart/2005/8/layout/vList6"/>
    <dgm:cxn modelId="{F55A8DFE-1C3F-4BEA-9A9D-3A6B354A02B1}" type="presParOf" srcId="{32B29BC8-7EF9-4CE1-9075-5098FA0EDB2E}" destId="{F3131D18-E2D9-4894-B629-9B48AADC396E}" srcOrd="4" destOrd="0" presId="urn:microsoft.com/office/officeart/2005/8/layout/vList6"/>
    <dgm:cxn modelId="{4909DB4B-D462-4588-84B6-2BE4B4AC02FF}" type="presParOf" srcId="{F3131D18-E2D9-4894-B629-9B48AADC396E}" destId="{C3A25F24-4923-4602-8CE2-0C23E9ECD599}" srcOrd="0" destOrd="0" presId="urn:microsoft.com/office/officeart/2005/8/layout/vList6"/>
    <dgm:cxn modelId="{88A8D208-0A1A-460F-B296-56507C751DB1}" type="presParOf" srcId="{F3131D18-E2D9-4894-B629-9B48AADC396E}" destId="{BC5A7E65-22C6-45BF-B535-14CE602D872F}" srcOrd="1" destOrd="0" presId="urn:microsoft.com/office/officeart/2005/8/layout/vList6"/>
    <dgm:cxn modelId="{EE2044A9-F3D5-4A39-9939-C80708025976}" type="presParOf" srcId="{32B29BC8-7EF9-4CE1-9075-5098FA0EDB2E}" destId="{D7EE9AFE-A074-493C-BA73-333ED24B5AE0}" srcOrd="5" destOrd="0" presId="urn:microsoft.com/office/officeart/2005/8/layout/vList6"/>
    <dgm:cxn modelId="{F23A0FCB-76DD-4931-8F17-30D98B7D4ACA}" type="presParOf" srcId="{32B29BC8-7EF9-4CE1-9075-5098FA0EDB2E}" destId="{966C0AAD-E12F-4CED-A2E4-4D6F7D331F40}" srcOrd="6" destOrd="0" presId="urn:microsoft.com/office/officeart/2005/8/layout/vList6"/>
    <dgm:cxn modelId="{C246D93B-1907-4F38-8596-D72EE3EA8709}" type="presParOf" srcId="{966C0AAD-E12F-4CED-A2E4-4D6F7D331F40}" destId="{F2B643BB-F0A6-44EB-AC5F-6E508AC36ED4}" srcOrd="0" destOrd="0" presId="urn:microsoft.com/office/officeart/2005/8/layout/vList6"/>
    <dgm:cxn modelId="{A9D60249-1E9C-45D6-BDEC-9F828C9DDA61}" type="presParOf" srcId="{966C0AAD-E12F-4CED-A2E4-4D6F7D331F40}" destId="{949B1988-67D9-4511-87C7-394230EFF26F}" srcOrd="1" destOrd="0" presId="urn:microsoft.com/office/officeart/2005/8/layout/vList6"/>
    <dgm:cxn modelId="{B156B147-E0A2-4584-A1E0-FAB6C65F2398}" type="presParOf" srcId="{32B29BC8-7EF9-4CE1-9075-5098FA0EDB2E}" destId="{3BD48528-77EF-4039-8BA4-25C648472BF3}" srcOrd="7" destOrd="0" presId="urn:microsoft.com/office/officeart/2005/8/layout/vList6"/>
    <dgm:cxn modelId="{2A0D0199-B005-476F-8E3D-EA6D88A6E94F}" type="presParOf" srcId="{32B29BC8-7EF9-4CE1-9075-5098FA0EDB2E}" destId="{18A6EE00-5CF1-4068-99C3-8064F53FD532}" srcOrd="8" destOrd="0" presId="urn:microsoft.com/office/officeart/2005/8/layout/vList6"/>
    <dgm:cxn modelId="{C332CCCE-0366-46A2-9305-65253730DDBC}" type="presParOf" srcId="{18A6EE00-5CF1-4068-99C3-8064F53FD532}" destId="{61363F64-6730-4F30-89E0-230661F070D6}" srcOrd="0" destOrd="0" presId="urn:microsoft.com/office/officeart/2005/8/layout/vList6"/>
    <dgm:cxn modelId="{E9259B29-E8B6-4D07-8EFE-E972CE9FD700}" type="presParOf" srcId="{18A6EE00-5CF1-4068-99C3-8064F53FD532}" destId="{60B95110-B152-41B4-801C-CCACF52319F5}" srcOrd="1" destOrd="0" presId="urn:microsoft.com/office/officeart/2005/8/layout/vList6"/>
    <dgm:cxn modelId="{1535D0CB-DEA3-4F62-8041-C9DB9DA76648}" type="presParOf" srcId="{32B29BC8-7EF9-4CE1-9075-5098FA0EDB2E}" destId="{52BA47C5-296B-465F-A960-4F1E0A8547A1}" srcOrd="9" destOrd="0" presId="urn:microsoft.com/office/officeart/2005/8/layout/vList6"/>
    <dgm:cxn modelId="{0418BBBC-289D-48AF-A866-0626924553D5}" type="presParOf" srcId="{32B29BC8-7EF9-4CE1-9075-5098FA0EDB2E}" destId="{E4E3F4D2-6E0A-4C26-BBD5-6237C6DED714}" srcOrd="10" destOrd="0" presId="urn:microsoft.com/office/officeart/2005/8/layout/vList6"/>
    <dgm:cxn modelId="{057B1CC5-1013-482E-819C-AFF9AF5905D2}" type="presParOf" srcId="{E4E3F4D2-6E0A-4C26-BBD5-6237C6DED714}" destId="{15361068-4E9D-4589-9E54-DA8D8DF27A06}" srcOrd="0" destOrd="0" presId="urn:microsoft.com/office/officeart/2005/8/layout/vList6"/>
    <dgm:cxn modelId="{E4598BA9-08A8-45BB-9367-3B487BEC5855}" type="presParOf" srcId="{E4E3F4D2-6E0A-4C26-BBD5-6237C6DED714}" destId="{88A26D40-04F2-4CCB-BE4F-75EC03C2330D}" srcOrd="1" destOrd="0" presId="urn:microsoft.com/office/officeart/2005/8/layout/vList6"/>
    <dgm:cxn modelId="{D9B0AFAA-43DC-4C08-BC9F-AF4CDD162A3D}" type="presParOf" srcId="{32B29BC8-7EF9-4CE1-9075-5098FA0EDB2E}" destId="{74AF3965-1FB1-4907-84A9-60C2989A1A0F}" srcOrd="11" destOrd="0" presId="urn:microsoft.com/office/officeart/2005/8/layout/vList6"/>
    <dgm:cxn modelId="{D93BE477-7F26-4B89-AE4B-D2E1D26397A5}" type="presParOf" srcId="{32B29BC8-7EF9-4CE1-9075-5098FA0EDB2E}" destId="{C27A67D7-6132-40C6-B45C-9589B1316D55}" srcOrd="12" destOrd="0" presId="urn:microsoft.com/office/officeart/2005/8/layout/vList6"/>
    <dgm:cxn modelId="{4B765EFD-8EA3-43D0-B708-A5C8A35473BF}" type="presParOf" srcId="{C27A67D7-6132-40C6-B45C-9589B1316D55}" destId="{339D1B86-8189-4BFA-BFD6-40E7D08645A7}" srcOrd="0" destOrd="0" presId="urn:microsoft.com/office/officeart/2005/8/layout/vList6"/>
    <dgm:cxn modelId="{49B7D8C2-0549-437E-B362-6CA103661025}" type="presParOf" srcId="{C27A67D7-6132-40C6-B45C-9589B1316D55}" destId="{D48A6A74-9A04-43F7-8201-E78B7AEC0CF7}" srcOrd="1" destOrd="0" presId="urn:microsoft.com/office/officeart/2005/8/layout/vList6"/>
    <dgm:cxn modelId="{A2EBFA58-65AB-484C-9997-35A430CFC9DF}" type="presParOf" srcId="{32B29BC8-7EF9-4CE1-9075-5098FA0EDB2E}" destId="{E06F6DDD-C436-49FD-97AE-F701221FA6DE}" srcOrd="13" destOrd="0" presId="urn:microsoft.com/office/officeart/2005/8/layout/vList6"/>
    <dgm:cxn modelId="{D687A8C8-FEA0-4A7E-977A-74F9960EB37B}" type="presParOf" srcId="{32B29BC8-7EF9-4CE1-9075-5098FA0EDB2E}" destId="{86C9024C-594A-4C35-AE87-67CA40213B07}" srcOrd="14" destOrd="0" presId="urn:microsoft.com/office/officeart/2005/8/layout/vList6"/>
    <dgm:cxn modelId="{CF263EDA-8346-45E5-92E1-BF2C4C539581}" type="presParOf" srcId="{86C9024C-594A-4C35-AE87-67CA40213B07}" destId="{1A4F3840-27C8-4972-8B17-4299FCFB3F38}" srcOrd="0" destOrd="0" presId="urn:microsoft.com/office/officeart/2005/8/layout/vList6"/>
    <dgm:cxn modelId="{AFEEFE54-E5C9-4762-9917-BB0CD3E1C134}" type="presParOf" srcId="{86C9024C-594A-4C35-AE87-67CA40213B07}" destId="{D309B0B4-A05C-4C69-B74A-ADC27865E5EC}" srcOrd="1" destOrd="0" presId="urn:microsoft.com/office/officeart/2005/8/layout/vList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0F3478-574F-498D-9369-2849998090BD}" type="doc">
      <dgm:prSet loTypeId="urn:microsoft.com/office/officeart/2005/8/layout/radial6" loCatId="cycle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F3E181AD-AC72-46A6-9B70-2F000FBB2BCE}">
      <dgm:prSet phldrT="[Text]" custT="1"/>
      <dgm:spPr/>
      <dgm:t>
        <a:bodyPr/>
        <a:lstStyle/>
        <a:p>
          <a:r>
            <a:rPr lang="en-US" sz="1400" b="1" dirty="0" smtClean="0"/>
            <a:t>Risk Score</a:t>
          </a:r>
          <a:endParaRPr lang="en-US" sz="1400" b="1" dirty="0"/>
        </a:p>
      </dgm:t>
    </dgm:pt>
    <dgm:pt modelId="{0936C278-EEE0-4AC9-B2C1-76EA61D0FB90}" type="parTrans" cxnId="{C6137E5E-2265-4592-9A30-08E12DBC2C73}">
      <dgm:prSet/>
      <dgm:spPr/>
      <dgm:t>
        <a:bodyPr/>
        <a:lstStyle/>
        <a:p>
          <a:endParaRPr lang="en-US" sz="1100"/>
        </a:p>
      </dgm:t>
    </dgm:pt>
    <dgm:pt modelId="{CA000337-B79C-4D97-9DF2-E37274A56852}" type="sibTrans" cxnId="{C6137E5E-2265-4592-9A30-08E12DBC2C73}">
      <dgm:prSet/>
      <dgm:spPr/>
      <dgm:t>
        <a:bodyPr/>
        <a:lstStyle/>
        <a:p>
          <a:endParaRPr lang="en-US" sz="1100"/>
        </a:p>
      </dgm:t>
    </dgm:pt>
    <dgm:pt modelId="{8FA5EDD5-7DD7-453D-86D7-4B3889894876}">
      <dgm:prSet phldrT="[Text]" custT="1"/>
      <dgm:spPr/>
      <dgm:t>
        <a:bodyPr/>
        <a:lstStyle/>
        <a:p>
          <a:pPr algn="ctr"/>
          <a:r>
            <a:rPr lang="en-US" sz="1100" dirty="0" smtClean="0"/>
            <a:t>Age</a:t>
          </a:r>
          <a:endParaRPr lang="en-US" sz="1100" dirty="0"/>
        </a:p>
      </dgm:t>
    </dgm:pt>
    <dgm:pt modelId="{F1099860-4553-4425-9066-700E92D3A365}" type="parTrans" cxnId="{2A0D2693-8906-434D-BF48-C3C6116E8E8C}">
      <dgm:prSet/>
      <dgm:spPr/>
      <dgm:t>
        <a:bodyPr/>
        <a:lstStyle/>
        <a:p>
          <a:endParaRPr lang="en-US" sz="1100"/>
        </a:p>
      </dgm:t>
    </dgm:pt>
    <dgm:pt modelId="{3F3C8DCD-0461-4350-B7D8-229128F3844C}" type="sibTrans" cxnId="{2A0D2693-8906-434D-BF48-C3C6116E8E8C}">
      <dgm:prSet/>
      <dgm:spPr/>
      <dgm:t>
        <a:bodyPr/>
        <a:lstStyle/>
        <a:p>
          <a:endParaRPr lang="en-US" sz="1100" dirty="0"/>
        </a:p>
      </dgm:t>
    </dgm:pt>
    <dgm:pt modelId="{99AD826A-DC5C-4207-B1A6-4082DBE2B5A9}">
      <dgm:prSet phldrT="[Text]" custT="1"/>
      <dgm:spPr/>
      <dgm:t>
        <a:bodyPr/>
        <a:lstStyle/>
        <a:p>
          <a:pPr algn="ctr"/>
          <a:r>
            <a:rPr lang="en-US" sz="1100" dirty="0" smtClean="0"/>
            <a:t>Marital Status</a:t>
          </a:r>
          <a:endParaRPr lang="en-US" sz="1100" dirty="0"/>
        </a:p>
      </dgm:t>
    </dgm:pt>
    <dgm:pt modelId="{FE228CD6-01E4-4E6F-9A5C-CB87BEBEE188}" type="parTrans" cxnId="{EDBB8D66-6E31-46C7-9AE7-957C837270D6}">
      <dgm:prSet/>
      <dgm:spPr/>
      <dgm:t>
        <a:bodyPr/>
        <a:lstStyle/>
        <a:p>
          <a:endParaRPr lang="en-US" sz="1100"/>
        </a:p>
      </dgm:t>
    </dgm:pt>
    <dgm:pt modelId="{BBD56987-C72A-4F87-ACF9-BA9EF6411275}" type="sibTrans" cxnId="{EDBB8D66-6E31-46C7-9AE7-957C837270D6}">
      <dgm:prSet/>
      <dgm:spPr/>
      <dgm:t>
        <a:bodyPr/>
        <a:lstStyle/>
        <a:p>
          <a:endParaRPr lang="en-US" sz="1100" dirty="0"/>
        </a:p>
      </dgm:t>
    </dgm:pt>
    <dgm:pt modelId="{1F56A5B2-4786-4E01-A503-959925BBE65C}">
      <dgm:prSet phldrT="[Text]" custT="1"/>
      <dgm:spPr/>
      <dgm:t>
        <a:bodyPr/>
        <a:lstStyle/>
        <a:p>
          <a:pPr algn="ctr"/>
          <a:r>
            <a:rPr lang="en-US" sz="1100" dirty="0" smtClean="0"/>
            <a:t>Time at Bank</a:t>
          </a:r>
          <a:endParaRPr lang="en-US" sz="1100" dirty="0"/>
        </a:p>
      </dgm:t>
    </dgm:pt>
    <dgm:pt modelId="{85AB8501-2986-4EAB-A4FD-7FA51016133A}" type="parTrans" cxnId="{ECDD4690-8DBF-4FA2-B46A-D66E26CF0172}">
      <dgm:prSet/>
      <dgm:spPr/>
      <dgm:t>
        <a:bodyPr/>
        <a:lstStyle/>
        <a:p>
          <a:endParaRPr lang="en-US" sz="1100"/>
        </a:p>
      </dgm:t>
    </dgm:pt>
    <dgm:pt modelId="{AD1173DC-C5EC-4F13-9623-4E9821B83BCD}" type="sibTrans" cxnId="{ECDD4690-8DBF-4FA2-B46A-D66E26CF0172}">
      <dgm:prSet/>
      <dgm:spPr/>
      <dgm:t>
        <a:bodyPr/>
        <a:lstStyle/>
        <a:p>
          <a:endParaRPr lang="en-US" sz="1100" dirty="0"/>
        </a:p>
      </dgm:t>
    </dgm:pt>
    <dgm:pt modelId="{A039DA68-5F0F-457A-A0D1-0696E7032582}">
      <dgm:prSet phldrT="[Text]" custT="1"/>
      <dgm:spPr/>
      <dgm:t>
        <a:bodyPr/>
        <a:lstStyle/>
        <a:p>
          <a:pPr algn="ctr"/>
          <a:r>
            <a:rPr lang="en-US" sz="1100" dirty="0" smtClean="0"/>
            <a:t>Occupation</a:t>
          </a:r>
          <a:endParaRPr lang="en-US" sz="1100" dirty="0"/>
        </a:p>
      </dgm:t>
    </dgm:pt>
    <dgm:pt modelId="{D93A5E08-9666-4850-874E-9B29E1FA41E5}" type="parTrans" cxnId="{45CE7853-B6A6-4584-A564-CF09EA1ABA9A}">
      <dgm:prSet/>
      <dgm:spPr/>
      <dgm:t>
        <a:bodyPr/>
        <a:lstStyle/>
        <a:p>
          <a:endParaRPr lang="en-US" sz="1100"/>
        </a:p>
      </dgm:t>
    </dgm:pt>
    <dgm:pt modelId="{0D166426-C8EC-4AA3-A4F6-A486C4AA91B5}" type="sibTrans" cxnId="{45CE7853-B6A6-4584-A564-CF09EA1ABA9A}">
      <dgm:prSet/>
      <dgm:spPr/>
      <dgm:t>
        <a:bodyPr/>
        <a:lstStyle/>
        <a:p>
          <a:endParaRPr lang="en-US" sz="1100" dirty="0"/>
        </a:p>
      </dgm:t>
    </dgm:pt>
    <dgm:pt modelId="{F5F86E5E-236D-43A8-95BB-C4923663A01E}">
      <dgm:prSet phldrT="[Text]" custT="1"/>
      <dgm:spPr/>
      <dgm:t>
        <a:bodyPr/>
        <a:lstStyle/>
        <a:p>
          <a:pPr algn="ctr"/>
          <a:r>
            <a:rPr lang="en-GB" sz="1100" dirty="0" smtClean="0"/>
            <a:t>Previous Applications</a:t>
          </a:r>
          <a:endParaRPr lang="en-US" sz="1100" dirty="0"/>
        </a:p>
      </dgm:t>
    </dgm:pt>
    <dgm:pt modelId="{7B3652D5-733E-4070-894F-E9C68CF59A75}" type="parTrans" cxnId="{33E375B4-39DD-47E6-B454-9DBD9301F89D}">
      <dgm:prSet/>
      <dgm:spPr/>
      <dgm:t>
        <a:bodyPr/>
        <a:lstStyle/>
        <a:p>
          <a:endParaRPr lang="en-US" sz="1100"/>
        </a:p>
      </dgm:t>
    </dgm:pt>
    <dgm:pt modelId="{579CA48C-4995-42A6-BB9B-1857BF5E3CE6}" type="sibTrans" cxnId="{33E375B4-39DD-47E6-B454-9DBD9301F89D}">
      <dgm:prSet/>
      <dgm:spPr/>
      <dgm:t>
        <a:bodyPr/>
        <a:lstStyle/>
        <a:p>
          <a:endParaRPr lang="en-US" sz="1100" dirty="0"/>
        </a:p>
      </dgm:t>
    </dgm:pt>
    <dgm:pt modelId="{D25A40F3-47FB-4274-B152-F3D91B842F4B}" type="pres">
      <dgm:prSet presAssocID="{A10F3478-574F-498D-9369-2849998090BD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D0E5C2-73F1-49E8-917E-8035CA34269D}" type="pres">
      <dgm:prSet presAssocID="{F3E181AD-AC72-46A6-9B70-2F000FBB2BCE}" presName="centerShape" presStyleLbl="node0" presStyleIdx="0" presStyleCnt="1" custScaleX="103370" custScaleY="103370"/>
      <dgm:spPr/>
      <dgm:t>
        <a:bodyPr/>
        <a:lstStyle/>
        <a:p>
          <a:endParaRPr lang="en-US"/>
        </a:p>
      </dgm:t>
    </dgm:pt>
    <dgm:pt modelId="{B0AADA9A-8AD7-4B87-B8B8-5385A5B3C589}" type="pres">
      <dgm:prSet presAssocID="{8FA5EDD5-7DD7-453D-86D7-4B3889894876}" presName="node" presStyleLbl="node1" presStyleIdx="0" presStyleCnt="5" custScaleX="135858" custScaleY="135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D6080-A8DB-4EC2-AD77-F2B7E4181799}" type="pres">
      <dgm:prSet presAssocID="{8FA5EDD5-7DD7-453D-86D7-4B3889894876}" presName="dummy" presStyleCnt="0"/>
      <dgm:spPr/>
      <dgm:t>
        <a:bodyPr/>
        <a:lstStyle/>
        <a:p>
          <a:endParaRPr lang="en-US"/>
        </a:p>
      </dgm:t>
    </dgm:pt>
    <dgm:pt modelId="{D61A5C5F-246A-48B9-BF52-F7D44287C7F5}" type="pres">
      <dgm:prSet presAssocID="{3F3C8DCD-0461-4350-B7D8-229128F3844C}" presName="sibTrans" presStyleLbl="sibTrans2D1" presStyleIdx="0" presStyleCnt="5"/>
      <dgm:spPr/>
      <dgm:t>
        <a:bodyPr/>
        <a:lstStyle/>
        <a:p>
          <a:endParaRPr lang="en-US"/>
        </a:p>
      </dgm:t>
    </dgm:pt>
    <dgm:pt modelId="{22BD3188-DB32-4AA2-A29A-9E7925AE4277}" type="pres">
      <dgm:prSet presAssocID="{A039DA68-5F0F-457A-A0D1-0696E7032582}" presName="node" presStyleLbl="node1" presStyleIdx="1" presStyleCnt="5" custScaleX="135858" custScaleY="135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EBEEE-0989-428D-B853-E8DB5CCBD4AE}" type="pres">
      <dgm:prSet presAssocID="{A039DA68-5F0F-457A-A0D1-0696E7032582}" presName="dummy" presStyleCnt="0"/>
      <dgm:spPr/>
      <dgm:t>
        <a:bodyPr/>
        <a:lstStyle/>
        <a:p>
          <a:endParaRPr lang="en-US"/>
        </a:p>
      </dgm:t>
    </dgm:pt>
    <dgm:pt modelId="{A31689BB-F07A-493C-8681-51264E3C564E}" type="pres">
      <dgm:prSet presAssocID="{0D166426-C8EC-4AA3-A4F6-A486C4AA91B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D2D7E42A-5E79-4279-8135-E4FD22CBB3CE}" type="pres">
      <dgm:prSet presAssocID="{99AD826A-DC5C-4207-B1A6-4082DBE2B5A9}" presName="node" presStyleLbl="node1" presStyleIdx="2" presStyleCnt="5" custScaleX="135858" custScaleY="135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57131-E3FD-4018-9B52-3228A2BF5A22}" type="pres">
      <dgm:prSet presAssocID="{99AD826A-DC5C-4207-B1A6-4082DBE2B5A9}" presName="dummy" presStyleCnt="0"/>
      <dgm:spPr/>
      <dgm:t>
        <a:bodyPr/>
        <a:lstStyle/>
        <a:p>
          <a:endParaRPr lang="en-US"/>
        </a:p>
      </dgm:t>
    </dgm:pt>
    <dgm:pt modelId="{B3A714A3-B92D-444D-BBDB-CB059FEB9602}" type="pres">
      <dgm:prSet presAssocID="{BBD56987-C72A-4F87-ACF9-BA9EF6411275}" presName="sibTrans" presStyleLbl="sibTrans2D1" presStyleIdx="2" presStyleCnt="5"/>
      <dgm:spPr/>
      <dgm:t>
        <a:bodyPr/>
        <a:lstStyle/>
        <a:p>
          <a:endParaRPr lang="en-US"/>
        </a:p>
      </dgm:t>
    </dgm:pt>
    <dgm:pt modelId="{2D528D96-6656-4C17-8679-A97165D42C90}" type="pres">
      <dgm:prSet presAssocID="{1F56A5B2-4786-4E01-A503-959925BBE65C}" presName="node" presStyleLbl="node1" presStyleIdx="3" presStyleCnt="5" custScaleX="135858" custScaleY="135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617AB-47A2-4D54-A372-C3CB4648CC5E}" type="pres">
      <dgm:prSet presAssocID="{1F56A5B2-4786-4E01-A503-959925BBE65C}" presName="dummy" presStyleCnt="0"/>
      <dgm:spPr/>
      <dgm:t>
        <a:bodyPr/>
        <a:lstStyle/>
        <a:p>
          <a:endParaRPr lang="en-US"/>
        </a:p>
      </dgm:t>
    </dgm:pt>
    <dgm:pt modelId="{A18E5320-93D7-482F-92CE-A47B6E0C24E1}" type="pres">
      <dgm:prSet presAssocID="{AD1173DC-C5EC-4F13-9623-4E9821B83BCD}" presName="sibTrans" presStyleLbl="sibTrans2D1" presStyleIdx="3" presStyleCnt="5"/>
      <dgm:spPr/>
      <dgm:t>
        <a:bodyPr/>
        <a:lstStyle/>
        <a:p>
          <a:endParaRPr lang="en-US"/>
        </a:p>
      </dgm:t>
    </dgm:pt>
    <dgm:pt modelId="{E7FF8CEE-7C17-407B-8FCD-5CCC1EE465B4}" type="pres">
      <dgm:prSet presAssocID="{F5F86E5E-236D-43A8-95BB-C4923663A01E}" presName="node" presStyleLbl="node1" presStyleIdx="4" presStyleCnt="5" custScaleX="135858" custScaleY="135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45FD00-E942-4E22-86A8-0C4F2C44435A}" type="pres">
      <dgm:prSet presAssocID="{F5F86E5E-236D-43A8-95BB-C4923663A01E}" presName="dummy" presStyleCnt="0"/>
      <dgm:spPr/>
      <dgm:t>
        <a:bodyPr/>
        <a:lstStyle/>
        <a:p>
          <a:endParaRPr lang="en-GB"/>
        </a:p>
      </dgm:t>
    </dgm:pt>
    <dgm:pt modelId="{C53DE2A4-1F3D-4A65-9DED-0AD8267E9BF2}" type="pres">
      <dgm:prSet presAssocID="{579CA48C-4995-42A6-BB9B-1857BF5E3CE6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2A0D2693-8906-434D-BF48-C3C6116E8E8C}" srcId="{F3E181AD-AC72-46A6-9B70-2F000FBB2BCE}" destId="{8FA5EDD5-7DD7-453D-86D7-4B3889894876}" srcOrd="0" destOrd="0" parTransId="{F1099860-4553-4425-9066-700E92D3A365}" sibTransId="{3F3C8DCD-0461-4350-B7D8-229128F3844C}"/>
    <dgm:cxn modelId="{CCCC606D-5676-44AE-BB40-378A5BF09AFF}" type="presOf" srcId="{BBD56987-C72A-4F87-ACF9-BA9EF6411275}" destId="{B3A714A3-B92D-444D-BBDB-CB059FEB9602}" srcOrd="0" destOrd="0" presId="urn:microsoft.com/office/officeart/2005/8/layout/radial6"/>
    <dgm:cxn modelId="{EDBB8D66-6E31-46C7-9AE7-957C837270D6}" srcId="{F3E181AD-AC72-46A6-9B70-2F000FBB2BCE}" destId="{99AD826A-DC5C-4207-B1A6-4082DBE2B5A9}" srcOrd="2" destOrd="0" parTransId="{FE228CD6-01E4-4E6F-9A5C-CB87BEBEE188}" sibTransId="{BBD56987-C72A-4F87-ACF9-BA9EF6411275}"/>
    <dgm:cxn modelId="{57A80A5D-84CD-4EF5-9390-9F811C32EE17}" type="presOf" srcId="{A039DA68-5F0F-457A-A0D1-0696E7032582}" destId="{22BD3188-DB32-4AA2-A29A-9E7925AE4277}" srcOrd="0" destOrd="0" presId="urn:microsoft.com/office/officeart/2005/8/layout/radial6"/>
    <dgm:cxn modelId="{C6137E5E-2265-4592-9A30-08E12DBC2C73}" srcId="{A10F3478-574F-498D-9369-2849998090BD}" destId="{F3E181AD-AC72-46A6-9B70-2F000FBB2BCE}" srcOrd="0" destOrd="0" parTransId="{0936C278-EEE0-4AC9-B2C1-76EA61D0FB90}" sibTransId="{CA000337-B79C-4D97-9DF2-E37274A56852}"/>
    <dgm:cxn modelId="{33E375B4-39DD-47E6-B454-9DBD9301F89D}" srcId="{F3E181AD-AC72-46A6-9B70-2F000FBB2BCE}" destId="{F5F86E5E-236D-43A8-95BB-C4923663A01E}" srcOrd="4" destOrd="0" parTransId="{7B3652D5-733E-4070-894F-E9C68CF59A75}" sibTransId="{579CA48C-4995-42A6-BB9B-1857BF5E3CE6}"/>
    <dgm:cxn modelId="{028133E0-5428-4581-8A26-793C6BE1DC4D}" type="presOf" srcId="{F3E181AD-AC72-46A6-9B70-2F000FBB2BCE}" destId="{7AD0E5C2-73F1-49E8-917E-8035CA34269D}" srcOrd="0" destOrd="0" presId="urn:microsoft.com/office/officeart/2005/8/layout/radial6"/>
    <dgm:cxn modelId="{F87B043C-1673-46A0-A16E-ABBA8B6B0D4C}" type="presOf" srcId="{3F3C8DCD-0461-4350-B7D8-229128F3844C}" destId="{D61A5C5F-246A-48B9-BF52-F7D44287C7F5}" srcOrd="0" destOrd="0" presId="urn:microsoft.com/office/officeart/2005/8/layout/radial6"/>
    <dgm:cxn modelId="{B37B4A28-DB7F-4B7E-B381-6C3C984C4E78}" type="presOf" srcId="{99AD826A-DC5C-4207-B1A6-4082DBE2B5A9}" destId="{D2D7E42A-5E79-4279-8135-E4FD22CBB3CE}" srcOrd="0" destOrd="0" presId="urn:microsoft.com/office/officeart/2005/8/layout/radial6"/>
    <dgm:cxn modelId="{45CE7853-B6A6-4584-A564-CF09EA1ABA9A}" srcId="{F3E181AD-AC72-46A6-9B70-2F000FBB2BCE}" destId="{A039DA68-5F0F-457A-A0D1-0696E7032582}" srcOrd="1" destOrd="0" parTransId="{D93A5E08-9666-4850-874E-9B29E1FA41E5}" sibTransId="{0D166426-C8EC-4AA3-A4F6-A486C4AA91B5}"/>
    <dgm:cxn modelId="{D888ABB4-8108-45CE-9B66-B8653928D464}" type="presOf" srcId="{0D166426-C8EC-4AA3-A4F6-A486C4AA91B5}" destId="{A31689BB-F07A-493C-8681-51264E3C564E}" srcOrd="0" destOrd="0" presId="urn:microsoft.com/office/officeart/2005/8/layout/radial6"/>
    <dgm:cxn modelId="{ECDD4690-8DBF-4FA2-B46A-D66E26CF0172}" srcId="{F3E181AD-AC72-46A6-9B70-2F000FBB2BCE}" destId="{1F56A5B2-4786-4E01-A503-959925BBE65C}" srcOrd="3" destOrd="0" parTransId="{85AB8501-2986-4EAB-A4FD-7FA51016133A}" sibTransId="{AD1173DC-C5EC-4F13-9623-4E9821B83BCD}"/>
    <dgm:cxn modelId="{D617E5B0-4FE6-4A1D-8454-49037EE49EA8}" type="presOf" srcId="{1F56A5B2-4786-4E01-A503-959925BBE65C}" destId="{2D528D96-6656-4C17-8679-A97165D42C90}" srcOrd="0" destOrd="0" presId="urn:microsoft.com/office/officeart/2005/8/layout/radial6"/>
    <dgm:cxn modelId="{E05F615D-2824-4307-88D9-427275299007}" type="presOf" srcId="{A10F3478-574F-498D-9369-2849998090BD}" destId="{D25A40F3-47FB-4274-B152-F3D91B842F4B}" srcOrd="0" destOrd="0" presId="urn:microsoft.com/office/officeart/2005/8/layout/radial6"/>
    <dgm:cxn modelId="{8215A725-9BB8-4EEF-B4D5-D403A208E0E8}" type="presOf" srcId="{8FA5EDD5-7DD7-453D-86D7-4B3889894876}" destId="{B0AADA9A-8AD7-4B87-B8B8-5385A5B3C589}" srcOrd="0" destOrd="0" presId="urn:microsoft.com/office/officeart/2005/8/layout/radial6"/>
    <dgm:cxn modelId="{E54AA9C1-7196-4970-924E-0CFC68FE6CDE}" type="presOf" srcId="{AD1173DC-C5EC-4F13-9623-4E9821B83BCD}" destId="{A18E5320-93D7-482F-92CE-A47B6E0C24E1}" srcOrd="0" destOrd="0" presId="urn:microsoft.com/office/officeart/2005/8/layout/radial6"/>
    <dgm:cxn modelId="{1FD9021B-34A7-4863-B5A1-67C878F30C1B}" type="presOf" srcId="{579CA48C-4995-42A6-BB9B-1857BF5E3CE6}" destId="{C53DE2A4-1F3D-4A65-9DED-0AD8267E9BF2}" srcOrd="0" destOrd="0" presId="urn:microsoft.com/office/officeart/2005/8/layout/radial6"/>
    <dgm:cxn modelId="{4CEAFD05-2BA7-4D4E-BA0B-01C67E3A96D2}" type="presOf" srcId="{F5F86E5E-236D-43A8-95BB-C4923663A01E}" destId="{E7FF8CEE-7C17-407B-8FCD-5CCC1EE465B4}" srcOrd="0" destOrd="0" presId="urn:microsoft.com/office/officeart/2005/8/layout/radial6"/>
    <dgm:cxn modelId="{23433623-A505-4851-85DF-FB6755C4287C}" type="presParOf" srcId="{D25A40F3-47FB-4274-B152-F3D91B842F4B}" destId="{7AD0E5C2-73F1-49E8-917E-8035CA34269D}" srcOrd="0" destOrd="0" presId="urn:microsoft.com/office/officeart/2005/8/layout/radial6"/>
    <dgm:cxn modelId="{23B83CD4-6D1D-4FFA-A7EE-63EEDF4CED2E}" type="presParOf" srcId="{D25A40F3-47FB-4274-B152-F3D91B842F4B}" destId="{B0AADA9A-8AD7-4B87-B8B8-5385A5B3C589}" srcOrd="1" destOrd="0" presId="urn:microsoft.com/office/officeart/2005/8/layout/radial6"/>
    <dgm:cxn modelId="{935052BD-9E38-4D6A-863E-C2C17D47D37B}" type="presParOf" srcId="{D25A40F3-47FB-4274-B152-F3D91B842F4B}" destId="{1E8D6080-A8DB-4EC2-AD77-F2B7E4181799}" srcOrd="2" destOrd="0" presId="urn:microsoft.com/office/officeart/2005/8/layout/radial6"/>
    <dgm:cxn modelId="{DFA3363F-50CC-4B69-8B82-FE1D744DE0DA}" type="presParOf" srcId="{D25A40F3-47FB-4274-B152-F3D91B842F4B}" destId="{D61A5C5F-246A-48B9-BF52-F7D44287C7F5}" srcOrd="3" destOrd="0" presId="urn:microsoft.com/office/officeart/2005/8/layout/radial6"/>
    <dgm:cxn modelId="{B9E89757-95D8-48D1-97A9-72E25874003F}" type="presParOf" srcId="{D25A40F3-47FB-4274-B152-F3D91B842F4B}" destId="{22BD3188-DB32-4AA2-A29A-9E7925AE4277}" srcOrd="4" destOrd="0" presId="urn:microsoft.com/office/officeart/2005/8/layout/radial6"/>
    <dgm:cxn modelId="{C0A2BED4-0381-456E-B9F3-5F63A0A13757}" type="presParOf" srcId="{D25A40F3-47FB-4274-B152-F3D91B842F4B}" destId="{8AAEBEEE-0989-428D-B853-E8DB5CCBD4AE}" srcOrd="5" destOrd="0" presId="urn:microsoft.com/office/officeart/2005/8/layout/radial6"/>
    <dgm:cxn modelId="{1B3A8E5E-C413-463C-94FA-A95F1558AAB8}" type="presParOf" srcId="{D25A40F3-47FB-4274-B152-F3D91B842F4B}" destId="{A31689BB-F07A-493C-8681-51264E3C564E}" srcOrd="6" destOrd="0" presId="urn:microsoft.com/office/officeart/2005/8/layout/radial6"/>
    <dgm:cxn modelId="{60A117AC-B510-4F5C-BCD3-33DD64921FB2}" type="presParOf" srcId="{D25A40F3-47FB-4274-B152-F3D91B842F4B}" destId="{D2D7E42A-5E79-4279-8135-E4FD22CBB3CE}" srcOrd="7" destOrd="0" presId="urn:microsoft.com/office/officeart/2005/8/layout/radial6"/>
    <dgm:cxn modelId="{D93E39E4-3C06-4DE0-ABFA-CE1E5E41C0E2}" type="presParOf" srcId="{D25A40F3-47FB-4274-B152-F3D91B842F4B}" destId="{29E57131-E3FD-4018-9B52-3228A2BF5A22}" srcOrd="8" destOrd="0" presId="urn:microsoft.com/office/officeart/2005/8/layout/radial6"/>
    <dgm:cxn modelId="{93A2914A-75D7-417B-9446-6904E578B5E5}" type="presParOf" srcId="{D25A40F3-47FB-4274-B152-F3D91B842F4B}" destId="{B3A714A3-B92D-444D-BBDB-CB059FEB9602}" srcOrd="9" destOrd="0" presId="urn:microsoft.com/office/officeart/2005/8/layout/radial6"/>
    <dgm:cxn modelId="{EFBF26D3-8132-4509-B40D-4D7DA2F1ECC6}" type="presParOf" srcId="{D25A40F3-47FB-4274-B152-F3D91B842F4B}" destId="{2D528D96-6656-4C17-8679-A97165D42C90}" srcOrd="10" destOrd="0" presId="urn:microsoft.com/office/officeart/2005/8/layout/radial6"/>
    <dgm:cxn modelId="{BBA3AC25-DC20-4217-BDC6-8A3C16A98ECA}" type="presParOf" srcId="{D25A40F3-47FB-4274-B152-F3D91B842F4B}" destId="{672617AB-47A2-4D54-A372-C3CB4648CC5E}" srcOrd="11" destOrd="0" presId="urn:microsoft.com/office/officeart/2005/8/layout/radial6"/>
    <dgm:cxn modelId="{EFB2C046-1ACD-403A-9A35-F09E2504AFB6}" type="presParOf" srcId="{D25A40F3-47FB-4274-B152-F3D91B842F4B}" destId="{A18E5320-93D7-482F-92CE-A47B6E0C24E1}" srcOrd="12" destOrd="0" presId="urn:microsoft.com/office/officeart/2005/8/layout/radial6"/>
    <dgm:cxn modelId="{84670181-4C5F-46F5-99AA-23935BB4CFAA}" type="presParOf" srcId="{D25A40F3-47FB-4274-B152-F3D91B842F4B}" destId="{E7FF8CEE-7C17-407B-8FCD-5CCC1EE465B4}" srcOrd="13" destOrd="0" presId="urn:microsoft.com/office/officeart/2005/8/layout/radial6"/>
    <dgm:cxn modelId="{515FEBC6-9FDC-43C0-ACC6-1A8B2F212D8F}" type="presParOf" srcId="{D25A40F3-47FB-4274-B152-F3D91B842F4B}" destId="{4145FD00-E942-4E22-86A8-0C4F2C44435A}" srcOrd="14" destOrd="0" presId="urn:microsoft.com/office/officeart/2005/8/layout/radial6"/>
    <dgm:cxn modelId="{74050DB4-F886-4178-BECC-C5AF8D18CD73}" type="presParOf" srcId="{D25A40F3-47FB-4274-B152-F3D91B842F4B}" destId="{C53DE2A4-1F3D-4A65-9DED-0AD8267E9BF2}" srcOrd="15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C6E6F9-C269-40E2-839A-ECA713544522}" type="doc">
      <dgm:prSet loTypeId="urn:microsoft.com/office/officeart/2005/8/layout/vList5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1E5C8A29-F671-43B9-B50B-F9BFD1AB6E2F}">
      <dgm:prSet phldrT="[Text]" custT="1"/>
      <dgm:spPr>
        <a:xfrm>
          <a:off x="128024" y="2344"/>
          <a:ext cx="2414002" cy="1024867"/>
        </a:xfrm>
      </dgm:spPr>
      <dgm:t>
        <a:bodyPr/>
        <a:lstStyle/>
        <a:p>
          <a:r>
            <a:rPr lang="en-GB" sz="1400" u="none" dirty="0" smtClean="0"/>
            <a:t>Application Level</a:t>
          </a:r>
          <a:endParaRPr lang="en-GB" sz="1400" u="none" dirty="0">
            <a:latin typeface="Arial"/>
            <a:ea typeface="+mn-ea"/>
            <a:cs typeface="Arial"/>
          </a:endParaRPr>
        </a:p>
      </dgm:t>
    </dgm:pt>
    <dgm:pt modelId="{EEEADDEE-B586-44BA-9789-E41760BE55A5}" type="parTrans" cxnId="{0985A13A-2175-4385-A8F5-6EC6CA089773}">
      <dgm:prSet/>
      <dgm:spPr/>
      <dgm:t>
        <a:bodyPr/>
        <a:lstStyle/>
        <a:p>
          <a:endParaRPr lang="en-GB"/>
        </a:p>
      </dgm:t>
    </dgm:pt>
    <dgm:pt modelId="{FAEC035C-55A7-4F50-99EC-75EF3C40AAA4}" type="sibTrans" cxnId="{0985A13A-2175-4385-A8F5-6EC6CA089773}">
      <dgm:prSet/>
      <dgm:spPr/>
      <dgm:t>
        <a:bodyPr/>
        <a:lstStyle/>
        <a:p>
          <a:endParaRPr lang="en-GB"/>
        </a:p>
      </dgm:t>
    </dgm:pt>
    <dgm:pt modelId="{BEE0701F-CE1A-48F1-9F77-18DD85EE8C40}">
      <dgm:prSet phldrT="[Text]" custT="1"/>
      <dgm:spPr>
        <a:xfrm rot="5400000">
          <a:off x="5015478" y="-2368620"/>
          <a:ext cx="819894" cy="5766796"/>
        </a:xfrm>
      </dgm:spPr>
      <dgm:t>
        <a:bodyPr/>
        <a:lstStyle/>
        <a:p>
          <a:pPr marL="107950" indent="-107950">
            <a:lnSpc>
              <a:spcPct val="110000"/>
            </a:lnSpc>
          </a:pPr>
          <a:r>
            <a:rPr lang="en-GB" sz="1000" b="1" dirty="0" smtClean="0"/>
            <a:t>Application Data</a:t>
          </a:r>
          <a:endParaRPr lang="en-GB" sz="1000" dirty="0">
            <a:latin typeface="Arial"/>
            <a:ea typeface="+mn-ea"/>
            <a:cs typeface="Arial"/>
          </a:endParaRPr>
        </a:p>
      </dgm:t>
    </dgm:pt>
    <dgm:pt modelId="{605D262B-9536-4C8A-9810-AC3A4FF009A6}" type="parTrans" cxnId="{6805704B-1D87-474F-B4B5-172602BC93CD}">
      <dgm:prSet/>
      <dgm:spPr/>
      <dgm:t>
        <a:bodyPr/>
        <a:lstStyle/>
        <a:p>
          <a:endParaRPr lang="en-GB"/>
        </a:p>
      </dgm:t>
    </dgm:pt>
    <dgm:pt modelId="{E77E31F1-6C16-4570-98FF-C45C2F091367}" type="sibTrans" cxnId="{6805704B-1D87-474F-B4B5-172602BC93CD}">
      <dgm:prSet/>
      <dgm:spPr/>
      <dgm:t>
        <a:bodyPr/>
        <a:lstStyle/>
        <a:p>
          <a:endParaRPr lang="en-GB"/>
        </a:p>
      </dgm:t>
    </dgm:pt>
    <dgm:pt modelId="{83BB55FD-EDD5-405F-B239-1D8B59665E39}">
      <dgm:prSet phldrT="[Text]" custT="1"/>
      <dgm:spPr>
        <a:xfrm rot="5400000">
          <a:off x="5015478" y="-1292509"/>
          <a:ext cx="819894" cy="5766796"/>
        </a:xfrm>
      </dgm:spPr>
      <dgm:t>
        <a:bodyPr/>
        <a:lstStyle/>
        <a:p>
          <a:pPr marL="107950" indent="-107950">
            <a:lnSpc>
              <a:spcPct val="110000"/>
            </a:lnSpc>
          </a:pPr>
          <a:r>
            <a:rPr lang="en-GB" sz="1000" b="1" dirty="0" smtClean="0"/>
            <a:t>Application Data</a:t>
          </a:r>
          <a:endParaRPr lang="en-GB" sz="1000" dirty="0"/>
        </a:p>
      </dgm:t>
    </dgm:pt>
    <dgm:pt modelId="{DB9E86EF-7B1D-4D83-8FD5-8FA7B3DE8019}" type="parTrans" cxnId="{9A2AA956-65D3-44D3-8B36-3E910586D741}">
      <dgm:prSet/>
      <dgm:spPr/>
      <dgm:t>
        <a:bodyPr/>
        <a:lstStyle/>
        <a:p>
          <a:endParaRPr lang="en-GB"/>
        </a:p>
      </dgm:t>
    </dgm:pt>
    <dgm:pt modelId="{37DD7EB3-27C7-41FE-A3F3-713812EF2329}" type="sibTrans" cxnId="{9A2AA956-65D3-44D3-8B36-3E910586D741}">
      <dgm:prSet/>
      <dgm:spPr/>
      <dgm:t>
        <a:bodyPr/>
        <a:lstStyle/>
        <a:p>
          <a:endParaRPr lang="en-GB"/>
        </a:p>
      </dgm:t>
    </dgm:pt>
    <dgm:pt modelId="{F08329F9-8712-407F-BEE4-39A003373AEF}">
      <dgm:prSet phldrT="[Text]" custT="1"/>
      <dgm:spPr>
        <a:xfrm>
          <a:off x="128024" y="2154566"/>
          <a:ext cx="2414002" cy="1024867"/>
        </a:xfrm>
      </dgm:spPr>
      <dgm:t>
        <a:bodyPr/>
        <a:lstStyle/>
        <a:p>
          <a:r>
            <a:rPr lang="en-GB" sz="1400" u="none" dirty="0" smtClean="0"/>
            <a:t>Customer Level</a:t>
          </a:r>
          <a:endParaRPr lang="en-GB" sz="1400" u="none" dirty="0">
            <a:latin typeface="Arial"/>
            <a:ea typeface="+mn-ea"/>
            <a:cs typeface="Arial"/>
          </a:endParaRPr>
        </a:p>
      </dgm:t>
    </dgm:pt>
    <dgm:pt modelId="{C81D0705-5DF1-4D9E-841B-ED6170F55FD1}" type="parTrans" cxnId="{AE9993CB-D633-4E04-9377-3184DC8C4DFA}">
      <dgm:prSet/>
      <dgm:spPr/>
      <dgm:t>
        <a:bodyPr/>
        <a:lstStyle/>
        <a:p>
          <a:endParaRPr lang="en-GB"/>
        </a:p>
      </dgm:t>
    </dgm:pt>
    <dgm:pt modelId="{F7B12552-9B41-420B-BEAE-0022BCEADFBA}" type="sibTrans" cxnId="{AE9993CB-D633-4E04-9377-3184DC8C4DFA}">
      <dgm:prSet/>
      <dgm:spPr/>
      <dgm:t>
        <a:bodyPr/>
        <a:lstStyle/>
        <a:p>
          <a:endParaRPr lang="en-GB"/>
        </a:p>
      </dgm:t>
    </dgm:pt>
    <dgm:pt modelId="{27C4EF4D-B820-45EF-BB50-E458A186324C}">
      <dgm:prSet phldrT="[Text]" custT="1"/>
      <dgm:spPr>
        <a:xfrm rot="5400000">
          <a:off x="5039866" y="-240786"/>
          <a:ext cx="819894" cy="5815572"/>
        </a:xfrm>
      </dgm:spPr>
      <dgm:t>
        <a:bodyPr/>
        <a:lstStyle/>
        <a:p>
          <a:pPr marL="107950" indent="-107950">
            <a:lnSpc>
              <a:spcPct val="110000"/>
            </a:lnSpc>
          </a:pPr>
          <a:r>
            <a:rPr lang="en-GB" sz="1000" b="1" dirty="0" smtClean="0"/>
            <a:t>Application Data</a:t>
          </a:r>
          <a:endParaRPr lang="en-GB" sz="1000" dirty="0"/>
        </a:p>
      </dgm:t>
    </dgm:pt>
    <dgm:pt modelId="{E9C9F2B0-48D2-40D1-B326-5A95759E3FEA}" type="parTrans" cxnId="{B09DB058-AE5C-4E98-8FC5-6C003F971332}">
      <dgm:prSet/>
      <dgm:spPr/>
      <dgm:t>
        <a:bodyPr/>
        <a:lstStyle/>
        <a:p>
          <a:endParaRPr lang="en-GB"/>
        </a:p>
      </dgm:t>
    </dgm:pt>
    <dgm:pt modelId="{AEDFD97A-50EE-49C1-98E8-8E7702620705}" type="sibTrans" cxnId="{B09DB058-AE5C-4E98-8FC5-6C003F971332}">
      <dgm:prSet/>
      <dgm:spPr/>
      <dgm:t>
        <a:bodyPr/>
        <a:lstStyle/>
        <a:p>
          <a:endParaRPr lang="en-GB"/>
        </a:p>
      </dgm:t>
    </dgm:pt>
    <dgm:pt modelId="{68BB0B53-8785-4BAB-B717-ED1BC755268C}">
      <dgm:prSet phldrT="[Text]" custT="1"/>
      <dgm:spPr>
        <a:xfrm>
          <a:off x="128024" y="1078455"/>
          <a:ext cx="2414002" cy="1024867"/>
        </a:xfrm>
      </dgm:spPr>
      <dgm:t>
        <a:bodyPr/>
        <a:lstStyle/>
        <a:p>
          <a:r>
            <a:rPr lang="en-GB" sz="1400" u="none" dirty="0" smtClean="0"/>
            <a:t>Enriched Application</a:t>
          </a:r>
          <a:endParaRPr lang="en-GB" sz="1400" u="none" dirty="0">
            <a:latin typeface="Arial"/>
            <a:ea typeface="+mn-ea"/>
            <a:cs typeface="Arial"/>
          </a:endParaRPr>
        </a:p>
      </dgm:t>
    </dgm:pt>
    <dgm:pt modelId="{68C58550-3D21-4020-97B1-80443253C8C0}" type="parTrans" cxnId="{79DB2580-940C-4F72-9B4D-CA082E2E7658}">
      <dgm:prSet/>
      <dgm:spPr/>
      <dgm:t>
        <a:bodyPr/>
        <a:lstStyle/>
        <a:p>
          <a:endParaRPr lang="en-GB"/>
        </a:p>
      </dgm:t>
    </dgm:pt>
    <dgm:pt modelId="{B78C5CD7-06C4-4FD0-AD3A-1C9717B35BBC}" type="sibTrans" cxnId="{79DB2580-940C-4F72-9B4D-CA082E2E7658}">
      <dgm:prSet/>
      <dgm:spPr/>
      <dgm:t>
        <a:bodyPr/>
        <a:lstStyle/>
        <a:p>
          <a:endParaRPr lang="en-GB"/>
        </a:p>
      </dgm:t>
    </dgm:pt>
    <dgm:pt modelId="{20361FAB-07F4-490E-A3CA-EABCECC70D7F}">
      <dgm:prSet phldrT="[Text]" custT="1"/>
      <dgm:spPr>
        <a:xfrm rot="5400000">
          <a:off x="5015478" y="-1292509"/>
          <a:ext cx="819894" cy="5766796"/>
        </a:xfrm>
      </dgm:spPr>
      <dgm:t>
        <a:bodyPr/>
        <a:lstStyle/>
        <a:p>
          <a:pPr marL="107950" indent="-107950">
            <a:lnSpc>
              <a:spcPct val="110000"/>
            </a:lnSpc>
          </a:pPr>
          <a:r>
            <a:rPr lang="en-GB" sz="1000" b="1" dirty="0" smtClean="0"/>
            <a:t>Limited Customer Data</a:t>
          </a:r>
        </a:p>
      </dgm:t>
    </dgm:pt>
    <dgm:pt modelId="{B81571C8-68BA-4B9C-9E28-886BD71195A5}" type="parTrans" cxnId="{3AE3235F-5326-4987-AA6A-277FD32A1859}">
      <dgm:prSet/>
      <dgm:spPr/>
      <dgm:t>
        <a:bodyPr/>
        <a:lstStyle/>
        <a:p>
          <a:endParaRPr lang="en-US"/>
        </a:p>
      </dgm:t>
    </dgm:pt>
    <dgm:pt modelId="{C4BDB1C6-20A2-449E-A638-7443A4466897}" type="sibTrans" cxnId="{3AE3235F-5326-4987-AA6A-277FD32A1859}">
      <dgm:prSet/>
      <dgm:spPr/>
      <dgm:t>
        <a:bodyPr/>
        <a:lstStyle/>
        <a:p>
          <a:endParaRPr lang="en-US"/>
        </a:p>
      </dgm:t>
    </dgm:pt>
    <dgm:pt modelId="{A640C3D8-A86D-4B95-B320-73556CE7A7A5}">
      <dgm:prSet phldrT="[Text]" custT="1"/>
      <dgm:spPr>
        <a:xfrm rot="5400000">
          <a:off x="5015478" y="-1292509"/>
          <a:ext cx="819894" cy="5766796"/>
        </a:xfrm>
      </dgm:spPr>
      <dgm:t>
        <a:bodyPr/>
        <a:lstStyle/>
        <a:p>
          <a:pPr marL="107950" indent="-107950">
            <a:lnSpc>
              <a:spcPct val="110000"/>
            </a:lnSpc>
          </a:pPr>
          <a:r>
            <a:rPr lang="en-GB" sz="1000" b="1" dirty="0" smtClean="0"/>
            <a:t>Limited external data</a:t>
          </a:r>
        </a:p>
      </dgm:t>
    </dgm:pt>
    <dgm:pt modelId="{55A0B55F-25E9-4189-A2EB-0E2DEC47720C}" type="parTrans" cxnId="{F6108A6D-26A6-4205-A3AB-2B800F9AEEB8}">
      <dgm:prSet/>
      <dgm:spPr/>
      <dgm:t>
        <a:bodyPr/>
        <a:lstStyle/>
        <a:p>
          <a:endParaRPr lang="en-US"/>
        </a:p>
      </dgm:t>
    </dgm:pt>
    <dgm:pt modelId="{1E97F035-7D39-4BFF-A197-F1645F7C5507}" type="sibTrans" cxnId="{F6108A6D-26A6-4205-A3AB-2B800F9AEEB8}">
      <dgm:prSet/>
      <dgm:spPr/>
      <dgm:t>
        <a:bodyPr/>
        <a:lstStyle/>
        <a:p>
          <a:endParaRPr lang="en-US"/>
        </a:p>
      </dgm:t>
    </dgm:pt>
    <dgm:pt modelId="{9E00B55D-5AC1-4427-9B0B-606BDCC6D726}">
      <dgm:prSet phldrT="[Text]" custT="1"/>
      <dgm:spPr>
        <a:xfrm rot="5400000">
          <a:off x="5015478" y="-2368620"/>
          <a:ext cx="819894" cy="5766796"/>
        </a:xfrm>
      </dgm:spPr>
      <dgm:t>
        <a:bodyPr/>
        <a:lstStyle/>
        <a:p>
          <a:pPr marL="107950" indent="-107950">
            <a:lnSpc>
              <a:spcPct val="110000"/>
            </a:lnSpc>
          </a:pPr>
          <a:r>
            <a:rPr lang="en-GB" sz="1000" b="1" dirty="0" smtClean="0">
              <a:latin typeface="Arial"/>
              <a:ea typeface="+mn-ea"/>
              <a:cs typeface="Arial"/>
            </a:rPr>
            <a:t>Bureau Data</a:t>
          </a:r>
          <a:endParaRPr lang="en-GB" sz="1000" b="1" dirty="0">
            <a:latin typeface="Arial"/>
            <a:ea typeface="+mn-ea"/>
            <a:cs typeface="Arial"/>
          </a:endParaRPr>
        </a:p>
      </dgm:t>
    </dgm:pt>
    <dgm:pt modelId="{C1546667-3C98-4797-82BF-3E6345595F2E}" type="parTrans" cxnId="{1DAF621B-49B1-471C-8A87-68EB8B836655}">
      <dgm:prSet/>
      <dgm:spPr/>
      <dgm:t>
        <a:bodyPr/>
        <a:lstStyle/>
        <a:p>
          <a:endParaRPr lang="en-US"/>
        </a:p>
      </dgm:t>
    </dgm:pt>
    <dgm:pt modelId="{E564BA55-D2B2-4529-9703-792FEDE582EF}" type="sibTrans" cxnId="{1DAF621B-49B1-471C-8A87-68EB8B836655}">
      <dgm:prSet/>
      <dgm:spPr/>
      <dgm:t>
        <a:bodyPr/>
        <a:lstStyle/>
        <a:p>
          <a:endParaRPr lang="en-US"/>
        </a:p>
      </dgm:t>
    </dgm:pt>
    <dgm:pt modelId="{2C3F3E77-CC6E-474C-823C-BA78247AA586}">
      <dgm:prSet phldrT="[Text]" custT="1"/>
      <dgm:spPr>
        <a:xfrm rot="5400000">
          <a:off x="5015478" y="-1292509"/>
          <a:ext cx="819894" cy="5766796"/>
        </a:xfrm>
      </dgm:spPr>
      <dgm:t>
        <a:bodyPr/>
        <a:lstStyle/>
        <a:p>
          <a:pPr marL="107950" indent="-107950">
            <a:lnSpc>
              <a:spcPct val="110000"/>
            </a:lnSpc>
          </a:pPr>
          <a:r>
            <a:rPr lang="en-GB" sz="1000" b="1" dirty="0" smtClean="0"/>
            <a:t>Bureau Data</a:t>
          </a:r>
          <a:endParaRPr lang="en-GB" sz="1000" dirty="0"/>
        </a:p>
      </dgm:t>
    </dgm:pt>
    <dgm:pt modelId="{35EEB9C5-7F35-41C8-B146-56D86DD25F76}" type="parTrans" cxnId="{018767BF-03FD-4D8E-8B9A-B02B1B4C9DEE}">
      <dgm:prSet/>
      <dgm:spPr/>
      <dgm:t>
        <a:bodyPr/>
        <a:lstStyle/>
        <a:p>
          <a:endParaRPr lang="en-US"/>
        </a:p>
      </dgm:t>
    </dgm:pt>
    <dgm:pt modelId="{01A8D505-3096-4C96-87CC-D01FE67CD4CC}" type="sibTrans" cxnId="{018767BF-03FD-4D8E-8B9A-B02B1B4C9DEE}">
      <dgm:prSet/>
      <dgm:spPr/>
      <dgm:t>
        <a:bodyPr/>
        <a:lstStyle/>
        <a:p>
          <a:endParaRPr lang="en-US"/>
        </a:p>
      </dgm:t>
    </dgm:pt>
    <dgm:pt modelId="{DC7F81CE-071D-430D-B750-107EA2E782AD}">
      <dgm:prSet phldrT="[Text]" custT="1"/>
      <dgm:spPr>
        <a:xfrm rot="5400000">
          <a:off x="5039866" y="-240786"/>
          <a:ext cx="819894" cy="5815572"/>
        </a:xfrm>
      </dgm:spPr>
      <dgm:t>
        <a:bodyPr/>
        <a:lstStyle/>
        <a:p>
          <a:pPr marL="107950" indent="-107950">
            <a:lnSpc>
              <a:spcPct val="110000"/>
            </a:lnSpc>
          </a:pPr>
          <a:r>
            <a:rPr lang="en-GB" sz="1000" b="1" dirty="0" smtClean="0"/>
            <a:t>Bureau Data</a:t>
          </a:r>
        </a:p>
      </dgm:t>
    </dgm:pt>
    <dgm:pt modelId="{666D4343-542C-4D1E-B33D-0940146FF63F}" type="parTrans" cxnId="{88DC9883-CEB2-425B-8E79-F32FFB084522}">
      <dgm:prSet/>
      <dgm:spPr/>
      <dgm:t>
        <a:bodyPr/>
        <a:lstStyle/>
        <a:p>
          <a:endParaRPr lang="en-US"/>
        </a:p>
      </dgm:t>
    </dgm:pt>
    <dgm:pt modelId="{FBD59C6D-C397-4F86-A9F0-A45961EA9DAF}" type="sibTrans" cxnId="{88DC9883-CEB2-425B-8E79-F32FFB084522}">
      <dgm:prSet/>
      <dgm:spPr/>
      <dgm:t>
        <a:bodyPr/>
        <a:lstStyle/>
        <a:p>
          <a:endParaRPr lang="en-US"/>
        </a:p>
      </dgm:t>
    </dgm:pt>
    <dgm:pt modelId="{48F0A194-4B6B-4E3F-ABD4-B1DE058DFF78}">
      <dgm:prSet phldrT="[Text]" custT="1"/>
      <dgm:spPr>
        <a:xfrm rot="5400000">
          <a:off x="5039866" y="-240786"/>
          <a:ext cx="819894" cy="5815572"/>
        </a:xfrm>
      </dgm:spPr>
      <dgm:t>
        <a:bodyPr/>
        <a:lstStyle/>
        <a:p>
          <a:pPr marL="107950" indent="-107950">
            <a:lnSpc>
              <a:spcPct val="110000"/>
            </a:lnSpc>
          </a:pPr>
          <a:r>
            <a:rPr lang="en-GB" sz="1000" b="1" dirty="0" smtClean="0"/>
            <a:t>Detailed Customer Data</a:t>
          </a:r>
        </a:p>
      </dgm:t>
    </dgm:pt>
    <dgm:pt modelId="{1F08C565-C7DE-484B-9A2D-AA5CF2A6E53A}" type="parTrans" cxnId="{7EA36A3A-94D6-4E4C-BAA3-A7A09552A1DB}">
      <dgm:prSet/>
      <dgm:spPr/>
      <dgm:t>
        <a:bodyPr/>
        <a:lstStyle/>
        <a:p>
          <a:endParaRPr lang="en-US"/>
        </a:p>
      </dgm:t>
    </dgm:pt>
    <dgm:pt modelId="{A3B32847-FE49-4561-B53B-E35CD2A31013}" type="sibTrans" cxnId="{7EA36A3A-94D6-4E4C-BAA3-A7A09552A1DB}">
      <dgm:prSet/>
      <dgm:spPr/>
      <dgm:t>
        <a:bodyPr/>
        <a:lstStyle/>
        <a:p>
          <a:endParaRPr lang="en-US"/>
        </a:p>
      </dgm:t>
    </dgm:pt>
    <dgm:pt modelId="{DC9CD3D3-3B20-4D00-9E99-8354548EB446}">
      <dgm:prSet phldrT="[Text]" custT="1"/>
      <dgm:spPr>
        <a:xfrm rot="5400000">
          <a:off x="5039866" y="-240786"/>
          <a:ext cx="819894" cy="5815572"/>
        </a:xfrm>
      </dgm:spPr>
      <dgm:t>
        <a:bodyPr/>
        <a:lstStyle/>
        <a:p>
          <a:pPr marL="107950" indent="-107950">
            <a:lnSpc>
              <a:spcPct val="110000"/>
            </a:lnSpc>
          </a:pPr>
          <a:r>
            <a:rPr lang="en-GB" sz="1000" b="1" dirty="0" smtClean="0"/>
            <a:t>External data</a:t>
          </a:r>
        </a:p>
      </dgm:t>
    </dgm:pt>
    <dgm:pt modelId="{C9F2EB31-EDDF-43C5-A450-5C5EAC907C01}" type="parTrans" cxnId="{09AED160-2B4B-4862-B46D-554A0FD12AAC}">
      <dgm:prSet/>
      <dgm:spPr/>
      <dgm:t>
        <a:bodyPr/>
        <a:lstStyle/>
        <a:p>
          <a:endParaRPr lang="en-US"/>
        </a:p>
      </dgm:t>
    </dgm:pt>
    <dgm:pt modelId="{EC9AC35B-3BAC-413B-8E36-60DCA40C42A2}" type="sibTrans" cxnId="{09AED160-2B4B-4862-B46D-554A0FD12AAC}">
      <dgm:prSet/>
      <dgm:spPr/>
      <dgm:t>
        <a:bodyPr/>
        <a:lstStyle/>
        <a:p>
          <a:endParaRPr lang="en-US"/>
        </a:p>
      </dgm:t>
    </dgm:pt>
    <dgm:pt modelId="{7ABDD3C7-4ACC-4B72-85B7-211E4F961DE2}" type="pres">
      <dgm:prSet presAssocID="{C5C6E6F9-C269-40E2-839A-ECA7135445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8CA287E-0EDE-482A-B60B-D69DB0827175}" type="pres">
      <dgm:prSet presAssocID="{1E5C8A29-F671-43B9-B50B-F9BFD1AB6E2F}" presName="linNode" presStyleCnt="0"/>
      <dgm:spPr/>
      <dgm:t>
        <a:bodyPr/>
        <a:lstStyle/>
        <a:p>
          <a:endParaRPr lang="en-GB"/>
        </a:p>
      </dgm:t>
    </dgm:pt>
    <dgm:pt modelId="{99B03F87-B96C-48ED-9E1F-9D2244D5D10D}" type="pres">
      <dgm:prSet presAssocID="{1E5C8A29-F671-43B9-B50B-F9BFD1AB6E2F}" presName="parentText" presStyleLbl="node1" presStyleIdx="0" presStyleCnt="3" custScaleX="78571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  <dgm:pt modelId="{668C5D2B-2139-49CD-A767-DF33DB3859F8}" type="pres">
      <dgm:prSet presAssocID="{1E5C8A29-F671-43B9-B50B-F9BFD1AB6E2F}" presName="descendantText" presStyleLbl="alignAccFollowNode1" presStyleIdx="0" presStyleCnt="3" custScaleX="105580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GB"/>
        </a:p>
      </dgm:t>
    </dgm:pt>
    <dgm:pt modelId="{FD3D1996-102B-4D43-B207-2BD4D734C8CC}" type="pres">
      <dgm:prSet presAssocID="{FAEC035C-55A7-4F50-99EC-75EF3C40AAA4}" presName="sp" presStyleCnt="0"/>
      <dgm:spPr/>
      <dgm:t>
        <a:bodyPr/>
        <a:lstStyle/>
        <a:p>
          <a:endParaRPr lang="en-GB"/>
        </a:p>
      </dgm:t>
    </dgm:pt>
    <dgm:pt modelId="{CAB8A6B2-FA93-46DF-B2A5-7081FFFE423B}" type="pres">
      <dgm:prSet presAssocID="{68BB0B53-8785-4BAB-B717-ED1BC755268C}" presName="linNode" presStyleCnt="0"/>
      <dgm:spPr/>
      <dgm:t>
        <a:bodyPr/>
        <a:lstStyle/>
        <a:p>
          <a:endParaRPr lang="en-GB"/>
        </a:p>
      </dgm:t>
    </dgm:pt>
    <dgm:pt modelId="{2D17D1F9-51D1-41E9-B1C3-60F2F7CDE20F}" type="pres">
      <dgm:prSet presAssocID="{68BB0B53-8785-4BAB-B717-ED1BC755268C}" presName="parentText" presStyleLbl="node1" presStyleIdx="1" presStyleCnt="3" custScaleX="78571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  <dgm:pt modelId="{141DDBA1-362E-4675-8753-025FD0E4C43C}" type="pres">
      <dgm:prSet presAssocID="{68BB0B53-8785-4BAB-B717-ED1BC755268C}" presName="descendantText" presStyleLbl="alignAccFollowNode1" presStyleIdx="1" presStyleCnt="3" custScaleX="105580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GB"/>
        </a:p>
      </dgm:t>
    </dgm:pt>
    <dgm:pt modelId="{84F01441-A946-4434-A3A5-14E0B61DC177}" type="pres">
      <dgm:prSet presAssocID="{B78C5CD7-06C4-4FD0-AD3A-1C9717B35BBC}" presName="sp" presStyleCnt="0"/>
      <dgm:spPr/>
      <dgm:t>
        <a:bodyPr/>
        <a:lstStyle/>
        <a:p>
          <a:endParaRPr lang="en-GB"/>
        </a:p>
      </dgm:t>
    </dgm:pt>
    <dgm:pt modelId="{1417CDAC-2CF0-4F12-92B8-3C22F52F819E}" type="pres">
      <dgm:prSet presAssocID="{F08329F9-8712-407F-BEE4-39A003373AEF}" presName="linNode" presStyleCnt="0"/>
      <dgm:spPr/>
      <dgm:t>
        <a:bodyPr/>
        <a:lstStyle/>
        <a:p>
          <a:endParaRPr lang="en-GB"/>
        </a:p>
      </dgm:t>
    </dgm:pt>
    <dgm:pt modelId="{ED4F9E56-3601-455B-8858-1C5708A6FFAA}" type="pres">
      <dgm:prSet presAssocID="{F08329F9-8712-407F-BEE4-39A003373AEF}" presName="parentText" presStyleLbl="node1" presStyleIdx="2" presStyleCnt="3" custScaleX="78571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  <dgm:pt modelId="{2DC6218A-79E9-4792-AAB4-148C96E182A5}" type="pres">
      <dgm:prSet presAssocID="{F08329F9-8712-407F-BEE4-39A003373AEF}" presName="descendantText" presStyleLbl="alignAccFollowNode1" presStyleIdx="2" presStyleCnt="3" custScaleX="106473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GB"/>
        </a:p>
      </dgm:t>
    </dgm:pt>
  </dgm:ptLst>
  <dgm:cxnLst>
    <dgm:cxn modelId="{09AED160-2B4B-4862-B46D-554A0FD12AAC}" srcId="{F08329F9-8712-407F-BEE4-39A003373AEF}" destId="{DC9CD3D3-3B20-4D00-9E99-8354548EB446}" srcOrd="3" destOrd="0" parTransId="{C9F2EB31-EDDF-43C5-A450-5C5EAC907C01}" sibTransId="{EC9AC35B-3BAC-413B-8E36-60DCA40C42A2}"/>
    <dgm:cxn modelId="{018767BF-03FD-4D8E-8B9A-B02B1B4C9DEE}" srcId="{68BB0B53-8785-4BAB-B717-ED1BC755268C}" destId="{2C3F3E77-CC6E-474C-823C-BA78247AA586}" srcOrd="1" destOrd="0" parTransId="{35EEB9C5-7F35-41C8-B146-56D86DD25F76}" sibTransId="{01A8D505-3096-4C96-87CC-D01FE67CD4CC}"/>
    <dgm:cxn modelId="{79DB2580-940C-4F72-9B4D-CA082E2E7658}" srcId="{C5C6E6F9-C269-40E2-839A-ECA713544522}" destId="{68BB0B53-8785-4BAB-B717-ED1BC755268C}" srcOrd="1" destOrd="0" parTransId="{68C58550-3D21-4020-97B1-80443253C8C0}" sibTransId="{B78C5CD7-06C4-4FD0-AD3A-1C9717B35BBC}"/>
    <dgm:cxn modelId="{7EA36A3A-94D6-4E4C-BAA3-A7A09552A1DB}" srcId="{F08329F9-8712-407F-BEE4-39A003373AEF}" destId="{48F0A194-4B6B-4E3F-ABD4-B1DE058DFF78}" srcOrd="2" destOrd="0" parTransId="{1F08C565-C7DE-484B-9A2D-AA5CF2A6E53A}" sibTransId="{A3B32847-FE49-4561-B53B-E35CD2A31013}"/>
    <dgm:cxn modelId="{88DC9883-CEB2-425B-8E79-F32FFB084522}" srcId="{F08329F9-8712-407F-BEE4-39A003373AEF}" destId="{DC7F81CE-071D-430D-B750-107EA2E782AD}" srcOrd="1" destOrd="0" parTransId="{666D4343-542C-4D1E-B33D-0940146FF63F}" sibTransId="{FBD59C6D-C397-4F86-A9F0-A45961EA9DAF}"/>
    <dgm:cxn modelId="{CF5F4AB9-9776-4DE2-892D-07A430D14862}" type="presOf" srcId="{BEE0701F-CE1A-48F1-9F77-18DD85EE8C40}" destId="{668C5D2B-2139-49CD-A767-DF33DB3859F8}" srcOrd="0" destOrd="0" presId="urn:microsoft.com/office/officeart/2005/8/layout/vList5"/>
    <dgm:cxn modelId="{79AA3361-A9D3-4E0B-B58A-2E704B19C56A}" type="presOf" srcId="{9E00B55D-5AC1-4427-9B0B-606BDCC6D726}" destId="{668C5D2B-2139-49CD-A767-DF33DB3859F8}" srcOrd="0" destOrd="1" presId="urn:microsoft.com/office/officeart/2005/8/layout/vList5"/>
    <dgm:cxn modelId="{43929454-15CE-4422-ADC8-CF5BABC1A6BD}" type="presOf" srcId="{20361FAB-07F4-490E-A3CA-EABCECC70D7F}" destId="{141DDBA1-362E-4675-8753-025FD0E4C43C}" srcOrd="0" destOrd="2" presId="urn:microsoft.com/office/officeart/2005/8/layout/vList5"/>
    <dgm:cxn modelId="{069FAA69-4295-4983-9BEB-EC212642A2BC}" type="presOf" srcId="{1E5C8A29-F671-43B9-B50B-F9BFD1AB6E2F}" destId="{99B03F87-B96C-48ED-9E1F-9D2244D5D10D}" srcOrd="0" destOrd="0" presId="urn:microsoft.com/office/officeart/2005/8/layout/vList5"/>
    <dgm:cxn modelId="{81215029-417D-4C1A-ACBC-103DB54CA44A}" type="presOf" srcId="{DC9CD3D3-3B20-4D00-9E99-8354548EB446}" destId="{2DC6218A-79E9-4792-AAB4-148C96E182A5}" srcOrd="0" destOrd="3" presId="urn:microsoft.com/office/officeart/2005/8/layout/vList5"/>
    <dgm:cxn modelId="{9A2AA956-65D3-44D3-8B36-3E910586D741}" srcId="{68BB0B53-8785-4BAB-B717-ED1BC755268C}" destId="{83BB55FD-EDD5-405F-B239-1D8B59665E39}" srcOrd="0" destOrd="0" parTransId="{DB9E86EF-7B1D-4D83-8FD5-8FA7B3DE8019}" sibTransId="{37DD7EB3-27C7-41FE-A3F3-713812EF2329}"/>
    <dgm:cxn modelId="{EE21184F-5397-4F43-8FFE-EEDB4719A3EE}" type="presOf" srcId="{48F0A194-4B6B-4E3F-ABD4-B1DE058DFF78}" destId="{2DC6218A-79E9-4792-AAB4-148C96E182A5}" srcOrd="0" destOrd="2" presId="urn:microsoft.com/office/officeart/2005/8/layout/vList5"/>
    <dgm:cxn modelId="{6B6534C0-3073-4379-8945-AFA5164A3E25}" type="presOf" srcId="{2C3F3E77-CC6E-474C-823C-BA78247AA586}" destId="{141DDBA1-362E-4675-8753-025FD0E4C43C}" srcOrd="0" destOrd="1" presId="urn:microsoft.com/office/officeart/2005/8/layout/vList5"/>
    <dgm:cxn modelId="{0985A13A-2175-4385-A8F5-6EC6CA089773}" srcId="{C5C6E6F9-C269-40E2-839A-ECA713544522}" destId="{1E5C8A29-F671-43B9-B50B-F9BFD1AB6E2F}" srcOrd="0" destOrd="0" parTransId="{EEEADDEE-B586-44BA-9789-E41760BE55A5}" sibTransId="{FAEC035C-55A7-4F50-99EC-75EF3C40AAA4}"/>
    <dgm:cxn modelId="{6805704B-1D87-474F-B4B5-172602BC93CD}" srcId="{1E5C8A29-F671-43B9-B50B-F9BFD1AB6E2F}" destId="{BEE0701F-CE1A-48F1-9F77-18DD85EE8C40}" srcOrd="0" destOrd="0" parTransId="{605D262B-9536-4C8A-9810-AC3A4FF009A6}" sibTransId="{E77E31F1-6C16-4570-98FF-C45C2F091367}"/>
    <dgm:cxn modelId="{B09DB058-AE5C-4E98-8FC5-6C003F971332}" srcId="{F08329F9-8712-407F-BEE4-39A003373AEF}" destId="{27C4EF4D-B820-45EF-BB50-E458A186324C}" srcOrd="0" destOrd="0" parTransId="{E9C9F2B0-48D2-40D1-B326-5A95759E3FEA}" sibTransId="{AEDFD97A-50EE-49C1-98E8-8E7702620705}"/>
    <dgm:cxn modelId="{AB0B0929-F406-42BC-BF0F-CDA639E92742}" type="presOf" srcId="{DC7F81CE-071D-430D-B750-107EA2E782AD}" destId="{2DC6218A-79E9-4792-AAB4-148C96E182A5}" srcOrd="0" destOrd="1" presId="urn:microsoft.com/office/officeart/2005/8/layout/vList5"/>
    <dgm:cxn modelId="{DFAB9F75-7342-475A-9275-C8CF6370945A}" type="presOf" srcId="{A640C3D8-A86D-4B95-B320-73556CE7A7A5}" destId="{141DDBA1-362E-4675-8753-025FD0E4C43C}" srcOrd="0" destOrd="3" presId="urn:microsoft.com/office/officeart/2005/8/layout/vList5"/>
    <dgm:cxn modelId="{7A1D4702-D68F-457E-A7C3-4CB44E228B81}" type="presOf" srcId="{F08329F9-8712-407F-BEE4-39A003373AEF}" destId="{ED4F9E56-3601-455B-8858-1C5708A6FFAA}" srcOrd="0" destOrd="0" presId="urn:microsoft.com/office/officeart/2005/8/layout/vList5"/>
    <dgm:cxn modelId="{AE9993CB-D633-4E04-9377-3184DC8C4DFA}" srcId="{C5C6E6F9-C269-40E2-839A-ECA713544522}" destId="{F08329F9-8712-407F-BEE4-39A003373AEF}" srcOrd="2" destOrd="0" parTransId="{C81D0705-5DF1-4D9E-841B-ED6170F55FD1}" sibTransId="{F7B12552-9B41-420B-BEAE-0022BCEADFBA}"/>
    <dgm:cxn modelId="{A60F9508-14B0-4705-89E2-4E38E57041D2}" type="presOf" srcId="{C5C6E6F9-C269-40E2-839A-ECA713544522}" destId="{7ABDD3C7-4ACC-4B72-85B7-211E4F961DE2}" srcOrd="0" destOrd="0" presId="urn:microsoft.com/office/officeart/2005/8/layout/vList5"/>
    <dgm:cxn modelId="{F6108A6D-26A6-4205-A3AB-2B800F9AEEB8}" srcId="{68BB0B53-8785-4BAB-B717-ED1BC755268C}" destId="{A640C3D8-A86D-4B95-B320-73556CE7A7A5}" srcOrd="3" destOrd="0" parTransId="{55A0B55F-25E9-4189-A2EB-0E2DEC47720C}" sibTransId="{1E97F035-7D39-4BFF-A197-F1645F7C5507}"/>
    <dgm:cxn modelId="{E8CF1EDD-D70D-47D6-9B09-2C34B3CE036A}" type="presOf" srcId="{68BB0B53-8785-4BAB-B717-ED1BC755268C}" destId="{2D17D1F9-51D1-41E9-B1C3-60F2F7CDE20F}" srcOrd="0" destOrd="0" presId="urn:microsoft.com/office/officeart/2005/8/layout/vList5"/>
    <dgm:cxn modelId="{DE6C3AF9-9C93-43CA-AD14-1EC753FB6332}" type="presOf" srcId="{83BB55FD-EDD5-405F-B239-1D8B59665E39}" destId="{141DDBA1-362E-4675-8753-025FD0E4C43C}" srcOrd="0" destOrd="0" presId="urn:microsoft.com/office/officeart/2005/8/layout/vList5"/>
    <dgm:cxn modelId="{3AE3235F-5326-4987-AA6A-277FD32A1859}" srcId="{68BB0B53-8785-4BAB-B717-ED1BC755268C}" destId="{20361FAB-07F4-490E-A3CA-EABCECC70D7F}" srcOrd="2" destOrd="0" parTransId="{B81571C8-68BA-4B9C-9E28-886BD71195A5}" sibTransId="{C4BDB1C6-20A2-449E-A638-7443A4466897}"/>
    <dgm:cxn modelId="{55BB1C48-120E-41EF-BF1C-628407C1E907}" type="presOf" srcId="{27C4EF4D-B820-45EF-BB50-E458A186324C}" destId="{2DC6218A-79E9-4792-AAB4-148C96E182A5}" srcOrd="0" destOrd="0" presId="urn:microsoft.com/office/officeart/2005/8/layout/vList5"/>
    <dgm:cxn modelId="{1DAF621B-49B1-471C-8A87-68EB8B836655}" srcId="{1E5C8A29-F671-43B9-B50B-F9BFD1AB6E2F}" destId="{9E00B55D-5AC1-4427-9B0B-606BDCC6D726}" srcOrd="1" destOrd="0" parTransId="{C1546667-3C98-4797-82BF-3E6345595F2E}" sibTransId="{E564BA55-D2B2-4529-9703-792FEDE582EF}"/>
    <dgm:cxn modelId="{2D7588B4-52B3-4B1C-AF27-D3905D91036C}" type="presParOf" srcId="{7ABDD3C7-4ACC-4B72-85B7-211E4F961DE2}" destId="{18CA287E-0EDE-482A-B60B-D69DB0827175}" srcOrd="0" destOrd="0" presId="urn:microsoft.com/office/officeart/2005/8/layout/vList5"/>
    <dgm:cxn modelId="{1085643A-ADD2-477C-B85F-481A5FBD1D95}" type="presParOf" srcId="{18CA287E-0EDE-482A-B60B-D69DB0827175}" destId="{99B03F87-B96C-48ED-9E1F-9D2244D5D10D}" srcOrd="0" destOrd="0" presId="urn:microsoft.com/office/officeart/2005/8/layout/vList5"/>
    <dgm:cxn modelId="{6C126362-931C-4FBC-8971-F636EEE63647}" type="presParOf" srcId="{18CA287E-0EDE-482A-B60B-D69DB0827175}" destId="{668C5D2B-2139-49CD-A767-DF33DB3859F8}" srcOrd="1" destOrd="0" presId="urn:microsoft.com/office/officeart/2005/8/layout/vList5"/>
    <dgm:cxn modelId="{DD9BCA02-14D5-4F3E-94EE-F945B2626C21}" type="presParOf" srcId="{7ABDD3C7-4ACC-4B72-85B7-211E4F961DE2}" destId="{FD3D1996-102B-4D43-B207-2BD4D734C8CC}" srcOrd="1" destOrd="0" presId="urn:microsoft.com/office/officeart/2005/8/layout/vList5"/>
    <dgm:cxn modelId="{F4B10C0D-F518-416F-B1C4-FF1411BBF28D}" type="presParOf" srcId="{7ABDD3C7-4ACC-4B72-85B7-211E4F961DE2}" destId="{CAB8A6B2-FA93-46DF-B2A5-7081FFFE423B}" srcOrd="2" destOrd="0" presId="urn:microsoft.com/office/officeart/2005/8/layout/vList5"/>
    <dgm:cxn modelId="{05AE3DE8-1F0F-435C-91C7-D68236D9D1FA}" type="presParOf" srcId="{CAB8A6B2-FA93-46DF-B2A5-7081FFFE423B}" destId="{2D17D1F9-51D1-41E9-B1C3-60F2F7CDE20F}" srcOrd="0" destOrd="0" presId="urn:microsoft.com/office/officeart/2005/8/layout/vList5"/>
    <dgm:cxn modelId="{80D63A7C-6F5A-4BB9-9FA4-C3AEFD61D3CF}" type="presParOf" srcId="{CAB8A6B2-FA93-46DF-B2A5-7081FFFE423B}" destId="{141DDBA1-362E-4675-8753-025FD0E4C43C}" srcOrd="1" destOrd="0" presId="urn:microsoft.com/office/officeart/2005/8/layout/vList5"/>
    <dgm:cxn modelId="{F358AF23-1F84-4185-AA19-6CCD152B16DD}" type="presParOf" srcId="{7ABDD3C7-4ACC-4B72-85B7-211E4F961DE2}" destId="{84F01441-A946-4434-A3A5-14E0B61DC177}" srcOrd="3" destOrd="0" presId="urn:microsoft.com/office/officeart/2005/8/layout/vList5"/>
    <dgm:cxn modelId="{133837E5-AFFD-4B12-A335-45F5339D691B}" type="presParOf" srcId="{7ABDD3C7-4ACC-4B72-85B7-211E4F961DE2}" destId="{1417CDAC-2CF0-4F12-92B8-3C22F52F819E}" srcOrd="4" destOrd="0" presId="urn:microsoft.com/office/officeart/2005/8/layout/vList5"/>
    <dgm:cxn modelId="{1BAE1D3C-15EC-44F9-9D61-56712D9DAA0B}" type="presParOf" srcId="{1417CDAC-2CF0-4F12-92B8-3C22F52F819E}" destId="{ED4F9E56-3601-455B-8858-1C5708A6FFAA}" srcOrd="0" destOrd="0" presId="urn:microsoft.com/office/officeart/2005/8/layout/vList5"/>
    <dgm:cxn modelId="{05551F30-3C12-47E8-8FF4-BE63CA4815C9}" type="presParOf" srcId="{1417CDAC-2CF0-4F12-92B8-3C22F52F819E}" destId="{2DC6218A-79E9-4792-AAB4-148C96E182A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950386-249C-FF47-B124-1F9F5D7197C5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800A1F2-AA0C-C74D-9E74-1D209D1A42B2}">
      <dgm:prSet phldrT="[Text]" custT="1"/>
      <dgm:spPr/>
      <dgm:t>
        <a:bodyPr/>
        <a:lstStyle/>
        <a:p>
          <a:r>
            <a:rPr lang="en-GB" sz="2000" dirty="0" smtClean="0"/>
            <a:t>Application Data </a:t>
          </a:r>
          <a:endParaRPr lang="en-US" sz="2000" dirty="0"/>
        </a:p>
      </dgm:t>
    </dgm:pt>
    <dgm:pt modelId="{68780466-C2C1-8E45-BE89-7FF02C9AC842}" type="parTrans" cxnId="{EE2AE073-1CB4-8D40-AA13-09C4E103F4DF}">
      <dgm:prSet/>
      <dgm:spPr/>
      <dgm:t>
        <a:bodyPr/>
        <a:lstStyle/>
        <a:p>
          <a:endParaRPr lang="en-US" sz="2000"/>
        </a:p>
      </dgm:t>
    </dgm:pt>
    <dgm:pt modelId="{49BB78AB-4CAF-304D-97E0-684DD9BF815A}" type="sibTrans" cxnId="{EE2AE073-1CB4-8D40-AA13-09C4E103F4DF}">
      <dgm:prSet/>
      <dgm:spPr/>
      <dgm:t>
        <a:bodyPr/>
        <a:lstStyle/>
        <a:p>
          <a:endParaRPr lang="en-US" sz="2000"/>
        </a:p>
      </dgm:t>
    </dgm:pt>
    <dgm:pt modelId="{99FDABAC-F811-8145-9D6B-41F5C345621C}">
      <dgm:prSet phldrT="[Text]" custT="1"/>
      <dgm:spPr/>
      <dgm:t>
        <a:bodyPr/>
        <a:lstStyle/>
        <a:p>
          <a:r>
            <a:rPr lang="en-GB" sz="2000" dirty="0" smtClean="0"/>
            <a:t>Bureau Data</a:t>
          </a:r>
          <a:endParaRPr lang="en-US" sz="2000" dirty="0"/>
        </a:p>
      </dgm:t>
    </dgm:pt>
    <dgm:pt modelId="{DA2D4513-292E-B545-8FC0-898B1E296432}" type="parTrans" cxnId="{631B413F-05DC-CF4B-8415-FF64469DC20E}">
      <dgm:prSet/>
      <dgm:spPr/>
      <dgm:t>
        <a:bodyPr/>
        <a:lstStyle/>
        <a:p>
          <a:endParaRPr lang="en-US" sz="2000"/>
        </a:p>
      </dgm:t>
    </dgm:pt>
    <dgm:pt modelId="{431091FA-7A82-1D40-B402-10D902ED2AB7}" type="sibTrans" cxnId="{631B413F-05DC-CF4B-8415-FF64469DC20E}">
      <dgm:prSet/>
      <dgm:spPr/>
      <dgm:t>
        <a:bodyPr/>
        <a:lstStyle/>
        <a:p>
          <a:endParaRPr lang="en-US" sz="2000"/>
        </a:p>
      </dgm:t>
    </dgm:pt>
    <dgm:pt modelId="{2CBCB98B-3C4C-8043-B673-EB3CDC0DBBAF}">
      <dgm:prSet phldrT="[Text]" custT="1"/>
      <dgm:spPr/>
      <dgm:t>
        <a:bodyPr/>
        <a:lstStyle/>
        <a:p>
          <a:r>
            <a:rPr lang="en-GB" sz="2000" dirty="0" smtClean="0"/>
            <a:t>Customer Data</a:t>
          </a:r>
          <a:endParaRPr lang="en-US" sz="2000" dirty="0"/>
        </a:p>
      </dgm:t>
    </dgm:pt>
    <dgm:pt modelId="{0DBF0A05-B573-9740-9373-48CDE686E4D1}" type="parTrans" cxnId="{7055CCC3-628C-E44B-8887-F7143607DF27}">
      <dgm:prSet/>
      <dgm:spPr/>
      <dgm:t>
        <a:bodyPr/>
        <a:lstStyle/>
        <a:p>
          <a:endParaRPr lang="en-US" sz="2000"/>
        </a:p>
      </dgm:t>
    </dgm:pt>
    <dgm:pt modelId="{E4B738DA-AC40-2944-818D-8DC1BE2DFE80}" type="sibTrans" cxnId="{7055CCC3-628C-E44B-8887-F7143607DF27}">
      <dgm:prSet/>
      <dgm:spPr/>
      <dgm:t>
        <a:bodyPr/>
        <a:lstStyle/>
        <a:p>
          <a:endParaRPr lang="en-US" sz="2000"/>
        </a:p>
      </dgm:t>
    </dgm:pt>
    <dgm:pt modelId="{9C44E5A7-9756-934F-870C-5B4417743188}">
      <dgm:prSet phldrT="[Text]" custT="1"/>
      <dgm:spPr/>
      <dgm:t>
        <a:bodyPr/>
        <a:lstStyle/>
        <a:p>
          <a:r>
            <a:rPr lang="en-GB" sz="2000" dirty="0" smtClean="0"/>
            <a:t>Other Data (e.g. external enrichment)</a:t>
          </a:r>
          <a:endParaRPr lang="en-US" sz="2000" dirty="0"/>
        </a:p>
      </dgm:t>
    </dgm:pt>
    <dgm:pt modelId="{5FF17D5C-C655-B149-85E4-0D73E5055E90}" type="parTrans" cxnId="{834BB774-FD54-EB42-B679-D6E5F520110E}">
      <dgm:prSet/>
      <dgm:spPr/>
      <dgm:t>
        <a:bodyPr/>
        <a:lstStyle/>
        <a:p>
          <a:endParaRPr lang="en-US" sz="2000"/>
        </a:p>
      </dgm:t>
    </dgm:pt>
    <dgm:pt modelId="{317E0679-1510-614D-B933-EC277BD530B1}" type="sibTrans" cxnId="{834BB774-FD54-EB42-B679-D6E5F520110E}">
      <dgm:prSet/>
      <dgm:spPr/>
      <dgm:t>
        <a:bodyPr/>
        <a:lstStyle/>
        <a:p>
          <a:endParaRPr lang="en-US" sz="2000"/>
        </a:p>
      </dgm:t>
    </dgm:pt>
    <dgm:pt modelId="{D01C6188-B3FE-0A4B-8F62-5A9AEDFBE183}">
      <dgm:prSet phldrT="[Text]" custT="1"/>
      <dgm:spPr/>
      <dgm:t>
        <a:bodyPr/>
        <a:lstStyle/>
        <a:p>
          <a:r>
            <a:rPr lang="en-GB" sz="2000" dirty="0" smtClean="0"/>
            <a:t>Performance (Outcome) Data</a:t>
          </a:r>
          <a:endParaRPr lang="en-US" sz="2000" dirty="0"/>
        </a:p>
      </dgm:t>
    </dgm:pt>
    <dgm:pt modelId="{890F7F23-7630-3749-A9EC-6A183918A172}" type="parTrans" cxnId="{0D576B05-D8A8-CD43-97A8-84B3AC2088AC}">
      <dgm:prSet/>
      <dgm:spPr/>
      <dgm:t>
        <a:bodyPr/>
        <a:lstStyle/>
        <a:p>
          <a:endParaRPr lang="en-US" sz="2000"/>
        </a:p>
      </dgm:t>
    </dgm:pt>
    <dgm:pt modelId="{F7236BA7-4C9D-DE4C-9AB8-AFE4284EE5B1}" type="sibTrans" cxnId="{0D576B05-D8A8-CD43-97A8-84B3AC2088AC}">
      <dgm:prSet/>
      <dgm:spPr/>
      <dgm:t>
        <a:bodyPr/>
        <a:lstStyle/>
        <a:p>
          <a:endParaRPr lang="en-US" sz="2000"/>
        </a:p>
      </dgm:t>
    </dgm:pt>
    <dgm:pt modelId="{10EE493C-45AE-C840-9881-E0D7E51F4CB0}">
      <dgm:prSet phldrT="[Text]" custT="1"/>
      <dgm:spPr/>
      <dgm:t>
        <a:bodyPr/>
        <a:lstStyle/>
        <a:p>
          <a:r>
            <a:rPr lang="en-US" sz="2000" dirty="0" smtClean="0"/>
            <a:t>Centralize fraud intelligence and reporting</a:t>
          </a:r>
          <a:endParaRPr lang="en-US" sz="2000" dirty="0"/>
        </a:p>
      </dgm:t>
    </dgm:pt>
    <dgm:pt modelId="{E88DB1E6-FC5B-7A43-9B6E-3B47789F206B}" type="parTrans" cxnId="{269B68DA-76D5-AE4B-A68B-B1E61D4E3953}">
      <dgm:prSet/>
      <dgm:spPr/>
      <dgm:t>
        <a:bodyPr/>
        <a:lstStyle/>
        <a:p>
          <a:endParaRPr lang="en-US" sz="2000"/>
        </a:p>
      </dgm:t>
    </dgm:pt>
    <dgm:pt modelId="{02E9A877-5389-9A41-8B7E-10C9FCB8A162}" type="sibTrans" cxnId="{269B68DA-76D5-AE4B-A68B-B1E61D4E3953}">
      <dgm:prSet/>
      <dgm:spPr/>
      <dgm:t>
        <a:bodyPr/>
        <a:lstStyle/>
        <a:p>
          <a:endParaRPr lang="en-US" sz="2000"/>
        </a:p>
      </dgm:t>
    </dgm:pt>
    <dgm:pt modelId="{79A965AA-CDFF-4FD0-A577-EF8D2C4B345A}" type="pres">
      <dgm:prSet presAssocID="{F4950386-249C-FF47-B124-1F9F5D7197C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95E980A8-C2E8-449B-93E1-34D276EA0D85}" type="pres">
      <dgm:prSet presAssocID="{F4950386-249C-FF47-B124-1F9F5D7197C5}" presName="Name1" presStyleCnt="0"/>
      <dgm:spPr/>
      <dgm:t>
        <a:bodyPr/>
        <a:lstStyle/>
        <a:p>
          <a:endParaRPr lang="en-GB"/>
        </a:p>
      </dgm:t>
    </dgm:pt>
    <dgm:pt modelId="{6972C06B-BD96-44F4-8D58-43687171FFD3}" type="pres">
      <dgm:prSet presAssocID="{F4950386-249C-FF47-B124-1F9F5D7197C5}" presName="cycle" presStyleCnt="0"/>
      <dgm:spPr/>
      <dgm:t>
        <a:bodyPr/>
        <a:lstStyle/>
        <a:p>
          <a:endParaRPr lang="en-GB"/>
        </a:p>
      </dgm:t>
    </dgm:pt>
    <dgm:pt modelId="{A3C5135C-E780-4C9C-8FD2-7854C987E569}" type="pres">
      <dgm:prSet presAssocID="{F4950386-249C-FF47-B124-1F9F5D7197C5}" presName="srcNode" presStyleLbl="node1" presStyleIdx="0" presStyleCnt="6"/>
      <dgm:spPr/>
      <dgm:t>
        <a:bodyPr/>
        <a:lstStyle/>
        <a:p>
          <a:endParaRPr lang="en-GB"/>
        </a:p>
      </dgm:t>
    </dgm:pt>
    <dgm:pt modelId="{D9FBD135-DD2B-4C07-BFCC-9481EE90FD5B}" type="pres">
      <dgm:prSet presAssocID="{F4950386-249C-FF47-B124-1F9F5D7197C5}" presName="conn" presStyleLbl="parChTrans1D2" presStyleIdx="0" presStyleCnt="1"/>
      <dgm:spPr/>
      <dgm:t>
        <a:bodyPr/>
        <a:lstStyle/>
        <a:p>
          <a:endParaRPr lang="en-GB"/>
        </a:p>
      </dgm:t>
    </dgm:pt>
    <dgm:pt modelId="{60B0DF2F-7944-4697-8907-E5E78D205145}" type="pres">
      <dgm:prSet presAssocID="{F4950386-249C-FF47-B124-1F9F5D7197C5}" presName="extraNode" presStyleLbl="node1" presStyleIdx="0" presStyleCnt="6"/>
      <dgm:spPr/>
      <dgm:t>
        <a:bodyPr/>
        <a:lstStyle/>
        <a:p>
          <a:endParaRPr lang="en-GB"/>
        </a:p>
      </dgm:t>
    </dgm:pt>
    <dgm:pt modelId="{F3B64090-AB0C-46A4-83DD-9C8CC13802B4}" type="pres">
      <dgm:prSet presAssocID="{F4950386-249C-FF47-B124-1F9F5D7197C5}" presName="dstNode" presStyleLbl="node1" presStyleIdx="0" presStyleCnt="6"/>
      <dgm:spPr/>
      <dgm:t>
        <a:bodyPr/>
        <a:lstStyle/>
        <a:p>
          <a:endParaRPr lang="en-GB"/>
        </a:p>
      </dgm:t>
    </dgm:pt>
    <dgm:pt modelId="{AAB5930E-FF4A-4ED1-9AD2-63E5D5829B9E}" type="pres">
      <dgm:prSet presAssocID="{B800A1F2-AA0C-C74D-9E74-1D209D1A42B2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208CD07-0585-40A9-B861-5F36475CD47F}" type="pres">
      <dgm:prSet presAssocID="{B800A1F2-AA0C-C74D-9E74-1D209D1A42B2}" presName="accent_1" presStyleCnt="0"/>
      <dgm:spPr/>
      <dgm:t>
        <a:bodyPr/>
        <a:lstStyle/>
        <a:p>
          <a:endParaRPr lang="en-GB"/>
        </a:p>
      </dgm:t>
    </dgm:pt>
    <dgm:pt modelId="{C23E3792-F763-40C9-ADCD-E21BEAFF0F35}" type="pres">
      <dgm:prSet presAssocID="{B800A1F2-AA0C-C74D-9E74-1D209D1A42B2}" presName="accentRepeatNode" presStyleLbl="solidFgAcc1" presStyleIdx="0" presStyleCnt="6"/>
      <dgm:spPr/>
      <dgm:t>
        <a:bodyPr/>
        <a:lstStyle/>
        <a:p>
          <a:endParaRPr lang="en-GB"/>
        </a:p>
      </dgm:t>
    </dgm:pt>
    <dgm:pt modelId="{FEC7D8EA-3BDF-4D3A-A650-E006E94F0682}" type="pres">
      <dgm:prSet presAssocID="{99FDABAC-F811-8145-9D6B-41F5C345621C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61CF29B-65DE-4B1D-A8D2-18FA490B1388}" type="pres">
      <dgm:prSet presAssocID="{99FDABAC-F811-8145-9D6B-41F5C345621C}" presName="accent_2" presStyleCnt="0"/>
      <dgm:spPr/>
      <dgm:t>
        <a:bodyPr/>
        <a:lstStyle/>
        <a:p>
          <a:endParaRPr lang="en-GB"/>
        </a:p>
      </dgm:t>
    </dgm:pt>
    <dgm:pt modelId="{C3AA2279-C65B-4802-848A-86519A2D73CF}" type="pres">
      <dgm:prSet presAssocID="{99FDABAC-F811-8145-9D6B-41F5C345621C}" presName="accentRepeatNode" presStyleLbl="solidFgAcc1" presStyleIdx="1" presStyleCnt="6"/>
      <dgm:spPr/>
      <dgm:t>
        <a:bodyPr/>
        <a:lstStyle/>
        <a:p>
          <a:endParaRPr lang="en-GB"/>
        </a:p>
      </dgm:t>
    </dgm:pt>
    <dgm:pt modelId="{0BC48268-B8E0-430B-AE74-3EF886D0A214}" type="pres">
      <dgm:prSet presAssocID="{2CBCB98B-3C4C-8043-B673-EB3CDC0DBBAF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F8AC724-DBE3-4626-ABB9-E5015A925595}" type="pres">
      <dgm:prSet presAssocID="{2CBCB98B-3C4C-8043-B673-EB3CDC0DBBAF}" presName="accent_3" presStyleCnt="0"/>
      <dgm:spPr/>
      <dgm:t>
        <a:bodyPr/>
        <a:lstStyle/>
        <a:p>
          <a:endParaRPr lang="en-GB"/>
        </a:p>
      </dgm:t>
    </dgm:pt>
    <dgm:pt modelId="{D1785A53-8BD9-4B9A-BB86-4AF28D9E126F}" type="pres">
      <dgm:prSet presAssocID="{2CBCB98B-3C4C-8043-B673-EB3CDC0DBBAF}" presName="accentRepeatNode" presStyleLbl="solidFgAcc1" presStyleIdx="2" presStyleCnt="6"/>
      <dgm:spPr/>
      <dgm:t>
        <a:bodyPr/>
        <a:lstStyle/>
        <a:p>
          <a:endParaRPr lang="en-GB"/>
        </a:p>
      </dgm:t>
    </dgm:pt>
    <dgm:pt modelId="{B8A65451-A6C9-4DD9-9C46-227964E65092}" type="pres">
      <dgm:prSet presAssocID="{9C44E5A7-9756-934F-870C-5B4417743188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94C3328-914F-4C02-AC2F-DCB9F763CDEF}" type="pres">
      <dgm:prSet presAssocID="{9C44E5A7-9756-934F-870C-5B4417743188}" presName="accent_4" presStyleCnt="0"/>
      <dgm:spPr/>
      <dgm:t>
        <a:bodyPr/>
        <a:lstStyle/>
        <a:p>
          <a:endParaRPr lang="en-GB"/>
        </a:p>
      </dgm:t>
    </dgm:pt>
    <dgm:pt modelId="{DE9A7289-F095-4C8A-880B-4BD38C423BE1}" type="pres">
      <dgm:prSet presAssocID="{9C44E5A7-9756-934F-870C-5B4417743188}" presName="accentRepeatNode" presStyleLbl="solidFgAcc1" presStyleIdx="3" presStyleCnt="6"/>
      <dgm:spPr/>
      <dgm:t>
        <a:bodyPr/>
        <a:lstStyle/>
        <a:p>
          <a:endParaRPr lang="en-GB"/>
        </a:p>
      </dgm:t>
    </dgm:pt>
    <dgm:pt modelId="{FA7958A1-5901-47FB-9439-DF56D70BDD3E}" type="pres">
      <dgm:prSet presAssocID="{D01C6188-B3FE-0A4B-8F62-5A9AEDFBE183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17E4B3F-F414-401C-9359-CC3297511268}" type="pres">
      <dgm:prSet presAssocID="{D01C6188-B3FE-0A4B-8F62-5A9AEDFBE183}" presName="accent_5" presStyleCnt="0"/>
      <dgm:spPr/>
      <dgm:t>
        <a:bodyPr/>
        <a:lstStyle/>
        <a:p>
          <a:endParaRPr lang="en-GB"/>
        </a:p>
      </dgm:t>
    </dgm:pt>
    <dgm:pt modelId="{2DCC0964-0956-45C2-B905-7068CC4697D3}" type="pres">
      <dgm:prSet presAssocID="{D01C6188-B3FE-0A4B-8F62-5A9AEDFBE183}" presName="accentRepeatNode" presStyleLbl="solidFgAcc1" presStyleIdx="4" presStyleCnt="6"/>
      <dgm:spPr/>
      <dgm:t>
        <a:bodyPr/>
        <a:lstStyle/>
        <a:p>
          <a:endParaRPr lang="en-GB"/>
        </a:p>
      </dgm:t>
    </dgm:pt>
    <dgm:pt modelId="{4F6B3357-3A10-4AA0-9399-547505AFCB8B}" type="pres">
      <dgm:prSet presAssocID="{10EE493C-45AE-C840-9881-E0D7E51F4CB0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190684F-430C-446D-BF10-815350C511C1}" type="pres">
      <dgm:prSet presAssocID="{10EE493C-45AE-C840-9881-E0D7E51F4CB0}" presName="accent_6" presStyleCnt="0"/>
      <dgm:spPr/>
      <dgm:t>
        <a:bodyPr/>
        <a:lstStyle/>
        <a:p>
          <a:endParaRPr lang="en-GB"/>
        </a:p>
      </dgm:t>
    </dgm:pt>
    <dgm:pt modelId="{D46D29FC-09A1-4C52-B2B8-38C073B42EFF}" type="pres">
      <dgm:prSet presAssocID="{10EE493C-45AE-C840-9881-E0D7E51F4CB0}" presName="accentRepeatNode" presStyleLbl="solidFgAcc1" presStyleIdx="5" presStyleCnt="6"/>
      <dgm:spPr/>
      <dgm:t>
        <a:bodyPr/>
        <a:lstStyle/>
        <a:p>
          <a:endParaRPr lang="en-GB"/>
        </a:p>
      </dgm:t>
    </dgm:pt>
  </dgm:ptLst>
  <dgm:cxnLst>
    <dgm:cxn modelId="{7055CCC3-628C-E44B-8887-F7143607DF27}" srcId="{F4950386-249C-FF47-B124-1F9F5D7197C5}" destId="{2CBCB98B-3C4C-8043-B673-EB3CDC0DBBAF}" srcOrd="2" destOrd="0" parTransId="{0DBF0A05-B573-9740-9373-48CDE686E4D1}" sibTransId="{E4B738DA-AC40-2944-818D-8DC1BE2DFE80}"/>
    <dgm:cxn modelId="{95404C94-5680-4B36-844F-A6075237852B}" type="presOf" srcId="{2CBCB98B-3C4C-8043-B673-EB3CDC0DBBAF}" destId="{0BC48268-B8E0-430B-AE74-3EF886D0A214}" srcOrd="0" destOrd="0" presId="urn:microsoft.com/office/officeart/2008/layout/VerticalCurvedList"/>
    <dgm:cxn modelId="{A487D0A5-9A6C-4247-8DD2-1D416FDBF093}" type="presOf" srcId="{49BB78AB-4CAF-304D-97E0-684DD9BF815A}" destId="{D9FBD135-DD2B-4C07-BFCC-9481EE90FD5B}" srcOrd="0" destOrd="0" presId="urn:microsoft.com/office/officeart/2008/layout/VerticalCurvedList"/>
    <dgm:cxn modelId="{944204FC-AC73-4ACC-8BBF-3E3287720FF8}" type="presOf" srcId="{9C44E5A7-9756-934F-870C-5B4417743188}" destId="{B8A65451-A6C9-4DD9-9C46-227964E65092}" srcOrd="0" destOrd="0" presId="urn:microsoft.com/office/officeart/2008/layout/VerticalCurvedList"/>
    <dgm:cxn modelId="{631B413F-05DC-CF4B-8415-FF64469DC20E}" srcId="{F4950386-249C-FF47-B124-1F9F5D7197C5}" destId="{99FDABAC-F811-8145-9D6B-41F5C345621C}" srcOrd="1" destOrd="0" parTransId="{DA2D4513-292E-B545-8FC0-898B1E296432}" sibTransId="{431091FA-7A82-1D40-B402-10D902ED2AB7}"/>
    <dgm:cxn modelId="{7C50F5C5-43FC-48F8-BA4C-DC0EADFAC940}" type="presOf" srcId="{F4950386-249C-FF47-B124-1F9F5D7197C5}" destId="{79A965AA-CDFF-4FD0-A577-EF8D2C4B345A}" srcOrd="0" destOrd="0" presId="urn:microsoft.com/office/officeart/2008/layout/VerticalCurvedList"/>
    <dgm:cxn modelId="{269B68DA-76D5-AE4B-A68B-B1E61D4E3953}" srcId="{F4950386-249C-FF47-B124-1F9F5D7197C5}" destId="{10EE493C-45AE-C840-9881-E0D7E51F4CB0}" srcOrd="5" destOrd="0" parTransId="{E88DB1E6-FC5B-7A43-9B6E-3B47789F206B}" sibTransId="{02E9A877-5389-9A41-8B7E-10C9FCB8A162}"/>
    <dgm:cxn modelId="{A7D582AC-98E0-4F1E-BA63-777A86643D96}" type="presOf" srcId="{99FDABAC-F811-8145-9D6B-41F5C345621C}" destId="{FEC7D8EA-3BDF-4D3A-A650-E006E94F0682}" srcOrd="0" destOrd="0" presId="urn:microsoft.com/office/officeart/2008/layout/VerticalCurvedList"/>
    <dgm:cxn modelId="{834BB774-FD54-EB42-B679-D6E5F520110E}" srcId="{F4950386-249C-FF47-B124-1F9F5D7197C5}" destId="{9C44E5A7-9756-934F-870C-5B4417743188}" srcOrd="3" destOrd="0" parTransId="{5FF17D5C-C655-B149-85E4-0D73E5055E90}" sibTransId="{317E0679-1510-614D-B933-EC277BD530B1}"/>
    <dgm:cxn modelId="{0D576B05-D8A8-CD43-97A8-84B3AC2088AC}" srcId="{F4950386-249C-FF47-B124-1F9F5D7197C5}" destId="{D01C6188-B3FE-0A4B-8F62-5A9AEDFBE183}" srcOrd="4" destOrd="0" parTransId="{890F7F23-7630-3749-A9EC-6A183918A172}" sibTransId="{F7236BA7-4C9D-DE4C-9AB8-AFE4284EE5B1}"/>
    <dgm:cxn modelId="{1AE0F967-7A2B-4DEE-A171-B659FDEF1BE3}" type="presOf" srcId="{D01C6188-B3FE-0A4B-8F62-5A9AEDFBE183}" destId="{FA7958A1-5901-47FB-9439-DF56D70BDD3E}" srcOrd="0" destOrd="0" presId="urn:microsoft.com/office/officeart/2008/layout/VerticalCurvedList"/>
    <dgm:cxn modelId="{18299DD0-FF67-481B-A21E-302C2AE19B2F}" type="presOf" srcId="{10EE493C-45AE-C840-9881-E0D7E51F4CB0}" destId="{4F6B3357-3A10-4AA0-9399-547505AFCB8B}" srcOrd="0" destOrd="0" presId="urn:microsoft.com/office/officeart/2008/layout/VerticalCurvedList"/>
    <dgm:cxn modelId="{EE2AE073-1CB4-8D40-AA13-09C4E103F4DF}" srcId="{F4950386-249C-FF47-B124-1F9F5D7197C5}" destId="{B800A1F2-AA0C-C74D-9E74-1D209D1A42B2}" srcOrd="0" destOrd="0" parTransId="{68780466-C2C1-8E45-BE89-7FF02C9AC842}" sibTransId="{49BB78AB-4CAF-304D-97E0-684DD9BF815A}"/>
    <dgm:cxn modelId="{6C49D910-1D24-45AB-B75B-B47BE08EF026}" type="presOf" srcId="{B800A1F2-AA0C-C74D-9E74-1D209D1A42B2}" destId="{AAB5930E-FF4A-4ED1-9AD2-63E5D5829B9E}" srcOrd="0" destOrd="0" presId="urn:microsoft.com/office/officeart/2008/layout/VerticalCurvedList"/>
    <dgm:cxn modelId="{2E70DB97-9388-4DB0-A29E-0C9F175D18C4}" type="presParOf" srcId="{79A965AA-CDFF-4FD0-A577-EF8D2C4B345A}" destId="{95E980A8-C2E8-449B-93E1-34D276EA0D85}" srcOrd="0" destOrd="0" presId="urn:microsoft.com/office/officeart/2008/layout/VerticalCurvedList"/>
    <dgm:cxn modelId="{7024CC78-C0CE-4933-9A01-6EA5DD0C6E56}" type="presParOf" srcId="{95E980A8-C2E8-449B-93E1-34D276EA0D85}" destId="{6972C06B-BD96-44F4-8D58-43687171FFD3}" srcOrd="0" destOrd="0" presId="urn:microsoft.com/office/officeart/2008/layout/VerticalCurvedList"/>
    <dgm:cxn modelId="{D98C481E-8CB1-4FF8-AA2A-CCBFCDE5847A}" type="presParOf" srcId="{6972C06B-BD96-44F4-8D58-43687171FFD3}" destId="{A3C5135C-E780-4C9C-8FD2-7854C987E569}" srcOrd="0" destOrd="0" presId="urn:microsoft.com/office/officeart/2008/layout/VerticalCurvedList"/>
    <dgm:cxn modelId="{432BE566-BB0C-4BF3-BCCD-B169607C2AFC}" type="presParOf" srcId="{6972C06B-BD96-44F4-8D58-43687171FFD3}" destId="{D9FBD135-DD2B-4C07-BFCC-9481EE90FD5B}" srcOrd="1" destOrd="0" presId="urn:microsoft.com/office/officeart/2008/layout/VerticalCurvedList"/>
    <dgm:cxn modelId="{4DFDFC93-DE1E-4E6C-B15A-3CDF0B2410B4}" type="presParOf" srcId="{6972C06B-BD96-44F4-8D58-43687171FFD3}" destId="{60B0DF2F-7944-4697-8907-E5E78D205145}" srcOrd="2" destOrd="0" presId="urn:microsoft.com/office/officeart/2008/layout/VerticalCurvedList"/>
    <dgm:cxn modelId="{74431CCA-D63C-4D42-8EDE-1F4E4E104BFB}" type="presParOf" srcId="{6972C06B-BD96-44F4-8D58-43687171FFD3}" destId="{F3B64090-AB0C-46A4-83DD-9C8CC13802B4}" srcOrd="3" destOrd="0" presId="urn:microsoft.com/office/officeart/2008/layout/VerticalCurvedList"/>
    <dgm:cxn modelId="{54C8AB42-D084-4FB0-B63D-F4130582E663}" type="presParOf" srcId="{95E980A8-C2E8-449B-93E1-34D276EA0D85}" destId="{AAB5930E-FF4A-4ED1-9AD2-63E5D5829B9E}" srcOrd="1" destOrd="0" presId="urn:microsoft.com/office/officeart/2008/layout/VerticalCurvedList"/>
    <dgm:cxn modelId="{4F736F89-D66E-4B3C-B95C-48ADBB3AD71C}" type="presParOf" srcId="{95E980A8-C2E8-449B-93E1-34D276EA0D85}" destId="{5208CD07-0585-40A9-B861-5F36475CD47F}" srcOrd="2" destOrd="0" presId="urn:microsoft.com/office/officeart/2008/layout/VerticalCurvedList"/>
    <dgm:cxn modelId="{8A19025A-B6CA-4C54-9BB4-E741DF3653D0}" type="presParOf" srcId="{5208CD07-0585-40A9-B861-5F36475CD47F}" destId="{C23E3792-F763-40C9-ADCD-E21BEAFF0F35}" srcOrd="0" destOrd="0" presId="urn:microsoft.com/office/officeart/2008/layout/VerticalCurvedList"/>
    <dgm:cxn modelId="{17A12C2A-E67A-40FE-8387-76163C918EED}" type="presParOf" srcId="{95E980A8-C2E8-449B-93E1-34D276EA0D85}" destId="{FEC7D8EA-3BDF-4D3A-A650-E006E94F0682}" srcOrd="3" destOrd="0" presId="urn:microsoft.com/office/officeart/2008/layout/VerticalCurvedList"/>
    <dgm:cxn modelId="{1FB3FCC4-3EC2-4E67-895E-9486779E6EFE}" type="presParOf" srcId="{95E980A8-C2E8-449B-93E1-34D276EA0D85}" destId="{861CF29B-65DE-4B1D-A8D2-18FA490B1388}" srcOrd="4" destOrd="0" presId="urn:microsoft.com/office/officeart/2008/layout/VerticalCurvedList"/>
    <dgm:cxn modelId="{E3AA60D1-1A2E-4035-A84B-958B7FA643FA}" type="presParOf" srcId="{861CF29B-65DE-4B1D-A8D2-18FA490B1388}" destId="{C3AA2279-C65B-4802-848A-86519A2D73CF}" srcOrd="0" destOrd="0" presId="urn:microsoft.com/office/officeart/2008/layout/VerticalCurvedList"/>
    <dgm:cxn modelId="{23C1B2BE-DDEB-4390-AD3D-366A180690E2}" type="presParOf" srcId="{95E980A8-C2E8-449B-93E1-34D276EA0D85}" destId="{0BC48268-B8E0-430B-AE74-3EF886D0A214}" srcOrd="5" destOrd="0" presId="urn:microsoft.com/office/officeart/2008/layout/VerticalCurvedList"/>
    <dgm:cxn modelId="{FEFC5403-ED9D-46D7-A29D-298BBDD5D684}" type="presParOf" srcId="{95E980A8-C2E8-449B-93E1-34D276EA0D85}" destId="{7F8AC724-DBE3-4626-ABB9-E5015A925595}" srcOrd="6" destOrd="0" presId="urn:microsoft.com/office/officeart/2008/layout/VerticalCurvedList"/>
    <dgm:cxn modelId="{E6E621AE-1E0F-42ED-96B8-2976893FB0C5}" type="presParOf" srcId="{7F8AC724-DBE3-4626-ABB9-E5015A925595}" destId="{D1785A53-8BD9-4B9A-BB86-4AF28D9E126F}" srcOrd="0" destOrd="0" presId="urn:microsoft.com/office/officeart/2008/layout/VerticalCurvedList"/>
    <dgm:cxn modelId="{E5E2B08F-F72A-4FA8-96BF-68D91CD86BD1}" type="presParOf" srcId="{95E980A8-C2E8-449B-93E1-34D276EA0D85}" destId="{B8A65451-A6C9-4DD9-9C46-227964E65092}" srcOrd="7" destOrd="0" presId="urn:microsoft.com/office/officeart/2008/layout/VerticalCurvedList"/>
    <dgm:cxn modelId="{59AA2D8F-A065-43BD-B58D-8281B038540C}" type="presParOf" srcId="{95E980A8-C2E8-449B-93E1-34D276EA0D85}" destId="{D94C3328-914F-4C02-AC2F-DCB9F763CDEF}" srcOrd="8" destOrd="0" presId="urn:microsoft.com/office/officeart/2008/layout/VerticalCurvedList"/>
    <dgm:cxn modelId="{D53BB409-EEC3-440A-873E-EC98EE2B663B}" type="presParOf" srcId="{D94C3328-914F-4C02-AC2F-DCB9F763CDEF}" destId="{DE9A7289-F095-4C8A-880B-4BD38C423BE1}" srcOrd="0" destOrd="0" presId="urn:microsoft.com/office/officeart/2008/layout/VerticalCurvedList"/>
    <dgm:cxn modelId="{84C85FBA-3719-4A3E-9D86-82281DEF1AC8}" type="presParOf" srcId="{95E980A8-C2E8-449B-93E1-34D276EA0D85}" destId="{FA7958A1-5901-47FB-9439-DF56D70BDD3E}" srcOrd="9" destOrd="0" presId="urn:microsoft.com/office/officeart/2008/layout/VerticalCurvedList"/>
    <dgm:cxn modelId="{ECE69B96-29B5-4646-A639-59D3674AE3C8}" type="presParOf" srcId="{95E980A8-C2E8-449B-93E1-34D276EA0D85}" destId="{117E4B3F-F414-401C-9359-CC3297511268}" srcOrd="10" destOrd="0" presId="urn:microsoft.com/office/officeart/2008/layout/VerticalCurvedList"/>
    <dgm:cxn modelId="{9A4D7779-B83A-4249-9B16-586014FD1AAE}" type="presParOf" srcId="{117E4B3F-F414-401C-9359-CC3297511268}" destId="{2DCC0964-0956-45C2-B905-7068CC4697D3}" srcOrd="0" destOrd="0" presId="urn:microsoft.com/office/officeart/2008/layout/VerticalCurvedList"/>
    <dgm:cxn modelId="{F5118FD9-7B84-4BA2-AEE1-66FC94AED566}" type="presParOf" srcId="{95E980A8-C2E8-449B-93E1-34D276EA0D85}" destId="{4F6B3357-3A10-4AA0-9399-547505AFCB8B}" srcOrd="11" destOrd="0" presId="urn:microsoft.com/office/officeart/2008/layout/VerticalCurvedList"/>
    <dgm:cxn modelId="{63C65FF5-8F17-49DB-86DE-C930987EF86C}" type="presParOf" srcId="{95E980A8-C2E8-449B-93E1-34D276EA0D85}" destId="{0190684F-430C-446D-BF10-815350C511C1}" srcOrd="12" destOrd="0" presId="urn:microsoft.com/office/officeart/2008/layout/VerticalCurvedList"/>
    <dgm:cxn modelId="{E606C16A-D15A-4531-A17A-69FE0D631B28}" type="presParOf" srcId="{0190684F-430C-446D-BF10-815350C511C1}" destId="{D46D29FC-09A1-4C52-B2B8-38C073B42EF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5C6E6F9-C269-40E2-839A-ECA713544522}" type="doc">
      <dgm:prSet loTypeId="urn:microsoft.com/office/officeart/2005/8/layout/vList5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1E5C8A29-F671-43B9-B50B-F9BFD1AB6E2F}">
      <dgm:prSet phldrT="[Text]" custT="1"/>
      <dgm:spPr>
        <a:xfrm>
          <a:off x="128024" y="2344"/>
          <a:ext cx="2414002" cy="1024867"/>
        </a:xfrm>
      </dgm:spPr>
      <dgm:t>
        <a:bodyPr/>
        <a:lstStyle/>
        <a:p>
          <a:r>
            <a:rPr lang="en-GB" sz="1400" b="1" dirty="0" smtClean="0"/>
            <a:t>Application Fields</a:t>
          </a:r>
          <a:endParaRPr lang="en-GB" sz="1400" u="none" dirty="0">
            <a:latin typeface="Arial"/>
            <a:ea typeface="+mn-ea"/>
            <a:cs typeface="Arial"/>
          </a:endParaRPr>
        </a:p>
      </dgm:t>
    </dgm:pt>
    <dgm:pt modelId="{EEEADDEE-B586-44BA-9789-E41760BE55A5}" type="parTrans" cxnId="{0985A13A-2175-4385-A8F5-6EC6CA089773}">
      <dgm:prSet/>
      <dgm:spPr/>
      <dgm:t>
        <a:bodyPr/>
        <a:lstStyle/>
        <a:p>
          <a:endParaRPr lang="en-GB"/>
        </a:p>
      </dgm:t>
    </dgm:pt>
    <dgm:pt modelId="{FAEC035C-55A7-4F50-99EC-75EF3C40AAA4}" type="sibTrans" cxnId="{0985A13A-2175-4385-A8F5-6EC6CA089773}">
      <dgm:prSet/>
      <dgm:spPr/>
      <dgm:t>
        <a:bodyPr/>
        <a:lstStyle/>
        <a:p>
          <a:endParaRPr lang="en-GB"/>
        </a:p>
      </dgm:t>
    </dgm:pt>
    <dgm:pt modelId="{BEE0701F-CE1A-48F1-9F77-18DD85EE8C40}">
      <dgm:prSet phldrT="[Text]" custT="1"/>
      <dgm:spPr>
        <a:xfrm rot="5400000">
          <a:off x="5015478" y="-2368620"/>
          <a:ext cx="819894" cy="5766796"/>
        </a:xfrm>
      </dgm:spPr>
      <dgm:t>
        <a:bodyPr/>
        <a:lstStyle/>
        <a:p>
          <a:pPr marL="107950" indent="-107950">
            <a:lnSpc>
              <a:spcPct val="110000"/>
            </a:lnSpc>
          </a:pPr>
          <a:r>
            <a:rPr lang="en-GB" sz="1600" dirty="0" smtClean="0"/>
            <a:t>Accepted Application Details</a:t>
          </a:r>
          <a:endParaRPr lang="en-GB" sz="1600" dirty="0"/>
        </a:p>
      </dgm:t>
    </dgm:pt>
    <dgm:pt modelId="{605D262B-9536-4C8A-9810-AC3A4FF009A6}" type="parTrans" cxnId="{6805704B-1D87-474F-B4B5-172602BC93CD}">
      <dgm:prSet/>
      <dgm:spPr/>
      <dgm:t>
        <a:bodyPr/>
        <a:lstStyle/>
        <a:p>
          <a:endParaRPr lang="en-GB"/>
        </a:p>
      </dgm:t>
    </dgm:pt>
    <dgm:pt modelId="{E77E31F1-6C16-4570-98FF-C45C2F091367}" type="sibTrans" cxnId="{6805704B-1D87-474F-B4B5-172602BC93CD}">
      <dgm:prSet/>
      <dgm:spPr/>
      <dgm:t>
        <a:bodyPr/>
        <a:lstStyle/>
        <a:p>
          <a:endParaRPr lang="en-GB"/>
        </a:p>
      </dgm:t>
    </dgm:pt>
    <dgm:pt modelId="{83BB55FD-EDD5-405F-B239-1D8B59665E39}">
      <dgm:prSet phldrT="[Text]" custT="1"/>
      <dgm:spPr>
        <a:xfrm rot="5400000">
          <a:off x="5015478" y="-1292509"/>
          <a:ext cx="819894" cy="5766796"/>
        </a:xfrm>
      </dgm:spPr>
      <dgm:t>
        <a:bodyPr/>
        <a:lstStyle/>
        <a:p>
          <a:pPr marL="107950" indent="-107950">
            <a:lnSpc>
              <a:spcPct val="110000"/>
            </a:lnSpc>
          </a:pPr>
          <a:r>
            <a:rPr lang="en-GB" sz="1600" dirty="0" smtClean="0"/>
            <a:t>Applicant Details, Address &amp; Demographics </a:t>
          </a:r>
          <a:endParaRPr lang="en-GB" sz="1600" dirty="0"/>
        </a:p>
      </dgm:t>
    </dgm:pt>
    <dgm:pt modelId="{DB9E86EF-7B1D-4D83-8FD5-8FA7B3DE8019}" type="parTrans" cxnId="{9A2AA956-65D3-44D3-8B36-3E910586D741}">
      <dgm:prSet/>
      <dgm:spPr/>
      <dgm:t>
        <a:bodyPr/>
        <a:lstStyle/>
        <a:p>
          <a:endParaRPr lang="en-GB"/>
        </a:p>
      </dgm:t>
    </dgm:pt>
    <dgm:pt modelId="{37DD7EB3-27C7-41FE-A3F3-713812EF2329}" type="sibTrans" cxnId="{9A2AA956-65D3-44D3-8B36-3E910586D741}">
      <dgm:prSet/>
      <dgm:spPr/>
      <dgm:t>
        <a:bodyPr/>
        <a:lstStyle/>
        <a:p>
          <a:endParaRPr lang="en-GB"/>
        </a:p>
      </dgm:t>
    </dgm:pt>
    <dgm:pt modelId="{F08329F9-8712-407F-BEE4-39A003373AEF}">
      <dgm:prSet phldrT="[Text]" custT="1"/>
      <dgm:spPr>
        <a:xfrm>
          <a:off x="128024" y="2154566"/>
          <a:ext cx="2414002" cy="1024867"/>
        </a:xfrm>
      </dgm:spPr>
      <dgm:t>
        <a:bodyPr/>
        <a:lstStyle/>
        <a:p>
          <a:r>
            <a:rPr lang="en-GB" sz="1400" b="1" dirty="0" smtClean="0"/>
            <a:t>Employer Details</a:t>
          </a:r>
          <a:endParaRPr lang="en-GB" sz="1400" u="none" dirty="0">
            <a:latin typeface="Arial"/>
            <a:ea typeface="+mn-ea"/>
            <a:cs typeface="Arial"/>
          </a:endParaRPr>
        </a:p>
      </dgm:t>
    </dgm:pt>
    <dgm:pt modelId="{C81D0705-5DF1-4D9E-841B-ED6170F55FD1}" type="parTrans" cxnId="{AE9993CB-D633-4E04-9377-3184DC8C4DFA}">
      <dgm:prSet/>
      <dgm:spPr/>
      <dgm:t>
        <a:bodyPr/>
        <a:lstStyle/>
        <a:p>
          <a:endParaRPr lang="en-GB"/>
        </a:p>
      </dgm:t>
    </dgm:pt>
    <dgm:pt modelId="{F7B12552-9B41-420B-BEAE-0022BCEADFBA}" type="sibTrans" cxnId="{AE9993CB-D633-4E04-9377-3184DC8C4DFA}">
      <dgm:prSet/>
      <dgm:spPr/>
      <dgm:t>
        <a:bodyPr/>
        <a:lstStyle/>
        <a:p>
          <a:endParaRPr lang="en-GB"/>
        </a:p>
      </dgm:t>
    </dgm:pt>
    <dgm:pt modelId="{27C4EF4D-B820-45EF-BB50-E458A186324C}">
      <dgm:prSet phldrT="[Text]" custT="1"/>
      <dgm:spPr>
        <a:xfrm rot="5400000">
          <a:off x="5039866" y="-240786"/>
          <a:ext cx="819894" cy="5815572"/>
        </a:xfrm>
      </dgm:spPr>
      <dgm:t>
        <a:bodyPr/>
        <a:lstStyle/>
        <a:p>
          <a:pPr marL="107950" indent="-107950">
            <a:lnSpc>
              <a:spcPct val="110000"/>
            </a:lnSpc>
          </a:pPr>
          <a:r>
            <a:rPr lang="en-GB" sz="1600" dirty="0" smtClean="0"/>
            <a:t>Employer Name &amp; Address</a:t>
          </a:r>
          <a:endParaRPr lang="en-GB" sz="1600" dirty="0"/>
        </a:p>
      </dgm:t>
    </dgm:pt>
    <dgm:pt modelId="{E9C9F2B0-48D2-40D1-B326-5A95759E3FEA}" type="parTrans" cxnId="{B09DB058-AE5C-4E98-8FC5-6C003F971332}">
      <dgm:prSet/>
      <dgm:spPr/>
      <dgm:t>
        <a:bodyPr/>
        <a:lstStyle/>
        <a:p>
          <a:endParaRPr lang="en-GB"/>
        </a:p>
      </dgm:t>
    </dgm:pt>
    <dgm:pt modelId="{AEDFD97A-50EE-49C1-98E8-8E7702620705}" type="sibTrans" cxnId="{B09DB058-AE5C-4E98-8FC5-6C003F971332}">
      <dgm:prSet/>
      <dgm:spPr/>
      <dgm:t>
        <a:bodyPr/>
        <a:lstStyle/>
        <a:p>
          <a:endParaRPr lang="en-GB"/>
        </a:p>
      </dgm:t>
    </dgm:pt>
    <dgm:pt modelId="{68BB0B53-8785-4BAB-B717-ED1BC755268C}">
      <dgm:prSet phldrT="[Text]" custT="1"/>
      <dgm:spPr>
        <a:xfrm>
          <a:off x="128024" y="1078455"/>
          <a:ext cx="2414002" cy="1024867"/>
        </a:xfrm>
      </dgm:spPr>
      <dgm:t>
        <a:bodyPr/>
        <a:lstStyle/>
        <a:p>
          <a:r>
            <a:rPr lang="en-GB" sz="1400" b="1" dirty="0" smtClean="0"/>
            <a:t>Applicant</a:t>
          </a:r>
          <a:endParaRPr lang="en-GB" sz="1400" u="none" dirty="0">
            <a:latin typeface="Arial"/>
            <a:ea typeface="+mn-ea"/>
            <a:cs typeface="Arial"/>
          </a:endParaRPr>
        </a:p>
      </dgm:t>
    </dgm:pt>
    <dgm:pt modelId="{68C58550-3D21-4020-97B1-80443253C8C0}" type="parTrans" cxnId="{79DB2580-940C-4F72-9B4D-CA082E2E7658}">
      <dgm:prSet/>
      <dgm:spPr/>
      <dgm:t>
        <a:bodyPr/>
        <a:lstStyle/>
        <a:p>
          <a:endParaRPr lang="en-GB"/>
        </a:p>
      </dgm:t>
    </dgm:pt>
    <dgm:pt modelId="{B78C5CD7-06C4-4FD0-AD3A-1C9717B35BBC}" type="sibTrans" cxnId="{79DB2580-940C-4F72-9B4D-CA082E2E7658}">
      <dgm:prSet/>
      <dgm:spPr/>
      <dgm:t>
        <a:bodyPr/>
        <a:lstStyle/>
        <a:p>
          <a:endParaRPr lang="en-GB"/>
        </a:p>
      </dgm:t>
    </dgm:pt>
    <dgm:pt modelId="{C1D79984-1E58-40D7-A49F-FBD0D718BF1E}">
      <dgm:prSet custT="1"/>
      <dgm:spPr/>
      <dgm:t>
        <a:bodyPr/>
        <a:lstStyle/>
        <a:p>
          <a:r>
            <a:rPr lang="en-GB" sz="1400" b="1" dirty="0" smtClean="0"/>
            <a:t>Customer </a:t>
          </a:r>
          <a:endParaRPr lang="en-US" sz="1400" dirty="0"/>
        </a:p>
      </dgm:t>
    </dgm:pt>
    <dgm:pt modelId="{A740CA69-2514-4C18-B707-0D4E69A2AD27}" type="parTrans" cxnId="{640A64A5-7BAF-4FBD-A679-186A00382357}">
      <dgm:prSet/>
      <dgm:spPr/>
      <dgm:t>
        <a:bodyPr/>
        <a:lstStyle/>
        <a:p>
          <a:endParaRPr lang="en-US"/>
        </a:p>
      </dgm:t>
    </dgm:pt>
    <dgm:pt modelId="{3CB823AB-D04F-4948-98C7-F4DDE0354E84}" type="sibTrans" cxnId="{640A64A5-7BAF-4FBD-A679-186A00382357}">
      <dgm:prSet/>
      <dgm:spPr/>
      <dgm:t>
        <a:bodyPr/>
        <a:lstStyle/>
        <a:p>
          <a:endParaRPr lang="en-US"/>
        </a:p>
      </dgm:t>
    </dgm:pt>
    <dgm:pt modelId="{C0B4EEDF-06CB-42C4-B998-93F7D128F94E}">
      <dgm:prSet custT="1"/>
      <dgm:spPr/>
      <dgm:t>
        <a:bodyPr/>
        <a:lstStyle/>
        <a:p>
          <a:r>
            <a:rPr lang="en-GB" sz="1400" b="1" dirty="0" smtClean="0"/>
            <a:t>Product Details</a:t>
          </a:r>
          <a:endParaRPr lang="en-US" sz="1400" dirty="0"/>
        </a:p>
      </dgm:t>
    </dgm:pt>
    <dgm:pt modelId="{B87859C5-1181-4D37-80A5-66E4AE6E7288}" type="parTrans" cxnId="{D78D7F5D-90D3-454C-B383-5C35B92EC4DC}">
      <dgm:prSet/>
      <dgm:spPr/>
      <dgm:t>
        <a:bodyPr/>
        <a:lstStyle/>
        <a:p>
          <a:endParaRPr lang="en-US"/>
        </a:p>
      </dgm:t>
    </dgm:pt>
    <dgm:pt modelId="{39E78AA9-12B9-41EF-911F-169278AAA855}" type="sibTrans" cxnId="{D78D7F5D-90D3-454C-B383-5C35B92EC4DC}">
      <dgm:prSet/>
      <dgm:spPr/>
      <dgm:t>
        <a:bodyPr/>
        <a:lstStyle/>
        <a:p>
          <a:endParaRPr lang="en-US"/>
        </a:p>
      </dgm:t>
    </dgm:pt>
    <dgm:pt modelId="{3271CD73-29B2-4BE9-899A-13F6F05E0C75}">
      <dgm:prSet custT="1"/>
      <dgm:spPr/>
      <dgm:t>
        <a:bodyPr/>
        <a:lstStyle/>
        <a:p>
          <a:pPr marL="107950" indent="-107950">
            <a:lnSpc>
              <a:spcPct val="110000"/>
            </a:lnSpc>
          </a:pPr>
          <a:r>
            <a:rPr lang="en-GB" sz="1600" dirty="0" smtClean="0"/>
            <a:t>Customer Details (existing customer)</a:t>
          </a:r>
          <a:endParaRPr lang="en-US" sz="1600" dirty="0"/>
        </a:p>
      </dgm:t>
    </dgm:pt>
    <dgm:pt modelId="{679666A8-B206-45C9-AD8F-651A77527419}" type="parTrans" cxnId="{809B5DBC-5BD3-467E-8DD0-9F5E1AC6358B}">
      <dgm:prSet/>
      <dgm:spPr/>
      <dgm:t>
        <a:bodyPr/>
        <a:lstStyle/>
        <a:p>
          <a:endParaRPr lang="en-US"/>
        </a:p>
      </dgm:t>
    </dgm:pt>
    <dgm:pt modelId="{475C9C9A-FBA1-4932-8F3F-5517A0AFDFC8}" type="sibTrans" cxnId="{809B5DBC-5BD3-467E-8DD0-9F5E1AC6358B}">
      <dgm:prSet/>
      <dgm:spPr/>
      <dgm:t>
        <a:bodyPr/>
        <a:lstStyle/>
        <a:p>
          <a:endParaRPr lang="en-US"/>
        </a:p>
      </dgm:t>
    </dgm:pt>
    <dgm:pt modelId="{8B6D2EDE-DF7E-4F83-ABB4-F74F17AB5E79}">
      <dgm:prSet custT="1"/>
      <dgm:spPr/>
      <dgm:t>
        <a:bodyPr/>
        <a:lstStyle/>
        <a:p>
          <a:pPr marL="57150" indent="0">
            <a:lnSpc>
              <a:spcPct val="90000"/>
            </a:lnSpc>
          </a:pPr>
          <a:r>
            <a:rPr lang="en-US" sz="1600" dirty="0" smtClean="0"/>
            <a:t> </a:t>
          </a:r>
          <a:r>
            <a:rPr lang="en-GB" sz="1600" dirty="0" smtClean="0"/>
            <a:t>Card Type, Cr. Limit, Loan Type, Term, Secured/Unsecured</a:t>
          </a:r>
          <a:endParaRPr lang="en-US" sz="1600" dirty="0"/>
        </a:p>
      </dgm:t>
    </dgm:pt>
    <dgm:pt modelId="{7ACDD681-7E34-4767-A541-951101AFB907}" type="parTrans" cxnId="{AC91326F-D2FF-44B8-BE3E-52060419B799}">
      <dgm:prSet/>
      <dgm:spPr/>
      <dgm:t>
        <a:bodyPr/>
        <a:lstStyle/>
        <a:p>
          <a:endParaRPr lang="en-US"/>
        </a:p>
      </dgm:t>
    </dgm:pt>
    <dgm:pt modelId="{6269FBB8-5991-461E-8401-D4C2F34B6F7C}" type="sibTrans" cxnId="{AC91326F-D2FF-44B8-BE3E-52060419B799}">
      <dgm:prSet/>
      <dgm:spPr/>
      <dgm:t>
        <a:bodyPr/>
        <a:lstStyle/>
        <a:p>
          <a:endParaRPr lang="en-US"/>
        </a:p>
      </dgm:t>
    </dgm:pt>
    <dgm:pt modelId="{FD95938C-8D4B-4CFF-A6B9-DFB9B9EC57DF}">
      <dgm:prSet custT="1"/>
      <dgm:spPr/>
      <dgm:t>
        <a:bodyPr/>
        <a:lstStyle/>
        <a:p>
          <a:pPr marL="57150" indent="0">
            <a:lnSpc>
              <a:spcPct val="90000"/>
            </a:lnSpc>
          </a:pPr>
          <a:r>
            <a:rPr lang="en-US" sz="1600" dirty="0" smtClean="0"/>
            <a:t> </a:t>
          </a:r>
          <a:r>
            <a:rPr lang="en-GB" sz="1600" dirty="0" smtClean="0"/>
            <a:t>Guarantor Name, Address &amp; Occupation</a:t>
          </a:r>
          <a:endParaRPr lang="en-US" sz="1600" dirty="0"/>
        </a:p>
      </dgm:t>
    </dgm:pt>
    <dgm:pt modelId="{FD4DA2DC-1355-4200-828E-1E92E1C04940}" type="parTrans" cxnId="{74E0DD68-0EC4-459D-A1C4-EAD0FA01E751}">
      <dgm:prSet/>
      <dgm:spPr/>
      <dgm:t>
        <a:bodyPr/>
        <a:lstStyle/>
        <a:p>
          <a:endParaRPr lang="en-US"/>
        </a:p>
      </dgm:t>
    </dgm:pt>
    <dgm:pt modelId="{B5209D3B-9B28-4102-BBEB-D66C8AC8B768}" type="sibTrans" cxnId="{74E0DD68-0EC4-459D-A1C4-EAD0FA01E751}">
      <dgm:prSet/>
      <dgm:spPr/>
      <dgm:t>
        <a:bodyPr/>
        <a:lstStyle/>
        <a:p>
          <a:endParaRPr lang="en-US"/>
        </a:p>
      </dgm:t>
    </dgm:pt>
    <dgm:pt modelId="{E532F4B8-E8C2-4AC2-8E41-4C8BC4B216AC}">
      <dgm:prSet custT="1"/>
      <dgm:spPr/>
      <dgm:t>
        <a:bodyPr/>
        <a:lstStyle/>
        <a:p>
          <a:pPr marL="57150" indent="0">
            <a:lnSpc>
              <a:spcPct val="90000"/>
            </a:lnSpc>
          </a:pPr>
          <a:endParaRPr lang="en-US" sz="1000" dirty="0"/>
        </a:p>
      </dgm:t>
    </dgm:pt>
    <dgm:pt modelId="{611181D0-4767-45A1-9438-DAE4E9BB4056}" type="parTrans" cxnId="{5455CE85-3FBA-4C19-9A4B-673D28ABC9CB}">
      <dgm:prSet/>
      <dgm:spPr/>
      <dgm:t>
        <a:bodyPr/>
        <a:lstStyle/>
        <a:p>
          <a:endParaRPr lang="en-US"/>
        </a:p>
      </dgm:t>
    </dgm:pt>
    <dgm:pt modelId="{76BCBF4A-0C3C-4FFC-9009-26E8B5C6CE39}" type="sibTrans" cxnId="{5455CE85-3FBA-4C19-9A4B-673D28ABC9CB}">
      <dgm:prSet/>
      <dgm:spPr/>
      <dgm:t>
        <a:bodyPr/>
        <a:lstStyle/>
        <a:p>
          <a:endParaRPr lang="en-US"/>
        </a:p>
      </dgm:t>
    </dgm:pt>
    <dgm:pt modelId="{11D41A3D-779E-4C6C-807F-DA1E66FF7759}">
      <dgm:prSet custT="1"/>
      <dgm:spPr/>
      <dgm:t>
        <a:bodyPr/>
        <a:lstStyle/>
        <a:p>
          <a:r>
            <a:rPr lang="en-GB" sz="1400" b="1" dirty="0" smtClean="0"/>
            <a:t>Guarantor Details</a:t>
          </a:r>
          <a:endParaRPr lang="en-US" sz="1400" dirty="0"/>
        </a:p>
      </dgm:t>
    </dgm:pt>
    <dgm:pt modelId="{CBEA91AB-35AF-48A9-9751-97CAFE8FFC7C}" type="parTrans" cxnId="{35DFB944-3E92-4A68-A3ED-7EDCA20FFC00}">
      <dgm:prSet/>
      <dgm:spPr/>
      <dgm:t>
        <a:bodyPr/>
        <a:lstStyle/>
        <a:p>
          <a:endParaRPr lang="en-US"/>
        </a:p>
      </dgm:t>
    </dgm:pt>
    <dgm:pt modelId="{BFD62DBF-E5E6-4A6C-8824-417F8BE582B3}" type="sibTrans" cxnId="{35DFB944-3E92-4A68-A3ED-7EDCA20FFC00}">
      <dgm:prSet/>
      <dgm:spPr/>
      <dgm:t>
        <a:bodyPr/>
        <a:lstStyle/>
        <a:p>
          <a:endParaRPr lang="en-US"/>
        </a:p>
      </dgm:t>
    </dgm:pt>
    <dgm:pt modelId="{A9453715-4516-4E37-9333-8CCB9DF9AC56}">
      <dgm:prSet custT="1"/>
      <dgm:spPr/>
      <dgm:t>
        <a:bodyPr/>
        <a:lstStyle/>
        <a:p>
          <a:r>
            <a:rPr lang="en-GB" sz="1400" b="1" dirty="0" smtClean="0"/>
            <a:t>Application Type</a:t>
          </a:r>
          <a:endParaRPr lang="en-US" sz="1400" dirty="0"/>
        </a:p>
      </dgm:t>
    </dgm:pt>
    <dgm:pt modelId="{767141EE-A4DF-4CA1-BB60-DA7DEAC1F279}" type="parTrans" cxnId="{465CC3A7-EED0-4CEF-81F2-747F501F32FA}">
      <dgm:prSet/>
      <dgm:spPr/>
      <dgm:t>
        <a:bodyPr/>
        <a:lstStyle/>
        <a:p>
          <a:endParaRPr lang="en-US"/>
        </a:p>
      </dgm:t>
    </dgm:pt>
    <dgm:pt modelId="{CD09267C-E6EA-4A89-9BBB-964753678BF1}" type="sibTrans" cxnId="{465CC3A7-EED0-4CEF-81F2-747F501F32FA}">
      <dgm:prSet/>
      <dgm:spPr/>
      <dgm:t>
        <a:bodyPr/>
        <a:lstStyle/>
        <a:p>
          <a:endParaRPr lang="en-US"/>
        </a:p>
      </dgm:t>
    </dgm:pt>
    <dgm:pt modelId="{B1C6822D-2780-439A-B5C5-158D8C1BE04D}">
      <dgm:prSet custT="1"/>
      <dgm:spPr/>
      <dgm:t>
        <a:bodyPr/>
        <a:lstStyle/>
        <a:p>
          <a:pPr marL="57150" indent="0">
            <a:lnSpc>
              <a:spcPct val="90000"/>
            </a:lnSpc>
          </a:pPr>
          <a:r>
            <a:rPr lang="en-US" sz="1600" dirty="0" smtClean="0"/>
            <a:t> Single or Joint</a:t>
          </a:r>
          <a:endParaRPr lang="en-US" sz="1600" dirty="0"/>
        </a:p>
      </dgm:t>
    </dgm:pt>
    <dgm:pt modelId="{D6635DBE-3E77-4A3A-9616-489B0E8F22C7}" type="parTrans" cxnId="{E75D828F-8E2F-42EA-99AF-6E5DE3031238}">
      <dgm:prSet/>
      <dgm:spPr/>
      <dgm:t>
        <a:bodyPr/>
        <a:lstStyle/>
        <a:p>
          <a:endParaRPr lang="en-US"/>
        </a:p>
      </dgm:t>
    </dgm:pt>
    <dgm:pt modelId="{999E55E2-9FD1-4A6B-BBDF-CD451AE60B09}" type="sibTrans" cxnId="{E75D828F-8E2F-42EA-99AF-6E5DE3031238}">
      <dgm:prSet/>
      <dgm:spPr/>
      <dgm:t>
        <a:bodyPr/>
        <a:lstStyle/>
        <a:p>
          <a:endParaRPr lang="en-US"/>
        </a:p>
      </dgm:t>
    </dgm:pt>
    <dgm:pt modelId="{E9BA1909-F1C0-48D6-B411-10CC892A936D}">
      <dgm:prSet custT="1"/>
      <dgm:spPr/>
      <dgm:t>
        <a:bodyPr/>
        <a:lstStyle/>
        <a:p>
          <a:pPr marL="57150" indent="0">
            <a:lnSpc>
              <a:spcPct val="90000"/>
            </a:lnSpc>
          </a:pPr>
          <a:endParaRPr lang="en-US" sz="1000" dirty="0"/>
        </a:p>
      </dgm:t>
    </dgm:pt>
    <dgm:pt modelId="{0EA7277B-8E3C-4C1D-B23D-FC89585EF17F}" type="sibTrans" cxnId="{2931137D-CD04-4EB3-BE71-F20D51B2ACDB}">
      <dgm:prSet/>
      <dgm:spPr/>
      <dgm:t>
        <a:bodyPr/>
        <a:lstStyle/>
        <a:p>
          <a:endParaRPr lang="en-US"/>
        </a:p>
      </dgm:t>
    </dgm:pt>
    <dgm:pt modelId="{A0365D74-94AA-4583-B831-DA1DBB8A9F90}" type="parTrans" cxnId="{2931137D-CD04-4EB3-BE71-F20D51B2ACDB}">
      <dgm:prSet/>
      <dgm:spPr/>
      <dgm:t>
        <a:bodyPr/>
        <a:lstStyle/>
        <a:p>
          <a:endParaRPr lang="en-US"/>
        </a:p>
      </dgm:t>
    </dgm:pt>
    <dgm:pt modelId="{7ABDD3C7-4ACC-4B72-85B7-211E4F961DE2}" type="pres">
      <dgm:prSet presAssocID="{C5C6E6F9-C269-40E2-839A-ECA7135445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8CA287E-0EDE-482A-B60B-D69DB0827175}" type="pres">
      <dgm:prSet presAssocID="{1E5C8A29-F671-43B9-B50B-F9BFD1AB6E2F}" presName="linNode" presStyleCnt="0"/>
      <dgm:spPr/>
      <dgm:t>
        <a:bodyPr/>
        <a:lstStyle/>
        <a:p>
          <a:endParaRPr lang="en-GB"/>
        </a:p>
      </dgm:t>
    </dgm:pt>
    <dgm:pt modelId="{99B03F87-B96C-48ED-9E1F-9D2244D5D10D}" type="pres">
      <dgm:prSet presAssocID="{1E5C8A29-F671-43B9-B50B-F9BFD1AB6E2F}" presName="parentText" presStyleLbl="node1" presStyleIdx="0" presStyleCnt="7" custScaleX="78571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  <dgm:pt modelId="{668C5D2B-2139-49CD-A767-DF33DB3859F8}" type="pres">
      <dgm:prSet presAssocID="{1E5C8A29-F671-43B9-B50B-F9BFD1AB6E2F}" presName="descendantText" presStyleLbl="alignAccFollowNode1" presStyleIdx="0" presStyleCnt="7" custScaleX="105580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GB"/>
        </a:p>
      </dgm:t>
    </dgm:pt>
    <dgm:pt modelId="{FD3D1996-102B-4D43-B207-2BD4D734C8CC}" type="pres">
      <dgm:prSet presAssocID="{FAEC035C-55A7-4F50-99EC-75EF3C40AAA4}" presName="sp" presStyleCnt="0"/>
      <dgm:spPr/>
      <dgm:t>
        <a:bodyPr/>
        <a:lstStyle/>
        <a:p>
          <a:endParaRPr lang="en-GB"/>
        </a:p>
      </dgm:t>
    </dgm:pt>
    <dgm:pt modelId="{CAB8A6B2-FA93-46DF-B2A5-7081FFFE423B}" type="pres">
      <dgm:prSet presAssocID="{68BB0B53-8785-4BAB-B717-ED1BC755268C}" presName="linNode" presStyleCnt="0"/>
      <dgm:spPr/>
      <dgm:t>
        <a:bodyPr/>
        <a:lstStyle/>
        <a:p>
          <a:endParaRPr lang="en-GB"/>
        </a:p>
      </dgm:t>
    </dgm:pt>
    <dgm:pt modelId="{2D17D1F9-51D1-41E9-B1C3-60F2F7CDE20F}" type="pres">
      <dgm:prSet presAssocID="{68BB0B53-8785-4BAB-B717-ED1BC755268C}" presName="parentText" presStyleLbl="node1" presStyleIdx="1" presStyleCnt="7" custScaleX="78571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  <dgm:pt modelId="{141DDBA1-362E-4675-8753-025FD0E4C43C}" type="pres">
      <dgm:prSet presAssocID="{68BB0B53-8785-4BAB-B717-ED1BC755268C}" presName="descendantText" presStyleLbl="alignAccFollowNode1" presStyleIdx="1" presStyleCnt="7" custScaleX="105580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GB"/>
        </a:p>
      </dgm:t>
    </dgm:pt>
    <dgm:pt modelId="{84F01441-A946-4434-A3A5-14E0B61DC177}" type="pres">
      <dgm:prSet presAssocID="{B78C5CD7-06C4-4FD0-AD3A-1C9717B35BBC}" presName="sp" presStyleCnt="0"/>
      <dgm:spPr/>
      <dgm:t>
        <a:bodyPr/>
        <a:lstStyle/>
        <a:p>
          <a:endParaRPr lang="en-GB"/>
        </a:p>
      </dgm:t>
    </dgm:pt>
    <dgm:pt modelId="{1417CDAC-2CF0-4F12-92B8-3C22F52F819E}" type="pres">
      <dgm:prSet presAssocID="{F08329F9-8712-407F-BEE4-39A003373AEF}" presName="linNode" presStyleCnt="0"/>
      <dgm:spPr/>
      <dgm:t>
        <a:bodyPr/>
        <a:lstStyle/>
        <a:p>
          <a:endParaRPr lang="en-GB"/>
        </a:p>
      </dgm:t>
    </dgm:pt>
    <dgm:pt modelId="{ED4F9E56-3601-455B-8858-1C5708A6FFAA}" type="pres">
      <dgm:prSet presAssocID="{F08329F9-8712-407F-BEE4-39A003373AEF}" presName="parentText" presStyleLbl="node1" presStyleIdx="2" presStyleCnt="7" custScaleX="78571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GB"/>
        </a:p>
      </dgm:t>
    </dgm:pt>
    <dgm:pt modelId="{2DC6218A-79E9-4792-AAB4-148C96E182A5}" type="pres">
      <dgm:prSet presAssocID="{F08329F9-8712-407F-BEE4-39A003373AEF}" presName="descendantText" presStyleLbl="alignAccFollowNode1" presStyleIdx="2" presStyleCnt="7" custScaleX="106000" custLinFactNeighborX="-283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GB"/>
        </a:p>
      </dgm:t>
    </dgm:pt>
    <dgm:pt modelId="{A9727787-6161-4AD6-B5C0-7C8AD2A4D4B7}" type="pres">
      <dgm:prSet presAssocID="{F7B12552-9B41-420B-BEAE-0022BCEADFBA}" presName="sp" presStyleCnt="0"/>
      <dgm:spPr/>
    </dgm:pt>
    <dgm:pt modelId="{EBB4C7C8-9CE9-4239-9420-87E745C7F38A}" type="pres">
      <dgm:prSet presAssocID="{C1D79984-1E58-40D7-A49F-FBD0D718BF1E}" presName="linNode" presStyleCnt="0"/>
      <dgm:spPr/>
    </dgm:pt>
    <dgm:pt modelId="{178D34A4-2DBD-40A2-8B0D-B2524CC206D9}" type="pres">
      <dgm:prSet presAssocID="{C1D79984-1E58-40D7-A49F-FBD0D718BF1E}" presName="parentText" presStyleLbl="node1" presStyleIdx="3" presStyleCnt="7" custScaleX="7863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31C8D3-BA02-466E-9CC2-4FDAD6239E4B}" type="pres">
      <dgm:prSet presAssocID="{C1D79984-1E58-40D7-A49F-FBD0D718BF1E}" presName="descendantText" presStyleLbl="alignAccFollowNode1" presStyleIdx="3" presStyleCnt="7" custScaleX="106281" custScaleY="94218" custLinFactNeighborX="-19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BD5B4F-6BD4-4226-A8A6-F07C27D97C14}" type="pres">
      <dgm:prSet presAssocID="{3CB823AB-D04F-4948-98C7-F4DDE0354E84}" presName="sp" presStyleCnt="0"/>
      <dgm:spPr/>
    </dgm:pt>
    <dgm:pt modelId="{4300C6D9-06AB-4682-AE85-86CC37E1E3B6}" type="pres">
      <dgm:prSet presAssocID="{C0B4EEDF-06CB-42C4-B998-93F7D128F94E}" presName="linNode" presStyleCnt="0"/>
      <dgm:spPr/>
    </dgm:pt>
    <dgm:pt modelId="{ED293576-292B-470E-938F-AE06A8D0BF0B}" type="pres">
      <dgm:prSet presAssocID="{C0B4EEDF-06CB-42C4-B998-93F7D128F94E}" presName="parentText" presStyleLbl="node1" presStyleIdx="4" presStyleCnt="7" custScaleX="7863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2B853-45E2-4692-965F-7E58B88385A4}" type="pres">
      <dgm:prSet presAssocID="{C0B4EEDF-06CB-42C4-B998-93F7D128F94E}" presName="descendantText" presStyleLbl="alignAccFollowNode1" presStyleIdx="4" presStyleCnt="7" custScaleX="106622" custLinFactNeighborX="-3467" custLinFactNeighborY="-15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F7CBF3-A12E-48F3-B958-357D603F23F6}" type="pres">
      <dgm:prSet presAssocID="{39E78AA9-12B9-41EF-911F-169278AAA855}" presName="sp" presStyleCnt="0"/>
      <dgm:spPr/>
    </dgm:pt>
    <dgm:pt modelId="{DCA12BB9-10E8-4072-978B-02A1A81B7BBE}" type="pres">
      <dgm:prSet presAssocID="{11D41A3D-779E-4C6C-807F-DA1E66FF7759}" presName="linNode" presStyleCnt="0"/>
      <dgm:spPr/>
    </dgm:pt>
    <dgm:pt modelId="{FBAEE2AE-23E1-433C-B56E-5D61E3832770}" type="pres">
      <dgm:prSet presAssocID="{11D41A3D-779E-4C6C-807F-DA1E66FF7759}" presName="parentText" presStyleLbl="node1" presStyleIdx="5" presStyleCnt="7" custScaleX="7863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0DD4C8-3A6E-464F-A4E3-D94CCD7B6218}" type="pres">
      <dgm:prSet presAssocID="{11D41A3D-779E-4C6C-807F-DA1E66FF7759}" presName="descendantText" presStyleLbl="alignAccFollowNode1" presStyleIdx="5" presStyleCnt="7" custScaleX="105963" custLinFactNeighborX="-19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49EE7-3F81-44DA-BDE4-4FA10CEAC09A}" type="pres">
      <dgm:prSet presAssocID="{BFD62DBF-E5E6-4A6C-8824-417F8BE582B3}" presName="sp" presStyleCnt="0"/>
      <dgm:spPr/>
    </dgm:pt>
    <dgm:pt modelId="{0F1CED3B-383E-4050-8728-2B24745291E5}" type="pres">
      <dgm:prSet presAssocID="{A9453715-4516-4E37-9333-8CCB9DF9AC56}" presName="linNode" presStyleCnt="0"/>
      <dgm:spPr/>
    </dgm:pt>
    <dgm:pt modelId="{410202CB-1A2C-48F0-BB72-DB5768BE870E}" type="pres">
      <dgm:prSet presAssocID="{A9453715-4516-4E37-9333-8CCB9DF9AC56}" presName="parentText" presStyleLbl="node1" presStyleIdx="6" presStyleCnt="7" custScaleX="7863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9A53E0-5AA8-4FE4-88DE-64DC7668B3E6}" type="pres">
      <dgm:prSet presAssocID="{A9453715-4516-4E37-9333-8CCB9DF9AC56}" presName="descendantText" presStyleLbl="alignAccFollowNode1" presStyleIdx="6" presStyleCnt="7" custScaleX="105237" custLinFactNeighborX="-23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0A64A5-7BAF-4FBD-A679-186A00382357}" srcId="{C5C6E6F9-C269-40E2-839A-ECA713544522}" destId="{C1D79984-1E58-40D7-A49F-FBD0D718BF1E}" srcOrd="3" destOrd="0" parTransId="{A740CA69-2514-4C18-B707-0D4E69A2AD27}" sibTransId="{3CB823AB-D04F-4948-98C7-F4DDE0354E84}"/>
    <dgm:cxn modelId="{50C37DC0-47A6-4F38-87A2-B40857867E08}" type="presOf" srcId="{83BB55FD-EDD5-405F-B239-1D8B59665E39}" destId="{141DDBA1-362E-4675-8753-025FD0E4C43C}" srcOrd="0" destOrd="0" presId="urn:microsoft.com/office/officeart/2005/8/layout/vList5"/>
    <dgm:cxn modelId="{FA2DC71B-5B13-486D-963B-4DB9CE553073}" type="presOf" srcId="{B1C6822D-2780-439A-B5C5-158D8C1BE04D}" destId="{C79A53E0-5AA8-4FE4-88DE-64DC7668B3E6}" srcOrd="0" destOrd="1" presId="urn:microsoft.com/office/officeart/2005/8/layout/vList5"/>
    <dgm:cxn modelId="{6805704B-1D87-474F-B4B5-172602BC93CD}" srcId="{1E5C8A29-F671-43B9-B50B-F9BFD1AB6E2F}" destId="{BEE0701F-CE1A-48F1-9F77-18DD85EE8C40}" srcOrd="0" destOrd="0" parTransId="{605D262B-9536-4C8A-9810-AC3A4FF009A6}" sibTransId="{E77E31F1-6C16-4570-98FF-C45C2F091367}"/>
    <dgm:cxn modelId="{9AEC4C13-EC42-4D88-B1B1-545423F91724}" type="presOf" srcId="{3271CD73-29B2-4BE9-899A-13F6F05E0C75}" destId="{3F31C8D3-BA02-466E-9CC2-4FDAD6239E4B}" srcOrd="0" destOrd="0" presId="urn:microsoft.com/office/officeart/2005/8/layout/vList5"/>
    <dgm:cxn modelId="{809B5DBC-5BD3-467E-8DD0-9F5E1AC6358B}" srcId="{C1D79984-1E58-40D7-A49F-FBD0D718BF1E}" destId="{3271CD73-29B2-4BE9-899A-13F6F05E0C75}" srcOrd="0" destOrd="0" parTransId="{679666A8-B206-45C9-AD8F-651A77527419}" sibTransId="{475C9C9A-FBA1-4932-8F3F-5517A0AFDFC8}"/>
    <dgm:cxn modelId="{9A2AA956-65D3-44D3-8B36-3E910586D741}" srcId="{68BB0B53-8785-4BAB-B717-ED1BC755268C}" destId="{83BB55FD-EDD5-405F-B239-1D8B59665E39}" srcOrd="0" destOrd="0" parTransId="{DB9E86EF-7B1D-4D83-8FD5-8FA7B3DE8019}" sibTransId="{37DD7EB3-27C7-41FE-A3F3-713812EF2329}"/>
    <dgm:cxn modelId="{E8BE753A-4823-46C3-B744-C2259B4CA110}" type="presOf" srcId="{C0B4EEDF-06CB-42C4-B998-93F7D128F94E}" destId="{ED293576-292B-470E-938F-AE06A8D0BF0B}" srcOrd="0" destOrd="0" presId="urn:microsoft.com/office/officeart/2005/8/layout/vList5"/>
    <dgm:cxn modelId="{DFC9C6BD-5370-4E1B-8B52-D3E1A6EB5789}" type="presOf" srcId="{F08329F9-8712-407F-BEE4-39A003373AEF}" destId="{ED4F9E56-3601-455B-8858-1C5708A6FFAA}" srcOrd="0" destOrd="0" presId="urn:microsoft.com/office/officeart/2005/8/layout/vList5"/>
    <dgm:cxn modelId="{B09DB058-AE5C-4E98-8FC5-6C003F971332}" srcId="{F08329F9-8712-407F-BEE4-39A003373AEF}" destId="{27C4EF4D-B820-45EF-BB50-E458A186324C}" srcOrd="0" destOrd="0" parTransId="{E9C9F2B0-48D2-40D1-B326-5A95759E3FEA}" sibTransId="{AEDFD97A-50EE-49C1-98E8-8E7702620705}"/>
    <dgm:cxn modelId="{0E332B2D-CB2E-44BC-A67A-D7959225D36E}" type="presOf" srcId="{1E5C8A29-F671-43B9-B50B-F9BFD1AB6E2F}" destId="{99B03F87-B96C-48ED-9E1F-9D2244D5D10D}" srcOrd="0" destOrd="0" presId="urn:microsoft.com/office/officeart/2005/8/layout/vList5"/>
    <dgm:cxn modelId="{9CB023E4-8BDA-4539-878B-EC5EB48E3C84}" type="presOf" srcId="{C1D79984-1E58-40D7-A49F-FBD0D718BF1E}" destId="{178D34A4-2DBD-40A2-8B0D-B2524CC206D9}" srcOrd="0" destOrd="0" presId="urn:microsoft.com/office/officeart/2005/8/layout/vList5"/>
    <dgm:cxn modelId="{3B32181F-ED1B-4507-AA16-6316C41C4528}" type="presOf" srcId="{27C4EF4D-B820-45EF-BB50-E458A186324C}" destId="{2DC6218A-79E9-4792-AAB4-148C96E182A5}" srcOrd="0" destOrd="0" presId="urn:microsoft.com/office/officeart/2005/8/layout/vList5"/>
    <dgm:cxn modelId="{691C43C4-A602-4B98-8719-C88DA7AA11F0}" type="presOf" srcId="{FD95938C-8D4B-4CFF-A6B9-DFB9B9EC57DF}" destId="{180DD4C8-3A6E-464F-A4E3-D94CCD7B6218}" srcOrd="0" destOrd="0" presId="urn:microsoft.com/office/officeart/2005/8/layout/vList5"/>
    <dgm:cxn modelId="{0985A13A-2175-4385-A8F5-6EC6CA089773}" srcId="{C5C6E6F9-C269-40E2-839A-ECA713544522}" destId="{1E5C8A29-F671-43B9-B50B-F9BFD1AB6E2F}" srcOrd="0" destOrd="0" parTransId="{EEEADDEE-B586-44BA-9789-E41760BE55A5}" sibTransId="{FAEC035C-55A7-4F50-99EC-75EF3C40AAA4}"/>
    <dgm:cxn modelId="{79DB2580-940C-4F72-9B4D-CA082E2E7658}" srcId="{C5C6E6F9-C269-40E2-839A-ECA713544522}" destId="{68BB0B53-8785-4BAB-B717-ED1BC755268C}" srcOrd="1" destOrd="0" parTransId="{68C58550-3D21-4020-97B1-80443253C8C0}" sibTransId="{B78C5CD7-06C4-4FD0-AD3A-1C9717B35BBC}"/>
    <dgm:cxn modelId="{E0557398-34E3-4603-9930-587C0390A2BB}" type="presOf" srcId="{11D41A3D-779E-4C6C-807F-DA1E66FF7759}" destId="{FBAEE2AE-23E1-433C-B56E-5D61E3832770}" srcOrd="0" destOrd="0" presId="urn:microsoft.com/office/officeart/2005/8/layout/vList5"/>
    <dgm:cxn modelId="{E75D828F-8E2F-42EA-99AF-6E5DE3031238}" srcId="{A9453715-4516-4E37-9333-8CCB9DF9AC56}" destId="{B1C6822D-2780-439A-B5C5-158D8C1BE04D}" srcOrd="1" destOrd="0" parTransId="{D6635DBE-3E77-4A3A-9616-489B0E8F22C7}" sibTransId="{999E55E2-9FD1-4A6B-BBDF-CD451AE60B09}"/>
    <dgm:cxn modelId="{AC91326F-D2FF-44B8-BE3E-52060419B799}" srcId="{C0B4EEDF-06CB-42C4-B998-93F7D128F94E}" destId="{8B6D2EDE-DF7E-4F83-ABB4-F74F17AB5E79}" srcOrd="0" destOrd="0" parTransId="{7ACDD681-7E34-4767-A541-951101AFB907}" sibTransId="{6269FBB8-5991-461E-8401-D4C2F34B6F7C}"/>
    <dgm:cxn modelId="{AE9993CB-D633-4E04-9377-3184DC8C4DFA}" srcId="{C5C6E6F9-C269-40E2-839A-ECA713544522}" destId="{F08329F9-8712-407F-BEE4-39A003373AEF}" srcOrd="2" destOrd="0" parTransId="{C81D0705-5DF1-4D9E-841B-ED6170F55FD1}" sibTransId="{F7B12552-9B41-420B-BEAE-0022BCEADFBA}"/>
    <dgm:cxn modelId="{465CC3A7-EED0-4CEF-81F2-747F501F32FA}" srcId="{C5C6E6F9-C269-40E2-839A-ECA713544522}" destId="{A9453715-4516-4E37-9333-8CCB9DF9AC56}" srcOrd="6" destOrd="0" parTransId="{767141EE-A4DF-4CA1-BB60-DA7DEAC1F279}" sibTransId="{CD09267C-E6EA-4A89-9BBB-964753678BF1}"/>
    <dgm:cxn modelId="{74E0DD68-0EC4-459D-A1C4-EAD0FA01E751}" srcId="{11D41A3D-779E-4C6C-807F-DA1E66FF7759}" destId="{FD95938C-8D4B-4CFF-A6B9-DFB9B9EC57DF}" srcOrd="0" destOrd="0" parTransId="{FD4DA2DC-1355-4200-828E-1E92E1C04940}" sibTransId="{B5209D3B-9B28-4102-BBEB-D66C8AC8B768}"/>
    <dgm:cxn modelId="{A199D336-42AD-472F-816E-1DD033380412}" type="presOf" srcId="{68BB0B53-8785-4BAB-B717-ED1BC755268C}" destId="{2D17D1F9-51D1-41E9-B1C3-60F2F7CDE20F}" srcOrd="0" destOrd="0" presId="urn:microsoft.com/office/officeart/2005/8/layout/vList5"/>
    <dgm:cxn modelId="{288C0898-B2AF-4455-ADC3-C443A60D4CBA}" type="presOf" srcId="{E9BA1909-F1C0-48D6-B411-10CC892A936D}" destId="{C79A53E0-5AA8-4FE4-88DE-64DC7668B3E6}" srcOrd="0" destOrd="2" presId="urn:microsoft.com/office/officeart/2005/8/layout/vList5"/>
    <dgm:cxn modelId="{10CCAD98-4D13-47D3-AC66-E904FE05A346}" type="presOf" srcId="{C5C6E6F9-C269-40E2-839A-ECA713544522}" destId="{7ABDD3C7-4ACC-4B72-85B7-211E4F961DE2}" srcOrd="0" destOrd="0" presId="urn:microsoft.com/office/officeart/2005/8/layout/vList5"/>
    <dgm:cxn modelId="{64897DB4-4E15-4FA3-951B-ED781769404C}" type="presOf" srcId="{E532F4B8-E8C2-4AC2-8E41-4C8BC4B216AC}" destId="{C79A53E0-5AA8-4FE4-88DE-64DC7668B3E6}" srcOrd="0" destOrd="0" presId="urn:microsoft.com/office/officeart/2005/8/layout/vList5"/>
    <dgm:cxn modelId="{35DFB944-3E92-4A68-A3ED-7EDCA20FFC00}" srcId="{C5C6E6F9-C269-40E2-839A-ECA713544522}" destId="{11D41A3D-779E-4C6C-807F-DA1E66FF7759}" srcOrd="5" destOrd="0" parTransId="{CBEA91AB-35AF-48A9-9751-97CAFE8FFC7C}" sibTransId="{BFD62DBF-E5E6-4A6C-8824-417F8BE582B3}"/>
    <dgm:cxn modelId="{D78D7F5D-90D3-454C-B383-5C35B92EC4DC}" srcId="{C5C6E6F9-C269-40E2-839A-ECA713544522}" destId="{C0B4EEDF-06CB-42C4-B998-93F7D128F94E}" srcOrd="4" destOrd="0" parTransId="{B87859C5-1181-4D37-80A5-66E4AE6E7288}" sibTransId="{39E78AA9-12B9-41EF-911F-169278AAA855}"/>
    <dgm:cxn modelId="{2931137D-CD04-4EB3-BE71-F20D51B2ACDB}" srcId="{A9453715-4516-4E37-9333-8CCB9DF9AC56}" destId="{E9BA1909-F1C0-48D6-B411-10CC892A936D}" srcOrd="2" destOrd="0" parTransId="{A0365D74-94AA-4583-B831-DA1DBB8A9F90}" sibTransId="{0EA7277B-8E3C-4C1D-B23D-FC89585EF17F}"/>
    <dgm:cxn modelId="{5455CE85-3FBA-4C19-9A4B-673D28ABC9CB}" srcId="{A9453715-4516-4E37-9333-8CCB9DF9AC56}" destId="{E532F4B8-E8C2-4AC2-8E41-4C8BC4B216AC}" srcOrd="0" destOrd="0" parTransId="{611181D0-4767-45A1-9438-DAE4E9BB4056}" sibTransId="{76BCBF4A-0C3C-4FFC-9009-26E8B5C6CE39}"/>
    <dgm:cxn modelId="{261DE852-2F1E-4FBE-B409-20A255D83145}" type="presOf" srcId="{A9453715-4516-4E37-9333-8CCB9DF9AC56}" destId="{410202CB-1A2C-48F0-BB72-DB5768BE870E}" srcOrd="0" destOrd="0" presId="urn:microsoft.com/office/officeart/2005/8/layout/vList5"/>
    <dgm:cxn modelId="{C2DD2EA1-05B3-42F3-BFE4-ACA1C8725382}" type="presOf" srcId="{8B6D2EDE-DF7E-4F83-ABB4-F74F17AB5E79}" destId="{1562B853-45E2-4692-965F-7E58B88385A4}" srcOrd="0" destOrd="0" presId="urn:microsoft.com/office/officeart/2005/8/layout/vList5"/>
    <dgm:cxn modelId="{5322DDCB-E70D-476F-827F-0DA50500A24F}" type="presOf" srcId="{BEE0701F-CE1A-48F1-9F77-18DD85EE8C40}" destId="{668C5D2B-2139-49CD-A767-DF33DB3859F8}" srcOrd="0" destOrd="0" presId="urn:microsoft.com/office/officeart/2005/8/layout/vList5"/>
    <dgm:cxn modelId="{4838E915-F53F-4365-BC7C-564F7A213E3F}" type="presParOf" srcId="{7ABDD3C7-4ACC-4B72-85B7-211E4F961DE2}" destId="{18CA287E-0EDE-482A-B60B-D69DB0827175}" srcOrd="0" destOrd="0" presId="urn:microsoft.com/office/officeart/2005/8/layout/vList5"/>
    <dgm:cxn modelId="{BA2DFD60-97A5-4BC7-AF2F-FD083D6FA6DC}" type="presParOf" srcId="{18CA287E-0EDE-482A-B60B-D69DB0827175}" destId="{99B03F87-B96C-48ED-9E1F-9D2244D5D10D}" srcOrd="0" destOrd="0" presId="urn:microsoft.com/office/officeart/2005/8/layout/vList5"/>
    <dgm:cxn modelId="{E3EA1D56-F7FB-436A-8658-9BFC6AB886A3}" type="presParOf" srcId="{18CA287E-0EDE-482A-B60B-D69DB0827175}" destId="{668C5D2B-2139-49CD-A767-DF33DB3859F8}" srcOrd="1" destOrd="0" presId="urn:microsoft.com/office/officeart/2005/8/layout/vList5"/>
    <dgm:cxn modelId="{AE4D4319-2286-4E75-8339-263C09032257}" type="presParOf" srcId="{7ABDD3C7-4ACC-4B72-85B7-211E4F961DE2}" destId="{FD3D1996-102B-4D43-B207-2BD4D734C8CC}" srcOrd="1" destOrd="0" presId="urn:microsoft.com/office/officeart/2005/8/layout/vList5"/>
    <dgm:cxn modelId="{4AA78E8C-65E0-46B2-BD84-58666BA0E41C}" type="presParOf" srcId="{7ABDD3C7-4ACC-4B72-85B7-211E4F961DE2}" destId="{CAB8A6B2-FA93-46DF-B2A5-7081FFFE423B}" srcOrd="2" destOrd="0" presId="urn:microsoft.com/office/officeart/2005/8/layout/vList5"/>
    <dgm:cxn modelId="{E5B70DFC-E400-45B5-AAA4-93F897374AAC}" type="presParOf" srcId="{CAB8A6B2-FA93-46DF-B2A5-7081FFFE423B}" destId="{2D17D1F9-51D1-41E9-B1C3-60F2F7CDE20F}" srcOrd="0" destOrd="0" presId="urn:microsoft.com/office/officeart/2005/8/layout/vList5"/>
    <dgm:cxn modelId="{49462A04-FE87-4F52-A38B-2E592E065250}" type="presParOf" srcId="{CAB8A6B2-FA93-46DF-B2A5-7081FFFE423B}" destId="{141DDBA1-362E-4675-8753-025FD0E4C43C}" srcOrd="1" destOrd="0" presId="urn:microsoft.com/office/officeart/2005/8/layout/vList5"/>
    <dgm:cxn modelId="{E50407D9-6ABF-4770-AA3C-4E046073DECC}" type="presParOf" srcId="{7ABDD3C7-4ACC-4B72-85B7-211E4F961DE2}" destId="{84F01441-A946-4434-A3A5-14E0B61DC177}" srcOrd="3" destOrd="0" presId="urn:microsoft.com/office/officeart/2005/8/layout/vList5"/>
    <dgm:cxn modelId="{C6DB2900-BB19-4F47-84B1-CCEC33BDF1D0}" type="presParOf" srcId="{7ABDD3C7-4ACC-4B72-85B7-211E4F961DE2}" destId="{1417CDAC-2CF0-4F12-92B8-3C22F52F819E}" srcOrd="4" destOrd="0" presId="urn:microsoft.com/office/officeart/2005/8/layout/vList5"/>
    <dgm:cxn modelId="{10862A4D-541E-446C-92C8-45285BEE2813}" type="presParOf" srcId="{1417CDAC-2CF0-4F12-92B8-3C22F52F819E}" destId="{ED4F9E56-3601-455B-8858-1C5708A6FFAA}" srcOrd="0" destOrd="0" presId="urn:microsoft.com/office/officeart/2005/8/layout/vList5"/>
    <dgm:cxn modelId="{A29CB9FB-A9FE-4A66-8676-6AA72790D0F3}" type="presParOf" srcId="{1417CDAC-2CF0-4F12-92B8-3C22F52F819E}" destId="{2DC6218A-79E9-4792-AAB4-148C96E182A5}" srcOrd="1" destOrd="0" presId="urn:microsoft.com/office/officeart/2005/8/layout/vList5"/>
    <dgm:cxn modelId="{DAF26F01-694A-456B-BDC7-CD0D5D3457DF}" type="presParOf" srcId="{7ABDD3C7-4ACC-4B72-85B7-211E4F961DE2}" destId="{A9727787-6161-4AD6-B5C0-7C8AD2A4D4B7}" srcOrd="5" destOrd="0" presId="urn:microsoft.com/office/officeart/2005/8/layout/vList5"/>
    <dgm:cxn modelId="{AC581947-0BFC-486D-A127-331632B26CAF}" type="presParOf" srcId="{7ABDD3C7-4ACC-4B72-85B7-211E4F961DE2}" destId="{EBB4C7C8-9CE9-4239-9420-87E745C7F38A}" srcOrd="6" destOrd="0" presId="urn:microsoft.com/office/officeart/2005/8/layout/vList5"/>
    <dgm:cxn modelId="{56CE6439-C260-4B0B-84AA-2D2BE60B62CD}" type="presParOf" srcId="{EBB4C7C8-9CE9-4239-9420-87E745C7F38A}" destId="{178D34A4-2DBD-40A2-8B0D-B2524CC206D9}" srcOrd="0" destOrd="0" presId="urn:microsoft.com/office/officeart/2005/8/layout/vList5"/>
    <dgm:cxn modelId="{BCEE954C-0E2A-4D0A-AC80-B498DB36A4FB}" type="presParOf" srcId="{EBB4C7C8-9CE9-4239-9420-87E745C7F38A}" destId="{3F31C8D3-BA02-466E-9CC2-4FDAD6239E4B}" srcOrd="1" destOrd="0" presId="urn:microsoft.com/office/officeart/2005/8/layout/vList5"/>
    <dgm:cxn modelId="{0B8E430C-8995-4945-B904-66FF445DE877}" type="presParOf" srcId="{7ABDD3C7-4ACC-4B72-85B7-211E4F961DE2}" destId="{CFBD5B4F-6BD4-4226-A8A6-F07C27D97C14}" srcOrd="7" destOrd="0" presId="urn:microsoft.com/office/officeart/2005/8/layout/vList5"/>
    <dgm:cxn modelId="{47FB3AFF-DFA6-4A5D-8545-B612239B189A}" type="presParOf" srcId="{7ABDD3C7-4ACC-4B72-85B7-211E4F961DE2}" destId="{4300C6D9-06AB-4682-AE85-86CC37E1E3B6}" srcOrd="8" destOrd="0" presId="urn:microsoft.com/office/officeart/2005/8/layout/vList5"/>
    <dgm:cxn modelId="{ADF23B9B-762C-4254-8EC3-FDB33AFB1556}" type="presParOf" srcId="{4300C6D9-06AB-4682-AE85-86CC37E1E3B6}" destId="{ED293576-292B-470E-938F-AE06A8D0BF0B}" srcOrd="0" destOrd="0" presId="urn:microsoft.com/office/officeart/2005/8/layout/vList5"/>
    <dgm:cxn modelId="{D091EEF5-549C-4141-8B83-57948F4BE19B}" type="presParOf" srcId="{4300C6D9-06AB-4682-AE85-86CC37E1E3B6}" destId="{1562B853-45E2-4692-965F-7E58B88385A4}" srcOrd="1" destOrd="0" presId="urn:microsoft.com/office/officeart/2005/8/layout/vList5"/>
    <dgm:cxn modelId="{B48388D0-A178-4323-9DAE-DD14425F76A9}" type="presParOf" srcId="{7ABDD3C7-4ACC-4B72-85B7-211E4F961DE2}" destId="{50F7CBF3-A12E-48F3-B958-357D603F23F6}" srcOrd="9" destOrd="0" presId="urn:microsoft.com/office/officeart/2005/8/layout/vList5"/>
    <dgm:cxn modelId="{1FD4D677-0CE6-461A-85EE-24FE4B2D91A7}" type="presParOf" srcId="{7ABDD3C7-4ACC-4B72-85B7-211E4F961DE2}" destId="{DCA12BB9-10E8-4072-978B-02A1A81B7BBE}" srcOrd="10" destOrd="0" presId="urn:microsoft.com/office/officeart/2005/8/layout/vList5"/>
    <dgm:cxn modelId="{D92EC912-1ABF-4DAF-8A75-671AE031DEA8}" type="presParOf" srcId="{DCA12BB9-10E8-4072-978B-02A1A81B7BBE}" destId="{FBAEE2AE-23E1-433C-B56E-5D61E3832770}" srcOrd="0" destOrd="0" presId="urn:microsoft.com/office/officeart/2005/8/layout/vList5"/>
    <dgm:cxn modelId="{F89194C3-C6A1-4E13-826A-DC20982B6D57}" type="presParOf" srcId="{DCA12BB9-10E8-4072-978B-02A1A81B7BBE}" destId="{180DD4C8-3A6E-464F-A4E3-D94CCD7B6218}" srcOrd="1" destOrd="0" presId="urn:microsoft.com/office/officeart/2005/8/layout/vList5"/>
    <dgm:cxn modelId="{57F3280A-52F5-4C80-8060-2266724832AE}" type="presParOf" srcId="{7ABDD3C7-4ACC-4B72-85B7-211E4F961DE2}" destId="{28649EE7-3F81-44DA-BDE4-4FA10CEAC09A}" srcOrd="11" destOrd="0" presId="urn:microsoft.com/office/officeart/2005/8/layout/vList5"/>
    <dgm:cxn modelId="{C44D3179-8532-404F-BC3A-F105FFB01D67}" type="presParOf" srcId="{7ABDD3C7-4ACC-4B72-85B7-211E4F961DE2}" destId="{0F1CED3B-383E-4050-8728-2B24745291E5}" srcOrd="12" destOrd="0" presId="urn:microsoft.com/office/officeart/2005/8/layout/vList5"/>
    <dgm:cxn modelId="{120111A8-451B-4EF3-8FAE-CACCEE1E195D}" type="presParOf" srcId="{0F1CED3B-383E-4050-8728-2B24745291E5}" destId="{410202CB-1A2C-48F0-BB72-DB5768BE870E}" srcOrd="0" destOrd="0" presId="urn:microsoft.com/office/officeart/2005/8/layout/vList5"/>
    <dgm:cxn modelId="{0AF07C14-CFC8-485E-BF99-6113E930A042}" type="presParOf" srcId="{0F1CED3B-383E-4050-8728-2B24745291E5}" destId="{C79A53E0-5AA8-4FE4-88DE-64DC7668B3E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950386-249C-FF47-B124-1F9F5D7197C5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800A1F2-AA0C-C74D-9E74-1D209D1A42B2}">
      <dgm:prSet phldrT="[Text]" custT="1"/>
      <dgm:spPr/>
      <dgm:t>
        <a:bodyPr/>
        <a:lstStyle/>
        <a:p>
          <a:r>
            <a:rPr lang="en-GB" sz="1200" b="1" dirty="0" smtClean="0"/>
            <a:t>Utilization &gt; 50% &amp; </a:t>
          </a:r>
          <a:r>
            <a:rPr lang="en-GB" sz="1200" b="1" dirty="0" err="1" smtClean="0"/>
            <a:t>TPD</a:t>
          </a:r>
          <a:r>
            <a:rPr lang="en-GB" sz="1200" b="1" dirty="0" smtClean="0"/>
            <a:t> and &lt; 6 months on book</a:t>
          </a:r>
          <a:endParaRPr lang="en-US" sz="1200" b="1" dirty="0"/>
        </a:p>
      </dgm:t>
    </dgm:pt>
    <dgm:pt modelId="{68780466-C2C1-8E45-BE89-7FF02C9AC842}" type="parTrans" cxnId="{EE2AE073-1CB4-8D40-AA13-09C4E103F4DF}">
      <dgm:prSet/>
      <dgm:spPr/>
      <dgm:t>
        <a:bodyPr/>
        <a:lstStyle/>
        <a:p>
          <a:endParaRPr lang="en-US" sz="1200" b="1"/>
        </a:p>
      </dgm:t>
    </dgm:pt>
    <dgm:pt modelId="{49BB78AB-4CAF-304D-97E0-684DD9BF815A}" type="sibTrans" cxnId="{EE2AE073-1CB4-8D40-AA13-09C4E103F4DF}">
      <dgm:prSet/>
      <dgm:spPr/>
      <dgm:t>
        <a:bodyPr/>
        <a:lstStyle/>
        <a:p>
          <a:endParaRPr lang="en-US" sz="1200" b="1"/>
        </a:p>
      </dgm:t>
    </dgm:pt>
    <dgm:pt modelId="{99FDABAC-F811-8145-9D6B-41F5C345621C}">
      <dgm:prSet phldrT="[Text]" custT="1"/>
      <dgm:spPr/>
      <dgm:t>
        <a:bodyPr/>
        <a:lstStyle/>
        <a:p>
          <a:r>
            <a:rPr lang="en-GB" sz="1200" b="1" dirty="0" smtClean="0"/>
            <a:t>Utilization &gt; 100% and </a:t>
          </a:r>
          <a:r>
            <a:rPr lang="en-GB" sz="1200" b="1" dirty="0" err="1" smtClean="0"/>
            <a:t>FPD</a:t>
          </a:r>
          <a:endParaRPr lang="en-US" sz="1200" b="1" dirty="0"/>
        </a:p>
      </dgm:t>
    </dgm:pt>
    <dgm:pt modelId="{DA2D4513-292E-B545-8FC0-898B1E296432}" type="parTrans" cxnId="{631B413F-05DC-CF4B-8415-FF64469DC20E}">
      <dgm:prSet/>
      <dgm:spPr/>
      <dgm:t>
        <a:bodyPr/>
        <a:lstStyle/>
        <a:p>
          <a:endParaRPr lang="en-US" sz="1200" b="1"/>
        </a:p>
      </dgm:t>
    </dgm:pt>
    <dgm:pt modelId="{431091FA-7A82-1D40-B402-10D902ED2AB7}" type="sibTrans" cxnId="{631B413F-05DC-CF4B-8415-FF64469DC20E}">
      <dgm:prSet/>
      <dgm:spPr/>
      <dgm:t>
        <a:bodyPr/>
        <a:lstStyle/>
        <a:p>
          <a:endParaRPr lang="en-US" sz="1200" b="1"/>
        </a:p>
      </dgm:t>
    </dgm:pt>
    <dgm:pt modelId="{2CBCB98B-3C4C-8043-B673-EB3CDC0DBBAF}">
      <dgm:prSet phldrT="[Text]" custT="1"/>
      <dgm:spPr/>
      <dgm:t>
        <a:bodyPr/>
        <a:lstStyle/>
        <a:p>
          <a:r>
            <a:rPr lang="en-GB" sz="1200" b="1" dirty="0" err="1" smtClean="0"/>
            <a:t>FPD</a:t>
          </a:r>
          <a:r>
            <a:rPr lang="en-GB" sz="1200" b="1" dirty="0" smtClean="0"/>
            <a:t> &amp; balance &gt; 500 &amp; utilization &gt; 70% &amp; (current status is charge off or </a:t>
          </a:r>
          <a:r>
            <a:rPr lang="en-GB" sz="1200" b="1" dirty="0" err="1" smtClean="0"/>
            <a:t>M7</a:t>
          </a:r>
          <a:r>
            <a:rPr lang="en-GB" sz="1200" b="1" dirty="0" smtClean="0"/>
            <a:t>+)</a:t>
          </a:r>
          <a:endParaRPr lang="en-US" sz="1200" b="1" dirty="0"/>
        </a:p>
      </dgm:t>
    </dgm:pt>
    <dgm:pt modelId="{0DBF0A05-B573-9740-9373-48CDE686E4D1}" type="parTrans" cxnId="{7055CCC3-628C-E44B-8887-F7143607DF27}">
      <dgm:prSet/>
      <dgm:spPr/>
      <dgm:t>
        <a:bodyPr/>
        <a:lstStyle/>
        <a:p>
          <a:endParaRPr lang="en-US" sz="1200" b="1"/>
        </a:p>
      </dgm:t>
    </dgm:pt>
    <dgm:pt modelId="{E4B738DA-AC40-2944-818D-8DC1BE2DFE80}" type="sibTrans" cxnId="{7055CCC3-628C-E44B-8887-F7143607DF27}">
      <dgm:prSet/>
      <dgm:spPr/>
      <dgm:t>
        <a:bodyPr/>
        <a:lstStyle/>
        <a:p>
          <a:endParaRPr lang="en-US" sz="1200" b="1"/>
        </a:p>
      </dgm:t>
    </dgm:pt>
    <dgm:pt modelId="{9C44E5A7-9756-934F-870C-5B4417743188}">
      <dgm:prSet phldrT="[Text]" custT="1"/>
      <dgm:spPr/>
      <dgm:t>
        <a:bodyPr/>
        <a:lstStyle/>
        <a:p>
          <a:r>
            <a:rPr lang="en-GB" sz="1200" b="1" dirty="0" err="1" smtClean="0"/>
            <a:t>SPD</a:t>
          </a:r>
          <a:r>
            <a:rPr lang="en-GB" sz="1200" b="1" dirty="0" smtClean="0"/>
            <a:t> &amp; balance &gt; 500 &amp; utilization &gt; 70% &amp; (current status is charge off or </a:t>
          </a:r>
          <a:r>
            <a:rPr lang="en-GB" sz="1200" b="1" dirty="0" err="1" smtClean="0"/>
            <a:t>M7</a:t>
          </a:r>
          <a:r>
            <a:rPr lang="en-GB" sz="1200" b="1" dirty="0" smtClean="0"/>
            <a:t>+)</a:t>
          </a:r>
          <a:endParaRPr lang="en-US" sz="1200" b="1" dirty="0"/>
        </a:p>
      </dgm:t>
    </dgm:pt>
    <dgm:pt modelId="{5FF17D5C-C655-B149-85E4-0D73E5055E90}" type="parTrans" cxnId="{834BB774-FD54-EB42-B679-D6E5F520110E}">
      <dgm:prSet/>
      <dgm:spPr/>
      <dgm:t>
        <a:bodyPr/>
        <a:lstStyle/>
        <a:p>
          <a:endParaRPr lang="en-US" sz="1200" b="1"/>
        </a:p>
      </dgm:t>
    </dgm:pt>
    <dgm:pt modelId="{317E0679-1510-614D-B933-EC277BD530B1}" type="sibTrans" cxnId="{834BB774-FD54-EB42-B679-D6E5F520110E}">
      <dgm:prSet/>
      <dgm:spPr/>
      <dgm:t>
        <a:bodyPr/>
        <a:lstStyle/>
        <a:p>
          <a:endParaRPr lang="en-US" sz="1200" b="1"/>
        </a:p>
      </dgm:t>
    </dgm:pt>
    <dgm:pt modelId="{D01C6188-B3FE-0A4B-8F62-5A9AEDFBE183}">
      <dgm:prSet phldrT="[Text]" custT="1"/>
      <dgm:spPr/>
      <dgm:t>
        <a:bodyPr/>
        <a:lstStyle/>
        <a:p>
          <a:r>
            <a:rPr lang="en-GB" sz="1200" b="1" dirty="0" smtClean="0"/>
            <a:t>Balance &gt; 500 &amp; utilization &gt; 87% &amp; (current status = charge off or </a:t>
          </a:r>
          <a:r>
            <a:rPr lang="en-GB" sz="1200" b="1" dirty="0" err="1" smtClean="0"/>
            <a:t>M7</a:t>
          </a:r>
          <a:r>
            <a:rPr lang="en-GB" sz="1200" b="1" dirty="0" smtClean="0"/>
            <a:t>+) &amp; no payment after limit increase</a:t>
          </a:r>
          <a:endParaRPr lang="en-US" sz="1200" b="1" dirty="0"/>
        </a:p>
      </dgm:t>
    </dgm:pt>
    <dgm:pt modelId="{890F7F23-7630-3749-A9EC-6A183918A172}" type="parTrans" cxnId="{0D576B05-D8A8-CD43-97A8-84B3AC2088AC}">
      <dgm:prSet/>
      <dgm:spPr/>
      <dgm:t>
        <a:bodyPr/>
        <a:lstStyle/>
        <a:p>
          <a:endParaRPr lang="en-US" sz="1200" b="1"/>
        </a:p>
      </dgm:t>
    </dgm:pt>
    <dgm:pt modelId="{F7236BA7-4C9D-DE4C-9AB8-AFE4284EE5B1}" type="sibTrans" cxnId="{0D576B05-D8A8-CD43-97A8-84B3AC2088AC}">
      <dgm:prSet/>
      <dgm:spPr/>
      <dgm:t>
        <a:bodyPr/>
        <a:lstStyle/>
        <a:p>
          <a:endParaRPr lang="en-US" sz="1200" b="1"/>
        </a:p>
      </dgm:t>
    </dgm:pt>
    <dgm:pt modelId="{79A965AA-CDFF-4FD0-A577-EF8D2C4B345A}" type="pres">
      <dgm:prSet presAssocID="{F4950386-249C-FF47-B124-1F9F5D7197C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GB"/>
        </a:p>
      </dgm:t>
    </dgm:pt>
    <dgm:pt modelId="{95E980A8-C2E8-449B-93E1-34D276EA0D85}" type="pres">
      <dgm:prSet presAssocID="{F4950386-249C-FF47-B124-1F9F5D7197C5}" presName="Name1" presStyleCnt="0"/>
      <dgm:spPr/>
      <dgm:t>
        <a:bodyPr/>
        <a:lstStyle/>
        <a:p>
          <a:endParaRPr lang="en-GB"/>
        </a:p>
      </dgm:t>
    </dgm:pt>
    <dgm:pt modelId="{6972C06B-BD96-44F4-8D58-43687171FFD3}" type="pres">
      <dgm:prSet presAssocID="{F4950386-249C-FF47-B124-1F9F5D7197C5}" presName="cycle" presStyleCnt="0"/>
      <dgm:spPr/>
      <dgm:t>
        <a:bodyPr/>
        <a:lstStyle/>
        <a:p>
          <a:endParaRPr lang="en-GB"/>
        </a:p>
      </dgm:t>
    </dgm:pt>
    <dgm:pt modelId="{A3C5135C-E780-4C9C-8FD2-7854C987E569}" type="pres">
      <dgm:prSet presAssocID="{F4950386-249C-FF47-B124-1F9F5D7197C5}" presName="srcNode" presStyleLbl="node1" presStyleIdx="0" presStyleCnt="5"/>
      <dgm:spPr/>
      <dgm:t>
        <a:bodyPr/>
        <a:lstStyle/>
        <a:p>
          <a:endParaRPr lang="en-GB"/>
        </a:p>
      </dgm:t>
    </dgm:pt>
    <dgm:pt modelId="{D9FBD135-DD2B-4C07-BFCC-9481EE90FD5B}" type="pres">
      <dgm:prSet presAssocID="{F4950386-249C-FF47-B124-1F9F5D7197C5}" presName="conn" presStyleLbl="parChTrans1D2" presStyleIdx="0" presStyleCnt="1"/>
      <dgm:spPr/>
      <dgm:t>
        <a:bodyPr/>
        <a:lstStyle/>
        <a:p>
          <a:endParaRPr lang="en-GB"/>
        </a:p>
      </dgm:t>
    </dgm:pt>
    <dgm:pt modelId="{60B0DF2F-7944-4697-8907-E5E78D205145}" type="pres">
      <dgm:prSet presAssocID="{F4950386-249C-FF47-B124-1F9F5D7197C5}" presName="extraNode" presStyleLbl="node1" presStyleIdx="0" presStyleCnt="5"/>
      <dgm:spPr/>
      <dgm:t>
        <a:bodyPr/>
        <a:lstStyle/>
        <a:p>
          <a:endParaRPr lang="en-GB"/>
        </a:p>
      </dgm:t>
    </dgm:pt>
    <dgm:pt modelId="{F3B64090-AB0C-46A4-83DD-9C8CC13802B4}" type="pres">
      <dgm:prSet presAssocID="{F4950386-249C-FF47-B124-1F9F5D7197C5}" presName="dstNode" presStyleLbl="node1" presStyleIdx="0" presStyleCnt="5"/>
      <dgm:spPr/>
      <dgm:t>
        <a:bodyPr/>
        <a:lstStyle/>
        <a:p>
          <a:endParaRPr lang="en-GB"/>
        </a:p>
      </dgm:t>
    </dgm:pt>
    <dgm:pt modelId="{AAB5930E-FF4A-4ED1-9AD2-63E5D5829B9E}" type="pres">
      <dgm:prSet presAssocID="{B800A1F2-AA0C-C74D-9E74-1D209D1A42B2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208CD07-0585-40A9-B861-5F36475CD47F}" type="pres">
      <dgm:prSet presAssocID="{B800A1F2-AA0C-C74D-9E74-1D209D1A42B2}" presName="accent_1" presStyleCnt="0"/>
      <dgm:spPr/>
      <dgm:t>
        <a:bodyPr/>
        <a:lstStyle/>
        <a:p>
          <a:endParaRPr lang="en-GB"/>
        </a:p>
      </dgm:t>
    </dgm:pt>
    <dgm:pt modelId="{C23E3792-F763-40C9-ADCD-E21BEAFF0F35}" type="pres">
      <dgm:prSet presAssocID="{B800A1F2-AA0C-C74D-9E74-1D209D1A42B2}" presName="accentRepeatNode" presStyleLbl="solidFgAcc1" presStyleIdx="0" presStyleCnt="5"/>
      <dgm:spPr/>
      <dgm:t>
        <a:bodyPr/>
        <a:lstStyle/>
        <a:p>
          <a:endParaRPr lang="en-GB"/>
        </a:p>
      </dgm:t>
    </dgm:pt>
    <dgm:pt modelId="{FEC7D8EA-3BDF-4D3A-A650-E006E94F0682}" type="pres">
      <dgm:prSet presAssocID="{99FDABAC-F811-8145-9D6B-41F5C345621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61CF29B-65DE-4B1D-A8D2-18FA490B1388}" type="pres">
      <dgm:prSet presAssocID="{99FDABAC-F811-8145-9D6B-41F5C345621C}" presName="accent_2" presStyleCnt="0"/>
      <dgm:spPr/>
      <dgm:t>
        <a:bodyPr/>
        <a:lstStyle/>
        <a:p>
          <a:endParaRPr lang="en-GB"/>
        </a:p>
      </dgm:t>
    </dgm:pt>
    <dgm:pt modelId="{C3AA2279-C65B-4802-848A-86519A2D73CF}" type="pres">
      <dgm:prSet presAssocID="{99FDABAC-F811-8145-9D6B-41F5C345621C}" presName="accentRepeatNode" presStyleLbl="solidFgAcc1" presStyleIdx="1" presStyleCnt="5"/>
      <dgm:spPr/>
      <dgm:t>
        <a:bodyPr/>
        <a:lstStyle/>
        <a:p>
          <a:endParaRPr lang="en-GB"/>
        </a:p>
      </dgm:t>
    </dgm:pt>
    <dgm:pt modelId="{0BC48268-B8E0-430B-AE74-3EF886D0A214}" type="pres">
      <dgm:prSet presAssocID="{2CBCB98B-3C4C-8043-B673-EB3CDC0DBBAF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F8AC724-DBE3-4626-ABB9-E5015A925595}" type="pres">
      <dgm:prSet presAssocID="{2CBCB98B-3C4C-8043-B673-EB3CDC0DBBAF}" presName="accent_3" presStyleCnt="0"/>
      <dgm:spPr/>
      <dgm:t>
        <a:bodyPr/>
        <a:lstStyle/>
        <a:p>
          <a:endParaRPr lang="en-GB"/>
        </a:p>
      </dgm:t>
    </dgm:pt>
    <dgm:pt modelId="{D1785A53-8BD9-4B9A-BB86-4AF28D9E126F}" type="pres">
      <dgm:prSet presAssocID="{2CBCB98B-3C4C-8043-B673-EB3CDC0DBBAF}" presName="accentRepeatNode" presStyleLbl="solidFgAcc1" presStyleIdx="2" presStyleCnt="5"/>
      <dgm:spPr/>
      <dgm:t>
        <a:bodyPr/>
        <a:lstStyle/>
        <a:p>
          <a:endParaRPr lang="en-GB"/>
        </a:p>
      </dgm:t>
    </dgm:pt>
    <dgm:pt modelId="{B8A65451-A6C9-4DD9-9C46-227964E65092}" type="pres">
      <dgm:prSet presAssocID="{9C44E5A7-9756-934F-870C-5B4417743188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94C3328-914F-4C02-AC2F-DCB9F763CDEF}" type="pres">
      <dgm:prSet presAssocID="{9C44E5A7-9756-934F-870C-5B4417743188}" presName="accent_4" presStyleCnt="0"/>
      <dgm:spPr/>
      <dgm:t>
        <a:bodyPr/>
        <a:lstStyle/>
        <a:p>
          <a:endParaRPr lang="en-GB"/>
        </a:p>
      </dgm:t>
    </dgm:pt>
    <dgm:pt modelId="{DE9A7289-F095-4C8A-880B-4BD38C423BE1}" type="pres">
      <dgm:prSet presAssocID="{9C44E5A7-9756-934F-870C-5B4417743188}" presName="accentRepeatNode" presStyleLbl="solidFgAcc1" presStyleIdx="3" presStyleCnt="5"/>
      <dgm:spPr/>
      <dgm:t>
        <a:bodyPr/>
        <a:lstStyle/>
        <a:p>
          <a:endParaRPr lang="en-GB"/>
        </a:p>
      </dgm:t>
    </dgm:pt>
    <dgm:pt modelId="{FA7958A1-5901-47FB-9439-DF56D70BDD3E}" type="pres">
      <dgm:prSet presAssocID="{D01C6188-B3FE-0A4B-8F62-5A9AEDFBE183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17E4B3F-F414-401C-9359-CC3297511268}" type="pres">
      <dgm:prSet presAssocID="{D01C6188-B3FE-0A4B-8F62-5A9AEDFBE183}" presName="accent_5" presStyleCnt="0"/>
      <dgm:spPr/>
      <dgm:t>
        <a:bodyPr/>
        <a:lstStyle/>
        <a:p>
          <a:endParaRPr lang="en-GB"/>
        </a:p>
      </dgm:t>
    </dgm:pt>
    <dgm:pt modelId="{2DCC0964-0956-45C2-B905-7068CC4697D3}" type="pres">
      <dgm:prSet presAssocID="{D01C6188-B3FE-0A4B-8F62-5A9AEDFBE183}" presName="accentRepeatNode" presStyleLbl="solidFgAcc1" presStyleIdx="4" presStyleCnt="5"/>
      <dgm:spPr/>
      <dgm:t>
        <a:bodyPr/>
        <a:lstStyle/>
        <a:p>
          <a:endParaRPr lang="en-GB"/>
        </a:p>
      </dgm:t>
    </dgm:pt>
  </dgm:ptLst>
  <dgm:cxnLst>
    <dgm:cxn modelId="{0D576B05-D8A8-CD43-97A8-84B3AC2088AC}" srcId="{F4950386-249C-FF47-B124-1F9F5D7197C5}" destId="{D01C6188-B3FE-0A4B-8F62-5A9AEDFBE183}" srcOrd="4" destOrd="0" parTransId="{890F7F23-7630-3749-A9EC-6A183918A172}" sibTransId="{F7236BA7-4C9D-DE4C-9AB8-AFE4284EE5B1}"/>
    <dgm:cxn modelId="{4B9FBFDC-0F1F-4F6E-B96C-CD1F0D00F65F}" type="presOf" srcId="{9C44E5A7-9756-934F-870C-5B4417743188}" destId="{B8A65451-A6C9-4DD9-9C46-227964E65092}" srcOrd="0" destOrd="0" presId="urn:microsoft.com/office/officeart/2008/layout/VerticalCurvedList"/>
    <dgm:cxn modelId="{998D18AB-B5F4-41D7-A008-1714223D5212}" type="presOf" srcId="{F4950386-249C-FF47-B124-1F9F5D7197C5}" destId="{79A965AA-CDFF-4FD0-A577-EF8D2C4B345A}" srcOrd="0" destOrd="0" presId="urn:microsoft.com/office/officeart/2008/layout/VerticalCurvedList"/>
    <dgm:cxn modelId="{9CB08EA3-E434-497F-A3FA-CF03B992F3CA}" type="presOf" srcId="{99FDABAC-F811-8145-9D6B-41F5C345621C}" destId="{FEC7D8EA-3BDF-4D3A-A650-E006E94F0682}" srcOrd="0" destOrd="0" presId="urn:microsoft.com/office/officeart/2008/layout/VerticalCurvedList"/>
    <dgm:cxn modelId="{4F89F6E1-E3A6-4FB3-B7C1-A2552F83B0E5}" type="presOf" srcId="{B800A1F2-AA0C-C74D-9E74-1D209D1A42B2}" destId="{AAB5930E-FF4A-4ED1-9AD2-63E5D5829B9E}" srcOrd="0" destOrd="0" presId="urn:microsoft.com/office/officeart/2008/layout/VerticalCurvedList"/>
    <dgm:cxn modelId="{7055CCC3-628C-E44B-8887-F7143607DF27}" srcId="{F4950386-249C-FF47-B124-1F9F5D7197C5}" destId="{2CBCB98B-3C4C-8043-B673-EB3CDC0DBBAF}" srcOrd="2" destOrd="0" parTransId="{0DBF0A05-B573-9740-9373-48CDE686E4D1}" sibTransId="{E4B738DA-AC40-2944-818D-8DC1BE2DFE80}"/>
    <dgm:cxn modelId="{631B413F-05DC-CF4B-8415-FF64469DC20E}" srcId="{F4950386-249C-FF47-B124-1F9F5D7197C5}" destId="{99FDABAC-F811-8145-9D6B-41F5C345621C}" srcOrd="1" destOrd="0" parTransId="{DA2D4513-292E-B545-8FC0-898B1E296432}" sibTransId="{431091FA-7A82-1D40-B402-10D902ED2AB7}"/>
    <dgm:cxn modelId="{EE2AE073-1CB4-8D40-AA13-09C4E103F4DF}" srcId="{F4950386-249C-FF47-B124-1F9F5D7197C5}" destId="{B800A1F2-AA0C-C74D-9E74-1D209D1A42B2}" srcOrd="0" destOrd="0" parTransId="{68780466-C2C1-8E45-BE89-7FF02C9AC842}" sibTransId="{49BB78AB-4CAF-304D-97E0-684DD9BF815A}"/>
    <dgm:cxn modelId="{03D2FFB6-260F-4D2B-AF4C-ED89B40AE068}" type="presOf" srcId="{D01C6188-B3FE-0A4B-8F62-5A9AEDFBE183}" destId="{FA7958A1-5901-47FB-9439-DF56D70BDD3E}" srcOrd="0" destOrd="0" presId="urn:microsoft.com/office/officeart/2008/layout/VerticalCurvedList"/>
    <dgm:cxn modelId="{834BB774-FD54-EB42-B679-D6E5F520110E}" srcId="{F4950386-249C-FF47-B124-1F9F5D7197C5}" destId="{9C44E5A7-9756-934F-870C-5B4417743188}" srcOrd="3" destOrd="0" parTransId="{5FF17D5C-C655-B149-85E4-0D73E5055E90}" sibTransId="{317E0679-1510-614D-B933-EC277BD530B1}"/>
    <dgm:cxn modelId="{359A81EC-66D0-4C14-B727-EC2A5BDDFC25}" type="presOf" srcId="{49BB78AB-4CAF-304D-97E0-684DD9BF815A}" destId="{D9FBD135-DD2B-4C07-BFCC-9481EE90FD5B}" srcOrd="0" destOrd="0" presId="urn:microsoft.com/office/officeart/2008/layout/VerticalCurvedList"/>
    <dgm:cxn modelId="{9E26A220-B983-4937-A41F-E7F4C144EA51}" type="presOf" srcId="{2CBCB98B-3C4C-8043-B673-EB3CDC0DBBAF}" destId="{0BC48268-B8E0-430B-AE74-3EF886D0A214}" srcOrd="0" destOrd="0" presId="urn:microsoft.com/office/officeart/2008/layout/VerticalCurvedList"/>
    <dgm:cxn modelId="{B5C1567B-CDD3-491D-8D90-3B7BFAEA6D46}" type="presParOf" srcId="{79A965AA-CDFF-4FD0-A577-EF8D2C4B345A}" destId="{95E980A8-C2E8-449B-93E1-34D276EA0D85}" srcOrd="0" destOrd="0" presId="urn:microsoft.com/office/officeart/2008/layout/VerticalCurvedList"/>
    <dgm:cxn modelId="{C0A482F8-D9BF-4211-B7E7-3D3CD57E5037}" type="presParOf" srcId="{95E980A8-C2E8-449B-93E1-34D276EA0D85}" destId="{6972C06B-BD96-44F4-8D58-43687171FFD3}" srcOrd="0" destOrd="0" presId="urn:microsoft.com/office/officeart/2008/layout/VerticalCurvedList"/>
    <dgm:cxn modelId="{9AC92DC3-F636-463E-A5EF-95E6DF0AC93D}" type="presParOf" srcId="{6972C06B-BD96-44F4-8D58-43687171FFD3}" destId="{A3C5135C-E780-4C9C-8FD2-7854C987E569}" srcOrd="0" destOrd="0" presId="urn:microsoft.com/office/officeart/2008/layout/VerticalCurvedList"/>
    <dgm:cxn modelId="{38230384-987B-453C-9952-6D73AEC9EA53}" type="presParOf" srcId="{6972C06B-BD96-44F4-8D58-43687171FFD3}" destId="{D9FBD135-DD2B-4C07-BFCC-9481EE90FD5B}" srcOrd="1" destOrd="0" presId="urn:microsoft.com/office/officeart/2008/layout/VerticalCurvedList"/>
    <dgm:cxn modelId="{238520E4-357C-4460-9093-99092165B609}" type="presParOf" srcId="{6972C06B-BD96-44F4-8D58-43687171FFD3}" destId="{60B0DF2F-7944-4697-8907-E5E78D205145}" srcOrd="2" destOrd="0" presId="urn:microsoft.com/office/officeart/2008/layout/VerticalCurvedList"/>
    <dgm:cxn modelId="{FDC7762A-20E9-4784-9E93-5813D17804B5}" type="presParOf" srcId="{6972C06B-BD96-44F4-8D58-43687171FFD3}" destId="{F3B64090-AB0C-46A4-83DD-9C8CC13802B4}" srcOrd="3" destOrd="0" presId="urn:microsoft.com/office/officeart/2008/layout/VerticalCurvedList"/>
    <dgm:cxn modelId="{08E80E77-9AF9-4B58-9CE7-C1BE85FAEE1E}" type="presParOf" srcId="{95E980A8-C2E8-449B-93E1-34D276EA0D85}" destId="{AAB5930E-FF4A-4ED1-9AD2-63E5D5829B9E}" srcOrd="1" destOrd="0" presId="urn:microsoft.com/office/officeart/2008/layout/VerticalCurvedList"/>
    <dgm:cxn modelId="{EDA1ACB7-BC9B-4838-A78C-B978DB562FDA}" type="presParOf" srcId="{95E980A8-C2E8-449B-93E1-34D276EA0D85}" destId="{5208CD07-0585-40A9-B861-5F36475CD47F}" srcOrd="2" destOrd="0" presId="urn:microsoft.com/office/officeart/2008/layout/VerticalCurvedList"/>
    <dgm:cxn modelId="{74AC9960-14E3-442D-AC21-8B0EF5ED3B38}" type="presParOf" srcId="{5208CD07-0585-40A9-B861-5F36475CD47F}" destId="{C23E3792-F763-40C9-ADCD-E21BEAFF0F35}" srcOrd="0" destOrd="0" presId="urn:microsoft.com/office/officeart/2008/layout/VerticalCurvedList"/>
    <dgm:cxn modelId="{291526C1-C3CE-4113-AECA-3408BE752AC0}" type="presParOf" srcId="{95E980A8-C2E8-449B-93E1-34D276EA0D85}" destId="{FEC7D8EA-3BDF-4D3A-A650-E006E94F0682}" srcOrd="3" destOrd="0" presId="urn:microsoft.com/office/officeart/2008/layout/VerticalCurvedList"/>
    <dgm:cxn modelId="{C150530A-8894-44E5-BDDA-99A43322BC27}" type="presParOf" srcId="{95E980A8-C2E8-449B-93E1-34D276EA0D85}" destId="{861CF29B-65DE-4B1D-A8D2-18FA490B1388}" srcOrd="4" destOrd="0" presId="urn:microsoft.com/office/officeart/2008/layout/VerticalCurvedList"/>
    <dgm:cxn modelId="{9E328E82-99C4-4CE3-85F3-A5DC4A147E46}" type="presParOf" srcId="{861CF29B-65DE-4B1D-A8D2-18FA490B1388}" destId="{C3AA2279-C65B-4802-848A-86519A2D73CF}" srcOrd="0" destOrd="0" presId="urn:microsoft.com/office/officeart/2008/layout/VerticalCurvedList"/>
    <dgm:cxn modelId="{46B3A3FA-F6E5-4F16-833E-3254EE1655F0}" type="presParOf" srcId="{95E980A8-C2E8-449B-93E1-34D276EA0D85}" destId="{0BC48268-B8E0-430B-AE74-3EF886D0A214}" srcOrd="5" destOrd="0" presId="urn:microsoft.com/office/officeart/2008/layout/VerticalCurvedList"/>
    <dgm:cxn modelId="{112E2881-01A4-483E-A63C-40D8AA13AB52}" type="presParOf" srcId="{95E980A8-C2E8-449B-93E1-34D276EA0D85}" destId="{7F8AC724-DBE3-4626-ABB9-E5015A925595}" srcOrd="6" destOrd="0" presId="urn:microsoft.com/office/officeart/2008/layout/VerticalCurvedList"/>
    <dgm:cxn modelId="{78844B3B-2AEE-4495-BDC7-8252800AF3F4}" type="presParOf" srcId="{7F8AC724-DBE3-4626-ABB9-E5015A925595}" destId="{D1785A53-8BD9-4B9A-BB86-4AF28D9E126F}" srcOrd="0" destOrd="0" presId="urn:microsoft.com/office/officeart/2008/layout/VerticalCurvedList"/>
    <dgm:cxn modelId="{E7383B0B-5852-4426-8518-895AD0F7DF70}" type="presParOf" srcId="{95E980A8-C2E8-449B-93E1-34D276EA0D85}" destId="{B8A65451-A6C9-4DD9-9C46-227964E65092}" srcOrd="7" destOrd="0" presId="urn:microsoft.com/office/officeart/2008/layout/VerticalCurvedList"/>
    <dgm:cxn modelId="{E40A1EAA-E298-4995-AF0D-D8804559E7B0}" type="presParOf" srcId="{95E980A8-C2E8-449B-93E1-34D276EA0D85}" destId="{D94C3328-914F-4C02-AC2F-DCB9F763CDEF}" srcOrd="8" destOrd="0" presId="urn:microsoft.com/office/officeart/2008/layout/VerticalCurvedList"/>
    <dgm:cxn modelId="{F4145661-094E-419A-82FF-3FDE13696030}" type="presParOf" srcId="{D94C3328-914F-4C02-AC2F-DCB9F763CDEF}" destId="{DE9A7289-F095-4C8A-880B-4BD38C423BE1}" srcOrd="0" destOrd="0" presId="urn:microsoft.com/office/officeart/2008/layout/VerticalCurvedList"/>
    <dgm:cxn modelId="{219C3CD2-F782-42BB-8A02-207E193ACE78}" type="presParOf" srcId="{95E980A8-C2E8-449B-93E1-34D276EA0D85}" destId="{FA7958A1-5901-47FB-9439-DF56D70BDD3E}" srcOrd="9" destOrd="0" presId="urn:microsoft.com/office/officeart/2008/layout/VerticalCurvedList"/>
    <dgm:cxn modelId="{A7799D5D-4EA4-403B-BE4D-A60546122748}" type="presParOf" srcId="{95E980A8-C2E8-449B-93E1-34D276EA0D85}" destId="{117E4B3F-F414-401C-9359-CC3297511268}" srcOrd="10" destOrd="0" presId="urn:microsoft.com/office/officeart/2008/layout/VerticalCurvedList"/>
    <dgm:cxn modelId="{1FC36F70-3DBF-4FB8-AA47-3EEE570D5FB8}" type="presParOf" srcId="{117E4B3F-F414-401C-9359-CC3297511268}" destId="{2DCC0964-0956-45C2-B905-7068CC4697D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36ADC-DBD0-43B4-957B-9B66F0B905BE}">
      <dsp:nvSpPr>
        <dsp:cNvPr id="0" name=""/>
        <dsp:cNvSpPr/>
      </dsp:nvSpPr>
      <dsp:spPr>
        <a:xfrm>
          <a:off x="1329" y="0"/>
          <a:ext cx="1278523" cy="23526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300" kern="1200" dirty="0" smtClean="0"/>
        </a:p>
      </dsp:txBody>
      <dsp:txXfrm>
        <a:off x="1329" y="0"/>
        <a:ext cx="1278523" cy="705802"/>
      </dsp:txXfrm>
    </dsp:sp>
    <dsp:sp modelId="{E1879816-162D-4D46-81C2-21D074BB2C5C}">
      <dsp:nvSpPr>
        <dsp:cNvPr id="0" name=""/>
        <dsp:cNvSpPr/>
      </dsp:nvSpPr>
      <dsp:spPr>
        <a:xfrm>
          <a:off x="189399" y="705913"/>
          <a:ext cx="902382" cy="1529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1</a:t>
          </a:r>
          <a:r>
            <a:rPr lang="en-GB" sz="1000" kern="1200" baseline="30000" dirty="0" smtClean="0"/>
            <a:t>st</a:t>
          </a:r>
          <a:r>
            <a:rPr lang="en-GB" sz="1000" kern="1200" dirty="0" smtClean="0"/>
            <a:t> and 3</a:t>
          </a:r>
          <a:r>
            <a:rPr lang="en-GB" sz="1000" kern="1200" baseline="30000" dirty="0" smtClean="0"/>
            <a:t>rd</a:t>
          </a:r>
          <a:r>
            <a:rPr lang="en-GB" sz="1000" kern="1200" dirty="0" smtClean="0"/>
            <a:t> Party </a:t>
          </a:r>
          <a:endParaRPr lang="en-US" sz="1000" kern="1200" dirty="0"/>
        </a:p>
      </dsp:txBody>
      <dsp:txXfrm>
        <a:off x="215829" y="732343"/>
        <a:ext cx="849522" cy="1476157"/>
      </dsp:txXfrm>
    </dsp:sp>
    <dsp:sp modelId="{5C06EFC1-8765-448B-B003-351D09F7B05B}">
      <dsp:nvSpPr>
        <dsp:cNvPr id="0" name=""/>
        <dsp:cNvSpPr/>
      </dsp:nvSpPr>
      <dsp:spPr>
        <a:xfrm>
          <a:off x="1327797" y="0"/>
          <a:ext cx="1278523" cy="23526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300" kern="1200" dirty="0" smtClean="0"/>
        </a:p>
      </dsp:txBody>
      <dsp:txXfrm>
        <a:off x="1327797" y="0"/>
        <a:ext cx="1278523" cy="705802"/>
      </dsp:txXfrm>
    </dsp:sp>
    <dsp:sp modelId="{E4B6C4A0-7975-4527-AB78-90E7A925C1EF}">
      <dsp:nvSpPr>
        <dsp:cNvPr id="0" name=""/>
        <dsp:cNvSpPr/>
      </dsp:nvSpPr>
      <dsp:spPr>
        <a:xfrm>
          <a:off x="1503594" y="705859"/>
          <a:ext cx="1022819" cy="34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Credit Card / Revolving Credit</a:t>
          </a:r>
        </a:p>
      </dsp:txBody>
      <dsp:txXfrm>
        <a:off x="1513632" y="715897"/>
        <a:ext cx="1002743" cy="322658"/>
      </dsp:txXfrm>
    </dsp:sp>
    <dsp:sp modelId="{F7797050-AB69-4901-8FCA-0DA99BCEBBEC}">
      <dsp:nvSpPr>
        <dsp:cNvPr id="0" name=""/>
        <dsp:cNvSpPr/>
      </dsp:nvSpPr>
      <dsp:spPr>
        <a:xfrm>
          <a:off x="1503594" y="1101323"/>
          <a:ext cx="1022819" cy="34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Consumer Loans</a:t>
          </a:r>
          <a:endParaRPr lang="en-US" sz="1000" kern="1200" dirty="0"/>
        </a:p>
      </dsp:txBody>
      <dsp:txXfrm>
        <a:off x="1513632" y="1111361"/>
        <a:ext cx="1002743" cy="322658"/>
      </dsp:txXfrm>
    </dsp:sp>
    <dsp:sp modelId="{E4AD987E-CD2C-4897-9B7B-373C0B88A0EE}">
      <dsp:nvSpPr>
        <dsp:cNvPr id="0" name=""/>
        <dsp:cNvSpPr/>
      </dsp:nvSpPr>
      <dsp:spPr>
        <a:xfrm>
          <a:off x="1503594" y="1496786"/>
          <a:ext cx="1022819" cy="34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Insurance Policy</a:t>
          </a:r>
          <a:endParaRPr lang="en-US" sz="1000" kern="1200" dirty="0"/>
        </a:p>
      </dsp:txBody>
      <dsp:txXfrm>
        <a:off x="1513632" y="1506824"/>
        <a:ext cx="1002743" cy="322658"/>
      </dsp:txXfrm>
    </dsp:sp>
    <dsp:sp modelId="{E950136C-C42C-4196-A76A-6A977372E165}">
      <dsp:nvSpPr>
        <dsp:cNvPr id="0" name=""/>
        <dsp:cNvSpPr/>
      </dsp:nvSpPr>
      <dsp:spPr>
        <a:xfrm>
          <a:off x="1503594" y="1892249"/>
          <a:ext cx="1022819" cy="342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Mobile Phone</a:t>
          </a:r>
          <a:endParaRPr lang="en-US" sz="1000" kern="1200" dirty="0"/>
        </a:p>
      </dsp:txBody>
      <dsp:txXfrm>
        <a:off x="1513632" y="1902287"/>
        <a:ext cx="1002743" cy="3226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36ADC-DBD0-43B4-957B-9B66F0B905BE}">
      <dsp:nvSpPr>
        <dsp:cNvPr id="0" name=""/>
        <dsp:cNvSpPr/>
      </dsp:nvSpPr>
      <dsp:spPr>
        <a:xfrm>
          <a:off x="26959" y="0"/>
          <a:ext cx="1420843" cy="23383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300" kern="1200" dirty="0" smtClean="0"/>
        </a:p>
      </dsp:txBody>
      <dsp:txXfrm>
        <a:off x="26959" y="0"/>
        <a:ext cx="1420843" cy="701516"/>
      </dsp:txXfrm>
    </dsp:sp>
    <dsp:sp modelId="{E1879816-162D-4D46-81C2-21D074BB2C5C}">
      <dsp:nvSpPr>
        <dsp:cNvPr id="0" name=""/>
        <dsp:cNvSpPr/>
      </dsp:nvSpPr>
      <dsp:spPr>
        <a:xfrm>
          <a:off x="209552" y="701626"/>
          <a:ext cx="1002831" cy="1519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3</a:t>
          </a:r>
          <a:r>
            <a:rPr lang="en-GB" sz="1000" kern="1200" baseline="30000" dirty="0" smtClean="0"/>
            <a:t>rd</a:t>
          </a:r>
          <a:r>
            <a:rPr lang="en-GB" sz="1000" kern="1200" dirty="0" smtClean="0"/>
            <a:t> Party </a:t>
          </a:r>
          <a:endParaRPr lang="en-US" sz="1000" kern="1200" dirty="0"/>
        </a:p>
      </dsp:txBody>
      <dsp:txXfrm>
        <a:off x="238924" y="730998"/>
        <a:ext cx="944087" cy="1460988"/>
      </dsp:txXfrm>
    </dsp:sp>
    <dsp:sp modelId="{5C06EFC1-8765-448B-B003-351D09F7B05B}">
      <dsp:nvSpPr>
        <dsp:cNvPr id="0" name=""/>
        <dsp:cNvSpPr/>
      </dsp:nvSpPr>
      <dsp:spPr>
        <a:xfrm>
          <a:off x="1500189" y="0"/>
          <a:ext cx="1420843" cy="23383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3300" kern="1200" dirty="0" smtClean="0"/>
        </a:p>
      </dsp:txBody>
      <dsp:txXfrm>
        <a:off x="1500189" y="0"/>
        <a:ext cx="1420843" cy="701516"/>
      </dsp:txXfrm>
    </dsp:sp>
    <dsp:sp modelId="{E4B6C4A0-7975-4527-AB78-90E7A925C1EF}">
      <dsp:nvSpPr>
        <dsp:cNvPr id="0" name=""/>
        <dsp:cNvSpPr/>
      </dsp:nvSpPr>
      <dsp:spPr>
        <a:xfrm>
          <a:off x="1670037" y="701573"/>
          <a:ext cx="1136674" cy="34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Credit Card / Revolving Credit</a:t>
          </a:r>
        </a:p>
      </dsp:txBody>
      <dsp:txXfrm>
        <a:off x="1680014" y="711550"/>
        <a:ext cx="1116720" cy="320699"/>
      </dsp:txXfrm>
    </dsp:sp>
    <dsp:sp modelId="{F7797050-AB69-4901-8FCA-0DA99BCEBBEC}">
      <dsp:nvSpPr>
        <dsp:cNvPr id="0" name=""/>
        <dsp:cNvSpPr/>
      </dsp:nvSpPr>
      <dsp:spPr>
        <a:xfrm>
          <a:off x="1670037" y="1094635"/>
          <a:ext cx="1136674" cy="34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Consumer Loans</a:t>
          </a:r>
          <a:endParaRPr lang="en-US" sz="1000" kern="1200" dirty="0"/>
        </a:p>
      </dsp:txBody>
      <dsp:txXfrm>
        <a:off x="1680014" y="1104612"/>
        <a:ext cx="1116720" cy="320699"/>
      </dsp:txXfrm>
    </dsp:sp>
    <dsp:sp modelId="{E4AD987E-CD2C-4897-9B7B-373C0B88A0EE}">
      <dsp:nvSpPr>
        <dsp:cNvPr id="0" name=""/>
        <dsp:cNvSpPr/>
      </dsp:nvSpPr>
      <dsp:spPr>
        <a:xfrm>
          <a:off x="1670037" y="1487696"/>
          <a:ext cx="1136674" cy="34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Insurance Policy</a:t>
          </a:r>
          <a:endParaRPr lang="en-US" sz="1000" kern="1200" dirty="0"/>
        </a:p>
      </dsp:txBody>
      <dsp:txXfrm>
        <a:off x="1680014" y="1497673"/>
        <a:ext cx="1116720" cy="320699"/>
      </dsp:txXfrm>
    </dsp:sp>
    <dsp:sp modelId="{E950136C-C42C-4196-A76A-6A977372E165}">
      <dsp:nvSpPr>
        <dsp:cNvPr id="0" name=""/>
        <dsp:cNvSpPr/>
      </dsp:nvSpPr>
      <dsp:spPr>
        <a:xfrm>
          <a:off x="1670037" y="1880758"/>
          <a:ext cx="1136674" cy="34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Mobile Phone</a:t>
          </a:r>
          <a:endParaRPr lang="en-US" sz="1000" kern="1200" dirty="0"/>
        </a:p>
      </dsp:txBody>
      <dsp:txXfrm>
        <a:off x="1680014" y="1890735"/>
        <a:ext cx="1116720" cy="320699"/>
      </dsp:txXfrm>
    </dsp:sp>
    <dsp:sp modelId="{154568F5-30DF-4603-86BB-AAAFF5950D2F}">
      <dsp:nvSpPr>
        <dsp:cNvPr id="0" name=""/>
        <dsp:cNvSpPr/>
      </dsp:nvSpPr>
      <dsp:spPr>
        <a:xfrm>
          <a:off x="3055360" y="0"/>
          <a:ext cx="1420843" cy="23383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Application Segments by product and line of business</a:t>
          </a:r>
          <a:endParaRPr lang="en-US" sz="1000" kern="1200" dirty="0"/>
        </a:p>
      </dsp:txBody>
      <dsp:txXfrm>
        <a:off x="3055360" y="0"/>
        <a:ext cx="1420843" cy="701516"/>
      </dsp:txXfrm>
    </dsp:sp>
    <dsp:sp modelId="{8B440D62-621E-4C12-8AFD-ABE710F58842}">
      <dsp:nvSpPr>
        <dsp:cNvPr id="0" name=""/>
        <dsp:cNvSpPr/>
      </dsp:nvSpPr>
      <dsp:spPr>
        <a:xfrm>
          <a:off x="3197444" y="702349"/>
          <a:ext cx="1136674" cy="2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Credit line</a:t>
          </a:r>
          <a:endParaRPr lang="en-US" sz="1000" kern="1200" dirty="0"/>
        </a:p>
      </dsp:txBody>
      <dsp:txXfrm>
        <a:off x="3204422" y="709327"/>
        <a:ext cx="1122718" cy="224278"/>
      </dsp:txXfrm>
    </dsp:sp>
    <dsp:sp modelId="{CA0AF908-F40D-49F3-A083-F50612E06021}">
      <dsp:nvSpPr>
        <dsp:cNvPr id="0" name=""/>
        <dsp:cNvSpPr/>
      </dsp:nvSpPr>
      <dsp:spPr>
        <a:xfrm>
          <a:off x="3197444" y="977235"/>
          <a:ext cx="1136674" cy="2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Personal loans</a:t>
          </a:r>
          <a:endParaRPr lang="en-US" sz="1000" kern="1200" dirty="0"/>
        </a:p>
      </dsp:txBody>
      <dsp:txXfrm>
        <a:off x="3204422" y="984213"/>
        <a:ext cx="1122718" cy="224278"/>
      </dsp:txXfrm>
    </dsp:sp>
    <dsp:sp modelId="{9D401ADB-36A6-4BEF-9777-059E07178876}">
      <dsp:nvSpPr>
        <dsp:cNvPr id="0" name=""/>
        <dsp:cNvSpPr/>
      </dsp:nvSpPr>
      <dsp:spPr>
        <a:xfrm>
          <a:off x="3197444" y="1252121"/>
          <a:ext cx="1136674" cy="2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Auto Loans</a:t>
          </a:r>
          <a:endParaRPr lang="en-US" sz="1000" kern="1200" dirty="0"/>
        </a:p>
      </dsp:txBody>
      <dsp:txXfrm>
        <a:off x="3204422" y="1259099"/>
        <a:ext cx="1122718" cy="224278"/>
      </dsp:txXfrm>
    </dsp:sp>
    <dsp:sp modelId="{F4DBEB04-8262-4641-AE39-F397BA29EC37}">
      <dsp:nvSpPr>
        <dsp:cNvPr id="0" name=""/>
        <dsp:cNvSpPr/>
      </dsp:nvSpPr>
      <dsp:spPr>
        <a:xfrm>
          <a:off x="3197444" y="1527007"/>
          <a:ext cx="1136674" cy="193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Mortgage</a:t>
          </a:r>
          <a:endParaRPr lang="en-US" sz="1000" kern="1200" dirty="0"/>
        </a:p>
      </dsp:txBody>
      <dsp:txXfrm>
        <a:off x="3203116" y="1532679"/>
        <a:ext cx="1125330" cy="182302"/>
      </dsp:txXfrm>
    </dsp:sp>
    <dsp:sp modelId="{7DA81A7F-9C1A-4191-A452-C3E11E1475A5}">
      <dsp:nvSpPr>
        <dsp:cNvPr id="0" name=""/>
        <dsp:cNvSpPr/>
      </dsp:nvSpPr>
      <dsp:spPr>
        <a:xfrm>
          <a:off x="3197444" y="1757305"/>
          <a:ext cx="1136674" cy="2382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Mobile Phone </a:t>
          </a:r>
          <a:endParaRPr lang="en-US" sz="1000" kern="1200" dirty="0"/>
        </a:p>
      </dsp:txBody>
      <dsp:txXfrm>
        <a:off x="3204422" y="1764283"/>
        <a:ext cx="1122718" cy="224278"/>
      </dsp:txXfrm>
    </dsp:sp>
    <dsp:sp modelId="{FCC98033-BB8A-460C-9348-A16CA63A559E}">
      <dsp:nvSpPr>
        <dsp:cNvPr id="0" name=""/>
        <dsp:cNvSpPr/>
      </dsp:nvSpPr>
      <dsp:spPr>
        <a:xfrm>
          <a:off x="3216495" y="2022717"/>
          <a:ext cx="1136674" cy="188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 smtClean="0"/>
            <a:t>Insurance Policy</a:t>
          </a:r>
          <a:endParaRPr lang="en-US" sz="1000" kern="1200" dirty="0"/>
        </a:p>
      </dsp:txBody>
      <dsp:txXfrm>
        <a:off x="3222014" y="2028236"/>
        <a:ext cx="1125636" cy="1774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10B9F-7DC9-4CCD-93B1-EAAAC1B5171A}">
      <dsp:nvSpPr>
        <dsp:cNvPr id="0" name=""/>
        <dsp:cNvSpPr/>
      </dsp:nvSpPr>
      <dsp:spPr>
        <a:xfrm>
          <a:off x="2255520" y="1216"/>
          <a:ext cx="3383280" cy="4320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234950" lvl="1" indent="-123825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Age, Gender, Address, Contact Info</a:t>
          </a:r>
          <a:endParaRPr lang="en-US" sz="1200" kern="1200" dirty="0"/>
        </a:p>
        <a:p>
          <a:pPr marL="234950" lvl="1" indent="-123825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Occupation</a:t>
          </a:r>
          <a:endParaRPr lang="en-US" sz="1200" kern="1200" dirty="0"/>
        </a:p>
      </dsp:txBody>
      <dsp:txXfrm>
        <a:off x="2255520" y="1216"/>
        <a:ext cx="3383280" cy="432077"/>
      </dsp:txXfrm>
    </dsp:sp>
    <dsp:sp modelId="{BB86525A-2C73-4F24-954C-24B080CD3349}">
      <dsp:nvSpPr>
        <dsp:cNvPr id="0" name=""/>
        <dsp:cNvSpPr/>
      </dsp:nvSpPr>
      <dsp:spPr>
        <a:xfrm>
          <a:off x="0" y="1216"/>
          <a:ext cx="2255520" cy="432077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</a:t>
          </a:r>
          <a:endParaRPr lang="en-US" sz="2000" kern="1200" dirty="0"/>
        </a:p>
      </dsp:txBody>
      <dsp:txXfrm>
        <a:off x="0" y="1216"/>
        <a:ext cx="2255520" cy="432077"/>
      </dsp:txXfrm>
    </dsp:sp>
    <dsp:sp modelId="{E823C0E8-4451-471F-879B-63964617FEC8}">
      <dsp:nvSpPr>
        <dsp:cNvPr id="0" name=""/>
        <dsp:cNvSpPr/>
      </dsp:nvSpPr>
      <dsp:spPr>
        <a:xfrm>
          <a:off x="2255520" y="476502"/>
          <a:ext cx="3383280" cy="4320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234950" lvl="1" indent="-123825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Business, Consumer, Self Employed</a:t>
          </a:r>
          <a:endParaRPr lang="en-US" sz="1200" kern="1200" dirty="0"/>
        </a:p>
      </dsp:txBody>
      <dsp:txXfrm>
        <a:off x="2255520" y="476502"/>
        <a:ext cx="3383280" cy="432077"/>
      </dsp:txXfrm>
    </dsp:sp>
    <dsp:sp modelId="{4BEDF898-4EBC-4688-A48F-22A1B2B504B9}">
      <dsp:nvSpPr>
        <dsp:cNvPr id="0" name=""/>
        <dsp:cNvSpPr/>
      </dsp:nvSpPr>
      <dsp:spPr>
        <a:xfrm>
          <a:off x="0" y="476502"/>
          <a:ext cx="2255520" cy="432077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5714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5714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5714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Applicant</a:t>
          </a:r>
          <a:endParaRPr lang="en-US" sz="2000" kern="1200" dirty="0"/>
        </a:p>
      </dsp:txBody>
      <dsp:txXfrm>
        <a:off x="0" y="476502"/>
        <a:ext cx="2255520" cy="432077"/>
      </dsp:txXfrm>
    </dsp:sp>
    <dsp:sp modelId="{BC5A7E65-22C6-45BF-B535-14CE602D872F}">
      <dsp:nvSpPr>
        <dsp:cNvPr id="0" name=""/>
        <dsp:cNvSpPr/>
      </dsp:nvSpPr>
      <dsp:spPr>
        <a:xfrm>
          <a:off x="2255520" y="951787"/>
          <a:ext cx="3383280" cy="4320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234950" lvl="1" indent="-123825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Time at Address, Time at Employer</a:t>
          </a:r>
          <a:endParaRPr lang="en-US" sz="1200" kern="1200" dirty="0"/>
        </a:p>
        <a:p>
          <a:pPr marL="234950" lvl="1" indent="-123825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Payments, Delinquency</a:t>
          </a:r>
          <a:endParaRPr lang="en-US" sz="1200" kern="1200" dirty="0"/>
        </a:p>
      </dsp:txBody>
      <dsp:txXfrm>
        <a:off x="2255520" y="951787"/>
        <a:ext cx="3383280" cy="432077"/>
      </dsp:txXfrm>
    </dsp:sp>
    <dsp:sp modelId="{C3A25F24-4923-4602-8CE2-0C23E9ECD599}">
      <dsp:nvSpPr>
        <dsp:cNvPr id="0" name=""/>
        <dsp:cNvSpPr/>
      </dsp:nvSpPr>
      <dsp:spPr>
        <a:xfrm>
          <a:off x="0" y="951787"/>
          <a:ext cx="2255520" cy="432077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1429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11429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1429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Bureau</a:t>
          </a:r>
          <a:endParaRPr lang="en-US" sz="2000" kern="1200" dirty="0"/>
        </a:p>
      </dsp:txBody>
      <dsp:txXfrm>
        <a:off x="0" y="951787"/>
        <a:ext cx="2255520" cy="432077"/>
      </dsp:txXfrm>
    </dsp:sp>
    <dsp:sp modelId="{949B1988-67D9-4511-87C7-394230EFF26F}">
      <dsp:nvSpPr>
        <dsp:cNvPr id="0" name=""/>
        <dsp:cNvSpPr/>
      </dsp:nvSpPr>
      <dsp:spPr>
        <a:xfrm>
          <a:off x="2255520" y="1427072"/>
          <a:ext cx="3383280" cy="4320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234950" lvl="1" indent="-12065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Cards, Loans, Mortgages, Vehicle Financing</a:t>
          </a:r>
          <a:endParaRPr lang="en-US" sz="1200" kern="1200" dirty="0"/>
        </a:p>
        <a:p>
          <a:pPr marL="234950" lvl="1" indent="-12065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Retail/Checking/Current Accounts</a:t>
          </a:r>
          <a:endParaRPr lang="en-US" sz="1200" kern="1200" dirty="0"/>
        </a:p>
      </dsp:txBody>
      <dsp:txXfrm>
        <a:off x="2255520" y="1427072"/>
        <a:ext cx="3383280" cy="432077"/>
      </dsp:txXfrm>
    </dsp:sp>
    <dsp:sp modelId="{F2B643BB-F0A6-44EB-AC5F-6E508AC36ED4}">
      <dsp:nvSpPr>
        <dsp:cNvPr id="0" name=""/>
        <dsp:cNvSpPr/>
      </dsp:nvSpPr>
      <dsp:spPr>
        <a:xfrm>
          <a:off x="0" y="1427072"/>
          <a:ext cx="2255520" cy="432077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7143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17143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7143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Product</a:t>
          </a:r>
          <a:endParaRPr lang="en-US" sz="2000" kern="1200" dirty="0"/>
        </a:p>
      </dsp:txBody>
      <dsp:txXfrm>
        <a:off x="0" y="1427072"/>
        <a:ext cx="2255520" cy="432077"/>
      </dsp:txXfrm>
    </dsp:sp>
    <dsp:sp modelId="{60B95110-B152-41B4-801C-CCACF52319F5}">
      <dsp:nvSpPr>
        <dsp:cNvPr id="0" name=""/>
        <dsp:cNvSpPr/>
      </dsp:nvSpPr>
      <dsp:spPr>
        <a:xfrm>
          <a:off x="2255520" y="1902358"/>
          <a:ext cx="3383280" cy="4320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234950" lvl="1" indent="-12065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ID Type &amp; Number</a:t>
          </a:r>
          <a:endParaRPr lang="en-US" sz="1200" kern="1200" dirty="0"/>
        </a:p>
        <a:p>
          <a:pPr marL="234950" lvl="1" indent="-12065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Documentation</a:t>
          </a:r>
          <a:endParaRPr lang="en-US" sz="1200" kern="1200" dirty="0"/>
        </a:p>
      </dsp:txBody>
      <dsp:txXfrm>
        <a:off x="2255520" y="1902358"/>
        <a:ext cx="3383280" cy="432077"/>
      </dsp:txXfrm>
    </dsp:sp>
    <dsp:sp modelId="{61363F64-6730-4F30-89E0-230661F070D6}">
      <dsp:nvSpPr>
        <dsp:cNvPr id="0" name=""/>
        <dsp:cNvSpPr/>
      </dsp:nvSpPr>
      <dsp:spPr>
        <a:xfrm>
          <a:off x="0" y="1902358"/>
          <a:ext cx="2255520" cy="432077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2857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22857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2857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Authentication</a:t>
          </a:r>
          <a:endParaRPr lang="en-US" sz="2000" kern="1200" dirty="0"/>
        </a:p>
      </dsp:txBody>
      <dsp:txXfrm>
        <a:off x="0" y="1902358"/>
        <a:ext cx="2255520" cy="432077"/>
      </dsp:txXfrm>
    </dsp:sp>
    <dsp:sp modelId="{88A26D40-04F2-4CCB-BE4F-75EC03C2330D}">
      <dsp:nvSpPr>
        <dsp:cNvPr id="0" name=""/>
        <dsp:cNvSpPr/>
      </dsp:nvSpPr>
      <dsp:spPr>
        <a:xfrm>
          <a:off x="2255520" y="2377643"/>
          <a:ext cx="3383280" cy="4320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234950" lvl="1" indent="-12065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Time with bank</a:t>
          </a:r>
          <a:endParaRPr lang="en-US" sz="1200" kern="1200" dirty="0"/>
        </a:p>
        <a:p>
          <a:pPr marL="234950" lvl="1" indent="-12065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Other Accounts &amp; Payment history</a:t>
          </a:r>
          <a:endParaRPr lang="en-US" sz="1200" kern="1200" dirty="0"/>
        </a:p>
      </dsp:txBody>
      <dsp:txXfrm>
        <a:off x="2255520" y="2377643"/>
        <a:ext cx="3383280" cy="432077"/>
      </dsp:txXfrm>
    </dsp:sp>
    <dsp:sp modelId="{15361068-4E9D-4589-9E54-DA8D8DF27A06}">
      <dsp:nvSpPr>
        <dsp:cNvPr id="0" name=""/>
        <dsp:cNvSpPr/>
      </dsp:nvSpPr>
      <dsp:spPr>
        <a:xfrm>
          <a:off x="0" y="2377643"/>
          <a:ext cx="2255520" cy="432077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8571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28571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8571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Customer</a:t>
          </a:r>
          <a:endParaRPr lang="en-US" sz="2000" kern="1200" dirty="0"/>
        </a:p>
      </dsp:txBody>
      <dsp:txXfrm>
        <a:off x="0" y="2377643"/>
        <a:ext cx="2255520" cy="432077"/>
      </dsp:txXfrm>
    </dsp:sp>
    <dsp:sp modelId="{D48A6A74-9A04-43F7-8201-E78B7AEC0CF7}">
      <dsp:nvSpPr>
        <dsp:cNvPr id="0" name=""/>
        <dsp:cNvSpPr/>
      </dsp:nvSpPr>
      <dsp:spPr>
        <a:xfrm>
          <a:off x="2255520" y="2852929"/>
          <a:ext cx="3383280" cy="4320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234950" lvl="1" indent="-123825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Industry Negative Files </a:t>
          </a:r>
          <a:r>
            <a:rPr lang="en-US" sz="1200" kern="1200" dirty="0" err="1" smtClean="0"/>
            <a:t>eg</a:t>
          </a:r>
          <a:r>
            <a:rPr lang="en-US" sz="1200" kern="1200" dirty="0" smtClean="0"/>
            <a:t> CIFAS</a:t>
          </a:r>
          <a:endParaRPr lang="en-US" sz="1200" kern="1200" dirty="0"/>
        </a:p>
      </dsp:txBody>
      <dsp:txXfrm>
        <a:off x="2255520" y="2852929"/>
        <a:ext cx="3383280" cy="432077"/>
      </dsp:txXfrm>
    </dsp:sp>
    <dsp:sp modelId="{339D1B86-8189-4BFA-BFD6-40E7D08645A7}">
      <dsp:nvSpPr>
        <dsp:cNvPr id="0" name=""/>
        <dsp:cNvSpPr/>
      </dsp:nvSpPr>
      <dsp:spPr>
        <a:xfrm>
          <a:off x="0" y="2852929"/>
          <a:ext cx="2255520" cy="432077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4286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34286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4286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Industry Files</a:t>
          </a:r>
          <a:endParaRPr lang="en-US" sz="2000" kern="1200" dirty="0"/>
        </a:p>
      </dsp:txBody>
      <dsp:txXfrm>
        <a:off x="0" y="2852929"/>
        <a:ext cx="2255520" cy="432077"/>
      </dsp:txXfrm>
    </dsp:sp>
    <dsp:sp modelId="{D309B0B4-A05C-4C69-B74A-ADC27865E5EC}">
      <dsp:nvSpPr>
        <dsp:cNvPr id="0" name=""/>
        <dsp:cNvSpPr/>
      </dsp:nvSpPr>
      <dsp:spPr>
        <a:xfrm>
          <a:off x="2255520" y="3328214"/>
          <a:ext cx="3383280" cy="4320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234950" lvl="1" indent="-123825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Deceased Register, Sanction List, Phone Number Lookups, Address Changes</a:t>
          </a:r>
          <a:endParaRPr lang="en-US" sz="1200" kern="1200" dirty="0"/>
        </a:p>
      </dsp:txBody>
      <dsp:txXfrm>
        <a:off x="2255520" y="3328214"/>
        <a:ext cx="3383280" cy="432077"/>
      </dsp:txXfrm>
    </dsp:sp>
    <dsp:sp modelId="{1A4F3840-27C8-4972-8B17-4299FCFB3F38}">
      <dsp:nvSpPr>
        <dsp:cNvPr id="0" name=""/>
        <dsp:cNvSpPr/>
      </dsp:nvSpPr>
      <dsp:spPr>
        <a:xfrm>
          <a:off x="0" y="3328214"/>
          <a:ext cx="2255520" cy="432077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hade val="51000"/>
                <a:satMod val="130000"/>
              </a:schemeClr>
            </a:gs>
            <a:gs pos="80000">
              <a:schemeClr val="accent1">
                <a:alpha val="90000"/>
                <a:hueOff val="0"/>
                <a:satOff val="0"/>
                <a:lumOff val="0"/>
                <a:alphaOff val="-40000"/>
                <a:shade val="93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</a:t>
          </a:r>
          <a:r>
            <a:rPr lang="en-US" sz="2000" kern="1200" baseline="30000" dirty="0" smtClean="0"/>
            <a:t>rd</a:t>
          </a:r>
          <a:r>
            <a:rPr lang="en-US" sz="2000" kern="1200" dirty="0" smtClean="0"/>
            <a:t> Party Data</a:t>
          </a:r>
          <a:endParaRPr lang="en-US" sz="2000" kern="1200" dirty="0"/>
        </a:p>
      </dsp:txBody>
      <dsp:txXfrm>
        <a:off x="0" y="3328214"/>
        <a:ext cx="2255520" cy="432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DE2A4-1F3D-4A65-9DED-0AD8267E9BF2}">
      <dsp:nvSpPr>
        <dsp:cNvPr id="0" name=""/>
        <dsp:cNvSpPr/>
      </dsp:nvSpPr>
      <dsp:spPr>
        <a:xfrm>
          <a:off x="504024" y="395708"/>
          <a:ext cx="2577701" cy="2577701"/>
        </a:xfrm>
        <a:prstGeom prst="blockArc">
          <a:avLst>
            <a:gd name="adj1" fmla="val 11880000"/>
            <a:gd name="adj2" fmla="val 16200000"/>
            <a:gd name="adj3" fmla="val 4642"/>
          </a:avLst>
        </a:prstGeom>
        <a:gradFill rotWithShape="0">
          <a:gsLst>
            <a:gs pos="0">
              <a:schemeClr val="accent1">
                <a:shade val="90000"/>
                <a:hueOff val="314873"/>
                <a:satOff val="-37037"/>
                <a:lumOff val="23060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314873"/>
                <a:satOff val="-37037"/>
                <a:lumOff val="23060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314873"/>
                <a:satOff val="-37037"/>
                <a:lumOff val="2306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18E5320-93D7-482F-92CE-A47B6E0C24E1}">
      <dsp:nvSpPr>
        <dsp:cNvPr id="0" name=""/>
        <dsp:cNvSpPr/>
      </dsp:nvSpPr>
      <dsp:spPr>
        <a:xfrm>
          <a:off x="504024" y="395708"/>
          <a:ext cx="2577701" cy="2577701"/>
        </a:xfrm>
        <a:prstGeom prst="blockArc">
          <a:avLst>
            <a:gd name="adj1" fmla="val 7560000"/>
            <a:gd name="adj2" fmla="val 11880000"/>
            <a:gd name="adj3" fmla="val 4642"/>
          </a:avLst>
        </a:prstGeom>
        <a:gradFill rotWithShape="0">
          <a:gsLst>
            <a:gs pos="0">
              <a:schemeClr val="accent1">
                <a:shade val="90000"/>
                <a:hueOff val="629746"/>
                <a:satOff val="-74074"/>
                <a:lumOff val="46121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629746"/>
                <a:satOff val="-74074"/>
                <a:lumOff val="46121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629746"/>
                <a:satOff val="-74074"/>
                <a:lumOff val="4612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A714A3-B92D-444D-BBDB-CB059FEB9602}">
      <dsp:nvSpPr>
        <dsp:cNvPr id="0" name=""/>
        <dsp:cNvSpPr/>
      </dsp:nvSpPr>
      <dsp:spPr>
        <a:xfrm>
          <a:off x="504024" y="395708"/>
          <a:ext cx="2577701" cy="2577701"/>
        </a:xfrm>
        <a:prstGeom prst="blockArc">
          <a:avLst>
            <a:gd name="adj1" fmla="val 3240000"/>
            <a:gd name="adj2" fmla="val 7560000"/>
            <a:gd name="adj3" fmla="val 4642"/>
          </a:avLst>
        </a:prstGeom>
        <a:gradFill rotWithShape="0">
          <a:gsLst>
            <a:gs pos="0">
              <a:schemeClr val="accent1">
                <a:shade val="90000"/>
                <a:hueOff val="629746"/>
                <a:satOff val="-74074"/>
                <a:lumOff val="46121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629746"/>
                <a:satOff val="-74074"/>
                <a:lumOff val="46121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629746"/>
                <a:satOff val="-74074"/>
                <a:lumOff val="4612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1689BB-F07A-493C-8681-51264E3C564E}">
      <dsp:nvSpPr>
        <dsp:cNvPr id="0" name=""/>
        <dsp:cNvSpPr/>
      </dsp:nvSpPr>
      <dsp:spPr>
        <a:xfrm>
          <a:off x="504024" y="395708"/>
          <a:ext cx="2577701" cy="2577701"/>
        </a:xfrm>
        <a:prstGeom prst="blockArc">
          <a:avLst>
            <a:gd name="adj1" fmla="val 20520000"/>
            <a:gd name="adj2" fmla="val 3240000"/>
            <a:gd name="adj3" fmla="val 4642"/>
          </a:avLst>
        </a:prstGeom>
        <a:gradFill rotWithShape="0">
          <a:gsLst>
            <a:gs pos="0">
              <a:schemeClr val="accent1">
                <a:shade val="90000"/>
                <a:hueOff val="314873"/>
                <a:satOff val="-37037"/>
                <a:lumOff val="23060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314873"/>
                <a:satOff val="-37037"/>
                <a:lumOff val="23060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314873"/>
                <a:satOff val="-37037"/>
                <a:lumOff val="2306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1A5C5F-246A-48B9-BF52-F7D44287C7F5}">
      <dsp:nvSpPr>
        <dsp:cNvPr id="0" name=""/>
        <dsp:cNvSpPr/>
      </dsp:nvSpPr>
      <dsp:spPr>
        <a:xfrm>
          <a:off x="504024" y="395708"/>
          <a:ext cx="2577701" cy="2577701"/>
        </a:xfrm>
        <a:prstGeom prst="blockArc">
          <a:avLst>
            <a:gd name="adj1" fmla="val 16200000"/>
            <a:gd name="adj2" fmla="val 20520000"/>
            <a:gd name="adj3" fmla="val 4642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AD0E5C2-73F1-49E8-917E-8035CA34269D}">
      <dsp:nvSpPr>
        <dsp:cNvPr id="0" name=""/>
        <dsp:cNvSpPr/>
      </dsp:nvSpPr>
      <dsp:spPr>
        <a:xfrm>
          <a:off x="1179333" y="1071016"/>
          <a:ext cx="1227083" cy="1227083"/>
        </a:xfrm>
        <a:prstGeom prst="ellipse">
          <a:avLst/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Risk Score</a:t>
          </a:r>
          <a:endParaRPr lang="en-US" sz="1400" b="1" kern="1200" dirty="0"/>
        </a:p>
      </dsp:txBody>
      <dsp:txXfrm>
        <a:off x="1359035" y="1250718"/>
        <a:ext cx="867679" cy="867679"/>
      </dsp:txXfrm>
    </dsp:sp>
    <dsp:sp modelId="{B0AADA9A-8AD7-4B87-B8B8-5385A5B3C589}">
      <dsp:nvSpPr>
        <dsp:cNvPr id="0" name=""/>
        <dsp:cNvSpPr/>
      </dsp:nvSpPr>
      <dsp:spPr>
        <a:xfrm>
          <a:off x="1228415" y="-138837"/>
          <a:ext cx="1128919" cy="1128919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Age</a:t>
          </a:r>
          <a:endParaRPr lang="en-US" sz="1100" kern="1200" dirty="0"/>
        </a:p>
      </dsp:txBody>
      <dsp:txXfrm>
        <a:off x="1393741" y="26489"/>
        <a:ext cx="798267" cy="798267"/>
      </dsp:txXfrm>
    </dsp:sp>
    <dsp:sp modelId="{22BD3188-DB32-4AA2-A29A-9E7925AE4277}">
      <dsp:nvSpPr>
        <dsp:cNvPr id="0" name=""/>
        <dsp:cNvSpPr/>
      </dsp:nvSpPr>
      <dsp:spPr>
        <a:xfrm>
          <a:off x="2425734" y="731066"/>
          <a:ext cx="1128919" cy="1128919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290770"/>
                <a:satOff val="-36942"/>
                <a:lumOff val="23598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290770"/>
                <a:satOff val="-36942"/>
                <a:lumOff val="23598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290770"/>
                <a:satOff val="-36942"/>
                <a:lumOff val="235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Occupation</a:t>
          </a:r>
          <a:endParaRPr lang="en-US" sz="1100" kern="1200" dirty="0"/>
        </a:p>
      </dsp:txBody>
      <dsp:txXfrm>
        <a:off x="2591060" y="896392"/>
        <a:ext cx="798267" cy="798267"/>
      </dsp:txXfrm>
    </dsp:sp>
    <dsp:sp modelId="{D2D7E42A-5E79-4279-8135-E4FD22CBB3CE}">
      <dsp:nvSpPr>
        <dsp:cNvPr id="0" name=""/>
        <dsp:cNvSpPr/>
      </dsp:nvSpPr>
      <dsp:spPr>
        <a:xfrm>
          <a:off x="1968399" y="2138599"/>
          <a:ext cx="1128919" cy="1128919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581541"/>
                <a:satOff val="-73885"/>
                <a:lumOff val="47197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581541"/>
                <a:satOff val="-73885"/>
                <a:lumOff val="47197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581541"/>
                <a:satOff val="-73885"/>
                <a:lumOff val="4719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Marital Status</a:t>
          </a:r>
          <a:endParaRPr lang="en-US" sz="1100" kern="1200" dirty="0"/>
        </a:p>
      </dsp:txBody>
      <dsp:txXfrm>
        <a:off x="2133725" y="2303925"/>
        <a:ext cx="798267" cy="798267"/>
      </dsp:txXfrm>
    </dsp:sp>
    <dsp:sp modelId="{2D528D96-6656-4C17-8679-A97165D42C90}">
      <dsp:nvSpPr>
        <dsp:cNvPr id="0" name=""/>
        <dsp:cNvSpPr/>
      </dsp:nvSpPr>
      <dsp:spPr>
        <a:xfrm>
          <a:off x="488431" y="2138599"/>
          <a:ext cx="1128919" cy="1128919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581541"/>
                <a:satOff val="-73885"/>
                <a:lumOff val="47197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581541"/>
                <a:satOff val="-73885"/>
                <a:lumOff val="47197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581541"/>
                <a:satOff val="-73885"/>
                <a:lumOff val="4719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Time at Bank</a:t>
          </a:r>
          <a:endParaRPr lang="en-US" sz="1100" kern="1200" dirty="0"/>
        </a:p>
      </dsp:txBody>
      <dsp:txXfrm>
        <a:off x="653757" y="2303925"/>
        <a:ext cx="798267" cy="798267"/>
      </dsp:txXfrm>
    </dsp:sp>
    <dsp:sp modelId="{E7FF8CEE-7C17-407B-8FCD-5CCC1EE465B4}">
      <dsp:nvSpPr>
        <dsp:cNvPr id="0" name=""/>
        <dsp:cNvSpPr/>
      </dsp:nvSpPr>
      <dsp:spPr>
        <a:xfrm>
          <a:off x="31095" y="731066"/>
          <a:ext cx="1128919" cy="1128919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290770"/>
                <a:satOff val="-36942"/>
                <a:lumOff val="23598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290770"/>
                <a:satOff val="-36942"/>
                <a:lumOff val="23598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290770"/>
                <a:satOff val="-36942"/>
                <a:lumOff val="2359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/>
            <a:t>Previous Applications</a:t>
          </a:r>
          <a:endParaRPr lang="en-US" sz="1100" kern="1200" dirty="0"/>
        </a:p>
      </dsp:txBody>
      <dsp:txXfrm>
        <a:off x="196421" y="896392"/>
        <a:ext cx="798267" cy="7982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C5D2B-2139-49CD-A767-DF33DB3859F8}">
      <dsp:nvSpPr>
        <dsp:cNvPr id="0" name=""/>
        <dsp:cNvSpPr/>
      </dsp:nvSpPr>
      <dsp:spPr>
        <a:xfrm rot="5400000">
          <a:off x="2152441" y="-849331"/>
          <a:ext cx="798909" cy="27003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07950" lvl="1" indent="-107950" algn="l" defTabSz="444500">
            <a:lnSpc>
              <a:spcPct val="11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b="1" kern="1200" dirty="0" smtClean="0"/>
            <a:t>Application Data</a:t>
          </a:r>
          <a:endParaRPr lang="en-GB" sz="1000" kern="1200" dirty="0">
            <a:latin typeface="Arial"/>
            <a:ea typeface="+mn-ea"/>
            <a:cs typeface="Arial"/>
          </a:endParaRPr>
        </a:p>
        <a:p>
          <a:pPr marL="107950" lvl="1" indent="-107950" algn="l" defTabSz="444500">
            <a:lnSpc>
              <a:spcPct val="11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b="1" kern="1200" dirty="0" smtClean="0">
              <a:latin typeface="Arial"/>
              <a:ea typeface="+mn-ea"/>
              <a:cs typeface="Arial"/>
            </a:rPr>
            <a:t>Bureau Data</a:t>
          </a:r>
          <a:endParaRPr lang="en-GB" sz="1000" b="1" kern="1200" dirty="0">
            <a:latin typeface="Arial"/>
            <a:ea typeface="+mn-ea"/>
            <a:cs typeface="Arial"/>
          </a:endParaRPr>
        </a:p>
      </dsp:txBody>
      <dsp:txXfrm rot="-5400000">
        <a:off x="1201734" y="140376"/>
        <a:ext cx="2661324" cy="720909"/>
      </dsp:txXfrm>
    </dsp:sp>
    <dsp:sp modelId="{99B03F87-B96C-48ED-9E1F-9D2244D5D10D}">
      <dsp:nvSpPr>
        <dsp:cNvPr id="0" name=""/>
        <dsp:cNvSpPr/>
      </dsp:nvSpPr>
      <dsp:spPr>
        <a:xfrm>
          <a:off x="71367" y="1513"/>
          <a:ext cx="1130366" cy="998636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u="none" kern="1200" dirty="0" smtClean="0"/>
            <a:t>Application Level</a:t>
          </a:r>
          <a:endParaRPr lang="en-GB" sz="1400" u="none" kern="1200" dirty="0">
            <a:latin typeface="Arial"/>
            <a:ea typeface="+mn-ea"/>
            <a:cs typeface="Arial"/>
          </a:endParaRPr>
        </a:p>
      </dsp:txBody>
      <dsp:txXfrm>
        <a:off x="120116" y="50262"/>
        <a:ext cx="1032868" cy="901138"/>
      </dsp:txXfrm>
    </dsp:sp>
    <dsp:sp modelId="{141DDBA1-362E-4675-8753-025FD0E4C43C}">
      <dsp:nvSpPr>
        <dsp:cNvPr id="0" name=""/>
        <dsp:cNvSpPr/>
      </dsp:nvSpPr>
      <dsp:spPr>
        <a:xfrm rot="5400000">
          <a:off x="2152441" y="199237"/>
          <a:ext cx="798909" cy="27003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07950" lvl="1" indent="-107950" algn="l" defTabSz="444500">
            <a:lnSpc>
              <a:spcPct val="11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b="1" kern="1200" dirty="0" smtClean="0"/>
            <a:t>Application Data</a:t>
          </a:r>
          <a:endParaRPr lang="en-GB" sz="1000" kern="1200" dirty="0"/>
        </a:p>
        <a:p>
          <a:pPr marL="107950" lvl="1" indent="-107950" algn="l" defTabSz="444500">
            <a:lnSpc>
              <a:spcPct val="11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b="1" kern="1200" dirty="0" smtClean="0"/>
            <a:t>Bureau Data</a:t>
          </a:r>
          <a:endParaRPr lang="en-GB" sz="1000" kern="1200" dirty="0"/>
        </a:p>
        <a:p>
          <a:pPr marL="107950" lvl="1" indent="-107950" algn="l" defTabSz="444500">
            <a:lnSpc>
              <a:spcPct val="11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b="1" kern="1200" dirty="0" smtClean="0"/>
            <a:t>Limited Customer Data</a:t>
          </a:r>
        </a:p>
        <a:p>
          <a:pPr marL="107950" lvl="1" indent="-107950" algn="l" defTabSz="444500">
            <a:lnSpc>
              <a:spcPct val="11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b="1" kern="1200" dirty="0" smtClean="0"/>
            <a:t>Limited external data</a:t>
          </a:r>
        </a:p>
      </dsp:txBody>
      <dsp:txXfrm rot="-5400000">
        <a:off x="1201734" y="1188944"/>
        <a:ext cx="2661324" cy="720909"/>
      </dsp:txXfrm>
    </dsp:sp>
    <dsp:sp modelId="{2D17D1F9-51D1-41E9-B1C3-60F2F7CDE20F}">
      <dsp:nvSpPr>
        <dsp:cNvPr id="0" name=""/>
        <dsp:cNvSpPr/>
      </dsp:nvSpPr>
      <dsp:spPr>
        <a:xfrm>
          <a:off x="71367" y="1050081"/>
          <a:ext cx="1130366" cy="998636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72255"/>
                <a:satOff val="-45679"/>
                <a:lumOff val="22482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72255"/>
                <a:satOff val="-45679"/>
                <a:lumOff val="22482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72255"/>
                <a:satOff val="-45679"/>
                <a:lumOff val="2248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u="none" kern="1200" dirty="0" smtClean="0"/>
            <a:t>Enriched Application</a:t>
          </a:r>
          <a:endParaRPr lang="en-GB" sz="1400" u="none" kern="1200" dirty="0">
            <a:latin typeface="Arial"/>
            <a:ea typeface="+mn-ea"/>
            <a:cs typeface="Arial"/>
          </a:endParaRPr>
        </a:p>
      </dsp:txBody>
      <dsp:txXfrm>
        <a:off x="120116" y="1098830"/>
        <a:ext cx="1032868" cy="901138"/>
      </dsp:txXfrm>
    </dsp:sp>
    <dsp:sp modelId="{2DC6218A-79E9-4792-AAB4-148C96E182A5}">
      <dsp:nvSpPr>
        <dsp:cNvPr id="0" name=""/>
        <dsp:cNvSpPr/>
      </dsp:nvSpPr>
      <dsp:spPr>
        <a:xfrm rot="5400000">
          <a:off x="2163861" y="1236386"/>
          <a:ext cx="798909" cy="27231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07950" lvl="1" indent="-107950" algn="l" defTabSz="444500">
            <a:lnSpc>
              <a:spcPct val="11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b="1" kern="1200" dirty="0" smtClean="0"/>
            <a:t>Application Data</a:t>
          </a:r>
          <a:endParaRPr lang="en-GB" sz="1000" kern="1200" dirty="0"/>
        </a:p>
        <a:p>
          <a:pPr marL="107950" lvl="1" indent="-107950" algn="l" defTabSz="444500">
            <a:lnSpc>
              <a:spcPct val="11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b="1" kern="1200" dirty="0" smtClean="0"/>
            <a:t>Bureau Data</a:t>
          </a:r>
        </a:p>
        <a:p>
          <a:pPr marL="107950" lvl="1" indent="-107950" algn="l" defTabSz="444500">
            <a:lnSpc>
              <a:spcPct val="11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b="1" kern="1200" dirty="0" smtClean="0"/>
            <a:t>Detailed Customer Data</a:t>
          </a:r>
        </a:p>
        <a:p>
          <a:pPr marL="107950" lvl="1" indent="-107950" algn="l" defTabSz="444500">
            <a:lnSpc>
              <a:spcPct val="11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b="1" kern="1200" dirty="0" smtClean="0"/>
            <a:t>External data</a:t>
          </a:r>
        </a:p>
      </dsp:txBody>
      <dsp:txXfrm rot="-5400000">
        <a:off x="1201734" y="2237513"/>
        <a:ext cx="2684164" cy="720909"/>
      </dsp:txXfrm>
    </dsp:sp>
    <dsp:sp modelId="{ED4F9E56-3601-455B-8858-1C5708A6FFAA}">
      <dsp:nvSpPr>
        <dsp:cNvPr id="0" name=""/>
        <dsp:cNvSpPr/>
      </dsp:nvSpPr>
      <dsp:spPr>
        <a:xfrm>
          <a:off x="71367" y="2098650"/>
          <a:ext cx="1130366" cy="998636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744510"/>
                <a:satOff val="-91358"/>
                <a:lumOff val="44964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744510"/>
                <a:satOff val="-91358"/>
                <a:lumOff val="44964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744510"/>
                <a:satOff val="-91358"/>
                <a:lumOff val="4496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u="none" kern="1200" dirty="0" smtClean="0"/>
            <a:t>Customer Level</a:t>
          </a:r>
          <a:endParaRPr lang="en-GB" sz="1400" u="none" kern="1200" dirty="0">
            <a:latin typeface="Arial"/>
            <a:ea typeface="+mn-ea"/>
            <a:cs typeface="Arial"/>
          </a:endParaRPr>
        </a:p>
      </dsp:txBody>
      <dsp:txXfrm>
        <a:off x="120116" y="2147399"/>
        <a:ext cx="1032868" cy="9011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BD135-DD2B-4C07-BFCC-9481EE90FD5B}">
      <dsp:nvSpPr>
        <dsp:cNvPr id="0" name=""/>
        <dsp:cNvSpPr/>
      </dsp:nvSpPr>
      <dsp:spPr>
        <a:xfrm>
          <a:off x="-4134542" y="-634507"/>
          <a:ext cx="4926614" cy="4926614"/>
        </a:xfrm>
        <a:prstGeom prst="blockArc">
          <a:avLst>
            <a:gd name="adj1" fmla="val 18900000"/>
            <a:gd name="adj2" fmla="val 2700000"/>
            <a:gd name="adj3" fmla="val 438"/>
          </a:avLst>
        </a:pr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5930E-FF4A-4ED1-9AD2-63E5D5829B9E}">
      <dsp:nvSpPr>
        <dsp:cNvPr id="0" name=""/>
        <dsp:cNvSpPr/>
      </dsp:nvSpPr>
      <dsp:spPr>
        <a:xfrm>
          <a:off x="296143" y="192609"/>
          <a:ext cx="8162500" cy="38507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565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Application Data </a:t>
          </a:r>
          <a:endParaRPr lang="en-US" sz="2000" kern="1200" dirty="0"/>
        </a:p>
      </dsp:txBody>
      <dsp:txXfrm>
        <a:off x="296143" y="192609"/>
        <a:ext cx="8162500" cy="385072"/>
      </dsp:txXfrm>
    </dsp:sp>
    <dsp:sp modelId="{C23E3792-F763-40C9-ADCD-E21BEAFF0F35}">
      <dsp:nvSpPr>
        <dsp:cNvPr id="0" name=""/>
        <dsp:cNvSpPr/>
      </dsp:nvSpPr>
      <dsp:spPr>
        <a:xfrm>
          <a:off x="55473" y="144475"/>
          <a:ext cx="481340" cy="48134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EC7D8EA-3BDF-4D3A-A650-E006E94F0682}">
      <dsp:nvSpPr>
        <dsp:cNvPr id="0" name=""/>
        <dsp:cNvSpPr/>
      </dsp:nvSpPr>
      <dsp:spPr>
        <a:xfrm>
          <a:off x="612891" y="770144"/>
          <a:ext cx="7845752" cy="38507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42309"/>
                <a:satOff val="-30785"/>
                <a:lumOff val="19665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242309"/>
                <a:satOff val="-30785"/>
                <a:lumOff val="19665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242309"/>
                <a:satOff val="-30785"/>
                <a:lumOff val="1966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565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Bureau Data</a:t>
          </a:r>
          <a:endParaRPr lang="en-US" sz="2000" kern="1200" dirty="0"/>
        </a:p>
      </dsp:txBody>
      <dsp:txXfrm>
        <a:off x="612891" y="770144"/>
        <a:ext cx="7845752" cy="385072"/>
      </dsp:txXfrm>
    </dsp:sp>
    <dsp:sp modelId="{C3AA2279-C65B-4802-848A-86519A2D73CF}">
      <dsp:nvSpPr>
        <dsp:cNvPr id="0" name=""/>
        <dsp:cNvSpPr/>
      </dsp:nvSpPr>
      <dsp:spPr>
        <a:xfrm>
          <a:off x="372221" y="722010"/>
          <a:ext cx="481340" cy="48134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50000"/>
              <a:hueOff val="242309"/>
              <a:satOff val="-30785"/>
              <a:lumOff val="196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BC48268-B8E0-430B-AE74-3EF886D0A214}">
      <dsp:nvSpPr>
        <dsp:cNvPr id="0" name=""/>
        <dsp:cNvSpPr/>
      </dsp:nvSpPr>
      <dsp:spPr>
        <a:xfrm>
          <a:off x="757732" y="1347679"/>
          <a:ext cx="7700911" cy="38507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484617"/>
                <a:satOff val="-61571"/>
                <a:lumOff val="39331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484617"/>
                <a:satOff val="-61571"/>
                <a:lumOff val="39331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484617"/>
                <a:satOff val="-61571"/>
                <a:lumOff val="3933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565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Customer Data</a:t>
          </a:r>
          <a:endParaRPr lang="en-US" sz="2000" kern="1200" dirty="0"/>
        </a:p>
      </dsp:txBody>
      <dsp:txXfrm>
        <a:off x="757732" y="1347679"/>
        <a:ext cx="7700911" cy="385072"/>
      </dsp:txXfrm>
    </dsp:sp>
    <dsp:sp modelId="{D1785A53-8BD9-4B9A-BB86-4AF28D9E126F}">
      <dsp:nvSpPr>
        <dsp:cNvPr id="0" name=""/>
        <dsp:cNvSpPr/>
      </dsp:nvSpPr>
      <dsp:spPr>
        <a:xfrm>
          <a:off x="517062" y="1299545"/>
          <a:ext cx="481340" cy="48134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50000"/>
              <a:hueOff val="484617"/>
              <a:satOff val="-61571"/>
              <a:lumOff val="393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8A65451-A6C9-4DD9-9C46-227964E65092}">
      <dsp:nvSpPr>
        <dsp:cNvPr id="0" name=""/>
        <dsp:cNvSpPr/>
      </dsp:nvSpPr>
      <dsp:spPr>
        <a:xfrm>
          <a:off x="757732" y="1924848"/>
          <a:ext cx="7700911" cy="38507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726926"/>
                <a:satOff val="-92356"/>
                <a:lumOff val="58996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726926"/>
                <a:satOff val="-92356"/>
                <a:lumOff val="58996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726926"/>
                <a:satOff val="-92356"/>
                <a:lumOff val="5899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565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Other Data (e.g. external enrichment)</a:t>
          </a:r>
          <a:endParaRPr lang="en-US" sz="2000" kern="1200" dirty="0"/>
        </a:p>
      </dsp:txBody>
      <dsp:txXfrm>
        <a:off x="757732" y="1924848"/>
        <a:ext cx="7700911" cy="385072"/>
      </dsp:txXfrm>
    </dsp:sp>
    <dsp:sp modelId="{DE9A7289-F095-4C8A-880B-4BD38C423BE1}">
      <dsp:nvSpPr>
        <dsp:cNvPr id="0" name=""/>
        <dsp:cNvSpPr/>
      </dsp:nvSpPr>
      <dsp:spPr>
        <a:xfrm>
          <a:off x="517062" y="1876714"/>
          <a:ext cx="481340" cy="48134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50000"/>
              <a:hueOff val="726926"/>
              <a:satOff val="-92356"/>
              <a:lumOff val="589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A7958A1-5901-47FB-9439-DF56D70BDD3E}">
      <dsp:nvSpPr>
        <dsp:cNvPr id="0" name=""/>
        <dsp:cNvSpPr/>
      </dsp:nvSpPr>
      <dsp:spPr>
        <a:xfrm>
          <a:off x="612891" y="2502383"/>
          <a:ext cx="7845752" cy="38507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484617"/>
                <a:satOff val="-61571"/>
                <a:lumOff val="39331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484617"/>
                <a:satOff val="-61571"/>
                <a:lumOff val="39331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484617"/>
                <a:satOff val="-61571"/>
                <a:lumOff val="3933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565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Performance (Outcome) Data</a:t>
          </a:r>
          <a:endParaRPr lang="en-US" sz="2000" kern="1200" dirty="0"/>
        </a:p>
      </dsp:txBody>
      <dsp:txXfrm>
        <a:off x="612891" y="2502383"/>
        <a:ext cx="7845752" cy="385072"/>
      </dsp:txXfrm>
    </dsp:sp>
    <dsp:sp modelId="{2DCC0964-0956-45C2-B905-7068CC4697D3}">
      <dsp:nvSpPr>
        <dsp:cNvPr id="0" name=""/>
        <dsp:cNvSpPr/>
      </dsp:nvSpPr>
      <dsp:spPr>
        <a:xfrm>
          <a:off x="372221" y="2454249"/>
          <a:ext cx="481340" cy="48134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50000"/>
              <a:hueOff val="484617"/>
              <a:satOff val="-61571"/>
              <a:lumOff val="393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F6B3357-3A10-4AA0-9399-547505AFCB8B}">
      <dsp:nvSpPr>
        <dsp:cNvPr id="0" name=""/>
        <dsp:cNvSpPr/>
      </dsp:nvSpPr>
      <dsp:spPr>
        <a:xfrm>
          <a:off x="296143" y="3079918"/>
          <a:ext cx="8162500" cy="385072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42309"/>
                <a:satOff val="-30785"/>
                <a:lumOff val="19665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242309"/>
                <a:satOff val="-30785"/>
                <a:lumOff val="19665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242309"/>
                <a:satOff val="-30785"/>
                <a:lumOff val="1966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5651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Centralize fraud intelligence and reporting</a:t>
          </a:r>
          <a:endParaRPr lang="en-US" sz="2000" kern="1200" dirty="0"/>
        </a:p>
      </dsp:txBody>
      <dsp:txXfrm>
        <a:off x="296143" y="3079918"/>
        <a:ext cx="8162500" cy="385072"/>
      </dsp:txXfrm>
    </dsp:sp>
    <dsp:sp modelId="{D46D29FC-09A1-4C52-B2B8-38C073B42EFF}">
      <dsp:nvSpPr>
        <dsp:cNvPr id="0" name=""/>
        <dsp:cNvSpPr/>
      </dsp:nvSpPr>
      <dsp:spPr>
        <a:xfrm>
          <a:off x="55473" y="3031784"/>
          <a:ext cx="481340" cy="48134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50000"/>
              <a:hueOff val="242309"/>
              <a:satOff val="-30785"/>
              <a:lumOff val="196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C5D2B-2139-49CD-A767-DF33DB3859F8}">
      <dsp:nvSpPr>
        <dsp:cNvPr id="0" name=""/>
        <dsp:cNvSpPr/>
      </dsp:nvSpPr>
      <dsp:spPr>
        <a:xfrm rot="5400000">
          <a:off x="5228526" y="-2628709"/>
          <a:ext cx="388309" cy="57434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07950" lvl="1" indent="-107950" algn="l" defTabSz="711200">
            <a:lnSpc>
              <a:spcPct val="11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Accepted Application Details</a:t>
          </a:r>
          <a:endParaRPr lang="en-GB" sz="1600" kern="1200" dirty="0"/>
        </a:p>
      </dsp:txBody>
      <dsp:txXfrm rot="-5400000">
        <a:off x="2550976" y="67797"/>
        <a:ext cx="5724454" cy="350397"/>
      </dsp:txXfrm>
    </dsp:sp>
    <dsp:sp modelId="{99B03F87-B96C-48ED-9E1F-9D2244D5D10D}">
      <dsp:nvSpPr>
        <dsp:cNvPr id="0" name=""/>
        <dsp:cNvSpPr/>
      </dsp:nvSpPr>
      <dsp:spPr>
        <a:xfrm>
          <a:off x="146762" y="302"/>
          <a:ext cx="2404213" cy="485386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Application Fields</a:t>
          </a:r>
          <a:endParaRPr lang="en-GB" sz="1400" u="none" kern="1200" dirty="0">
            <a:latin typeface="Arial"/>
            <a:ea typeface="+mn-ea"/>
            <a:cs typeface="Arial"/>
          </a:endParaRPr>
        </a:p>
      </dsp:txBody>
      <dsp:txXfrm>
        <a:off x="170457" y="23997"/>
        <a:ext cx="2356823" cy="437996"/>
      </dsp:txXfrm>
    </dsp:sp>
    <dsp:sp modelId="{141DDBA1-362E-4675-8753-025FD0E4C43C}">
      <dsp:nvSpPr>
        <dsp:cNvPr id="0" name=""/>
        <dsp:cNvSpPr/>
      </dsp:nvSpPr>
      <dsp:spPr>
        <a:xfrm rot="5400000">
          <a:off x="5228526" y="-2119053"/>
          <a:ext cx="388309" cy="57434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07950" lvl="1" indent="-107950" algn="l" defTabSz="711200">
            <a:lnSpc>
              <a:spcPct val="11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Applicant Details, Address &amp; Demographics </a:t>
          </a:r>
          <a:endParaRPr lang="en-GB" sz="1600" kern="1200" dirty="0"/>
        </a:p>
      </dsp:txBody>
      <dsp:txXfrm rot="-5400000">
        <a:off x="2550976" y="577453"/>
        <a:ext cx="5724454" cy="350397"/>
      </dsp:txXfrm>
    </dsp:sp>
    <dsp:sp modelId="{2D17D1F9-51D1-41E9-B1C3-60F2F7CDE20F}">
      <dsp:nvSpPr>
        <dsp:cNvPr id="0" name=""/>
        <dsp:cNvSpPr/>
      </dsp:nvSpPr>
      <dsp:spPr>
        <a:xfrm>
          <a:off x="146762" y="509958"/>
          <a:ext cx="2404213" cy="485386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24085"/>
                <a:satOff val="-15226"/>
                <a:lumOff val="7494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124085"/>
                <a:satOff val="-15226"/>
                <a:lumOff val="7494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124085"/>
                <a:satOff val="-15226"/>
                <a:lumOff val="74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Applicant</a:t>
          </a:r>
          <a:endParaRPr lang="en-GB" sz="1400" u="none" kern="1200" dirty="0">
            <a:latin typeface="Arial"/>
            <a:ea typeface="+mn-ea"/>
            <a:cs typeface="Arial"/>
          </a:endParaRPr>
        </a:p>
      </dsp:txBody>
      <dsp:txXfrm>
        <a:off x="170457" y="533653"/>
        <a:ext cx="2356823" cy="437996"/>
      </dsp:txXfrm>
    </dsp:sp>
    <dsp:sp modelId="{2DC6218A-79E9-4792-AAB4-148C96E182A5}">
      <dsp:nvSpPr>
        <dsp:cNvPr id="0" name=""/>
        <dsp:cNvSpPr/>
      </dsp:nvSpPr>
      <dsp:spPr>
        <a:xfrm rot="5400000">
          <a:off x="5231290" y="-1620821"/>
          <a:ext cx="388309" cy="576625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07950" lvl="1" indent="-107950" algn="l" defTabSz="711200">
            <a:lnSpc>
              <a:spcPct val="11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Employer Name &amp; Address</a:t>
          </a:r>
          <a:endParaRPr lang="en-GB" sz="1600" kern="1200" dirty="0"/>
        </a:p>
      </dsp:txBody>
      <dsp:txXfrm rot="-5400000">
        <a:off x="2542316" y="1087109"/>
        <a:ext cx="5747302" cy="350397"/>
      </dsp:txXfrm>
    </dsp:sp>
    <dsp:sp modelId="{ED4F9E56-3601-455B-8858-1C5708A6FFAA}">
      <dsp:nvSpPr>
        <dsp:cNvPr id="0" name=""/>
        <dsp:cNvSpPr/>
      </dsp:nvSpPr>
      <dsp:spPr>
        <a:xfrm>
          <a:off x="146762" y="1019614"/>
          <a:ext cx="2404213" cy="485386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48170"/>
                <a:satOff val="-30453"/>
                <a:lumOff val="14988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248170"/>
                <a:satOff val="-30453"/>
                <a:lumOff val="14988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248170"/>
                <a:satOff val="-30453"/>
                <a:lumOff val="1498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Employer Details</a:t>
          </a:r>
          <a:endParaRPr lang="en-GB" sz="1400" u="none" kern="1200" dirty="0">
            <a:latin typeface="Arial"/>
            <a:ea typeface="+mn-ea"/>
            <a:cs typeface="Arial"/>
          </a:endParaRPr>
        </a:p>
      </dsp:txBody>
      <dsp:txXfrm>
        <a:off x="170457" y="1043309"/>
        <a:ext cx="2356823" cy="437996"/>
      </dsp:txXfrm>
    </dsp:sp>
    <dsp:sp modelId="{3F31C8D3-BA02-466E-9CC2-4FDAD6239E4B}">
      <dsp:nvSpPr>
        <dsp:cNvPr id="0" name=""/>
        <dsp:cNvSpPr/>
      </dsp:nvSpPr>
      <dsp:spPr>
        <a:xfrm rot="5400000">
          <a:off x="5200160" y="-1118809"/>
          <a:ext cx="365857" cy="57815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07950" lvl="1" indent="-107950" algn="l" defTabSz="711200">
            <a:lnSpc>
              <a:spcPct val="11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/>
            <a:t>Customer Details (existing customer)</a:t>
          </a:r>
          <a:endParaRPr lang="en-US" sz="1600" kern="1200" dirty="0"/>
        </a:p>
      </dsp:txBody>
      <dsp:txXfrm rot="-5400000">
        <a:off x="2492317" y="1606894"/>
        <a:ext cx="5763684" cy="330137"/>
      </dsp:txXfrm>
    </dsp:sp>
    <dsp:sp modelId="{178D34A4-2DBD-40A2-8B0D-B2524CC206D9}">
      <dsp:nvSpPr>
        <dsp:cNvPr id="0" name=""/>
        <dsp:cNvSpPr/>
      </dsp:nvSpPr>
      <dsp:spPr>
        <a:xfrm>
          <a:off x="146762" y="1529269"/>
          <a:ext cx="2406171" cy="485386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372255"/>
                <a:satOff val="-45679"/>
                <a:lumOff val="22482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372255"/>
                <a:satOff val="-45679"/>
                <a:lumOff val="22482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372255"/>
                <a:satOff val="-45679"/>
                <a:lumOff val="2248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Customer </a:t>
          </a:r>
          <a:endParaRPr lang="en-US" sz="1400" kern="1200" dirty="0"/>
        </a:p>
      </dsp:txBody>
      <dsp:txXfrm>
        <a:off x="170457" y="1552964"/>
        <a:ext cx="2358781" cy="437996"/>
      </dsp:txXfrm>
    </dsp:sp>
    <dsp:sp modelId="{1562B853-45E2-4692-965F-7E58B88385A4}">
      <dsp:nvSpPr>
        <dsp:cNvPr id="0" name=""/>
        <dsp:cNvSpPr/>
      </dsp:nvSpPr>
      <dsp:spPr>
        <a:xfrm rot="5400000">
          <a:off x="5152739" y="-624579"/>
          <a:ext cx="388309" cy="580009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 </a:t>
          </a:r>
          <a:r>
            <a:rPr lang="en-GB" sz="1600" kern="1200" dirty="0" smtClean="0"/>
            <a:t>Card Type, Cr. Limit, Loan Type, Term, Secured/Unsecured</a:t>
          </a:r>
          <a:endParaRPr lang="en-US" sz="1600" kern="1200" dirty="0"/>
        </a:p>
      </dsp:txBody>
      <dsp:txXfrm rot="-5400000">
        <a:off x="2446847" y="2100269"/>
        <a:ext cx="5781138" cy="350397"/>
      </dsp:txXfrm>
    </dsp:sp>
    <dsp:sp modelId="{ED293576-292B-470E-938F-AE06A8D0BF0B}">
      <dsp:nvSpPr>
        <dsp:cNvPr id="0" name=""/>
        <dsp:cNvSpPr/>
      </dsp:nvSpPr>
      <dsp:spPr>
        <a:xfrm>
          <a:off x="146762" y="2038925"/>
          <a:ext cx="2406171" cy="485386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496340"/>
                <a:satOff val="-60905"/>
                <a:lumOff val="29976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496340"/>
                <a:satOff val="-60905"/>
                <a:lumOff val="29976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496340"/>
                <a:satOff val="-60905"/>
                <a:lumOff val="299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Product Details</a:t>
          </a:r>
          <a:endParaRPr lang="en-US" sz="1400" kern="1200" dirty="0"/>
        </a:p>
      </dsp:txBody>
      <dsp:txXfrm>
        <a:off x="170457" y="2062620"/>
        <a:ext cx="2358781" cy="437996"/>
      </dsp:txXfrm>
    </dsp:sp>
    <dsp:sp modelId="{180DD4C8-3A6E-464F-A4E3-D94CCD7B6218}">
      <dsp:nvSpPr>
        <dsp:cNvPr id="0" name=""/>
        <dsp:cNvSpPr/>
      </dsp:nvSpPr>
      <dsp:spPr>
        <a:xfrm rot="5400000">
          <a:off x="5180285" y="-90848"/>
          <a:ext cx="388309" cy="57642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 </a:t>
          </a:r>
          <a:r>
            <a:rPr lang="en-GB" sz="1600" kern="1200" dirty="0" smtClean="0"/>
            <a:t>Guarantor Name, Address &amp; Occupation</a:t>
          </a:r>
          <a:endParaRPr lang="en-US" sz="1600" kern="1200" dirty="0"/>
        </a:p>
      </dsp:txBody>
      <dsp:txXfrm rot="-5400000">
        <a:off x="2492317" y="2616076"/>
        <a:ext cx="5745289" cy="350397"/>
      </dsp:txXfrm>
    </dsp:sp>
    <dsp:sp modelId="{FBAEE2AE-23E1-433C-B56E-5D61E3832770}">
      <dsp:nvSpPr>
        <dsp:cNvPr id="0" name=""/>
        <dsp:cNvSpPr/>
      </dsp:nvSpPr>
      <dsp:spPr>
        <a:xfrm>
          <a:off x="146762" y="2548581"/>
          <a:ext cx="2406171" cy="485386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620425"/>
                <a:satOff val="-76132"/>
                <a:lumOff val="3747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620425"/>
                <a:satOff val="-76132"/>
                <a:lumOff val="3747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620425"/>
                <a:satOff val="-76132"/>
                <a:lumOff val="3747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Guarantor Details</a:t>
          </a:r>
          <a:endParaRPr lang="en-US" sz="1400" kern="1200" dirty="0"/>
        </a:p>
      </dsp:txBody>
      <dsp:txXfrm>
        <a:off x="170457" y="2572276"/>
        <a:ext cx="2358781" cy="437996"/>
      </dsp:txXfrm>
    </dsp:sp>
    <dsp:sp modelId="{C79A53E0-5AA8-4FE4-88DE-64DC7668B3E6}">
      <dsp:nvSpPr>
        <dsp:cNvPr id="0" name=""/>
        <dsp:cNvSpPr/>
      </dsp:nvSpPr>
      <dsp:spPr>
        <a:xfrm rot="5400000">
          <a:off x="5149431" y="438553"/>
          <a:ext cx="388309" cy="57247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  <a:p>
          <a:pPr marL="571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 Single or Joint</a:t>
          </a:r>
          <a:endParaRPr lang="en-US" sz="1600" kern="1200" dirty="0"/>
        </a:p>
        <a:p>
          <a:pPr marL="57150" lvl="1" indent="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/>
        </a:p>
      </dsp:txBody>
      <dsp:txXfrm rot="-5400000">
        <a:off x="2481210" y="3125730"/>
        <a:ext cx="5705796" cy="350397"/>
      </dsp:txXfrm>
    </dsp:sp>
    <dsp:sp modelId="{410202CB-1A2C-48F0-BB72-DB5768BE870E}">
      <dsp:nvSpPr>
        <dsp:cNvPr id="0" name=""/>
        <dsp:cNvSpPr/>
      </dsp:nvSpPr>
      <dsp:spPr>
        <a:xfrm>
          <a:off x="146762" y="3058236"/>
          <a:ext cx="2406171" cy="485386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744510"/>
                <a:satOff val="-91358"/>
                <a:lumOff val="44964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744510"/>
                <a:satOff val="-91358"/>
                <a:lumOff val="44964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744510"/>
                <a:satOff val="-91358"/>
                <a:lumOff val="4496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/>
            <a:t>Application Type</a:t>
          </a:r>
          <a:endParaRPr lang="en-US" sz="1400" kern="1200" dirty="0"/>
        </a:p>
      </dsp:txBody>
      <dsp:txXfrm>
        <a:off x="170457" y="3081931"/>
        <a:ext cx="2358781" cy="4379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BD135-DD2B-4C07-BFCC-9481EE90FD5B}">
      <dsp:nvSpPr>
        <dsp:cNvPr id="0" name=""/>
        <dsp:cNvSpPr/>
      </dsp:nvSpPr>
      <dsp:spPr>
        <a:xfrm>
          <a:off x="-3843840" y="-590312"/>
          <a:ext cx="4581281" cy="4581281"/>
        </a:xfrm>
        <a:prstGeom prst="blockArc">
          <a:avLst>
            <a:gd name="adj1" fmla="val 18900000"/>
            <a:gd name="adj2" fmla="val 2700000"/>
            <a:gd name="adj3" fmla="val 471"/>
          </a:avLst>
        </a:pr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5930E-FF4A-4ED1-9AD2-63E5D5829B9E}">
      <dsp:nvSpPr>
        <dsp:cNvPr id="0" name=""/>
        <dsp:cNvSpPr/>
      </dsp:nvSpPr>
      <dsp:spPr>
        <a:xfrm>
          <a:off x="323241" y="212472"/>
          <a:ext cx="4168096" cy="425218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751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Utilization &gt; 50% &amp; </a:t>
          </a:r>
          <a:r>
            <a:rPr lang="en-GB" sz="1200" b="1" kern="1200" dirty="0" err="1" smtClean="0"/>
            <a:t>TPD</a:t>
          </a:r>
          <a:r>
            <a:rPr lang="en-GB" sz="1200" b="1" kern="1200" dirty="0" smtClean="0"/>
            <a:t> and &lt; 6 months on book</a:t>
          </a:r>
          <a:endParaRPr lang="en-US" sz="1200" b="1" kern="1200" dirty="0"/>
        </a:p>
      </dsp:txBody>
      <dsp:txXfrm>
        <a:off x="323241" y="212472"/>
        <a:ext cx="4168096" cy="425218"/>
      </dsp:txXfrm>
    </dsp:sp>
    <dsp:sp modelId="{C23E3792-F763-40C9-ADCD-E21BEAFF0F35}">
      <dsp:nvSpPr>
        <dsp:cNvPr id="0" name=""/>
        <dsp:cNvSpPr/>
      </dsp:nvSpPr>
      <dsp:spPr>
        <a:xfrm>
          <a:off x="57479" y="159320"/>
          <a:ext cx="531522" cy="53152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EC7D8EA-3BDF-4D3A-A650-E006E94F0682}">
      <dsp:nvSpPr>
        <dsp:cNvPr id="0" name=""/>
        <dsp:cNvSpPr/>
      </dsp:nvSpPr>
      <dsp:spPr>
        <a:xfrm>
          <a:off x="627940" y="850095"/>
          <a:ext cx="3863397" cy="425218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90770"/>
                <a:satOff val="-36942"/>
                <a:lumOff val="23598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290770"/>
                <a:satOff val="-36942"/>
                <a:lumOff val="23598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290770"/>
                <a:satOff val="-36942"/>
                <a:lumOff val="235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751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Utilization &gt; 100% and </a:t>
          </a:r>
          <a:r>
            <a:rPr lang="en-GB" sz="1200" b="1" kern="1200" dirty="0" err="1" smtClean="0"/>
            <a:t>FPD</a:t>
          </a:r>
          <a:endParaRPr lang="en-US" sz="1200" b="1" kern="1200" dirty="0"/>
        </a:p>
      </dsp:txBody>
      <dsp:txXfrm>
        <a:off x="627940" y="850095"/>
        <a:ext cx="3863397" cy="425218"/>
      </dsp:txXfrm>
    </dsp:sp>
    <dsp:sp modelId="{C3AA2279-C65B-4802-848A-86519A2D73CF}">
      <dsp:nvSpPr>
        <dsp:cNvPr id="0" name=""/>
        <dsp:cNvSpPr/>
      </dsp:nvSpPr>
      <dsp:spPr>
        <a:xfrm>
          <a:off x="362178" y="796943"/>
          <a:ext cx="531522" cy="53152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50000"/>
              <a:hueOff val="290770"/>
              <a:satOff val="-36942"/>
              <a:lumOff val="235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BC48268-B8E0-430B-AE74-3EF886D0A214}">
      <dsp:nvSpPr>
        <dsp:cNvPr id="0" name=""/>
        <dsp:cNvSpPr/>
      </dsp:nvSpPr>
      <dsp:spPr>
        <a:xfrm>
          <a:off x="721458" y="1487718"/>
          <a:ext cx="3769879" cy="425218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581541"/>
                <a:satOff val="-73885"/>
                <a:lumOff val="47197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581541"/>
                <a:satOff val="-73885"/>
                <a:lumOff val="47197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581541"/>
                <a:satOff val="-73885"/>
                <a:lumOff val="4719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751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FPD</a:t>
          </a:r>
          <a:r>
            <a:rPr lang="en-GB" sz="1200" b="1" kern="1200" dirty="0" smtClean="0"/>
            <a:t> &amp; balance &gt; 500 &amp; utilization &gt; 70% &amp; (current status is charge off or </a:t>
          </a:r>
          <a:r>
            <a:rPr lang="en-GB" sz="1200" b="1" kern="1200" dirty="0" err="1" smtClean="0"/>
            <a:t>M7</a:t>
          </a:r>
          <a:r>
            <a:rPr lang="en-GB" sz="1200" b="1" kern="1200" dirty="0" smtClean="0"/>
            <a:t>+)</a:t>
          </a:r>
          <a:endParaRPr lang="en-US" sz="1200" b="1" kern="1200" dirty="0"/>
        </a:p>
      </dsp:txBody>
      <dsp:txXfrm>
        <a:off x="721458" y="1487718"/>
        <a:ext cx="3769879" cy="425218"/>
      </dsp:txXfrm>
    </dsp:sp>
    <dsp:sp modelId="{D1785A53-8BD9-4B9A-BB86-4AF28D9E126F}">
      <dsp:nvSpPr>
        <dsp:cNvPr id="0" name=""/>
        <dsp:cNvSpPr/>
      </dsp:nvSpPr>
      <dsp:spPr>
        <a:xfrm>
          <a:off x="455696" y="1434566"/>
          <a:ext cx="531522" cy="53152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50000"/>
              <a:hueOff val="581541"/>
              <a:satOff val="-73885"/>
              <a:lumOff val="4719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8A65451-A6C9-4DD9-9C46-227964E65092}">
      <dsp:nvSpPr>
        <dsp:cNvPr id="0" name=""/>
        <dsp:cNvSpPr/>
      </dsp:nvSpPr>
      <dsp:spPr>
        <a:xfrm>
          <a:off x="627940" y="2125341"/>
          <a:ext cx="3863397" cy="425218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581541"/>
                <a:satOff val="-73885"/>
                <a:lumOff val="47197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581541"/>
                <a:satOff val="-73885"/>
                <a:lumOff val="47197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581541"/>
                <a:satOff val="-73885"/>
                <a:lumOff val="4719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751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err="1" smtClean="0"/>
            <a:t>SPD</a:t>
          </a:r>
          <a:r>
            <a:rPr lang="en-GB" sz="1200" b="1" kern="1200" dirty="0" smtClean="0"/>
            <a:t> &amp; balance &gt; 500 &amp; utilization &gt; 70% &amp; (current status is charge off or </a:t>
          </a:r>
          <a:r>
            <a:rPr lang="en-GB" sz="1200" b="1" kern="1200" dirty="0" err="1" smtClean="0"/>
            <a:t>M7</a:t>
          </a:r>
          <a:r>
            <a:rPr lang="en-GB" sz="1200" b="1" kern="1200" dirty="0" smtClean="0"/>
            <a:t>+)</a:t>
          </a:r>
          <a:endParaRPr lang="en-US" sz="1200" b="1" kern="1200" dirty="0"/>
        </a:p>
      </dsp:txBody>
      <dsp:txXfrm>
        <a:off x="627940" y="2125341"/>
        <a:ext cx="3863397" cy="425218"/>
      </dsp:txXfrm>
    </dsp:sp>
    <dsp:sp modelId="{DE9A7289-F095-4C8A-880B-4BD38C423BE1}">
      <dsp:nvSpPr>
        <dsp:cNvPr id="0" name=""/>
        <dsp:cNvSpPr/>
      </dsp:nvSpPr>
      <dsp:spPr>
        <a:xfrm>
          <a:off x="362178" y="2072189"/>
          <a:ext cx="531522" cy="53152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50000"/>
              <a:hueOff val="581541"/>
              <a:satOff val="-73885"/>
              <a:lumOff val="4719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A7958A1-5901-47FB-9439-DF56D70BDD3E}">
      <dsp:nvSpPr>
        <dsp:cNvPr id="0" name=""/>
        <dsp:cNvSpPr/>
      </dsp:nvSpPr>
      <dsp:spPr>
        <a:xfrm>
          <a:off x="323241" y="2762964"/>
          <a:ext cx="4168096" cy="425218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290770"/>
                <a:satOff val="-36942"/>
                <a:lumOff val="23598"/>
                <a:alphaOff val="0"/>
                <a:tint val="50000"/>
                <a:satMod val="300000"/>
              </a:schemeClr>
            </a:gs>
            <a:gs pos="35000">
              <a:schemeClr val="accent1">
                <a:shade val="50000"/>
                <a:hueOff val="290770"/>
                <a:satOff val="-36942"/>
                <a:lumOff val="23598"/>
                <a:alphaOff val="0"/>
                <a:tint val="37000"/>
                <a:satMod val="300000"/>
              </a:schemeClr>
            </a:gs>
            <a:gs pos="100000">
              <a:schemeClr val="accent1">
                <a:shade val="50000"/>
                <a:hueOff val="290770"/>
                <a:satOff val="-36942"/>
                <a:lumOff val="2359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7517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1" kern="1200" dirty="0" smtClean="0"/>
            <a:t>Balance &gt; 500 &amp; utilization &gt; 87% &amp; (current status = charge off or </a:t>
          </a:r>
          <a:r>
            <a:rPr lang="en-GB" sz="1200" b="1" kern="1200" dirty="0" err="1" smtClean="0"/>
            <a:t>M7</a:t>
          </a:r>
          <a:r>
            <a:rPr lang="en-GB" sz="1200" b="1" kern="1200" dirty="0" smtClean="0"/>
            <a:t>+) &amp; no payment after limit increase</a:t>
          </a:r>
          <a:endParaRPr lang="en-US" sz="1200" b="1" kern="1200" dirty="0"/>
        </a:p>
      </dsp:txBody>
      <dsp:txXfrm>
        <a:off x="323241" y="2762964"/>
        <a:ext cx="4168096" cy="425218"/>
      </dsp:txXfrm>
    </dsp:sp>
    <dsp:sp modelId="{2DCC0964-0956-45C2-B905-7068CC4697D3}">
      <dsp:nvSpPr>
        <dsp:cNvPr id="0" name=""/>
        <dsp:cNvSpPr/>
      </dsp:nvSpPr>
      <dsp:spPr>
        <a:xfrm>
          <a:off x="57479" y="2709812"/>
          <a:ext cx="531522" cy="53152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50000"/>
              <a:hueOff val="290770"/>
              <a:satOff val="-36942"/>
              <a:lumOff val="235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1480" y="8905696"/>
            <a:ext cx="3143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8050"/>
            <a:r>
              <a:rPr lang="en-US" sz="800" dirty="0" smtClean="0">
                <a:solidFill>
                  <a:schemeClr val="tx2"/>
                </a:solidFill>
              </a:rPr>
              <a:t>© 2014 Fair Isaac Corporation. Confidential.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6960" y="8905696"/>
            <a:ext cx="415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08050"/>
            <a:fld id="{972DBB3B-2234-41C6-9BED-05072337FE71}" type="slidenum">
              <a:rPr lang="en-US" sz="800" smtClean="0">
                <a:solidFill>
                  <a:schemeClr val="tx2"/>
                </a:solidFill>
              </a:rPr>
              <a:pPr algn="r" defTabSz="908050"/>
              <a:t>‹#›</a:t>
            </a:fld>
            <a:endParaRPr lang="en-US" sz="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1316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4360" y="8905696"/>
            <a:ext cx="3143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8050"/>
            <a:r>
              <a:rPr lang="en-US" sz="800" dirty="0" smtClean="0">
                <a:solidFill>
                  <a:srgbClr val="000000"/>
                </a:solidFill>
              </a:rPr>
              <a:t>© 2014 Fair Isaac Corporation. Confidential. 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47700" y="609600"/>
            <a:ext cx="5562600" cy="3128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685800" y="3962400"/>
            <a:ext cx="5486400" cy="4495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82640" y="8905696"/>
            <a:ext cx="415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08050"/>
            <a:fld id="{972DBB3B-2234-41C6-9BED-05072337FE71}" type="slidenum">
              <a:rPr lang="en-US" sz="800" smtClean="0">
                <a:solidFill>
                  <a:srgbClr val="000000"/>
                </a:solidFill>
              </a:rPr>
              <a:pPr algn="r" defTabSz="908050"/>
              <a:t>‹#›</a:t>
            </a:fld>
            <a:endParaRPr lang="en-US" sz="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2921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defTabSz="914400" rtl="0" eaLnBrk="1" latinLnBrk="0" hangingPunct="1">
      <a:lnSpc>
        <a:spcPct val="90000"/>
      </a:lnSpc>
      <a:spcBef>
        <a:spcPts val="600"/>
      </a:spcBef>
      <a:buSzPct val="70000"/>
      <a:buFont typeface="Arial" panose="020B0604020202020204" pitchFamily="34" charset="0"/>
      <a:buNone/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338138" indent="-171450" algn="l" defTabSz="914400" rtl="0" eaLnBrk="1" latinLnBrk="0" hangingPunct="1">
      <a:lnSpc>
        <a:spcPct val="90000"/>
      </a:lnSpc>
      <a:spcBef>
        <a:spcPts val="300"/>
      </a:spcBef>
      <a:buSzPct val="70000"/>
      <a:buFont typeface="Arial" panose="020B0604020202020204" pitchFamily="34" charset="0"/>
      <a:buChar char="►"/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628650" indent="-171450" algn="l" defTabSz="914400" rtl="0" eaLnBrk="1" latinLnBrk="0" hangingPunct="1">
      <a:lnSpc>
        <a:spcPct val="90000"/>
      </a:lnSpc>
      <a:spcBef>
        <a:spcPts val="300"/>
      </a:spcBef>
      <a:buSzPct val="70000"/>
      <a:buFont typeface="Arial" panose="020B0604020202020204" pitchFamily="34" charset="0"/>
      <a:buChar char="►"/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914400" indent="-171450" algn="l" defTabSz="914400" rtl="0" eaLnBrk="1" latinLnBrk="0" hangingPunct="1">
      <a:lnSpc>
        <a:spcPct val="90000"/>
      </a:lnSpc>
      <a:spcBef>
        <a:spcPts val="300"/>
      </a:spcBef>
      <a:buSzPct val="70000"/>
      <a:buFont typeface="Arial" panose="020B0604020202020204" pitchFamily="34" charset="0"/>
      <a:buChar char="►"/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257300" indent="-171450" algn="l" defTabSz="914400" rtl="0" eaLnBrk="1" latinLnBrk="0" hangingPunct="1">
      <a:lnSpc>
        <a:spcPct val="90000"/>
      </a:lnSpc>
      <a:spcBef>
        <a:spcPts val="300"/>
      </a:spcBef>
      <a:buSzPct val="70000"/>
      <a:buFont typeface="Arial" panose="020B0604020202020204" pitchFamily="34" charset="0"/>
      <a:buChar char="►"/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" name="Notes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03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334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2702" y="8850042"/>
            <a:ext cx="1688004" cy="104762"/>
          </a:xfrm>
          <a:prstGeom prst="rect">
            <a:avLst/>
          </a:prstGeom>
          <a:ln/>
        </p:spPr>
        <p:txBody>
          <a:bodyPr lIns="89940" tIns="44970" rIns="89940" bIns="44970"/>
          <a:lstStyle/>
          <a:p>
            <a:fld id="{E787F6BE-EC36-476A-80A2-DB734A420DA2}" type="slidenum">
              <a:rPr lang="en-US"/>
              <a:pPr/>
              <a:t>35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7700" y="609600"/>
            <a:ext cx="5562600" cy="3128963"/>
          </a:xfrm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89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889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885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6000" cy="3429000"/>
          </a:xfrm>
          <a:prstGeom prst="rect">
            <a:avLst/>
          </a:prstGeo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20" y="4343713"/>
            <a:ext cx="5028161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4528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4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2703" y="8850043"/>
            <a:ext cx="1688003" cy="1047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805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805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805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805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80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80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80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80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800" smtClean="0"/>
              <a:t>Page </a:t>
            </a:r>
            <a:fld id="{81EC5C7E-0B4A-4324-ABF7-5CBC5BC80369}" type="slidenum">
              <a:rPr lang="en-US" sz="800" smtClean="0"/>
              <a:pPr/>
              <a:t>44</a:t>
            </a:fld>
            <a:endParaRPr lang="en-US" sz="8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150" y="225425"/>
            <a:ext cx="6069013" cy="3414713"/>
          </a:xfrm>
          <a:prstGeom prst="rect">
            <a:avLst/>
          </a:prstGeo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902" y="3746414"/>
            <a:ext cx="4541867" cy="4948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b="1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971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150" y="225425"/>
            <a:ext cx="6070600" cy="3416300"/>
          </a:xfrm>
          <a:prstGeom prst="rect">
            <a:avLst/>
          </a:prstGeom>
          <a:ln/>
        </p:spPr>
      </p:sp>
      <p:sp>
        <p:nvSpPr>
          <p:cNvPr id="165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2412" y="3747829"/>
            <a:ext cx="4542166" cy="494649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2295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150" y="225425"/>
            <a:ext cx="6070600" cy="3416300"/>
          </a:xfrm>
          <a:prstGeom prst="rect">
            <a:avLst/>
          </a:prstGeom>
          <a:ln/>
        </p:spPr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814" y="3747829"/>
            <a:ext cx="4543764" cy="494503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804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prstGeom prst="rect">
            <a:avLst/>
          </a:prstGeom>
          <a:ln/>
        </p:spPr>
      </p:sp>
      <p:sp>
        <p:nvSpPr>
          <p:cNvPr id="166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625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4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2702" y="8850042"/>
            <a:ext cx="1688004" cy="1047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40" tIns="44970" rIns="89940" bIns="44970"/>
          <a:lstStyle>
            <a:lvl1pPr defTabSz="89315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0766" indent="-281064" defTabSz="89315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24255" indent="-224851" defTabSz="89315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73957" indent="-224851" defTabSz="89315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23659" indent="-224851" defTabSz="89315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73361" indent="-224851" defTabSz="89315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23062" indent="-224851" defTabSz="89315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72764" indent="-224851" defTabSz="89315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22466" indent="-224851" defTabSz="89315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800"/>
              <a:t>Page </a:t>
            </a:r>
            <a:fld id="{81EC5C7E-0B4A-4324-ABF7-5CBC5BC80369}" type="slidenum">
              <a:rPr lang="en-US" sz="800"/>
              <a:pPr/>
              <a:t>52</a:t>
            </a:fld>
            <a:endParaRPr lang="en-US" sz="8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150" y="225425"/>
            <a:ext cx="6069013" cy="3414713"/>
          </a:xfrm>
          <a:prstGeom prst="rect">
            <a:avLst/>
          </a:prstGeo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3902" y="3746413"/>
            <a:ext cx="4541866" cy="49488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b="1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39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545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122" y="8685862"/>
            <a:ext cx="2972320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40" tIns="44970" rIns="89940" bIns="44970"/>
          <a:lstStyle>
            <a:lvl1pPr defTabSz="89315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0766" indent="-281064" defTabSz="89315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24255" indent="-224851" defTabSz="89315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73957" indent="-224851" defTabSz="89315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23659" indent="-224851" defTabSz="89315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73361" indent="-224851" defTabSz="89315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23062" indent="-224851" defTabSz="89315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72764" indent="-224851" defTabSz="89315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22466" indent="-224851" defTabSz="89315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800"/>
              <a:t>Page </a:t>
            </a:r>
            <a:fld id="{73770AA6-B887-4AE0-97BC-F398BBE61F8D}" type="slidenum">
              <a:rPr lang="en-US" altLang="en-US" sz="800"/>
              <a:pPr/>
              <a:t>53</a:t>
            </a:fld>
            <a:endParaRPr lang="en-US" altLang="en-US" sz="8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150" y="225425"/>
            <a:ext cx="6069013" cy="3414713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2343" y="3747977"/>
            <a:ext cx="4543425" cy="494726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6732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20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20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4213"/>
            <a:ext cx="6096000" cy="3429000"/>
          </a:xfrm>
          <a:prstGeom prst="rect">
            <a:avLst/>
          </a:prstGeom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xfrm>
            <a:off x="1071946" y="3747618"/>
            <a:ext cx="4545419" cy="49509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5147" bIns="45147"/>
          <a:lstStyle/>
          <a:p>
            <a:pPr defTabSz="1203529"/>
            <a:endParaRPr lang="en-US" dirty="0"/>
          </a:p>
        </p:txBody>
      </p:sp>
      <p:sp>
        <p:nvSpPr>
          <p:cNvPr id="52228" name="Slide Number Placeholder 3"/>
          <p:cNvSpPr txBox="1">
            <a:spLocks noGrp="1"/>
          </p:cNvSpPr>
          <p:nvPr/>
        </p:nvSpPr>
        <p:spPr bwMode="gray">
          <a:xfrm>
            <a:off x="3953472" y="8848585"/>
            <a:ext cx="1686896" cy="10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80" tIns="0" rIns="18680" bIns="0" anchor="b"/>
          <a:lstStyle>
            <a:lvl1pPr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88000"/>
              </a:lnSpc>
            </a:pPr>
            <a:r>
              <a:rPr lang="en-US" sz="800"/>
              <a:t>Page </a:t>
            </a:r>
            <a:fld id="{A308AB9C-6911-4388-B274-19A289B0D93B}" type="slidenum">
              <a:rPr lang="en-US" sz="800"/>
              <a:pPr algn="r" eaLnBrk="1" hangingPunct="1">
                <a:lnSpc>
                  <a:spcPct val="88000"/>
                </a:lnSpc>
              </a:pPr>
              <a:t>63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96611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4213"/>
            <a:ext cx="6096000" cy="3429000"/>
          </a:xfrm>
          <a:prstGeom prst="rect">
            <a:avLst/>
          </a:prstGeom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xfrm>
            <a:off x="1071946" y="3747618"/>
            <a:ext cx="4545419" cy="49509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5147" bIns="45147"/>
          <a:lstStyle/>
          <a:p>
            <a:pPr eaLnBrk="1" hangingPunct="1"/>
            <a:endParaRPr lang="en-US" dirty="0"/>
          </a:p>
        </p:txBody>
      </p:sp>
      <p:sp>
        <p:nvSpPr>
          <p:cNvPr id="53252" name="Slide Number Placeholder 3"/>
          <p:cNvSpPr txBox="1">
            <a:spLocks noGrp="1"/>
          </p:cNvSpPr>
          <p:nvPr/>
        </p:nvSpPr>
        <p:spPr bwMode="gray">
          <a:xfrm>
            <a:off x="3953472" y="8848585"/>
            <a:ext cx="1686896" cy="10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80" tIns="0" rIns="18680" bIns="0" anchor="b"/>
          <a:lstStyle>
            <a:lvl1pPr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88000"/>
              </a:lnSpc>
            </a:pPr>
            <a:r>
              <a:rPr lang="en-US" sz="800"/>
              <a:t>Page </a:t>
            </a:r>
            <a:fld id="{141E2675-6391-4267-952E-3036B0E07156}" type="slidenum">
              <a:rPr lang="en-US" sz="800"/>
              <a:pPr algn="r" eaLnBrk="1" hangingPunct="1">
                <a:lnSpc>
                  <a:spcPct val="88000"/>
                </a:lnSpc>
              </a:pPr>
              <a:t>64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717908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4213"/>
            <a:ext cx="6096000" cy="3429000"/>
          </a:xfrm>
          <a:prstGeom prst="rect">
            <a:avLst/>
          </a:prstGeom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xfrm>
            <a:off x="1071946" y="3747618"/>
            <a:ext cx="4545419" cy="49509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5147" bIns="45147"/>
          <a:lstStyle/>
          <a:p>
            <a:endParaRPr lang="en-US" dirty="0" smtClean="0"/>
          </a:p>
        </p:txBody>
      </p:sp>
      <p:sp>
        <p:nvSpPr>
          <p:cNvPr id="59396" name="Slide Number Placeholder 3"/>
          <p:cNvSpPr txBox="1">
            <a:spLocks noGrp="1"/>
          </p:cNvSpPr>
          <p:nvPr/>
        </p:nvSpPr>
        <p:spPr bwMode="gray">
          <a:xfrm>
            <a:off x="3953472" y="8848585"/>
            <a:ext cx="1686896" cy="10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80" tIns="0" rIns="18680" bIns="0" anchor="b"/>
          <a:lstStyle>
            <a:lvl1pPr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88000"/>
              </a:lnSpc>
            </a:pPr>
            <a:r>
              <a:rPr lang="en-US" sz="800"/>
              <a:t>Page </a:t>
            </a:r>
            <a:fld id="{9513C41F-CB4B-4731-865C-247360CF3967}" type="slidenum">
              <a:rPr lang="en-US" sz="800"/>
              <a:pPr algn="r" eaLnBrk="1" hangingPunct="1">
                <a:lnSpc>
                  <a:spcPct val="88000"/>
                </a:lnSpc>
              </a:pPr>
              <a:t>65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5926987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4213"/>
            <a:ext cx="6096000" cy="3429000"/>
          </a:xfrm>
          <a:prstGeom prst="rect">
            <a:avLst/>
          </a:prstGeom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xfrm>
            <a:off x="1071946" y="3747618"/>
            <a:ext cx="4545419" cy="49509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5147" bIns="45147"/>
          <a:lstStyle/>
          <a:p>
            <a:endParaRPr lang="en-US" dirty="0"/>
          </a:p>
        </p:txBody>
      </p:sp>
      <p:sp>
        <p:nvSpPr>
          <p:cNvPr id="60420" name="Slide Number Placeholder 3"/>
          <p:cNvSpPr txBox="1">
            <a:spLocks noGrp="1"/>
          </p:cNvSpPr>
          <p:nvPr/>
        </p:nvSpPr>
        <p:spPr bwMode="gray">
          <a:xfrm>
            <a:off x="3953472" y="8848585"/>
            <a:ext cx="1686896" cy="10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80" tIns="0" rIns="18680" bIns="0" anchor="b"/>
          <a:lstStyle>
            <a:lvl1pPr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88000"/>
              </a:lnSpc>
            </a:pPr>
            <a:r>
              <a:rPr lang="en-US" sz="800"/>
              <a:t>Page </a:t>
            </a:r>
            <a:fld id="{AB0BB8A9-4718-47BF-8CE7-7211C475B3B1}" type="slidenum">
              <a:rPr lang="en-US" sz="800"/>
              <a:pPr algn="r" eaLnBrk="1" hangingPunct="1">
                <a:lnSpc>
                  <a:spcPct val="88000"/>
                </a:lnSpc>
              </a:pPr>
              <a:t>66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599514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4213"/>
            <a:ext cx="6096000" cy="3429000"/>
          </a:xfrm>
          <a:prstGeom prst="rect">
            <a:avLst/>
          </a:prstGeom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xfrm>
            <a:off x="1071946" y="3747618"/>
            <a:ext cx="4545419" cy="49509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5147" bIns="45147"/>
          <a:lstStyle/>
          <a:p>
            <a:endParaRPr lang="en-US" dirty="0"/>
          </a:p>
        </p:txBody>
      </p:sp>
      <p:sp>
        <p:nvSpPr>
          <p:cNvPr id="64516" name="Slide Number Placeholder 3"/>
          <p:cNvSpPr txBox="1">
            <a:spLocks noGrp="1"/>
          </p:cNvSpPr>
          <p:nvPr/>
        </p:nvSpPr>
        <p:spPr bwMode="gray">
          <a:xfrm>
            <a:off x="3953472" y="8848585"/>
            <a:ext cx="1686896" cy="10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680" tIns="0" rIns="18680" bIns="0" anchor="b"/>
          <a:lstStyle>
            <a:lvl1pPr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15988" eaLnBrk="0" hangingPunct="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88000"/>
              </a:lnSpc>
            </a:pPr>
            <a:r>
              <a:rPr lang="en-US" sz="800"/>
              <a:t>Page </a:t>
            </a:r>
            <a:fld id="{C33455E1-7B1F-444C-829A-4827803BC3C6}" type="slidenum">
              <a:rPr lang="en-US" sz="800"/>
              <a:pPr algn="r" eaLnBrk="1" hangingPunct="1">
                <a:lnSpc>
                  <a:spcPct val="88000"/>
                </a:lnSpc>
              </a:pPr>
              <a:t>67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2963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9906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52702" y="8850042"/>
            <a:ext cx="1688004" cy="104762"/>
          </a:xfrm>
          <a:prstGeom prst="rect">
            <a:avLst/>
          </a:prstGeom>
          <a:ln/>
        </p:spPr>
        <p:txBody>
          <a:bodyPr lIns="89940" tIns="44970" rIns="89940" bIns="44970"/>
          <a:lstStyle/>
          <a:p>
            <a:r>
              <a:rPr lang="en-US"/>
              <a:t>Page </a:t>
            </a:r>
            <a:fld id="{EC38D0B8-C172-48CC-A3A5-E97680FAC663}" type="slidenum">
              <a:rPr lang="en-US"/>
              <a:pPr/>
              <a:t>69</a:t>
            </a:fld>
            <a:endParaRPr lang="en-US"/>
          </a:p>
        </p:txBody>
      </p:sp>
      <p:sp>
        <p:nvSpPr>
          <p:cNvPr id="444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4325" y="225425"/>
            <a:ext cx="6065838" cy="3413125"/>
          </a:xfrm>
          <a:prstGeom prst="rect">
            <a:avLst/>
          </a:prstGeom>
          <a:ln/>
        </p:spPr>
      </p:sp>
      <p:sp>
        <p:nvSpPr>
          <p:cNvPr id="444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0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1"/>
          <p:cNvSpPr>
            <a:spLocks noGrp="1" noChangeArrowheads="1"/>
          </p:cNvSpPr>
          <p:nvPr>
            <p:ph type="hdr" sz="quarter"/>
          </p:nvPr>
        </p:nvSpPr>
        <p:spPr>
          <a:xfrm>
            <a:off x="1" y="0"/>
            <a:ext cx="2972320" cy="456575"/>
          </a:xfrm>
          <a:prstGeom prst="rect">
            <a:avLst/>
          </a:prstGeom>
          <a:noFill/>
        </p:spPr>
        <p:txBody>
          <a:bodyPr lIns="89940" tIns="44970" rIns="89940" bIns="44970"/>
          <a:lstStyle>
            <a:lvl1pPr defTabSz="89315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766" indent="-281064" defTabSz="89315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4255" indent="-224851" defTabSz="89315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3957" indent="-224851" defTabSz="89315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3659" indent="-224851" defTabSz="89315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3361" indent="-224851" defTabSz="89315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3062" indent="-224851" defTabSz="89315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2764" indent="-224851" defTabSz="89315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22466" indent="-224851" defTabSz="89315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/>
              <a:t>InterACT 2007</a:t>
            </a:r>
          </a:p>
        </p:txBody>
      </p:sp>
      <p:sp>
        <p:nvSpPr>
          <p:cNvPr id="10243" name="Rectangle 14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122" y="8685862"/>
            <a:ext cx="2972320" cy="456575"/>
          </a:xfrm>
          <a:prstGeom prst="rect">
            <a:avLst/>
          </a:prstGeom>
          <a:noFill/>
        </p:spPr>
        <p:txBody>
          <a:bodyPr lIns="89940" tIns="44970" rIns="89940" bIns="44970"/>
          <a:lstStyle>
            <a:lvl1pPr defTabSz="89315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30766" indent="-281064" defTabSz="89315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24255" indent="-224851" defTabSz="89315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573957" indent="-224851" defTabSz="89315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23659" indent="-224851" defTabSz="89315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473361" indent="-224851" defTabSz="89315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23062" indent="-224851" defTabSz="89315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372764" indent="-224851" defTabSz="89315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22466" indent="-224851" defTabSz="893158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800"/>
              <a:t>Page </a:t>
            </a:r>
            <a:fld id="{AF5C8B40-8F10-4324-890E-5299F993B8E7}" type="slidenum">
              <a:rPr lang="en-US" altLang="en-US" sz="800"/>
              <a:pPr/>
              <a:t>6</a:t>
            </a:fld>
            <a:endParaRPr lang="en-US" altLang="en-US" sz="800"/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713"/>
            <a:ext cx="5486400" cy="4113862"/>
          </a:xfrm>
          <a:noFill/>
        </p:spPr>
        <p:txBody>
          <a:bodyPr/>
          <a:lstStyle/>
          <a:p>
            <a:pPr marL="224851" indent="-224851" defTabSz="899404">
              <a:lnSpc>
                <a:spcPct val="80000"/>
              </a:lnSpc>
            </a:pPr>
            <a:endParaRPr lang="en-GB" altLang="en-US" sz="700" dirty="0"/>
          </a:p>
        </p:txBody>
      </p:sp>
    </p:spTree>
    <p:extLst>
      <p:ext uri="{BB962C8B-B14F-4D97-AF65-F5344CB8AC3E}">
        <p14:creationId xmlns:p14="http://schemas.microsoft.com/office/powerpoint/2010/main" val="2607721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460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623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809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0188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52702" y="8850042"/>
            <a:ext cx="1688004" cy="104762"/>
          </a:xfrm>
          <a:prstGeom prst="rect">
            <a:avLst/>
          </a:prstGeom>
        </p:spPr>
        <p:txBody>
          <a:bodyPr lIns="89940" tIns="44970" rIns="89940" bIns="44970"/>
          <a:lstStyle/>
          <a:p>
            <a:r>
              <a:rPr lang="en-US" smtClean="0"/>
              <a:t>Page </a:t>
            </a:r>
            <a:fld id="{C94A05DE-F9C5-4809-873C-E38265155D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32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48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 bwMode="gray"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4" name="Group 3"/>
            <p:cNvGrpSpPr/>
            <p:nvPr userDrawn="1"/>
          </p:nvGrpSpPr>
          <p:grpSpPr bwMode="gray">
            <a:xfrm>
              <a:off x="0" y="0"/>
              <a:ext cx="9144000" cy="5143500"/>
              <a:chOff x="0" y="0"/>
              <a:chExt cx="9144000" cy="5143500"/>
            </a:xfrm>
          </p:grpSpPr>
          <p:pic>
            <p:nvPicPr>
              <p:cNvPr id="2" name="Picture 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gray">
              <a:xfrm>
                <a:off x="0" y="0"/>
                <a:ext cx="9144000" cy="51435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" name="Picture 7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gray">
              <a:xfrm>
                <a:off x="7613651" y="341535"/>
                <a:ext cx="1320800" cy="470535"/>
              </a:xfrm>
              <a:prstGeom prst="rect">
                <a:avLst/>
              </a:prstGeom>
            </p:spPr>
          </p:pic>
        </p:grpSp>
        <p:sp>
          <p:nvSpPr>
            <p:cNvPr id="10" name="Text Box 38"/>
            <p:cNvSpPr txBox="1">
              <a:spLocks noChangeArrowheads="1"/>
            </p:cNvSpPr>
            <p:nvPr userDrawn="1"/>
          </p:nvSpPr>
          <p:spPr bwMode="gray">
            <a:xfrm>
              <a:off x="331788" y="4839858"/>
              <a:ext cx="5421013" cy="183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>
              <a:spAutoFit/>
            </a:bodyPr>
            <a:lstStyle/>
            <a:p>
              <a:pPr defTabSz="925513" fontAlgn="base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en-US" sz="700" dirty="0" smtClean="0">
                  <a:solidFill>
                    <a:schemeClr val="bg1"/>
                  </a:solidFill>
                  <a:cs typeface="Arial" charset="0"/>
                </a:rPr>
                <a:t>© 2016 </a:t>
              </a:r>
              <a:r>
                <a:rPr lang="en-US" sz="700" dirty="0">
                  <a:solidFill>
                    <a:schemeClr val="bg1"/>
                  </a:solidFill>
                  <a:cs typeface="Arial" charset="0"/>
                </a:rPr>
                <a:t>Fair Isaac Corporation</a:t>
              </a:r>
              <a:r>
                <a:rPr lang="en-US" sz="700" dirty="0" smtClean="0">
                  <a:solidFill>
                    <a:schemeClr val="bg1"/>
                  </a:solidFill>
                  <a:cs typeface="Arial" charset="0"/>
                </a:rPr>
                <a:t>. Confidential. </a:t>
              </a:r>
              <a:br>
                <a:rPr lang="en-US" sz="700" dirty="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700" dirty="0" smtClean="0">
                  <a:solidFill>
                    <a:schemeClr val="bg1"/>
                  </a:solidFill>
                  <a:cs typeface="Arial" charset="0"/>
                </a:rPr>
                <a:t>This presentation is provided for the recipient only and cannot be reproduced or shared without Fair Isaac Corporation’s express consent.</a:t>
              </a:r>
            </a:p>
          </p:txBody>
        </p:sp>
      </p:grpSp>
      <p:sp>
        <p:nvSpPr>
          <p:cNvPr id="5122" name="Rectangle 2"/>
          <p:cNvSpPr>
            <a:spLocks noGrp="1" noChangeArrowheads="1"/>
          </p:cNvSpPr>
          <p:nvPr userDrawn="1">
            <p:ph type="ctrTitle" sz="quarter" hasCustomPrompt="1"/>
          </p:nvPr>
        </p:nvSpPr>
        <p:spPr bwMode="white">
          <a:xfrm>
            <a:off x="331787" y="1853211"/>
            <a:ext cx="6069013" cy="775597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FICO Corporate Template</a:t>
            </a:r>
            <a:br>
              <a:rPr lang="en-US" dirty="0" smtClean="0"/>
            </a:br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sz="quarter" idx="1" hasCustomPrompt="1"/>
          </p:nvPr>
        </p:nvSpPr>
        <p:spPr bwMode="white">
          <a:xfrm>
            <a:off x="331787" y="2680807"/>
            <a:ext cx="6069013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0" hasCustomPrompt="1"/>
          </p:nvPr>
        </p:nvSpPr>
        <p:spPr bwMode="white">
          <a:xfrm>
            <a:off x="331788" y="3340751"/>
            <a:ext cx="6069012" cy="2215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B2CDCC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41913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1788" y="128016"/>
            <a:ext cx="8507412" cy="369332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331788" y="455084"/>
            <a:ext cx="8507412" cy="2492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896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31788" y="4931421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8E9DF562-4D88-4A5A-AAF6-44DA0968931F}" type="slidenum">
              <a:rPr lang="en-US" sz="700" smtClean="0">
                <a:solidFill>
                  <a:srgbClr val="85827B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dirty="0" smtClean="0">
              <a:solidFill>
                <a:srgbClr val="85827B"/>
              </a:solidFill>
            </a:endParaRPr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01460" y="4814313"/>
            <a:ext cx="551075" cy="195837"/>
          </a:xfrm>
          <a:prstGeom prst="rect">
            <a:avLst/>
          </a:prstGeom>
        </p:spPr>
      </p:pic>
      <p:sp>
        <p:nvSpPr>
          <p:cNvPr id="9" name="Text Box 16"/>
          <p:cNvSpPr txBox="1">
            <a:spLocks noChangeArrowheads="1"/>
          </p:cNvSpPr>
          <p:nvPr userDrawn="1"/>
        </p:nvSpPr>
        <p:spPr bwMode="black">
          <a:xfrm>
            <a:off x="609600" y="4931421"/>
            <a:ext cx="1801775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defTabSz="925513" fontAlgn="base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700" dirty="0">
                <a:solidFill>
                  <a:srgbClr val="85827B"/>
                </a:solidFill>
              </a:rPr>
              <a:t>© </a:t>
            </a:r>
            <a:r>
              <a:rPr lang="en-US" sz="700" dirty="0" smtClean="0">
                <a:solidFill>
                  <a:srgbClr val="85827B"/>
                </a:solidFill>
              </a:rPr>
              <a:t>2016 </a:t>
            </a:r>
            <a:r>
              <a:rPr lang="en-US" sz="700" dirty="0">
                <a:solidFill>
                  <a:srgbClr val="85827B"/>
                </a:solidFill>
              </a:rPr>
              <a:t>Fair Isaac Corporation. Confidential.</a:t>
            </a:r>
          </a:p>
        </p:txBody>
      </p:sp>
      <p:sp>
        <p:nvSpPr>
          <p:cNvPr id="10" name="Rectangle 9"/>
          <p:cNvSpPr/>
          <p:nvPr userDrawn="1"/>
        </p:nvSpPr>
        <p:spPr bwMode="ltGray">
          <a:xfrm>
            <a:off x="0" y="5086350"/>
            <a:ext cx="9144000" cy="5715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0000"/>
              </a:lnSpc>
              <a:spcBef>
                <a:spcPts val="660"/>
              </a:spcBef>
              <a:spcAft>
                <a:spcPts val="660"/>
              </a:spcAft>
            </a:pPr>
            <a:endParaRPr lang="en-US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 bwMode="gray"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9" name="Text Box 16"/>
            <p:cNvSpPr txBox="1">
              <a:spLocks noChangeArrowheads="1"/>
            </p:cNvSpPr>
            <p:nvPr userDrawn="1"/>
          </p:nvSpPr>
          <p:spPr bwMode="gray">
            <a:xfrm>
              <a:off x="609600" y="4931421"/>
              <a:ext cx="1801775" cy="91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spAutoFit/>
            </a:bodyPr>
            <a:lstStyle/>
            <a:p>
              <a:pPr defTabSz="925513" fontAlgn="base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chemeClr val="bg1"/>
                  </a:solidFill>
                </a:rPr>
                <a:t>© </a:t>
              </a:r>
              <a:r>
                <a:rPr lang="en-US" sz="700" dirty="0" smtClean="0">
                  <a:solidFill>
                    <a:schemeClr val="bg1"/>
                  </a:solidFill>
                </a:rPr>
                <a:t>2016 </a:t>
              </a:r>
              <a:r>
                <a:rPr lang="en-US" sz="700" dirty="0">
                  <a:solidFill>
                    <a:schemeClr val="bg1"/>
                  </a:solidFill>
                </a:rPr>
                <a:t>Fair Isaac Corporation. Confidential.</a:t>
              </a:r>
            </a:p>
          </p:txBody>
        </p:sp>
      </p:grpSp>
      <p:pic>
        <p:nvPicPr>
          <p:cNvPr id="5" name="Picture 4" descr="logo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5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white">
          <a:xfrm>
            <a:off x="8301460" y="4814313"/>
            <a:ext cx="551075" cy="1958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 bwMode="white">
          <a:xfrm>
            <a:off x="331788" y="4931421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8E9DF562-4D88-4A5A-AAF6-44DA0968931F}" type="slidenum">
              <a:rPr lang="en-US" sz="700" smtClean="0">
                <a:solidFill>
                  <a:schemeClr val="bg1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white">
          <a:xfrm>
            <a:off x="331788" y="255764"/>
            <a:ext cx="8507412" cy="36933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 bwMode="gray">
          <a:xfrm>
            <a:off x="331788" y="1124712"/>
            <a:ext cx="8507412" cy="1392237"/>
          </a:xfr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 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gray"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8" name="Text Box 16"/>
            <p:cNvSpPr txBox="1">
              <a:spLocks noChangeArrowheads="1"/>
            </p:cNvSpPr>
            <p:nvPr userDrawn="1"/>
          </p:nvSpPr>
          <p:spPr bwMode="gray">
            <a:xfrm>
              <a:off x="609600" y="4931421"/>
              <a:ext cx="1801775" cy="91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spAutoFit/>
            </a:bodyPr>
            <a:lstStyle/>
            <a:p>
              <a:pPr defTabSz="925513" fontAlgn="base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chemeClr val="bg1"/>
                  </a:solidFill>
                </a:rPr>
                <a:t>© </a:t>
              </a:r>
              <a:r>
                <a:rPr lang="en-US" sz="700" dirty="0" smtClean="0">
                  <a:solidFill>
                    <a:schemeClr val="bg1"/>
                  </a:solidFill>
                </a:rPr>
                <a:t>2016 </a:t>
              </a:r>
              <a:r>
                <a:rPr lang="en-US" sz="700" dirty="0">
                  <a:solidFill>
                    <a:schemeClr val="bg1"/>
                  </a:solidFill>
                </a:rPr>
                <a:t>Fair Isaac Corporation. Confidential.</a:t>
              </a:r>
            </a:p>
          </p:txBody>
        </p:sp>
      </p:grpSp>
      <p:sp>
        <p:nvSpPr>
          <p:cNvPr id="10" name="TextBox 9"/>
          <p:cNvSpPr txBox="1"/>
          <p:nvPr userDrawn="1"/>
        </p:nvSpPr>
        <p:spPr bwMode="white">
          <a:xfrm>
            <a:off x="331788" y="4931421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8E9DF562-4D88-4A5A-AAF6-44DA0968931F}" type="slidenum">
              <a:rPr lang="en-US" sz="700" smtClean="0">
                <a:solidFill>
                  <a:schemeClr val="bg1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white">
          <a:xfrm>
            <a:off x="331788" y="128016"/>
            <a:ext cx="8507412" cy="369332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quarter" idx="11" hasCustomPrompt="1"/>
          </p:nvPr>
        </p:nvSpPr>
        <p:spPr bwMode="white">
          <a:xfrm>
            <a:off x="331788" y="455084"/>
            <a:ext cx="8507412" cy="2492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pic>
        <p:nvPicPr>
          <p:cNvPr id="12" name="Picture 11" descr="logo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5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white">
          <a:xfrm>
            <a:off x="8301460" y="4814313"/>
            <a:ext cx="551075" cy="19583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 bwMode="gray">
          <a:xfrm>
            <a:off x="329184" y="1124712"/>
            <a:ext cx="8524875" cy="1349087"/>
          </a:xfrm>
        </p:spPr>
        <p:txBody>
          <a:bodyPr/>
          <a:lstStyle>
            <a:lvl1pPr>
              <a:buClrTx/>
              <a:defRPr>
                <a:solidFill>
                  <a:srgbClr val="FFFFFF"/>
                </a:solidFill>
              </a:defRPr>
            </a:lvl1pPr>
            <a:lvl2pPr>
              <a:buClrTx/>
              <a:defRPr>
                <a:solidFill>
                  <a:srgbClr val="FFFFFF"/>
                </a:solidFill>
              </a:defRPr>
            </a:lvl2pPr>
            <a:lvl3pPr>
              <a:buClrTx/>
              <a:defRPr>
                <a:solidFill>
                  <a:srgbClr val="FFFFFF"/>
                </a:solidFill>
              </a:defRPr>
            </a:lvl3pPr>
            <a:lvl4pPr>
              <a:buClrTx/>
              <a:defRPr>
                <a:solidFill>
                  <a:srgbClr val="FFFFFF"/>
                </a:solidFill>
              </a:defRPr>
            </a:lvl4pPr>
            <a:lvl5pPr>
              <a:buClrTx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6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 bwMode="gray"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9" name="Text Box 16"/>
            <p:cNvSpPr txBox="1">
              <a:spLocks noChangeArrowheads="1"/>
            </p:cNvSpPr>
            <p:nvPr userDrawn="1"/>
          </p:nvSpPr>
          <p:spPr bwMode="gray">
            <a:xfrm>
              <a:off x="609600" y="4931421"/>
              <a:ext cx="1801775" cy="91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spAutoFit/>
            </a:bodyPr>
            <a:lstStyle/>
            <a:p>
              <a:pPr defTabSz="925513" fontAlgn="base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chemeClr val="bg1"/>
                  </a:solidFill>
                </a:rPr>
                <a:t>© </a:t>
              </a:r>
              <a:r>
                <a:rPr lang="en-US" sz="700" dirty="0" smtClean="0">
                  <a:solidFill>
                    <a:schemeClr val="bg1"/>
                  </a:solidFill>
                </a:rPr>
                <a:t>2016 </a:t>
              </a:r>
              <a:r>
                <a:rPr lang="en-US" sz="700" dirty="0">
                  <a:solidFill>
                    <a:schemeClr val="bg1"/>
                  </a:solidFill>
                </a:rPr>
                <a:t>Fair Isaac Corporation. Confidential.</a:t>
              </a:r>
            </a:p>
          </p:txBody>
        </p:sp>
      </p:grpSp>
      <p:sp>
        <p:nvSpPr>
          <p:cNvPr id="10" name="TextBox 9"/>
          <p:cNvSpPr txBox="1"/>
          <p:nvPr userDrawn="1"/>
        </p:nvSpPr>
        <p:spPr bwMode="white">
          <a:xfrm>
            <a:off x="331788" y="4931421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8E9DF562-4D88-4A5A-AAF6-44DA0968931F}" type="slidenum">
              <a:rPr lang="en-US" sz="700" smtClean="0">
                <a:solidFill>
                  <a:schemeClr val="bg1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white">
          <a:xfrm>
            <a:off x="331788" y="255764"/>
            <a:ext cx="8229600" cy="36933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5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white">
          <a:xfrm>
            <a:off x="8301460" y="4814313"/>
            <a:ext cx="551075" cy="1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Background 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gray"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8" name="Text Box 16"/>
            <p:cNvSpPr txBox="1">
              <a:spLocks noChangeArrowheads="1"/>
            </p:cNvSpPr>
            <p:nvPr userDrawn="1"/>
          </p:nvSpPr>
          <p:spPr bwMode="gray">
            <a:xfrm>
              <a:off x="609600" y="4931421"/>
              <a:ext cx="1801775" cy="91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spAutoFit/>
            </a:bodyPr>
            <a:lstStyle/>
            <a:p>
              <a:pPr defTabSz="925513" fontAlgn="base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chemeClr val="bg1"/>
                  </a:solidFill>
                </a:rPr>
                <a:t>© </a:t>
              </a:r>
              <a:r>
                <a:rPr lang="en-US" sz="700" dirty="0" smtClean="0">
                  <a:solidFill>
                    <a:schemeClr val="bg1"/>
                  </a:solidFill>
                </a:rPr>
                <a:t>2016 </a:t>
              </a:r>
              <a:r>
                <a:rPr lang="en-US" sz="700" dirty="0">
                  <a:solidFill>
                    <a:schemeClr val="bg1"/>
                  </a:solidFill>
                </a:rPr>
                <a:t>Fair Isaac Corporation. Confidential.</a:t>
              </a:r>
            </a:p>
          </p:txBody>
        </p:sp>
      </p:grpSp>
      <p:sp>
        <p:nvSpPr>
          <p:cNvPr id="10" name="TextBox 9"/>
          <p:cNvSpPr txBox="1"/>
          <p:nvPr userDrawn="1"/>
        </p:nvSpPr>
        <p:spPr bwMode="white">
          <a:xfrm>
            <a:off x="331788" y="4931421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8E9DF562-4D88-4A5A-AAF6-44DA0968931F}" type="slidenum">
              <a:rPr lang="en-US" sz="700" smtClean="0">
                <a:solidFill>
                  <a:schemeClr val="bg1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white">
          <a:xfrm>
            <a:off x="331788" y="128016"/>
            <a:ext cx="8507412" cy="369332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quarter" idx="11" hasCustomPrompt="1"/>
          </p:nvPr>
        </p:nvSpPr>
        <p:spPr bwMode="white">
          <a:xfrm>
            <a:off x="331788" y="455084"/>
            <a:ext cx="8507412" cy="2492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  <p:pic>
        <p:nvPicPr>
          <p:cNvPr id="11" name="Picture 10" descr="logo.png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5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white">
          <a:xfrm>
            <a:off x="8301460" y="4814313"/>
            <a:ext cx="551075" cy="1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9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 bwMode="gray"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2" name="Group 1"/>
            <p:cNvGrpSpPr/>
            <p:nvPr userDrawn="1"/>
          </p:nvGrpSpPr>
          <p:grpSpPr bwMode="gray">
            <a:xfrm>
              <a:off x="0" y="0"/>
              <a:ext cx="9144000" cy="5143500"/>
              <a:chOff x="0" y="0"/>
              <a:chExt cx="9144000" cy="5143500"/>
            </a:xfrm>
          </p:grpSpPr>
          <p:pic>
            <p:nvPicPr>
              <p:cNvPr id="9" name="Picture 8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gray">
              <a:xfrm>
                <a:off x="0" y="0"/>
                <a:ext cx="9144000" cy="5143500"/>
              </a:xfrm>
              <a:prstGeom prst="rect">
                <a:avLst/>
              </a:prstGeom>
            </p:spPr>
          </p:pic>
          <p:sp>
            <p:nvSpPr>
              <p:cNvPr id="11" name="Text Box 16"/>
              <p:cNvSpPr txBox="1">
                <a:spLocks noChangeArrowheads="1"/>
              </p:cNvSpPr>
              <p:nvPr userDrawn="1"/>
            </p:nvSpPr>
            <p:spPr bwMode="gray">
              <a:xfrm>
                <a:off x="609600" y="4931421"/>
                <a:ext cx="1801775" cy="915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b">
                <a:spAutoFit/>
              </a:bodyPr>
              <a:lstStyle/>
              <a:p>
                <a:pPr defTabSz="925513" fontAlgn="base">
                  <a:lnSpc>
                    <a:spcPct val="85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en-US" sz="700" dirty="0">
                    <a:solidFill>
                      <a:schemeClr val="bg1"/>
                    </a:solidFill>
                  </a:rPr>
                  <a:t>© </a:t>
                </a:r>
                <a:r>
                  <a:rPr lang="en-US" sz="700" dirty="0" smtClean="0">
                    <a:solidFill>
                      <a:schemeClr val="bg1"/>
                    </a:solidFill>
                  </a:rPr>
                  <a:t>2016 </a:t>
                </a:r>
                <a:r>
                  <a:rPr lang="en-US" sz="700" dirty="0">
                    <a:solidFill>
                      <a:schemeClr val="bg1"/>
                    </a:solidFill>
                  </a:rPr>
                  <a:t>Fair Isaac Corporation. Confidential.</a:t>
                </a:r>
              </a:p>
            </p:txBody>
          </p:sp>
        </p:grpSp>
        <p:pic>
          <p:nvPicPr>
            <p:cNvPr id="10" name="Picture 9" descr="logo.png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5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gray">
            <a:xfrm>
              <a:off x="8301460" y="4814313"/>
              <a:ext cx="551075" cy="195837"/>
            </a:xfrm>
            <a:prstGeom prst="rect">
              <a:avLst/>
            </a:prstGeom>
          </p:spPr>
        </p:pic>
      </p:grpSp>
      <p:sp>
        <p:nvSpPr>
          <p:cNvPr id="5122" name="Rectangle 2"/>
          <p:cNvSpPr>
            <a:spLocks noGrp="1" noChangeArrowheads="1"/>
          </p:cNvSpPr>
          <p:nvPr userDrawn="1">
            <p:ph type="ctrTitle" sz="quarter" hasCustomPrompt="1"/>
          </p:nvPr>
        </p:nvSpPr>
        <p:spPr bwMode="white">
          <a:xfrm>
            <a:off x="833438" y="1123950"/>
            <a:ext cx="7477125" cy="498598"/>
          </a:xfrm>
        </p:spPr>
        <p:txBody>
          <a:bodyPr anchor="t"/>
          <a:lstStyle>
            <a:lvl1pPr marL="171450" indent="-171450" algn="l">
              <a:lnSpc>
                <a:spcPct val="90000"/>
              </a:lnSpc>
              <a:spcBef>
                <a:spcPts val="1200"/>
              </a:spcBef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“Click to Add Quote.”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0" hasCustomPrompt="1"/>
          </p:nvPr>
        </p:nvSpPr>
        <p:spPr bwMode="white">
          <a:xfrm>
            <a:off x="3276600" y="3543300"/>
            <a:ext cx="5033688" cy="276999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Source</a:t>
            </a:r>
            <a:endParaRPr lang="en-US" dirty="0" smtClean="0"/>
          </a:p>
        </p:txBody>
      </p:sp>
      <p:sp>
        <p:nvSpPr>
          <p:cNvPr id="8" name="TextBox 7"/>
          <p:cNvSpPr txBox="1"/>
          <p:nvPr userDrawn="1"/>
        </p:nvSpPr>
        <p:spPr bwMode="white">
          <a:xfrm>
            <a:off x="331788" y="4931421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8E9DF562-4D88-4A5A-AAF6-44DA0968931F}" type="slidenum">
              <a:rPr lang="en-US" sz="700" smtClean="0">
                <a:solidFill>
                  <a:schemeClr val="bg1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68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gray"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2" name="Group 1"/>
            <p:cNvGrpSpPr/>
            <p:nvPr userDrawn="1"/>
          </p:nvGrpSpPr>
          <p:grpSpPr bwMode="gray">
            <a:xfrm>
              <a:off x="0" y="0"/>
              <a:ext cx="9144000" cy="5143500"/>
              <a:chOff x="0" y="0"/>
              <a:chExt cx="9144000" cy="5143500"/>
            </a:xfrm>
          </p:grpSpPr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gray">
              <a:xfrm>
                <a:off x="0" y="0"/>
                <a:ext cx="9144000" cy="51435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" name="Picture 7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gray">
              <a:xfrm>
                <a:off x="7613651" y="341535"/>
                <a:ext cx="1320800" cy="470535"/>
              </a:xfrm>
              <a:prstGeom prst="rect">
                <a:avLst/>
              </a:prstGeom>
            </p:spPr>
          </p:pic>
        </p:grpSp>
        <p:sp>
          <p:nvSpPr>
            <p:cNvPr id="7" name="Text Box 38"/>
            <p:cNvSpPr txBox="1">
              <a:spLocks noChangeArrowheads="1"/>
            </p:cNvSpPr>
            <p:nvPr userDrawn="1"/>
          </p:nvSpPr>
          <p:spPr bwMode="gray">
            <a:xfrm>
              <a:off x="331788" y="4839858"/>
              <a:ext cx="5421013" cy="183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>
              <a:spAutoFit/>
            </a:bodyPr>
            <a:lstStyle/>
            <a:p>
              <a:pPr defTabSz="925513" fontAlgn="base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en-US" sz="700" dirty="0" smtClean="0">
                  <a:solidFill>
                    <a:schemeClr val="bg1"/>
                  </a:solidFill>
                  <a:cs typeface="Arial" charset="0"/>
                </a:rPr>
                <a:t>© 2016 </a:t>
              </a:r>
              <a:r>
                <a:rPr lang="en-US" sz="700" dirty="0">
                  <a:solidFill>
                    <a:schemeClr val="bg1"/>
                  </a:solidFill>
                  <a:cs typeface="Arial" charset="0"/>
                </a:rPr>
                <a:t>Fair Isaac Corporation</a:t>
              </a:r>
              <a:r>
                <a:rPr lang="en-US" sz="700" dirty="0" smtClean="0">
                  <a:solidFill>
                    <a:schemeClr val="bg1"/>
                  </a:solidFill>
                  <a:cs typeface="Arial" charset="0"/>
                </a:rPr>
                <a:t>. Confidential. </a:t>
              </a:r>
              <a:br>
                <a:rPr lang="en-US" sz="700" dirty="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700" dirty="0" smtClean="0">
                  <a:solidFill>
                    <a:schemeClr val="bg1"/>
                  </a:solidFill>
                  <a:cs typeface="Arial" charset="0"/>
                </a:rPr>
                <a:t>This presentation is provided for the recipient only and cannot be reproduced or shared without Fair Isaac Corporation’s express consent.</a:t>
              </a:r>
            </a:p>
          </p:txBody>
        </p:sp>
      </p:grpSp>
      <p:sp>
        <p:nvSpPr>
          <p:cNvPr id="5122" name="Rectangle 2"/>
          <p:cNvSpPr>
            <a:spLocks noGrp="1" noChangeArrowheads="1"/>
          </p:cNvSpPr>
          <p:nvPr userDrawn="1">
            <p:ph type="ctrTitle" sz="quarter" hasCustomPrompt="1"/>
          </p:nvPr>
        </p:nvSpPr>
        <p:spPr bwMode="white">
          <a:xfrm>
            <a:off x="331786" y="2057602"/>
            <a:ext cx="6071616" cy="609398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 userDrawn="1">
            <p:ph type="body" sz="quarter" idx="10" hasCustomPrompt="1"/>
          </p:nvPr>
        </p:nvSpPr>
        <p:spPr bwMode="white">
          <a:xfrm>
            <a:off x="331786" y="3340361"/>
            <a:ext cx="6071616" cy="2215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B2CDCC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95393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01461" y="4876107"/>
            <a:ext cx="551075" cy="14687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 bwMode="auto">
          <a:xfrm>
            <a:off x="331788" y="336274"/>
            <a:ext cx="8496000" cy="0"/>
          </a:xfrm>
          <a:prstGeom prst="line">
            <a:avLst/>
          </a:prstGeom>
          <a:noFill/>
          <a:ln w="38100" cap="flat" cmpd="sng" algn="ctr">
            <a:solidFill>
              <a:srgbClr val="80A3B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331788" y="4783868"/>
            <a:ext cx="8496000" cy="0"/>
          </a:xfrm>
          <a:prstGeom prst="line">
            <a:avLst/>
          </a:prstGeom>
          <a:noFill/>
          <a:ln w="38100" cap="flat" cmpd="sng" algn="ctr">
            <a:solidFill>
              <a:srgbClr val="80A3B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331788" y="4942867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</a:pPr>
            <a:fld id="{8E9DF562-4D88-4A5A-AAF6-44DA0968931F}" type="slidenum">
              <a:rPr lang="en-US" sz="700" smtClean="0">
                <a:solidFill>
                  <a:schemeClr val="accent5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‹#›</a:t>
            </a:fld>
            <a:endParaRPr lang="en-US" sz="700" dirty="0" smtClean="0">
              <a:solidFill>
                <a:schemeClr val="accent5"/>
              </a:solidFill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 userDrawn="1"/>
        </p:nvSpPr>
        <p:spPr bwMode="black">
          <a:xfrm>
            <a:off x="609601" y="4931421"/>
            <a:ext cx="1801775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defTabSz="925513" fontAlgn="base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accent5"/>
                </a:solidFill>
              </a:rPr>
              <a:t>© </a:t>
            </a:r>
            <a:r>
              <a:rPr lang="en-US" sz="700" dirty="0" smtClean="0">
                <a:solidFill>
                  <a:schemeClr val="accent5"/>
                </a:solidFill>
              </a:rPr>
              <a:t>2016 </a:t>
            </a:r>
            <a:r>
              <a:rPr lang="en-US" sz="700" dirty="0">
                <a:solidFill>
                  <a:schemeClr val="accent5"/>
                </a:solidFill>
              </a:rPr>
              <a:t>Fair Isaac Corporation. Confidential.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sz="quarter" idx="1" hasCustomPrompt="1"/>
          </p:nvPr>
        </p:nvSpPr>
        <p:spPr bwMode="black">
          <a:xfrm>
            <a:off x="331788" y="121689"/>
            <a:ext cx="6069012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01461" y="4876107"/>
            <a:ext cx="551075" cy="14687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 bwMode="auto">
          <a:xfrm>
            <a:off x="331788" y="336274"/>
            <a:ext cx="8496000" cy="0"/>
          </a:xfrm>
          <a:prstGeom prst="line">
            <a:avLst/>
          </a:prstGeom>
          <a:noFill/>
          <a:ln w="38100" cap="flat" cmpd="sng" algn="ctr">
            <a:solidFill>
              <a:srgbClr val="80A3B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331788" y="4783868"/>
            <a:ext cx="8496000" cy="0"/>
          </a:xfrm>
          <a:prstGeom prst="line">
            <a:avLst/>
          </a:prstGeom>
          <a:noFill/>
          <a:ln w="38100" cap="flat" cmpd="sng" algn="ctr">
            <a:solidFill>
              <a:srgbClr val="80A3B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331788" y="4942867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</a:pPr>
            <a:fld id="{8E9DF562-4D88-4A5A-AAF6-44DA0968931F}" type="slidenum">
              <a:rPr lang="en-US" sz="700" smtClean="0">
                <a:solidFill>
                  <a:schemeClr val="accent5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‹#›</a:t>
            </a:fld>
            <a:endParaRPr lang="en-US" sz="700" dirty="0" smtClean="0">
              <a:solidFill>
                <a:schemeClr val="accent5"/>
              </a:solidFill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 userDrawn="1"/>
        </p:nvSpPr>
        <p:spPr bwMode="black">
          <a:xfrm>
            <a:off x="609601" y="4931421"/>
            <a:ext cx="1801775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defTabSz="925513" fontAlgn="base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accent5"/>
                </a:solidFill>
              </a:rPr>
              <a:t>© </a:t>
            </a:r>
            <a:r>
              <a:rPr lang="en-US" sz="700" dirty="0" smtClean="0">
                <a:solidFill>
                  <a:schemeClr val="accent5"/>
                </a:solidFill>
              </a:rPr>
              <a:t>2016 </a:t>
            </a:r>
            <a:r>
              <a:rPr lang="en-US" sz="700" dirty="0">
                <a:solidFill>
                  <a:schemeClr val="accent5"/>
                </a:solidFill>
              </a:rPr>
              <a:t>Fair Isaac Corporation. Confidential.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sz="quarter" idx="1" hasCustomPrompt="1"/>
          </p:nvPr>
        </p:nvSpPr>
        <p:spPr bwMode="black">
          <a:xfrm>
            <a:off x="331788" y="121689"/>
            <a:ext cx="6069012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 bwMode="gray"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2" name="Group 1"/>
            <p:cNvGrpSpPr/>
            <p:nvPr userDrawn="1"/>
          </p:nvGrpSpPr>
          <p:grpSpPr bwMode="gray">
            <a:xfrm>
              <a:off x="0" y="0"/>
              <a:ext cx="9144000" cy="5143500"/>
              <a:chOff x="0" y="0"/>
              <a:chExt cx="9144000" cy="5143500"/>
            </a:xfrm>
          </p:grpSpPr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gray">
              <a:xfrm>
                <a:off x="0" y="0"/>
                <a:ext cx="9144000" cy="51435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8" name="Picture 17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gray">
              <a:xfrm>
                <a:off x="7613651" y="341535"/>
                <a:ext cx="1320800" cy="470535"/>
              </a:xfrm>
              <a:prstGeom prst="rect">
                <a:avLst/>
              </a:prstGeom>
            </p:spPr>
          </p:pic>
        </p:grpSp>
        <p:sp>
          <p:nvSpPr>
            <p:cNvPr id="9" name="Text Box 38"/>
            <p:cNvSpPr txBox="1">
              <a:spLocks noChangeArrowheads="1"/>
            </p:cNvSpPr>
            <p:nvPr userDrawn="1"/>
          </p:nvSpPr>
          <p:spPr bwMode="gray">
            <a:xfrm>
              <a:off x="331788" y="4839858"/>
              <a:ext cx="5421013" cy="183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>
              <a:spAutoFit/>
            </a:bodyPr>
            <a:lstStyle/>
            <a:p>
              <a:pPr defTabSz="925513" fontAlgn="base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en-US" sz="700" dirty="0" smtClean="0">
                  <a:solidFill>
                    <a:schemeClr val="bg1"/>
                  </a:solidFill>
                  <a:cs typeface="Arial" charset="0"/>
                </a:rPr>
                <a:t>© 2016 </a:t>
              </a:r>
              <a:r>
                <a:rPr lang="en-US" sz="700" dirty="0">
                  <a:solidFill>
                    <a:schemeClr val="bg1"/>
                  </a:solidFill>
                  <a:cs typeface="Arial" charset="0"/>
                </a:rPr>
                <a:t>Fair Isaac Corporation</a:t>
              </a:r>
              <a:r>
                <a:rPr lang="en-US" sz="700" dirty="0" smtClean="0">
                  <a:solidFill>
                    <a:schemeClr val="bg1"/>
                  </a:solidFill>
                  <a:cs typeface="Arial" charset="0"/>
                </a:rPr>
                <a:t>. Confidential. </a:t>
              </a:r>
              <a:br>
                <a:rPr lang="en-US" sz="700" dirty="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700" dirty="0" smtClean="0">
                  <a:solidFill>
                    <a:schemeClr val="bg1"/>
                  </a:solidFill>
                  <a:cs typeface="Arial" charset="0"/>
                </a:rPr>
                <a:t>This presentation is provided for the recipient only and cannot be reproduced or shared without Fair Isaac Corporation’s express consent.</a:t>
              </a:r>
            </a:p>
          </p:txBody>
        </p:sp>
      </p:grpSp>
      <p:sp>
        <p:nvSpPr>
          <p:cNvPr id="5122" name="Rectangle 2"/>
          <p:cNvSpPr>
            <a:spLocks noGrp="1" noChangeArrowheads="1"/>
          </p:cNvSpPr>
          <p:nvPr userDrawn="1">
            <p:ph type="ctrTitle" sz="quarter" hasCustomPrompt="1"/>
          </p:nvPr>
        </p:nvSpPr>
        <p:spPr bwMode="white">
          <a:xfrm>
            <a:off x="331787" y="1853211"/>
            <a:ext cx="6069013" cy="775597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FICO Corporate Template</a:t>
            </a:r>
            <a:br>
              <a:rPr lang="en-US" dirty="0" smtClean="0"/>
            </a:br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sz="quarter" idx="1" hasCustomPrompt="1"/>
          </p:nvPr>
        </p:nvSpPr>
        <p:spPr bwMode="white">
          <a:xfrm>
            <a:off x="331787" y="2680807"/>
            <a:ext cx="6069013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0" hasCustomPrompt="1"/>
          </p:nvPr>
        </p:nvSpPr>
        <p:spPr bwMode="white">
          <a:xfrm>
            <a:off x="331788" y="3340751"/>
            <a:ext cx="2868612" cy="2215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B2CDCC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17" name="Text Placeholder 6"/>
          <p:cNvSpPr>
            <a:spLocks noGrp="1"/>
          </p:cNvSpPr>
          <p:nvPr userDrawn="1">
            <p:ph type="body" sz="quarter" idx="12" hasCustomPrompt="1"/>
          </p:nvPr>
        </p:nvSpPr>
        <p:spPr bwMode="white">
          <a:xfrm>
            <a:off x="3529963" y="3340751"/>
            <a:ext cx="2870837" cy="2215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B2CDCC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388256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01461" y="4876107"/>
            <a:ext cx="551075" cy="14687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 bwMode="auto">
          <a:xfrm>
            <a:off x="331788" y="336274"/>
            <a:ext cx="8496000" cy="0"/>
          </a:xfrm>
          <a:prstGeom prst="line">
            <a:avLst/>
          </a:prstGeom>
          <a:noFill/>
          <a:ln w="38100" cap="flat" cmpd="sng" algn="ctr">
            <a:solidFill>
              <a:srgbClr val="80A3B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331788" y="4783868"/>
            <a:ext cx="8496000" cy="0"/>
          </a:xfrm>
          <a:prstGeom prst="line">
            <a:avLst/>
          </a:prstGeom>
          <a:noFill/>
          <a:ln w="38100" cap="flat" cmpd="sng" algn="ctr">
            <a:solidFill>
              <a:srgbClr val="80A3B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331788" y="4942867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</a:pPr>
            <a:fld id="{8E9DF562-4D88-4A5A-AAF6-44DA0968931F}" type="slidenum">
              <a:rPr lang="en-US" sz="700" smtClean="0">
                <a:solidFill>
                  <a:schemeClr val="accent5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‹#›</a:t>
            </a:fld>
            <a:endParaRPr lang="en-US" sz="700" dirty="0" smtClean="0">
              <a:solidFill>
                <a:schemeClr val="accent5"/>
              </a:solidFill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 userDrawn="1"/>
        </p:nvSpPr>
        <p:spPr bwMode="black">
          <a:xfrm>
            <a:off x="609601" y="4931421"/>
            <a:ext cx="1801775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defTabSz="925513" fontAlgn="base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accent5"/>
                </a:solidFill>
              </a:rPr>
              <a:t>© </a:t>
            </a:r>
            <a:r>
              <a:rPr lang="en-US" sz="700" dirty="0" smtClean="0">
                <a:solidFill>
                  <a:schemeClr val="accent5"/>
                </a:solidFill>
              </a:rPr>
              <a:t>2016 </a:t>
            </a:r>
            <a:r>
              <a:rPr lang="en-US" sz="700" dirty="0">
                <a:solidFill>
                  <a:schemeClr val="accent5"/>
                </a:solidFill>
              </a:rPr>
              <a:t>Fair Isaac Corporation. Confidential.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sz="quarter" idx="1" hasCustomPrompt="1"/>
          </p:nvPr>
        </p:nvSpPr>
        <p:spPr bwMode="black">
          <a:xfrm>
            <a:off x="331788" y="121689"/>
            <a:ext cx="6069012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01461" y="4876107"/>
            <a:ext cx="551075" cy="14687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 bwMode="auto">
          <a:xfrm>
            <a:off x="331788" y="336274"/>
            <a:ext cx="8496000" cy="0"/>
          </a:xfrm>
          <a:prstGeom prst="line">
            <a:avLst/>
          </a:prstGeom>
          <a:noFill/>
          <a:ln w="38100" cap="flat" cmpd="sng" algn="ctr">
            <a:solidFill>
              <a:srgbClr val="80A3B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331788" y="4783868"/>
            <a:ext cx="8496000" cy="0"/>
          </a:xfrm>
          <a:prstGeom prst="line">
            <a:avLst/>
          </a:prstGeom>
          <a:noFill/>
          <a:ln w="38100" cap="flat" cmpd="sng" algn="ctr">
            <a:solidFill>
              <a:srgbClr val="80A3B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331788" y="4942867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</a:pPr>
            <a:fld id="{8E9DF562-4D88-4A5A-AAF6-44DA0968931F}" type="slidenum">
              <a:rPr lang="en-US" sz="700" smtClean="0">
                <a:solidFill>
                  <a:schemeClr val="accent5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‹#›</a:t>
            </a:fld>
            <a:endParaRPr lang="en-US" sz="700" dirty="0" smtClean="0">
              <a:solidFill>
                <a:schemeClr val="accent5"/>
              </a:solidFill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 userDrawn="1"/>
        </p:nvSpPr>
        <p:spPr bwMode="black">
          <a:xfrm>
            <a:off x="609601" y="4931421"/>
            <a:ext cx="1801775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defTabSz="925513" fontAlgn="base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accent5"/>
                </a:solidFill>
              </a:rPr>
              <a:t>© </a:t>
            </a:r>
            <a:r>
              <a:rPr lang="en-US" sz="700" dirty="0" smtClean="0">
                <a:solidFill>
                  <a:schemeClr val="accent5"/>
                </a:solidFill>
              </a:rPr>
              <a:t>2016 </a:t>
            </a:r>
            <a:r>
              <a:rPr lang="en-US" sz="700" dirty="0">
                <a:solidFill>
                  <a:schemeClr val="accent5"/>
                </a:solidFill>
              </a:rPr>
              <a:t>Fair Isaac Corporation. Confidential.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sz="quarter" idx="1" hasCustomPrompt="1"/>
          </p:nvPr>
        </p:nvSpPr>
        <p:spPr bwMode="black">
          <a:xfrm>
            <a:off x="331788" y="121689"/>
            <a:ext cx="6069012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01461" y="4876107"/>
            <a:ext cx="551075" cy="14687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 bwMode="auto">
          <a:xfrm>
            <a:off x="331788" y="336274"/>
            <a:ext cx="8496000" cy="0"/>
          </a:xfrm>
          <a:prstGeom prst="line">
            <a:avLst/>
          </a:prstGeom>
          <a:noFill/>
          <a:ln w="38100" cap="flat" cmpd="sng" algn="ctr">
            <a:solidFill>
              <a:srgbClr val="80A3B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331788" y="4783868"/>
            <a:ext cx="8496000" cy="0"/>
          </a:xfrm>
          <a:prstGeom prst="line">
            <a:avLst/>
          </a:prstGeom>
          <a:noFill/>
          <a:ln w="38100" cap="flat" cmpd="sng" algn="ctr">
            <a:solidFill>
              <a:srgbClr val="80A3B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331788" y="4942867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</a:pPr>
            <a:fld id="{8E9DF562-4D88-4A5A-AAF6-44DA0968931F}" type="slidenum">
              <a:rPr lang="en-US" sz="700" smtClean="0">
                <a:solidFill>
                  <a:schemeClr val="accent5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‹#›</a:t>
            </a:fld>
            <a:endParaRPr lang="en-US" sz="700" dirty="0" smtClean="0">
              <a:solidFill>
                <a:schemeClr val="accent5"/>
              </a:solidFill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 userDrawn="1"/>
        </p:nvSpPr>
        <p:spPr bwMode="black">
          <a:xfrm>
            <a:off x="609601" y="4931421"/>
            <a:ext cx="1801775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defTabSz="925513" fontAlgn="base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accent5"/>
                </a:solidFill>
              </a:rPr>
              <a:t>© </a:t>
            </a:r>
            <a:r>
              <a:rPr lang="en-US" sz="700" dirty="0" smtClean="0">
                <a:solidFill>
                  <a:schemeClr val="accent5"/>
                </a:solidFill>
              </a:rPr>
              <a:t>2016 </a:t>
            </a:r>
            <a:r>
              <a:rPr lang="en-US" sz="700" dirty="0">
                <a:solidFill>
                  <a:schemeClr val="accent5"/>
                </a:solidFill>
              </a:rPr>
              <a:t>Fair Isaac Corporation. Confidential.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sz="quarter" idx="1" hasCustomPrompt="1"/>
          </p:nvPr>
        </p:nvSpPr>
        <p:spPr bwMode="black">
          <a:xfrm>
            <a:off x="331788" y="121689"/>
            <a:ext cx="6069012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01461" y="4876107"/>
            <a:ext cx="551075" cy="14687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 bwMode="auto">
          <a:xfrm>
            <a:off x="331788" y="336274"/>
            <a:ext cx="8496000" cy="0"/>
          </a:xfrm>
          <a:prstGeom prst="line">
            <a:avLst/>
          </a:prstGeom>
          <a:noFill/>
          <a:ln w="38100" cap="flat" cmpd="sng" algn="ctr">
            <a:solidFill>
              <a:srgbClr val="80A3B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331788" y="4783868"/>
            <a:ext cx="8496000" cy="0"/>
          </a:xfrm>
          <a:prstGeom prst="line">
            <a:avLst/>
          </a:prstGeom>
          <a:noFill/>
          <a:ln w="38100" cap="flat" cmpd="sng" algn="ctr">
            <a:solidFill>
              <a:srgbClr val="80A3B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 userDrawn="1"/>
        </p:nvSpPr>
        <p:spPr>
          <a:xfrm>
            <a:off x="331788" y="4942867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</a:pPr>
            <a:fld id="{8E9DF562-4D88-4A5A-AAF6-44DA0968931F}" type="slidenum">
              <a:rPr lang="en-US" sz="700" smtClean="0">
                <a:solidFill>
                  <a:schemeClr val="accent5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‹#›</a:t>
            </a:fld>
            <a:endParaRPr lang="en-US" sz="700" dirty="0" smtClean="0">
              <a:solidFill>
                <a:schemeClr val="accent5"/>
              </a:solidFill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 userDrawn="1"/>
        </p:nvSpPr>
        <p:spPr bwMode="black">
          <a:xfrm>
            <a:off x="609601" y="4931421"/>
            <a:ext cx="1801775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defTabSz="925513" fontAlgn="base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accent5"/>
                </a:solidFill>
              </a:rPr>
              <a:t>© </a:t>
            </a:r>
            <a:r>
              <a:rPr lang="en-US" sz="700" dirty="0" smtClean="0">
                <a:solidFill>
                  <a:schemeClr val="accent5"/>
                </a:solidFill>
              </a:rPr>
              <a:t>2016 </a:t>
            </a:r>
            <a:r>
              <a:rPr lang="en-US" sz="700" dirty="0">
                <a:solidFill>
                  <a:schemeClr val="accent5"/>
                </a:solidFill>
              </a:rPr>
              <a:t>Fair Isaac Corporation. Confidential.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sz="quarter" idx="1" hasCustomPrompt="1"/>
          </p:nvPr>
        </p:nvSpPr>
        <p:spPr bwMode="black">
          <a:xfrm>
            <a:off x="331788" y="121689"/>
            <a:ext cx="6069012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7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88" y="255764"/>
            <a:ext cx="8507412" cy="369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57250"/>
            <a:ext cx="8534400" cy="13449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886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4896"/>
            <a:ext cx="7239000" cy="369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857250"/>
            <a:ext cx="4191000" cy="13449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857250"/>
            <a:ext cx="4191000" cy="13449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058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88" y="255764"/>
            <a:ext cx="8507412" cy="369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38225"/>
            <a:ext cx="4191000" cy="1289584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038225"/>
            <a:ext cx="4191000" cy="1289584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458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08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504826" y="1367862"/>
            <a:ext cx="8105775" cy="523220"/>
          </a:xfrm>
          <a:noFill/>
          <a:ln w="9525">
            <a:noFill/>
            <a:miter lim="800000"/>
            <a:headEnd/>
            <a:tailEnd/>
          </a:ln>
        </p:spPr>
        <p:txBody>
          <a:bodyPr lIns="0" rIns="0"/>
          <a:lstStyle>
            <a:lvl1pPr marL="0" indent="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None/>
              <a:defRPr lang="en-US" sz="40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502118" name="Text Box 38"/>
          <p:cNvSpPr txBox="1">
            <a:spLocks noChangeArrowheads="1"/>
          </p:cNvSpPr>
          <p:nvPr/>
        </p:nvSpPr>
        <p:spPr bwMode="black">
          <a:xfrm>
            <a:off x="528638" y="4779169"/>
            <a:ext cx="4481512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marL="0" indent="0"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ClrTx/>
              <a:buNone/>
            </a:pPr>
            <a:r>
              <a:rPr lang="en-US" sz="700" dirty="0">
                <a:solidFill>
                  <a:schemeClr val="accent5"/>
                </a:solidFill>
              </a:rPr>
              <a:t>Confidential. This presentation is provided for the recipient only and cannot </a:t>
            </a:r>
            <a:br>
              <a:rPr lang="en-US" sz="700" dirty="0">
                <a:solidFill>
                  <a:schemeClr val="accent5"/>
                </a:solidFill>
              </a:rPr>
            </a:br>
            <a:r>
              <a:rPr lang="en-US" sz="700" dirty="0">
                <a:solidFill>
                  <a:schemeClr val="accent5"/>
                </a:solidFill>
              </a:rPr>
              <a:t>be reproduced or shared without Fair Isaac Corporation's express consent.</a:t>
            </a:r>
          </a:p>
          <a:p>
            <a:pPr marL="0" indent="0"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ClrTx/>
              <a:buNone/>
            </a:pPr>
            <a:r>
              <a:rPr lang="en-US" sz="700" dirty="0">
                <a:solidFill>
                  <a:schemeClr val="accent5"/>
                </a:solidFill>
              </a:rPr>
              <a:t>© </a:t>
            </a:r>
            <a:r>
              <a:rPr lang="en-US" sz="700" dirty="0" smtClean="0">
                <a:solidFill>
                  <a:schemeClr val="accent5"/>
                </a:solidFill>
              </a:rPr>
              <a:t>2016 </a:t>
            </a:r>
            <a:r>
              <a:rPr lang="en-US" sz="700" dirty="0">
                <a:solidFill>
                  <a:schemeClr val="accent5"/>
                </a:solidFill>
              </a:rPr>
              <a:t>Fair Isaac Corporation. </a:t>
            </a:r>
          </a:p>
        </p:txBody>
      </p:sp>
      <p:sp>
        <p:nvSpPr>
          <p:cNvPr id="3502119" name="Rectangle 39"/>
          <p:cNvSpPr>
            <a:spLocks noChangeArrowheads="1"/>
          </p:cNvSpPr>
          <p:nvPr/>
        </p:nvSpPr>
        <p:spPr bwMode="black">
          <a:xfrm>
            <a:off x="76200" y="5030392"/>
            <a:ext cx="274638" cy="6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marL="0" indent="0" algn="ctr" defTabSz="925513" eaLnBrk="1" hangingPunct="1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buClrTx/>
              <a:buNone/>
            </a:pPr>
            <a:fld id="{3AA3FAA9-79D8-4929-9E37-0AB4BC43037C}" type="slidenum">
              <a:rPr lang="en-US" sz="800">
                <a:solidFill>
                  <a:schemeClr val="accent5"/>
                </a:solidFill>
              </a:rPr>
              <a:pPr marL="0" indent="0" algn="ctr" defTabSz="925513" eaLnBrk="1" hangingPunct="1">
                <a:lnSpc>
                  <a:spcPct val="85000"/>
                </a:lnSpc>
                <a:spcBef>
                  <a:spcPct val="0"/>
                </a:spcBef>
                <a:spcAft>
                  <a:spcPct val="30000"/>
                </a:spcAft>
                <a:buClrTx/>
                <a:buNone/>
              </a:pPr>
              <a:t>‹#›</a:t>
            </a:fld>
            <a:endParaRPr lang="en-US" sz="800">
              <a:solidFill>
                <a:schemeClr val="accent5"/>
              </a:solidFill>
            </a:endParaRPr>
          </a:p>
        </p:txBody>
      </p:sp>
      <p:pic>
        <p:nvPicPr>
          <p:cNvPr id="3502122" name="Picture 42" descr="FICO_LOGO_PP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3164" y="4488657"/>
            <a:ext cx="1449387" cy="540544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8638" y="3543301"/>
            <a:ext cx="4043362" cy="49244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33363" indent="-233363">
              <a:buNone/>
              <a:defRPr lang="en-US" sz="1600" b="1" kern="1200" dirty="0" smtClean="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285750" indent="-285750">
              <a:buNone/>
              <a:defRPr lang="en-US" sz="1600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defRPr>
            </a:lvl2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28638" y="4346689"/>
            <a:ext cx="2917598" cy="21544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Tx/>
              <a:buFont typeface="Arial" pitchFamily="34" charset="0"/>
              <a:buNone/>
              <a:defRPr lang="en-US" sz="14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230187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Tx/>
              <a:buFontTx/>
              <a:buNone/>
              <a:defRPr lang="en-US" sz="14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744537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Tx/>
              <a:buFontTx/>
              <a:buNone/>
              <a:defRPr lang="en-US" sz="14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204912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Tx/>
              <a:buFontTx/>
              <a:buNone/>
              <a:defRPr lang="en-US" sz="14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73355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Tx/>
              <a:buFontTx/>
              <a:buNone/>
              <a:defRPr lang="en-US" sz="1400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Tx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153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+Title_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1788" y="656760"/>
            <a:ext cx="8496428" cy="253916"/>
          </a:xfrm>
        </p:spPr>
        <p:txBody>
          <a:bodyPr/>
          <a:lstStyle>
            <a:lvl1pPr marL="0" indent="0">
              <a:buNone/>
              <a:defRPr>
                <a:solidFill>
                  <a:srgbClr val="003F5F"/>
                </a:solidFill>
              </a:defRPr>
            </a:lvl1pPr>
          </a:lstStyle>
          <a:p>
            <a:pPr lvl="0"/>
            <a:r>
              <a:rPr lang="en-US" dirty="0" smtClean="0"/>
              <a:t>Slide subtitle goes here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31788" y="1175000"/>
            <a:ext cx="8496428" cy="91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1788" y="352434"/>
            <a:ext cx="8496428" cy="310341"/>
          </a:xfrm>
        </p:spPr>
        <p:txBody>
          <a:bodyPr anchor="b"/>
          <a:lstStyle>
            <a:lvl1pPr algn="l"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31788" y="4984863"/>
            <a:ext cx="109712" cy="9425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>
              <a:defRPr lang="en-US" sz="700" smtClean="0"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0137C2D6-563A-844C-8197-2CF3F09137A4}" type="slidenum">
              <a:rPr lang="en-US" smtClean="0"/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1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ample content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331788" y="4942867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</a:pPr>
            <a:fld id="{8E9DF562-4D88-4A5A-AAF6-44DA0968931F}" type="slidenum">
              <a:rPr lang="en-US" sz="700" smtClean="0">
                <a:solidFill>
                  <a:schemeClr val="accent5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‹#›</a:t>
            </a:fld>
            <a:endParaRPr lang="en-US" sz="700" dirty="0" smtClean="0">
              <a:solidFill>
                <a:schemeClr val="accent5"/>
              </a:solidFill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 userDrawn="1"/>
        </p:nvSpPr>
        <p:spPr bwMode="black">
          <a:xfrm>
            <a:off x="609601" y="4931421"/>
            <a:ext cx="1752083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defTabSz="925513" fontAlgn="base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accent5"/>
                </a:solidFill>
              </a:rPr>
              <a:t>© </a:t>
            </a:r>
            <a:r>
              <a:rPr lang="en-US" sz="700" dirty="0" smtClean="0">
                <a:solidFill>
                  <a:schemeClr val="accent5"/>
                </a:solidFill>
              </a:rPr>
              <a:t>2016 </a:t>
            </a:r>
            <a:r>
              <a:rPr lang="en-US" sz="700" dirty="0">
                <a:solidFill>
                  <a:schemeClr val="accent5"/>
                </a:solidFill>
              </a:rPr>
              <a:t>Fair Isaac Corporation. Confidential.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idx="1"/>
          </p:nvPr>
        </p:nvSpPr>
        <p:spPr>
          <a:xfrm>
            <a:off x="331786" y="1364520"/>
            <a:ext cx="4165215" cy="14259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72000" tIns="72000" rIns="72000" bIns="72000" rtlCol="0">
            <a:noAutofit/>
          </a:bodyPr>
          <a:lstStyle>
            <a:lvl1pPr marL="179388" indent="-179388">
              <a:buClr>
                <a:schemeClr val="tx1"/>
              </a:buClr>
              <a:buSzPct val="80000"/>
              <a:buFont typeface="Arial" panose="020B0604020202020204" pitchFamily="34" charset="0"/>
              <a:buChar char="►"/>
              <a:defRPr sz="900"/>
            </a:lvl1pPr>
            <a:lvl2pPr marL="447675" indent="-179388">
              <a:buClr>
                <a:schemeClr val="bg2"/>
              </a:buClr>
              <a:buSzPct val="80000"/>
              <a:buFont typeface="Arial" panose="020B0604020202020204" pitchFamily="34" charset="0"/>
              <a:buChar char="►"/>
              <a:defRPr sz="900"/>
            </a:lvl2pPr>
            <a:lvl3pPr marL="715963" indent="-179388">
              <a:buClr>
                <a:schemeClr val="bg2">
                  <a:lumMod val="60000"/>
                  <a:lumOff val="40000"/>
                </a:schemeClr>
              </a:buClr>
              <a:buSzPct val="80000"/>
              <a:buFont typeface="Arial" panose="020B0604020202020204" pitchFamily="34" charset="0"/>
              <a:buChar char="►"/>
              <a:defRPr sz="900"/>
            </a:lvl3pPr>
            <a:lvl4pPr marL="984250" indent="-179388">
              <a:buClr>
                <a:schemeClr val="bg2">
                  <a:lumMod val="60000"/>
                  <a:lumOff val="40000"/>
                </a:schemeClr>
              </a:buClr>
              <a:buSzPct val="80000"/>
              <a:buFont typeface="Arial" panose="020B0604020202020204" pitchFamily="34" charset="0"/>
              <a:buChar char="►"/>
              <a:defRPr sz="900"/>
            </a:lvl4pPr>
            <a:lvl5pPr marL="1252538" indent="-179388">
              <a:buClr>
                <a:schemeClr val="bg2">
                  <a:lumMod val="60000"/>
                  <a:lumOff val="40000"/>
                </a:schemeClr>
              </a:buClr>
              <a:buSzPct val="80000"/>
              <a:buFont typeface="Arial" panose="020B0604020202020204" pitchFamily="34" charset="0"/>
              <a:buChar char="►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31788" y="584931"/>
            <a:ext cx="8496001" cy="386100"/>
          </a:xfrm>
          <a:solidFill>
            <a:srgbClr val="DBE5EA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lIns="72000" tIns="72000" rIns="72000" bIns="72000">
            <a:noAutofit/>
          </a:bodyPr>
          <a:lstStyle>
            <a:lvl1pPr marL="0" indent="0">
              <a:buNone/>
              <a:defRPr sz="900"/>
            </a:lvl1pPr>
            <a:lvl2pPr marL="287338" indent="0">
              <a:buNone/>
              <a:defRPr sz="900"/>
            </a:lvl2pPr>
            <a:lvl3pPr marL="530225" indent="0">
              <a:buNone/>
              <a:defRPr sz="900"/>
            </a:lvl3pPr>
            <a:lvl4pPr marL="765175" indent="0">
              <a:buNone/>
              <a:defRPr sz="900"/>
            </a:lvl4pPr>
            <a:lvl5pPr marL="982662" indent="0">
              <a:buNone/>
              <a:defRPr sz="900"/>
            </a:lvl5pPr>
          </a:lstStyle>
          <a:p>
            <a:pPr lvl="0"/>
            <a:r>
              <a:rPr lang="en-US" dirty="0" smtClean="0"/>
              <a:t>Sample introduction header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63440" y="1090200"/>
            <a:ext cx="4165215" cy="205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1000" b="1" baseline="0">
                <a:solidFill>
                  <a:schemeClr val="bg1"/>
                </a:solidFill>
              </a:defRPr>
            </a:lvl1pPr>
            <a:lvl2pPr marL="287338" indent="0">
              <a:buFontTx/>
              <a:buNone/>
              <a:defRPr sz="1000" b="1">
                <a:solidFill>
                  <a:schemeClr val="bg1"/>
                </a:solidFill>
              </a:defRPr>
            </a:lvl2pPr>
            <a:lvl3pPr marL="530225" indent="0">
              <a:buFontTx/>
              <a:buNone/>
              <a:defRPr sz="1000" b="1">
                <a:solidFill>
                  <a:schemeClr val="bg1"/>
                </a:solidFill>
              </a:defRPr>
            </a:lvl3pPr>
            <a:lvl4pPr marL="765175" indent="0">
              <a:buFontTx/>
              <a:buNone/>
              <a:defRPr sz="1000" b="1">
                <a:solidFill>
                  <a:schemeClr val="bg1"/>
                </a:solidFill>
              </a:defRPr>
            </a:lvl4pPr>
            <a:lvl5pPr marL="982662" indent="0">
              <a:buFontTx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Title for Observation Image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31786" y="1090200"/>
            <a:ext cx="4165215" cy="205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1000" b="1" baseline="0">
                <a:solidFill>
                  <a:schemeClr val="bg1"/>
                </a:solidFill>
              </a:defRPr>
            </a:lvl1pPr>
            <a:lvl2pPr marL="287338" indent="0">
              <a:buFontTx/>
              <a:buNone/>
              <a:defRPr sz="1000" b="1">
                <a:solidFill>
                  <a:schemeClr val="bg1"/>
                </a:solidFill>
              </a:defRPr>
            </a:lvl2pPr>
            <a:lvl3pPr marL="530225" indent="0">
              <a:buFontTx/>
              <a:buNone/>
              <a:defRPr sz="1000" b="1">
                <a:solidFill>
                  <a:schemeClr val="bg1"/>
                </a:solidFill>
              </a:defRPr>
            </a:lvl3pPr>
            <a:lvl4pPr marL="765175" indent="0">
              <a:buFontTx/>
              <a:buNone/>
              <a:defRPr sz="1000" b="1">
                <a:solidFill>
                  <a:schemeClr val="bg1"/>
                </a:solidFill>
              </a:defRPr>
            </a:lvl4pPr>
            <a:lvl5pPr marL="982662" indent="0">
              <a:buFontTx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Observations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idx="10"/>
          </p:nvPr>
        </p:nvSpPr>
        <p:spPr>
          <a:xfrm>
            <a:off x="331787" y="3240132"/>
            <a:ext cx="4164303" cy="1425977"/>
          </a:xfrm>
          <a:prstGeom prst="rect">
            <a:avLst/>
          </a:prstGeom>
          <a:solidFill>
            <a:srgbClr val="DBE5EA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72000" tIns="72000" rIns="72000" bIns="72000" rtlCol="0">
            <a:noAutofit/>
          </a:bodyPr>
          <a:lstStyle>
            <a:lvl1pPr marL="179388" indent="-179388">
              <a:buClr>
                <a:schemeClr val="tx1"/>
              </a:buClr>
              <a:buSzPct val="80000"/>
              <a:buFont typeface="Arial" panose="020B0604020202020204" pitchFamily="34" charset="0"/>
              <a:buChar char="►"/>
              <a:defRPr sz="900"/>
            </a:lvl1pPr>
            <a:lvl2pPr marL="447675" indent="-179388">
              <a:buClr>
                <a:schemeClr val="bg2"/>
              </a:buClr>
              <a:buSzPct val="80000"/>
              <a:buFont typeface="Arial" panose="020B0604020202020204" pitchFamily="34" charset="0"/>
              <a:buChar char="►"/>
              <a:defRPr sz="900"/>
            </a:lvl2pPr>
            <a:lvl3pPr marL="715963" indent="-179388">
              <a:buClr>
                <a:schemeClr val="bg2">
                  <a:lumMod val="60000"/>
                  <a:lumOff val="40000"/>
                </a:schemeClr>
              </a:buClr>
              <a:buSzPct val="80000"/>
              <a:buFont typeface="Arial" panose="020B0604020202020204" pitchFamily="34" charset="0"/>
              <a:buChar char="►"/>
              <a:defRPr sz="900"/>
            </a:lvl3pPr>
            <a:lvl4pPr marL="984250" indent="-179388">
              <a:buClr>
                <a:schemeClr val="bg2">
                  <a:lumMod val="60000"/>
                  <a:lumOff val="40000"/>
                </a:schemeClr>
              </a:buClr>
              <a:buSzPct val="80000"/>
              <a:buFont typeface="Arial" panose="020B0604020202020204" pitchFamily="34" charset="0"/>
              <a:buChar char="►"/>
              <a:defRPr sz="900"/>
            </a:lvl4pPr>
            <a:lvl5pPr marL="1252538" indent="-179388">
              <a:buClr>
                <a:schemeClr val="bg2">
                  <a:lumMod val="60000"/>
                  <a:lumOff val="40000"/>
                </a:schemeClr>
              </a:buClr>
              <a:buSzPct val="80000"/>
              <a:buFont typeface="Arial" panose="020B0604020202020204" pitchFamily="34" charset="0"/>
              <a:buChar char="►"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2527" y="2965812"/>
            <a:ext cx="4165215" cy="205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1000" b="1" baseline="0">
                <a:solidFill>
                  <a:srgbClr val="FFC000"/>
                </a:solidFill>
              </a:defRPr>
            </a:lvl1pPr>
            <a:lvl2pPr marL="287338" indent="0">
              <a:buFontTx/>
              <a:buNone/>
              <a:defRPr sz="1000" b="1">
                <a:solidFill>
                  <a:schemeClr val="bg1"/>
                </a:solidFill>
              </a:defRPr>
            </a:lvl2pPr>
            <a:lvl3pPr marL="530225" indent="0">
              <a:buFontTx/>
              <a:buNone/>
              <a:defRPr sz="1000" b="1">
                <a:solidFill>
                  <a:schemeClr val="bg1"/>
                </a:solidFill>
              </a:defRPr>
            </a:lvl3pPr>
            <a:lvl4pPr marL="765175" indent="0">
              <a:buFontTx/>
              <a:buNone/>
              <a:defRPr sz="1000" b="1">
                <a:solidFill>
                  <a:schemeClr val="bg1"/>
                </a:solidFill>
              </a:defRPr>
            </a:lvl4pPr>
            <a:lvl5pPr marL="982662" indent="0">
              <a:buFontTx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Recommendations Image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30874" y="2965812"/>
            <a:ext cx="4165215" cy="205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1000" b="1" baseline="0">
                <a:solidFill>
                  <a:srgbClr val="FFC000"/>
                </a:solidFill>
              </a:defRPr>
            </a:lvl1pPr>
            <a:lvl2pPr marL="287338" indent="0">
              <a:buFontTx/>
              <a:buNone/>
              <a:defRPr sz="1000" b="1">
                <a:solidFill>
                  <a:schemeClr val="bg1"/>
                </a:solidFill>
              </a:defRPr>
            </a:lvl2pPr>
            <a:lvl3pPr marL="530225" indent="0">
              <a:buFontTx/>
              <a:buNone/>
              <a:defRPr sz="1000" b="1">
                <a:solidFill>
                  <a:schemeClr val="bg1"/>
                </a:solidFill>
              </a:defRPr>
            </a:lvl3pPr>
            <a:lvl4pPr marL="765175" indent="0">
              <a:buFontTx/>
              <a:buNone/>
              <a:defRPr sz="1000" b="1">
                <a:solidFill>
                  <a:schemeClr val="bg1"/>
                </a:solidFill>
              </a:defRPr>
            </a:lvl4pPr>
            <a:lvl5pPr marL="982662" indent="0">
              <a:buFontTx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Recommendations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idx="17" hasCustomPrompt="1"/>
          </p:nvPr>
        </p:nvSpPr>
        <p:spPr>
          <a:xfrm>
            <a:off x="4663440" y="1364520"/>
            <a:ext cx="4165215" cy="14259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52400" sx="101000" sy="101000" algn="ctr" rotWithShape="0">
              <a:prstClr val="black">
                <a:alpha val="25000"/>
              </a:prstClr>
            </a:outerShdw>
          </a:effectLst>
        </p:spPr>
        <p:txBody>
          <a:bodyPr vert="horz" wrap="square" lIns="72000" tIns="72000" rIns="72000" bIns="72000" rtlCol="0">
            <a:noAutofit/>
          </a:bodyPr>
          <a:lstStyle>
            <a:lvl1pPr marL="0" indent="0">
              <a:buClr>
                <a:schemeClr val="tx1"/>
              </a:buClr>
              <a:buSzPct val="80000"/>
              <a:buFont typeface="Arial" panose="020B0604020202020204" pitchFamily="34" charset="0"/>
              <a:buNone/>
              <a:defRPr sz="900"/>
            </a:lvl1pPr>
            <a:lvl2pPr marL="447675" indent="-179388">
              <a:buClr>
                <a:schemeClr val="bg2"/>
              </a:buClr>
              <a:buSzPct val="80000"/>
              <a:buFont typeface="Arial" panose="020B0604020202020204" pitchFamily="34" charset="0"/>
              <a:buChar char="►"/>
              <a:defRPr sz="900"/>
            </a:lvl2pPr>
            <a:lvl3pPr marL="715963" indent="-179388">
              <a:buClr>
                <a:schemeClr val="bg2">
                  <a:lumMod val="60000"/>
                  <a:lumOff val="40000"/>
                </a:schemeClr>
              </a:buClr>
              <a:buSzPct val="80000"/>
              <a:buFont typeface="Arial" panose="020B0604020202020204" pitchFamily="34" charset="0"/>
              <a:buChar char="►"/>
              <a:defRPr sz="900"/>
            </a:lvl3pPr>
            <a:lvl4pPr marL="984250" indent="-179388">
              <a:buClr>
                <a:schemeClr val="bg2">
                  <a:lumMod val="60000"/>
                  <a:lumOff val="40000"/>
                </a:schemeClr>
              </a:buClr>
              <a:buSzPct val="80000"/>
              <a:buFont typeface="Arial" panose="020B0604020202020204" pitchFamily="34" charset="0"/>
              <a:buChar char="►"/>
              <a:defRPr sz="900"/>
            </a:lvl4pPr>
            <a:lvl5pPr marL="1252538" indent="-179388">
              <a:buClr>
                <a:schemeClr val="bg2">
                  <a:lumMod val="60000"/>
                  <a:lumOff val="40000"/>
                </a:schemeClr>
              </a:buClr>
              <a:buSzPct val="80000"/>
              <a:buFont typeface="Arial" panose="020B0604020202020204" pitchFamily="34" charset="0"/>
              <a:buChar char="►"/>
              <a:defRPr sz="900"/>
            </a:lvl5pPr>
          </a:lstStyle>
          <a:p>
            <a:pPr lvl="0"/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idx="18" hasCustomPrompt="1"/>
          </p:nvPr>
        </p:nvSpPr>
        <p:spPr>
          <a:xfrm>
            <a:off x="4663440" y="3240132"/>
            <a:ext cx="4165215" cy="14259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52400" sx="101000" sy="101000" algn="ctr" rotWithShape="0">
              <a:prstClr val="black">
                <a:alpha val="25000"/>
              </a:prstClr>
            </a:outerShdw>
          </a:effectLst>
        </p:spPr>
        <p:txBody>
          <a:bodyPr vert="horz" wrap="square" lIns="72000" tIns="72000" rIns="72000" bIns="72000" rtlCol="0">
            <a:noAutofit/>
          </a:bodyPr>
          <a:lstStyle>
            <a:lvl1pPr marL="0" indent="0">
              <a:buClr>
                <a:schemeClr val="tx1"/>
              </a:buClr>
              <a:buSzPct val="80000"/>
              <a:buFont typeface="Arial" panose="020B0604020202020204" pitchFamily="34" charset="0"/>
              <a:buNone/>
              <a:defRPr sz="900"/>
            </a:lvl1pPr>
            <a:lvl2pPr marL="447675" indent="-179388">
              <a:buClr>
                <a:schemeClr val="bg2"/>
              </a:buClr>
              <a:buSzPct val="80000"/>
              <a:buFont typeface="Arial" panose="020B0604020202020204" pitchFamily="34" charset="0"/>
              <a:buChar char="►"/>
              <a:defRPr sz="900"/>
            </a:lvl2pPr>
            <a:lvl3pPr marL="715963" indent="-179388">
              <a:buClr>
                <a:schemeClr val="bg2">
                  <a:lumMod val="60000"/>
                  <a:lumOff val="40000"/>
                </a:schemeClr>
              </a:buClr>
              <a:buSzPct val="80000"/>
              <a:buFont typeface="Arial" panose="020B0604020202020204" pitchFamily="34" charset="0"/>
              <a:buChar char="►"/>
              <a:defRPr sz="900"/>
            </a:lvl3pPr>
            <a:lvl4pPr marL="984250" indent="-179388">
              <a:buClr>
                <a:schemeClr val="bg2">
                  <a:lumMod val="60000"/>
                  <a:lumOff val="40000"/>
                </a:schemeClr>
              </a:buClr>
              <a:buSzPct val="80000"/>
              <a:buFont typeface="Arial" panose="020B0604020202020204" pitchFamily="34" charset="0"/>
              <a:buChar char="►"/>
              <a:defRPr sz="900"/>
            </a:lvl4pPr>
            <a:lvl5pPr marL="1252538" indent="-179388">
              <a:buClr>
                <a:schemeClr val="bg2">
                  <a:lumMod val="60000"/>
                  <a:lumOff val="40000"/>
                </a:schemeClr>
              </a:buClr>
              <a:buSzPct val="80000"/>
              <a:buFont typeface="Arial" panose="020B0604020202020204" pitchFamily="34" charset="0"/>
              <a:buChar char="►"/>
              <a:defRPr sz="900"/>
            </a:lvl5pPr>
          </a:lstStyle>
          <a:p>
            <a:pPr lvl="0"/>
            <a:r>
              <a:rPr lang="en-US" dirty="0" smtClean="0"/>
              <a:t>  </a:t>
            </a:r>
            <a:endParaRPr lang="en-US" dirty="0"/>
          </a:p>
        </p:txBody>
      </p:sp>
      <p:grpSp>
        <p:nvGrpSpPr>
          <p:cNvPr id="40" name="Group 39"/>
          <p:cNvGrpSpPr/>
          <p:nvPr userDrawn="1"/>
        </p:nvGrpSpPr>
        <p:grpSpPr bwMode="gray">
          <a:xfrm>
            <a:off x="0" y="1"/>
            <a:ext cx="9144000" cy="397778"/>
            <a:chOff x="0" y="0"/>
            <a:chExt cx="9144000" cy="819859"/>
          </a:xfrm>
        </p:grpSpPr>
        <p:pic>
          <p:nvPicPr>
            <p:cNvPr id="41" name="Picture 4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73"/>
            <a:stretch/>
          </p:blipFill>
          <p:spPr bwMode="gray">
            <a:xfrm>
              <a:off x="0" y="0"/>
              <a:ext cx="9144000" cy="819150"/>
            </a:xfrm>
            <a:prstGeom prst="rect">
              <a:avLst/>
            </a:prstGeom>
          </p:spPr>
        </p:pic>
        <p:sp>
          <p:nvSpPr>
            <p:cNvPr id="42" name="Isosceles Triangle 41"/>
            <p:cNvSpPr>
              <a:spLocks noChangeAspect="1"/>
            </p:cNvSpPr>
            <p:nvPr userDrawn="1"/>
          </p:nvSpPr>
          <p:spPr bwMode="gray">
            <a:xfrm>
              <a:off x="384477" y="732415"/>
              <a:ext cx="101435" cy="87444"/>
            </a:xfrm>
            <a:prstGeom prst="triangl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ts val="660"/>
                </a:spcBef>
                <a:spcAft>
                  <a:spcPts val="660"/>
                </a:spcAft>
              </a:pPr>
              <a:endParaRPr lang="en-US" dirty="0" smtClean="0">
                <a:solidFill>
                  <a:prstClr val="white"/>
                </a:solidFill>
              </a:endParaRPr>
            </a:p>
          </p:txBody>
        </p:sp>
      </p:grpSp>
      <p:sp>
        <p:nvSpPr>
          <p:cNvPr id="43" name="Rectangle 3"/>
          <p:cNvSpPr>
            <a:spLocks noGrp="1" noChangeArrowheads="1"/>
          </p:cNvSpPr>
          <p:nvPr>
            <p:ph type="subTitle" sz="quarter" idx="19" hasCustomPrompt="1"/>
          </p:nvPr>
        </p:nvSpPr>
        <p:spPr bwMode="black">
          <a:xfrm>
            <a:off x="331788" y="123082"/>
            <a:ext cx="6069012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1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Title sample</a:t>
            </a:r>
            <a:endParaRPr lang="en-US" dirty="0"/>
          </a:p>
        </p:txBody>
      </p:sp>
      <p:sp>
        <p:nvSpPr>
          <p:cNvPr id="44" name="Rectangle 43"/>
          <p:cNvSpPr/>
          <p:nvPr userDrawn="1"/>
        </p:nvSpPr>
        <p:spPr bwMode="black">
          <a:xfrm>
            <a:off x="0" y="5107999"/>
            <a:ext cx="9144000" cy="4286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0000"/>
              </a:lnSpc>
              <a:spcBef>
                <a:spcPts val="660"/>
              </a:spcBef>
              <a:spcAft>
                <a:spcPts val="660"/>
              </a:spcAft>
            </a:pP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7834471" y="4912473"/>
            <a:ext cx="10999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sz="8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FAIR ISAAC </a:t>
            </a:r>
            <a:r>
              <a:rPr lang="en-GB" sz="800" b="1" dirty="0" smtClean="0">
                <a:solidFill>
                  <a:srgbClr val="A312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ADVISORS</a:t>
            </a:r>
            <a:endParaRPr lang="en-US" sz="800" b="1" dirty="0" smtClean="0">
              <a:solidFill>
                <a:srgbClr val="A3122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3" descr="C:\Users\AndyPollock\Pictures\SANLOGO.gif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251" y="50218"/>
            <a:ext cx="1321200" cy="2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28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 bwMode="gray"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2" name="Group 1"/>
            <p:cNvGrpSpPr/>
            <p:nvPr userDrawn="1"/>
          </p:nvGrpSpPr>
          <p:grpSpPr bwMode="gray">
            <a:xfrm>
              <a:off x="0" y="0"/>
              <a:ext cx="9144000" cy="5143500"/>
              <a:chOff x="0" y="0"/>
              <a:chExt cx="9144000" cy="5143500"/>
            </a:xfrm>
          </p:grpSpPr>
          <p:pic>
            <p:nvPicPr>
              <p:cNvPr id="11" name="Picture 10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gray">
              <a:xfrm>
                <a:off x="0" y="0"/>
                <a:ext cx="9144000" cy="51435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Picture 12"/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gray">
              <a:xfrm>
                <a:off x="7613651" y="341535"/>
                <a:ext cx="1320800" cy="470535"/>
              </a:xfrm>
              <a:prstGeom prst="rect">
                <a:avLst/>
              </a:prstGeom>
            </p:spPr>
          </p:pic>
        </p:grpSp>
        <p:sp>
          <p:nvSpPr>
            <p:cNvPr id="15" name="Text Box 38"/>
            <p:cNvSpPr txBox="1">
              <a:spLocks noChangeArrowheads="1"/>
            </p:cNvSpPr>
            <p:nvPr userDrawn="1"/>
          </p:nvSpPr>
          <p:spPr bwMode="gray">
            <a:xfrm>
              <a:off x="331788" y="4839858"/>
              <a:ext cx="5421013" cy="183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b">
              <a:spAutoFit/>
            </a:bodyPr>
            <a:lstStyle/>
            <a:p>
              <a:pPr defTabSz="925513" fontAlgn="base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lang="en-US" sz="700" dirty="0" smtClean="0">
                  <a:solidFill>
                    <a:schemeClr val="bg1"/>
                  </a:solidFill>
                  <a:cs typeface="Arial" charset="0"/>
                </a:rPr>
                <a:t>© 2016 </a:t>
              </a:r>
              <a:r>
                <a:rPr lang="en-US" sz="700" dirty="0">
                  <a:solidFill>
                    <a:schemeClr val="bg1"/>
                  </a:solidFill>
                  <a:cs typeface="Arial" charset="0"/>
                </a:rPr>
                <a:t>Fair Isaac Corporation</a:t>
              </a:r>
              <a:r>
                <a:rPr lang="en-US" sz="700" dirty="0" smtClean="0">
                  <a:solidFill>
                    <a:schemeClr val="bg1"/>
                  </a:solidFill>
                  <a:cs typeface="Arial" charset="0"/>
                </a:rPr>
                <a:t>. Confidential. </a:t>
              </a:r>
              <a:br>
                <a:rPr lang="en-US" sz="700" dirty="0" smtClean="0">
                  <a:solidFill>
                    <a:schemeClr val="bg1"/>
                  </a:solidFill>
                  <a:cs typeface="Arial" charset="0"/>
                </a:rPr>
              </a:br>
              <a:r>
                <a:rPr lang="en-US" sz="700" dirty="0" smtClean="0">
                  <a:solidFill>
                    <a:schemeClr val="bg1"/>
                  </a:solidFill>
                  <a:cs typeface="Arial" charset="0"/>
                </a:rPr>
                <a:t>This presentation is provided for the recipient only and cannot be reproduced or shared without Fair Isaac Corporation’s express consent.</a:t>
              </a:r>
            </a:p>
          </p:txBody>
        </p:sp>
      </p:grpSp>
      <p:sp>
        <p:nvSpPr>
          <p:cNvPr id="5122" name="Rectangle 2"/>
          <p:cNvSpPr>
            <a:spLocks noGrp="1" noChangeArrowheads="1"/>
          </p:cNvSpPr>
          <p:nvPr userDrawn="1">
            <p:ph type="ctrTitle" sz="quarter" hasCustomPrompt="1"/>
          </p:nvPr>
        </p:nvSpPr>
        <p:spPr bwMode="white">
          <a:xfrm>
            <a:off x="331787" y="1853211"/>
            <a:ext cx="6069013" cy="775597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FICO Corporate Template</a:t>
            </a:r>
            <a:br>
              <a:rPr lang="en-US" dirty="0" smtClean="0"/>
            </a:br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sz="quarter" idx="1" hasCustomPrompt="1"/>
          </p:nvPr>
        </p:nvSpPr>
        <p:spPr bwMode="white">
          <a:xfrm>
            <a:off x="331788" y="2680807"/>
            <a:ext cx="606901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 userDrawn="1">
            <p:ph type="body" sz="quarter" idx="10" hasCustomPrompt="1"/>
          </p:nvPr>
        </p:nvSpPr>
        <p:spPr bwMode="white">
          <a:xfrm>
            <a:off x="331786" y="3337560"/>
            <a:ext cx="2042410" cy="1930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B2CDCC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" name="Text Placeholder 6"/>
          <p:cNvSpPr>
            <a:spLocks noGrp="1"/>
          </p:cNvSpPr>
          <p:nvPr userDrawn="1">
            <p:ph type="body" sz="quarter" idx="11" hasCustomPrompt="1"/>
          </p:nvPr>
        </p:nvSpPr>
        <p:spPr bwMode="white">
          <a:xfrm>
            <a:off x="5120390" y="3337560"/>
            <a:ext cx="2042410" cy="1930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B2CDCC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19" name="Text Placeholder 6"/>
          <p:cNvSpPr>
            <a:spLocks noGrp="1"/>
          </p:cNvSpPr>
          <p:nvPr userDrawn="1">
            <p:ph type="body" sz="quarter" idx="13" hasCustomPrompt="1"/>
          </p:nvPr>
        </p:nvSpPr>
        <p:spPr bwMode="white">
          <a:xfrm>
            <a:off x="2726088" y="3337560"/>
            <a:ext cx="2042410" cy="1930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B2CDCC"/>
                </a:solidFill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22131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4" name="Group 3"/>
            <p:cNvGrpSpPr/>
            <p:nvPr userDrawn="1"/>
          </p:nvGrpSpPr>
          <p:grpSpPr bwMode="gray">
            <a:xfrm>
              <a:off x="0" y="0"/>
              <a:ext cx="9144000" cy="5143500"/>
              <a:chOff x="0" y="0"/>
              <a:chExt cx="9144000" cy="5143500"/>
            </a:xfrm>
          </p:grpSpPr>
          <p:pic>
            <p:nvPicPr>
              <p:cNvPr id="10" name="Picture 9"/>
              <p:cNvPicPr>
                <a:picLocks noChangeAspect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gray">
              <a:xfrm>
                <a:off x="0" y="0"/>
                <a:ext cx="9144000" cy="5143500"/>
              </a:xfrm>
              <a:prstGeom prst="rect">
                <a:avLst/>
              </a:prstGeom>
            </p:spPr>
          </p:pic>
          <p:sp>
            <p:nvSpPr>
              <p:cNvPr id="2" name="TextBox 1"/>
              <p:cNvSpPr txBox="1"/>
              <p:nvPr userDrawn="1"/>
            </p:nvSpPr>
            <p:spPr bwMode="gray">
              <a:xfrm>
                <a:off x="270115" y="797182"/>
                <a:ext cx="1380885" cy="3877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2800" b="1" dirty="0" smtClean="0"/>
                  <a:t>Agenda</a:t>
                </a:r>
              </a:p>
            </p:txBody>
          </p:sp>
        </p:grpSp>
        <p:sp>
          <p:nvSpPr>
            <p:cNvPr id="13" name="Text Box 16"/>
            <p:cNvSpPr txBox="1">
              <a:spLocks noChangeArrowheads="1"/>
            </p:cNvSpPr>
            <p:nvPr userDrawn="1"/>
          </p:nvSpPr>
          <p:spPr bwMode="white">
            <a:xfrm>
              <a:off x="609600" y="4931421"/>
              <a:ext cx="1801775" cy="91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spAutoFit/>
            </a:bodyPr>
            <a:lstStyle/>
            <a:p>
              <a:pPr defTabSz="925513" fontAlgn="base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chemeClr val="bg1"/>
                  </a:solidFill>
                </a:rPr>
                <a:t>© </a:t>
              </a:r>
              <a:r>
                <a:rPr lang="en-US" sz="700" dirty="0" smtClean="0">
                  <a:solidFill>
                    <a:schemeClr val="bg1"/>
                  </a:solidFill>
                </a:rPr>
                <a:t>2016 </a:t>
              </a:r>
              <a:r>
                <a:rPr lang="en-US" sz="700" dirty="0">
                  <a:solidFill>
                    <a:schemeClr val="bg1"/>
                  </a:solidFill>
                </a:rPr>
                <a:t>Fair Isaac Corporation. Confidential.</a:t>
              </a:r>
            </a:p>
          </p:txBody>
        </p:sp>
      </p:grpSp>
      <p:sp>
        <p:nvSpPr>
          <p:cNvPr id="8" name="TextBox 7"/>
          <p:cNvSpPr txBox="1"/>
          <p:nvPr userDrawn="1"/>
        </p:nvSpPr>
        <p:spPr bwMode="white">
          <a:xfrm>
            <a:off x="331788" y="4931421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8E9DF562-4D88-4A5A-AAF6-44DA0968931F}" type="slidenum">
              <a:rPr lang="en-US" sz="700" smtClean="0">
                <a:solidFill>
                  <a:schemeClr val="bg1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dirty="0" smtClean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0"/>
          </p:nvPr>
        </p:nvSpPr>
        <p:spPr bwMode="white">
          <a:xfrm>
            <a:off x="2133601" y="812070"/>
            <a:ext cx="5147094" cy="332399"/>
          </a:xfrm>
          <a:prstGeom prst="rect">
            <a:avLst/>
          </a:prstGeom>
        </p:spPr>
        <p:txBody>
          <a:bodyPr/>
          <a:lstStyle>
            <a:lvl1pPr marL="260350" marR="0" indent="-2603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SzPct val="80000"/>
              <a:buFont typeface="Arial" pitchFamily="34" charset="0"/>
              <a:buChar char="►"/>
              <a:tabLst/>
              <a:defRPr sz="2400">
                <a:solidFill>
                  <a:schemeClr val="bg1"/>
                </a:solidFill>
              </a:defRPr>
            </a:lvl1pPr>
            <a:lvl2pPr marL="487363" marR="0" indent="-200025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SzPct val="80000"/>
              <a:buFont typeface="Arial" pitchFamily="34" charset="0"/>
              <a:buChar char="►"/>
              <a:tabLst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7613651" y="341535"/>
            <a:ext cx="1320800" cy="4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0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10" name="Text Box 16"/>
            <p:cNvSpPr txBox="1">
              <a:spLocks noChangeArrowheads="1"/>
            </p:cNvSpPr>
            <p:nvPr userDrawn="1"/>
          </p:nvSpPr>
          <p:spPr bwMode="gray">
            <a:xfrm>
              <a:off x="609600" y="4931421"/>
              <a:ext cx="1801775" cy="91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b">
              <a:spAutoFit/>
            </a:bodyPr>
            <a:lstStyle/>
            <a:p>
              <a:pPr defTabSz="925513" fontAlgn="base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700" dirty="0">
                  <a:solidFill>
                    <a:schemeClr val="bg1"/>
                  </a:solidFill>
                </a:rPr>
                <a:t>© </a:t>
              </a:r>
              <a:r>
                <a:rPr lang="en-US" sz="700" dirty="0" smtClean="0">
                  <a:solidFill>
                    <a:schemeClr val="bg1"/>
                  </a:solidFill>
                </a:rPr>
                <a:t>2016 </a:t>
              </a:r>
              <a:r>
                <a:rPr lang="en-US" sz="700" dirty="0">
                  <a:solidFill>
                    <a:schemeClr val="bg1"/>
                  </a:solidFill>
                </a:rPr>
                <a:t>Fair Isaac Corporation. Confidential.</a:t>
              </a:r>
            </a:p>
          </p:txBody>
        </p:sp>
      </p:grpSp>
      <p:sp>
        <p:nvSpPr>
          <p:cNvPr id="9" name="TextBox 8"/>
          <p:cNvSpPr txBox="1"/>
          <p:nvPr userDrawn="1"/>
        </p:nvSpPr>
        <p:spPr bwMode="white">
          <a:xfrm>
            <a:off x="331788" y="4931421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fld id="{8E9DF562-4D88-4A5A-AAF6-44DA0968931F}" type="slidenum">
              <a:rPr lang="en-US" sz="700" smtClean="0">
                <a:solidFill>
                  <a:schemeClr val="bg1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</a:pPr>
              <a:t>‹#›</a:t>
            </a:fld>
            <a:endParaRPr lang="en-US" sz="700" dirty="0" smtClean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613651" y="341535"/>
            <a:ext cx="1320800" cy="470535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 userDrawn="1">
            <p:ph type="ctrTitle" sz="quarter" hasCustomPrompt="1"/>
          </p:nvPr>
        </p:nvSpPr>
        <p:spPr bwMode="black">
          <a:xfrm>
            <a:off x="331788" y="2365456"/>
            <a:ext cx="6069012" cy="387798"/>
          </a:xfrm>
        </p:spPr>
        <p:txBody>
          <a:bodyPr anchor="b"/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 userDrawn="1">
            <p:ph type="subTitle" sz="quarter" idx="1" hasCustomPrompt="1"/>
          </p:nvPr>
        </p:nvSpPr>
        <p:spPr bwMode="black">
          <a:xfrm>
            <a:off x="331788" y="2805253"/>
            <a:ext cx="6069012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3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1788" y="255764"/>
            <a:ext cx="8507412" cy="36933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1788" y="1124712"/>
            <a:ext cx="8507412" cy="134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285750" lvl="0" indent="-28575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Char char="►"/>
            </a:pPr>
            <a:r>
              <a:rPr lang="en-US" smtClean="0"/>
              <a:t>Click to edit Master text styles</a:t>
            </a:r>
          </a:p>
          <a:p>
            <a:pPr marL="285750" lvl="1" indent="-28575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Char char="►"/>
            </a:pPr>
            <a:r>
              <a:rPr lang="en-US" smtClean="0"/>
              <a:t>Second level</a:t>
            </a:r>
          </a:p>
          <a:p>
            <a:pPr marL="285750" lvl="2" indent="-28575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Char char="►"/>
            </a:pPr>
            <a:r>
              <a:rPr lang="en-US" smtClean="0"/>
              <a:t>Third level</a:t>
            </a:r>
          </a:p>
          <a:p>
            <a:pPr marL="285750" lvl="3" indent="-28575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Char char="►"/>
            </a:pPr>
            <a:r>
              <a:rPr lang="en-US" smtClean="0"/>
              <a:t>Fourth level</a:t>
            </a:r>
          </a:p>
          <a:p>
            <a:pPr marL="285750" lvl="4" indent="-28575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Char char="►"/>
            </a:pPr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2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31788" y="1123950"/>
            <a:ext cx="8507412" cy="134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85750" lvl="0" indent="-28575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Char char="►"/>
            </a:pPr>
            <a:r>
              <a:rPr lang="en-US" smtClean="0"/>
              <a:t>Click to edit Master text styles</a:t>
            </a:r>
          </a:p>
          <a:p>
            <a:pPr marL="285750" lvl="1" indent="-28575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Char char="►"/>
            </a:pPr>
            <a:r>
              <a:rPr lang="en-US" smtClean="0"/>
              <a:t>Second level</a:t>
            </a:r>
          </a:p>
          <a:p>
            <a:pPr marL="285750" lvl="2" indent="-28575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Char char="►"/>
            </a:pPr>
            <a:r>
              <a:rPr lang="en-US" smtClean="0"/>
              <a:t>Third level</a:t>
            </a:r>
          </a:p>
          <a:p>
            <a:pPr marL="285750" lvl="3" indent="-28575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Char char="►"/>
            </a:pPr>
            <a:r>
              <a:rPr lang="en-US" smtClean="0"/>
              <a:t>Fourth level</a:t>
            </a:r>
          </a:p>
          <a:p>
            <a:pPr marL="285750" lvl="4" indent="-28575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Char char="►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1788" y="128016"/>
            <a:ext cx="8507412" cy="369332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 bwMode="white">
          <a:xfrm>
            <a:off x="331788" y="455084"/>
            <a:ext cx="8507412" cy="24929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8902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31788" y="1123950"/>
            <a:ext cx="4005072" cy="134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85750" lvl="0" indent="-28575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Char char="►"/>
            </a:pPr>
            <a:r>
              <a:rPr lang="en-US" smtClean="0"/>
              <a:t>Click to edit Master text styles</a:t>
            </a:r>
          </a:p>
          <a:p>
            <a:pPr marL="285750" lvl="1" indent="-28575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Char char="►"/>
            </a:pPr>
            <a:r>
              <a:rPr lang="en-US" smtClean="0"/>
              <a:t>Second level</a:t>
            </a:r>
          </a:p>
          <a:p>
            <a:pPr marL="285750" lvl="2" indent="-28575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Char char="►"/>
            </a:pPr>
            <a:r>
              <a:rPr lang="en-US" smtClean="0"/>
              <a:t>Third level</a:t>
            </a:r>
          </a:p>
          <a:p>
            <a:pPr marL="285750" lvl="3" indent="-28575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Char char="►"/>
            </a:pPr>
            <a:r>
              <a:rPr lang="en-US" smtClean="0"/>
              <a:t>Fourth level</a:t>
            </a:r>
          </a:p>
          <a:p>
            <a:pPr marL="285750" lvl="4" indent="-28575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Char char="►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1788" y="255764"/>
            <a:ext cx="8229600" cy="36933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4833474" y="1123950"/>
            <a:ext cx="4005072" cy="138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85750" lvl="0" indent="-28575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Char char="►"/>
            </a:pPr>
            <a:r>
              <a:rPr lang="en-US" smtClean="0"/>
              <a:t>Click to edit Master text styles</a:t>
            </a:r>
          </a:p>
          <a:p>
            <a:pPr marL="285750" lvl="1" indent="-28575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Char char="►"/>
            </a:pPr>
            <a:r>
              <a:rPr lang="en-US" smtClean="0"/>
              <a:t>Second level</a:t>
            </a:r>
          </a:p>
          <a:p>
            <a:pPr marL="285750" lvl="2" indent="-28575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Char char="►"/>
            </a:pPr>
            <a:r>
              <a:rPr lang="en-US" smtClean="0"/>
              <a:t>Third level</a:t>
            </a:r>
          </a:p>
          <a:p>
            <a:pPr marL="285750" lvl="3" indent="-28575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Char char="►"/>
            </a:pPr>
            <a:r>
              <a:rPr lang="en-US" smtClean="0"/>
              <a:t>Fourth level</a:t>
            </a:r>
          </a:p>
          <a:p>
            <a:pPr marL="285750" lvl="4" indent="-285750" fontAlgn="base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80000"/>
              <a:buChar char="►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1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1788" y="255764"/>
            <a:ext cx="8229600" cy="36933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1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gray">
          <a:xfrm>
            <a:off x="0" y="1"/>
            <a:ext cx="9144000" cy="819859"/>
            <a:chOff x="0" y="0"/>
            <a:chExt cx="9144000" cy="819859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73"/>
            <a:stretch/>
          </p:blipFill>
          <p:spPr bwMode="gray">
            <a:xfrm>
              <a:off x="0" y="0"/>
              <a:ext cx="9144000" cy="819150"/>
            </a:xfrm>
            <a:prstGeom prst="rect">
              <a:avLst/>
            </a:prstGeom>
          </p:spPr>
        </p:pic>
        <p:sp>
          <p:nvSpPr>
            <p:cNvPr id="9" name="Isosceles Triangle 8"/>
            <p:cNvSpPr>
              <a:spLocks noChangeAspect="1"/>
            </p:cNvSpPr>
            <p:nvPr userDrawn="1"/>
          </p:nvSpPr>
          <p:spPr bwMode="gray">
            <a:xfrm>
              <a:off x="384477" y="732415"/>
              <a:ext cx="101435" cy="87444"/>
            </a:xfrm>
            <a:prstGeom prst="triangl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91440" rIns="91440" bIns="9144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ts val="660"/>
                </a:spcBef>
                <a:spcAft>
                  <a:spcPts val="660"/>
                </a:spcAft>
              </a:pPr>
              <a:endParaRPr lang="en-US" dirty="0" err="1" smtClean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31788" y="283464"/>
            <a:ext cx="8507412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1788" y="4931421"/>
            <a:ext cx="110608" cy="9156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8E9DF562-4D88-4A5A-AAF6-44DA0968931F}" type="slidenum">
              <a:rPr lang="en-US" sz="700" smtClean="0">
                <a:solidFill>
                  <a:schemeClr val="accent5"/>
                </a:solidFill>
              </a:rPr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700" dirty="0" smtClean="0">
              <a:solidFill>
                <a:schemeClr val="accent5"/>
              </a:solidFill>
            </a:endParaRPr>
          </a:p>
        </p:txBody>
      </p:sp>
      <p:pic>
        <p:nvPicPr>
          <p:cNvPr id="11" name="Picture 10" descr="logo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8301460" y="4814313"/>
            <a:ext cx="551075" cy="195837"/>
          </a:xfrm>
          <a:prstGeom prst="rect">
            <a:avLst/>
          </a:prstGeom>
        </p:spPr>
      </p:pic>
      <p:sp>
        <p:nvSpPr>
          <p:cNvPr id="12" name="Text Box 16"/>
          <p:cNvSpPr txBox="1">
            <a:spLocks noChangeArrowheads="1"/>
          </p:cNvSpPr>
          <p:nvPr/>
        </p:nvSpPr>
        <p:spPr bwMode="black">
          <a:xfrm>
            <a:off x="609600" y="4931421"/>
            <a:ext cx="1801775" cy="9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b">
            <a:spAutoFit/>
          </a:bodyPr>
          <a:lstStyle/>
          <a:p>
            <a:pPr defTabSz="925513" fontAlgn="base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700" dirty="0">
                <a:solidFill>
                  <a:schemeClr val="accent5"/>
                </a:solidFill>
              </a:rPr>
              <a:t>© </a:t>
            </a:r>
            <a:r>
              <a:rPr lang="en-US" sz="700" dirty="0" smtClean="0">
                <a:solidFill>
                  <a:schemeClr val="accent5"/>
                </a:solidFill>
              </a:rPr>
              <a:t>2016 </a:t>
            </a:r>
            <a:r>
              <a:rPr lang="en-US" sz="700" dirty="0">
                <a:solidFill>
                  <a:schemeClr val="accent5"/>
                </a:solidFill>
              </a:rPr>
              <a:t>Fair Isaac Corporation. Confidential.</a:t>
            </a:r>
          </a:p>
        </p:txBody>
      </p:sp>
      <p:sp>
        <p:nvSpPr>
          <p:cNvPr id="13" name="Rectangle 12"/>
          <p:cNvSpPr/>
          <p:nvPr/>
        </p:nvSpPr>
        <p:spPr bwMode="black">
          <a:xfrm>
            <a:off x="0" y="5086350"/>
            <a:ext cx="9144000" cy="5715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90000"/>
              </a:lnSpc>
              <a:spcBef>
                <a:spcPts val="660"/>
              </a:spcBef>
              <a:spcAft>
                <a:spcPts val="660"/>
              </a:spcAft>
            </a:pPr>
            <a:endParaRPr lang="en-US" dirty="0" err="1" smtClean="0">
              <a:solidFill>
                <a:srgbClr val="FFFFF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31788" y="1124712"/>
            <a:ext cx="8507412" cy="1349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0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  <p:sldLayoutId id="2147483860" r:id="rId18"/>
    <p:sldLayoutId id="2147483861" r:id="rId19"/>
    <p:sldLayoutId id="2147483862" r:id="rId20"/>
    <p:sldLayoutId id="2147483863" r:id="rId21"/>
    <p:sldLayoutId id="2147483865" r:id="rId22"/>
    <p:sldLayoutId id="2147483866" r:id="rId23"/>
    <p:sldLayoutId id="2147483867" r:id="rId24"/>
    <p:sldLayoutId id="2147483870" r:id="rId25"/>
    <p:sldLayoutId id="2147483871" r:id="rId26"/>
    <p:sldLayoutId id="2147483872" r:id="rId27"/>
    <p:sldLayoutId id="2147483873" r:id="rId28"/>
    <p:sldLayoutId id="2147483874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US" sz="24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0350" indent="-26035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SzPct val="80000"/>
        <a:buFont typeface="Arial" pitchFamily="34" charset="0"/>
        <a:buChar char="►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487363" indent="-200025" algn="l" defTabSz="914400" rtl="0" eaLnBrk="1" latinLnBrk="0" hangingPunct="1">
        <a:lnSpc>
          <a:spcPct val="90000"/>
        </a:lnSpc>
        <a:spcBef>
          <a:spcPts val="300"/>
        </a:spcBef>
        <a:buClr>
          <a:schemeClr val="bg2"/>
        </a:buClr>
        <a:buSzPct val="80000"/>
        <a:buFont typeface="Arial" pitchFamily="34" charset="0"/>
        <a:buChar char="►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704850" indent="-174625" algn="l" defTabSz="914400" rtl="0" eaLnBrk="1" latinLnBrk="0" hangingPunct="1">
        <a:lnSpc>
          <a:spcPct val="90000"/>
        </a:lnSpc>
        <a:spcBef>
          <a:spcPts val="300"/>
        </a:spcBef>
        <a:buClr>
          <a:schemeClr val="bg2">
            <a:lumMod val="60000"/>
            <a:lumOff val="40000"/>
          </a:schemeClr>
        </a:buClr>
        <a:buSzPct val="80000"/>
        <a:buFont typeface="Arial" pitchFamily="34" charset="0"/>
        <a:buChar char="►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39800" indent="-174625" algn="l" defTabSz="914400" rtl="0" eaLnBrk="1" latinLnBrk="0" hangingPunct="1">
        <a:lnSpc>
          <a:spcPct val="90000"/>
        </a:lnSpc>
        <a:spcBef>
          <a:spcPts val="300"/>
        </a:spcBef>
        <a:buClr>
          <a:schemeClr val="bg2">
            <a:lumMod val="60000"/>
            <a:lumOff val="40000"/>
          </a:schemeClr>
        </a:buClr>
        <a:buSzPct val="80000"/>
        <a:buFont typeface="Arial" pitchFamily="34" charset="0"/>
        <a:buChar char="►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174750" indent="-192088" algn="l" defTabSz="914400" rtl="0" eaLnBrk="1" latinLnBrk="0" hangingPunct="1">
        <a:lnSpc>
          <a:spcPct val="90000"/>
        </a:lnSpc>
        <a:spcBef>
          <a:spcPts val="300"/>
        </a:spcBef>
        <a:buClr>
          <a:schemeClr val="bg2">
            <a:lumMod val="60000"/>
            <a:lumOff val="40000"/>
          </a:schemeClr>
        </a:buClr>
        <a:buSzPct val="80000"/>
        <a:buFont typeface="Arial" pitchFamily="34" charset="0"/>
        <a:buChar char="►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2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1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mailto:DerekDempsey@fico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31787" y="1908611"/>
            <a:ext cx="6069013" cy="720197"/>
          </a:xfrm>
        </p:spPr>
        <p:txBody>
          <a:bodyPr/>
          <a:lstStyle/>
          <a:p>
            <a:r>
              <a:rPr lang="en-US" dirty="0" smtClean="0"/>
              <a:t>Application Fraud Model Workshop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CCRC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84" y="3485044"/>
            <a:ext cx="3909710" cy="72019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Derek Dempsey,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Director, Data Science </a:t>
            </a:r>
          </a:p>
          <a:p>
            <a:r>
              <a:rPr lang="en-US" dirty="0" smtClean="0"/>
              <a:t>Advisors, FICO</a:t>
            </a:r>
          </a:p>
          <a:p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415561" y="4746296"/>
            <a:ext cx="1408949" cy="180049"/>
          </a:xfrm>
        </p:spPr>
        <p:txBody>
          <a:bodyPr/>
          <a:lstStyle/>
          <a:p>
            <a:r>
              <a:rPr lang="en-US" b="1" dirty="0" smtClean="0"/>
              <a:t>August, 2016</a:t>
            </a:r>
          </a:p>
        </p:txBody>
      </p:sp>
    </p:spTree>
    <p:extLst>
      <p:ext uri="{BB962C8B-B14F-4D97-AF65-F5344CB8AC3E}">
        <p14:creationId xmlns:p14="http://schemas.microsoft.com/office/powerpoint/2010/main" val="268045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Fraud Case Data – (Performance Data)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788" y="1124712"/>
            <a:ext cx="8507412" cy="3685624"/>
          </a:xfrm>
        </p:spPr>
        <p:txBody>
          <a:bodyPr/>
          <a:lstStyle/>
          <a:p>
            <a:r>
              <a:rPr lang="en-GB" dirty="0" smtClean="0"/>
              <a:t>To build an empirical model target data is required:</a:t>
            </a:r>
          </a:p>
          <a:p>
            <a:pPr lvl="1"/>
            <a:r>
              <a:rPr lang="en-GB" dirty="0" smtClean="0"/>
              <a:t>For Application Fraud these should be </a:t>
            </a:r>
            <a:r>
              <a:rPr lang="en-GB" u="sng" dirty="0" smtClean="0"/>
              <a:t>confirmed application fraud cases.</a:t>
            </a:r>
          </a:p>
          <a:p>
            <a:pPr lvl="2"/>
            <a:r>
              <a:rPr lang="en-GB" dirty="0" smtClean="0"/>
              <a:t>Pre-book – stopped at application</a:t>
            </a:r>
          </a:p>
          <a:p>
            <a:pPr lvl="2"/>
            <a:r>
              <a:rPr lang="en-GB" dirty="0" smtClean="0"/>
              <a:t>Post-book – identified in collections OR by definition from default data</a:t>
            </a:r>
          </a:p>
          <a:p>
            <a:r>
              <a:rPr lang="en-GB" dirty="0" smtClean="0"/>
              <a:t>A robust model requires 1000+ fraud cases (ideally 1500+)</a:t>
            </a:r>
          </a:p>
          <a:p>
            <a:pPr lvl="1"/>
            <a:r>
              <a:rPr lang="en-GB" dirty="0" smtClean="0"/>
              <a:t>Either large portfolio</a:t>
            </a:r>
          </a:p>
          <a:p>
            <a:pPr lvl="1"/>
            <a:r>
              <a:rPr lang="en-GB" dirty="0" smtClean="0"/>
              <a:t>Long history</a:t>
            </a:r>
          </a:p>
          <a:p>
            <a:pPr lvl="1"/>
            <a:r>
              <a:rPr lang="en-GB" dirty="0" smtClean="0"/>
              <a:t>Often a challenge for empirical fraud model development</a:t>
            </a:r>
          </a:p>
          <a:p>
            <a:pPr lvl="1"/>
            <a:r>
              <a:rPr lang="en-GB" dirty="0" smtClean="0"/>
              <a:t>Some portfolios, (home loans, SME) typically have few confirmed cases but high value.</a:t>
            </a:r>
          </a:p>
          <a:p>
            <a:pPr lvl="1"/>
            <a:r>
              <a:rPr lang="en-GB" dirty="0" smtClean="0"/>
              <a:t>Option to expand definition to include ‘suspect’ or ‘high risk’ cases</a:t>
            </a:r>
          </a:p>
          <a:p>
            <a:pPr lvl="2"/>
            <a:r>
              <a:rPr lang="en-GB" dirty="0" smtClean="0"/>
              <a:t>Typically application fraud models are NOT used to auto-decline but to require additional scrutiny / challenge / checks through review process.</a:t>
            </a:r>
          </a:p>
        </p:txBody>
      </p:sp>
    </p:spTree>
    <p:extLst>
      <p:ext uri="{BB962C8B-B14F-4D97-AF65-F5344CB8AC3E}">
        <p14:creationId xmlns:p14="http://schemas.microsoft.com/office/powerpoint/2010/main" val="157535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Product Segments – Models</a:t>
            </a:r>
            <a:endParaRPr lang="en-GB" dirty="0"/>
          </a:p>
        </p:txBody>
      </p:sp>
      <p:grpSp>
        <p:nvGrpSpPr>
          <p:cNvPr id="32" name="Group 31"/>
          <p:cNvGrpSpPr/>
          <p:nvPr/>
        </p:nvGrpSpPr>
        <p:grpSpPr>
          <a:xfrm>
            <a:off x="331788" y="1358146"/>
            <a:ext cx="5638706" cy="2962842"/>
            <a:chOff x="842866" y="1295397"/>
            <a:chExt cx="5638706" cy="2962842"/>
          </a:xfrm>
        </p:grpSpPr>
        <p:grpSp>
          <p:nvGrpSpPr>
            <p:cNvPr id="3" name="Group 2"/>
            <p:cNvGrpSpPr/>
            <p:nvPr/>
          </p:nvGrpSpPr>
          <p:grpSpPr>
            <a:xfrm>
              <a:off x="842866" y="1456762"/>
              <a:ext cx="1998945" cy="2599763"/>
              <a:chOff x="2313079" y="2061883"/>
              <a:chExt cx="1936192" cy="2599763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13079" y="2061883"/>
                <a:ext cx="1936192" cy="376515"/>
              </a:xfrm>
              <a:prstGeom prst="rect">
                <a:avLst/>
              </a:prstGeom>
              <a:solidFill>
                <a:srgbClr val="860000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GB" dirty="0" smtClean="0"/>
                  <a:t>Credit Card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313079" y="2514595"/>
                <a:ext cx="1936192" cy="322729"/>
              </a:xfrm>
              <a:prstGeom prst="rect">
                <a:avLst/>
              </a:prstGeom>
              <a:solidFill>
                <a:srgbClr val="860000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GB" dirty="0" smtClean="0"/>
                  <a:t>Current Account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313079" y="2895597"/>
                <a:ext cx="1936192" cy="322732"/>
              </a:xfrm>
              <a:prstGeom prst="rect">
                <a:avLst/>
              </a:prstGeom>
              <a:solidFill>
                <a:srgbClr val="860000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GB" dirty="0" smtClean="0"/>
                  <a:t>Personal Loan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313079" y="3343831"/>
                <a:ext cx="1936192" cy="349624"/>
              </a:xfrm>
              <a:prstGeom prst="rect">
                <a:avLst/>
              </a:prstGeom>
              <a:solidFill>
                <a:srgbClr val="860000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GB" dirty="0" smtClean="0"/>
                  <a:t>Auto Loan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13079" y="3881714"/>
                <a:ext cx="1936192" cy="349623"/>
              </a:xfrm>
              <a:prstGeom prst="rect">
                <a:avLst/>
              </a:prstGeom>
              <a:solidFill>
                <a:srgbClr val="860000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GB" dirty="0" smtClean="0"/>
                  <a:t>Home Loan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313079" y="4312023"/>
                <a:ext cx="1936192" cy="349623"/>
              </a:xfrm>
              <a:prstGeom prst="rect">
                <a:avLst/>
              </a:prstGeom>
              <a:solidFill>
                <a:srgbClr val="860000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GB" dirty="0" smtClean="0"/>
                  <a:t>SME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931459" y="1645019"/>
              <a:ext cx="1281953" cy="2241172"/>
              <a:chOff x="2931459" y="1645019"/>
              <a:chExt cx="1828799" cy="2241172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>
                <a:off x="2931459" y="1645019"/>
                <a:ext cx="1810870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2949388" y="2456319"/>
                <a:ext cx="1810870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2949388" y="3451404"/>
                <a:ext cx="1810870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2949388" y="3886191"/>
                <a:ext cx="1810870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2949388" y="2944894"/>
                <a:ext cx="1810870" cy="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4383924" y="1295397"/>
              <a:ext cx="2097648" cy="2962842"/>
              <a:chOff x="5092135" y="1304361"/>
              <a:chExt cx="2097648" cy="296284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92135" y="1304361"/>
                <a:ext cx="2097645" cy="766477"/>
              </a:xfrm>
              <a:prstGeom prst="rect">
                <a:avLst/>
              </a:prstGeom>
              <a:solidFill>
                <a:schemeClr val="accent2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GB" dirty="0" smtClean="0"/>
                  <a:t>Credit Card / Credit Line models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092137" y="2299440"/>
                <a:ext cx="2097646" cy="797858"/>
              </a:xfrm>
              <a:prstGeom prst="rect">
                <a:avLst/>
              </a:prstGeom>
              <a:solidFill>
                <a:schemeClr val="accent2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GB" dirty="0" smtClean="0"/>
                  <a:t>Loans Model(s)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092136" y="3209369"/>
                <a:ext cx="2097645" cy="425812"/>
              </a:xfrm>
              <a:prstGeom prst="rect">
                <a:avLst/>
              </a:prstGeom>
              <a:solidFill>
                <a:schemeClr val="accent2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GB" dirty="0" smtClean="0"/>
                  <a:t>Home Loan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092136" y="3715866"/>
                <a:ext cx="2097647" cy="551337"/>
              </a:xfrm>
              <a:prstGeom prst="rect">
                <a:avLst/>
              </a:prstGeom>
              <a:solidFill>
                <a:schemeClr val="accent2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GB" dirty="0" smtClean="0"/>
                  <a:t>SME</a:t>
                </a:r>
              </a:p>
            </p:txBody>
          </p:sp>
        </p:grpSp>
      </p:grpSp>
      <p:sp>
        <p:nvSpPr>
          <p:cNvPr id="28" name="Rectangle 27"/>
          <p:cNvSpPr/>
          <p:nvPr/>
        </p:nvSpPr>
        <p:spPr>
          <a:xfrm>
            <a:off x="5970493" y="1367110"/>
            <a:ext cx="2877671" cy="76647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GB" sz="1400" dirty="0" smtClean="0">
                <a:solidFill>
                  <a:schemeClr val="tx1"/>
                </a:solidFill>
              </a:rPr>
              <a:t>Credit models can be built using standard data and fraud definition based on default analysis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970493" y="2353225"/>
            <a:ext cx="2877671" cy="79785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GB" sz="1400" dirty="0" smtClean="0">
                <a:solidFill>
                  <a:schemeClr val="tx1"/>
                </a:solidFill>
              </a:rPr>
              <a:t>Loans Model(s) may combine or segment portfolios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70494" y="3263155"/>
            <a:ext cx="2877670" cy="42581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GB" sz="1400" dirty="0">
                <a:solidFill>
                  <a:schemeClr val="tx1"/>
                </a:solidFill>
              </a:rPr>
              <a:t>T</a:t>
            </a:r>
            <a:r>
              <a:rPr lang="en-GB" sz="1400" dirty="0" smtClean="0">
                <a:solidFill>
                  <a:schemeClr val="tx1"/>
                </a:solidFill>
              </a:rPr>
              <a:t>ypically have low case volumes and require special treatment.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70494" y="3769650"/>
            <a:ext cx="2877670" cy="55133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GB" sz="1400" dirty="0" smtClean="0">
                <a:solidFill>
                  <a:schemeClr val="tx1"/>
                </a:solidFill>
              </a:rPr>
              <a:t>SME models require very specific data. </a:t>
            </a:r>
          </a:p>
        </p:txBody>
      </p:sp>
      <p:sp>
        <p:nvSpPr>
          <p:cNvPr id="33" name="TextBox 32"/>
          <p:cNvSpPr txBox="1"/>
          <p:nvPr/>
        </p:nvSpPr>
        <p:spPr bwMode="black">
          <a:xfrm>
            <a:off x="331788" y="995082"/>
            <a:ext cx="2019784" cy="2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►"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Typical Structure</a:t>
            </a:r>
          </a:p>
        </p:txBody>
      </p:sp>
      <p:sp>
        <p:nvSpPr>
          <p:cNvPr id="34" name="TextBox 33"/>
          <p:cNvSpPr txBox="1"/>
          <p:nvPr/>
        </p:nvSpPr>
        <p:spPr bwMode="black">
          <a:xfrm>
            <a:off x="331788" y="4554059"/>
            <a:ext cx="7662354" cy="2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►"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Negotiation between fraud type, data specialisation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 and 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data availability</a:t>
            </a:r>
          </a:p>
        </p:txBody>
      </p:sp>
    </p:spTree>
    <p:extLst>
      <p:ext uri="{BB962C8B-B14F-4D97-AF65-F5344CB8AC3E}">
        <p14:creationId xmlns:p14="http://schemas.microsoft.com/office/powerpoint/2010/main" val="49856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Applicant or Customer Level Analytics?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788" y="1124712"/>
            <a:ext cx="3021012" cy="3427092"/>
          </a:xfrm>
        </p:spPr>
        <p:txBody>
          <a:bodyPr/>
          <a:lstStyle/>
          <a:p>
            <a:r>
              <a:rPr lang="en-GB" dirty="0" smtClean="0"/>
              <a:t>Typically systems operate at Application Level</a:t>
            </a:r>
          </a:p>
          <a:p>
            <a:pPr lvl="1"/>
            <a:r>
              <a:rPr lang="en-GB" dirty="0" smtClean="0"/>
              <a:t>They may include Customer Level details</a:t>
            </a:r>
          </a:p>
          <a:p>
            <a:pPr lvl="1"/>
            <a:r>
              <a:rPr lang="en-GB" dirty="0" smtClean="0"/>
              <a:t>Customer-level variables can be good indicators</a:t>
            </a:r>
          </a:p>
          <a:p>
            <a:r>
              <a:rPr lang="en-GB" dirty="0" smtClean="0"/>
              <a:t>Highest fraud risk associated with new applicants however</a:t>
            </a:r>
          </a:p>
          <a:p>
            <a:pPr lvl="1"/>
            <a:r>
              <a:rPr lang="en-GB" dirty="0" smtClean="0"/>
              <a:t>How is this addressed at customer level?</a:t>
            </a:r>
          </a:p>
        </p:txBody>
      </p:sp>
      <p:sp>
        <p:nvSpPr>
          <p:cNvPr id="5" name="TextBox 4"/>
          <p:cNvSpPr txBox="1"/>
          <p:nvPr/>
        </p:nvSpPr>
        <p:spPr bwMode="black">
          <a:xfrm>
            <a:off x="3935505" y="4378485"/>
            <a:ext cx="48319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860000"/>
                </a:solidFill>
              </a:rPr>
              <a:t>What if this is identity theft of existing customer details?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860000"/>
                </a:solidFill>
              </a:rPr>
              <a:t>How much customer data is accessible in originations process</a:t>
            </a:r>
            <a:r>
              <a:rPr lang="en-GB" sz="1200" dirty="0" smtClean="0">
                <a:solidFill>
                  <a:srgbClr val="860000"/>
                </a:solidFill>
              </a:rPr>
              <a:t>?</a:t>
            </a:r>
            <a:endParaRPr lang="en-GB" sz="1200" dirty="0">
              <a:solidFill>
                <a:srgbClr val="86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13863" y="1052842"/>
            <a:ext cx="4248345" cy="3200400"/>
          </a:xfrm>
          <a:prstGeom prst="rect">
            <a:avLst/>
          </a:prstGeom>
          <a:solidFill>
            <a:srgbClr val="DBE5EA"/>
          </a:solidFill>
          <a:ln w="6350" algn="ctr">
            <a:solidFill>
              <a:schemeClr val="accent1"/>
            </a:solidFill>
            <a:miter lim="800000"/>
            <a:headEnd/>
            <a:tailEnd/>
          </a:ln>
        </p:spPr>
        <p:txBody>
          <a:bodyPr tIns="91440" bIns="91440" anchor="t"/>
          <a:lstStyle/>
          <a:p>
            <a:pPr>
              <a:buNone/>
            </a:pPr>
            <a:endParaRPr lang="en-GB" sz="1000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265065"/>
              </p:ext>
            </p:extLst>
          </p:nvPr>
        </p:nvGraphicFramePr>
        <p:xfrm>
          <a:off x="4639733" y="1103640"/>
          <a:ext cx="3996266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86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Rules-based </a:t>
            </a:r>
            <a:r>
              <a:rPr lang="en-GB" dirty="0" err="1" smtClean="0"/>
              <a:t>vs</a:t>
            </a:r>
            <a:r>
              <a:rPr lang="en-GB" dirty="0" smtClean="0"/>
              <a:t> Predictive Analytics Approach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0075" y="949068"/>
            <a:ext cx="4429125" cy="3862596"/>
          </a:xfrm>
          <a:solidFill>
            <a:srgbClr val="AB9C8F">
              <a:alpha val="21176"/>
            </a:srgbClr>
          </a:solidFill>
        </p:spPr>
        <p:txBody>
          <a:bodyPr/>
          <a:lstStyle/>
          <a:p>
            <a:r>
              <a:rPr lang="en-GB" sz="1600" dirty="0" smtClean="0"/>
              <a:t>Predictive analytics are objective rather than judgemental.</a:t>
            </a:r>
          </a:p>
          <a:p>
            <a:pPr lvl="1"/>
            <a:r>
              <a:rPr lang="en-GB" sz="1600" dirty="0" smtClean="0"/>
              <a:t>Assume that the past is our best guide to the future. </a:t>
            </a:r>
          </a:p>
          <a:p>
            <a:r>
              <a:rPr lang="en-GB" sz="1600" dirty="0" smtClean="0"/>
              <a:t>The main features of analytic methods are:</a:t>
            </a:r>
          </a:p>
          <a:p>
            <a:pPr lvl="1"/>
            <a:r>
              <a:rPr lang="en-GB" sz="1600" dirty="0" smtClean="0"/>
              <a:t>Combine multiple data elements.</a:t>
            </a:r>
          </a:p>
          <a:p>
            <a:pPr lvl="1"/>
            <a:r>
              <a:rPr lang="en-GB" sz="1600" dirty="0" smtClean="0"/>
              <a:t>Data-driven. </a:t>
            </a:r>
          </a:p>
          <a:p>
            <a:pPr lvl="1"/>
            <a:r>
              <a:rPr lang="en-GB" sz="1600" dirty="0" smtClean="0"/>
              <a:t>Use derived variables to make data more effective.</a:t>
            </a:r>
          </a:p>
          <a:p>
            <a:pPr lvl="1"/>
            <a:r>
              <a:rPr lang="en-GB" sz="1600" dirty="0" smtClean="0"/>
              <a:t>Produce a single fraud risk score or rank ordering.</a:t>
            </a:r>
          </a:p>
          <a:p>
            <a:r>
              <a:rPr lang="en-GB" sz="1600" dirty="0" smtClean="0"/>
              <a:t>Can be combined with strategy rules for optimum effectiveness </a:t>
            </a:r>
          </a:p>
          <a:p>
            <a:pPr lvl="2"/>
            <a:r>
              <a:rPr lang="en-GB" sz="1600" dirty="0" smtClean="0"/>
              <a:t>If score &gt; 700 and location = ‘Shanghai’  then refer to Fraud Queue X. 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274637" y="949068"/>
            <a:ext cx="3857625" cy="3046988"/>
          </a:xfrm>
          <a:prstGeom prst="rect">
            <a:avLst/>
          </a:prstGeom>
          <a:solidFill>
            <a:srgbClr val="92D050">
              <a:alpha val="21176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►"/>
            </a:pPr>
            <a:r>
              <a:rPr lang="en-GB" sz="1600" dirty="0" smtClean="0"/>
              <a:t>A detection </a:t>
            </a:r>
            <a:r>
              <a:rPr lang="en-GB" sz="1600" dirty="0"/>
              <a:t>approach for </a:t>
            </a:r>
            <a:r>
              <a:rPr lang="en-GB" sz="1600" dirty="0" smtClean="0"/>
              <a:t>application fraud </a:t>
            </a:r>
            <a:r>
              <a:rPr lang="en-GB" sz="1600" dirty="0"/>
              <a:t>based solely on rules has </a:t>
            </a:r>
            <a:r>
              <a:rPr lang="en-GB" sz="1600" dirty="0" smtClean="0"/>
              <a:t> </a:t>
            </a:r>
            <a:r>
              <a:rPr lang="en-GB" sz="1600" dirty="0"/>
              <a:t>advantages </a:t>
            </a:r>
            <a:r>
              <a:rPr lang="en-GB" sz="1600" dirty="0" smtClean="0"/>
              <a:t>and drawbacks</a:t>
            </a:r>
            <a:r>
              <a:rPr lang="en-GB" sz="1600" dirty="0"/>
              <a:t>. These include: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GB" sz="1600" dirty="0"/>
              <a:t>Advantages:</a:t>
            </a:r>
          </a:p>
          <a:p>
            <a:pPr marL="742950" lvl="1" indent="-285750">
              <a:buFont typeface="Arial" panose="020B0604020202020204" pitchFamily="34" charset="0"/>
              <a:buChar char="►"/>
            </a:pPr>
            <a:r>
              <a:rPr lang="en-GB" sz="1600" dirty="0"/>
              <a:t>Easily understood</a:t>
            </a:r>
          </a:p>
          <a:p>
            <a:pPr marL="742950" lvl="1" indent="-285750">
              <a:buFont typeface="Arial" panose="020B0604020202020204" pitchFamily="34" charset="0"/>
              <a:buChar char="►"/>
            </a:pPr>
            <a:r>
              <a:rPr lang="en-GB" sz="1600" dirty="0"/>
              <a:t>Adjustable by the business user</a:t>
            </a:r>
          </a:p>
          <a:p>
            <a:pPr marL="285750" indent="-285750">
              <a:buFont typeface="Arial" panose="020B0604020202020204" pitchFamily="34" charset="0"/>
              <a:buChar char="►"/>
            </a:pPr>
            <a:r>
              <a:rPr lang="en-GB" sz="1600" dirty="0"/>
              <a:t>Disadvantages:</a:t>
            </a:r>
          </a:p>
          <a:p>
            <a:pPr marL="742950" lvl="1" indent="-285750">
              <a:buFont typeface="Arial" panose="020B0604020202020204" pitchFamily="34" charset="0"/>
              <a:buChar char="►"/>
            </a:pPr>
            <a:r>
              <a:rPr lang="en-GB" sz="1600" dirty="0"/>
              <a:t>Low detection rates </a:t>
            </a:r>
          </a:p>
          <a:p>
            <a:pPr marL="742950" lvl="1" indent="-285750">
              <a:buFont typeface="Arial" panose="020B0604020202020204" pitchFamily="34" charset="0"/>
              <a:buChar char="►"/>
            </a:pPr>
            <a:r>
              <a:rPr lang="en-GB" sz="1600" dirty="0"/>
              <a:t>Easily avoided by fraudsters</a:t>
            </a:r>
          </a:p>
          <a:p>
            <a:pPr marL="742950" lvl="1" indent="-285750">
              <a:buFont typeface="Arial" panose="020B0604020202020204" pitchFamily="34" charset="0"/>
              <a:buChar char="►"/>
            </a:pPr>
            <a:r>
              <a:rPr lang="en-GB" sz="1600" dirty="0"/>
              <a:t>Detect only what is already known</a:t>
            </a:r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274637" y="4103778"/>
            <a:ext cx="3857625" cy="6771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►"/>
            </a:pPr>
            <a:r>
              <a:rPr lang="en-GB" sz="1900" dirty="0">
                <a:solidFill>
                  <a:srgbClr val="860000"/>
                </a:solidFill>
              </a:rPr>
              <a:t>Optimum Fraud Detection </a:t>
            </a:r>
            <a:r>
              <a:rPr lang="en-GB" sz="1900" dirty="0" smtClean="0">
                <a:solidFill>
                  <a:srgbClr val="860000"/>
                </a:solidFill>
              </a:rPr>
              <a:t>includes </a:t>
            </a:r>
            <a:r>
              <a:rPr lang="en-GB" sz="1900" dirty="0">
                <a:solidFill>
                  <a:srgbClr val="860000"/>
                </a:solidFill>
              </a:rPr>
              <a:t>both </a:t>
            </a:r>
            <a:r>
              <a:rPr lang="en-GB" sz="1900" dirty="0" smtClean="0">
                <a:solidFill>
                  <a:srgbClr val="860000"/>
                </a:solidFill>
              </a:rPr>
              <a:t>analytics &amp; </a:t>
            </a:r>
            <a:r>
              <a:rPr lang="en-GB" sz="1900" dirty="0">
                <a:solidFill>
                  <a:srgbClr val="860000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4306240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31788" y="1977657"/>
            <a:ext cx="6069012" cy="775597"/>
          </a:xfrm>
        </p:spPr>
        <p:txBody>
          <a:bodyPr/>
          <a:lstStyle/>
          <a:p>
            <a:r>
              <a:rPr lang="en-GB" dirty="0" smtClean="0"/>
              <a:t>Data Requirements for Application Fraud Models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22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225" y="986118"/>
            <a:ext cx="8776446" cy="3738282"/>
          </a:xfrm>
          <a:prstGeom prst="rect">
            <a:avLst/>
          </a:prstGeom>
          <a:solidFill>
            <a:srgbClr val="DBE5EA"/>
          </a:solidFill>
          <a:ln w="6350" algn="ctr">
            <a:solidFill>
              <a:schemeClr val="accent1"/>
            </a:solidFill>
            <a:miter lim="800000"/>
            <a:headEnd/>
            <a:tailEnd/>
          </a:ln>
        </p:spPr>
        <p:txBody>
          <a:bodyPr tIns="91440" bIns="91440" anchor="t"/>
          <a:lstStyle/>
          <a:p>
            <a:pPr>
              <a:buNone/>
            </a:pPr>
            <a:endParaRPr lang="en-GB" sz="1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Requirements for Application Fraud Analytics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10440860"/>
              </p:ext>
            </p:extLst>
          </p:nvPr>
        </p:nvGraphicFramePr>
        <p:xfrm>
          <a:off x="331788" y="986118"/>
          <a:ext cx="8507412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548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97225" y="986118"/>
            <a:ext cx="8776446" cy="3738282"/>
          </a:xfrm>
          <a:prstGeom prst="rect">
            <a:avLst/>
          </a:prstGeom>
          <a:solidFill>
            <a:srgbClr val="DBE5EA"/>
          </a:solidFill>
          <a:ln w="6350" algn="ctr">
            <a:solidFill>
              <a:schemeClr val="accent1"/>
            </a:solidFill>
            <a:miter lim="800000"/>
            <a:headEnd/>
            <a:tailEnd/>
          </a:ln>
        </p:spPr>
        <p:txBody>
          <a:bodyPr tIns="91440" bIns="91440" anchor="t"/>
          <a:lstStyle/>
          <a:p>
            <a:pPr>
              <a:buNone/>
            </a:pPr>
            <a:endParaRPr lang="en-GB" sz="1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Data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788" y="1124712"/>
            <a:ext cx="8507412" cy="707886"/>
          </a:xfrm>
        </p:spPr>
        <p:txBody>
          <a:bodyPr/>
          <a:lstStyle/>
          <a:p>
            <a:r>
              <a:rPr lang="en-GB" dirty="0"/>
              <a:t>What information is in the Application Data record?</a:t>
            </a:r>
          </a:p>
          <a:p>
            <a:r>
              <a:rPr lang="en-GB" dirty="0" smtClean="0"/>
              <a:t>Product, Channel, Process considerations: </a:t>
            </a:r>
          </a:p>
        </p:txBody>
      </p:sp>
      <p:sp>
        <p:nvSpPr>
          <p:cNvPr id="5" name="Rectangle 4"/>
          <p:cNvSpPr/>
          <p:nvPr/>
        </p:nvSpPr>
        <p:spPr>
          <a:xfrm>
            <a:off x="421524" y="1990164"/>
            <a:ext cx="1631577" cy="448234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GB" dirty="0" smtClean="0"/>
              <a:t>Branch</a:t>
            </a:r>
          </a:p>
        </p:txBody>
      </p:sp>
      <p:sp>
        <p:nvSpPr>
          <p:cNvPr id="6" name="Rectangle 5"/>
          <p:cNvSpPr/>
          <p:nvPr/>
        </p:nvSpPr>
        <p:spPr>
          <a:xfrm>
            <a:off x="421523" y="2572868"/>
            <a:ext cx="1631577" cy="448234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GB" dirty="0" smtClean="0"/>
              <a:t>Mobile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21522" y="3119714"/>
            <a:ext cx="1631577" cy="448234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GB" dirty="0" smtClean="0"/>
              <a:t>Internet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381" y="2514595"/>
            <a:ext cx="1631577" cy="1302126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GB" dirty="0" smtClean="0"/>
              <a:t>Application Processing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1521" y="3657597"/>
            <a:ext cx="1631577" cy="448234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GB" dirty="0" smtClean="0"/>
              <a:t>Dealer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1520" y="4213412"/>
            <a:ext cx="1631577" cy="448234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GB" dirty="0" smtClean="0"/>
              <a:t>Broker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13079" y="2061883"/>
            <a:ext cx="1936192" cy="2599763"/>
            <a:chOff x="2313079" y="2061883"/>
            <a:chExt cx="1936192" cy="2599763"/>
          </a:xfrm>
        </p:grpSpPr>
        <p:sp>
          <p:nvSpPr>
            <p:cNvPr id="9" name="Rectangle 8"/>
            <p:cNvSpPr/>
            <p:nvPr/>
          </p:nvSpPr>
          <p:spPr>
            <a:xfrm>
              <a:off x="2313079" y="2061883"/>
              <a:ext cx="1936192" cy="376515"/>
            </a:xfrm>
            <a:prstGeom prst="rect">
              <a:avLst/>
            </a:prstGeom>
            <a:solidFill>
              <a:srgbClr val="860000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GB" dirty="0" smtClean="0"/>
                <a:t>Credit Card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13079" y="2514595"/>
              <a:ext cx="1936192" cy="322729"/>
            </a:xfrm>
            <a:prstGeom prst="rect">
              <a:avLst/>
            </a:prstGeom>
            <a:solidFill>
              <a:srgbClr val="860000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GB" dirty="0" smtClean="0"/>
                <a:t>Current Account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13079" y="2895597"/>
              <a:ext cx="1936192" cy="322732"/>
            </a:xfrm>
            <a:prstGeom prst="rect">
              <a:avLst/>
            </a:prstGeom>
            <a:solidFill>
              <a:srgbClr val="860000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GB" dirty="0" smtClean="0"/>
                <a:t>Personal Loan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13079" y="3343831"/>
              <a:ext cx="1936192" cy="349624"/>
            </a:xfrm>
            <a:prstGeom prst="rect">
              <a:avLst/>
            </a:prstGeom>
            <a:solidFill>
              <a:srgbClr val="860000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GB" dirty="0" smtClean="0"/>
                <a:t>Auto Loan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13079" y="3881714"/>
              <a:ext cx="1936192" cy="349623"/>
            </a:xfrm>
            <a:prstGeom prst="rect">
              <a:avLst/>
            </a:prstGeom>
            <a:solidFill>
              <a:srgbClr val="860000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GB" dirty="0" smtClean="0"/>
                <a:t>Home Loan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3079" y="4312023"/>
              <a:ext cx="1936192" cy="349623"/>
            </a:xfrm>
            <a:prstGeom prst="rect">
              <a:avLst/>
            </a:prstGeom>
            <a:solidFill>
              <a:srgbClr val="860000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GB" dirty="0" smtClean="0"/>
                <a:t>SME</a:t>
              </a:r>
            </a:p>
          </p:txBody>
        </p:sp>
      </p:grpSp>
      <p:cxnSp>
        <p:nvCxnSpPr>
          <p:cNvPr id="18" name="Straight Arrow Connector 17"/>
          <p:cNvCxnSpPr>
            <a:endCxn id="8" idx="1"/>
          </p:cNvCxnSpPr>
          <p:nvPr/>
        </p:nvCxnSpPr>
        <p:spPr>
          <a:xfrm>
            <a:off x="4249271" y="2622177"/>
            <a:ext cx="780110" cy="543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8" idx="1"/>
          </p:cNvCxnSpPr>
          <p:nvPr/>
        </p:nvCxnSpPr>
        <p:spPr>
          <a:xfrm flipV="1">
            <a:off x="4253844" y="3165658"/>
            <a:ext cx="775537" cy="8729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53844" y="3056963"/>
            <a:ext cx="775537" cy="89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8" idx="1"/>
          </p:cNvCxnSpPr>
          <p:nvPr/>
        </p:nvCxnSpPr>
        <p:spPr>
          <a:xfrm flipV="1">
            <a:off x="4253844" y="3165658"/>
            <a:ext cx="775537" cy="3485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249271" y="2250141"/>
            <a:ext cx="780110" cy="8964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  <a:endCxn id="8" idx="1"/>
          </p:cNvCxnSpPr>
          <p:nvPr/>
        </p:nvCxnSpPr>
        <p:spPr>
          <a:xfrm flipV="1">
            <a:off x="4249271" y="3165658"/>
            <a:ext cx="780110" cy="13211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849035" y="2061883"/>
            <a:ext cx="1990165" cy="225014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GB" dirty="0" smtClean="0">
                <a:solidFill>
                  <a:srgbClr val="860000"/>
                </a:solidFill>
              </a:rPr>
              <a:t>Credit Checks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GB" dirty="0" smtClean="0">
                <a:solidFill>
                  <a:srgbClr val="860000"/>
                </a:solidFill>
              </a:rPr>
              <a:t>Fraud Checks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GB" dirty="0" err="1" smtClean="0">
                <a:solidFill>
                  <a:srgbClr val="860000"/>
                </a:solidFill>
              </a:rPr>
              <a:t>Decisioning</a:t>
            </a:r>
            <a:endParaRPr lang="en-GB" dirty="0" smtClean="0">
              <a:solidFill>
                <a:srgbClr val="860000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6660956" y="2775693"/>
            <a:ext cx="340477" cy="779929"/>
          </a:xfrm>
          <a:prstGeom prst="rightArrow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184358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Data Record</a:t>
            </a:r>
            <a:endParaRPr lang="en-US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074945"/>
              </p:ext>
            </p:extLst>
          </p:nvPr>
        </p:nvGraphicFramePr>
        <p:xfrm>
          <a:off x="213903" y="1046003"/>
          <a:ext cx="8499791" cy="3543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37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22495" y="986118"/>
            <a:ext cx="6051176" cy="3738282"/>
          </a:xfrm>
          <a:prstGeom prst="rect">
            <a:avLst/>
          </a:prstGeom>
          <a:solidFill>
            <a:srgbClr val="DBE5EA"/>
          </a:solidFill>
          <a:ln w="6350" algn="ctr">
            <a:solidFill>
              <a:schemeClr val="accent1"/>
            </a:solidFill>
            <a:miter lim="800000"/>
            <a:headEnd/>
            <a:tailEnd/>
          </a:ln>
        </p:spPr>
        <p:txBody>
          <a:bodyPr tIns="91440" bIns="91440" anchor="t"/>
          <a:lstStyle/>
          <a:p>
            <a:pPr>
              <a:buNone/>
            </a:pPr>
            <a:endParaRPr lang="en-GB" sz="1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Data 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789" y="1124712"/>
            <a:ext cx="2770000" cy="2357568"/>
          </a:xfrm>
        </p:spPr>
        <p:txBody>
          <a:bodyPr/>
          <a:lstStyle/>
          <a:p>
            <a:r>
              <a:rPr lang="en-GB" dirty="0" smtClean="0"/>
              <a:t>Review Spec</a:t>
            </a:r>
          </a:p>
          <a:p>
            <a:r>
              <a:rPr lang="en-GB" dirty="0" smtClean="0"/>
              <a:t>Data Mapping exercise with each client supplying data</a:t>
            </a:r>
          </a:p>
          <a:p>
            <a:pPr lvl="1"/>
            <a:r>
              <a:rPr lang="en-GB" dirty="0" smtClean="0"/>
              <a:t>Confirm formats</a:t>
            </a:r>
          </a:p>
          <a:p>
            <a:pPr lvl="2"/>
            <a:r>
              <a:rPr lang="en-GB" dirty="0" smtClean="0"/>
              <a:t>Date</a:t>
            </a:r>
          </a:p>
          <a:p>
            <a:pPr lvl="2"/>
            <a:r>
              <a:rPr lang="en-GB" dirty="0" smtClean="0"/>
              <a:t>Number</a:t>
            </a:r>
          </a:p>
          <a:p>
            <a:pPr lvl="1"/>
            <a:r>
              <a:rPr lang="en-GB" dirty="0" smtClean="0"/>
              <a:t>Category Mapping 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436" y="1155729"/>
            <a:ext cx="5443548" cy="32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56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Bureau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788" y="1124712"/>
            <a:ext cx="8507412" cy="38702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Model Data Specification: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Bureau Data (Credit History) varies: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	</a:t>
            </a:r>
            <a:r>
              <a:rPr lang="en-GB" dirty="0" smtClean="0"/>
              <a:t>Different Countries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	</a:t>
            </a:r>
            <a:r>
              <a:rPr lang="en-GB" dirty="0" smtClean="0"/>
              <a:t>Different </a:t>
            </a:r>
            <a:r>
              <a:rPr lang="en-GB" dirty="0" err="1" smtClean="0"/>
              <a:t>CRAs</a:t>
            </a:r>
            <a:r>
              <a:rPr lang="en-GB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Coding required to generate Bureau file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Fraud model variable selection may be pragmatic: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Can use same variables available for credit score for Fraud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Which Bureau Variables add value?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Recent self-searches can be indicative of </a:t>
            </a:r>
            <a:r>
              <a:rPr lang="en-GB" dirty="0" smtClean="0">
                <a:solidFill>
                  <a:srgbClr val="860000"/>
                </a:solidFill>
              </a:rPr>
              <a:t>Identity Theft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Poor credit history can be indicative of </a:t>
            </a:r>
            <a:r>
              <a:rPr lang="en-GB" dirty="0" smtClean="0">
                <a:solidFill>
                  <a:srgbClr val="860000"/>
                </a:solidFill>
              </a:rPr>
              <a:t>First Party</a:t>
            </a:r>
            <a:r>
              <a:rPr lang="en-GB" dirty="0" smtClean="0"/>
              <a:t> fraud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75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788" y="1124712"/>
            <a:ext cx="8507412" cy="3268587"/>
          </a:xfrm>
        </p:spPr>
        <p:txBody>
          <a:bodyPr/>
          <a:lstStyle/>
          <a:p>
            <a:r>
              <a:rPr lang="en-GB" dirty="0" smtClean="0"/>
              <a:t>Introduction to Application Fraud Models</a:t>
            </a:r>
          </a:p>
          <a:p>
            <a:r>
              <a:rPr lang="en-GB" dirty="0" smtClean="0"/>
              <a:t>Developing the Model Dataset</a:t>
            </a:r>
          </a:p>
          <a:p>
            <a:pPr lvl="1"/>
            <a:r>
              <a:rPr lang="en-GB" dirty="0"/>
              <a:t>Data </a:t>
            </a:r>
            <a:r>
              <a:rPr lang="en-GB" dirty="0" smtClean="0"/>
              <a:t>Requirements</a:t>
            </a:r>
          </a:p>
          <a:p>
            <a:pPr lvl="1"/>
            <a:r>
              <a:rPr lang="en-GB" dirty="0" smtClean="0"/>
              <a:t>Sampling, Target Definition, Volumes</a:t>
            </a:r>
          </a:p>
          <a:p>
            <a:r>
              <a:rPr lang="en-GB" dirty="0" smtClean="0"/>
              <a:t>Model Design</a:t>
            </a:r>
          </a:p>
          <a:p>
            <a:pPr lvl="1"/>
            <a:r>
              <a:rPr lang="en-GB" dirty="0"/>
              <a:t>Model Types</a:t>
            </a:r>
          </a:p>
          <a:p>
            <a:pPr lvl="2"/>
            <a:r>
              <a:rPr lang="en-GB" dirty="0"/>
              <a:t>Scorecards, Neural </a:t>
            </a:r>
            <a:r>
              <a:rPr lang="en-GB" dirty="0" smtClean="0"/>
              <a:t>Networks</a:t>
            </a:r>
          </a:p>
          <a:p>
            <a:pPr lvl="1"/>
            <a:r>
              <a:rPr lang="en-GB" dirty="0" smtClean="0"/>
              <a:t>Exclusions, Regulatory constraints</a:t>
            </a:r>
          </a:p>
          <a:p>
            <a:r>
              <a:rPr lang="en-GB" dirty="0" smtClean="0"/>
              <a:t>Model Development</a:t>
            </a:r>
          </a:p>
          <a:p>
            <a:pPr lvl="1"/>
            <a:r>
              <a:rPr lang="en-GB" dirty="0" smtClean="0"/>
              <a:t>Variable development, iterative cycles</a:t>
            </a:r>
          </a:p>
        </p:txBody>
      </p:sp>
    </p:spTree>
    <p:extLst>
      <p:ext uri="{BB962C8B-B14F-4D97-AF65-F5344CB8AC3E}">
        <p14:creationId xmlns:p14="http://schemas.microsoft.com/office/powerpoint/2010/main" val="372990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Bureau Variables in Application Fraud models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052156"/>
              </p:ext>
            </p:extLst>
          </p:nvPr>
        </p:nvGraphicFramePr>
        <p:xfrm>
          <a:off x="331788" y="1179758"/>
          <a:ext cx="8399836" cy="313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941"/>
                <a:gridCol w="2671483"/>
                <a:gridCol w="4213412"/>
              </a:tblGrid>
              <a:tr h="29907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 marL="89343" marR="89343" marT="44671" marB="4467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Description</a:t>
                      </a:r>
                      <a:endParaRPr lang="en-US" sz="1800" dirty="0"/>
                    </a:p>
                  </a:txBody>
                  <a:tcPr marL="89343" marR="89343" marT="44671" marB="44671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 of Characteristic</a:t>
                      </a:r>
                      <a:endParaRPr lang="en-US" sz="1800" dirty="0"/>
                    </a:p>
                  </a:txBody>
                  <a:tcPr marL="89343" marR="89343" marT="44671" marB="44671"/>
                </a:tc>
              </a:tr>
              <a:tr h="568058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860000"/>
                          </a:solidFill>
                        </a:rPr>
                        <a:t>MaxDelqEver</a:t>
                      </a:r>
                      <a:endParaRPr lang="en-US" sz="1400" dirty="0">
                        <a:solidFill>
                          <a:srgbClr val="860000"/>
                        </a:solidFill>
                      </a:endParaRPr>
                    </a:p>
                  </a:txBody>
                  <a:tcPr marL="89343" marR="89343" marT="44671" marB="44671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Delinquency Ever</a:t>
                      </a:r>
                      <a:endParaRPr lang="en-US" sz="1400" dirty="0"/>
                    </a:p>
                  </a:txBody>
                  <a:tcPr marL="89343" marR="89343" marT="44671" marB="446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Generated Bureau –</a:t>
                      </a:r>
                      <a:r>
                        <a:rPr lang="en-US" sz="1400" baseline="0" dirty="0" smtClean="0"/>
                        <a:t> higher delinquency equates to higher probability of fraud</a:t>
                      </a:r>
                      <a:endParaRPr lang="en-US" sz="1400" dirty="0" smtClean="0"/>
                    </a:p>
                  </a:txBody>
                  <a:tcPr marL="89343" marR="89343" marT="44671" marB="44671"/>
                </a:tc>
              </a:tr>
              <a:tr h="568058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860000"/>
                          </a:solidFill>
                        </a:rPr>
                        <a:t>NetFractRevBurden</a:t>
                      </a:r>
                      <a:endParaRPr lang="en-US" sz="1400" dirty="0">
                        <a:solidFill>
                          <a:srgbClr val="860000"/>
                        </a:solidFill>
                      </a:endParaRPr>
                    </a:p>
                  </a:txBody>
                  <a:tcPr marL="89343" marR="89343" marT="44671" marB="4467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Net Fraction Revolving Burden</a:t>
                      </a:r>
                      <a:endParaRPr lang="en-US" sz="1400" dirty="0"/>
                    </a:p>
                  </a:txBody>
                  <a:tcPr marL="89343" marR="89343" marT="44671" marB="446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Generated Bureau –</a:t>
                      </a:r>
                      <a:r>
                        <a:rPr lang="en-US" sz="1400" baseline="0" dirty="0" smtClean="0"/>
                        <a:t> Gaussian distribution; 5-10% have lower probability of fraud</a:t>
                      </a:r>
                      <a:endParaRPr lang="en-US" sz="1400" dirty="0" smtClean="0"/>
                    </a:p>
                  </a:txBody>
                  <a:tcPr marL="89343" marR="89343" marT="44671" marB="44671"/>
                </a:tc>
              </a:tr>
              <a:tr h="90037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860000"/>
                          </a:solidFill>
                        </a:rPr>
                        <a:t>MthsMostRecentDtOpen</a:t>
                      </a:r>
                      <a:endParaRPr lang="en-US" sz="1400" dirty="0">
                        <a:solidFill>
                          <a:srgbClr val="860000"/>
                        </a:solidFill>
                      </a:endParaRPr>
                    </a:p>
                  </a:txBody>
                  <a:tcPr marL="89343" marR="89343" marT="44671" marB="44671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Months since most recent date opened</a:t>
                      </a:r>
                      <a:endParaRPr lang="en-US" sz="1400" dirty="0"/>
                    </a:p>
                  </a:txBody>
                  <a:tcPr marL="89343" marR="89343" marT="44671" marB="446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Generated Bureau – Gaussian</a:t>
                      </a:r>
                      <a:r>
                        <a:rPr lang="en-US" sz="1400" baseline="0" dirty="0" smtClean="0"/>
                        <a:t> distribution</a:t>
                      </a:r>
                      <a:r>
                        <a:rPr lang="en-US" sz="1400" dirty="0" smtClean="0"/>
                        <a:t>; 6</a:t>
                      </a:r>
                      <a:r>
                        <a:rPr lang="en-US" sz="1400" baseline="0" dirty="0" smtClean="0"/>
                        <a:t> – 60 months since most recent date opened have lower probability of fraud</a:t>
                      </a:r>
                      <a:endParaRPr lang="en-US" sz="1400" dirty="0" smtClean="0"/>
                    </a:p>
                  </a:txBody>
                  <a:tcPr marL="89343" marR="89343" marT="44671" marB="44671"/>
                </a:tc>
              </a:tr>
              <a:tr h="734218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860000"/>
                          </a:solidFill>
                        </a:rPr>
                        <a:t>MthsMostRecentDtLastActivityRev</a:t>
                      </a:r>
                      <a:endParaRPr lang="en-US" sz="1400" dirty="0">
                        <a:solidFill>
                          <a:srgbClr val="860000"/>
                        </a:solidFill>
                      </a:endParaRPr>
                    </a:p>
                  </a:txBody>
                  <a:tcPr marL="89343" marR="89343" marT="44671" marB="44671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Months since most recent date last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activity revolving</a:t>
                      </a:r>
                      <a:endParaRPr lang="en-US" sz="1400" dirty="0"/>
                    </a:p>
                  </a:txBody>
                  <a:tcPr marL="89343" marR="89343" marT="44671" marB="446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Generated Bureau –</a:t>
                      </a:r>
                      <a:r>
                        <a:rPr lang="en-US" sz="1400" baseline="0" dirty="0" smtClean="0"/>
                        <a:t> longer time since most recent date of last activity equates to higher probability of fraud</a:t>
                      </a:r>
                      <a:endParaRPr lang="en-US" sz="1400" dirty="0" smtClean="0"/>
                    </a:p>
                  </a:txBody>
                  <a:tcPr marL="89343" marR="89343" marT="44671" marB="4467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61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Data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788" y="1124712"/>
            <a:ext cx="8507412" cy="2976199"/>
          </a:xfrm>
        </p:spPr>
        <p:txBody>
          <a:bodyPr/>
          <a:lstStyle/>
          <a:p>
            <a:r>
              <a:rPr lang="en-GB" dirty="0" smtClean="0"/>
              <a:t>To develop effective </a:t>
            </a:r>
            <a:r>
              <a:rPr lang="en-GB" dirty="0" smtClean="0">
                <a:solidFill>
                  <a:srgbClr val="C00000"/>
                </a:solidFill>
              </a:rPr>
              <a:t>data-driven</a:t>
            </a:r>
            <a:r>
              <a:rPr lang="en-GB" dirty="0" smtClean="0"/>
              <a:t> fraud analytics we need useful fraud outcomes data or</a:t>
            </a:r>
            <a:r>
              <a:rPr lang="en-GB" dirty="0" smtClean="0">
                <a:solidFill>
                  <a:srgbClr val="C00000"/>
                </a:solidFill>
              </a:rPr>
              <a:t> fraud tagging</a:t>
            </a:r>
          </a:p>
          <a:p>
            <a:r>
              <a:rPr lang="en-GB" dirty="0" smtClean="0"/>
              <a:t>Requires agreed </a:t>
            </a:r>
            <a:r>
              <a:rPr lang="en-GB" dirty="0" smtClean="0">
                <a:solidFill>
                  <a:srgbClr val="C00000"/>
                </a:solidFill>
              </a:rPr>
              <a:t>fraud definition</a:t>
            </a:r>
          </a:p>
          <a:p>
            <a:r>
              <a:rPr lang="en-GB" dirty="0" smtClean="0"/>
              <a:t>Requires operational process to allow correct fraud assignation to be made. </a:t>
            </a:r>
          </a:p>
          <a:p>
            <a:pPr lvl="1"/>
            <a:r>
              <a:rPr lang="en-GB" dirty="0" smtClean="0"/>
              <a:t>Agreed fraud classification </a:t>
            </a:r>
          </a:p>
          <a:p>
            <a:pPr lvl="1"/>
            <a:r>
              <a:rPr lang="en-GB" dirty="0" smtClean="0"/>
              <a:t>Fraud type description</a:t>
            </a:r>
            <a:endParaRPr lang="en-GB" dirty="0"/>
          </a:p>
          <a:p>
            <a:r>
              <a:rPr lang="en-GB" dirty="0" smtClean="0"/>
              <a:t>Retrospective data review to identify fraud not captured at application OR defined as </a:t>
            </a:r>
            <a:r>
              <a:rPr lang="en-GB" dirty="0" smtClean="0">
                <a:solidFill>
                  <a:srgbClr val="C00000"/>
                </a:solidFill>
              </a:rPr>
              <a:t>first party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35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Data 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788" y="1124712"/>
            <a:ext cx="8507412" cy="3508653"/>
          </a:xfrm>
        </p:spPr>
        <p:txBody>
          <a:bodyPr/>
          <a:lstStyle/>
          <a:p>
            <a:r>
              <a:rPr lang="en-GB" dirty="0" smtClean="0"/>
              <a:t>External (non-bureau) data:</a:t>
            </a:r>
          </a:p>
          <a:p>
            <a:pPr lvl="1"/>
            <a:r>
              <a:rPr lang="en-GB" dirty="0" smtClean="0"/>
              <a:t>Industry Negative Lists (data sharing)</a:t>
            </a:r>
          </a:p>
          <a:p>
            <a:pPr lvl="2"/>
            <a:r>
              <a:rPr lang="en-GB" dirty="0" smtClean="0"/>
              <a:t>E.g. UK – CIFAS, IFB</a:t>
            </a:r>
          </a:p>
          <a:p>
            <a:pPr lvl="1"/>
            <a:r>
              <a:rPr lang="en-GB" dirty="0" smtClean="0"/>
              <a:t>Industry Alerts</a:t>
            </a:r>
          </a:p>
          <a:p>
            <a:pPr lvl="2"/>
            <a:r>
              <a:rPr lang="en-GB" dirty="0" smtClean="0"/>
              <a:t>Formal or informal information exchange about fraudulent activity</a:t>
            </a:r>
          </a:p>
          <a:p>
            <a:pPr lvl="2"/>
            <a:r>
              <a:rPr lang="en-GB" dirty="0" smtClean="0"/>
              <a:t>Alerts to specific regions, towns, people, operations (organized activity)</a:t>
            </a:r>
          </a:p>
          <a:p>
            <a:pPr lvl="1"/>
            <a:r>
              <a:rPr lang="en-GB" dirty="0" smtClean="0"/>
              <a:t>Government Sources</a:t>
            </a:r>
          </a:p>
          <a:p>
            <a:pPr lvl="2"/>
            <a:r>
              <a:rPr lang="en-GB" dirty="0" smtClean="0"/>
              <a:t>Court Cases, criminal record (may be provided to Bureau).</a:t>
            </a:r>
          </a:p>
          <a:p>
            <a:pPr lvl="2"/>
            <a:r>
              <a:rPr lang="en-GB" dirty="0" err="1" smtClean="0"/>
              <a:t>Bankcrupcy</a:t>
            </a:r>
            <a:r>
              <a:rPr lang="en-GB" dirty="0" smtClean="0"/>
              <a:t>, civil cases (may be provided to Bureau)</a:t>
            </a:r>
          </a:p>
          <a:p>
            <a:pPr lvl="1"/>
            <a:r>
              <a:rPr lang="en-GB" dirty="0" smtClean="0"/>
              <a:t>Third party data providers</a:t>
            </a:r>
          </a:p>
          <a:p>
            <a:pPr lvl="2"/>
            <a:r>
              <a:rPr lang="en-GB" dirty="0" smtClean="0"/>
              <a:t>‘Hot’ IP lists</a:t>
            </a:r>
          </a:p>
          <a:p>
            <a:pPr lvl="2"/>
            <a:r>
              <a:rPr lang="en-GB" dirty="0" smtClean="0"/>
              <a:t>Device </a:t>
            </a:r>
            <a:r>
              <a:rPr lang="en-GB" dirty="0" err="1" smtClean="0"/>
              <a:t>profiing</a:t>
            </a:r>
            <a:r>
              <a:rPr lang="en-GB" dirty="0" smtClean="0"/>
              <a:t> (</a:t>
            </a:r>
            <a:r>
              <a:rPr lang="en-GB" dirty="0" err="1" smtClean="0"/>
              <a:t>Iovation</a:t>
            </a:r>
            <a:r>
              <a:rPr lang="en-GB" dirty="0" smtClean="0"/>
              <a:t>, 41</a:t>
            </a:r>
            <a:r>
              <a:rPr lang="en-GB" baseline="30000" dirty="0" smtClean="0"/>
              <a:t>st</a:t>
            </a:r>
            <a:r>
              <a:rPr lang="en-GB" dirty="0" smtClean="0"/>
              <a:t> Parameter)</a:t>
            </a:r>
          </a:p>
          <a:p>
            <a:pPr lvl="2"/>
            <a:r>
              <a:rPr lang="en-GB" dirty="0" smtClean="0"/>
              <a:t>Negative Data (3G, etc.)</a:t>
            </a:r>
          </a:p>
        </p:txBody>
      </p:sp>
    </p:spTree>
    <p:extLst>
      <p:ext uri="{BB962C8B-B14F-4D97-AF65-F5344CB8AC3E}">
        <p14:creationId xmlns:p14="http://schemas.microsoft.com/office/powerpoint/2010/main" val="6583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Industry and Product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46897"/>
            <a:ext cx="8534400" cy="3662541"/>
          </a:xfrm>
        </p:spPr>
        <p:txBody>
          <a:bodyPr/>
          <a:lstStyle/>
          <a:p>
            <a:r>
              <a:rPr lang="en-GB" dirty="0" smtClean="0"/>
              <a:t>In addition to 3</a:t>
            </a:r>
            <a:r>
              <a:rPr lang="en-GB" baseline="30000" dirty="0" smtClean="0"/>
              <a:t>rd</a:t>
            </a:r>
            <a:r>
              <a:rPr lang="en-GB" dirty="0" smtClean="0"/>
              <a:t> party / 1</a:t>
            </a:r>
            <a:r>
              <a:rPr lang="en-GB" baseline="30000" dirty="0" smtClean="0"/>
              <a:t>st</a:t>
            </a:r>
            <a:r>
              <a:rPr lang="en-GB" dirty="0" smtClean="0"/>
              <a:t> party fraud considerations there are industry and product factors to take into account.</a:t>
            </a:r>
            <a:endParaRPr lang="en-US" dirty="0" smtClean="0"/>
          </a:p>
          <a:p>
            <a:r>
              <a:rPr lang="en-GB" dirty="0" smtClean="0"/>
              <a:t>Industry specific models are default cases:</a:t>
            </a:r>
          </a:p>
          <a:p>
            <a:pPr lvl="1"/>
            <a:r>
              <a:rPr lang="en-GB" dirty="0" smtClean="0"/>
              <a:t>Financial Services / Banking</a:t>
            </a:r>
          </a:p>
          <a:p>
            <a:pPr lvl="1"/>
            <a:r>
              <a:rPr lang="en-GB" dirty="0" smtClean="0"/>
              <a:t>Insurance Policy Application</a:t>
            </a:r>
          </a:p>
          <a:p>
            <a:pPr lvl="1"/>
            <a:r>
              <a:rPr lang="en-GB" dirty="0" smtClean="0"/>
              <a:t>Telecommunications (Subscriptions)</a:t>
            </a:r>
          </a:p>
          <a:p>
            <a:pPr lvl="1"/>
            <a:r>
              <a:rPr lang="en-GB" dirty="0" smtClean="0"/>
              <a:t>Retail (On-line)</a:t>
            </a:r>
          </a:p>
          <a:p>
            <a:r>
              <a:rPr lang="en-GB" dirty="0" smtClean="0"/>
              <a:t>Within Financial Services further segmentation can apply:</a:t>
            </a:r>
          </a:p>
          <a:p>
            <a:pPr lvl="1"/>
            <a:r>
              <a:rPr lang="en-GB" dirty="0" smtClean="0"/>
              <a:t>Revolving Credit (Credit Card)</a:t>
            </a:r>
          </a:p>
          <a:p>
            <a:pPr lvl="1"/>
            <a:r>
              <a:rPr lang="en-GB" dirty="0" smtClean="0"/>
              <a:t>Consumer Loans  </a:t>
            </a:r>
          </a:p>
          <a:p>
            <a:pPr lvl="2"/>
            <a:r>
              <a:rPr lang="en-GB" dirty="0" smtClean="0"/>
              <a:t>Secured (Auto Loans) </a:t>
            </a:r>
          </a:p>
          <a:p>
            <a:pPr lvl="2"/>
            <a:r>
              <a:rPr lang="en-GB" dirty="0" smtClean="0"/>
              <a:t>Unsecured (Consumer Loans)</a:t>
            </a:r>
          </a:p>
        </p:txBody>
      </p:sp>
    </p:spTree>
    <p:extLst>
      <p:ext uri="{BB962C8B-B14F-4D97-AF65-F5344CB8AC3E}">
        <p14:creationId xmlns:p14="http://schemas.microsoft.com/office/powerpoint/2010/main" val="30188272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 smtClean="0"/>
              <a:t>Developing the </a:t>
            </a:r>
            <a:r>
              <a:rPr lang="en-GB" dirty="0" err="1" smtClean="0"/>
              <a:t>Modeling</a:t>
            </a:r>
            <a:r>
              <a:rPr lang="en-GB" dirty="0" smtClean="0"/>
              <a:t> 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924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225" y="986118"/>
            <a:ext cx="8776446" cy="3738282"/>
          </a:xfrm>
          <a:prstGeom prst="rect">
            <a:avLst/>
          </a:prstGeom>
          <a:solidFill>
            <a:srgbClr val="DBE5EA"/>
          </a:solidFill>
          <a:ln w="6350" algn="ctr">
            <a:solidFill>
              <a:schemeClr val="accent1"/>
            </a:solidFill>
            <a:miter lim="800000"/>
            <a:headEnd/>
            <a:tailEnd/>
          </a:ln>
        </p:spPr>
        <p:txBody>
          <a:bodyPr tIns="91440" bIns="91440" anchor="t"/>
          <a:lstStyle/>
          <a:p>
            <a:pPr>
              <a:buNone/>
            </a:pPr>
            <a:endParaRPr lang="en-GB" sz="1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CCRC Data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788" y="1124712"/>
            <a:ext cx="8507412" cy="3097771"/>
          </a:xfrm>
        </p:spPr>
        <p:txBody>
          <a:bodyPr/>
          <a:lstStyle/>
          <a:p>
            <a:r>
              <a:rPr lang="en-GB" dirty="0" smtClean="0"/>
              <a:t>Total Observation Data: Accounts Opened - Jan 2012 – Dec 2014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 smtClean="0"/>
          </a:p>
          <a:p>
            <a:pPr marL="287338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Data from 4 banks &amp; 28 Provinces</a:t>
            </a:r>
          </a:p>
          <a:p>
            <a:r>
              <a:rPr lang="en-GB" dirty="0" smtClean="0"/>
              <a:t>Sample for </a:t>
            </a:r>
            <a:r>
              <a:rPr lang="en-GB" dirty="0"/>
              <a:t>R</a:t>
            </a:r>
            <a:r>
              <a:rPr lang="en-GB" dirty="0" smtClean="0"/>
              <a:t>ules / SNA development</a:t>
            </a:r>
          </a:p>
          <a:p>
            <a:pPr lvl="1"/>
            <a:r>
              <a:rPr lang="en-GB" dirty="0" smtClean="0"/>
              <a:t>2 cities (</a:t>
            </a:r>
            <a:r>
              <a:rPr lang="en-US" dirty="0"/>
              <a:t>Chongqing </a:t>
            </a:r>
            <a:r>
              <a:rPr lang="en-US" dirty="0" smtClean="0"/>
              <a:t>(~3m records) and Shanghai (~12m records)).</a:t>
            </a:r>
          </a:p>
          <a:p>
            <a:pPr lvl="1"/>
            <a:r>
              <a:rPr lang="en-US" dirty="0" smtClean="0"/>
              <a:t>10% sample: All fraud + down-sampled randomly (~10%) goods)</a:t>
            </a:r>
          </a:p>
          <a:p>
            <a:pPr lvl="2"/>
            <a:r>
              <a:rPr lang="en-GB" dirty="0" smtClean="0"/>
              <a:t>~300,000 + ~1,200,000  = ~1,500,000 records (applications)</a:t>
            </a:r>
          </a:p>
          <a:p>
            <a:pPr lvl="2"/>
            <a:r>
              <a:rPr lang="en-GB" dirty="0" smtClean="0"/>
              <a:t>1.5m records @ 0.0061 (0.6%) sample fraud rate = ~9150 fraud records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91066"/>
              </p:ext>
            </p:extLst>
          </p:nvPr>
        </p:nvGraphicFramePr>
        <p:xfrm>
          <a:off x="1057927" y="1613268"/>
          <a:ext cx="5952472" cy="583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0226"/>
                <a:gridCol w="1086691"/>
                <a:gridCol w="1038033"/>
                <a:gridCol w="1200226"/>
                <a:gridCol w="1427296"/>
              </a:tblGrid>
              <a:tr h="29154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Total </a:t>
                      </a:r>
                      <a:r>
                        <a:rPr lang="en-GB" sz="1100" b="1" u="none" strike="noStrike" dirty="0" err="1">
                          <a:effectLst/>
                        </a:rPr>
                        <a:t>Cust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Total Acct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Total </a:t>
                      </a:r>
                      <a:r>
                        <a:rPr lang="en-GB" sz="1100" b="1" u="none" strike="noStrike" dirty="0" smtClean="0">
                          <a:effectLst/>
                        </a:rPr>
                        <a:t>Fraud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AFR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CFR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91542"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117,000,000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>
                          <a:effectLst/>
                        </a:rPr>
                        <a:t>210,000,000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 dirty="0">
                          <a:effectLst/>
                        </a:rPr>
                        <a:t>128,000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 dirty="0">
                          <a:effectLst/>
                        </a:rPr>
                        <a:t>0.00061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100" u="none" strike="noStrike" dirty="0">
                          <a:effectLst/>
                        </a:rPr>
                        <a:t>0.001094017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00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Modeling</a:t>
            </a:r>
            <a:r>
              <a:rPr lang="en-GB" dirty="0" smtClean="0"/>
              <a:t> Data (Sampling)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788" y="1124712"/>
            <a:ext cx="8507412" cy="4410438"/>
          </a:xfrm>
        </p:spPr>
        <p:txBody>
          <a:bodyPr/>
          <a:lstStyle/>
          <a:p>
            <a:r>
              <a:rPr lang="en-GB" dirty="0" smtClean="0"/>
              <a:t>Use the same sample as SNA / rules development for model or different sample?</a:t>
            </a:r>
          </a:p>
          <a:p>
            <a:pPr lvl="1"/>
            <a:r>
              <a:rPr lang="en-GB" dirty="0" smtClean="0"/>
              <a:t>Same: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W</a:t>
            </a:r>
            <a:r>
              <a:rPr lang="en-GB" dirty="0" smtClean="0"/>
              <a:t>e want to see how the model will work with the rules and IRE.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dirty="0" smtClean="0"/>
              <a:t>We want to identify the overlap	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Do we want to use SNA variables within the model? If so should use same sample.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Measure combined performance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Identify and test output record</a:t>
            </a:r>
          </a:p>
          <a:p>
            <a:pPr lvl="1"/>
            <a:r>
              <a:rPr lang="en-GB" dirty="0" smtClean="0"/>
              <a:t>Different: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Include different geography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Validate over different sample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 smtClean="0"/>
              <a:t>Reduce dependence on contingent effects. Need to be careful NOT to use one sample for all development.</a:t>
            </a:r>
          </a:p>
          <a:p>
            <a:pPr lvl="2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32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Modeling</a:t>
            </a:r>
            <a:r>
              <a:rPr lang="en-GB" dirty="0" smtClean="0"/>
              <a:t> Data (Sampling)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788" y="1124712"/>
            <a:ext cx="8507412" cy="2522229"/>
          </a:xfrm>
        </p:spPr>
        <p:txBody>
          <a:bodyPr/>
          <a:lstStyle/>
          <a:p>
            <a:r>
              <a:rPr lang="en-GB" dirty="0" smtClean="0"/>
              <a:t>Assume same sample ~1.5m records, ~9k frauds</a:t>
            </a:r>
          </a:p>
          <a:p>
            <a:r>
              <a:rPr lang="en-GB" dirty="0" smtClean="0"/>
              <a:t>Model build tools (SAS, MB7)</a:t>
            </a:r>
          </a:p>
          <a:p>
            <a:r>
              <a:rPr lang="en-GB" dirty="0" smtClean="0"/>
              <a:t>Options:</a:t>
            </a:r>
          </a:p>
          <a:p>
            <a:pPr lvl="1"/>
            <a:r>
              <a:rPr lang="en-GB" dirty="0" smtClean="0"/>
              <a:t>For model build can down-sample to 1:1  (</a:t>
            </a:r>
            <a:r>
              <a:rPr lang="en-GB" dirty="0" err="1" smtClean="0"/>
              <a:t>goods:bads</a:t>
            </a:r>
            <a:r>
              <a:rPr lang="en-GB" dirty="0" smtClean="0"/>
              <a:t>)</a:t>
            </a:r>
          </a:p>
          <a:p>
            <a:pPr lvl="2"/>
            <a:r>
              <a:rPr lang="en-GB" dirty="0"/>
              <a:t>R</a:t>
            </a:r>
            <a:r>
              <a:rPr lang="en-GB" dirty="0" smtClean="0"/>
              <a:t>ecommendation is 10:1 </a:t>
            </a:r>
            <a:r>
              <a:rPr lang="en-GB" dirty="0"/>
              <a:t>(</a:t>
            </a:r>
            <a:r>
              <a:rPr lang="en-GB" dirty="0" err="1"/>
              <a:t>goods:bads</a:t>
            </a:r>
            <a:r>
              <a:rPr lang="en-GB" dirty="0" smtClean="0"/>
              <a:t>)  </a:t>
            </a:r>
          </a:p>
          <a:p>
            <a:pPr lvl="1"/>
            <a:r>
              <a:rPr lang="en-GB" dirty="0" smtClean="0"/>
              <a:t>Validate by scoring full dataset</a:t>
            </a:r>
          </a:p>
          <a:p>
            <a:pPr lvl="1"/>
            <a:r>
              <a:rPr lang="en-GB" dirty="0" smtClean="0"/>
              <a:t>For risk tables should use full sample dataset</a:t>
            </a:r>
          </a:p>
          <a:p>
            <a:pPr lvl="2"/>
            <a:r>
              <a:rPr lang="en-GB" dirty="0" smtClean="0"/>
              <a:t>Geographic risk, time of day risk, product type risk, channel risk,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90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Segmentation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788" y="1124712"/>
            <a:ext cx="8507412" cy="2666884"/>
          </a:xfrm>
        </p:spPr>
        <p:txBody>
          <a:bodyPr/>
          <a:lstStyle/>
          <a:p>
            <a:r>
              <a:rPr lang="en-GB" dirty="0" smtClean="0"/>
              <a:t>Model Build:</a:t>
            </a:r>
          </a:p>
          <a:p>
            <a:pPr lvl="1"/>
            <a:r>
              <a:rPr lang="en-GB" dirty="0" smtClean="0"/>
              <a:t>Large data sample so segmentation options are viable:</a:t>
            </a:r>
          </a:p>
          <a:p>
            <a:pPr lvl="2"/>
            <a:r>
              <a:rPr lang="en-GB" dirty="0" smtClean="0"/>
              <a:t>Information-based:</a:t>
            </a:r>
          </a:p>
          <a:p>
            <a:pPr lvl="2"/>
            <a:r>
              <a:rPr lang="en-GB" dirty="0" smtClean="0"/>
              <a:t>Bureau data or no bureau available</a:t>
            </a:r>
          </a:p>
          <a:p>
            <a:r>
              <a:rPr lang="en-GB" dirty="0" smtClean="0"/>
              <a:t>Validation:</a:t>
            </a:r>
          </a:p>
          <a:p>
            <a:pPr lvl="1"/>
            <a:r>
              <a:rPr lang="en-GB" dirty="0" smtClean="0"/>
              <a:t>Banks may request validation file on own data</a:t>
            </a:r>
          </a:p>
          <a:p>
            <a:pPr lvl="1"/>
            <a:r>
              <a:rPr lang="en-GB" dirty="0" smtClean="0"/>
              <a:t>Different banks may have different fraud rates.</a:t>
            </a:r>
          </a:p>
          <a:p>
            <a:pPr lvl="2"/>
            <a:r>
              <a:rPr lang="en-GB" dirty="0" smtClean="0"/>
              <a:t>Could influence sampling policy</a:t>
            </a:r>
          </a:p>
          <a:p>
            <a:pPr lvl="1"/>
            <a:r>
              <a:rPr lang="en-GB" dirty="0" smtClean="0"/>
              <a:t>Performance tracking – individual client validations</a:t>
            </a:r>
          </a:p>
        </p:txBody>
      </p:sp>
    </p:spTree>
    <p:extLst>
      <p:ext uri="{BB962C8B-B14F-4D97-AF65-F5344CB8AC3E}">
        <p14:creationId xmlns:p14="http://schemas.microsoft.com/office/powerpoint/2010/main" val="64032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</a:t>
            </a:r>
            <a:r>
              <a:rPr lang="en-GB" dirty="0"/>
              <a:t>C</a:t>
            </a:r>
            <a:r>
              <a:rPr lang="en-GB" dirty="0" smtClean="0"/>
              <a:t>onsistency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788" y="1124712"/>
            <a:ext cx="8507412" cy="1992853"/>
          </a:xfrm>
        </p:spPr>
        <p:txBody>
          <a:bodyPr/>
          <a:lstStyle/>
          <a:p>
            <a:r>
              <a:rPr lang="en-GB" dirty="0" smtClean="0"/>
              <a:t>For the Bureau solution one of the key difficulties is consistency of application data. </a:t>
            </a:r>
          </a:p>
          <a:p>
            <a:pPr lvl="1"/>
            <a:r>
              <a:rPr lang="en-GB" dirty="0" smtClean="0"/>
              <a:t>Different categories / classifications / etc. </a:t>
            </a:r>
          </a:p>
          <a:p>
            <a:pPr lvl="1"/>
            <a:r>
              <a:rPr lang="en-GB" dirty="0" smtClean="0"/>
              <a:t>May need to normalise across 4 banks providing data. </a:t>
            </a:r>
          </a:p>
          <a:p>
            <a:pPr lvl="1"/>
            <a:r>
              <a:rPr lang="en-GB" dirty="0" smtClean="0"/>
              <a:t>Will need to monitor all other banks when operational for data variation. 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80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 (</a:t>
            </a:r>
            <a:r>
              <a:rPr lang="en-GB" dirty="0" err="1" smtClean="0"/>
              <a:t>cont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788" y="1124712"/>
            <a:ext cx="8507412" cy="3439403"/>
          </a:xfrm>
        </p:spPr>
        <p:txBody>
          <a:bodyPr/>
          <a:lstStyle/>
          <a:p>
            <a:r>
              <a:rPr lang="en-GB" dirty="0"/>
              <a:t>Performance Review (Development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Metrics</a:t>
            </a:r>
          </a:p>
          <a:p>
            <a:pPr lvl="1"/>
            <a:r>
              <a:rPr lang="en-GB" dirty="0" smtClean="0"/>
              <a:t>Iterative cycles</a:t>
            </a:r>
          </a:p>
          <a:p>
            <a:pPr lvl="1"/>
            <a:r>
              <a:rPr lang="en-GB" dirty="0" smtClean="0"/>
              <a:t>Validation </a:t>
            </a:r>
          </a:p>
          <a:p>
            <a:r>
              <a:rPr lang="en-GB" dirty="0" smtClean="0"/>
              <a:t>Performance Review (Operational)</a:t>
            </a:r>
          </a:p>
          <a:p>
            <a:pPr lvl="1"/>
            <a:r>
              <a:rPr lang="en-GB" dirty="0" smtClean="0"/>
              <a:t>Threshold setting</a:t>
            </a:r>
          </a:p>
          <a:p>
            <a:pPr lvl="1"/>
            <a:r>
              <a:rPr lang="en-GB" dirty="0"/>
              <a:t>Performance </a:t>
            </a:r>
            <a:r>
              <a:rPr lang="en-GB" dirty="0" smtClean="0"/>
              <a:t>Measurement</a:t>
            </a:r>
          </a:p>
          <a:p>
            <a:r>
              <a:rPr lang="en-GB" dirty="0" smtClean="0"/>
              <a:t>Model Development Plan and Schedule</a:t>
            </a:r>
          </a:p>
          <a:p>
            <a:r>
              <a:rPr lang="en-GB" dirty="0" smtClean="0"/>
              <a:t>Model Validation (Client)</a:t>
            </a:r>
          </a:p>
          <a:p>
            <a:r>
              <a:rPr lang="en-GB" dirty="0" smtClean="0"/>
              <a:t>Risk and Fraud models compared</a:t>
            </a:r>
          </a:p>
        </p:txBody>
      </p:sp>
    </p:spTree>
    <p:extLst>
      <p:ext uri="{BB962C8B-B14F-4D97-AF65-F5344CB8AC3E}">
        <p14:creationId xmlns:p14="http://schemas.microsoft.com/office/powerpoint/2010/main" val="40919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 smtClean="0"/>
              <a:t>Model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13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Design considerations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788" y="999206"/>
            <a:ext cx="8507412" cy="3042371"/>
          </a:xfrm>
        </p:spPr>
        <p:txBody>
          <a:bodyPr/>
          <a:lstStyle/>
          <a:p>
            <a:r>
              <a:rPr lang="en-GB" dirty="0" smtClean="0"/>
              <a:t>Define Dataset</a:t>
            </a:r>
          </a:p>
          <a:p>
            <a:pPr lvl="1"/>
            <a:r>
              <a:rPr lang="en-GB" dirty="0" smtClean="0"/>
              <a:t>Fraud Definitions</a:t>
            </a:r>
          </a:p>
          <a:p>
            <a:pPr lvl="1"/>
            <a:r>
              <a:rPr lang="en-GB" dirty="0" smtClean="0"/>
              <a:t>Observation Data (activity or behavioural data)</a:t>
            </a:r>
          </a:p>
          <a:p>
            <a:pPr lvl="1"/>
            <a:r>
              <a:rPr lang="en-GB" dirty="0" smtClean="0"/>
              <a:t>Performance Data (what was the result?)</a:t>
            </a:r>
          </a:p>
          <a:p>
            <a:pPr lvl="2"/>
            <a:r>
              <a:rPr lang="en-GB" b="1" dirty="0"/>
              <a:t>A</a:t>
            </a:r>
            <a:r>
              <a:rPr lang="en-GB" b="1" dirty="0" smtClean="0"/>
              <a:t>pplication fraud</a:t>
            </a:r>
          </a:p>
          <a:p>
            <a:pPr lvl="3"/>
            <a:r>
              <a:rPr lang="en-GB" dirty="0" smtClean="0"/>
              <a:t>Observation data = applicant details over period of time (e.g. 12 months)</a:t>
            </a:r>
          </a:p>
          <a:p>
            <a:pPr lvl="3"/>
            <a:r>
              <a:rPr lang="en-GB" dirty="0" smtClean="0"/>
              <a:t>Performance data = applicants  from observation period classified as fraud </a:t>
            </a:r>
          </a:p>
          <a:p>
            <a:pPr lvl="4"/>
            <a:r>
              <a:rPr lang="en-GB" dirty="0" smtClean="0"/>
              <a:t>Based on definition</a:t>
            </a:r>
          </a:p>
          <a:p>
            <a:r>
              <a:rPr lang="en-GB" dirty="0" smtClean="0"/>
              <a:t>Exclusions</a:t>
            </a:r>
          </a:p>
          <a:p>
            <a:r>
              <a:rPr lang="en-GB" dirty="0" smtClean="0"/>
              <a:t>Model Type</a:t>
            </a:r>
          </a:p>
        </p:txBody>
      </p:sp>
    </p:spTree>
    <p:extLst>
      <p:ext uri="{BB962C8B-B14F-4D97-AF65-F5344CB8AC3E}">
        <p14:creationId xmlns:p14="http://schemas.microsoft.com/office/powerpoint/2010/main" val="272468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225" y="986118"/>
            <a:ext cx="8776446" cy="3738282"/>
          </a:xfrm>
          <a:prstGeom prst="rect">
            <a:avLst/>
          </a:prstGeom>
          <a:solidFill>
            <a:srgbClr val="DBE5EA"/>
          </a:solidFill>
          <a:ln w="6350" algn="ctr">
            <a:solidFill>
              <a:schemeClr val="accent1"/>
            </a:solidFill>
            <a:miter lim="800000"/>
            <a:headEnd/>
            <a:tailEnd/>
          </a:ln>
        </p:spPr>
        <p:txBody>
          <a:bodyPr tIns="91440" bIns="91440" anchor="t"/>
          <a:lstStyle/>
          <a:p>
            <a:pPr>
              <a:buNone/>
            </a:pPr>
            <a:endParaRPr lang="en-GB" sz="1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Fraud Definition</a:t>
            </a:r>
            <a:endParaRPr lang="en-GB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97390058"/>
              </p:ext>
            </p:extLst>
          </p:nvPr>
        </p:nvGraphicFramePr>
        <p:xfrm>
          <a:off x="331787" y="1144450"/>
          <a:ext cx="4536047" cy="3400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3"/>
          <p:cNvSpPr txBox="1">
            <a:spLocks noGrp="1"/>
          </p:cNvSpPr>
          <p:nvPr>
            <p:ph sz="quarter" idx="10"/>
          </p:nvPr>
        </p:nvSpPr>
        <p:spPr bwMode="black">
          <a:xfrm>
            <a:off x="4948518" y="2019645"/>
            <a:ext cx="3890682" cy="1671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lvl="1" indent="-285750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►"/>
            </a:pPr>
            <a:r>
              <a:rPr lang="en-GB" u="sng" kern="0" dirty="0" smtClean="0">
                <a:solidFill>
                  <a:srgbClr val="C00000"/>
                </a:solidFill>
              </a:rPr>
              <a:t>Account Level definition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►"/>
            </a:pPr>
            <a:r>
              <a:rPr lang="en-GB" kern="0" dirty="0" smtClean="0">
                <a:solidFill>
                  <a:srgbClr val="C00000"/>
                </a:solidFill>
              </a:rPr>
              <a:t>Rules </a:t>
            </a:r>
            <a:r>
              <a:rPr lang="en-GB" kern="0" dirty="0">
                <a:solidFill>
                  <a:srgbClr val="C00000"/>
                </a:solidFill>
              </a:rPr>
              <a:t>are applied at Account </a:t>
            </a:r>
            <a:r>
              <a:rPr lang="en-GB" kern="0" dirty="0" smtClean="0">
                <a:solidFill>
                  <a:srgbClr val="C00000"/>
                </a:solidFill>
              </a:rPr>
              <a:t>Level</a:t>
            </a:r>
          </a:p>
          <a:p>
            <a:pPr marL="742950" lvl="2" indent="-285750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►"/>
            </a:pPr>
            <a:r>
              <a:rPr lang="en-GB" kern="0" dirty="0" smtClean="0">
                <a:solidFill>
                  <a:srgbClr val="C00000"/>
                </a:solidFill>
              </a:rPr>
              <a:t>Need to consider 3</a:t>
            </a:r>
            <a:r>
              <a:rPr lang="en-GB" kern="0" baseline="30000" dirty="0" smtClean="0">
                <a:solidFill>
                  <a:srgbClr val="C00000"/>
                </a:solidFill>
              </a:rPr>
              <a:t>rd</a:t>
            </a:r>
            <a:r>
              <a:rPr lang="en-GB" kern="0" dirty="0" smtClean="0">
                <a:solidFill>
                  <a:srgbClr val="C00000"/>
                </a:solidFill>
              </a:rPr>
              <a:t> Party account compromise</a:t>
            </a:r>
          </a:p>
          <a:p>
            <a:pPr marL="285750" lvl="1" indent="-285750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►"/>
            </a:pPr>
            <a:r>
              <a:rPr lang="en-GB" kern="0" dirty="0" smtClean="0">
                <a:solidFill>
                  <a:srgbClr val="C00000"/>
                </a:solidFill>
              </a:rPr>
              <a:t>Responses are requested at Account Level</a:t>
            </a:r>
            <a:endParaRPr lang="en-GB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788" y="1124712"/>
            <a:ext cx="8507412" cy="3724096"/>
          </a:xfrm>
        </p:spPr>
        <p:txBody>
          <a:bodyPr/>
          <a:lstStyle/>
          <a:p>
            <a:r>
              <a:rPr lang="en-GB" dirty="0" smtClean="0"/>
              <a:t>Other fraud types not covered by definition (e.g. 3</a:t>
            </a:r>
            <a:r>
              <a:rPr lang="en-GB" baseline="30000" dirty="0" smtClean="0"/>
              <a:t>rd</a:t>
            </a:r>
            <a:r>
              <a:rPr lang="en-GB" dirty="0" smtClean="0"/>
              <a:t> party fraud)</a:t>
            </a:r>
          </a:p>
          <a:p>
            <a:r>
              <a:rPr lang="en-GB" dirty="0" smtClean="0"/>
              <a:t>Other default conditions </a:t>
            </a:r>
            <a:endParaRPr lang="en-GB" dirty="0"/>
          </a:p>
          <a:p>
            <a:r>
              <a:rPr lang="en-GB" dirty="0" smtClean="0"/>
              <a:t>Suspected fraud?</a:t>
            </a:r>
          </a:p>
          <a:p>
            <a:r>
              <a:rPr lang="en-GB" dirty="0" smtClean="0"/>
              <a:t>Specific </a:t>
            </a:r>
            <a:r>
              <a:rPr lang="en-GB" dirty="0"/>
              <a:t>applicants / products / special </a:t>
            </a:r>
            <a:r>
              <a:rPr lang="en-GB" dirty="0" smtClean="0"/>
              <a:t>cases?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Regulatory Constraints</a:t>
            </a:r>
          </a:p>
          <a:p>
            <a:r>
              <a:rPr lang="en-GB" dirty="0"/>
              <a:t>Variables cannot be used</a:t>
            </a:r>
            <a:r>
              <a:rPr lang="en-GB" dirty="0" smtClean="0"/>
              <a:t>? (In US, gender, ethnicity …)</a:t>
            </a:r>
            <a:endParaRPr lang="en-GB" dirty="0"/>
          </a:p>
          <a:p>
            <a:r>
              <a:rPr lang="en-GB" dirty="0"/>
              <a:t>Variables which client doesn’t want to </a:t>
            </a:r>
            <a:r>
              <a:rPr lang="en-GB" dirty="0" smtClean="0"/>
              <a:t>use</a:t>
            </a:r>
            <a:r>
              <a:rPr lang="en-GB" dirty="0"/>
              <a:t>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71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Types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788" y="1124712"/>
            <a:ext cx="8507412" cy="3756413"/>
          </a:xfrm>
        </p:spPr>
        <p:txBody>
          <a:bodyPr/>
          <a:lstStyle/>
          <a:p>
            <a:r>
              <a:rPr lang="en-GB" dirty="0" smtClean="0"/>
              <a:t>Scorecard:</a:t>
            </a:r>
          </a:p>
          <a:p>
            <a:pPr lvl="1"/>
            <a:r>
              <a:rPr lang="en-GB" dirty="0" smtClean="0"/>
              <a:t>Typically the standard approach for </a:t>
            </a:r>
            <a:r>
              <a:rPr lang="en-GB" dirty="0"/>
              <a:t>a</a:t>
            </a:r>
            <a:r>
              <a:rPr lang="en-GB" dirty="0" smtClean="0"/>
              <a:t>pplication fraud models. Provides transparency, ease of deployment and weights adjustment options.</a:t>
            </a:r>
          </a:p>
          <a:p>
            <a:r>
              <a:rPr lang="en-GB" dirty="0" smtClean="0"/>
              <a:t>Tree Ensemble Models (Random Forest)</a:t>
            </a:r>
          </a:p>
          <a:p>
            <a:pPr lvl="1"/>
            <a:r>
              <a:rPr lang="en-GB" dirty="0" smtClean="0"/>
              <a:t>This approach has shown good and improved results but requires an implementation mechanism.</a:t>
            </a:r>
          </a:p>
          <a:p>
            <a:r>
              <a:rPr lang="en-GB" dirty="0" smtClean="0"/>
              <a:t>Neural Networks</a:t>
            </a:r>
          </a:p>
          <a:p>
            <a:pPr lvl="1"/>
            <a:r>
              <a:rPr lang="en-GB" dirty="0" smtClean="0"/>
              <a:t>Used (by FICO) for transactional fraud detection. Includes variable interdependence. </a:t>
            </a:r>
          </a:p>
          <a:p>
            <a:pPr lvl="1"/>
            <a:r>
              <a:rPr lang="en-GB" dirty="0" smtClean="0"/>
              <a:t>Bayesian Networks, Support Vector Machines.</a:t>
            </a:r>
          </a:p>
          <a:p>
            <a:r>
              <a:rPr lang="en-GB" dirty="0" smtClean="0"/>
              <a:t>Outlier Analytics</a:t>
            </a:r>
          </a:p>
          <a:p>
            <a:pPr lvl="1"/>
            <a:r>
              <a:rPr lang="en-GB" dirty="0" smtClean="0"/>
              <a:t>Can be used if limited or no fraud case data</a:t>
            </a:r>
          </a:p>
        </p:txBody>
      </p:sp>
    </p:spTree>
    <p:extLst>
      <p:ext uri="{BB962C8B-B14F-4D97-AF65-F5344CB8AC3E}">
        <p14:creationId xmlns:p14="http://schemas.microsoft.com/office/powerpoint/2010/main" val="66872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525" name="Rectangle 413"/>
          <p:cNvSpPr>
            <a:spLocks noChangeArrowheads="1"/>
          </p:cNvSpPr>
          <p:nvPr/>
        </p:nvSpPr>
        <p:spPr bwMode="ltGray">
          <a:xfrm>
            <a:off x="1414463" y="2140312"/>
            <a:ext cx="2714625" cy="2172890"/>
          </a:xfrm>
          <a:prstGeom prst="rect">
            <a:avLst/>
          </a:prstGeom>
          <a:solidFill>
            <a:srgbClr val="EDEB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99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536" name="Rectangle 424"/>
          <p:cNvSpPr>
            <a:spLocks noChangeArrowheads="1"/>
          </p:cNvSpPr>
          <p:nvPr/>
        </p:nvSpPr>
        <p:spPr bwMode="ltGray">
          <a:xfrm>
            <a:off x="4713289" y="2114550"/>
            <a:ext cx="2714625" cy="2172891"/>
          </a:xfrm>
          <a:prstGeom prst="rect">
            <a:avLst/>
          </a:prstGeom>
          <a:solidFill>
            <a:srgbClr val="EDEBE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699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522" name="Freeform 410"/>
          <p:cNvSpPr>
            <a:spLocks/>
          </p:cNvSpPr>
          <p:nvPr/>
        </p:nvSpPr>
        <p:spPr bwMode="auto">
          <a:xfrm>
            <a:off x="5265739" y="2259807"/>
            <a:ext cx="1095375" cy="559594"/>
          </a:xfrm>
          <a:custGeom>
            <a:avLst/>
            <a:gdLst>
              <a:gd name="T0" fmla="*/ 248 w 680"/>
              <a:gd name="T1" fmla="*/ 80 h 464"/>
              <a:gd name="T2" fmla="*/ 8 w 680"/>
              <a:gd name="T3" fmla="*/ 272 h 464"/>
              <a:gd name="T4" fmla="*/ 296 w 680"/>
              <a:gd name="T5" fmla="*/ 464 h 464"/>
              <a:gd name="T6" fmla="*/ 584 w 680"/>
              <a:gd name="T7" fmla="*/ 272 h 464"/>
              <a:gd name="T8" fmla="*/ 632 w 680"/>
              <a:gd name="T9" fmla="*/ 32 h 464"/>
              <a:gd name="T10" fmla="*/ 248 w 680"/>
              <a:gd name="T11" fmla="*/ 8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0" h="464">
                <a:moveTo>
                  <a:pt x="248" y="80"/>
                </a:moveTo>
                <a:cubicBezTo>
                  <a:pt x="144" y="120"/>
                  <a:pt x="0" y="208"/>
                  <a:pt x="8" y="272"/>
                </a:cubicBezTo>
                <a:cubicBezTo>
                  <a:pt x="16" y="336"/>
                  <a:pt x="200" y="464"/>
                  <a:pt x="296" y="464"/>
                </a:cubicBezTo>
                <a:cubicBezTo>
                  <a:pt x="392" y="464"/>
                  <a:pt x="528" y="344"/>
                  <a:pt x="584" y="272"/>
                </a:cubicBezTo>
                <a:cubicBezTo>
                  <a:pt x="640" y="200"/>
                  <a:pt x="680" y="64"/>
                  <a:pt x="632" y="32"/>
                </a:cubicBezTo>
                <a:cubicBezTo>
                  <a:pt x="584" y="0"/>
                  <a:pt x="352" y="40"/>
                  <a:pt x="248" y="80"/>
                </a:cubicBezTo>
                <a:close/>
              </a:path>
            </a:pathLst>
          </a:custGeom>
          <a:solidFill>
            <a:srgbClr val="A7E0FF">
              <a:alpha val="70000"/>
            </a:srgbClr>
          </a:solidFill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523" name="Freeform 411"/>
          <p:cNvSpPr>
            <a:spLocks/>
          </p:cNvSpPr>
          <p:nvPr/>
        </p:nvSpPr>
        <p:spPr bwMode="auto">
          <a:xfrm>
            <a:off x="5549900" y="3292079"/>
            <a:ext cx="1017588" cy="636984"/>
          </a:xfrm>
          <a:custGeom>
            <a:avLst/>
            <a:gdLst>
              <a:gd name="T0" fmla="*/ 216 w 632"/>
              <a:gd name="T1" fmla="*/ 40 h 528"/>
              <a:gd name="T2" fmla="*/ 24 w 632"/>
              <a:gd name="T3" fmla="*/ 280 h 528"/>
              <a:gd name="T4" fmla="*/ 72 w 632"/>
              <a:gd name="T5" fmla="*/ 424 h 528"/>
              <a:gd name="T6" fmla="*/ 360 w 632"/>
              <a:gd name="T7" fmla="*/ 520 h 528"/>
              <a:gd name="T8" fmla="*/ 600 w 632"/>
              <a:gd name="T9" fmla="*/ 376 h 528"/>
              <a:gd name="T10" fmla="*/ 552 w 632"/>
              <a:gd name="T11" fmla="*/ 184 h 528"/>
              <a:gd name="T12" fmla="*/ 312 w 632"/>
              <a:gd name="T13" fmla="*/ 40 h 528"/>
              <a:gd name="T14" fmla="*/ 216 w 632"/>
              <a:gd name="T15" fmla="*/ 40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2" h="528">
                <a:moveTo>
                  <a:pt x="216" y="40"/>
                </a:moveTo>
                <a:cubicBezTo>
                  <a:pt x="168" y="80"/>
                  <a:pt x="48" y="216"/>
                  <a:pt x="24" y="280"/>
                </a:cubicBezTo>
                <a:cubicBezTo>
                  <a:pt x="0" y="344"/>
                  <a:pt x="16" y="384"/>
                  <a:pt x="72" y="424"/>
                </a:cubicBezTo>
                <a:cubicBezTo>
                  <a:pt x="128" y="464"/>
                  <a:pt x="272" y="528"/>
                  <a:pt x="360" y="520"/>
                </a:cubicBezTo>
                <a:cubicBezTo>
                  <a:pt x="448" y="512"/>
                  <a:pt x="568" y="432"/>
                  <a:pt x="600" y="376"/>
                </a:cubicBezTo>
                <a:cubicBezTo>
                  <a:pt x="632" y="320"/>
                  <a:pt x="600" y="240"/>
                  <a:pt x="552" y="184"/>
                </a:cubicBezTo>
                <a:cubicBezTo>
                  <a:pt x="504" y="128"/>
                  <a:pt x="368" y="64"/>
                  <a:pt x="312" y="40"/>
                </a:cubicBezTo>
                <a:cubicBezTo>
                  <a:pt x="256" y="16"/>
                  <a:pt x="264" y="0"/>
                  <a:pt x="216" y="40"/>
                </a:cubicBezTo>
                <a:close/>
              </a:path>
            </a:pathLst>
          </a:custGeom>
          <a:solidFill>
            <a:srgbClr val="A7E0FF">
              <a:alpha val="70000"/>
            </a:srgbClr>
          </a:solidFill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524" name="Freeform 412"/>
          <p:cNvSpPr>
            <a:spLocks/>
          </p:cNvSpPr>
          <p:nvPr/>
        </p:nvSpPr>
        <p:spPr bwMode="auto">
          <a:xfrm>
            <a:off x="6746875" y="2403872"/>
            <a:ext cx="927100" cy="627459"/>
          </a:xfrm>
          <a:custGeom>
            <a:avLst/>
            <a:gdLst>
              <a:gd name="T0" fmla="*/ 240 w 576"/>
              <a:gd name="T1" fmla="*/ 8 h 520"/>
              <a:gd name="T2" fmla="*/ 96 w 576"/>
              <a:gd name="T3" fmla="*/ 56 h 520"/>
              <a:gd name="T4" fmla="*/ 48 w 576"/>
              <a:gd name="T5" fmla="*/ 248 h 520"/>
              <a:gd name="T6" fmla="*/ 384 w 576"/>
              <a:gd name="T7" fmla="*/ 488 h 520"/>
              <a:gd name="T8" fmla="*/ 528 w 576"/>
              <a:gd name="T9" fmla="*/ 440 h 520"/>
              <a:gd name="T10" fmla="*/ 576 w 576"/>
              <a:gd name="T11" fmla="*/ 296 h 520"/>
              <a:gd name="T12" fmla="*/ 528 w 576"/>
              <a:gd name="T13" fmla="*/ 56 h 520"/>
              <a:gd name="T14" fmla="*/ 336 w 576"/>
              <a:gd name="T15" fmla="*/ 8 h 520"/>
              <a:gd name="T16" fmla="*/ 240 w 576"/>
              <a:gd name="T17" fmla="*/ 8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" h="520">
                <a:moveTo>
                  <a:pt x="240" y="8"/>
                </a:moveTo>
                <a:cubicBezTo>
                  <a:pt x="200" y="16"/>
                  <a:pt x="128" y="16"/>
                  <a:pt x="96" y="56"/>
                </a:cubicBezTo>
                <a:cubicBezTo>
                  <a:pt x="64" y="96"/>
                  <a:pt x="0" y="176"/>
                  <a:pt x="48" y="248"/>
                </a:cubicBezTo>
                <a:cubicBezTo>
                  <a:pt x="96" y="320"/>
                  <a:pt x="304" y="456"/>
                  <a:pt x="384" y="488"/>
                </a:cubicBezTo>
                <a:cubicBezTo>
                  <a:pt x="464" y="520"/>
                  <a:pt x="496" y="472"/>
                  <a:pt x="528" y="440"/>
                </a:cubicBezTo>
                <a:cubicBezTo>
                  <a:pt x="560" y="408"/>
                  <a:pt x="576" y="360"/>
                  <a:pt x="576" y="296"/>
                </a:cubicBezTo>
                <a:cubicBezTo>
                  <a:pt x="576" y="232"/>
                  <a:pt x="568" y="104"/>
                  <a:pt x="528" y="56"/>
                </a:cubicBezTo>
                <a:cubicBezTo>
                  <a:pt x="488" y="8"/>
                  <a:pt x="384" y="16"/>
                  <a:pt x="336" y="8"/>
                </a:cubicBezTo>
                <a:cubicBezTo>
                  <a:pt x="288" y="0"/>
                  <a:pt x="280" y="0"/>
                  <a:pt x="240" y="8"/>
                </a:cubicBezTo>
                <a:close/>
              </a:path>
            </a:pathLst>
          </a:custGeom>
          <a:solidFill>
            <a:srgbClr val="A7E0FF">
              <a:alpha val="70000"/>
            </a:srgbClr>
          </a:solidFill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520" name="Freeform 408"/>
          <p:cNvSpPr>
            <a:spLocks/>
          </p:cNvSpPr>
          <p:nvPr/>
        </p:nvSpPr>
        <p:spPr bwMode="auto">
          <a:xfrm>
            <a:off x="1754189" y="2095501"/>
            <a:ext cx="1982787" cy="1670447"/>
          </a:xfrm>
          <a:custGeom>
            <a:avLst/>
            <a:gdLst>
              <a:gd name="T0" fmla="*/ 888 w 1232"/>
              <a:gd name="T1" fmla="*/ 120 h 1384"/>
              <a:gd name="T2" fmla="*/ 120 w 1232"/>
              <a:gd name="T3" fmla="*/ 840 h 1384"/>
              <a:gd name="T4" fmla="*/ 168 w 1232"/>
              <a:gd name="T5" fmla="*/ 1320 h 1384"/>
              <a:gd name="T6" fmla="*/ 312 w 1232"/>
              <a:gd name="T7" fmla="*/ 1224 h 1384"/>
              <a:gd name="T8" fmla="*/ 456 w 1232"/>
              <a:gd name="T9" fmla="*/ 888 h 1384"/>
              <a:gd name="T10" fmla="*/ 696 w 1232"/>
              <a:gd name="T11" fmla="*/ 936 h 1384"/>
              <a:gd name="T12" fmla="*/ 840 w 1232"/>
              <a:gd name="T13" fmla="*/ 984 h 1384"/>
              <a:gd name="T14" fmla="*/ 1176 w 1232"/>
              <a:gd name="T15" fmla="*/ 984 h 1384"/>
              <a:gd name="T16" fmla="*/ 1176 w 1232"/>
              <a:gd name="T17" fmla="*/ 648 h 1384"/>
              <a:gd name="T18" fmla="*/ 1128 w 1232"/>
              <a:gd name="T19" fmla="*/ 312 h 1384"/>
              <a:gd name="T20" fmla="*/ 1080 w 1232"/>
              <a:gd name="T21" fmla="*/ 120 h 1384"/>
              <a:gd name="T22" fmla="*/ 888 w 1232"/>
              <a:gd name="T23" fmla="*/ 120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2" h="1384">
                <a:moveTo>
                  <a:pt x="888" y="120"/>
                </a:moveTo>
                <a:cubicBezTo>
                  <a:pt x="728" y="240"/>
                  <a:pt x="240" y="640"/>
                  <a:pt x="120" y="840"/>
                </a:cubicBezTo>
                <a:cubicBezTo>
                  <a:pt x="0" y="1040"/>
                  <a:pt x="136" y="1256"/>
                  <a:pt x="168" y="1320"/>
                </a:cubicBezTo>
                <a:cubicBezTo>
                  <a:pt x="200" y="1384"/>
                  <a:pt x="264" y="1296"/>
                  <a:pt x="312" y="1224"/>
                </a:cubicBezTo>
                <a:cubicBezTo>
                  <a:pt x="360" y="1152"/>
                  <a:pt x="392" y="936"/>
                  <a:pt x="456" y="888"/>
                </a:cubicBezTo>
                <a:cubicBezTo>
                  <a:pt x="520" y="840"/>
                  <a:pt x="632" y="920"/>
                  <a:pt x="696" y="936"/>
                </a:cubicBezTo>
                <a:cubicBezTo>
                  <a:pt x="760" y="952"/>
                  <a:pt x="760" y="976"/>
                  <a:pt x="840" y="984"/>
                </a:cubicBezTo>
                <a:cubicBezTo>
                  <a:pt x="920" y="992"/>
                  <a:pt x="1120" y="1040"/>
                  <a:pt x="1176" y="984"/>
                </a:cubicBezTo>
                <a:cubicBezTo>
                  <a:pt x="1232" y="928"/>
                  <a:pt x="1184" y="760"/>
                  <a:pt x="1176" y="648"/>
                </a:cubicBezTo>
                <a:cubicBezTo>
                  <a:pt x="1168" y="536"/>
                  <a:pt x="1144" y="400"/>
                  <a:pt x="1128" y="312"/>
                </a:cubicBezTo>
                <a:cubicBezTo>
                  <a:pt x="1112" y="224"/>
                  <a:pt x="1120" y="152"/>
                  <a:pt x="1080" y="120"/>
                </a:cubicBezTo>
                <a:cubicBezTo>
                  <a:pt x="1040" y="88"/>
                  <a:pt x="1048" y="0"/>
                  <a:pt x="888" y="120"/>
                </a:cubicBezTo>
                <a:close/>
              </a:path>
            </a:pathLst>
          </a:custGeom>
          <a:solidFill>
            <a:srgbClr val="A7E0FF"/>
          </a:solidFill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Performance Data (known vs unknown)</a:t>
            </a:r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920353"/>
            <a:ext cx="8534400" cy="27699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Supervised vs. unsupervised </a:t>
            </a:r>
            <a:r>
              <a:rPr lang="en-US" dirty="0" smtClean="0"/>
              <a:t>requirement</a:t>
            </a:r>
            <a:endParaRPr lang="en-US" dirty="0"/>
          </a:p>
        </p:txBody>
      </p:sp>
      <p:sp>
        <p:nvSpPr>
          <p:cNvPr id="474116" name="Text Box 4"/>
          <p:cNvSpPr txBox="1">
            <a:spLocks noChangeArrowheads="1"/>
          </p:cNvSpPr>
          <p:nvPr/>
        </p:nvSpPr>
        <p:spPr bwMode="auto">
          <a:xfrm>
            <a:off x="1699079" y="1485416"/>
            <a:ext cx="2163762" cy="462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693" tIns="46346" rIns="92693" bIns="46346">
            <a:spAutoFit/>
          </a:bodyPr>
          <a:lstStyle>
            <a:lvl1pPr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463550"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927100"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390650"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1854200"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311400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68600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225800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83000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b="1" dirty="0"/>
              <a:t>Supervised </a:t>
            </a:r>
          </a:p>
        </p:txBody>
      </p:sp>
      <p:sp>
        <p:nvSpPr>
          <p:cNvPr id="474117" name="Text Box 5"/>
          <p:cNvSpPr txBox="1">
            <a:spLocks noChangeArrowheads="1"/>
          </p:cNvSpPr>
          <p:nvPr/>
        </p:nvSpPr>
        <p:spPr bwMode="auto">
          <a:xfrm>
            <a:off x="4874419" y="1425667"/>
            <a:ext cx="2395538" cy="462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693" tIns="46346" rIns="92693" bIns="46346">
            <a:spAutoFit/>
          </a:bodyPr>
          <a:lstStyle>
            <a:lvl1pPr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463550"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927100"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390650"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1854200"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311400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68600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225800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83000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b="1" dirty="0"/>
              <a:t>Unsupervised </a:t>
            </a:r>
          </a:p>
        </p:txBody>
      </p:sp>
      <p:sp>
        <p:nvSpPr>
          <p:cNvPr id="474118" name="Text Box 6"/>
          <p:cNvSpPr txBox="1">
            <a:spLocks noChangeArrowheads="1"/>
          </p:cNvSpPr>
          <p:nvPr/>
        </p:nvSpPr>
        <p:spPr bwMode="blackWhite">
          <a:xfrm>
            <a:off x="333774" y="3979098"/>
            <a:ext cx="2008756" cy="91409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693" tIns="73152" rIns="92693" bIns="91440">
            <a:spAutoFit/>
          </a:bodyPr>
          <a:lstStyle>
            <a:lvl1pPr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463550"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927100"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390650"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1854200"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311400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68600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225800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83000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buClrTx/>
              <a:buSzTx/>
              <a:buFontTx/>
              <a:buNone/>
            </a:pPr>
            <a:r>
              <a:rPr lang="en-US" sz="1800" b="1" dirty="0" smtClean="0"/>
              <a:t>Can identify and ‘tag’ </a:t>
            </a:r>
            <a:r>
              <a:rPr lang="en-US" sz="1800" b="1" dirty="0" err="1" smtClean="0"/>
              <a:t>bads</a:t>
            </a:r>
            <a:r>
              <a:rPr lang="en-US" sz="1800" b="1" dirty="0" smtClean="0"/>
              <a:t> </a:t>
            </a:r>
            <a:r>
              <a:rPr lang="en-US" sz="1800" b="1" dirty="0"/>
              <a:t>to differentiate</a:t>
            </a:r>
          </a:p>
        </p:txBody>
      </p:sp>
      <p:sp>
        <p:nvSpPr>
          <p:cNvPr id="474120" name="Line 8"/>
          <p:cNvSpPr>
            <a:spLocks noChangeShapeType="1"/>
          </p:cNvSpPr>
          <p:nvPr/>
        </p:nvSpPr>
        <p:spPr bwMode="auto">
          <a:xfrm flipH="1" flipV="1">
            <a:off x="7540625" y="2978944"/>
            <a:ext cx="133350" cy="100965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4541" name="Group 429"/>
          <p:cNvGrpSpPr>
            <a:grpSpLocks/>
          </p:cNvGrpSpPr>
          <p:nvPr/>
        </p:nvGrpSpPr>
        <p:grpSpPr bwMode="auto">
          <a:xfrm>
            <a:off x="5508626" y="2330054"/>
            <a:ext cx="633413" cy="398859"/>
            <a:chOff x="3377" y="1957"/>
            <a:chExt cx="399" cy="335"/>
          </a:xfrm>
        </p:grpSpPr>
        <p:grpSp>
          <p:nvGrpSpPr>
            <p:cNvPr id="474153" name="Group 41"/>
            <p:cNvGrpSpPr>
              <a:grpSpLocks/>
            </p:cNvGrpSpPr>
            <p:nvPr/>
          </p:nvGrpSpPr>
          <p:grpSpPr bwMode="auto">
            <a:xfrm>
              <a:off x="3539" y="1957"/>
              <a:ext cx="237" cy="287"/>
              <a:chOff x="3787" y="1894"/>
              <a:chExt cx="276" cy="308"/>
            </a:xfrm>
          </p:grpSpPr>
          <p:sp>
            <p:nvSpPr>
              <p:cNvPr id="474154" name="Oval 42"/>
              <p:cNvSpPr>
                <a:spLocks noChangeArrowheads="1"/>
              </p:cNvSpPr>
              <p:nvPr/>
            </p:nvSpPr>
            <p:spPr bwMode="auto">
              <a:xfrm>
                <a:off x="4049" y="1958"/>
                <a:ext cx="14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55" name="Oval 43"/>
              <p:cNvSpPr>
                <a:spLocks noChangeArrowheads="1"/>
              </p:cNvSpPr>
              <p:nvPr/>
            </p:nvSpPr>
            <p:spPr bwMode="auto">
              <a:xfrm>
                <a:off x="4001" y="1958"/>
                <a:ext cx="10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56" name="Oval 44"/>
              <p:cNvSpPr>
                <a:spLocks noChangeArrowheads="1"/>
              </p:cNvSpPr>
              <p:nvPr/>
            </p:nvSpPr>
            <p:spPr bwMode="auto">
              <a:xfrm>
                <a:off x="3968" y="1894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57" name="Oval 45"/>
              <p:cNvSpPr>
                <a:spLocks noChangeArrowheads="1"/>
              </p:cNvSpPr>
              <p:nvPr/>
            </p:nvSpPr>
            <p:spPr bwMode="auto">
              <a:xfrm>
                <a:off x="3951" y="1943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58" name="Oval 46"/>
              <p:cNvSpPr>
                <a:spLocks noChangeArrowheads="1"/>
              </p:cNvSpPr>
              <p:nvPr/>
            </p:nvSpPr>
            <p:spPr bwMode="auto">
              <a:xfrm>
                <a:off x="3951" y="1989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59" name="Oval 47"/>
              <p:cNvSpPr>
                <a:spLocks noChangeArrowheads="1"/>
              </p:cNvSpPr>
              <p:nvPr/>
            </p:nvSpPr>
            <p:spPr bwMode="auto">
              <a:xfrm>
                <a:off x="4016" y="2035"/>
                <a:ext cx="13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60" name="Oval 48"/>
              <p:cNvSpPr>
                <a:spLocks noChangeArrowheads="1"/>
              </p:cNvSpPr>
              <p:nvPr/>
            </p:nvSpPr>
            <p:spPr bwMode="auto">
              <a:xfrm>
                <a:off x="3919" y="1989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61" name="Oval 49"/>
              <p:cNvSpPr>
                <a:spLocks noChangeArrowheads="1"/>
              </p:cNvSpPr>
              <p:nvPr/>
            </p:nvSpPr>
            <p:spPr bwMode="auto">
              <a:xfrm>
                <a:off x="3951" y="2052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62" name="Oval 50"/>
              <p:cNvSpPr>
                <a:spLocks noChangeArrowheads="1"/>
              </p:cNvSpPr>
              <p:nvPr/>
            </p:nvSpPr>
            <p:spPr bwMode="auto">
              <a:xfrm>
                <a:off x="3886" y="1958"/>
                <a:ext cx="11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63" name="Oval 51"/>
              <p:cNvSpPr>
                <a:spLocks noChangeArrowheads="1"/>
              </p:cNvSpPr>
              <p:nvPr/>
            </p:nvSpPr>
            <p:spPr bwMode="auto">
              <a:xfrm>
                <a:off x="3869" y="2035"/>
                <a:ext cx="14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64" name="Oval 52"/>
              <p:cNvSpPr>
                <a:spLocks noChangeArrowheads="1"/>
              </p:cNvSpPr>
              <p:nvPr/>
            </p:nvSpPr>
            <p:spPr bwMode="auto">
              <a:xfrm>
                <a:off x="3902" y="2067"/>
                <a:ext cx="13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65" name="Oval 53"/>
              <p:cNvSpPr>
                <a:spLocks noChangeArrowheads="1"/>
              </p:cNvSpPr>
              <p:nvPr/>
            </p:nvSpPr>
            <p:spPr bwMode="auto">
              <a:xfrm>
                <a:off x="3968" y="1989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66" name="Oval 54"/>
              <p:cNvSpPr>
                <a:spLocks noChangeArrowheads="1"/>
              </p:cNvSpPr>
              <p:nvPr/>
            </p:nvSpPr>
            <p:spPr bwMode="auto">
              <a:xfrm>
                <a:off x="4016" y="1989"/>
                <a:ext cx="13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67" name="Oval 55"/>
              <p:cNvSpPr>
                <a:spLocks noChangeArrowheads="1"/>
              </p:cNvSpPr>
              <p:nvPr/>
            </p:nvSpPr>
            <p:spPr bwMode="auto">
              <a:xfrm>
                <a:off x="3919" y="1972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68" name="Oval 56"/>
              <p:cNvSpPr>
                <a:spLocks noChangeArrowheads="1"/>
              </p:cNvSpPr>
              <p:nvPr/>
            </p:nvSpPr>
            <p:spPr bwMode="auto">
              <a:xfrm>
                <a:off x="3984" y="2067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69" name="Oval 57"/>
              <p:cNvSpPr>
                <a:spLocks noChangeArrowheads="1"/>
              </p:cNvSpPr>
              <p:nvPr/>
            </p:nvSpPr>
            <p:spPr bwMode="auto">
              <a:xfrm>
                <a:off x="3919" y="2020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70" name="Oval 58"/>
              <p:cNvSpPr>
                <a:spLocks noChangeArrowheads="1"/>
              </p:cNvSpPr>
              <p:nvPr/>
            </p:nvSpPr>
            <p:spPr bwMode="auto">
              <a:xfrm>
                <a:off x="3936" y="2020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71" name="Oval 59"/>
              <p:cNvSpPr>
                <a:spLocks noChangeArrowheads="1"/>
              </p:cNvSpPr>
              <p:nvPr/>
            </p:nvSpPr>
            <p:spPr bwMode="auto">
              <a:xfrm>
                <a:off x="3984" y="2020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72" name="Oval 60"/>
              <p:cNvSpPr>
                <a:spLocks noChangeArrowheads="1"/>
              </p:cNvSpPr>
              <p:nvPr/>
            </p:nvSpPr>
            <p:spPr bwMode="auto">
              <a:xfrm>
                <a:off x="3886" y="2006"/>
                <a:ext cx="11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73" name="Oval 61"/>
              <p:cNvSpPr>
                <a:spLocks noChangeArrowheads="1"/>
              </p:cNvSpPr>
              <p:nvPr/>
            </p:nvSpPr>
            <p:spPr bwMode="auto">
              <a:xfrm>
                <a:off x="3886" y="2052"/>
                <a:ext cx="11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74" name="Oval 62"/>
              <p:cNvSpPr>
                <a:spLocks noChangeArrowheads="1"/>
              </p:cNvSpPr>
              <p:nvPr/>
            </p:nvSpPr>
            <p:spPr bwMode="auto">
              <a:xfrm>
                <a:off x="3951" y="2099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75" name="Oval 63"/>
              <p:cNvSpPr>
                <a:spLocks noChangeArrowheads="1"/>
              </p:cNvSpPr>
              <p:nvPr/>
            </p:nvSpPr>
            <p:spPr bwMode="auto">
              <a:xfrm>
                <a:off x="3919" y="2083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76" name="Oval 64"/>
              <p:cNvSpPr>
                <a:spLocks noChangeArrowheads="1"/>
              </p:cNvSpPr>
              <p:nvPr/>
            </p:nvSpPr>
            <p:spPr bwMode="auto">
              <a:xfrm>
                <a:off x="3869" y="2083"/>
                <a:ext cx="14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77" name="Oval 65"/>
              <p:cNvSpPr>
                <a:spLocks noChangeArrowheads="1"/>
              </p:cNvSpPr>
              <p:nvPr/>
            </p:nvSpPr>
            <p:spPr bwMode="auto">
              <a:xfrm>
                <a:off x="3819" y="2067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78" name="Oval 66"/>
              <p:cNvSpPr>
                <a:spLocks noChangeArrowheads="1"/>
              </p:cNvSpPr>
              <p:nvPr/>
            </p:nvSpPr>
            <p:spPr bwMode="auto">
              <a:xfrm>
                <a:off x="3819" y="2114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79" name="Oval 67"/>
              <p:cNvSpPr>
                <a:spLocks noChangeArrowheads="1"/>
              </p:cNvSpPr>
              <p:nvPr/>
            </p:nvSpPr>
            <p:spPr bwMode="auto">
              <a:xfrm>
                <a:off x="3886" y="2160"/>
                <a:ext cx="11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80" name="Oval 68"/>
              <p:cNvSpPr>
                <a:spLocks noChangeArrowheads="1"/>
              </p:cNvSpPr>
              <p:nvPr/>
            </p:nvSpPr>
            <p:spPr bwMode="auto">
              <a:xfrm>
                <a:off x="3886" y="2114"/>
                <a:ext cx="11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81" name="Oval 69"/>
              <p:cNvSpPr>
                <a:spLocks noChangeArrowheads="1"/>
              </p:cNvSpPr>
              <p:nvPr/>
            </p:nvSpPr>
            <p:spPr bwMode="auto">
              <a:xfrm>
                <a:off x="3836" y="2114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82" name="Oval 70"/>
              <p:cNvSpPr>
                <a:spLocks noChangeArrowheads="1"/>
              </p:cNvSpPr>
              <p:nvPr/>
            </p:nvSpPr>
            <p:spPr bwMode="auto">
              <a:xfrm>
                <a:off x="3787" y="2099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83" name="Oval 71"/>
              <p:cNvSpPr>
                <a:spLocks noChangeArrowheads="1"/>
              </p:cNvSpPr>
              <p:nvPr/>
            </p:nvSpPr>
            <p:spPr bwMode="auto">
              <a:xfrm>
                <a:off x="3787" y="2145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84" name="Oval 72"/>
              <p:cNvSpPr>
                <a:spLocks noChangeArrowheads="1"/>
              </p:cNvSpPr>
              <p:nvPr/>
            </p:nvSpPr>
            <p:spPr bwMode="auto">
              <a:xfrm>
                <a:off x="3853" y="2192"/>
                <a:ext cx="13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74217" name="Group 105"/>
            <p:cNvGrpSpPr>
              <a:grpSpLocks/>
            </p:cNvGrpSpPr>
            <p:nvPr/>
          </p:nvGrpSpPr>
          <p:grpSpPr bwMode="auto">
            <a:xfrm>
              <a:off x="3377" y="2003"/>
              <a:ext cx="237" cy="289"/>
              <a:chOff x="3598" y="1944"/>
              <a:chExt cx="276" cy="308"/>
            </a:xfrm>
          </p:grpSpPr>
          <p:sp>
            <p:nvSpPr>
              <p:cNvPr id="474218" name="Oval 106"/>
              <p:cNvSpPr>
                <a:spLocks noChangeArrowheads="1"/>
              </p:cNvSpPr>
              <p:nvPr/>
            </p:nvSpPr>
            <p:spPr bwMode="auto">
              <a:xfrm>
                <a:off x="3861" y="2007"/>
                <a:ext cx="13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19" name="Oval 107"/>
              <p:cNvSpPr>
                <a:spLocks noChangeArrowheads="1"/>
              </p:cNvSpPr>
              <p:nvPr/>
            </p:nvSpPr>
            <p:spPr bwMode="auto">
              <a:xfrm>
                <a:off x="3813" y="2007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20" name="Oval 108"/>
              <p:cNvSpPr>
                <a:spLocks noChangeArrowheads="1"/>
              </p:cNvSpPr>
              <p:nvPr/>
            </p:nvSpPr>
            <p:spPr bwMode="auto">
              <a:xfrm>
                <a:off x="3779" y="1944"/>
                <a:ext cx="14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21" name="Oval 109"/>
              <p:cNvSpPr>
                <a:spLocks noChangeArrowheads="1"/>
              </p:cNvSpPr>
              <p:nvPr/>
            </p:nvSpPr>
            <p:spPr bwMode="auto">
              <a:xfrm>
                <a:off x="3764" y="1992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22" name="Oval 110"/>
              <p:cNvSpPr>
                <a:spLocks noChangeArrowheads="1"/>
              </p:cNvSpPr>
              <p:nvPr/>
            </p:nvSpPr>
            <p:spPr bwMode="auto">
              <a:xfrm>
                <a:off x="3764" y="2039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23" name="Oval 111"/>
              <p:cNvSpPr>
                <a:spLocks noChangeArrowheads="1"/>
              </p:cNvSpPr>
              <p:nvPr/>
            </p:nvSpPr>
            <p:spPr bwMode="auto">
              <a:xfrm>
                <a:off x="3829" y="2084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24" name="Oval 112"/>
              <p:cNvSpPr>
                <a:spLocks noChangeArrowheads="1"/>
              </p:cNvSpPr>
              <p:nvPr/>
            </p:nvSpPr>
            <p:spPr bwMode="auto">
              <a:xfrm>
                <a:off x="3731" y="2039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25" name="Oval 113"/>
              <p:cNvSpPr>
                <a:spLocks noChangeArrowheads="1"/>
              </p:cNvSpPr>
              <p:nvPr/>
            </p:nvSpPr>
            <p:spPr bwMode="auto">
              <a:xfrm>
                <a:off x="3764" y="2101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26" name="Oval 114"/>
              <p:cNvSpPr>
                <a:spLocks noChangeArrowheads="1"/>
              </p:cNvSpPr>
              <p:nvPr/>
            </p:nvSpPr>
            <p:spPr bwMode="auto">
              <a:xfrm>
                <a:off x="3697" y="2007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27" name="Oval 115"/>
              <p:cNvSpPr>
                <a:spLocks noChangeArrowheads="1"/>
              </p:cNvSpPr>
              <p:nvPr/>
            </p:nvSpPr>
            <p:spPr bwMode="auto">
              <a:xfrm>
                <a:off x="3680" y="2084"/>
                <a:ext cx="13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28" name="Oval 116"/>
              <p:cNvSpPr>
                <a:spLocks noChangeArrowheads="1"/>
              </p:cNvSpPr>
              <p:nvPr/>
            </p:nvSpPr>
            <p:spPr bwMode="auto">
              <a:xfrm>
                <a:off x="3714" y="2116"/>
                <a:ext cx="11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29" name="Oval 117"/>
              <p:cNvSpPr>
                <a:spLocks noChangeArrowheads="1"/>
              </p:cNvSpPr>
              <p:nvPr/>
            </p:nvSpPr>
            <p:spPr bwMode="auto">
              <a:xfrm>
                <a:off x="3779" y="2039"/>
                <a:ext cx="14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30" name="Oval 118"/>
              <p:cNvSpPr>
                <a:spLocks noChangeArrowheads="1"/>
              </p:cNvSpPr>
              <p:nvPr/>
            </p:nvSpPr>
            <p:spPr bwMode="auto">
              <a:xfrm>
                <a:off x="3829" y="2039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31" name="Oval 119"/>
              <p:cNvSpPr>
                <a:spLocks noChangeArrowheads="1"/>
              </p:cNvSpPr>
              <p:nvPr/>
            </p:nvSpPr>
            <p:spPr bwMode="auto">
              <a:xfrm>
                <a:off x="3731" y="2023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32" name="Oval 120"/>
              <p:cNvSpPr>
                <a:spLocks noChangeArrowheads="1"/>
              </p:cNvSpPr>
              <p:nvPr/>
            </p:nvSpPr>
            <p:spPr bwMode="auto">
              <a:xfrm>
                <a:off x="3796" y="2116"/>
                <a:ext cx="11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33" name="Oval 121"/>
              <p:cNvSpPr>
                <a:spLocks noChangeArrowheads="1"/>
              </p:cNvSpPr>
              <p:nvPr/>
            </p:nvSpPr>
            <p:spPr bwMode="auto">
              <a:xfrm>
                <a:off x="3731" y="2069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34" name="Oval 122"/>
              <p:cNvSpPr>
                <a:spLocks noChangeArrowheads="1"/>
              </p:cNvSpPr>
              <p:nvPr/>
            </p:nvSpPr>
            <p:spPr bwMode="auto">
              <a:xfrm>
                <a:off x="3747" y="2069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35" name="Oval 123"/>
              <p:cNvSpPr>
                <a:spLocks noChangeArrowheads="1"/>
              </p:cNvSpPr>
              <p:nvPr/>
            </p:nvSpPr>
            <p:spPr bwMode="auto">
              <a:xfrm>
                <a:off x="3796" y="2069"/>
                <a:ext cx="11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36" name="Oval 124"/>
              <p:cNvSpPr>
                <a:spLocks noChangeArrowheads="1"/>
              </p:cNvSpPr>
              <p:nvPr/>
            </p:nvSpPr>
            <p:spPr bwMode="auto">
              <a:xfrm>
                <a:off x="3697" y="2053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37" name="Oval 125"/>
              <p:cNvSpPr>
                <a:spLocks noChangeArrowheads="1"/>
              </p:cNvSpPr>
              <p:nvPr/>
            </p:nvSpPr>
            <p:spPr bwMode="auto">
              <a:xfrm>
                <a:off x="3697" y="2101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38" name="Oval 126"/>
              <p:cNvSpPr>
                <a:spLocks noChangeArrowheads="1"/>
              </p:cNvSpPr>
              <p:nvPr/>
            </p:nvSpPr>
            <p:spPr bwMode="auto">
              <a:xfrm>
                <a:off x="3764" y="2148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39" name="Oval 127"/>
              <p:cNvSpPr>
                <a:spLocks noChangeArrowheads="1"/>
              </p:cNvSpPr>
              <p:nvPr/>
            </p:nvSpPr>
            <p:spPr bwMode="auto">
              <a:xfrm>
                <a:off x="3731" y="2133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40" name="Oval 128"/>
              <p:cNvSpPr>
                <a:spLocks noChangeArrowheads="1"/>
              </p:cNvSpPr>
              <p:nvPr/>
            </p:nvSpPr>
            <p:spPr bwMode="auto">
              <a:xfrm>
                <a:off x="3680" y="2133"/>
                <a:ext cx="13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41" name="Oval 129"/>
              <p:cNvSpPr>
                <a:spLocks noChangeArrowheads="1"/>
              </p:cNvSpPr>
              <p:nvPr/>
            </p:nvSpPr>
            <p:spPr bwMode="auto">
              <a:xfrm>
                <a:off x="3632" y="2116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42" name="Oval 130"/>
              <p:cNvSpPr>
                <a:spLocks noChangeArrowheads="1"/>
              </p:cNvSpPr>
              <p:nvPr/>
            </p:nvSpPr>
            <p:spPr bwMode="auto">
              <a:xfrm>
                <a:off x="3632" y="2162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43" name="Oval 131"/>
              <p:cNvSpPr>
                <a:spLocks noChangeArrowheads="1"/>
              </p:cNvSpPr>
              <p:nvPr/>
            </p:nvSpPr>
            <p:spPr bwMode="auto">
              <a:xfrm>
                <a:off x="3697" y="2210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44" name="Oval 132"/>
              <p:cNvSpPr>
                <a:spLocks noChangeArrowheads="1"/>
              </p:cNvSpPr>
              <p:nvPr/>
            </p:nvSpPr>
            <p:spPr bwMode="auto">
              <a:xfrm>
                <a:off x="3697" y="2162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45" name="Oval 133"/>
              <p:cNvSpPr>
                <a:spLocks noChangeArrowheads="1"/>
              </p:cNvSpPr>
              <p:nvPr/>
            </p:nvSpPr>
            <p:spPr bwMode="auto">
              <a:xfrm>
                <a:off x="3648" y="2162"/>
                <a:ext cx="13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46" name="Oval 134"/>
              <p:cNvSpPr>
                <a:spLocks noChangeArrowheads="1"/>
              </p:cNvSpPr>
              <p:nvPr/>
            </p:nvSpPr>
            <p:spPr bwMode="auto">
              <a:xfrm>
                <a:off x="3598" y="2148"/>
                <a:ext cx="13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47" name="Oval 135"/>
              <p:cNvSpPr>
                <a:spLocks noChangeArrowheads="1"/>
              </p:cNvSpPr>
              <p:nvPr/>
            </p:nvSpPr>
            <p:spPr bwMode="auto">
              <a:xfrm>
                <a:off x="3598" y="2196"/>
                <a:ext cx="13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48" name="Oval 136"/>
              <p:cNvSpPr>
                <a:spLocks noChangeArrowheads="1"/>
              </p:cNvSpPr>
              <p:nvPr/>
            </p:nvSpPr>
            <p:spPr bwMode="auto">
              <a:xfrm>
                <a:off x="3664" y="2242"/>
                <a:ext cx="11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74550" name="Group 438"/>
          <p:cNvGrpSpPr>
            <a:grpSpLocks/>
          </p:cNvGrpSpPr>
          <p:nvPr/>
        </p:nvGrpSpPr>
        <p:grpSpPr bwMode="auto">
          <a:xfrm>
            <a:off x="7010401" y="2468167"/>
            <a:ext cx="587375" cy="450056"/>
            <a:chOff x="4323" y="2073"/>
            <a:chExt cx="370" cy="378"/>
          </a:xfrm>
        </p:grpSpPr>
        <p:grpSp>
          <p:nvGrpSpPr>
            <p:cNvPr id="474185" name="Group 73"/>
            <p:cNvGrpSpPr>
              <a:grpSpLocks/>
            </p:cNvGrpSpPr>
            <p:nvPr/>
          </p:nvGrpSpPr>
          <p:grpSpPr bwMode="auto">
            <a:xfrm>
              <a:off x="4323" y="2188"/>
              <a:ext cx="302" cy="263"/>
              <a:chOff x="4701" y="2141"/>
              <a:chExt cx="352" cy="283"/>
            </a:xfrm>
          </p:grpSpPr>
          <p:sp>
            <p:nvSpPr>
              <p:cNvPr id="474186" name="Oval 74"/>
              <p:cNvSpPr>
                <a:spLocks noChangeArrowheads="1"/>
              </p:cNvSpPr>
              <p:nvPr/>
            </p:nvSpPr>
            <p:spPr bwMode="auto">
              <a:xfrm>
                <a:off x="4701" y="2198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87" name="Oval 75"/>
              <p:cNvSpPr>
                <a:spLocks noChangeArrowheads="1"/>
              </p:cNvSpPr>
              <p:nvPr/>
            </p:nvSpPr>
            <p:spPr bwMode="auto">
              <a:xfrm>
                <a:off x="4765" y="2198"/>
                <a:ext cx="11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88" name="Oval 76"/>
              <p:cNvSpPr>
                <a:spLocks noChangeArrowheads="1"/>
              </p:cNvSpPr>
              <p:nvPr/>
            </p:nvSpPr>
            <p:spPr bwMode="auto">
              <a:xfrm>
                <a:off x="4807" y="2141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89" name="Oval 77"/>
              <p:cNvSpPr>
                <a:spLocks noChangeArrowheads="1"/>
              </p:cNvSpPr>
              <p:nvPr/>
            </p:nvSpPr>
            <p:spPr bwMode="auto">
              <a:xfrm>
                <a:off x="4828" y="2183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90" name="Oval 78"/>
              <p:cNvSpPr>
                <a:spLocks noChangeArrowheads="1"/>
              </p:cNvSpPr>
              <p:nvPr/>
            </p:nvSpPr>
            <p:spPr bwMode="auto">
              <a:xfrm>
                <a:off x="4828" y="2228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91" name="Oval 79"/>
              <p:cNvSpPr>
                <a:spLocks noChangeArrowheads="1"/>
              </p:cNvSpPr>
              <p:nvPr/>
            </p:nvSpPr>
            <p:spPr bwMode="auto">
              <a:xfrm>
                <a:off x="4746" y="2272"/>
                <a:ext cx="11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92" name="Oval 80"/>
              <p:cNvSpPr>
                <a:spLocks noChangeArrowheads="1"/>
              </p:cNvSpPr>
              <p:nvPr/>
            </p:nvSpPr>
            <p:spPr bwMode="auto">
              <a:xfrm>
                <a:off x="4869" y="2228"/>
                <a:ext cx="13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93" name="Oval 81"/>
              <p:cNvSpPr>
                <a:spLocks noChangeArrowheads="1"/>
              </p:cNvSpPr>
              <p:nvPr/>
            </p:nvSpPr>
            <p:spPr bwMode="auto">
              <a:xfrm>
                <a:off x="4828" y="2285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94" name="Oval 82"/>
              <p:cNvSpPr>
                <a:spLocks noChangeArrowheads="1"/>
              </p:cNvSpPr>
              <p:nvPr/>
            </p:nvSpPr>
            <p:spPr bwMode="auto">
              <a:xfrm>
                <a:off x="4913" y="2198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95" name="Oval 83"/>
              <p:cNvSpPr>
                <a:spLocks noChangeArrowheads="1"/>
              </p:cNvSpPr>
              <p:nvPr/>
            </p:nvSpPr>
            <p:spPr bwMode="auto">
              <a:xfrm>
                <a:off x="4935" y="2272"/>
                <a:ext cx="11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96" name="Oval 84"/>
              <p:cNvSpPr>
                <a:spLocks noChangeArrowheads="1"/>
              </p:cNvSpPr>
              <p:nvPr/>
            </p:nvSpPr>
            <p:spPr bwMode="auto">
              <a:xfrm>
                <a:off x="4891" y="2297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97" name="Oval 85"/>
              <p:cNvSpPr>
                <a:spLocks noChangeArrowheads="1"/>
              </p:cNvSpPr>
              <p:nvPr/>
            </p:nvSpPr>
            <p:spPr bwMode="auto">
              <a:xfrm>
                <a:off x="4807" y="2228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98" name="Oval 86"/>
              <p:cNvSpPr>
                <a:spLocks noChangeArrowheads="1"/>
              </p:cNvSpPr>
              <p:nvPr/>
            </p:nvSpPr>
            <p:spPr bwMode="auto">
              <a:xfrm>
                <a:off x="4746" y="2228"/>
                <a:ext cx="11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199" name="Oval 87"/>
              <p:cNvSpPr>
                <a:spLocks noChangeArrowheads="1"/>
              </p:cNvSpPr>
              <p:nvPr/>
            </p:nvSpPr>
            <p:spPr bwMode="auto">
              <a:xfrm>
                <a:off x="4869" y="2213"/>
                <a:ext cx="13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00" name="Oval 88"/>
              <p:cNvSpPr>
                <a:spLocks noChangeArrowheads="1"/>
              </p:cNvSpPr>
              <p:nvPr/>
            </p:nvSpPr>
            <p:spPr bwMode="auto">
              <a:xfrm>
                <a:off x="4786" y="2297"/>
                <a:ext cx="11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01" name="Oval 89"/>
              <p:cNvSpPr>
                <a:spLocks noChangeArrowheads="1"/>
              </p:cNvSpPr>
              <p:nvPr/>
            </p:nvSpPr>
            <p:spPr bwMode="auto">
              <a:xfrm>
                <a:off x="4869" y="2257"/>
                <a:ext cx="13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02" name="Oval 90"/>
              <p:cNvSpPr>
                <a:spLocks noChangeArrowheads="1"/>
              </p:cNvSpPr>
              <p:nvPr/>
            </p:nvSpPr>
            <p:spPr bwMode="auto">
              <a:xfrm>
                <a:off x="4850" y="2257"/>
                <a:ext cx="13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03" name="Oval 91"/>
              <p:cNvSpPr>
                <a:spLocks noChangeArrowheads="1"/>
              </p:cNvSpPr>
              <p:nvPr/>
            </p:nvSpPr>
            <p:spPr bwMode="auto">
              <a:xfrm>
                <a:off x="4786" y="2257"/>
                <a:ext cx="11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04" name="Oval 92"/>
              <p:cNvSpPr>
                <a:spLocks noChangeArrowheads="1"/>
              </p:cNvSpPr>
              <p:nvPr/>
            </p:nvSpPr>
            <p:spPr bwMode="auto">
              <a:xfrm>
                <a:off x="4913" y="2242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05" name="Oval 93"/>
              <p:cNvSpPr>
                <a:spLocks noChangeArrowheads="1"/>
              </p:cNvSpPr>
              <p:nvPr/>
            </p:nvSpPr>
            <p:spPr bwMode="auto">
              <a:xfrm>
                <a:off x="4913" y="2285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06" name="Oval 94"/>
              <p:cNvSpPr>
                <a:spLocks noChangeArrowheads="1"/>
              </p:cNvSpPr>
              <p:nvPr/>
            </p:nvSpPr>
            <p:spPr bwMode="auto">
              <a:xfrm>
                <a:off x="4828" y="2328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07" name="Oval 95"/>
              <p:cNvSpPr>
                <a:spLocks noChangeArrowheads="1"/>
              </p:cNvSpPr>
              <p:nvPr/>
            </p:nvSpPr>
            <p:spPr bwMode="auto">
              <a:xfrm>
                <a:off x="4869" y="2312"/>
                <a:ext cx="13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08" name="Oval 96"/>
              <p:cNvSpPr>
                <a:spLocks noChangeArrowheads="1"/>
              </p:cNvSpPr>
              <p:nvPr/>
            </p:nvSpPr>
            <p:spPr bwMode="auto">
              <a:xfrm>
                <a:off x="4935" y="2312"/>
                <a:ext cx="11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09" name="Oval 97"/>
              <p:cNvSpPr>
                <a:spLocks noChangeArrowheads="1"/>
              </p:cNvSpPr>
              <p:nvPr/>
            </p:nvSpPr>
            <p:spPr bwMode="auto">
              <a:xfrm>
                <a:off x="4996" y="2297"/>
                <a:ext cx="13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10" name="Oval 98"/>
              <p:cNvSpPr>
                <a:spLocks noChangeArrowheads="1"/>
              </p:cNvSpPr>
              <p:nvPr/>
            </p:nvSpPr>
            <p:spPr bwMode="auto">
              <a:xfrm>
                <a:off x="4996" y="2342"/>
                <a:ext cx="13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11" name="Oval 99"/>
              <p:cNvSpPr>
                <a:spLocks noChangeArrowheads="1"/>
              </p:cNvSpPr>
              <p:nvPr/>
            </p:nvSpPr>
            <p:spPr bwMode="auto">
              <a:xfrm>
                <a:off x="4913" y="2386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12" name="Oval 100"/>
              <p:cNvSpPr>
                <a:spLocks noChangeArrowheads="1"/>
              </p:cNvSpPr>
              <p:nvPr/>
            </p:nvSpPr>
            <p:spPr bwMode="auto">
              <a:xfrm>
                <a:off x="4913" y="2342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13" name="Oval 101"/>
              <p:cNvSpPr>
                <a:spLocks noChangeArrowheads="1"/>
              </p:cNvSpPr>
              <p:nvPr/>
            </p:nvSpPr>
            <p:spPr bwMode="auto">
              <a:xfrm>
                <a:off x="4977" y="2342"/>
                <a:ext cx="11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14" name="Oval 102"/>
              <p:cNvSpPr>
                <a:spLocks noChangeArrowheads="1"/>
              </p:cNvSpPr>
              <p:nvPr/>
            </p:nvSpPr>
            <p:spPr bwMode="auto">
              <a:xfrm>
                <a:off x="5039" y="2328"/>
                <a:ext cx="14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15" name="Oval 103"/>
              <p:cNvSpPr>
                <a:spLocks noChangeArrowheads="1"/>
              </p:cNvSpPr>
              <p:nvPr/>
            </p:nvSpPr>
            <p:spPr bwMode="auto">
              <a:xfrm>
                <a:off x="5039" y="2371"/>
                <a:ext cx="14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16" name="Oval 104"/>
              <p:cNvSpPr>
                <a:spLocks noChangeArrowheads="1"/>
              </p:cNvSpPr>
              <p:nvPr/>
            </p:nvSpPr>
            <p:spPr bwMode="auto">
              <a:xfrm>
                <a:off x="4956" y="2414"/>
                <a:ext cx="11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74249" name="Group 137"/>
            <p:cNvGrpSpPr>
              <a:grpSpLocks/>
            </p:cNvGrpSpPr>
            <p:nvPr/>
          </p:nvGrpSpPr>
          <p:grpSpPr bwMode="auto">
            <a:xfrm>
              <a:off x="4393" y="2073"/>
              <a:ext cx="300" cy="263"/>
              <a:chOff x="4782" y="2019"/>
              <a:chExt cx="350" cy="281"/>
            </a:xfrm>
          </p:grpSpPr>
          <p:sp>
            <p:nvSpPr>
              <p:cNvPr id="474250" name="Oval 138"/>
              <p:cNvSpPr>
                <a:spLocks noChangeArrowheads="1"/>
              </p:cNvSpPr>
              <p:nvPr/>
            </p:nvSpPr>
            <p:spPr bwMode="auto">
              <a:xfrm>
                <a:off x="4782" y="2075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51" name="Oval 139"/>
              <p:cNvSpPr>
                <a:spLocks noChangeArrowheads="1"/>
              </p:cNvSpPr>
              <p:nvPr/>
            </p:nvSpPr>
            <p:spPr bwMode="auto">
              <a:xfrm>
                <a:off x="4846" y="2075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52" name="Oval 140"/>
              <p:cNvSpPr>
                <a:spLocks noChangeArrowheads="1"/>
              </p:cNvSpPr>
              <p:nvPr/>
            </p:nvSpPr>
            <p:spPr bwMode="auto">
              <a:xfrm>
                <a:off x="4890" y="2019"/>
                <a:ext cx="11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53" name="Oval 141"/>
              <p:cNvSpPr>
                <a:spLocks noChangeArrowheads="1"/>
              </p:cNvSpPr>
              <p:nvPr/>
            </p:nvSpPr>
            <p:spPr bwMode="auto">
              <a:xfrm>
                <a:off x="4909" y="2061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54" name="Oval 142"/>
              <p:cNvSpPr>
                <a:spLocks noChangeArrowheads="1"/>
              </p:cNvSpPr>
              <p:nvPr/>
            </p:nvSpPr>
            <p:spPr bwMode="auto">
              <a:xfrm>
                <a:off x="4909" y="2105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55" name="Oval 143"/>
              <p:cNvSpPr>
                <a:spLocks noChangeArrowheads="1"/>
              </p:cNvSpPr>
              <p:nvPr/>
            </p:nvSpPr>
            <p:spPr bwMode="auto">
              <a:xfrm>
                <a:off x="4823" y="2148"/>
                <a:ext cx="13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56" name="Oval 144"/>
              <p:cNvSpPr>
                <a:spLocks noChangeArrowheads="1"/>
              </p:cNvSpPr>
              <p:nvPr/>
            </p:nvSpPr>
            <p:spPr bwMode="auto">
              <a:xfrm>
                <a:off x="4949" y="2105"/>
                <a:ext cx="14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57" name="Oval 145"/>
              <p:cNvSpPr>
                <a:spLocks noChangeArrowheads="1"/>
              </p:cNvSpPr>
              <p:nvPr/>
            </p:nvSpPr>
            <p:spPr bwMode="auto">
              <a:xfrm>
                <a:off x="4909" y="2161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58" name="Oval 146"/>
              <p:cNvSpPr>
                <a:spLocks noChangeArrowheads="1"/>
              </p:cNvSpPr>
              <p:nvPr/>
            </p:nvSpPr>
            <p:spPr bwMode="auto">
              <a:xfrm>
                <a:off x="4991" y="2075"/>
                <a:ext cx="13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59" name="Oval 147"/>
              <p:cNvSpPr>
                <a:spLocks noChangeArrowheads="1"/>
              </p:cNvSpPr>
              <p:nvPr/>
            </p:nvSpPr>
            <p:spPr bwMode="auto">
              <a:xfrm>
                <a:off x="5015" y="2148"/>
                <a:ext cx="11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60" name="Oval 148"/>
              <p:cNvSpPr>
                <a:spLocks noChangeArrowheads="1"/>
              </p:cNvSpPr>
              <p:nvPr/>
            </p:nvSpPr>
            <p:spPr bwMode="auto">
              <a:xfrm>
                <a:off x="4972" y="2175"/>
                <a:ext cx="11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61" name="Oval 149"/>
              <p:cNvSpPr>
                <a:spLocks noChangeArrowheads="1"/>
              </p:cNvSpPr>
              <p:nvPr/>
            </p:nvSpPr>
            <p:spPr bwMode="auto">
              <a:xfrm>
                <a:off x="4890" y="2105"/>
                <a:ext cx="11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62" name="Oval 150"/>
              <p:cNvSpPr>
                <a:spLocks noChangeArrowheads="1"/>
              </p:cNvSpPr>
              <p:nvPr/>
            </p:nvSpPr>
            <p:spPr bwMode="auto">
              <a:xfrm>
                <a:off x="4823" y="2105"/>
                <a:ext cx="13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63" name="Oval 151"/>
              <p:cNvSpPr>
                <a:spLocks noChangeArrowheads="1"/>
              </p:cNvSpPr>
              <p:nvPr/>
            </p:nvSpPr>
            <p:spPr bwMode="auto">
              <a:xfrm>
                <a:off x="4949" y="2090"/>
                <a:ext cx="14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64" name="Oval 152"/>
              <p:cNvSpPr>
                <a:spLocks noChangeArrowheads="1"/>
              </p:cNvSpPr>
              <p:nvPr/>
            </p:nvSpPr>
            <p:spPr bwMode="auto">
              <a:xfrm>
                <a:off x="4867" y="2175"/>
                <a:ext cx="12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65" name="Oval 153"/>
              <p:cNvSpPr>
                <a:spLocks noChangeArrowheads="1"/>
              </p:cNvSpPr>
              <p:nvPr/>
            </p:nvSpPr>
            <p:spPr bwMode="auto">
              <a:xfrm>
                <a:off x="4949" y="2133"/>
                <a:ext cx="14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66" name="Oval 154"/>
              <p:cNvSpPr>
                <a:spLocks noChangeArrowheads="1"/>
              </p:cNvSpPr>
              <p:nvPr/>
            </p:nvSpPr>
            <p:spPr bwMode="auto">
              <a:xfrm>
                <a:off x="4930" y="2133"/>
                <a:ext cx="11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67" name="Oval 155"/>
              <p:cNvSpPr>
                <a:spLocks noChangeArrowheads="1"/>
              </p:cNvSpPr>
              <p:nvPr/>
            </p:nvSpPr>
            <p:spPr bwMode="auto">
              <a:xfrm>
                <a:off x="4867" y="2133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68" name="Oval 156"/>
              <p:cNvSpPr>
                <a:spLocks noChangeArrowheads="1"/>
              </p:cNvSpPr>
              <p:nvPr/>
            </p:nvSpPr>
            <p:spPr bwMode="auto">
              <a:xfrm>
                <a:off x="4991" y="2120"/>
                <a:ext cx="13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69" name="Oval 157"/>
              <p:cNvSpPr>
                <a:spLocks noChangeArrowheads="1"/>
              </p:cNvSpPr>
              <p:nvPr/>
            </p:nvSpPr>
            <p:spPr bwMode="auto">
              <a:xfrm>
                <a:off x="4991" y="2161"/>
                <a:ext cx="13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70" name="Oval 158"/>
              <p:cNvSpPr>
                <a:spLocks noChangeArrowheads="1"/>
              </p:cNvSpPr>
              <p:nvPr/>
            </p:nvSpPr>
            <p:spPr bwMode="auto">
              <a:xfrm>
                <a:off x="4909" y="2204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71" name="Oval 159"/>
              <p:cNvSpPr>
                <a:spLocks noChangeArrowheads="1"/>
              </p:cNvSpPr>
              <p:nvPr/>
            </p:nvSpPr>
            <p:spPr bwMode="auto">
              <a:xfrm>
                <a:off x="4949" y="2190"/>
                <a:ext cx="14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72" name="Oval 160"/>
              <p:cNvSpPr>
                <a:spLocks noChangeArrowheads="1"/>
              </p:cNvSpPr>
              <p:nvPr/>
            </p:nvSpPr>
            <p:spPr bwMode="auto">
              <a:xfrm>
                <a:off x="5015" y="2190"/>
                <a:ext cx="11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73" name="Oval 161"/>
              <p:cNvSpPr>
                <a:spLocks noChangeArrowheads="1"/>
              </p:cNvSpPr>
              <p:nvPr/>
            </p:nvSpPr>
            <p:spPr bwMode="auto">
              <a:xfrm>
                <a:off x="5077" y="2175"/>
                <a:ext cx="13" cy="1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74" name="Oval 162"/>
              <p:cNvSpPr>
                <a:spLocks noChangeArrowheads="1"/>
              </p:cNvSpPr>
              <p:nvPr/>
            </p:nvSpPr>
            <p:spPr bwMode="auto">
              <a:xfrm>
                <a:off x="5077" y="2219"/>
                <a:ext cx="13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75" name="Oval 163"/>
              <p:cNvSpPr>
                <a:spLocks noChangeArrowheads="1"/>
              </p:cNvSpPr>
              <p:nvPr/>
            </p:nvSpPr>
            <p:spPr bwMode="auto">
              <a:xfrm>
                <a:off x="4991" y="2262"/>
                <a:ext cx="13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76" name="Oval 164"/>
              <p:cNvSpPr>
                <a:spLocks noChangeArrowheads="1"/>
              </p:cNvSpPr>
              <p:nvPr/>
            </p:nvSpPr>
            <p:spPr bwMode="auto">
              <a:xfrm>
                <a:off x="4991" y="2219"/>
                <a:ext cx="13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77" name="Oval 165"/>
              <p:cNvSpPr>
                <a:spLocks noChangeArrowheads="1"/>
              </p:cNvSpPr>
              <p:nvPr/>
            </p:nvSpPr>
            <p:spPr bwMode="auto">
              <a:xfrm>
                <a:off x="5057" y="2219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78" name="Oval 166"/>
              <p:cNvSpPr>
                <a:spLocks noChangeArrowheads="1"/>
              </p:cNvSpPr>
              <p:nvPr/>
            </p:nvSpPr>
            <p:spPr bwMode="auto">
              <a:xfrm>
                <a:off x="5120" y="2204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79" name="Oval 167"/>
              <p:cNvSpPr>
                <a:spLocks noChangeArrowheads="1"/>
              </p:cNvSpPr>
              <p:nvPr/>
            </p:nvSpPr>
            <p:spPr bwMode="auto">
              <a:xfrm>
                <a:off x="5120" y="2247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4280" name="Oval 168"/>
              <p:cNvSpPr>
                <a:spLocks noChangeArrowheads="1"/>
              </p:cNvSpPr>
              <p:nvPr/>
            </p:nvSpPr>
            <p:spPr bwMode="auto">
              <a:xfrm>
                <a:off x="5036" y="2290"/>
                <a:ext cx="12" cy="1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74540" name="Group 428"/>
          <p:cNvGrpSpPr>
            <a:grpSpLocks/>
          </p:cNvGrpSpPr>
          <p:nvPr/>
        </p:nvGrpSpPr>
        <p:grpSpPr bwMode="auto">
          <a:xfrm>
            <a:off x="5726113" y="3344466"/>
            <a:ext cx="715962" cy="536972"/>
            <a:chOff x="3514" y="2809"/>
            <a:chExt cx="451" cy="451"/>
          </a:xfrm>
        </p:grpSpPr>
        <p:sp>
          <p:nvSpPr>
            <p:cNvPr id="474122" name="Oval 10"/>
            <p:cNvSpPr>
              <a:spLocks noChangeArrowheads="1"/>
            </p:cNvSpPr>
            <p:nvPr/>
          </p:nvSpPr>
          <p:spPr bwMode="auto">
            <a:xfrm>
              <a:off x="3585" y="3109"/>
              <a:ext cx="10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23" name="Oval 11"/>
            <p:cNvSpPr>
              <a:spLocks noChangeArrowheads="1"/>
            </p:cNvSpPr>
            <p:nvPr/>
          </p:nvSpPr>
          <p:spPr bwMode="auto">
            <a:xfrm>
              <a:off x="3908" y="3109"/>
              <a:ext cx="10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24" name="Oval 12"/>
            <p:cNvSpPr>
              <a:spLocks noChangeArrowheads="1"/>
            </p:cNvSpPr>
            <p:nvPr/>
          </p:nvSpPr>
          <p:spPr bwMode="auto">
            <a:xfrm>
              <a:off x="3908" y="3063"/>
              <a:ext cx="10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25" name="Oval 13"/>
            <p:cNvSpPr>
              <a:spLocks noChangeArrowheads="1"/>
            </p:cNvSpPr>
            <p:nvPr/>
          </p:nvSpPr>
          <p:spPr bwMode="auto">
            <a:xfrm>
              <a:off x="3722" y="2833"/>
              <a:ext cx="11" cy="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26" name="Oval 14"/>
            <p:cNvSpPr>
              <a:spLocks noChangeArrowheads="1"/>
            </p:cNvSpPr>
            <p:nvPr/>
          </p:nvSpPr>
          <p:spPr bwMode="auto">
            <a:xfrm>
              <a:off x="3908" y="2994"/>
              <a:ext cx="10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27" name="Oval 15"/>
            <p:cNvSpPr>
              <a:spLocks noChangeArrowheads="1"/>
            </p:cNvSpPr>
            <p:nvPr/>
          </p:nvSpPr>
          <p:spPr bwMode="auto">
            <a:xfrm>
              <a:off x="3653" y="3201"/>
              <a:ext cx="12" cy="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28" name="Oval 16"/>
            <p:cNvSpPr>
              <a:spLocks noChangeArrowheads="1"/>
            </p:cNvSpPr>
            <p:nvPr/>
          </p:nvSpPr>
          <p:spPr bwMode="auto">
            <a:xfrm>
              <a:off x="3653" y="2881"/>
              <a:ext cx="12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29" name="Oval 17"/>
            <p:cNvSpPr>
              <a:spLocks noChangeArrowheads="1"/>
            </p:cNvSpPr>
            <p:nvPr/>
          </p:nvSpPr>
          <p:spPr bwMode="auto">
            <a:xfrm>
              <a:off x="3562" y="2972"/>
              <a:ext cx="10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30" name="Oval 18"/>
            <p:cNvSpPr>
              <a:spLocks noChangeArrowheads="1"/>
            </p:cNvSpPr>
            <p:nvPr/>
          </p:nvSpPr>
          <p:spPr bwMode="auto">
            <a:xfrm>
              <a:off x="3838" y="2994"/>
              <a:ext cx="11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31" name="Oval 19"/>
            <p:cNvSpPr>
              <a:spLocks noChangeArrowheads="1"/>
            </p:cNvSpPr>
            <p:nvPr/>
          </p:nvSpPr>
          <p:spPr bwMode="auto">
            <a:xfrm>
              <a:off x="3676" y="2949"/>
              <a:ext cx="11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32" name="Oval 20"/>
            <p:cNvSpPr>
              <a:spLocks noChangeArrowheads="1"/>
            </p:cNvSpPr>
            <p:nvPr/>
          </p:nvSpPr>
          <p:spPr bwMode="auto">
            <a:xfrm>
              <a:off x="3631" y="2994"/>
              <a:ext cx="10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33" name="Oval 21"/>
            <p:cNvSpPr>
              <a:spLocks noChangeArrowheads="1"/>
            </p:cNvSpPr>
            <p:nvPr/>
          </p:nvSpPr>
          <p:spPr bwMode="auto">
            <a:xfrm>
              <a:off x="3653" y="2809"/>
              <a:ext cx="12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34" name="Oval 22"/>
            <p:cNvSpPr>
              <a:spLocks noChangeArrowheads="1"/>
            </p:cNvSpPr>
            <p:nvPr/>
          </p:nvSpPr>
          <p:spPr bwMode="auto">
            <a:xfrm>
              <a:off x="3539" y="3088"/>
              <a:ext cx="10" cy="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35" name="Oval 23"/>
            <p:cNvSpPr>
              <a:spLocks noChangeArrowheads="1"/>
            </p:cNvSpPr>
            <p:nvPr/>
          </p:nvSpPr>
          <p:spPr bwMode="auto">
            <a:xfrm>
              <a:off x="3722" y="2902"/>
              <a:ext cx="11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36" name="Oval 24"/>
            <p:cNvSpPr>
              <a:spLocks noChangeArrowheads="1"/>
            </p:cNvSpPr>
            <p:nvPr/>
          </p:nvSpPr>
          <p:spPr bwMode="auto">
            <a:xfrm>
              <a:off x="3631" y="3088"/>
              <a:ext cx="10" cy="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37" name="Oval 25"/>
            <p:cNvSpPr>
              <a:spLocks noChangeArrowheads="1"/>
            </p:cNvSpPr>
            <p:nvPr/>
          </p:nvSpPr>
          <p:spPr bwMode="auto">
            <a:xfrm>
              <a:off x="3770" y="2881"/>
              <a:ext cx="11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38" name="Oval 26"/>
            <p:cNvSpPr>
              <a:spLocks noChangeArrowheads="1"/>
            </p:cNvSpPr>
            <p:nvPr/>
          </p:nvSpPr>
          <p:spPr bwMode="auto">
            <a:xfrm>
              <a:off x="3585" y="2926"/>
              <a:ext cx="10" cy="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39" name="Oval 27"/>
            <p:cNvSpPr>
              <a:spLocks noChangeArrowheads="1"/>
            </p:cNvSpPr>
            <p:nvPr/>
          </p:nvSpPr>
          <p:spPr bwMode="auto">
            <a:xfrm>
              <a:off x="3514" y="2926"/>
              <a:ext cx="12" cy="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40" name="Oval 28"/>
            <p:cNvSpPr>
              <a:spLocks noChangeArrowheads="1"/>
            </p:cNvSpPr>
            <p:nvPr/>
          </p:nvSpPr>
          <p:spPr bwMode="auto">
            <a:xfrm>
              <a:off x="3862" y="2926"/>
              <a:ext cx="9" cy="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41" name="Oval 29"/>
            <p:cNvSpPr>
              <a:spLocks noChangeArrowheads="1"/>
            </p:cNvSpPr>
            <p:nvPr/>
          </p:nvSpPr>
          <p:spPr bwMode="auto">
            <a:xfrm>
              <a:off x="3653" y="2972"/>
              <a:ext cx="12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42" name="Oval 30"/>
            <p:cNvSpPr>
              <a:spLocks noChangeArrowheads="1"/>
            </p:cNvSpPr>
            <p:nvPr/>
          </p:nvSpPr>
          <p:spPr bwMode="auto">
            <a:xfrm>
              <a:off x="3562" y="3040"/>
              <a:ext cx="10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43" name="Oval 31"/>
            <p:cNvSpPr>
              <a:spLocks noChangeArrowheads="1"/>
            </p:cNvSpPr>
            <p:nvPr/>
          </p:nvSpPr>
          <p:spPr bwMode="auto">
            <a:xfrm>
              <a:off x="3609" y="3018"/>
              <a:ext cx="9" cy="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44" name="Oval 32"/>
            <p:cNvSpPr>
              <a:spLocks noChangeArrowheads="1"/>
            </p:cNvSpPr>
            <p:nvPr/>
          </p:nvSpPr>
          <p:spPr bwMode="auto">
            <a:xfrm>
              <a:off x="3676" y="3018"/>
              <a:ext cx="11" cy="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45" name="Oval 33"/>
            <p:cNvSpPr>
              <a:spLocks noChangeArrowheads="1"/>
            </p:cNvSpPr>
            <p:nvPr/>
          </p:nvSpPr>
          <p:spPr bwMode="auto">
            <a:xfrm>
              <a:off x="3747" y="2994"/>
              <a:ext cx="10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46" name="Oval 34"/>
            <p:cNvSpPr>
              <a:spLocks noChangeArrowheads="1"/>
            </p:cNvSpPr>
            <p:nvPr/>
          </p:nvSpPr>
          <p:spPr bwMode="auto">
            <a:xfrm>
              <a:off x="3747" y="3063"/>
              <a:ext cx="10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47" name="Oval 35"/>
            <p:cNvSpPr>
              <a:spLocks noChangeArrowheads="1"/>
            </p:cNvSpPr>
            <p:nvPr/>
          </p:nvSpPr>
          <p:spPr bwMode="auto">
            <a:xfrm>
              <a:off x="3653" y="3133"/>
              <a:ext cx="12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48" name="Oval 36"/>
            <p:cNvSpPr>
              <a:spLocks noChangeArrowheads="1"/>
            </p:cNvSpPr>
            <p:nvPr/>
          </p:nvSpPr>
          <p:spPr bwMode="auto">
            <a:xfrm>
              <a:off x="3653" y="3063"/>
              <a:ext cx="12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49" name="Oval 37"/>
            <p:cNvSpPr>
              <a:spLocks noChangeArrowheads="1"/>
            </p:cNvSpPr>
            <p:nvPr/>
          </p:nvSpPr>
          <p:spPr bwMode="auto">
            <a:xfrm>
              <a:off x="3722" y="3063"/>
              <a:ext cx="11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50" name="Oval 38"/>
            <p:cNvSpPr>
              <a:spLocks noChangeArrowheads="1"/>
            </p:cNvSpPr>
            <p:nvPr/>
          </p:nvSpPr>
          <p:spPr bwMode="auto">
            <a:xfrm>
              <a:off x="3792" y="3040"/>
              <a:ext cx="10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51" name="Oval 39"/>
            <p:cNvSpPr>
              <a:spLocks noChangeArrowheads="1"/>
            </p:cNvSpPr>
            <p:nvPr/>
          </p:nvSpPr>
          <p:spPr bwMode="auto">
            <a:xfrm>
              <a:off x="3792" y="3109"/>
              <a:ext cx="10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152" name="Oval 40"/>
            <p:cNvSpPr>
              <a:spLocks noChangeArrowheads="1"/>
            </p:cNvSpPr>
            <p:nvPr/>
          </p:nvSpPr>
          <p:spPr bwMode="auto">
            <a:xfrm>
              <a:off x="3700" y="3179"/>
              <a:ext cx="10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281" name="Oval 169"/>
            <p:cNvSpPr>
              <a:spLocks noChangeArrowheads="1"/>
            </p:cNvSpPr>
            <p:nvPr/>
          </p:nvSpPr>
          <p:spPr bwMode="auto">
            <a:xfrm>
              <a:off x="3631" y="3155"/>
              <a:ext cx="10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282" name="Oval 170"/>
            <p:cNvSpPr>
              <a:spLocks noChangeArrowheads="1"/>
            </p:cNvSpPr>
            <p:nvPr/>
          </p:nvSpPr>
          <p:spPr bwMode="auto">
            <a:xfrm>
              <a:off x="3955" y="3155"/>
              <a:ext cx="10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283" name="Oval 171"/>
            <p:cNvSpPr>
              <a:spLocks noChangeArrowheads="1"/>
            </p:cNvSpPr>
            <p:nvPr/>
          </p:nvSpPr>
          <p:spPr bwMode="auto">
            <a:xfrm>
              <a:off x="3955" y="3109"/>
              <a:ext cx="10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284" name="Oval 172"/>
            <p:cNvSpPr>
              <a:spLocks noChangeArrowheads="1"/>
            </p:cNvSpPr>
            <p:nvPr/>
          </p:nvSpPr>
          <p:spPr bwMode="auto">
            <a:xfrm>
              <a:off x="3770" y="2881"/>
              <a:ext cx="11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285" name="Oval 173"/>
            <p:cNvSpPr>
              <a:spLocks noChangeArrowheads="1"/>
            </p:cNvSpPr>
            <p:nvPr/>
          </p:nvSpPr>
          <p:spPr bwMode="auto">
            <a:xfrm>
              <a:off x="3955" y="3040"/>
              <a:ext cx="10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286" name="Oval 174"/>
            <p:cNvSpPr>
              <a:spLocks noChangeArrowheads="1"/>
            </p:cNvSpPr>
            <p:nvPr/>
          </p:nvSpPr>
          <p:spPr bwMode="auto">
            <a:xfrm>
              <a:off x="3700" y="3250"/>
              <a:ext cx="10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287" name="Oval 175"/>
            <p:cNvSpPr>
              <a:spLocks noChangeArrowheads="1"/>
            </p:cNvSpPr>
            <p:nvPr/>
          </p:nvSpPr>
          <p:spPr bwMode="auto">
            <a:xfrm>
              <a:off x="3700" y="2926"/>
              <a:ext cx="10" cy="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288" name="Oval 176"/>
            <p:cNvSpPr>
              <a:spLocks noChangeArrowheads="1"/>
            </p:cNvSpPr>
            <p:nvPr/>
          </p:nvSpPr>
          <p:spPr bwMode="auto">
            <a:xfrm>
              <a:off x="3609" y="3018"/>
              <a:ext cx="9" cy="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289" name="Oval 177"/>
            <p:cNvSpPr>
              <a:spLocks noChangeArrowheads="1"/>
            </p:cNvSpPr>
            <p:nvPr/>
          </p:nvSpPr>
          <p:spPr bwMode="auto">
            <a:xfrm>
              <a:off x="3884" y="3040"/>
              <a:ext cx="10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290" name="Oval 178"/>
            <p:cNvSpPr>
              <a:spLocks noChangeArrowheads="1"/>
            </p:cNvSpPr>
            <p:nvPr/>
          </p:nvSpPr>
          <p:spPr bwMode="auto">
            <a:xfrm>
              <a:off x="3722" y="2994"/>
              <a:ext cx="11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291" name="Oval 179"/>
            <p:cNvSpPr>
              <a:spLocks noChangeArrowheads="1"/>
            </p:cNvSpPr>
            <p:nvPr/>
          </p:nvSpPr>
          <p:spPr bwMode="auto">
            <a:xfrm>
              <a:off x="3676" y="3040"/>
              <a:ext cx="11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292" name="Oval 180"/>
            <p:cNvSpPr>
              <a:spLocks noChangeArrowheads="1"/>
            </p:cNvSpPr>
            <p:nvPr/>
          </p:nvSpPr>
          <p:spPr bwMode="auto">
            <a:xfrm>
              <a:off x="3700" y="2857"/>
              <a:ext cx="10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293" name="Oval 181"/>
            <p:cNvSpPr>
              <a:spLocks noChangeArrowheads="1"/>
            </p:cNvSpPr>
            <p:nvPr/>
          </p:nvSpPr>
          <p:spPr bwMode="auto">
            <a:xfrm>
              <a:off x="3585" y="3133"/>
              <a:ext cx="10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294" name="Oval 182"/>
            <p:cNvSpPr>
              <a:spLocks noChangeArrowheads="1"/>
            </p:cNvSpPr>
            <p:nvPr/>
          </p:nvSpPr>
          <p:spPr bwMode="auto">
            <a:xfrm>
              <a:off x="3770" y="2949"/>
              <a:ext cx="11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295" name="Oval 183"/>
            <p:cNvSpPr>
              <a:spLocks noChangeArrowheads="1"/>
            </p:cNvSpPr>
            <p:nvPr/>
          </p:nvSpPr>
          <p:spPr bwMode="auto">
            <a:xfrm>
              <a:off x="3676" y="3133"/>
              <a:ext cx="11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296" name="Oval 184"/>
            <p:cNvSpPr>
              <a:spLocks noChangeArrowheads="1"/>
            </p:cNvSpPr>
            <p:nvPr/>
          </p:nvSpPr>
          <p:spPr bwMode="auto">
            <a:xfrm>
              <a:off x="3816" y="2926"/>
              <a:ext cx="10" cy="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297" name="Oval 185"/>
            <p:cNvSpPr>
              <a:spLocks noChangeArrowheads="1"/>
            </p:cNvSpPr>
            <p:nvPr/>
          </p:nvSpPr>
          <p:spPr bwMode="auto">
            <a:xfrm>
              <a:off x="3631" y="2972"/>
              <a:ext cx="10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298" name="Oval 186"/>
            <p:cNvSpPr>
              <a:spLocks noChangeArrowheads="1"/>
            </p:cNvSpPr>
            <p:nvPr/>
          </p:nvSpPr>
          <p:spPr bwMode="auto">
            <a:xfrm>
              <a:off x="3562" y="2972"/>
              <a:ext cx="10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299" name="Oval 187"/>
            <p:cNvSpPr>
              <a:spLocks noChangeArrowheads="1"/>
            </p:cNvSpPr>
            <p:nvPr/>
          </p:nvSpPr>
          <p:spPr bwMode="auto">
            <a:xfrm>
              <a:off x="3908" y="2972"/>
              <a:ext cx="10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00" name="Oval 188"/>
            <p:cNvSpPr>
              <a:spLocks noChangeArrowheads="1"/>
            </p:cNvSpPr>
            <p:nvPr/>
          </p:nvSpPr>
          <p:spPr bwMode="auto">
            <a:xfrm>
              <a:off x="3700" y="3018"/>
              <a:ext cx="10" cy="9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01" name="Oval 189"/>
            <p:cNvSpPr>
              <a:spLocks noChangeArrowheads="1"/>
            </p:cNvSpPr>
            <p:nvPr/>
          </p:nvSpPr>
          <p:spPr bwMode="auto">
            <a:xfrm>
              <a:off x="3609" y="3088"/>
              <a:ext cx="9" cy="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02" name="Oval 190"/>
            <p:cNvSpPr>
              <a:spLocks noChangeArrowheads="1"/>
            </p:cNvSpPr>
            <p:nvPr/>
          </p:nvSpPr>
          <p:spPr bwMode="auto">
            <a:xfrm>
              <a:off x="3653" y="3063"/>
              <a:ext cx="12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03" name="Oval 191"/>
            <p:cNvSpPr>
              <a:spLocks noChangeArrowheads="1"/>
            </p:cNvSpPr>
            <p:nvPr/>
          </p:nvSpPr>
          <p:spPr bwMode="auto">
            <a:xfrm>
              <a:off x="3722" y="3063"/>
              <a:ext cx="11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04" name="Oval 192"/>
            <p:cNvSpPr>
              <a:spLocks noChangeArrowheads="1"/>
            </p:cNvSpPr>
            <p:nvPr/>
          </p:nvSpPr>
          <p:spPr bwMode="auto">
            <a:xfrm>
              <a:off x="3792" y="3040"/>
              <a:ext cx="10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05" name="Oval 193"/>
            <p:cNvSpPr>
              <a:spLocks noChangeArrowheads="1"/>
            </p:cNvSpPr>
            <p:nvPr/>
          </p:nvSpPr>
          <p:spPr bwMode="auto">
            <a:xfrm>
              <a:off x="3792" y="3109"/>
              <a:ext cx="10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06" name="Oval 194"/>
            <p:cNvSpPr>
              <a:spLocks noChangeArrowheads="1"/>
            </p:cNvSpPr>
            <p:nvPr/>
          </p:nvSpPr>
          <p:spPr bwMode="auto">
            <a:xfrm>
              <a:off x="3700" y="3179"/>
              <a:ext cx="10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07" name="Oval 195"/>
            <p:cNvSpPr>
              <a:spLocks noChangeArrowheads="1"/>
            </p:cNvSpPr>
            <p:nvPr/>
          </p:nvSpPr>
          <p:spPr bwMode="auto">
            <a:xfrm>
              <a:off x="3700" y="3109"/>
              <a:ext cx="10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08" name="Oval 196"/>
            <p:cNvSpPr>
              <a:spLocks noChangeArrowheads="1"/>
            </p:cNvSpPr>
            <p:nvPr/>
          </p:nvSpPr>
          <p:spPr bwMode="auto">
            <a:xfrm>
              <a:off x="3770" y="3109"/>
              <a:ext cx="11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09" name="Oval 197"/>
            <p:cNvSpPr>
              <a:spLocks noChangeArrowheads="1"/>
            </p:cNvSpPr>
            <p:nvPr/>
          </p:nvSpPr>
          <p:spPr bwMode="auto">
            <a:xfrm>
              <a:off x="3838" y="3088"/>
              <a:ext cx="11" cy="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10" name="Oval 198"/>
            <p:cNvSpPr>
              <a:spLocks noChangeArrowheads="1"/>
            </p:cNvSpPr>
            <p:nvPr/>
          </p:nvSpPr>
          <p:spPr bwMode="auto">
            <a:xfrm>
              <a:off x="3838" y="3155"/>
              <a:ext cx="11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11" name="Oval 199"/>
            <p:cNvSpPr>
              <a:spLocks noChangeArrowheads="1"/>
            </p:cNvSpPr>
            <p:nvPr/>
          </p:nvSpPr>
          <p:spPr bwMode="auto">
            <a:xfrm>
              <a:off x="3747" y="3225"/>
              <a:ext cx="10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4320" name="Oval 208"/>
          <p:cNvSpPr>
            <a:spLocks noChangeArrowheads="1"/>
          </p:cNvSpPr>
          <p:nvPr/>
        </p:nvSpPr>
        <p:spPr bwMode="auto">
          <a:xfrm>
            <a:off x="2508250" y="3686176"/>
            <a:ext cx="14288" cy="1309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21" name="Oval 209"/>
          <p:cNvSpPr>
            <a:spLocks noChangeArrowheads="1"/>
          </p:cNvSpPr>
          <p:nvPr/>
        </p:nvSpPr>
        <p:spPr bwMode="auto">
          <a:xfrm>
            <a:off x="3019426" y="3686176"/>
            <a:ext cx="15875" cy="1309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22" name="Oval 210"/>
          <p:cNvSpPr>
            <a:spLocks noChangeArrowheads="1"/>
          </p:cNvSpPr>
          <p:nvPr/>
        </p:nvSpPr>
        <p:spPr bwMode="auto">
          <a:xfrm>
            <a:off x="3019426" y="3631407"/>
            <a:ext cx="15875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23" name="Oval 211"/>
          <p:cNvSpPr>
            <a:spLocks noChangeArrowheads="1"/>
          </p:cNvSpPr>
          <p:nvPr/>
        </p:nvSpPr>
        <p:spPr bwMode="auto">
          <a:xfrm>
            <a:off x="2725738" y="3357563"/>
            <a:ext cx="17462" cy="1071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24" name="Oval 212"/>
          <p:cNvSpPr>
            <a:spLocks noChangeArrowheads="1"/>
          </p:cNvSpPr>
          <p:nvPr/>
        </p:nvSpPr>
        <p:spPr bwMode="auto">
          <a:xfrm>
            <a:off x="3019426" y="3549254"/>
            <a:ext cx="15875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25" name="Oval 213"/>
          <p:cNvSpPr>
            <a:spLocks noChangeArrowheads="1"/>
          </p:cNvSpPr>
          <p:nvPr/>
        </p:nvSpPr>
        <p:spPr bwMode="auto">
          <a:xfrm>
            <a:off x="2616200" y="3795713"/>
            <a:ext cx="17463" cy="1071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26" name="Oval 214"/>
          <p:cNvSpPr>
            <a:spLocks noChangeArrowheads="1"/>
          </p:cNvSpPr>
          <p:nvPr/>
        </p:nvSpPr>
        <p:spPr bwMode="auto">
          <a:xfrm>
            <a:off x="2616200" y="3414713"/>
            <a:ext cx="17463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27" name="Oval 215"/>
          <p:cNvSpPr>
            <a:spLocks noChangeArrowheads="1"/>
          </p:cNvSpPr>
          <p:nvPr/>
        </p:nvSpPr>
        <p:spPr bwMode="auto">
          <a:xfrm>
            <a:off x="2470150" y="3523060"/>
            <a:ext cx="17463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28" name="Oval 216"/>
          <p:cNvSpPr>
            <a:spLocks noChangeArrowheads="1"/>
          </p:cNvSpPr>
          <p:nvPr/>
        </p:nvSpPr>
        <p:spPr bwMode="auto">
          <a:xfrm>
            <a:off x="2908301" y="3549254"/>
            <a:ext cx="17463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29" name="Oval 217"/>
          <p:cNvSpPr>
            <a:spLocks noChangeArrowheads="1"/>
          </p:cNvSpPr>
          <p:nvPr/>
        </p:nvSpPr>
        <p:spPr bwMode="auto">
          <a:xfrm>
            <a:off x="2651126" y="3495676"/>
            <a:ext cx="17463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30" name="Oval 218"/>
          <p:cNvSpPr>
            <a:spLocks noChangeArrowheads="1"/>
          </p:cNvSpPr>
          <p:nvPr/>
        </p:nvSpPr>
        <p:spPr bwMode="auto">
          <a:xfrm>
            <a:off x="2579689" y="3549254"/>
            <a:ext cx="15875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31" name="Oval 219"/>
          <p:cNvSpPr>
            <a:spLocks noChangeArrowheads="1"/>
          </p:cNvSpPr>
          <p:nvPr/>
        </p:nvSpPr>
        <p:spPr bwMode="auto">
          <a:xfrm>
            <a:off x="2616200" y="3328988"/>
            <a:ext cx="17463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32" name="Oval 220"/>
          <p:cNvSpPr>
            <a:spLocks noChangeArrowheads="1"/>
          </p:cNvSpPr>
          <p:nvPr/>
        </p:nvSpPr>
        <p:spPr bwMode="auto">
          <a:xfrm>
            <a:off x="2433639" y="3659981"/>
            <a:ext cx="15875" cy="1071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33" name="Oval 221"/>
          <p:cNvSpPr>
            <a:spLocks noChangeArrowheads="1"/>
          </p:cNvSpPr>
          <p:nvPr/>
        </p:nvSpPr>
        <p:spPr bwMode="auto">
          <a:xfrm>
            <a:off x="2725738" y="3439717"/>
            <a:ext cx="17462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34" name="Oval 222"/>
          <p:cNvSpPr>
            <a:spLocks noChangeArrowheads="1"/>
          </p:cNvSpPr>
          <p:nvPr/>
        </p:nvSpPr>
        <p:spPr bwMode="auto">
          <a:xfrm>
            <a:off x="2579689" y="3659981"/>
            <a:ext cx="15875" cy="1071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35" name="Oval 223"/>
          <p:cNvSpPr>
            <a:spLocks noChangeArrowheads="1"/>
          </p:cNvSpPr>
          <p:nvPr/>
        </p:nvSpPr>
        <p:spPr bwMode="auto">
          <a:xfrm>
            <a:off x="2800351" y="3414713"/>
            <a:ext cx="17463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36" name="Oval 224"/>
          <p:cNvSpPr>
            <a:spLocks noChangeArrowheads="1"/>
          </p:cNvSpPr>
          <p:nvPr/>
        </p:nvSpPr>
        <p:spPr bwMode="auto">
          <a:xfrm>
            <a:off x="2508250" y="3468291"/>
            <a:ext cx="14288" cy="95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37" name="Oval 225"/>
          <p:cNvSpPr>
            <a:spLocks noChangeArrowheads="1"/>
          </p:cNvSpPr>
          <p:nvPr/>
        </p:nvSpPr>
        <p:spPr bwMode="auto">
          <a:xfrm>
            <a:off x="2395538" y="3468291"/>
            <a:ext cx="17462" cy="95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38" name="Oval 226"/>
          <p:cNvSpPr>
            <a:spLocks noChangeArrowheads="1"/>
          </p:cNvSpPr>
          <p:nvPr/>
        </p:nvSpPr>
        <p:spPr bwMode="auto">
          <a:xfrm>
            <a:off x="2947989" y="3468291"/>
            <a:ext cx="14287" cy="95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39" name="Oval 227"/>
          <p:cNvSpPr>
            <a:spLocks noChangeArrowheads="1"/>
          </p:cNvSpPr>
          <p:nvPr/>
        </p:nvSpPr>
        <p:spPr bwMode="auto">
          <a:xfrm>
            <a:off x="2616200" y="3523060"/>
            <a:ext cx="17463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40" name="Oval 228"/>
          <p:cNvSpPr>
            <a:spLocks noChangeArrowheads="1"/>
          </p:cNvSpPr>
          <p:nvPr/>
        </p:nvSpPr>
        <p:spPr bwMode="auto">
          <a:xfrm>
            <a:off x="2470150" y="3604023"/>
            <a:ext cx="17463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41" name="Oval 229"/>
          <p:cNvSpPr>
            <a:spLocks noChangeArrowheads="1"/>
          </p:cNvSpPr>
          <p:nvPr/>
        </p:nvSpPr>
        <p:spPr bwMode="auto">
          <a:xfrm>
            <a:off x="2544764" y="3577829"/>
            <a:ext cx="14287" cy="1071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42" name="Oval 230"/>
          <p:cNvSpPr>
            <a:spLocks noChangeArrowheads="1"/>
          </p:cNvSpPr>
          <p:nvPr/>
        </p:nvSpPr>
        <p:spPr bwMode="auto">
          <a:xfrm>
            <a:off x="2651126" y="3577829"/>
            <a:ext cx="17463" cy="1071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43" name="Oval 231"/>
          <p:cNvSpPr>
            <a:spLocks noChangeArrowheads="1"/>
          </p:cNvSpPr>
          <p:nvPr/>
        </p:nvSpPr>
        <p:spPr bwMode="auto">
          <a:xfrm>
            <a:off x="2763839" y="3549254"/>
            <a:ext cx="15875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44" name="Oval 232"/>
          <p:cNvSpPr>
            <a:spLocks noChangeArrowheads="1"/>
          </p:cNvSpPr>
          <p:nvPr/>
        </p:nvSpPr>
        <p:spPr bwMode="auto">
          <a:xfrm>
            <a:off x="2763839" y="3631407"/>
            <a:ext cx="15875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45" name="Oval 233"/>
          <p:cNvSpPr>
            <a:spLocks noChangeArrowheads="1"/>
          </p:cNvSpPr>
          <p:nvPr/>
        </p:nvSpPr>
        <p:spPr bwMode="auto">
          <a:xfrm>
            <a:off x="2616200" y="3714751"/>
            <a:ext cx="17463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46" name="Oval 234"/>
          <p:cNvSpPr>
            <a:spLocks noChangeArrowheads="1"/>
          </p:cNvSpPr>
          <p:nvPr/>
        </p:nvSpPr>
        <p:spPr bwMode="auto">
          <a:xfrm>
            <a:off x="2616200" y="3631407"/>
            <a:ext cx="17463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47" name="Oval 235"/>
          <p:cNvSpPr>
            <a:spLocks noChangeArrowheads="1"/>
          </p:cNvSpPr>
          <p:nvPr/>
        </p:nvSpPr>
        <p:spPr bwMode="auto">
          <a:xfrm>
            <a:off x="2725738" y="3631407"/>
            <a:ext cx="17462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48" name="Oval 236"/>
          <p:cNvSpPr>
            <a:spLocks noChangeArrowheads="1"/>
          </p:cNvSpPr>
          <p:nvPr/>
        </p:nvSpPr>
        <p:spPr bwMode="auto">
          <a:xfrm>
            <a:off x="2836864" y="3604023"/>
            <a:ext cx="15875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49" name="Oval 237"/>
          <p:cNvSpPr>
            <a:spLocks noChangeArrowheads="1"/>
          </p:cNvSpPr>
          <p:nvPr/>
        </p:nvSpPr>
        <p:spPr bwMode="auto">
          <a:xfrm>
            <a:off x="2836864" y="3686176"/>
            <a:ext cx="15875" cy="1309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350" name="Oval 238"/>
          <p:cNvSpPr>
            <a:spLocks noChangeArrowheads="1"/>
          </p:cNvSpPr>
          <p:nvPr/>
        </p:nvSpPr>
        <p:spPr bwMode="auto">
          <a:xfrm>
            <a:off x="2689226" y="3769519"/>
            <a:ext cx="15875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4351" name="Group 239"/>
          <p:cNvGrpSpPr>
            <a:grpSpLocks/>
          </p:cNvGrpSpPr>
          <p:nvPr/>
        </p:nvGrpSpPr>
        <p:grpSpPr bwMode="auto">
          <a:xfrm>
            <a:off x="2433638" y="2313385"/>
            <a:ext cx="376237" cy="342900"/>
            <a:chOff x="3787" y="1894"/>
            <a:chExt cx="276" cy="308"/>
          </a:xfrm>
        </p:grpSpPr>
        <p:sp>
          <p:nvSpPr>
            <p:cNvPr id="474352" name="Oval 240"/>
            <p:cNvSpPr>
              <a:spLocks noChangeArrowheads="1"/>
            </p:cNvSpPr>
            <p:nvPr/>
          </p:nvSpPr>
          <p:spPr bwMode="auto">
            <a:xfrm>
              <a:off x="4049" y="1958"/>
              <a:ext cx="14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53" name="Oval 241"/>
            <p:cNvSpPr>
              <a:spLocks noChangeArrowheads="1"/>
            </p:cNvSpPr>
            <p:nvPr/>
          </p:nvSpPr>
          <p:spPr bwMode="auto">
            <a:xfrm>
              <a:off x="4001" y="1958"/>
              <a:ext cx="10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54" name="Oval 242"/>
            <p:cNvSpPr>
              <a:spLocks noChangeArrowheads="1"/>
            </p:cNvSpPr>
            <p:nvPr/>
          </p:nvSpPr>
          <p:spPr bwMode="auto">
            <a:xfrm>
              <a:off x="3968" y="1894"/>
              <a:ext cx="12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55" name="Oval 243"/>
            <p:cNvSpPr>
              <a:spLocks noChangeArrowheads="1"/>
            </p:cNvSpPr>
            <p:nvPr/>
          </p:nvSpPr>
          <p:spPr bwMode="auto">
            <a:xfrm>
              <a:off x="3951" y="1943"/>
              <a:ext cx="12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56" name="Oval 244"/>
            <p:cNvSpPr>
              <a:spLocks noChangeArrowheads="1"/>
            </p:cNvSpPr>
            <p:nvPr/>
          </p:nvSpPr>
          <p:spPr bwMode="auto">
            <a:xfrm>
              <a:off x="3951" y="1989"/>
              <a:ext cx="12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57" name="Oval 245"/>
            <p:cNvSpPr>
              <a:spLocks noChangeArrowheads="1"/>
            </p:cNvSpPr>
            <p:nvPr/>
          </p:nvSpPr>
          <p:spPr bwMode="auto">
            <a:xfrm>
              <a:off x="4016" y="2035"/>
              <a:ext cx="13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58" name="Oval 246"/>
            <p:cNvSpPr>
              <a:spLocks noChangeArrowheads="1"/>
            </p:cNvSpPr>
            <p:nvPr/>
          </p:nvSpPr>
          <p:spPr bwMode="auto">
            <a:xfrm>
              <a:off x="3919" y="1989"/>
              <a:ext cx="12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59" name="Oval 247"/>
            <p:cNvSpPr>
              <a:spLocks noChangeArrowheads="1"/>
            </p:cNvSpPr>
            <p:nvPr/>
          </p:nvSpPr>
          <p:spPr bwMode="auto">
            <a:xfrm>
              <a:off x="3951" y="2052"/>
              <a:ext cx="12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60" name="Oval 248"/>
            <p:cNvSpPr>
              <a:spLocks noChangeArrowheads="1"/>
            </p:cNvSpPr>
            <p:nvPr/>
          </p:nvSpPr>
          <p:spPr bwMode="auto">
            <a:xfrm>
              <a:off x="3886" y="1958"/>
              <a:ext cx="11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61" name="Oval 249"/>
            <p:cNvSpPr>
              <a:spLocks noChangeArrowheads="1"/>
            </p:cNvSpPr>
            <p:nvPr/>
          </p:nvSpPr>
          <p:spPr bwMode="auto">
            <a:xfrm>
              <a:off x="3869" y="2035"/>
              <a:ext cx="14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62" name="Oval 250"/>
            <p:cNvSpPr>
              <a:spLocks noChangeArrowheads="1"/>
            </p:cNvSpPr>
            <p:nvPr/>
          </p:nvSpPr>
          <p:spPr bwMode="auto">
            <a:xfrm>
              <a:off x="3902" y="2067"/>
              <a:ext cx="13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63" name="Oval 251"/>
            <p:cNvSpPr>
              <a:spLocks noChangeArrowheads="1"/>
            </p:cNvSpPr>
            <p:nvPr/>
          </p:nvSpPr>
          <p:spPr bwMode="auto">
            <a:xfrm>
              <a:off x="3968" y="1989"/>
              <a:ext cx="12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64" name="Oval 252"/>
            <p:cNvSpPr>
              <a:spLocks noChangeArrowheads="1"/>
            </p:cNvSpPr>
            <p:nvPr/>
          </p:nvSpPr>
          <p:spPr bwMode="auto">
            <a:xfrm>
              <a:off x="4016" y="1989"/>
              <a:ext cx="13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65" name="Oval 253"/>
            <p:cNvSpPr>
              <a:spLocks noChangeArrowheads="1"/>
            </p:cNvSpPr>
            <p:nvPr/>
          </p:nvSpPr>
          <p:spPr bwMode="auto">
            <a:xfrm>
              <a:off x="3919" y="1972"/>
              <a:ext cx="12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66" name="Oval 254"/>
            <p:cNvSpPr>
              <a:spLocks noChangeArrowheads="1"/>
            </p:cNvSpPr>
            <p:nvPr/>
          </p:nvSpPr>
          <p:spPr bwMode="auto">
            <a:xfrm>
              <a:off x="3984" y="2067"/>
              <a:ext cx="12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67" name="Oval 255"/>
            <p:cNvSpPr>
              <a:spLocks noChangeArrowheads="1"/>
            </p:cNvSpPr>
            <p:nvPr/>
          </p:nvSpPr>
          <p:spPr bwMode="auto">
            <a:xfrm>
              <a:off x="3919" y="2020"/>
              <a:ext cx="12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68" name="Oval 256"/>
            <p:cNvSpPr>
              <a:spLocks noChangeArrowheads="1"/>
            </p:cNvSpPr>
            <p:nvPr/>
          </p:nvSpPr>
          <p:spPr bwMode="auto">
            <a:xfrm>
              <a:off x="3936" y="2020"/>
              <a:ext cx="12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69" name="Oval 257"/>
            <p:cNvSpPr>
              <a:spLocks noChangeArrowheads="1"/>
            </p:cNvSpPr>
            <p:nvPr/>
          </p:nvSpPr>
          <p:spPr bwMode="auto">
            <a:xfrm>
              <a:off x="3984" y="2020"/>
              <a:ext cx="12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70" name="Oval 258"/>
            <p:cNvSpPr>
              <a:spLocks noChangeArrowheads="1"/>
            </p:cNvSpPr>
            <p:nvPr/>
          </p:nvSpPr>
          <p:spPr bwMode="auto">
            <a:xfrm>
              <a:off x="3886" y="2006"/>
              <a:ext cx="11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71" name="Oval 259"/>
            <p:cNvSpPr>
              <a:spLocks noChangeArrowheads="1"/>
            </p:cNvSpPr>
            <p:nvPr/>
          </p:nvSpPr>
          <p:spPr bwMode="auto">
            <a:xfrm>
              <a:off x="3886" y="2052"/>
              <a:ext cx="11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72" name="Oval 260"/>
            <p:cNvSpPr>
              <a:spLocks noChangeArrowheads="1"/>
            </p:cNvSpPr>
            <p:nvPr/>
          </p:nvSpPr>
          <p:spPr bwMode="auto">
            <a:xfrm>
              <a:off x="3951" y="2099"/>
              <a:ext cx="12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73" name="Oval 261"/>
            <p:cNvSpPr>
              <a:spLocks noChangeArrowheads="1"/>
            </p:cNvSpPr>
            <p:nvPr/>
          </p:nvSpPr>
          <p:spPr bwMode="auto">
            <a:xfrm>
              <a:off x="3919" y="2083"/>
              <a:ext cx="12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74" name="Oval 262"/>
            <p:cNvSpPr>
              <a:spLocks noChangeArrowheads="1"/>
            </p:cNvSpPr>
            <p:nvPr/>
          </p:nvSpPr>
          <p:spPr bwMode="auto">
            <a:xfrm>
              <a:off x="3869" y="2083"/>
              <a:ext cx="14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75" name="Oval 263"/>
            <p:cNvSpPr>
              <a:spLocks noChangeArrowheads="1"/>
            </p:cNvSpPr>
            <p:nvPr/>
          </p:nvSpPr>
          <p:spPr bwMode="auto">
            <a:xfrm>
              <a:off x="3819" y="2067"/>
              <a:ext cx="12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76" name="Oval 264"/>
            <p:cNvSpPr>
              <a:spLocks noChangeArrowheads="1"/>
            </p:cNvSpPr>
            <p:nvPr/>
          </p:nvSpPr>
          <p:spPr bwMode="auto">
            <a:xfrm>
              <a:off x="3819" y="2114"/>
              <a:ext cx="12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77" name="Oval 265"/>
            <p:cNvSpPr>
              <a:spLocks noChangeArrowheads="1"/>
            </p:cNvSpPr>
            <p:nvPr/>
          </p:nvSpPr>
          <p:spPr bwMode="auto">
            <a:xfrm>
              <a:off x="3886" y="2160"/>
              <a:ext cx="11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78" name="Oval 266"/>
            <p:cNvSpPr>
              <a:spLocks noChangeArrowheads="1"/>
            </p:cNvSpPr>
            <p:nvPr/>
          </p:nvSpPr>
          <p:spPr bwMode="auto">
            <a:xfrm>
              <a:off x="3886" y="2114"/>
              <a:ext cx="11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79" name="Oval 267"/>
            <p:cNvSpPr>
              <a:spLocks noChangeArrowheads="1"/>
            </p:cNvSpPr>
            <p:nvPr/>
          </p:nvSpPr>
          <p:spPr bwMode="auto">
            <a:xfrm>
              <a:off x="3836" y="2114"/>
              <a:ext cx="12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80" name="Oval 268"/>
            <p:cNvSpPr>
              <a:spLocks noChangeArrowheads="1"/>
            </p:cNvSpPr>
            <p:nvPr/>
          </p:nvSpPr>
          <p:spPr bwMode="auto">
            <a:xfrm>
              <a:off x="3787" y="2099"/>
              <a:ext cx="12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81" name="Oval 269"/>
            <p:cNvSpPr>
              <a:spLocks noChangeArrowheads="1"/>
            </p:cNvSpPr>
            <p:nvPr/>
          </p:nvSpPr>
          <p:spPr bwMode="auto">
            <a:xfrm>
              <a:off x="3787" y="2145"/>
              <a:ext cx="12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82" name="Oval 270"/>
            <p:cNvSpPr>
              <a:spLocks noChangeArrowheads="1"/>
            </p:cNvSpPr>
            <p:nvPr/>
          </p:nvSpPr>
          <p:spPr bwMode="auto">
            <a:xfrm>
              <a:off x="3853" y="2192"/>
              <a:ext cx="13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4383" name="Group 271"/>
          <p:cNvGrpSpPr>
            <a:grpSpLocks/>
          </p:cNvGrpSpPr>
          <p:nvPr/>
        </p:nvGrpSpPr>
        <p:grpSpPr bwMode="auto">
          <a:xfrm>
            <a:off x="3678239" y="2589610"/>
            <a:ext cx="479425" cy="313134"/>
            <a:chOff x="4701" y="2141"/>
            <a:chExt cx="352" cy="283"/>
          </a:xfrm>
        </p:grpSpPr>
        <p:sp>
          <p:nvSpPr>
            <p:cNvPr id="474384" name="Oval 272"/>
            <p:cNvSpPr>
              <a:spLocks noChangeArrowheads="1"/>
            </p:cNvSpPr>
            <p:nvPr/>
          </p:nvSpPr>
          <p:spPr bwMode="auto">
            <a:xfrm>
              <a:off x="4701" y="2198"/>
              <a:ext cx="12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85" name="Oval 273"/>
            <p:cNvSpPr>
              <a:spLocks noChangeArrowheads="1"/>
            </p:cNvSpPr>
            <p:nvPr/>
          </p:nvSpPr>
          <p:spPr bwMode="auto">
            <a:xfrm>
              <a:off x="4765" y="2198"/>
              <a:ext cx="11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86" name="Oval 274"/>
            <p:cNvSpPr>
              <a:spLocks noChangeArrowheads="1"/>
            </p:cNvSpPr>
            <p:nvPr/>
          </p:nvSpPr>
          <p:spPr bwMode="auto">
            <a:xfrm>
              <a:off x="4807" y="2141"/>
              <a:ext cx="12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87" name="Oval 275"/>
            <p:cNvSpPr>
              <a:spLocks noChangeArrowheads="1"/>
            </p:cNvSpPr>
            <p:nvPr/>
          </p:nvSpPr>
          <p:spPr bwMode="auto">
            <a:xfrm>
              <a:off x="4828" y="2183"/>
              <a:ext cx="12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88" name="Oval 276"/>
            <p:cNvSpPr>
              <a:spLocks noChangeArrowheads="1"/>
            </p:cNvSpPr>
            <p:nvPr/>
          </p:nvSpPr>
          <p:spPr bwMode="auto">
            <a:xfrm>
              <a:off x="4828" y="2228"/>
              <a:ext cx="12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89" name="Oval 277"/>
            <p:cNvSpPr>
              <a:spLocks noChangeArrowheads="1"/>
            </p:cNvSpPr>
            <p:nvPr/>
          </p:nvSpPr>
          <p:spPr bwMode="auto">
            <a:xfrm>
              <a:off x="4746" y="2272"/>
              <a:ext cx="11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90" name="Oval 278"/>
            <p:cNvSpPr>
              <a:spLocks noChangeArrowheads="1"/>
            </p:cNvSpPr>
            <p:nvPr/>
          </p:nvSpPr>
          <p:spPr bwMode="auto">
            <a:xfrm>
              <a:off x="4869" y="2228"/>
              <a:ext cx="13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91" name="Oval 279"/>
            <p:cNvSpPr>
              <a:spLocks noChangeArrowheads="1"/>
            </p:cNvSpPr>
            <p:nvPr/>
          </p:nvSpPr>
          <p:spPr bwMode="auto">
            <a:xfrm>
              <a:off x="4828" y="2285"/>
              <a:ext cx="12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92" name="Oval 280"/>
            <p:cNvSpPr>
              <a:spLocks noChangeArrowheads="1"/>
            </p:cNvSpPr>
            <p:nvPr/>
          </p:nvSpPr>
          <p:spPr bwMode="auto">
            <a:xfrm>
              <a:off x="4913" y="2198"/>
              <a:ext cx="12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93" name="Oval 281"/>
            <p:cNvSpPr>
              <a:spLocks noChangeArrowheads="1"/>
            </p:cNvSpPr>
            <p:nvPr/>
          </p:nvSpPr>
          <p:spPr bwMode="auto">
            <a:xfrm>
              <a:off x="4935" y="2272"/>
              <a:ext cx="11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94" name="Oval 282"/>
            <p:cNvSpPr>
              <a:spLocks noChangeArrowheads="1"/>
            </p:cNvSpPr>
            <p:nvPr/>
          </p:nvSpPr>
          <p:spPr bwMode="auto">
            <a:xfrm>
              <a:off x="4891" y="2297"/>
              <a:ext cx="12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95" name="Oval 283"/>
            <p:cNvSpPr>
              <a:spLocks noChangeArrowheads="1"/>
            </p:cNvSpPr>
            <p:nvPr/>
          </p:nvSpPr>
          <p:spPr bwMode="auto">
            <a:xfrm>
              <a:off x="4807" y="2228"/>
              <a:ext cx="12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96" name="Oval 284"/>
            <p:cNvSpPr>
              <a:spLocks noChangeArrowheads="1"/>
            </p:cNvSpPr>
            <p:nvPr/>
          </p:nvSpPr>
          <p:spPr bwMode="auto">
            <a:xfrm>
              <a:off x="4746" y="2228"/>
              <a:ext cx="11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97" name="Oval 285"/>
            <p:cNvSpPr>
              <a:spLocks noChangeArrowheads="1"/>
            </p:cNvSpPr>
            <p:nvPr/>
          </p:nvSpPr>
          <p:spPr bwMode="auto">
            <a:xfrm>
              <a:off x="4869" y="2213"/>
              <a:ext cx="13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98" name="Oval 286"/>
            <p:cNvSpPr>
              <a:spLocks noChangeArrowheads="1"/>
            </p:cNvSpPr>
            <p:nvPr/>
          </p:nvSpPr>
          <p:spPr bwMode="auto">
            <a:xfrm>
              <a:off x="4786" y="2297"/>
              <a:ext cx="11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399" name="Oval 287"/>
            <p:cNvSpPr>
              <a:spLocks noChangeArrowheads="1"/>
            </p:cNvSpPr>
            <p:nvPr/>
          </p:nvSpPr>
          <p:spPr bwMode="auto">
            <a:xfrm>
              <a:off x="4869" y="2257"/>
              <a:ext cx="13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00" name="Oval 288"/>
            <p:cNvSpPr>
              <a:spLocks noChangeArrowheads="1"/>
            </p:cNvSpPr>
            <p:nvPr/>
          </p:nvSpPr>
          <p:spPr bwMode="auto">
            <a:xfrm>
              <a:off x="4850" y="2257"/>
              <a:ext cx="13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01" name="Oval 289"/>
            <p:cNvSpPr>
              <a:spLocks noChangeArrowheads="1"/>
            </p:cNvSpPr>
            <p:nvPr/>
          </p:nvSpPr>
          <p:spPr bwMode="auto">
            <a:xfrm>
              <a:off x="4786" y="2257"/>
              <a:ext cx="11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02" name="Oval 290"/>
            <p:cNvSpPr>
              <a:spLocks noChangeArrowheads="1"/>
            </p:cNvSpPr>
            <p:nvPr/>
          </p:nvSpPr>
          <p:spPr bwMode="auto">
            <a:xfrm>
              <a:off x="4913" y="2242"/>
              <a:ext cx="12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03" name="Oval 291"/>
            <p:cNvSpPr>
              <a:spLocks noChangeArrowheads="1"/>
            </p:cNvSpPr>
            <p:nvPr/>
          </p:nvSpPr>
          <p:spPr bwMode="auto">
            <a:xfrm>
              <a:off x="4913" y="2285"/>
              <a:ext cx="12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04" name="Oval 292"/>
            <p:cNvSpPr>
              <a:spLocks noChangeArrowheads="1"/>
            </p:cNvSpPr>
            <p:nvPr/>
          </p:nvSpPr>
          <p:spPr bwMode="auto">
            <a:xfrm>
              <a:off x="4828" y="2328"/>
              <a:ext cx="12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05" name="Oval 293"/>
            <p:cNvSpPr>
              <a:spLocks noChangeArrowheads="1"/>
            </p:cNvSpPr>
            <p:nvPr/>
          </p:nvSpPr>
          <p:spPr bwMode="auto">
            <a:xfrm>
              <a:off x="4869" y="2312"/>
              <a:ext cx="13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06" name="Oval 294"/>
            <p:cNvSpPr>
              <a:spLocks noChangeArrowheads="1"/>
            </p:cNvSpPr>
            <p:nvPr/>
          </p:nvSpPr>
          <p:spPr bwMode="auto">
            <a:xfrm>
              <a:off x="4935" y="2312"/>
              <a:ext cx="11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07" name="Oval 295"/>
            <p:cNvSpPr>
              <a:spLocks noChangeArrowheads="1"/>
            </p:cNvSpPr>
            <p:nvPr/>
          </p:nvSpPr>
          <p:spPr bwMode="auto">
            <a:xfrm>
              <a:off x="4996" y="2297"/>
              <a:ext cx="13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08" name="Oval 296"/>
            <p:cNvSpPr>
              <a:spLocks noChangeArrowheads="1"/>
            </p:cNvSpPr>
            <p:nvPr/>
          </p:nvSpPr>
          <p:spPr bwMode="auto">
            <a:xfrm>
              <a:off x="4996" y="2342"/>
              <a:ext cx="13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09" name="Oval 297"/>
            <p:cNvSpPr>
              <a:spLocks noChangeArrowheads="1"/>
            </p:cNvSpPr>
            <p:nvPr/>
          </p:nvSpPr>
          <p:spPr bwMode="auto">
            <a:xfrm>
              <a:off x="4913" y="2386"/>
              <a:ext cx="12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10" name="Oval 298"/>
            <p:cNvSpPr>
              <a:spLocks noChangeArrowheads="1"/>
            </p:cNvSpPr>
            <p:nvPr/>
          </p:nvSpPr>
          <p:spPr bwMode="auto">
            <a:xfrm>
              <a:off x="4913" y="2342"/>
              <a:ext cx="12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11" name="Oval 299"/>
            <p:cNvSpPr>
              <a:spLocks noChangeArrowheads="1"/>
            </p:cNvSpPr>
            <p:nvPr/>
          </p:nvSpPr>
          <p:spPr bwMode="auto">
            <a:xfrm>
              <a:off x="4977" y="2342"/>
              <a:ext cx="11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12" name="Oval 300"/>
            <p:cNvSpPr>
              <a:spLocks noChangeArrowheads="1"/>
            </p:cNvSpPr>
            <p:nvPr/>
          </p:nvSpPr>
          <p:spPr bwMode="auto">
            <a:xfrm>
              <a:off x="5039" y="2328"/>
              <a:ext cx="14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13" name="Oval 301"/>
            <p:cNvSpPr>
              <a:spLocks noChangeArrowheads="1"/>
            </p:cNvSpPr>
            <p:nvPr/>
          </p:nvSpPr>
          <p:spPr bwMode="auto">
            <a:xfrm>
              <a:off x="5039" y="2371"/>
              <a:ext cx="14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14" name="Oval 302"/>
            <p:cNvSpPr>
              <a:spLocks noChangeArrowheads="1"/>
            </p:cNvSpPr>
            <p:nvPr/>
          </p:nvSpPr>
          <p:spPr bwMode="auto">
            <a:xfrm>
              <a:off x="4956" y="2414"/>
              <a:ext cx="11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4447" name="Group 335"/>
          <p:cNvGrpSpPr>
            <a:grpSpLocks/>
          </p:cNvGrpSpPr>
          <p:nvPr/>
        </p:nvGrpSpPr>
        <p:grpSpPr bwMode="auto">
          <a:xfrm>
            <a:off x="3789363" y="2452688"/>
            <a:ext cx="476250" cy="311944"/>
            <a:chOff x="4782" y="2019"/>
            <a:chExt cx="350" cy="281"/>
          </a:xfrm>
        </p:grpSpPr>
        <p:sp>
          <p:nvSpPr>
            <p:cNvPr id="474448" name="Oval 336"/>
            <p:cNvSpPr>
              <a:spLocks noChangeArrowheads="1"/>
            </p:cNvSpPr>
            <p:nvPr/>
          </p:nvSpPr>
          <p:spPr bwMode="auto">
            <a:xfrm>
              <a:off x="4782" y="2075"/>
              <a:ext cx="12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49" name="Oval 337"/>
            <p:cNvSpPr>
              <a:spLocks noChangeArrowheads="1"/>
            </p:cNvSpPr>
            <p:nvPr/>
          </p:nvSpPr>
          <p:spPr bwMode="auto">
            <a:xfrm>
              <a:off x="4846" y="2075"/>
              <a:ext cx="12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50" name="Oval 338"/>
            <p:cNvSpPr>
              <a:spLocks noChangeArrowheads="1"/>
            </p:cNvSpPr>
            <p:nvPr/>
          </p:nvSpPr>
          <p:spPr bwMode="auto">
            <a:xfrm>
              <a:off x="4890" y="2019"/>
              <a:ext cx="11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51" name="Oval 339"/>
            <p:cNvSpPr>
              <a:spLocks noChangeArrowheads="1"/>
            </p:cNvSpPr>
            <p:nvPr/>
          </p:nvSpPr>
          <p:spPr bwMode="auto">
            <a:xfrm>
              <a:off x="4909" y="2061"/>
              <a:ext cx="12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52" name="Oval 340"/>
            <p:cNvSpPr>
              <a:spLocks noChangeArrowheads="1"/>
            </p:cNvSpPr>
            <p:nvPr/>
          </p:nvSpPr>
          <p:spPr bwMode="auto">
            <a:xfrm>
              <a:off x="4909" y="2105"/>
              <a:ext cx="12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53" name="Oval 341"/>
            <p:cNvSpPr>
              <a:spLocks noChangeArrowheads="1"/>
            </p:cNvSpPr>
            <p:nvPr/>
          </p:nvSpPr>
          <p:spPr bwMode="auto">
            <a:xfrm>
              <a:off x="4823" y="2148"/>
              <a:ext cx="13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54" name="Oval 342"/>
            <p:cNvSpPr>
              <a:spLocks noChangeArrowheads="1"/>
            </p:cNvSpPr>
            <p:nvPr/>
          </p:nvSpPr>
          <p:spPr bwMode="auto">
            <a:xfrm>
              <a:off x="4949" y="2105"/>
              <a:ext cx="14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55" name="Oval 343"/>
            <p:cNvSpPr>
              <a:spLocks noChangeArrowheads="1"/>
            </p:cNvSpPr>
            <p:nvPr/>
          </p:nvSpPr>
          <p:spPr bwMode="auto">
            <a:xfrm>
              <a:off x="4909" y="2161"/>
              <a:ext cx="12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56" name="Oval 344"/>
            <p:cNvSpPr>
              <a:spLocks noChangeArrowheads="1"/>
            </p:cNvSpPr>
            <p:nvPr/>
          </p:nvSpPr>
          <p:spPr bwMode="auto">
            <a:xfrm>
              <a:off x="4991" y="2075"/>
              <a:ext cx="13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57" name="Oval 345"/>
            <p:cNvSpPr>
              <a:spLocks noChangeArrowheads="1"/>
            </p:cNvSpPr>
            <p:nvPr/>
          </p:nvSpPr>
          <p:spPr bwMode="auto">
            <a:xfrm>
              <a:off x="5015" y="2148"/>
              <a:ext cx="11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58" name="Oval 346"/>
            <p:cNvSpPr>
              <a:spLocks noChangeArrowheads="1"/>
            </p:cNvSpPr>
            <p:nvPr/>
          </p:nvSpPr>
          <p:spPr bwMode="auto">
            <a:xfrm>
              <a:off x="4972" y="2175"/>
              <a:ext cx="11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59" name="Oval 347"/>
            <p:cNvSpPr>
              <a:spLocks noChangeArrowheads="1"/>
            </p:cNvSpPr>
            <p:nvPr/>
          </p:nvSpPr>
          <p:spPr bwMode="auto">
            <a:xfrm>
              <a:off x="4890" y="2105"/>
              <a:ext cx="11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60" name="Oval 348"/>
            <p:cNvSpPr>
              <a:spLocks noChangeArrowheads="1"/>
            </p:cNvSpPr>
            <p:nvPr/>
          </p:nvSpPr>
          <p:spPr bwMode="auto">
            <a:xfrm>
              <a:off x="4823" y="2105"/>
              <a:ext cx="13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61" name="Oval 349"/>
            <p:cNvSpPr>
              <a:spLocks noChangeArrowheads="1"/>
            </p:cNvSpPr>
            <p:nvPr/>
          </p:nvSpPr>
          <p:spPr bwMode="auto">
            <a:xfrm>
              <a:off x="4949" y="2090"/>
              <a:ext cx="14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62" name="Oval 350"/>
            <p:cNvSpPr>
              <a:spLocks noChangeArrowheads="1"/>
            </p:cNvSpPr>
            <p:nvPr/>
          </p:nvSpPr>
          <p:spPr bwMode="auto">
            <a:xfrm>
              <a:off x="4867" y="2175"/>
              <a:ext cx="12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63" name="Oval 351"/>
            <p:cNvSpPr>
              <a:spLocks noChangeArrowheads="1"/>
            </p:cNvSpPr>
            <p:nvPr/>
          </p:nvSpPr>
          <p:spPr bwMode="auto">
            <a:xfrm>
              <a:off x="4949" y="2133"/>
              <a:ext cx="14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64" name="Oval 352"/>
            <p:cNvSpPr>
              <a:spLocks noChangeArrowheads="1"/>
            </p:cNvSpPr>
            <p:nvPr/>
          </p:nvSpPr>
          <p:spPr bwMode="auto">
            <a:xfrm>
              <a:off x="4930" y="2133"/>
              <a:ext cx="11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65" name="Oval 353"/>
            <p:cNvSpPr>
              <a:spLocks noChangeArrowheads="1"/>
            </p:cNvSpPr>
            <p:nvPr/>
          </p:nvSpPr>
          <p:spPr bwMode="auto">
            <a:xfrm>
              <a:off x="4867" y="2133"/>
              <a:ext cx="12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66" name="Oval 354"/>
            <p:cNvSpPr>
              <a:spLocks noChangeArrowheads="1"/>
            </p:cNvSpPr>
            <p:nvPr/>
          </p:nvSpPr>
          <p:spPr bwMode="auto">
            <a:xfrm>
              <a:off x="4991" y="2120"/>
              <a:ext cx="13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67" name="Oval 355"/>
            <p:cNvSpPr>
              <a:spLocks noChangeArrowheads="1"/>
            </p:cNvSpPr>
            <p:nvPr/>
          </p:nvSpPr>
          <p:spPr bwMode="auto">
            <a:xfrm>
              <a:off x="4991" y="2161"/>
              <a:ext cx="13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68" name="Oval 356"/>
            <p:cNvSpPr>
              <a:spLocks noChangeArrowheads="1"/>
            </p:cNvSpPr>
            <p:nvPr/>
          </p:nvSpPr>
          <p:spPr bwMode="auto">
            <a:xfrm>
              <a:off x="4909" y="2204"/>
              <a:ext cx="12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69" name="Oval 357"/>
            <p:cNvSpPr>
              <a:spLocks noChangeArrowheads="1"/>
            </p:cNvSpPr>
            <p:nvPr/>
          </p:nvSpPr>
          <p:spPr bwMode="auto">
            <a:xfrm>
              <a:off x="4949" y="2190"/>
              <a:ext cx="14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70" name="Oval 358"/>
            <p:cNvSpPr>
              <a:spLocks noChangeArrowheads="1"/>
            </p:cNvSpPr>
            <p:nvPr/>
          </p:nvSpPr>
          <p:spPr bwMode="auto">
            <a:xfrm>
              <a:off x="5015" y="2190"/>
              <a:ext cx="11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71" name="Oval 359"/>
            <p:cNvSpPr>
              <a:spLocks noChangeArrowheads="1"/>
            </p:cNvSpPr>
            <p:nvPr/>
          </p:nvSpPr>
          <p:spPr bwMode="auto">
            <a:xfrm>
              <a:off x="5077" y="2175"/>
              <a:ext cx="13" cy="1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72" name="Oval 360"/>
            <p:cNvSpPr>
              <a:spLocks noChangeArrowheads="1"/>
            </p:cNvSpPr>
            <p:nvPr/>
          </p:nvSpPr>
          <p:spPr bwMode="auto">
            <a:xfrm>
              <a:off x="5077" y="2219"/>
              <a:ext cx="13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73" name="Oval 361"/>
            <p:cNvSpPr>
              <a:spLocks noChangeArrowheads="1"/>
            </p:cNvSpPr>
            <p:nvPr/>
          </p:nvSpPr>
          <p:spPr bwMode="auto">
            <a:xfrm>
              <a:off x="4991" y="2262"/>
              <a:ext cx="13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74" name="Oval 362"/>
            <p:cNvSpPr>
              <a:spLocks noChangeArrowheads="1"/>
            </p:cNvSpPr>
            <p:nvPr/>
          </p:nvSpPr>
          <p:spPr bwMode="auto">
            <a:xfrm>
              <a:off x="4991" y="2219"/>
              <a:ext cx="13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75" name="Oval 363"/>
            <p:cNvSpPr>
              <a:spLocks noChangeArrowheads="1"/>
            </p:cNvSpPr>
            <p:nvPr/>
          </p:nvSpPr>
          <p:spPr bwMode="auto">
            <a:xfrm>
              <a:off x="5057" y="2219"/>
              <a:ext cx="12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76" name="Oval 364"/>
            <p:cNvSpPr>
              <a:spLocks noChangeArrowheads="1"/>
            </p:cNvSpPr>
            <p:nvPr/>
          </p:nvSpPr>
          <p:spPr bwMode="auto">
            <a:xfrm>
              <a:off x="5120" y="2204"/>
              <a:ext cx="12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77" name="Oval 365"/>
            <p:cNvSpPr>
              <a:spLocks noChangeArrowheads="1"/>
            </p:cNvSpPr>
            <p:nvPr/>
          </p:nvSpPr>
          <p:spPr bwMode="auto">
            <a:xfrm>
              <a:off x="5120" y="2247"/>
              <a:ext cx="12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78" name="Oval 366"/>
            <p:cNvSpPr>
              <a:spLocks noChangeArrowheads="1"/>
            </p:cNvSpPr>
            <p:nvPr/>
          </p:nvSpPr>
          <p:spPr bwMode="auto">
            <a:xfrm>
              <a:off x="5036" y="2290"/>
              <a:ext cx="12" cy="1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4479" name="Oval 367"/>
          <p:cNvSpPr>
            <a:spLocks noChangeArrowheads="1"/>
          </p:cNvSpPr>
          <p:nvPr/>
        </p:nvSpPr>
        <p:spPr bwMode="auto">
          <a:xfrm>
            <a:off x="2579689" y="3739754"/>
            <a:ext cx="15875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480" name="Oval 368"/>
          <p:cNvSpPr>
            <a:spLocks noChangeArrowheads="1"/>
          </p:cNvSpPr>
          <p:nvPr/>
        </p:nvSpPr>
        <p:spPr bwMode="auto">
          <a:xfrm>
            <a:off x="3094039" y="3739754"/>
            <a:ext cx="15875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481" name="Oval 369"/>
          <p:cNvSpPr>
            <a:spLocks noChangeArrowheads="1"/>
          </p:cNvSpPr>
          <p:nvPr/>
        </p:nvSpPr>
        <p:spPr bwMode="auto">
          <a:xfrm>
            <a:off x="3094039" y="3686176"/>
            <a:ext cx="15875" cy="1309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482" name="Oval 370"/>
          <p:cNvSpPr>
            <a:spLocks noChangeArrowheads="1"/>
          </p:cNvSpPr>
          <p:nvPr/>
        </p:nvSpPr>
        <p:spPr bwMode="auto">
          <a:xfrm>
            <a:off x="2800351" y="3414713"/>
            <a:ext cx="17463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483" name="Oval 371"/>
          <p:cNvSpPr>
            <a:spLocks noChangeArrowheads="1"/>
          </p:cNvSpPr>
          <p:nvPr/>
        </p:nvSpPr>
        <p:spPr bwMode="auto">
          <a:xfrm>
            <a:off x="3094039" y="3604023"/>
            <a:ext cx="15875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484" name="Oval 372"/>
          <p:cNvSpPr>
            <a:spLocks noChangeArrowheads="1"/>
          </p:cNvSpPr>
          <p:nvPr/>
        </p:nvSpPr>
        <p:spPr bwMode="auto">
          <a:xfrm>
            <a:off x="2689226" y="3854054"/>
            <a:ext cx="15875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485" name="Oval 373"/>
          <p:cNvSpPr>
            <a:spLocks noChangeArrowheads="1"/>
          </p:cNvSpPr>
          <p:nvPr/>
        </p:nvSpPr>
        <p:spPr bwMode="auto">
          <a:xfrm>
            <a:off x="2689226" y="3468291"/>
            <a:ext cx="15875" cy="95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486" name="Oval 374"/>
          <p:cNvSpPr>
            <a:spLocks noChangeArrowheads="1"/>
          </p:cNvSpPr>
          <p:nvPr/>
        </p:nvSpPr>
        <p:spPr bwMode="auto">
          <a:xfrm>
            <a:off x="2544764" y="3577829"/>
            <a:ext cx="14287" cy="1071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487" name="Oval 375"/>
          <p:cNvSpPr>
            <a:spLocks noChangeArrowheads="1"/>
          </p:cNvSpPr>
          <p:nvPr/>
        </p:nvSpPr>
        <p:spPr bwMode="auto">
          <a:xfrm>
            <a:off x="2981326" y="3604023"/>
            <a:ext cx="15875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488" name="Oval 376"/>
          <p:cNvSpPr>
            <a:spLocks noChangeArrowheads="1"/>
          </p:cNvSpPr>
          <p:nvPr/>
        </p:nvSpPr>
        <p:spPr bwMode="auto">
          <a:xfrm>
            <a:off x="2725738" y="3549254"/>
            <a:ext cx="17462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489" name="Oval 377"/>
          <p:cNvSpPr>
            <a:spLocks noChangeArrowheads="1"/>
          </p:cNvSpPr>
          <p:nvPr/>
        </p:nvSpPr>
        <p:spPr bwMode="auto">
          <a:xfrm>
            <a:off x="2651126" y="3604023"/>
            <a:ext cx="17463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490" name="Oval 378"/>
          <p:cNvSpPr>
            <a:spLocks noChangeArrowheads="1"/>
          </p:cNvSpPr>
          <p:nvPr/>
        </p:nvSpPr>
        <p:spPr bwMode="auto">
          <a:xfrm>
            <a:off x="2689226" y="3384947"/>
            <a:ext cx="15875" cy="1309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491" name="Oval 379"/>
          <p:cNvSpPr>
            <a:spLocks noChangeArrowheads="1"/>
          </p:cNvSpPr>
          <p:nvPr/>
        </p:nvSpPr>
        <p:spPr bwMode="auto">
          <a:xfrm>
            <a:off x="2508250" y="3714751"/>
            <a:ext cx="14288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492" name="Oval 380"/>
          <p:cNvSpPr>
            <a:spLocks noChangeArrowheads="1"/>
          </p:cNvSpPr>
          <p:nvPr/>
        </p:nvSpPr>
        <p:spPr bwMode="auto">
          <a:xfrm>
            <a:off x="2800351" y="3495676"/>
            <a:ext cx="17463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493" name="Oval 381"/>
          <p:cNvSpPr>
            <a:spLocks noChangeArrowheads="1"/>
          </p:cNvSpPr>
          <p:nvPr/>
        </p:nvSpPr>
        <p:spPr bwMode="auto">
          <a:xfrm>
            <a:off x="2651126" y="3714751"/>
            <a:ext cx="17463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494" name="Oval 382"/>
          <p:cNvSpPr>
            <a:spLocks noChangeArrowheads="1"/>
          </p:cNvSpPr>
          <p:nvPr/>
        </p:nvSpPr>
        <p:spPr bwMode="auto">
          <a:xfrm>
            <a:off x="2873376" y="3468291"/>
            <a:ext cx="15875" cy="95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495" name="Oval 383"/>
          <p:cNvSpPr>
            <a:spLocks noChangeArrowheads="1"/>
          </p:cNvSpPr>
          <p:nvPr/>
        </p:nvSpPr>
        <p:spPr bwMode="auto">
          <a:xfrm>
            <a:off x="2579689" y="3523060"/>
            <a:ext cx="15875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496" name="Oval 384"/>
          <p:cNvSpPr>
            <a:spLocks noChangeArrowheads="1"/>
          </p:cNvSpPr>
          <p:nvPr/>
        </p:nvSpPr>
        <p:spPr bwMode="auto">
          <a:xfrm>
            <a:off x="2470150" y="3523060"/>
            <a:ext cx="17463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497" name="Oval 385"/>
          <p:cNvSpPr>
            <a:spLocks noChangeArrowheads="1"/>
          </p:cNvSpPr>
          <p:nvPr/>
        </p:nvSpPr>
        <p:spPr bwMode="auto">
          <a:xfrm>
            <a:off x="3019426" y="3523060"/>
            <a:ext cx="15875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498" name="Oval 386"/>
          <p:cNvSpPr>
            <a:spLocks noChangeArrowheads="1"/>
          </p:cNvSpPr>
          <p:nvPr/>
        </p:nvSpPr>
        <p:spPr bwMode="auto">
          <a:xfrm>
            <a:off x="2689226" y="3577829"/>
            <a:ext cx="15875" cy="1071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499" name="Oval 387"/>
          <p:cNvSpPr>
            <a:spLocks noChangeArrowheads="1"/>
          </p:cNvSpPr>
          <p:nvPr/>
        </p:nvSpPr>
        <p:spPr bwMode="auto">
          <a:xfrm>
            <a:off x="2544764" y="3659981"/>
            <a:ext cx="14287" cy="1071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500" name="Oval 388"/>
          <p:cNvSpPr>
            <a:spLocks noChangeArrowheads="1"/>
          </p:cNvSpPr>
          <p:nvPr/>
        </p:nvSpPr>
        <p:spPr bwMode="auto">
          <a:xfrm>
            <a:off x="2616200" y="3631407"/>
            <a:ext cx="17463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501" name="Oval 389"/>
          <p:cNvSpPr>
            <a:spLocks noChangeArrowheads="1"/>
          </p:cNvSpPr>
          <p:nvPr/>
        </p:nvSpPr>
        <p:spPr bwMode="auto">
          <a:xfrm>
            <a:off x="2725738" y="3631407"/>
            <a:ext cx="17462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502" name="Oval 390"/>
          <p:cNvSpPr>
            <a:spLocks noChangeArrowheads="1"/>
          </p:cNvSpPr>
          <p:nvPr/>
        </p:nvSpPr>
        <p:spPr bwMode="auto">
          <a:xfrm>
            <a:off x="2836864" y="3604023"/>
            <a:ext cx="15875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503" name="Oval 391"/>
          <p:cNvSpPr>
            <a:spLocks noChangeArrowheads="1"/>
          </p:cNvSpPr>
          <p:nvPr/>
        </p:nvSpPr>
        <p:spPr bwMode="auto">
          <a:xfrm>
            <a:off x="2836864" y="3686176"/>
            <a:ext cx="15875" cy="1309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504" name="Oval 392"/>
          <p:cNvSpPr>
            <a:spLocks noChangeArrowheads="1"/>
          </p:cNvSpPr>
          <p:nvPr/>
        </p:nvSpPr>
        <p:spPr bwMode="auto">
          <a:xfrm>
            <a:off x="2689226" y="3769519"/>
            <a:ext cx="15875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505" name="Oval 393"/>
          <p:cNvSpPr>
            <a:spLocks noChangeArrowheads="1"/>
          </p:cNvSpPr>
          <p:nvPr/>
        </p:nvSpPr>
        <p:spPr bwMode="auto">
          <a:xfrm>
            <a:off x="2689226" y="3686176"/>
            <a:ext cx="15875" cy="1309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506" name="Oval 394"/>
          <p:cNvSpPr>
            <a:spLocks noChangeArrowheads="1"/>
          </p:cNvSpPr>
          <p:nvPr/>
        </p:nvSpPr>
        <p:spPr bwMode="auto">
          <a:xfrm>
            <a:off x="2800351" y="3686176"/>
            <a:ext cx="17463" cy="13097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507" name="Oval 395"/>
          <p:cNvSpPr>
            <a:spLocks noChangeArrowheads="1"/>
          </p:cNvSpPr>
          <p:nvPr/>
        </p:nvSpPr>
        <p:spPr bwMode="auto">
          <a:xfrm>
            <a:off x="2908301" y="3659981"/>
            <a:ext cx="17463" cy="1071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508" name="Oval 396"/>
          <p:cNvSpPr>
            <a:spLocks noChangeArrowheads="1"/>
          </p:cNvSpPr>
          <p:nvPr/>
        </p:nvSpPr>
        <p:spPr bwMode="auto">
          <a:xfrm>
            <a:off x="2908301" y="3739754"/>
            <a:ext cx="17463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4509" name="Oval 397"/>
          <p:cNvSpPr>
            <a:spLocks noChangeArrowheads="1"/>
          </p:cNvSpPr>
          <p:nvPr/>
        </p:nvSpPr>
        <p:spPr bwMode="auto">
          <a:xfrm>
            <a:off x="2763839" y="3824288"/>
            <a:ext cx="15875" cy="11906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4526" name="Group 414"/>
          <p:cNvGrpSpPr>
            <a:grpSpLocks/>
          </p:cNvGrpSpPr>
          <p:nvPr/>
        </p:nvGrpSpPr>
        <p:grpSpPr bwMode="auto">
          <a:xfrm>
            <a:off x="1406525" y="2114550"/>
            <a:ext cx="2711450" cy="2166938"/>
            <a:chOff x="604" y="1776"/>
            <a:chExt cx="1708" cy="1820"/>
          </a:xfrm>
        </p:grpSpPr>
        <p:sp>
          <p:nvSpPr>
            <p:cNvPr id="474511" name="Line 399"/>
            <p:cNvSpPr>
              <a:spLocks noChangeShapeType="1"/>
            </p:cNvSpPr>
            <p:nvPr/>
          </p:nvSpPr>
          <p:spPr bwMode="auto">
            <a:xfrm flipH="1">
              <a:off x="604" y="2686"/>
              <a:ext cx="17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510" name="Line 398"/>
            <p:cNvSpPr>
              <a:spLocks noChangeShapeType="1"/>
            </p:cNvSpPr>
            <p:nvPr/>
          </p:nvSpPr>
          <p:spPr bwMode="auto">
            <a:xfrm>
              <a:off x="1458" y="1776"/>
              <a:ext cx="0" cy="18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4519" name="Line 407"/>
          <p:cNvSpPr>
            <a:spLocks noChangeShapeType="1"/>
          </p:cNvSpPr>
          <p:nvPr/>
        </p:nvSpPr>
        <p:spPr bwMode="auto">
          <a:xfrm flipH="1" flipV="1">
            <a:off x="6515101" y="3838576"/>
            <a:ext cx="784225" cy="30837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521" name="Text Box 409"/>
          <p:cNvSpPr txBox="1">
            <a:spLocks noChangeArrowheads="1"/>
          </p:cNvSpPr>
          <p:nvPr/>
        </p:nvSpPr>
        <p:spPr bwMode="auto">
          <a:xfrm>
            <a:off x="2762250" y="2703910"/>
            <a:ext cx="623213" cy="37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693" tIns="46346" rIns="92693" bIns="46346">
            <a:spAutoFit/>
          </a:bodyPr>
          <a:lstStyle>
            <a:lvl1pPr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463550"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927100"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390650"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1854200"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311400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68600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225800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83000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sz="1800" b="1" dirty="0">
                <a:solidFill>
                  <a:schemeClr val="tx2"/>
                </a:solidFill>
              </a:rPr>
              <a:t>Bad</a:t>
            </a:r>
          </a:p>
        </p:txBody>
      </p:sp>
      <p:grpSp>
        <p:nvGrpSpPr>
          <p:cNvPr id="474415" name="Group 303"/>
          <p:cNvGrpSpPr>
            <a:grpSpLocks/>
          </p:cNvGrpSpPr>
          <p:nvPr/>
        </p:nvGrpSpPr>
        <p:grpSpPr bwMode="auto">
          <a:xfrm>
            <a:off x="2184401" y="2396296"/>
            <a:ext cx="376237" cy="344091"/>
            <a:chOff x="3598" y="1944"/>
            <a:chExt cx="276" cy="308"/>
          </a:xfrm>
        </p:grpSpPr>
        <p:sp>
          <p:nvSpPr>
            <p:cNvPr id="474416" name="Oval 304"/>
            <p:cNvSpPr>
              <a:spLocks noChangeArrowheads="1"/>
            </p:cNvSpPr>
            <p:nvPr/>
          </p:nvSpPr>
          <p:spPr bwMode="auto">
            <a:xfrm>
              <a:off x="3861" y="2007"/>
              <a:ext cx="13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17" name="Oval 305"/>
            <p:cNvSpPr>
              <a:spLocks noChangeArrowheads="1"/>
            </p:cNvSpPr>
            <p:nvPr/>
          </p:nvSpPr>
          <p:spPr bwMode="auto">
            <a:xfrm>
              <a:off x="3813" y="2007"/>
              <a:ext cx="12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18" name="Oval 306"/>
            <p:cNvSpPr>
              <a:spLocks noChangeArrowheads="1"/>
            </p:cNvSpPr>
            <p:nvPr/>
          </p:nvSpPr>
          <p:spPr bwMode="auto">
            <a:xfrm>
              <a:off x="3779" y="1944"/>
              <a:ext cx="14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19" name="Oval 307"/>
            <p:cNvSpPr>
              <a:spLocks noChangeArrowheads="1"/>
            </p:cNvSpPr>
            <p:nvPr/>
          </p:nvSpPr>
          <p:spPr bwMode="auto">
            <a:xfrm>
              <a:off x="3764" y="1992"/>
              <a:ext cx="12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20" name="Oval 308"/>
            <p:cNvSpPr>
              <a:spLocks noChangeArrowheads="1"/>
            </p:cNvSpPr>
            <p:nvPr/>
          </p:nvSpPr>
          <p:spPr bwMode="auto">
            <a:xfrm>
              <a:off x="3764" y="2039"/>
              <a:ext cx="12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21" name="Oval 309"/>
            <p:cNvSpPr>
              <a:spLocks noChangeArrowheads="1"/>
            </p:cNvSpPr>
            <p:nvPr/>
          </p:nvSpPr>
          <p:spPr bwMode="auto">
            <a:xfrm>
              <a:off x="3829" y="2084"/>
              <a:ext cx="12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22" name="Oval 310"/>
            <p:cNvSpPr>
              <a:spLocks noChangeArrowheads="1"/>
            </p:cNvSpPr>
            <p:nvPr/>
          </p:nvSpPr>
          <p:spPr bwMode="auto">
            <a:xfrm>
              <a:off x="3731" y="2039"/>
              <a:ext cx="12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23" name="Oval 311"/>
            <p:cNvSpPr>
              <a:spLocks noChangeArrowheads="1"/>
            </p:cNvSpPr>
            <p:nvPr/>
          </p:nvSpPr>
          <p:spPr bwMode="auto">
            <a:xfrm>
              <a:off x="3764" y="2101"/>
              <a:ext cx="12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24" name="Oval 312"/>
            <p:cNvSpPr>
              <a:spLocks noChangeArrowheads="1"/>
            </p:cNvSpPr>
            <p:nvPr/>
          </p:nvSpPr>
          <p:spPr bwMode="auto">
            <a:xfrm>
              <a:off x="3697" y="2007"/>
              <a:ext cx="12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25" name="Oval 313"/>
            <p:cNvSpPr>
              <a:spLocks noChangeArrowheads="1"/>
            </p:cNvSpPr>
            <p:nvPr/>
          </p:nvSpPr>
          <p:spPr bwMode="auto">
            <a:xfrm>
              <a:off x="3680" y="2084"/>
              <a:ext cx="13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26" name="Oval 314"/>
            <p:cNvSpPr>
              <a:spLocks noChangeArrowheads="1"/>
            </p:cNvSpPr>
            <p:nvPr/>
          </p:nvSpPr>
          <p:spPr bwMode="auto">
            <a:xfrm>
              <a:off x="3714" y="2116"/>
              <a:ext cx="11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27" name="Oval 315"/>
            <p:cNvSpPr>
              <a:spLocks noChangeArrowheads="1"/>
            </p:cNvSpPr>
            <p:nvPr/>
          </p:nvSpPr>
          <p:spPr bwMode="auto">
            <a:xfrm>
              <a:off x="3779" y="2039"/>
              <a:ext cx="14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28" name="Oval 316"/>
            <p:cNvSpPr>
              <a:spLocks noChangeArrowheads="1"/>
            </p:cNvSpPr>
            <p:nvPr/>
          </p:nvSpPr>
          <p:spPr bwMode="auto">
            <a:xfrm>
              <a:off x="3829" y="2039"/>
              <a:ext cx="12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29" name="Oval 317"/>
            <p:cNvSpPr>
              <a:spLocks noChangeArrowheads="1"/>
            </p:cNvSpPr>
            <p:nvPr/>
          </p:nvSpPr>
          <p:spPr bwMode="auto">
            <a:xfrm>
              <a:off x="3731" y="2023"/>
              <a:ext cx="12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30" name="Oval 318"/>
            <p:cNvSpPr>
              <a:spLocks noChangeArrowheads="1"/>
            </p:cNvSpPr>
            <p:nvPr/>
          </p:nvSpPr>
          <p:spPr bwMode="auto">
            <a:xfrm>
              <a:off x="3796" y="2116"/>
              <a:ext cx="11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31" name="Oval 319"/>
            <p:cNvSpPr>
              <a:spLocks noChangeArrowheads="1"/>
            </p:cNvSpPr>
            <p:nvPr/>
          </p:nvSpPr>
          <p:spPr bwMode="auto">
            <a:xfrm>
              <a:off x="3731" y="2069"/>
              <a:ext cx="12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32" name="Oval 320"/>
            <p:cNvSpPr>
              <a:spLocks noChangeArrowheads="1"/>
            </p:cNvSpPr>
            <p:nvPr/>
          </p:nvSpPr>
          <p:spPr bwMode="auto">
            <a:xfrm>
              <a:off x="3747" y="2069"/>
              <a:ext cx="12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33" name="Oval 321"/>
            <p:cNvSpPr>
              <a:spLocks noChangeArrowheads="1"/>
            </p:cNvSpPr>
            <p:nvPr/>
          </p:nvSpPr>
          <p:spPr bwMode="auto">
            <a:xfrm>
              <a:off x="3796" y="2069"/>
              <a:ext cx="11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34" name="Oval 322"/>
            <p:cNvSpPr>
              <a:spLocks noChangeArrowheads="1"/>
            </p:cNvSpPr>
            <p:nvPr/>
          </p:nvSpPr>
          <p:spPr bwMode="auto">
            <a:xfrm>
              <a:off x="3697" y="2053"/>
              <a:ext cx="12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35" name="Oval 323"/>
            <p:cNvSpPr>
              <a:spLocks noChangeArrowheads="1"/>
            </p:cNvSpPr>
            <p:nvPr/>
          </p:nvSpPr>
          <p:spPr bwMode="auto">
            <a:xfrm>
              <a:off x="3697" y="2101"/>
              <a:ext cx="12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36" name="Oval 324"/>
            <p:cNvSpPr>
              <a:spLocks noChangeArrowheads="1"/>
            </p:cNvSpPr>
            <p:nvPr/>
          </p:nvSpPr>
          <p:spPr bwMode="auto">
            <a:xfrm>
              <a:off x="3764" y="2148"/>
              <a:ext cx="12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37" name="Oval 325"/>
            <p:cNvSpPr>
              <a:spLocks noChangeArrowheads="1"/>
            </p:cNvSpPr>
            <p:nvPr/>
          </p:nvSpPr>
          <p:spPr bwMode="auto">
            <a:xfrm>
              <a:off x="3731" y="2133"/>
              <a:ext cx="12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38" name="Oval 326"/>
            <p:cNvSpPr>
              <a:spLocks noChangeArrowheads="1"/>
            </p:cNvSpPr>
            <p:nvPr/>
          </p:nvSpPr>
          <p:spPr bwMode="auto">
            <a:xfrm>
              <a:off x="3680" y="2133"/>
              <a:ext cx="13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39" name="Oval 327"/>
            <p:cNvSpPr>
              <a:spLocks noChangeArrowheads="1"/>
            </p:cNvSpPr>
            <p:nvPr/>
          </p:nvSpPr>
          <p:spPr bwMode="auto">
            <a:xfrm>
              <a:off x="3632" y="2116"/>
              <a:ext cx="12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40" name="Oval 328"/>
            <p:cNvSpPr>
              <a:spLocks noChangeArrowheads="1"/>
            </p:cNvSpPr>
            <p:nvPr/>
          </p:nvSpPr>
          <p:spPr bwMode="auto">
            <a:xfrm>
              <a:off x="3632" y="2162"/>
              <a:ext cx="12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41" name="Oval 329"/>
            <p:cNvSpPr>
              <a:spLocks noChangeArrowheads="1"/>
            </p:cNvSpPr>
            <p:nvPr/>
          </p:nvSpPr>
          <p:spPr bwMode="auto">
            <a:xfrm>
              <a:off x="3697" y="2210"/>
              <a:ext cx="12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42" name="Oval 330"/>
            <p:cNvSpPr>
              <a:spLocks noChangeArrowheads="1"/>
            </p:cNvSpPr>
            <p:nvPr/>
          </p:nvSpPr>
          <p:spPr bwMode="auto">
            <a:xfrm>
              <a:off x="3697" y="2162"/>
              <a:ext cx="12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43" name="Oval 331"/>
            <p:cNvSpPr>
              <a:spLocks noChangeArrowheads="1"/>
            </p:cNvSpPr>
            <p:nvPr/>
          </p:nvSpPr>
          <p:spPr bwMode="auto">
            <a:xfrm>
              <a:off x="3648" y="2162"/>
              <a:ext cx="13" cy="11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44" name="Oval 332"/>
            <p:cNvSpPr>
              <a:spLocks noChangeArrowheads="1"/>
            </p:cNvSpPr>
            <p:nvPr/>
          </p:nvSpPr>
          <p:spPr bwMode="auto">
            <a:xfrm>
              <a:off x="3598" y="2148"/>
              <a:ext cx="13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45" name="Oval 333"/>
            <p:cNvSpPr>
              <a:spLocks noChangeArrowheads="1"/>
            </p:cNvSpPr>
            <p:nvPr/>
          </p:nvSpPr>
          <p:spPr bwMode="auto">
            <a:xfrm>
              <a:off x="3598" y="2196"/>
              <a:ext cx="13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446" name="Oval 334"/>
            <p:cNvSpPr>
              <a:spLocks noChangeArrowheads="1"/>
            </p:cNvSpPr>
            <p:nvPr/>
          </p:nvSpPr>
          <p:spPr bwMode="auto">
            <a:xfrm>
              <a:off x="3664" y="2242"/>
              <a:ext cx="11" cy="10"/>
            </a:xfrm>
            <a:prstGeom prst="ellipse">
              <a:avLst/>
            </a:prstGeom>
            <a:solidFill>
              <a:srgbClr val="009999"/>
            </a:solidFill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4542" name="Group 430"/>
          <p:cNvGrpSpPr>
            <a:grpSpLocks/>
          </p:cNvGrpSpPr>
          <p:nvPr/>
        </p:nvGrpSpPr>
        <p:grpSpPr bwMode="auto">
          <a:xfrm>
            <a:off x="2044701" y="2316524"/>
            <a:ext cx="1514475" cy="1308497"/>
            <a:chOff x="1283" y="1923"/>
            <a:chExt cx="954" cy="1099"/>
          </a:xfrm>
        </p:grpSpPr>
        <p:pic>
          <p:nvPicPr>
            <p:cNvPr id="474534" name="Picture 422" descr="Blo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5" y="2564"/>
              <a:ext cx="122" cy="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4528" name="Picture 416" descr="Blob"/>
            <p:cNvPicPr preferRelativeResize="0"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4" y="1923"/>
              <a:ext cx="58" cy="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4530" name="Picture 418" descr="Blo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7" y="2122"/>
              <a:ext cx="128" cy="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4531" name="Picture 419" descr="Blo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" y="2532"/>
              <a:ext cx="128" cy="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4532" name="Picture 420" descr="Blob"/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2936"/>
              <a:ext cx="127" cy="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4533" name="Picture 421" descr="Blob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232786">
              <a:off x="1855" y="2562"/>
              <a:ext cx="97" cy="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4518" name="Line 406"/>
          <p:cNvSpPr>
            <a:spLocks noChangeShapeType="1"/>
          </p:cNvSpPr>
          <p:nvPr/>
        </p:nvSpPr>
        <p:spPr bwMode="auto">
          <a:xfrm flipV="1">
            <a:off x="1328738" y="3800475"/>
            <a:ext cx="1082675" cy="188119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4517" name="Line 405"/>
          <p:cNvSpPr>
            <a:spLocks noChangeShapeType="1"/>
          </p:cNvSpPr>
          <p:nvPr/>
        </p:nvSpPr>
        <p:spPr bwMode="auto">
          <a:xfrm flipV="1">
            <a:off x="1328738" y="3108722"/>
            <a:ext cx="773112" cy="87987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4551" name="Group 439"/>
          <p:cNvGrpSpPr>
            <a:grpSpLocks/>
          </p:cNvGrpSpPr>
          <p:nvPr/>
        </p:nvGrpSpPr>
        <p:grpSpPr bwMode="auto">
          <a:xfrm>
            <a:off x="5392739" y="2289572"/>
            <a:ext cx="1514475" cy="1308497"/>
            <a:chOff x="1283" y="1923"/>
            <a:chExt cx="954" cy="1099"/>
          </a:xfrm>
        </p:grpSpPr>
        <p:pic>
          <p:nvPicPr>
            <p:cNvPr id="474552" name="Picture 440" descr="Blo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5" y="2564"/>
              <a:ext cx="122" cy="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4553" name="Picture 441" descr="Blob"/>
            <p:cNvPicPr preferRelativeResize="0"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4" y="1923"/>
              <a:ext cx="58" cy="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4554" name="Picture 442" descr="Blo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7" y="2122"/>
              <a:ext cx="128" cy="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4555" name="Picture 443" descr="Blo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5" y="2532"/>
              <a:ext cx="128" cy="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4556" name="Picture 444" descr="Blob"/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2936"/>
              <a:ext cx="127" cy="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4557" name="Picture 445" descr="Blob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232786">
              <a:off x="1855" y="2562"/>
              <a:ext cx="97" cy="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4537" name="Group 425"/>
          <p:cNvGrpSpPr>
            <a:grpSpLocks/>
          </p:cNvGrpSpPr>
          <p:nvPr/>
        </p:nvGrpSpPr>
        <p:grpSpPr bwMode="auto">
          <a:xfrm>
            <a:off x="4716463" y="2113360"/>
            <a:ext cx="2711450" cy="2166938"/>
            <a:chOff x="604" y="1776"/>
            <a:chExt cx="1708" cy="1820"/>
          </a:xfrm>
        </p:grpSpPr>
        <p:sp>
          <p:nvSpPr>
            <p:cNvPr id="474538" name="Line 426"/>
            <p:cNvSpPr>
              <a:spLocks noChangeShapeType="1"/>
            </p:cNvSpPr>
            <p:nvPr/>
          </p:nvSpPr>
          <p:spPr bwMode="auto">
            <a:xfrm flipH="1">
              <a:off x="604" y="2686"/>
              <a:ext cx="17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4539" name="Line 427"/>
            <p:cNvSpPr>
              <a:spLocks noChangeShapeType="1"/>
            </p:cNvSpPr>
            <p:nvPr/>
          </p:nvSpPr>
          <p:spPr bwMode="auto">
            <a:xfrm>
              <a:off x="1458" y="1776"/>
              <a:ext cx="0" cy="18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4119" name="Text Box 7"/>
          <p:cNvSpPr txBox="1">
            <a:spLocks noChangeArrowheads="1"/>
          </p:cNvSpPr>
          <p:nvPr/>
        </p:nvSpPr>
        <p:spPr bwMode="blackWhite">
          <a:xfrm>
            <a:off x="7253516" y="3522627"/>
            <a:ext cx="1544637" cy="116339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693" tIns="73152" rIns="92693" bIns="91440">
            <a:spAutoFit/>
          </a:bodyPr>
          <a:lstStyle>
            <a:lvl1pPr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463550"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2pPr>
            <a:lvl3pPr marL="927100"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3pPr>
            <a:lvl4pPr marL="1390650"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4pPr>
            <a:lvl5pPr marL="1854200" algn="l" defTabSz="92710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</a:defRPr>
            </a:lvl5pPr>
            <a:lvl6pPr marL="2311400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68600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225800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83000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90000"/>
              </a:lnSpc>
              <a:buClrTx/>
              <a:buSzTx/>
              <a:buFontTx/>
              <a:buNone/>
            </a:pPr>
            <a:r>
              <a:rPr lang="en-US" sz="1800" b="1" dirty="0"/>
              <a:t>Learn </a:t>
            </a:r>
            <a:r>
              <a:rPr lang="en-US" sz="1800" b="1" dirty="0" smtClean="0"/>
              <a:t>patterns to identify groupings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325819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Modeling</a:t>
            </a:r>
            <a:r>
              <a:rPr lang="en-GB" dirty="0" smtClean="0"/>
              <a:t> Methods - Scorecards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788" y="1033982"/>
            <a:ext cx="8507412" cy="1594283"/>
          </a:xfrm>
        </p:spPr>
        <p:txBody>
          <a:bodyPr/>
          <a:lstStyle/>
          <a:p>
            <a:r>
              <a:rPr lang="en-GB" dirty="0" smtClean="0"/>
              <a:t>General Additive Models</a:t>
            </a:r>
          </a:p>
          <a:p>
            <a:pPr lvl="1"/>
            <a:r>
              <a:rPr lang="en-GB" dirty="0" smtClean="0"/>
              <a:t>These are models where each variable (or characteristic) is assigned a score which is added to make the overall score:</a:t>
            </a:r>
          </a:p>
          <a:p>
            <a:pPr lvl="2"/>
            <a:r>
              <a:rPr lang="en-GB" dirty="0" smtClean="0"/>
              <a:t>Score = A(</a:t>
            </a:r>
            <a:r>
              <a:rPr lang="en-GB" dirty="0" err="1" smtClean="0"/>
              <a:t>x</a:t>
            </a:r>
            <a:r>
              <a:rPr lang="en-GB" baseline="-25000" dirty="0" err="1"/>
              <a:t>A</a:t>
            </a:r>
            <a:r>
              <a:rPr lang="en-GB" dirty="0" smtClean="0"/>
              <a:t>) + B(</a:t>
            </a:r>
            <a:r>
              <a:rPr lang="en-GB" dirty="0" err="1" smtClean="0"/>
              <a:t>x</a:t>
            </a:r>
            <a:r>
              <a:rPr lang="en-GB" baseline="-25000" dirty="0" err="1" smtClean="0"/>
              <a:t>B</a:t>
            </a:r>
            <a:r>
              <a:rPr lang="en-GB" dirty="0" smtClean="0"/>
              <a:t>) + C(</a:t>
            </a:r>
            <a:r>
              <a:rPr lang="en-GB" dirty="0" err="1" smtClean="0"/>
              <a:t>x</a:t>
            </a:r>
            <a:r>
              <a:rPr lang="en-GB" baseline="-25000" dirty="0" err="1" smtClean="0"/>
              <a:t>C</a:t>
            </a:r>
            <a:r>
              <a:rPr lang="en-GB" dirty="0" smtClean="0"/>
              <a:t>) + D(</a:t>
            </a:r>
            <a:r>
              <a:rPr lang="en-GB" dirty="0" err="1" smtClean="0"/>
              <a:t>x</a:t>
            </a:r>
            <a:r>
              <a:rPr lang="en-GB" baseline="-25000" dirty="0" err="1" smtClean="0"/>
              <a:t>D</a:t>
            </a:r>
            <a:r>
              <a:rPr lang="en-GB" dirty="0" smtClean="0"/>
              <a:t>) </a:t>
            </a:r>
          </a:p>
          <a:p>
            <a:pPr lvl="2"/>
            <a:r>
              <a:rPr lang="en-GB" dirty="0" smtClean="0"/>
              <a:t>Commonly use logistic regression to fit to objective function (target)</a:t>
            </a:r>
          </a:p>
          <a:p>
            <a:pPr lvl="2"/>
            <a:endParaRPr lang="en-GB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224" y="2606212"/>
            <a:ext cx="5719388" cy="1954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black">
          <a:xfrm>
            <a:off x="-107483" y="2629348"/>
            <a:ext cx="3352707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/>
              <a:t>Important Factors </a:t>
            </a:r>
            <a:r>
              <a:rPr lang="en-GB" dirty="0" smtClean="0"/>
              <a:t>are: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1600" dirty="0" smtClean="0"/>
              <a:t>Independence </a:t>
            </a:r>
            <a:r>
              <a:rPr lang="en-GB" sz="1600" dirty="0"/>
              <a:t>of </a:t>
            </a:r>
            <a:r>
              <a:rPr lang="en-GB" sz="1600" dirty="0" smtClean="0"/>
              <a:t>inputs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1600" dirty="0" smtClean="0"/>
              <a:t>Acceptability of inputs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1600" dirty="0" smtClean="0"/>
              <a:t>Salience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GB" sz="1400" dirty="0" smtClean="0"/>
              <a:t>Inputs make sense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sz="1600" dirty="0" smtClean="0"/>
              <a:t>Weights Structure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GB" sz="1400" dirty="0" smtClean="0"/>
              <a:t>Weights make sense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GB" sz="1400" dirty="0" smtClean="0"/>
              <a:t>Monotonic (?)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118" y="2438400"/>
            <a:ext cx="8812306" cy="2303929"/>
          </a:xfrm>
          <a:prstGeom prst="rect">
            <a:avLst/>
          </a:prstGeom>
          <a:noFill/>
          <a:ln w="63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39808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Modeling</a:t>
            </a:r>
            <a:r>
              <a:rPr lang="en-GB" dirty="0" smtClean="0"/>
              <a:t> Methods – (Artificial) Neural Networks</a:t>
            </a:r>
            <a:endParaRPr lang="en-GB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729" y="1058338"/>
            <a:ext cx="4706471" cy="3603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58235" y="1124712"/>
            <a:ext cx="1739153" cy="339375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GB" dirty="0" err="1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788" y="1124712"/>
            <a:ext cx="8507412" cy="3790268"/>
          </a:xfrm>
        </p:spPr>
        <p:txBody>
          <a:bodyPr/>
          <a:lstStyle/>
          <a:p>
            <a:r>
              <a:rPr lang="en-GB" dirty="0" smtClean="0"/>
              <a:t>Based on the way the brain works</a:t>
            </a:r>
          </a:p>
          <a:p>
            <a:r>
              <a:rPr lang="en-GB" dirty="0" smtClean="0"/>
              <a:t>Network Architecture</a:t>
            </a:r>
          </a:p>
          <a:p>
            <a:pPr lvl="1"/>
            <a:r>
              <a:rPr lang="en-GB" dirty="0" smtClean="0">
                <a:solidFill>
                  <a:srgbClr val="860000"/>
                </a:solidFill>
              </a:rPr>
              <a:t>Each input affects all middle (decision) nodes</a:t>
            </a:r>
          </a:p>
          <a:p>
            <a:pPr lvl="1"/>
            <a:r>
              <a:rPr lang="en-GB" dirty="0" smtClean="0">
                <a:solidFill>
                  <a:srgbClr val="860000"/>
                </a:solidFill>
              </a:rPr>
              <a:t>Robust to information loss (data not available) </a:t>
            </a:r>
          </a:p>
          <a:p>
            <a:pPr lvl="1"/>
            <a:r>
              <a:rPr lang="en-GB" dirty="0" smtClean="0">
                <a:solidFill>
                  <a:srgbClr val="860000"/>
                </a:solidFill>
              </a:rPr>
              <a:t>Better generalisation capacity </a:t>
            </a:r>
          </a:p>
          <a:p>
            <a:pPr lvl="1"/>
            <a:r>
              <a:rPr lang="en-GB" b="1" dirty="0" smtClean="0">
                <a:solidFill>
                  <a:srgbClr val="860000"/>
                </a:solidFill>
              </a:rPr>
              <a:t>LIMITED  transparency about decision.</a:t>
            </a:r>
          </a:p>
          <a:p>
            <a:pPr lvl="2"/>
            <a:r>
              <a:rPr lang="en-GB" sz="1400" dirty="0" smtClean="0">
                <a:solidFill>
                  <a:srgbClr val="860000"/>
                </a:solidFill>
              </a:rPr>
              <a:t>But may make ‘better’ decisions</a:t>
            </a:r>
            <a:endParaRPr lang="en-GB" sz="1400" dirty="0">
              <a:solidFill>
                <a:srgbClr val="860000"/>
              </a:solidFill>
            </a:endParaRPr>
          </a:p>
          <a:p>
            <a:pPr lvl="1"/>
            <a:r>
              <a:rPr lang="en-GB" dirty="0" smtClean="0">
                <a:solidFill>
                  <a:srgbClr val="860000"/>
                </a:solidFill>
              </a:rPr>
              <a:t>Outcome difficult to predict</a:t>
            </a:r>
          </a:p>
          <a:p>
            <a:pPr lvl="2"/>
            <a:r>
              <a:rPr lang="en-GB" sz="1400" dirty="0" smtClean="0">
                <a:solidFill>
                  <a:srgbClr val="860000"/>
                </a:solidFill>
              </a:rPr>
              <a:t>Fraudsters not able to manipulate data …</a:t>
            </a:r>
          </a:p>
          <a:p>
            <a:pPr lvl="1"/>
            <a:r>
              <a:rPr lang="en-GB" dirty="0" smtClean="0">
                <a:solidFill>
                  <a:srgbClr val="860000"/>
                </a:solidFill>
              </a:rPr>
              <a:t>Many input elements</a:t>
            </a:r>
          </a:p>
          <a:p>
            <a:pPr lvl="2"/>
            <a:r>
              <a:rPr lang="en-GB" sz="1400" dirty="0" smtClean="0">
                <a:solidFill>
                  <a:srgbClr val="860000"/>
                </a:solidFill>
              </a:rPr>
              <a:t>Can incorporate high number of inputs</a:t>
            </a:r>
          </a:p>
          <a:p>
            <a:pPr lvl="1"/>
            <a:r>
              <a:rPr lang="en-GB" dirty="0" smtClean="0">
                <a:solidFill>
                  <a:srgbClr val="860000"/>
                </a:solidFill>
              </a:rPr>
              <a:t>Re-trainable (to a degree)</a:t>
            </a:r>
          </a:p>
          <a:p>
            <a:pPr lvl="1"/>
            <a:r>
              <a:rPr lang="en-GB" dirty="0" smtClean="0">
                <a:solidFill>
                  <a:srgbClr val="860000"/>
                </a:solidFill>
              </a:rPr>
              <a:t>More complex implementation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709" y="4105691"/>
            <a:ext cx="1152244" cy="56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 bwMode="black">
          <a:xfrm>
            <a:off x="5262282" y="4678731"/>
            <a:ext cx="2854069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tabLst/>
            </a:pPr>
            <a:r>
              <a:rPr lang="en-GB" sz="1200" kern="0" dirty="0" smtClean="0">
                <a:solidFill>
                  <a:srgbClr val="003F5F"/>
                </a:solidFill>
              </a:rPr>
              <a:t>Activation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 function (e.g. sigmoid)</a:t>
            </a: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defines behaviour of hidden</a:t>
            </a:r>
            <a:r>
              <a:rPr kumimoji="0" lang="en-GB" sz="1100" b="0" i="0" u="none" strike="noStrike" kern="0" cap="none" spc="0" normalizeH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 </a:t>
            </a:r>
            <a:r>
              <a:rPr kumimoji="0" lang="en-GB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nodes</a:t>
            </a:r>
          </a:p>
        </p:txBody>
      </p:sp>
      <p:sp>
        <p:nvSpPr>
          <p:cNvPr id="7" name="Oval 6"/>
          <p:cNvSpPr/>
          <p:nvPr/>
        </p:nvSpPr>
        <p:spPr>
          <a:xfrm>
            <a:off x="7113494" y="1855695"/>
            <a:ext cx="528918" cy="1649506"/>
          </a:xfrm>
          <a:prstGeom prst="ellipse">
            <a:avLst/>
          </a:prstGeom>
          <a:noFill/>
          <a:ln w="15875">
            <a:solidFill>
              <a:srgbClr val="8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GB" dirty="0" err="1" smtClean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642412" y="3424518"/>
            <a:ext cx="683419" cy="681173"/>
          </a:xfrm>
          <a:prstGeom prst="straightConnector1">
            <a:avLst/>
          </a:prstGeom>
          <a:ln w="15875">
            <a:solidFill>
              <a:srgbClr val="86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11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1788" y="1891552"/>
            <a:ext cx="4446400" cy="2832847"/>
          </a:xfrm>
          <a:prstGeom prst="rect">
            <a:avLst/>
          </a:prstGeom>
          <a:solidFill>
            <a:srgbClr val="DBE5EA"/>
          </a:solidFill>
          <a:ln w="6350" algn="ctr">
            <a:solidFill>
              <a:schemeClr val="accent1"/>
            </a:solidFill>
            <a:miter lim="800000"/>
            <a:headEnd/>
            <a:tailEnd/>
          </a:ln>
        </p:spPr>
        <p:txBody>
          <a:bodyPr tIns="91440" bIns="91440" anchor="t"/>
          <a:lstStyle/>
          <a:p>
            <a:pPr>
              <a:buNone/>
            </a:pPr>
            <a:endParaRPr lang="en-GB" sz="1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Tree-Ensemble Models (TEMs)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788" y="945412"/>
            <a:ext cx="8507412" cy="830997"/>
          </a:xfrm>
        </p:spPr>
        <p:txBody>
          <a:bodyPr/>
          <a:lstStyle/>
          <a:p>
            <a:r>
              <a:rPr lang="en-GB" dirty="0" smtClean="0"/>
              <a:t>Tree-Ensemble Models are multiple models built from different data selections that then provide a committee of experts to determine an output.</a:t>
            </a:r>
            <a:endParaRPr lang="en-GB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67" y="1998732"/>
            <a:ext cx="3683467" cy="26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black">
          <a:xfrm>
            <a:off x="4894730" y="2112610"/>
            <a:ext cx="4025152" cy="249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►"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</a:rPr>
              <a:t>In the example,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</a:rPr>
              <a:t> three decision trees each produce a different result.</a:t>
            </a:r>
          </a:p>
          <a:p>
            <a:pPr marL="285750" marR="0" indent="-28575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►"/>
              <a:tabLst/>
            </a:pPr>
            <a:r>
              <a:rPr lang="en-GB" kern="0" baseline="0" dirty="0" smtClean="0">
                <a:solidFill>
                  <a:srgbClr val="860000"/>
                </a:solidFill>
              </a:rPr>
              <a:t>The overall result is delivered</a:t>
            </a:r>
            <a:r>
              <a:rPr lang="en-GB" kern="0" dirty="0" smtClean="0">
                <a:solidFill>
                  <a:srgbClr val="860000"/>
                </a:solidFill>
              </a:rPr>
              <a:t> as the output.</a:t>
            </a:r>
            <a:endParaRPr lang="en-GB" i="1" kern="0" dirty="0">
              <a:solidFill>
                <a:srgbClr val="860000"/>
              </a:solidFill>
            </a:endParaRPr>
          </a:p>
          <a:p>
            <a:pPr marL="1200150" lvl="2" indent="-285750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►"/>
            </a:pPr>
            <a:r>
              <a:rPr lang="en-GB" sz="1600" i="1" kern="0" dirty="0">
                <a:solidFill>
                  <a:srgbClr val="860000"/>
                </a:solidFill>
              </a:rPr>
              <a:t>( 0.2 + (-0.1) + 0.5 ) / 3  =  </a:t>
            </a:r>
            <a:r>
              <a:rPr lang="en-GB" sz="1600" i="1" kern="0" dirty="0" smtClean="0">
                <a:solidFill>
                  <a:srgbClr val="860000"/>
                </a:solidFill>
              </a:rPr>
              <a:t>0.2</a:t>
            </a:r>
          </a:p>
          <a:p>
            <a:pPr marL="1200150" lvl="2" indent="-285750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►"/>
            </a:pPr>
            <a:r>
              <a:rPr lang="en-GB" sz="1600" i="1" kern="0" dirty="0" smtClean="0">
                <a:solidFill>
                  <a:srgbClr val="860000"/>
                </a:solidFill>
              </a:rPr>
              <a:t>Other options exist</a:t>
            </a:r>
          </a:p>
          <a:p>
            <a:pPr marL="285750" marR="0" indent="-28575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►"/>
              <a:tabLst/>
            </a:pPr>
            <a:r>
              <a:rPr lang="en-GB" i="1" kern="0" dirty="0" smtClean="0">
                <a:solidFill>
                  <a:srgbClr val="860000"/>
                </a:solidFill>
              </a:rPr>
              <a:t>Provided the sub-models are diverse the collaborative output is often better that any single model. </a:t>
            </a:r>
          </a:p>
        </p:txBody>
      </p:sp>
    </p:spTree>
    <p:extLst>
      <p:ext uri="{BB962C8B-B14F-4D97-AF65-F5344CB8AC3E}">
        <p14:creationId xmlns:p14="http://schemas.microsoft.com/office/powerpoint/2010/main" val="148454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Considerations on Performance Inference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788" y="1124712"/>
            <a:ext cx="8507412" cy="3119315"/>
          </a:xfrm>
        </p:spPr>
        <p:txBody>
          <a:bodyPr/>
          <a:lstStyle/>
          <a:p>
            <a:r>
              <a:rPr lang="en-GB" dirty="0" smtClean="0"/>
              <a:t>Do not have the declined frauds …..</a:t>
            </a:r>
          </a:p>
          <a:p>
            <a:r>
              <a:rPr lang="en-GB" dirty="0" smtClean="0"/>
              <a:t>In credit models performance </a:t>
            </a:r>
            <a:r>
              <a:rPr lang="en-GB" dirty="0" err="1" smtClean="0"/>
              <a:t>inferencing</a:t>
            </a:r>
            <a:r>
              <a:rPr lang="en-GB" dirty="0" smtClean="0"/>
              <a:t> can be used to model the declined application performance and thus provide a complete population for </a:t>
            </a:r>
            <a:r>
              <a:rPr lang="en-GB" dirty="0" err="1" smtClean="0"/>
              <a:t>modeling</a:t>
            </a:r>
            <a:r>
              <a:rPr lang="en-GB" dirty="0" smtClean="0"/>
              <a:t>.</a:t>
            </a:r>
          </a:p>
          <a:p>
            <a:r>
              <a:rPr lang="en-GB" dirty="0" smtClean="0"/>
              <a:t>Have not used in Application Fraud models due to difficulty in </a:t>
            </a:r>
            <a:r>
              <a:rPr lang="en-GB" dirty="0" err="1" smtClean="0"/>
              <a:t>modeling</a:t>
            </a:r>
            <a:r>
              <a:rPr lang="en-GB" dirty="0" smtClean="0"/>
              <a:t> declined application performance.</a:t>
            </a:r>
          </a:p>
          <a:p>
            <a:r>
              <a:rPr lang="en-GB" dirty="0" smtClean="0"/>
              <a:t>Typically, observation set is approved applications only.</a:t>
            </a:r>
          </a:p>
          <a:p>
            <a:r>
              <a:rPr lang="en-GB" dirty="0" smtClean="0"/>
              <a:t>May use fraud declines within fraud cases to expand fraud data. </a:t>
            </a:r>
          </a:p>
          <a:p>
            <a:pPr lvl="1"/>
            <a:r>
              <a:rPr lang="en-GB" dirty="0" smtClean="0"/>
              <a:t>Not required if large fraud case set based on definition.</a:t>
            </a:r>
          </a:p>
        </p:txBody>
      </p:sp>
    </p:spTree>
    <p:extLst>
      <p:ext uri="{BB962C8B-B14F-4D97-AF65-F5344CB8AC3E}">
        <p14:creationId xmlns:p14="http://schemas.microsoft.com/office/powerpoint/2010/main" val="143155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 smtClean="0"/>
              <a:t>Application Fraud Models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05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 smtClean="0"/>
              <a:t>Model Build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74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Oval 2"/>
          <p:cNvSpPr>
            <a:spLocks noChangeArrowheads="1"/>
          </p:cNvSpPr>
          <p:nvPr/>
        </p:nvSpPr>
        <p:spPr bwMode="gray">
          <a:xfrm>
            <a:off x="3736976" y="2848481"/>
            <a:ext cx="1408113" cy="389513"/>
          </a:xfrm>
          <a:prstGeom prst="ellipse">
            <a:avLst/>
          </a:prstGeom>
          <a:solidFill>
            <a:schemeClr val="folHlink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gray">
          <a:xfrm flipV="1">
            <a:off x="5489575" y="1882379"/>
            <a:ext cx="0" cy="2264569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1029" tIns="41029" rIns="0" bIns="41029"/>
          <a:lstStyle/>
          <a:p>
            <a:endParaRPr lang="en-GB"/>
          </a:p>
        </p:txBody>
      </p:sp>
      <p:sp>
        <p:nvSpPr>
          <p:cNvPr id="526340" name="Oval 4"/>
          <p:cNvSpPr>
            <a:spLocks noChangeArrowheads="1"/>
          </p:cNvSpPr>
          <p:nvPr/>
        </p:nvSpPr>
        <p:spPr bwMode="gray">
          <a:xfrm>
            <a:off x="5826126" y="2856816"/>
            <a:ext cx="1408113" cy="389513"/>
          </a:xfrm>
          <a:prstGeom prst="ellipse">
            <a:avLst/>
          </a:prstGeom>
          <a:solidFill>
            <a:schemeClr val="folHlink"/>
          </a:solidFill>
          <a:ln w="19050" algn="ctr">
            <a:solidFill>
              <a:schemeClr val="bg2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04776" y="1489473"/>
          <a:ext cx="7781925" cy="3196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5" name="Chart" r:id="rId4" imgW="7810560" imgH="4276815" progId="MSGraph.Chart.8">
                  <p:embed/>
                </p:oleObj>
              </mc:Choice>
              <mc:Fallback>
                <p:oleObj name="Chart" r:id="rId4" imgW="7810560" imgH="4276815" progId="MSGraph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04776" y="1489473"/>
                        <a:ext cx="7781925" cy="3196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 smtClean="0"/>
              <a:t>Objective of Analytics for Application Fraud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invGray">
          <a:xfrm>
            <a:off x="2505075" y="697707"/>
            <a:ext cx="41494" cy="48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1029" tIns="41029" rIns="0" bIns="41029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/>
          </a:p>
        </p:txBody>
      </p:sp>
      <p:sp>
        <p:nvSpPr>
          <p:cNvPr id="15368" name="Freeform 8"/>
          <p:cNvSpPr>
            <a:spLocks/>
          </p:cNvSpPr>
          <p:nvPr/>
        </p:nvSpPr>
        <p:spPr bwMode="gray">
          <a:xfrm>
            <a:off x="3254376" y="2381251"/>
            <a:ext cx="4416425" cy="1775222"/>
          </a:xfrm>
          <a:custGeom>
            <a:avLst/>
            <a:gdLst>
              <a:gd name="T0" fmla="*/ 0 w 2782"/>
              <a:gd name="T1" fmla="*/ 2354263 h 1491"/>
              <a:gd name="T2" fmla="*/ 268288 w 2782"/>
              <a:gd name="T3" fmla="*/ 2130425 h 1491"/>
              <a:gd name="T4" fmla="*/ 482600 w 2782"/>
              <a:gd name="T5" fmla="*/ 1552575 h 1491"/>
              <a:gd name="T6" fmla="*/ 793750 w 2782"/>
              <a:gd name="T7" fmla="*/ 447675 h 1491"/>
              <a:gd name="T8" fmla="*/ 1122363 w 2782"/>
              <a:gd name="T9" fmla="*/ 25400 h 1491"/>
              <a:gd name="T10" fmla="*/ 1854200 w 2782"/>
              <a:gd name="T11" fmla="*/ 1112838 h 1491"/>
              <a:gd name="T12" fmla="*/ 2174875 w 2782"/>
              <a:gd name="T13" fmla="*/ 1482725 h 1491"/>
              <a:gd name="T14" fmla="*/ 2647950 w 2782"/>
              <a:gd name="T15" fmla="*/ 1828800 h 1491"/>
              <a:gd name="T16" fmla="*/ 3348038 w 2782"/>
              <a:gd name="T17" fmla="*/ 2130425 h 1491"/>
              <a:gd name="T18" fmla="*/ 3848100 w 2782"/>
              <a:gd name="T19" fmla="*/ 2328863 h 1491"/>
              <a:gd name="T20" fmla="*/ 4416425 w 2782"/>
              <a:gd name="T21" fmla="*/ 2363788 h 149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782"/>
              <a:gd name="T34" fmla="*/ 0 h 1491"/>
              <a:gd name="T35" fmla="*/ 2782 w 2782"/>
              <a:gd name="T36" fmla="*/ 1491 h 149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782" h="1491">
                <a:moveTo>
                  <a:pt x="0" y="1483"/>
                </a:moveTo>
                <a:cubicBezTo>
                  <a:pt x="23" y="1449"/>
                  <a:pt x="157" y="1381"/>
                  <a:pt x="169" y="1342"/>
                </a:cubicBezTo>
                <a:cubicBezTo>
                  <a:pt x="193" y="1281"/>
                  <a:pt x="256" y="1217"/>
                  <a:pt x="304" y="978"/>
                </a:cubicBezTo>
                <a:cubicBezTo>
                  <a:pt x="381" y="695"/>
                  <a:pt x="435" y="423"/>
                  <a:pt x="500" y="282"/>
                </a:cubicBezTo>
                <a:cubicBezTo>
                  <a:pt x="565" y="141"/>
                  <a:pt x="620" y="0"/>
                  <a:pt x="707" y="16"/>
                </a:cubicBezTo>
                <a:cubicBezTo>
                  <a:pt x="842" y="74"/>
                  <a:pt x="945" y="337"/>
                  <a:pt x="1168" y="701"/>
                </a:cubicBezTo>
                <a:cubicBezTo>
                  <a:pt x="1272" y="864"/>
                  <a:pt x="1299" y="907"/>
                  <a:pt x="1370" y="934"/>
                </a:cubicBezTo>
                <a:cubicBezTo>
                  <a:pt x="1511" y="956"/>
                  <a:pt x="1560" y="1027"/>
                  <a:pt x="1668" y="1152"/>
                </a:cubicBezTo>
                <a:cubicBezTo>
                  <a:pt x="1791" y="1220"/>
                  <a:pt x="1983" y="1290"/>
                  <a:pt x="2109" y="1342"/>
                </a:cubicBezTo>
                <a:cubicBezTo>
                  <a:pt x="2235" y="1394"/>
                  <a:pt x="2312" y="1443"/>
                  <a:pt x="2424" y="1467"/>
                </a:cubicBezTo>
                <a:cubicBezTo>
                  <a:pt x="2536" y="1491"/>
                  <a:pt x="2707" y="1484"/>
                  <a:pt x="2782" y="1489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029" tIns="41029" rIns="0" bIns="41029"/>
          <a:lstStyle/>
          <a:p>
            <a:endParaRPr lang="en-GB"/>
          </a:p>
        </p:txBody>
      </p:sp>
      <p:sp>
        <p:nvSpPr>
          <p:cNvPr id="15369" name="Freeform 9"/>
          <p:cNvSpPr>
            <a:spLocks/>
          </p:cNvSpPr>
          <p:nvPr/>
        </p:nvSpPr>
        <p:spPr bwMode="gray">
          <a:xfrm>
            <a:off x="933450" y="1799035"/>
            <a:ext cx="6737350" cy="2355056"/>
          </a:xfrm>
          <a:custGeom>
            <a:avLst/>
            <a:gdLst>
              <a:gd name="T0" fmla="*/ 0 w 4244"/>
              <a:gd name="T1" fmla="*/ 3114675 h 1978"/>
              <a:gd name="T2" fmla="*/ 2873375 w 4244"/>
              <a:gd name="T3" fmla="*/ 3132138 h 1978"/>
              <a:gd name="T4" fmla="*/ 3624263 w 4244"/>
              <a:gd name="T5" fmla="*/ 3001963 h 1978"/>
              <a:gd name="T6" fmla="*/ 4132263 w 4244"/>
              <a:gd name="T7" fmla="*/ 2760663 h 1978"/>
              <a:gd name="T8" fmla="*/ 4425950 w 4244"/>
              <a:gd name="T9" fmla="*/ 2562225 h 1978"/>
              <a:gd name="T10" fmla="*/ 4694238 w 4244"/>
              <a:gd name="T11" fmla="*/ 2062163 h 1978"/>
              <a:gd name="T12" fmla="*/ 5116513 w 4244"/>
              <a:gd name="T13" fmla="*/ 1743075 h 1978"/>
              <a:gd name="T14" fmla="*/ 5719763 w 4244"/>
              <a:gd name="T15" fmla="*/ 60325 h 1978"/>
              <a:gd name="T16" fmla="*/ 6186488 w 4244"/>
              <a:gd name="T17" fmla="*/ 1958975 h 1978"/>
              <a:gd name="T18" fmla="*/ 6737350 w 4244"/>
              <a:gd name="T19" fmla="*/ 3140075 h 197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244"/>
              <a:gd name="T31" fmla="*/ 0 h 1978"/>
              <a:gd name="T32" fmla="*/ 4244 w 4244"/>
              <a:gd name="T33" fmla="*/ 1978 h 197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244" h="1978">
                <a:moveTo>
                  <a:pt x="0" y="1962"/>
                </a:moveTo>
                <a:cubicBezTo>
                  <a:pt x="0" y="1962"/>
                  <a:pt x="905" y="1967"/>
                  <a:pt x="1810" y="1973"/>
                </a:cubicBezTo>
                <a:cubicBezTo>
                  <a:pt x="2114" y="1956"/>
                  <a:pt x="2151" y="1930"/>
                  <a:pt x="2283" y="1891"/>
                </a:cubicBezTo>
                <a:cubicBezTo>
                  <a:pt x="2415" y="1852"/>
                  <a:pt x="2473" y="1799"/>
                  <a:pt x="2603" y="1739"/>
                </a:cubicBezTo>
                <a:cubicBezTo>
                  <a:pt x="2669" y="1728"/>
                  <a:pt x="2729" y="1687"/>
                  <a:pt x="2788" y="1614"/>
                </a:cubicBezTo>
                <a:cubicBezTo>
                  <a:pt x="2847" y="1541"/>
                  <a:pt x="2887" y="1385"/>
                  <a:pt x="2957" y="1299"/>
                </a:cubicBezTo>
                <a:cubicBezTo>
                  <a:pt x="3147" y="1239"/>
                  <a:pt x="3223" y="1098"/>
                  <a:pt x="3223" y="1098"/>
                </a:cubicBezTo>
                <a:cubicBezTo>
                  <a:pt x="3440" y="690"/>
                  <a:pt x="3494" y="0"/>
                  <a:pt x="3603" y="38"/>
                </a:cubicBezTo>
                <a:cubicBezTo>
                  <a:pt x="3712" y="76"/>
                  <a:pt x="3701" y="728"/>
                  <a:pt x="3897" y="1234"/>
                </a:cubicBezTo>
                <a:cubicBezTo>
                  <a:pt x="4054" y="1657"/>
                  <a:pt x="4244" y="1978"/>
                  <a:pt x="4244" y="1978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029" tIns="41029" rIns="0" bIns="41029"/>
          <a:lstStyle/>
          <a:p>
            <a:endParaRPr lang="en-GB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gray">
          <a:xfrm>
            <a:off x="282575" y="907648"/>
            <a:ext cx="4699000" cy="54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029" tIns="41029" rIns="0" bIns="41029" anchor="ctr" anchorCtr="1">
            <a:spAutoFit/>
          </a:bodyPr>
          <a:lstStyle>
            <a:lvl1pPr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sz="1600" b="1">
                <a:solidFill>
                  <a:schemeClr val="tx2"/>
                </a:solidFill>
              </a:rPr>
              <a:t>FRAUD and NON-FRAUD SCORE SEPARATION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sz="1400"/>
              <a:t>Percent</a:t>
            </a:r>
            <a:endParaRPr lang="en-GB" sz="1600" b="1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688013" y="3219450"/>
            <a:ext cx="2881312" cy="748904"/>
            <a:chOff x="3864" y="2704"/>
            <a:chExt cx="1815" cy="629"/>
          </a:xfrm>
        </p:grpSpPr>
        <p:sp>
          <p:nvSpPr>
            <p:cNvPr id="15386" name="Line 12"/>
            <p:cNvSpPr>
              <a:spLocks noChangeShapeType="1"/>
            </p:cNvSpPr>
            <p:nvPr/>
          </p:nvSpPr>
          <p:spPr bwMode="gray">
            <a:xfrm flipH="1">
              <a:off x="3864" y="2914"/>
              <a:ext cx="965" cy="4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87" name="Rectangle 13"/>
            <p:cNvSpPr>
              <a:spLocks noChangeArrowheads="1"/>
            </p:cNvSpPr>
            <p:nvPr/>
          </p:nvSpPr>
          <p:spPr bwMode="gray">
            <a:xfrm>
              <a:off x="4815" y="2704"/>
              <a:ext cx="864" cy="510"/>
            </a:xfrm>
            <a:prstGeom prst="rect">
              <a:avLst/>
            </a:prstGeom>
            <a:solidFill>
              <a:srgbClr val="FEE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 anchorCtr="1"/>
            <a:lstStyle/>
            <a:p>
              <a:pPr eaLnBrk="1" hangingPunct="1">
                <a:buClrTx/>
                <a:buFontTx/>
                <a:buNone/>
              </a:pPr>
              <a:r>
                <a:rPr lang="en-GB" sz="1200"/>
                <a:t>While </a:t>
              </a:r>
              <a:br>
                <a:rPr lang="en-GB" sz="1200"/>
              </a:br>
              <a:r>
                <a:rPr lang="en-GB" sz="1200"/>
                <a:t>minimising</a:t>
              </a:r>
              <a:br>
                <a:rPr lang="en-GB" sz="1200"/>
              </a:br>
              <a:r>
                <a:rPr lang="en-GB" sz="1200"/>
                <a:t>the false-positives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672264" y="1729978"/>
            <a:ext cx="1895475" cy="1569245"/>
            <a:chOff x="4484" y="1453"/>
            <a:chExt cx="1194" cy="1318"/>
          </a:xfrm>
        </p:grpSpPr>
        <p:sp>
          <p:nvSpPr>
            <p:cNvPr id="15384" name="Line 15"/>
            <p:cNvSpPr>
              <a:spLocks noChangeShapeType="1"/>
            </p:cNvSpPr>
            <p:nvPr/>
          </p:nvSpPr>
          <p:spPr bwMode="gray">
            <a:xfrm flipH="1">
              <a:off x="4484" y="1995"/>
              <a:ext cx="37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85" name="Rectangle 16"/>
            <p:cNvSpPr>
              <a:spLocks noChangeArrowheads="1"/>
            </p:cNvSpPr>
            <p:nvPr/>
          </p:nvSpPr>
          <p:spPr bwMode="gray">
            <a:xfrm>
              <a:off x="4814" y="1453"/>
              <a:ext cx="864" cy="131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 anchorCtr="1">
              <a:spAutoFit/>
            </a:bodyPr>
            <a:lstStyle/>
            <a:p>
              <a:pPr eaLnBrk="1" hangingPunct="1">
                <a:buClrTx/>
                <a:buFontTx/>
                <a:buNone/>
              </a:pPr>
              <a:r>
                <a:rPr lang="en-GB" sz="1200">
                  <a:solidFill>
                    <a:schemeClr val="bg1"/>
                  </a:solidFill>
                </a:rPr>
                <a:t>Advanced Analytics </a:t>
              </a:r>
              <a:r>
                <a:rPr lang="en-GB" sz="1200" b="1">
                  <a:solidFill>
                    <a:schemeClr val="bg1"/>
                  </a:solidFill>
                </a:rPr>
                <a:t>increases</a:t>
              </a:r>
              <a:r>
                <a:rPr lang="en-GB" sz="1200">
                  <a:solidFill>
                    <a:schemeClr val="bg1"/>
                  </a:solidFill>
                </a:rPr>
                <a:t> the concentration</a:t>
              </a:r>
              <a:br>
                <a:rPr lang="en-GB" sz="1200">
                  <a:solidFill>
                    <a:schemeClr val="bg1"/>
                  </a:solidFill>
                </a:rPr>
              </a:br>
              <a:r>
                <a:rPr lang="en-GB" sz="1200">
                  <a:solidFill>
                    <a:schemeClr val="bg1"/>
                  </a:solidFill>
                </a:rPr>
                <a:t>of fraud relative to good transactions at high score thresholds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654175" y="3395663"/>
            <a:ext cx="3606800" cy="607219"/>
            <a:chOff x="1323" y="2852"/>
            <a:chExt cx="2272" cy="510"/>
          </a:xfrm>
        </p:grpSpPr>
        <p:sp>
          <p:nvSpPr>
            <p:cNvPr id="15382" name="Line 18"/>
            <p:cNvSpPr>
              <a:spLocks noChangeShapeType="1"/>
            </p:cNvSpPr>
            <p:nvPr/>
          </p:nvSpPr>
          <p:spPr bwMode="gray">
            <a:xfrm>
              <a:off x="2147" y="3036"/>
              <a:ext cx="1448" cy="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83" name="Rectangle 19"/>
            <p:cNvSpPr>
              <a:spLocks noChangeArrowheads="1"/>
            </p:cNvSpPr>
            <p:nvPr/>
          </p:nvSpPr>
          <p:spPr bwMode="gray">
            <a:xfrm>
              <a:off x="1323" y="2852"/>
              <a:ext cx="864" cy="510"/>
            </a:xfrm>
            <a:prstGeom prst="rect">
              <a:avLst/>
            </a:prstGeom>
            <a:solidFill>
              <a:srgbClr val="FEE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 anchorCtr="1"/>
            <a:lstStyle/>
            <a:p>
              <a:pPr eaLnBrk="1" hangingPunct="1">
                <a:buClrTx/>
                <a:buFontTx/>
                <a:buNone/>
              </a:pPr>
              <a:r>
                <a:rPr lang="en-GB" sz="1200"/>
                <a:t>While </a:t>
              </a:r>
              <a:br>
                <a:rPr lang="en-GB" sz="1200"/>
              </a:br>
              <a:r>
                <a:rPr lang="en-GB" sz="1200"/>
                <a:t>minimising</a:t>
              </a:r>
              <a:br>
                <a:rPr lang="en-GB" sz="1200"/>
              </a:br>
              <a:r>
                <a:rPr lang="en-GB" sz="1200"/>
                <a:t>the false-negatives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654176" y="1896666"/>
            <a:ext cx="2582863" cy="1569244"/>
            <a:chOff x="1323" y="1593"/>
            <a:chExt cx="1627" cy="1318"/>
          </a:xfrm>
        </p:grpSpPr>
        <p:sp>
          <p:nvSpPr>
            <p:cNvPr id="15380" name="Line 21"/>
            <p:cNvSpPr>
              <a:spLocks noChangeShapeType="1"/>
            </p:cNvSpPr>
            <p:nvPr/>
          </p:nvSpPr>
          <p:spPr bwMode="gray">
            <a:xfrm flipV="1">
              <a:off x="2140" y="2305"/>
              <a:ext cx="810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381" name="Rectangle 22"/>
            <p:cNvSpPr>
              <a:spLocks noChangeArrowheads="1"/>
            </p:cNvSpPr>
            <p:nvPr/>
          </p:nvSpPr>
          <p:spPr bwMode="gray">
            <a:xfrm>
              <a:off x="1323" y="1593"/>
              <a:ext cx="864" cy="13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 anchorCtr="1">
              <a:spAutoFit/>
            </a:bodyPr>
            <a:lstStyle/>
            <a:p>
              <a:pPr eaLnBrk="1" hangingPunct="1">
                <a:buClrTx/>
                <a:buFontTx/>
                <a:buNone/>
              </a:pPr>
              <a:r>
                <a:rPr lang="en-GB" sz="1200" dirty="0">
                  <a:solidFill>
                    <a:schemeClr val="accent1"/>
                  </a:solidFill>
                </a:rPr>
                <a:t>Advanced Analytics </a:t>
              </a:r>
              <a:r>
                <a:rPr lang="en-GB" sz="1200" b="1" dirty="0">
                  <a:solidFill>
                    <a:schemeClr val="accent1"/>
                  </a:solidFill>
                </a:rPr>
                <a:t>decreases</a:t>
              </a:r>
              <a:r>
                <a:rPr lang="en-GB" sz="1200" dirty="0">
                  <a:solidFill>
                    <a:schemeClr val="accent1"/>
                  </a:solidFill>
                </a:rPr>
                <a:t> the concentration</a:t>
              </a:r>
              <a:br>
                <a:rPr lang="en-GB" sz="1200" dirty="0">
                  <a:solidFill>
                    <a:schemeClr val="accent1"/>
                  </a:solidFill>
                </a:rPr>
              </a:br>
              <a:r>
                <a:rPr lang="en-GB" sz="1200" dirty="0">
                  <a:solidFill>
                    <a:schemeClr val="accent1"/>
                  </a:solidFill>
                </a:rPr>
                <a:t>of fraud relative to good transactions at lower score thresholds</a:t>
              </a:r>
            </a:p>
          </p:txBody>
        </p:sp>
      </p:grpSp>
      <p:grpSp>
        <p:nvGrpSpPr>
          <p:cNvPr id="15375" name="Group 23"/>
          <p:cNvGrpSpPr>
            <a:grpSpLocks/>
          </p:cNvGrpSpPr>
          <p:nvPr/>
        </p:nvGrpSpPr>
        <p:grpSpPr bwMode="auto">
          <a:xfrm>
            <a:off x="7537457" y="1257302"/>
            <a:ext cx="1273177" cy="516732"/>
            <a:chOff x="2865" y="2544"/>
            <a:chExt cx="802" cy="434"/>
          </a:xfrm>
        </p:grpSpPr>
        <p:sp>
          <p:nvSpPr>
            <p:cNvPr id="15377" name="Text Box 24"/>
            <p:cNvSpPr txBox="1">
              <a:spLocks noChangeArrowheads="1"/>
            </p:cNvSpPr>
            <p:nvPr/>
          </p:nvSpPr>
          <p:spPr bwMode="gray">
            <a:xfrm>
              <a:off x="2984" y="2544"/>
              <a:ext cx="683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1029" tIns="41029" rIns="0" bIns="41029">
              <a:spAutoFit/>
            </a:bodyPr>
            <a:lstStyle>
              <a:lvl1pPr marL="206375" indent="-206375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»"/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5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r>
                <a:rPr lang="en-GB" sz="1200" b="1" dirty="0"/>
                <a:t>% </a:t>
              </a:r>
              <a:r>
                <a:rPr lang="en-GB" sz="1200" b="1" dirty="0" smtClean="0"/>
                <a:t>Non-Frauds</a:t>
              </a:r>
              <a:endParaRPr lang="en-GB" sz="1200" b="1" dirty="0"/>
            </a:p>
            <a:p>
              <a:pPr eaLnBrk="1" hangingPunct="1">
                <a:lnSpc>
                  <a:spcPct val="100000"/>
                </a:lnSpc>
                <a:spcBef>
                  <a:spcPct val="35000"/>
                </a:spcBef>
                <a:buClr>
                  <a:schemeClr val="tx2"/>
                </a:buClr>
                <a:buSzPct val="75000"/>
                <a:buFont typeface="Wingdings" pitchFamily="2" charset="2"/>
                <a:buNone/>
              </a:pPr>
              <a:r>
                <a:rPr lang="en-GB" sz="1200" b="1" dirty="0"/>
                <a:t>% </a:t>
              </a:r>
              <a:r>
                <a:rPr lang="en-GB" sz="1200" b="1" dirty="0" smtClean="0"/>
                <a:t>Frauds</a:t>
              </a:r>
              <a:endParaRPr lang="en-GB" sz="1200" b="1" dirty="0"/>
            </a:p>
          </p:txBody>
        </p:sp>
        <p:sp>
          <p:nvSpPr>
            <p:cNvPr id="15378" name="Line 25"/>
            <p:cNvSpPr>
              <a:spLocks noChangeShapeType="1"/>
            </p:cNvSpPr>
            <p:nvPr/>
          </p:nvSpPr>
          <p:spPr bwMode="gray">
            <a:xfrm>
              <a:off x="2865" y="2640"/>
              <a:ext cx="13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029" tIns="41029" rIns="0" bIns="41029"/>
            <a:lstStyle/>
            <a:p>
              <a:endParaRPr lang="en-GB"/>
            </a:p>
          </p:txBody>
        </p:sp>
        <p:sp>
          <p:nvSpPr>
            <p:cNvPr id="15379" name="Line 26"/>
            <p:cNvSpPr>
              <a:spLocks noChangeShapeType="1"/>
            </p:cNvSpPr>
            <p:nvPr/>
          </p:nvSpPr>
          <p:spPr bwMode="gray">
            <a:xfrm>
              <a:off x="2865" y="2784"/>
              <a:ext cx="13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1029" tIns="41029" rIns="0" bIns="41029"/>
            <a:lstStyle/>
            <a:p>
              <a:endParaRPr lang="en-GB"/>
            </a:p>
          </p:txBody>
        </p:sp>
      </p:grpSp>
      <p:sp>
        <p:nvSpPr>
          <p:cNvPr id="15376" name="Rectangle 27"/>
          <p:cNvSpPr>
            <a:spLocks noChangeArrowheads="1"/>
          </p:cNvSpPr>
          <p:nvPr/>
        </p:nvSpPr>
        <p:spPr bwMode="gray">
          <a:xfrm>
            <a:off x="7348538" y="1257300"/>
            <a:ext cx="1581150" cy="38338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070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2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8" grpId="0" animBg="1"/>
      <p:bldP spid="52634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 Performance Review -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788" y="1124712"/>
            <a:ext cx="8507412" cy="3727174"/>
          </a:xfrm>
        </p:spPr>
        <p:txBody>
          <a:bodyPr/>
          <a:lstStyle/>
          <a:p>
            <a:r>
              <a:rPr lang="en-GB" dirty="0" smtClean="0"/>
              <a:t>Dependent on model type:</a:t>
            </a:r>
          </a:p>
          <a:p>
            <a:r>
              <a:rPr lang="en-GB" dirty="0" smtClean="0"/>
              <a:t>Test – Train methodology</a:t>
            </a:r>
          </a:p>
          <a:p>
            <a:pPr lvl="1"/>
            <a:r>
              <a:rPr lang="en-GB" dirty="0" smtClean="0"/>
              <a:t>Split into Train / Test sets (Range from 70:30 to 50:50)</a:t>
            </a:r>
          </a:p>
          <a:p>
            <a:r>
              <a:rPr lang="en-GB" dirty="0" smtClean="0"/>
              <a:t>Standard Metrics</a:t>
            </a:r>
          </a:p>
          <a:p>
            <a:pPr lvl="1"/>
            <a:r>
              <a:rPr lang="en-GB" dirty="0" smtClean="0"/>
              <a:t>GINI, ROC, K_S, Information Gain</a:t>
            </a:r>
          </a:p>
          <a:p>
            <a:pPr lvl="1"/>
            <a:r>
              <a:rPr lang="en-GB" dirty="0" smtClean="0"/>
              <a:t>RMS error (e.g. Neural Network)</a:t>
            </a:r>
          </a:p>
          <a:p>
            <a:r>
              <a:rPr lang="en-GB" dirty="0" smtClean="0"/>
              <a:t>Fraud Metrics (operational metrics)</a:t>
            </a:r>
          </a:p>
          <a:p>
            <a:pPr lvl="1"/>
            <a:r>
              <a:rPr lang="en-GB" dirty="0" smtClean="0"/>
              <a:t>Review Rate</a:t>
            </a:r>
          </a:p>
          <a:p>
            <a:pPr lvl="1"/>
            <a:r>
              <a:rPr lang="en-GB" dirty="0" smtClean="0"/>
              <a:t>Fraud Detection Rate</a:t>
            </a:r>
          </a:p>
          <a:p>
            <a:pPr lvl="1"/>
            <a:r>
              <a:rPr lang="en-GB" dirty="0" smtClean="0"/>
              <a:t>False Positive Rate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27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Fraud Model Thresholds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59224"/>
            <a:ext cx="8534400" cy="3397853"/>
          </a:xfrm>
        </p:spPr>
        <p:txBody>
          <a:bodyPr/>
          <a:lstStyle/>
          <a:p>
            <a:r>
              <a:rPr lang="en-GB" dirty="0" smtClean="0"/>
              <a:t>The fraud model thresholds are typically based on the model report which details for each score point T:</a:t>
            </a:r>
          </a:p>
          <a:p>
            <a:pPr lvl="1"/>
            <a:r>
              <a:rPr lang="en-GB" u="sng" dirty="0" smtClean="0">
                <a:solidFill>
                  <a:srgbClr val="860000"/>
                </a:solidFill>
              </a:rPr>
              <a:t>Review Rate</a:t>
            </a:r>
            <a:r>
              <a:rPr lang="en-GB" dirty="0" smtClean="0"/>
              <a:t> 	– % of applications referred at T</a:t>
            </a:r>
          </a:p>
          <a:p>
            <a:pPr lvl="2"/>
            <a:r>
              <a:rPr lang="en-GB" dirty="0" smtClean="0"/>
              <a:t>This is used to calculate the number of applications that will be referred to fraud team</a:t>
            </a:r>
          </a:p>
          <a:p>
            <a:pPr lvl="1"/>
            <a:r>
              <a:rPr lang="en-GB" u="sng" dirty="0" smtClean="0">
                <a:solidFill>
                  <a:srgbClr val="860000"/>
                </a:solidFill>
              </a:rPr>
              <a:t>False Positive Rate</a:t>
            </a:r>
            <a:r>
              <a:rPr lang="en-GB" dirty="0" smtClean="0"/>
              <a:t> 	–   ( # non-frauds / # frauds ) at T</a:t>
            </a:r>
          </a:p>
          <a:p>
            <a:pPr lvl="2"/>
            <a:r>
              <a:rPr lang="en-GB" dirty="0" smtClean="0"/>
              <a:t>This is a measure of accuracy at a given threshold</a:t>
            </a:r>
          </a:p>
          <a:p>
            <a:pPr lvl="1"/>
            <a:r>
              <a:rPr lang="en-GB" u="sng" dirty="0" smtClean="0">
                <a:solidFill>
                  <a:srgbClr val="860000"/>
                </a:solidFill>
              </a:rPr>
              <a:t>Fraud Detection Rate</a:t>
            </a:r>
            <a:r>
              <a:rPr lang="en-GB" dirty="0" smtClean="0"/>
              <a:t> 	- # frauds detected  at T /  total frauds</a:t>
            </a:r>
          </a:p>
          <a:p>
            <a:pPr lvl="2"/>
            <a:r>
              <a:rPr lang="en-GB" dirty="0" smtClean="0"/>
              <a:t>This measures completeness or coverage at a given threshold</a:t>
            </a:r>
          </a:p>
          <a:p>
            <a:pPr lvl="1"/>
            <a:r>
              <a:rPr lang="en-GB" u="sng" dirty="0" smtClean="0">
                <a:solidFill>
                  <a:srgbClr val="860000"/>
                </a:solidFill>
              </a:rPr>
              <a:t>Value Detection Rate</a:t>
            </a:r>
            <a:r>
              <a:rPr lang="en-GB" dirty="0" smtClean="0"/>
              <a:t> 	- # value of frauds at T / total value of frauds</a:t>
            </a:r>
          </a:p>
          <a:p>
            <a:pPr lvl="2"/>
            <a:r>
              <a:rPr lang="en-GB" dirty="0" smtClean="0"/>
              <a:t>This measures the value detected at given threshold so provides a basis for ROI calculation.</a:t>
            </a:r>
          </a:p>
          <a:p>
            <a:r>
              <a:rPr lang="en-GB" dirty="0" smtClean="0"/>
              <a:t>Thresholds can be low (fast-track) or high (referred)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" y="4368437"/>
            <a:ext cx="8243887" cy="442981"/>
          </a:xfrm>
          <a:prstGeom prst="roundRect">
            <a:avLst/>
          </a:prstGeom>
          <a:solidFill>
            <a:schemeClr val="accent1">
              <a:lumMod val="75000"/>
              <a:lumOff val="25000"/>
              <a:alpha val="43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en-GB" dirty="0" smtClean="0"/>
              <a:t>FICO Advisors</a:t>
            </a:r>
            <a:r>
              <a:rPr lang="en-GB" sz="1800" dirty="0" smtClean="0"/>
              <a:t> </a:t>
            </a:r>
            <a:r>
              <a:rPr lang="en-GB" sz="1800" dirty="0"/>
              <a:t>team </a:t>
            </a:r>
            <a:r>
              <a:rPr lang="en-GB" dirty="0" smtClean="0"/>
              <a:t>can</a:t>
            </a:r>
            <a:r>
              <a:rPr lang="en-GB" sz="1800" dirty="0" smtClean="0"/>
              <a:t> </a:t>
            </a:r>
            <a:r>
              <a:rPr lang="en-GB" sz="1800" dirty="0"/>
              <a:t>work with clients to optimise model threshold </a:t>
            </a:r>
            <a:r>
              <a:rPr lang="en-GB" sz="1800" dirty="0" smtClean="0"/>
              <a:t>settings.</a:t>
            </a:r>
            <a:endParaRPr lang="en-GB" sz="1800" dirty="0"/>
          </a:p>
          <a:p>
            <a:pPr marR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7641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gray">
          <a:xfrm>
            <a:off x="0" y="842682"/>
            <a:ext cx="9144000" cy="500344"/>
          </a:xfrm>
          <a:prstGeom prst="rect">
            <a:avLst/>
          </a:prstGeom>
          <a:solidFill>
            <a:schemeClr val="bg2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6346" rIns="45720" bIns="46346" anchor="ctr" anchorCtr="1"/>
          <a:lstStyle/>
          <a:p>
            <a:pPr algn="ctr">
              <a:spcBef>
                <a:spcPct val="0"/>
              </a:spcBef>
              <a:spcAft>
                <a:spcPct val="50000"/>
              </a:spcAft>
              <a:buClr>
                <a:srgbClr val="A1101F"/>
              </a:buClr>
              <a:buSzPct val="75000"/>
              <a:buFont typeface="Wingdings 3" pitchFamily="18" charset="2"/>
              <a:buNone/>
            </a:pPr>
            <a:r>
              <a:rPr lang="en-US" sz="1800" b="1">
                <a:solidFill>
                  <a:srgbClr val="000000"/>
                </a:solidFill>
              </a:rPr>
              <a:t>Improved fraud models yield greater detection, fewer reviews, or both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 results and implementation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gray">
          <a:xfrm>
            <a:off x="4860925" y="3398044"/>
            <a:ext cx="192088" cy="135731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1" hangingPunct="1">
              <a:lnSpc>
                <a:spcPct val="10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1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gray">
          <a:xfrm>
            <a:off x="4860925" y="2942035"/>
            <a:ext cx="192088" cy="135731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1" hangingPunct="1">
              <a:lnSpc>
                <a:spcPct val="10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1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gray">
          <a:xfrm>
            <a:off x="4860925" y="3169444"/>
            <a:ext cx="192088" cy="135731"/>
          </a:xfrm>
          <a:prstGeom prst="rect">
            <a:avLst/>
          </a:prstGeom>
          <a:solidFill>
            <a:srgbClr val="FFA3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1" hangingPunct="1">
              <a:lnSpc>
                <a:spcPct val="10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1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gray">
          <a:xfrm>
            <a:off x="5054600" y="2914650"/>
            <a:ext cx="3759200" cy="72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029" tIns="41029" rIns="0" bIns="41029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/>
              <a:t>Current detection rate and review rate</a:t>
            </a:r>
          </a:p>
          <a:p>
            <a:pPr eaLnBrk="1" hangingPunct="1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/>
              <a:t>Reduce fraud losses at same review rate</a:t>
            </a:r>
          </a:p>
          <a:p>
            <a:pPr eaLnBrk="1" hangingPunct="1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/>
              <a:t>Increase approvals at same detection rate</a:t>
            </a:r>
          </a:p>
        </p:txBody>
      </p:sp>
      <p:sp>
        <p:nvSpPr>
          <p:cNvPr id="16392" name="Freeform 8"/>
          <p:cNvSpPr>
            <a:spLocks/>
          </p:cNvSpPr>
          <p:nvPr/>
        </p:nvSpPr>
        <p:spPr bwMode="gray">
          <a:xfrm>
            <a:off x="1408113" y="1726406"/>
            <a:ext cx="5275262" cy="2420541"/>
          </a:xfrm>
          <a:custGeom>
            <a:avLst/>
            <a:gdLst>
              <a:gd name="T0" fmla="*/ 0 w 2717"/>
              <a:gd name="T1" fmla="*/ 2147483647 h 2033"/>
              <a:gd name="T2" fmla="*/ 2147483647 w 2717"/>
              <a:gd name="T3" fmla="*/ 0 h 2033"/>
              <a:gd name="T4" fmla="*/ 0 60000 65536"/>
              <a:gd name="T5" fmla="*/ 0 60000 65536"/>
              <a:gd name="T6" fmla="*/ 0 w 2717"/>
              <a:gd name="T7" fmla="*/ 0 h 2033"/>
              <a:gd name="T8" fmla="*/ 2717 w 2717"/>
              <a:gd name="T9" fmla="*/ 2033 h 20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17" h="2033">
                <a:moveTo>
                  <a:pt x="0" y="2033"/>
                </a:moveTo>
                <a:cubicBezTo>
                  <a:pt x="132" y="1566"/>
                  <a:pt x="458" y="33"/>
                  <a:pt x="2717" y="0"/>
                </a:cubicBezTo>
              </a:path>
            </a:pathLst>
          </a:cu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029" tIns="41029" rIns="0" bIns="41029"/>
          <a:lstStyle/>
          <a:p>
            <a:endParaRPr lang="en-GB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gray">
          <a:xfrm flipV="1">
            <a:off x="1390650" y="1733550"/>
            <a:ext cx="5245100" cy="2420541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1029" tIns="41029" rIns="0" bIns="41029"/>
          <a:lstStyle/>
          <a:p>
            <a:endParaRPr lang="en-GB"/>
          </a:p>
        </p:txBody>
      </p:sp>
      <p:sp>
        <p:nvSpPr>
          <p:cNvPr id="16394" name="Freeform 10"/>
          <p:cNvSpPr>
            <a:spLocks/>
          </p:cNvSpPr>
          <p:nvPr/>
        </p:nvSpPr>
        <p:spPr bwMode="gray">
          <a:xfrm>
            <a:off x="1397001" y="1726406"/>
            <a:ext cx="5286375" cy="2420541"/>
          </a:xfrm>
          <a:custGeom>
            <a:avLst/>
            <a:gdLst>
              <a:gd name="T0" fmla="*/ 0 w 2717"/>
              <a:gd name="T1" fmla="*/ 2147483647 h 2033"/>
              <a:gd name="T2" fmla="*/ 2147483647 w 2717"/>
              <a:gd name="T3" fmla="*/ 0 h 2033"/>
              <a:gd name="T4" fmla="*/ 0 60000 65536"/>
              <a:gd name="T5" fmla="*/ 0 60000 65536"/>
              <a:gd name="T6" fmla="*/ 0 w 2717"/>
              <a:gd name="T7" fmla="*/ 0 h 2033"/>
              <a:gd name="T8" fmla="*/ 2717 w 2717"/>
              <a:gd name="T9" fmla="*/ 2033 h 20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17" h="2033">
                <a:moveTo>
                  <a:pt x="0" y="2033"/>
                </a:moveTo>
                <a:cubicBezTo>
                  <a:pt x="132" y="1566"/>
                  <a:pt x="931" y="17"/>
                  <a:pt x="2717" y="0"/>
                </a:cubicBezTo>
              </a:path>
            </a:pathLst>
          </a:custGeom>
          <a:noFill/>
          <a:ln w="38100">
            <a:solidFill>
              <a:srgbClr val="FFA31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029" tIns="41029" rIns="0" bIns="41029"/>
          <a:lstStyle/>
          <a:p>
            <a:endParaRPr lang="en-GB"/>
          </a:p>
        </p:txBody>
      </p:sp>
      <p:sp>
        <p:nvSpPr>
          <p:cNvPr id="16395" name="Freeform 11"/>
          <p:cNvSpPr>
            <a:spLocks/>
          </p:cNvSpPr>
          <p:nvPr/>
        </p:nvSpPr>
        <p:spPr bwMode="gray">
          <a:xfrm>
            <a:off x="1387475" y="2457450"/>
            <a:ext cx="1543050" cy="1191"/>
          </a:xfrm>
          <a:custGeom>
            <a:avLst/>
            <a:gdLst>
              <a:gd name="T0" fmla="*/ 2147483647 w 972"/>
              <a:gd name="T1" fmla="*/ 0 h 1"/>
              <a:gd name="T2" fmla="*/ 0 w 972"/>
              <a:gd name="T3" fmla="*/ 0 h 1"/>
              <a:gd name="T4" fmla="*/ 0 60000 65536"/>
              <a:gd name="T5" fmla="*/ 0 60000 65536"/>
              <a:gd name="T6" fmla="*/ 0 w 972"/>
              <a:gd name="T7" fmla="*/ 0 h 1"/>
              <a:gd name="T8" fmla="*/ 972 w 97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2" h="1">
                <a:moveTo>
                  <a:pt x="972" y="0"/>
                </a:moveTo>
                <a:lnTo>
                  <a:pt x="0" y="0"/>
                </a:lnTo>
              </a:path>
            </a:pathLst>
          </a:custGeom>
          <a:noFill/>
          <a:ln w="22225">
            <a:solidFill>
              <a:srgbClr val="FFA31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029" tIns="41029" rIns="0" bIns="41029"/>
          <a:lstStyle/>
          <a:p>
            <a:endParaRPr lang="en-GB"/>
          </a:p>
        </p:txBody>
      </p:sp>
      <p:sp>
        <p:nvSpPr>
          <p:cNvPr id="16396" name="Freeform 12"/>
          <p:cNvSpPr>
            <a:spLocks/>
          </p:cNvSpPr>
          <p:nvPr/>
        </p:nvSpPr>
        <p:spPr bwMode="gray">
          <a:xfrm>
            <a:off x="2928939" y="2457450"/>
            <a:ext cx="1587" cy="1684735"/>
          </a:xfrm>
          <a:custGeom>
            <a:avLst/>
            <a:gdLst>
              <a:gd name="T0" fmla="*/ 0 w 1"/>
              <a:gd name="T1" fmla="*/ 2147483647 h 1415"/>
              <a:gd name="T2" fmla="*/ 2147483647 w 1"/>
              <a:gd name="T3" fmla="*/ 0 h 1415"/>
              <a:gd name="T4" fmla="*/ 0 60000 65536"/>
              <a:gd name="T5" fmla="*/ 0 60000 65536"/>
              <a:gd name="T6" fmla="*/ 0 w 1"/>
              <a:gd name="T7" fmla="*/ 0 h 1415"/>
              <a:gd name="T8" fmla="*/ 1 w 1"/>
              <a:gd name="T9" fmla="*/ 1415 h 14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415">
                <a:moveTo>
                  <a:pt x="0" y="1415"/>
                </a:moveTo>
                <a:lnTo>
                  <a:pt x="1" y="0"/>
                </a:ln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029" tIns="41029" rIns="0" bIns="41029"/>
          <a:lstStyle/>
          <a:p>
            <a:endParaRPr lang="en-GB"/>
          </a:p>
        </p:txBody>
      </p:sp>
      <p:sp>
        <p:nvSpPr>
          <p:cNvPr id="16397" name="Freeform 13"/>
          <p:cNvSpPr>
            <a:spLocks/>
          </p:cNvSpPr>
          <p:nvPr/>
        </p:nvSpPr>
        <p:spPr bwMode="gray">
          <a:xfrm flipH="1" flipV="1">
            <a:off x="1387475" y="2695575"/>
            <a:ext cx="1543050" cy="1445419"/>
          </a:xfrm>
          <a:custGeom>
            <a:avLst/>
            <a:gdLst>
              <a:gd name="T0" fmla="*/ 2147483647 w 4229"/>
              <a:gd name="T1" fmla="*/ 0 h 2171"/>
              <a:gd name="T2" fmla="*/ 0 w 4229"/>
              <a:gd name="T3" fmla="*/ 2147483647 h 2171"/>
              <a:gd name="T4" fmla="*/ 2147483647 w 4229"/>
              <a:gd name="T5" fmla="*/ 2147483647 h 2171"/>
              <a:gd name="T6" fmla="*/ 0 60000 65536"/>
              <a:gd name="T7" fmla="*/ 0 60000 65536"/>
              <a:gd name="T8" fmla="*/ 0 60000 65536"/>
              <a:gd name="T9" fmla="*/ 0 w 4229"/>
              <a:gd name="T10" fmla="*/ 0 h 2171"/>
              <a:gd name="T11" fmla="*/ 4229 w 4229"/>
              <a:gd name="T12" fmla="*/ 2171 h 21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9" h="2171">
                <a:moveTo>
                  <a:pt x="3" y="0"/>
                </a:moveTo>
                <a:lnTo>
                  <a:pt x="0" y="2171"/>
                </a:lnTo>
                <a:lnTo>
                  <a:pt x="4229" y="2171"/>
                </a:ln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029" tIns="41029" rIns="0" bIns="41029"/>
          <a:lstStyle/>
          <a:p>
            <a:endParaRPr lang="en-GB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gray">
          <a:xfrm>
            <a:off x="2555875" y="2717006"/>
            <a:ext cx="0" cy="1448991"/>
          </a:xfrm>
          <a:prstGeom prst="line">
            <a:avLst/>
          </a:prstGeom>
          <a:noFill/>
          <a:ln w="22225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1029" tIns="41029" rIns="0" bIns="41029"/>
          <a:lstStyle/>
          <a:p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gray">
          <a:xfrm>
            <a:off x="2439988" y="2632473"/>
            <a:ext cx="182562" cy="135731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1" hangingPunct="1">
              <a:lnSpc>
                <a:spcPct val="10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1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gray">
          <a:xfrm>
            <a:off x="2803526" y="2616994"/>
            <a:ext cx="182563" cy="135731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1" hangingPunct="1">
              <a:lnSpc>
                <a:spcPct val="10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1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gray">
          <a:xfrm>
            <a:off x="2820988" y="2388394"/>
            <a:ext cx="182562" cy="135731"/>
          </a:xfrm>
          <a:prstGeom prst="rect">
            <a:avLst/>
          </a:prstGeom>
          <a:solidFill>
            <a:srgbClr val="FFA3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1" hangingPunct="1">
              <a:lnSpc>
                <a:spcPct val="10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1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gray">
          <a:xfrm>
            <a:off x="3692525" y="1733550"/>
            <a:ext cx="914400" cy="273844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defTabSz="901700">
              <a:lnSpc>
                <a:spcPct val="100000"/>
              </a:lnSpc>
              <a:buClrTx/>
              <a:buFontTx/>
              <a:buNone/>
            </a:pPr>
            <a:r>
              <a:rPr lang="en-US" sz="1200" b="1">
                <a:solidFill>
                  <a:schemeClr val="bg1"/>
                </a:solidFill>
              </a:rPr>
              <a:t>Model A</a:t>
            </a:r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gray">
          <a:xfrm>
            <a:off x="3692525" y="2155032"/>
            <a:ext cx="914400" cy="273844"/>
          </a:xfrm>
          <a:prstGeom prst="ellipse">
            <a:avLst/>
          </a:prstGeom>
          <a:solidFill>
            <a:srgbClr val="FFA317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defTabSz="901700">
              <a:lnSpc>
                <a:spcPct val="100000"/>
              </a:lnSpc>
              <a:buClrTx/>
              <a:buFontTx/>
              <a:buNone/>
            </a:pPr>
            <a:r>
              <a:rPr lang="en-US" sz="1200" b="1">
                <a:solidFill>
                  <a:schemeClr val="bg1"/>
                </a:solidFill>
              </a:rPr>
              <a:t>Model B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gray">
          <a:xfrm>
            <a:off x="6556375" y="4155818"/>
            <a:ext cx="85248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marL="206375" indent="-206375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1200" b="1"/>
              <a:t>100%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gray">
          <a:xfrm rot="-5400000">
            <a:off x="1069182" y="1654851"/>
            <a:ext cx="3667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marL="206375" indent="-206375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1200" b="1"/>
              <a:t>100%</a:t>
            </a:r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gray">
          <a:xfrm>
            <a:off x="3692525" y="2745582"/>
            <a:ext cx="914400" cy="27384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defTabSz="901700">
              <a:lnSpc>
                <a:spcPct val="100000"/>
              </a:lnSpc>
              <a:buClrTx/>
              <a:buFontTx/>
              <a:buNone/>
            </a:pPr>
            <a:r>
              <a:rPr lang="en-US" sz="1200" b="1">
                <a:solidFill>
                  <a:schemeClr val="bg1"/>
                </a:solidFill>
              </a:rPr>
              <a:t>Random</a:t>
            </a:r>
          </a:p>
        </p:txBody>
      </p:sp>
      <p:sp>
        <p:nvSpPr>
          <p:cNvPr id="16407" name="Freeform 23"/>
          <p:cNvSpPr>
            <a:spLocks/>
          </p:cNvSpPr>
          <p:nvPr/>
        </p:nvSpPr>
        <p:spPr bwMode="gray">
          <a:xfrm>
            <a:off x="1390651" y="1713310"/>
            <a:ext cx="6022975" cy="2434828"/>
          </a:xfrm>
          <a:custGeom>
            <a:avLst/>
            <a:gdLst>
              <a:gd name="T0" fmla="*/ 2147483647 w 4229"/>
              <a:gd name="T1" fmla="*/ 0 h 2171"/>
              <a:gd name="T2" fmla="*/ 0 w 4229"/>
              <a:gd name="T3" fmla="*/ 2147483647 h 2171"/>
              <a:gd name="T4" fmla="*/ 2147483647 w 4229"/>
              <a:gd name="T5" fmla="*/ 2147483647 h 2171"/>
              <a:gd name="T6" fmla="*/ 0 60000 65536"/>
              <a:gd name="T7" fmla="*/ 0 60000 65536"/>
              <a:gd name="T8" fmla="*/ 0 60000 65536"/>
              <a:gd name="T9" fmla="*/ 0 w 4229"/>
              <a:gd name="T10" fmla="*/ 0 h 2171"/>
              <a:gd name="T11" fmla="*/ 4229 w 4229"/>
              <a:gd name="T12" fmla="*/ 2171 h 21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9" h="2171">
                <a:moveTo>
                  <a:pt x="3" y="0"/>
                </a:moveTo>
                <a:lnTo>
                  <a:pt x="0" y="2171"/>
                </a:lnTo>
                <a:lnTo>
                  <a:pt x="4229" y="217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029" tIns="41029" rIns="0" bIns="41029"/>
          <a:lstStyle/>
          <a:p>
            <a:endParaRPr lang="en-GB"/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gray">
          <a:xfrm rot="-5400000">
            <a:off x="195859" y="2579970"/>
            <a:ext cx="1594247" cy="57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029" tIns="41029" rIns="0" bIns="41029" anchor="ctr" anchorCtr="1">
            <a:spAutoFit/>
          </a:bodyPr>
          <a:lstStyle>
            <a:lvl1pPr marL="206375" indent="-206375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b="1"/>
              <a:t>% Fraud Detected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gray">
          <a:xfrm>
            <a:off x="3390900" y="4194934"/>
            <a:ext cx="2705100" cy="32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029" tIns="41029" rIns="0" bIns="41029" anchor="ctr" anchorCtr="1">
            <a:spAutoFit/>
          </a:bodyPr>
          <a:lstStyle>
            <a:lvl1pPr marL="206375" indent="-206375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b="1"/>
              <a:t>% Cases Reviewed</a:t>
            </a:r>
          </a:p>
        </p:txBody>
      </p:sp>
    </p:spTree>
    <p:extLst>
      <p:ext uri="{BB962C8B-B14F-4D97-AF65-F5344CB8AC3E}">
        <p14:creationId xmlns:p14="http://schemas.microsoft.com/office/powerpoint/2010/main" val="376659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7225" y="986117"/>
            <a:ext cx="3012140" cy="3801035"/>
          </a:xfrm>
          <a:prstGeom prst="rect">
            <a:avLst/>
          </a:prstGeom>
          <a:solidFill>
            <a:srgbClr val="DBE5EA"/>
          </a:solidFill>
          <a:ln w="6350" algn="ctr">
            <a:solidFill>
              <a:schemeClr val="accent1"/>
            </a:solidFill>
            <a:miter lim="800000"/>
            <a:headEnd/>
            <a:tailEnd/>
          </a:ln>
        </p:spPr>
        <p:txBody>
          <a:bodyPr tIns="91440" bIns="91440" anchor="t"/>
          <a:lstStyle/>
          <a:p>
            <a:pPr>
              <a:buNone/>
            </a:pPr>
            <a:endParaRPr lang="en-GB" sz="1000" dirty="0" smtClean="0"/>
          </a:p>
        </p:txBody>
      </p:sp>
      <p:graphicFrame>
        <p:nvGraphicFramePr>
          <p:cNvPr id="165171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283317"/>
              </p:ext>
            </p:extLst>
          </p:nvPr>
        </p:nvGraphicFramePr>
        <p:xfrm>
          <a:off x="3209365" y="1594860"/>
          <a:ext cx="5396472" cy="31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0" name="Acrobat Document" r:id="rId4" imgW="7542857" imgH="5830114" progId="AcroExch.Document.DC">
                  <p:embed/>
                </p:oleObj>
              </mc:Choice>
              <mc:Fallback>
                <p:oleObj name="Acrobat Document" r:id="rId4" imgW="7542857" imgH="5830114" progId="AcroExch.Document.DC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3209365" y="1594860"/>
                        <a:ext cx="5396472" cy="312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Value Detection</a:t>
            </a:r>
          </a:p>
        </p:txBody>
      </p:sp>
      <p:sp>
        <p:nvSpPr>
          <p:cNvPr id="1651716" name="Text Box 4"/>
          <p:cNvSpPr txBox="1">
            <a:spLocks noChangeArrowheads="1"/>
          </p:cNvSpPr>
          <p:nvPr/>
        </p:nvSpPr>
        <p:spPr bwMode="gray">
          <a:xfrm>
            <a:off x="506413" y="1022258"/>
            <a:ext cx="257651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marL="228600" indent="-2286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285750" indent="-285750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GB" sz="1400" dirty="0">
                <a:latin typeface="Arial" charset="0"/>
              </a:rPr>
              <a:t>The </a:t>
            </a:r>
            <a:r>
              <a:rPr lang="en-GB" sz="1600" dirty="0">
                <a:latin typeface="Arial" charset="0"/>
              </a:rPr>
              <a:t>value</a:t>
            </a:r>
            <a:r>
              <a:rPr lang="en-GB" sz="1400" dirty="0">
                <a:latin typeface="Arial" charset="0"/>
              </a:rPr>
              <a:t> of the fraud detected can be calculated as a function of the score. </a:t>
            </a:r>
          </a:p>
          <a:p>
            <a:pPr marL="628650" lvl="1" indent="-171450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GB" sz="1300" dirty="0">
                <a:latin typeface="Arial" charset="0"/>
              </a:rPr>
              <a:t>This can be used with a cost estimate to generate an ROI curve.</a:t>
            </a:r>
          </a:p>
          <a:p>
            <a:pPr marL="285750" indent="-285750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GB" sz="1400" dirty="0">
                <a:latin typeface="Arial" charset="0"/>
              </a:rPr>
              <a:t>The value detected by the model is the order amount  saved at the point of referral. </a:t>
            </a:r>
          </a:p>
          <a:p>
            <a:pPr marL="628650" lvl="1" indent="-171450">
              <a:spcBef>
                <a:spcPct val="5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GB" sz="1300" dirty="0">
                <a:latin typeface="Arial" charset="0"/>
              </a:rPr>
              <a:t>This depends on HOW QUICKLY a fraud is detected as well as value of orders.</a:t>
            </a:r>
          </a:p>
        </p:txBody>
      </p:sp>
      <p:sp>
        <p:nvSpPr>
          <p:cNvPr id="1651717" name="Text Box 5"/>
          <p:cNvSpPr txBox="1">
            <a:spLocks noChangeArrowheads="1"/>
          </p:cNvSpPr>
          <p:nvPr/>
        </p:nvSpPr>
        <p:spPr bwMode="auto">
          <a:xfrm>
            <a:off x="3825876" y="1111093"/>
            <a:ext cx="5158065" cy="75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GB" sz="1400" dirty="0">
                <a:latin typeface="Arial" charset="0"/>
              </a:rPr>
              <a:t>The value rate curve shows the amount saved as a proportion of total </a:t>
            </a:r>
            <a:r>
              <a:rPr lang="en-GB" sz="1400" dirty="0" smtClean="0">
                <a:latin typeface="Arial" charset="0"/>
              </a:rPr>
              <a:t>Fraud </a:t>
            </a:r>
            <a:r>
              <a:rPr lang="en-GB" sz="1400" dirty="0">
                <a:latin typeface="Arial" charset="0"/>
              </a:rPr>
              <a:t>losses. </a:t>
            </a:r>
          </a:p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latin typeface="Arial" charset="0"/>
              </a:rPr>
              <a:t>35</a:t>
            </a:r>
            <a:r>
              <a:rPr lang="en-GB" sz="1400" dirty="0">
                <a:latin typeface="Arial" charset="0"/>
              </a:rPr>
              <a:t>% of F</a:t>
            </a:r>
            <a:r>
              <a:rPr lang="en-GB" sz="1400" dirty="0" smtClean="0">
                <a:latin typeface="Arial" charset="0"/>
              </a:rPr>
              <a:t>raud </a:t>
            </a:r>
            <a:r>
              <a:rPr lang="en-GB" sz="1400" dirty="0">
                <a:latin typeface="Arial" charset="0"/>
              </a:rPr>
              <a:t>losses = </a:t>
            </a:r>
            <a:r>
              <a:rPr lang="en-GB" sz="1400" dirty="0" smtClean="0">
                <a:latin typeface="Arial" charset="0"/>
              </a:rPr>
              <a:t>$3.8m</a:t>
            </a:r>
            <a:r>
              <a:rPr lang="en-GB" sz="1400" dirty="0">
                <a:latin typeface="Arial" charset="0"/>
              </a:rPr>
              <a:t> </a:t>
            </a:r>
            <a:r>
              <a:rPr lang="en-GB" sz="1400" dirty="0" smtClean="0">
                <a:latin typeface="Arial" charset="0"/>
              </a:rPr>
              <a:t>AND </a:t>
            </a:r>
            <a:r>
              <a:rPr lang="en-GB" sz="1200" dirty="0" smtClean="0">
                <a:latin typeface="Arial" charset="0"/>
              </a:rPr>
              <a:t> </a:t>
            </a:r>
            <a:r>
              <a:rPr lang="en-GB" sz="1400" dirty="0" smtClean="0">
                <a:latin typeface="Arial" charset="0"/>
              </a:rPr>
              <a:t>58</a:t>
            </a:r>
            <a:r>
              <a:rPr lang="en-GB" sz="1400" dirty="0">
                <a:latin typeface="Arial" charset="0"/>
              </a:rPr>
              <a:t>% of </a:t>
            </a:r>
            <a:r>
              <a:rPr lang="en-GB" sz="1400" dirty="0" smtClean="0">
                <a:latin typeface="Arial" charset="0"/>
              </a:rPr>
              <a:t>Fraud </a:t>
            </a:r>
            <a:r>
              <a:rPr lang="en-GB" sz="1400" dirty="0">
                <a:latin typeface="Arial" charset="0"/>
              </a:rPr>
              <a:t>losses = </a:t>
            </a:r>
            <a:r>
              <a:rPr lang="en-GB" sz="1400" dirty="0" smtClean="0">
                <a:latin typeface="Arial" charset="0"/>
              </a:rPr>
              <a:t>$6.1m</a:t>
            </a:r>
            <a:endParaRPr lang="en-GB" sz="1200" dirty="0" smtClean="0"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23098" y="3434909"/>
            <a:ext cx="1046910" cy="683463"/>
            <a:chOff x="4023098" y="3434909"/>
            <a:chExt cx="1046910" cy="683463"/>
          </a:xfrm>
        </p:grpSpPr>
        <p:sp>
          <p:nvSpPr>
            <p:cNvPr id="1651718" name="Line 6"/>
            <p:cNvSpPr>
              <a:spLocks noChangeShapeType="1"/>
            </p:cNvSpPr>
            <p:nvPr/>
          </p:nvSpPr>
          <p:spPr bwMode="auto">
            <a:xfrm flipH="1" flipV="1">
              <a:off x="5070008" y="3434909"/>
              <a:ext cx="0" cy="683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en-GB"/>
            </a:p>
          </p:txBody>
        </p:sp>
        <p:sp>
          <p:nvSpPr>
            <p:cNvPr id="1651719" name="Line 7"/>
            <p:cNvSpPr>
              <a:spLocks noChangeShapeType="1"/>
            </p:cNvSpPr>
            <p:nvPr/>
          </p:nvSpPr>
          <p:spPr bwMode="auto">
            <a:xfrm flipH="1" flipV="1">
              <a:off x="4023098" y="3445074"/>
              <a:ext cx="10453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endParaRPr lang="en-GB"/>
            </a:p>
          </p:txBody>
        </p:sp>
      </p:grpSp>
      <p:sp>
        <p:nvSpPr>
          <p:cNvPr id="1651720" name="Text Box 8"/>
          <p:cNvSpPr txBox="1">
            <a:spLocks noChangeArrowheads="1"/>
          </p:cNvSpPr>
          <p:nvPr/>
        </p:nvSpPr>
        <p:spPr bwMode="auto">
          <a:xfrm>
            <a:off x="4772352" y="4150165"/>
            <a:ext cx="595312" cy="18466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  <a:buNone/>
            </a:pPr>
            <a:r>
              <a:rPr lang="en-GB" sz="1200" dirty="0">
                <a:latin typeface="Arial" charset="0"/>
              </a:rPr>
              <a:t>320</a:t>
            </a:r>
          </a:p>
        </p:txBody>
      </p:sp>
      <p:sp>
        <p:nvSpPr>
          <p:cNvPr id="1651721" name="Text Box 9"/>
          <p:cNvSpPr txBox="1">
            <a:spLocks noChangeArrowheads="1"/>
          </p:cNvSpPr>
          <p:nvPr/>
        </p:nvSpPr>
        <p:spPr bwMode="auto">
          <a:xfrm>
            <a:off x="3635748" y="3342577"/>
            <a:ext cx="387350" cy="18466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 dirty="0">
                <a:latin typeface="Arial" charset="0"/>
              </a:rPr>
              <a:t>35</a:t>
            </a:r>
          </a:p>
        </p:txBody>
      </p:sp>
      <p:sp>
        <p:nvSpPr>
          <p:cNvPr id="1651722" name="Text Box 10"/>
          <p:cNvSpPr txBox="1">
            <a:spLocks noChangeArrowheads="1"/>
          </p:cNvSpPr>
          <p:nvPr/>
        </p:nvSpPr>
        <p:spPr bwMode="auto">
          <a:xfrm>
            <a:off x="3943350" y="4426068"/>
            <a:ext cx="445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sz="1200" dirty="0">
                <a:latin typeface="Arial" charset="0"/>
              </a:rPr>
              <a:t>Real Time Value Detection vs Score Threshold </a:t>
            </a:r>
          </a:p>
        </p:txBody>
      </p:sp>
    </p:spTree>
    <p:extLst>
      <p:ext uri="{BB962C8B-B14F-4D97-AF65-F5344CB8AC3E}">
        <p14:creationId xmlns:p14="http://schemas.microsoft.com/office/powerpoint/2010/main" val="22814182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7224" y="878541"/>
            <a:ext cx="8695763" cy="3908611"/>
          </a:xfrm>
          <a:prstGeom prst="rect">
            <a:avLst/>
          </a:prstGeom>
          <a:solidFill>
            <a:srgbClr val="DBE5EA"/>
          </a:solidFill>
          <a:ln w="6350" algn="ctr">
            <a:solidFill>
              <a:schemeClr val="accent1"/>
            </a:solidFill>
            <a:miter lim="800000"/>
            <a:headEnd/>
            <a:tailEnd/>
          </a:ln>
        </p:spPr>
        <p:txBody>
          <a:bodyPr tIns="91440" bIns="91440" anchor="t"/>
          <a:lstStyle/>
          <a:p>
            <a:pPr>
              <a:buNone/>
            </a:pPr>
            <a:endParaRPr lang="en-GB" sz="1000" dirty="0" smtClean="0"/>
          </a:p>
        </p:txBody>
      </p:sp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9371"/>
            <a:ext cx="7239000" cy="369332"/>
          </a:xfrm>
        </p:spPr>
        <p:txBody>
          <a:bodyPr/>
          <a:lstStyle/>
          <a:p>
            <a:pPr algn="l"/>
            <a:r>
              <a:rPr lang="en-GB" dirty="0"/>
              <a:t>Fraud Losses and model </a:t>
            </a:r>
            <a:r>
              <a:rPr lang="en-GB" dirty="0" smtClean="0"/>
              <a:t>Cost-Benefit (ROI)</a:t>
            </a:r>
            <a:endParaRPr lang="en-GB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022122"/>
            <a:ext cx="4394021" cy="22082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600" dirty="0" smtClean="0"/>
              <a:t>Assume 12 fraud analysts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 smtClean="0"/>
              <a:t>Cost of a referral based on figures provided: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800" dirty="0" smtClean="0"/>
              <a:t>Referrals per FTE = 120,000 / 12 = 10000 per year per FTE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800" dirty="0" err="1" smtClean="0"/>
              <a:t>Avg</a:t>
            </a:r>
            <a:r>
              <a:rPr lang="en-GB" sz="1800" dirty="0" smtClean="0"/>
              <a:t> ‘cost’ can be calculated based on a cost per FTE.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800" dirty="0" smtClean="0"/>
              <a:t>For example = (20000*1.5) / 10000 = $3.5 per referral</a:t>
            </a:r>
          </a:p>
        </p:txBody>
      </p:sp>
      <p:graphicFrame>
        <p:nvGraphicFramePr>
          <p:cNvPr id="1655812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75344787"/>
              </p:ext>
            </p:extLst>
          </p:nvPr>
        </p:nvGraphicFramePr>
        <p:xfrm>
          <a:off x="563563" y="1048941"/>
          <a:ext cx="7736373" cy="594652"/>
        </p:xfrm>
        <a:graphic>
          <a:graphicData uri="http://schemas.openxmlformats.org/drawingml/2006/table">
            <a:tbl>
              <a:tblPr/>
              <a:tblGrid>
                <a:gridCol w="1783702"/>
                <a:gridCol w="1997567"/>
                <a:gridCol w="2091137"/>
                <a:gridCol w="1863967"/>
              </a:tblGrid>
              <a:tr h="396434">
                <a:tc>
                  <a:txBody>
                    <a:bodyPr/>
                    <a:lstStyle/>
                    <a:p>
                      <a:pPr marL="0" marR="0" lvl="0" indent="0" algn="ctr" defTabSz="15875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Status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875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Transactions Referred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875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Declined for Fraud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875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 Loss  $m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218">
                <a:tc>
                  <a:txBody>
                    <a:bodyPr/>
                    <a:lstStyle/>
                    <a:p>
                      <a:pPr marL="0" marR="0" lvl="0" indent="0" algn="ctr" defTabSz="15875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Fraud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875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120000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875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40000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8750" rtl="0" eaLnBrk="1" fontAlgn="base" latinLnBrk="0" hangingPunct="1">
                        <a:lnSpc>
                          <a:spcPct val="100000"/>
                        </a:lnSpc>
                        <a:spcBef>
                          <a:spcPct val="5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6.00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5842" name="Text Box 34"/>
          <p:cNvSpPr txBox="1">
            <a:spLocks noChangeArrowheads="1"/>
          </p:cNvSpPr>
          <p:nvPr/>
        </p:nvSpPr>
        <p:spPr bwMode="auto">
          <a:xfrm>
            <a:off x="4982990" y="2011137"/>
            <a:ext cx="381257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GB" sz="1600" dirty="0" smtClean="0">
                <a:solidFill>
                  <a:srgbClr val="000000"/>
                </a:solidFill>
                <a:latin typeface="Arial" charset="0"/>
              </a:rPr>
              <a:t>At 4% referral rate for applications:</a:t>
            </a:r>
          </a:p>
          <a:p>
            <a:pPr marL="742950" lvl="1" indent="-28575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GB" sz="1600" dirty="0" smtClean="0">
                <a:solidFill>
                  <a:srgbClr val="000000"/>
                </a:solidFill>
                <a:latin typeface="Arial" charset="0"/>
              </a:rPr>
              <a:t> 120,000 referrals per year</a:t>
            </a:r>
          </a:p>
          <a:p>
            <a:pPr marL="742950" lvl="1" indent="-28575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GB" sz="1600" dirty="0" smtClean="0">
                <a:solidFill>
                  <a:srgbClr val="000000"/>
                </a:solidFill>
                <a:latin typeface="Arial" charset="0"/>
              </a:rPr>
              <a:t>Cost = 120,000 * 3.5 </a:t>
            </a:r>
          </a:p>
          <a:p>
            <a:pPr marL="1200150" lvl="2" indent="-28575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GB" sz="1600" dirty="0" smtClean="0">
                <a:solidFill>
                  <a:srgbClr val="000000"/>
                </a:solidFill>
                <a:latin typeface="Arial" charset="0"/>
              </a:rPr>
              <a:t>   =  $420,000  (£0.42m)</a:t>
            </a:r>
          </a:p>
          <a:p>
            <a:pPr marL="742950" lvl="1" indent="-28575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GB" sz="1600" dirty="0" smtClean="0">
                <a:solidFill>
                  <a:srgbClr val="000000"/>
                </a:solidFill>
                <a:latin typeface="Arial" charset="0"/>
              </a:rPr>
              <a:t>Savings at 4% review rate = $3.8m </a:t>
            </a:r>
          </a:p>
          <a:p>
            <a:pPr marL="742950" lvl="1" indent="-28575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GB" sz="1600" dirty="0" smtClean="0">
                <a:solidFill>
                  <a:srgbClr val="000000"/>
                </a:solidFill>
                <a:latin typeface="Arial" charset="0"/>
              </a:rPr>
              <a:t>Model Benefit = $3.4m – Solution Cost </a:t>
            </a:r>
          </a:p>
        </p:txBody>
      </p:sp>
      <p:sp>
        <p:nvSpPr>
          <p:cNvPr id="1655843" name="Text Box 35"/>
          <p:cNvSpPr txBox="1">
            <a:spLocks noChangeArrowheads="1"/>
          </p:cNvSpPr>
          <p:nvPr/>
        </p:nvSpPr>
        <p:spPr bwMode="auto">
          <a:xfrm>
            <a:off x="563563" y="1729523"/>
            <a:ext cx="258603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 b="1" dirty="0" smtClean="0">
                <a:latin typeface="Arial" charset="0"/>
              </a:rPr>
              <a:t>Year 1 Fraud </a:t>
            </a:r>
            <a:r>
              <a:rPr lang="en-GB" sz="1200" b="1" dirty="0">
                <a:latin typeface="Arial" charset="0"/>
              </a:rPr>
              <a:t>Losses</a:t>
            </a:r>
          </a:p>
        </p:txBody>
      </p:sp>
    </p:spTree>
    <p:extLst>
      <p:ext uri="{BB962C8B-B14F-4D97-AF65-F5344CB8AC3E}">
        <p14:creationId xmlns:p14="http://schemas.microsoft.com/office/powerpoint/2010/main" val="45878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Model Report</a:t>
            </a:r>
          </a:p>
        </p:txBody>
      </p:sp>
      <p:sp>
        <p:nvSpPr>
          <p:cNvPr id="1664006" name="Text Box 6"/>
          <p:cNvSpPr txBox="1">
            <a:spLocks noChangeArrowheads="1"/>
          </p:cNvSpPr>
          <p:nvPr/>
        </p:nvSpPr>
        <p:spPr bwMode="gray">
          <a:xfrm>
            <a:off x="238124" y="936524"/>
            <a:ext cx="35808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 marL="228600" indent="-2286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GB" sz="1800" dirty="0">
                <a:latin typeface="Arial" charset="0"/>
              </a:rPr>
              <a:t>	</a:t>
            </a:r>
            <a:r>
              <a:rPr lang="en-GB" sz="1800" dirty="0" smtClean="0">
                <a:latin typeface="Arial" charset="0"/>
              </a:rPr>
              <a:t>Fraud </a:t>
            </a:r>
            <a:r>
              <a:rPr lang="en-GB" sz="1800" dirty="0">
                <a:latin typeface="Arial" charset="0"/>
              </a:rPr>
              <a:t>model provides a score for each </a:t>
            </a:r>
            <a:r>
              <a:rPr lang="en-GB" sz="1800" dirty="0" smtClean="0">
                <a:latin typeface="Arial" charset="0"/>
              </a:rPr>
              <a:t>application.</a:t>
            </a:r>
            <a:endParaRPr lang="en-GB" sz="1800" dirty="0">
              <a:latin typeface="Arial" charset="0"/>
            </a:endParaRPr>
          </a:p>
        </p:txBody>
      </p:sp>
      <p:sp>
        <p:nvSpPr>
          <p:cNvPr id="1664007" name="Text Box 7"/>
          <p:cNvSpPr txBox="1">
            <a:spLocks noChangeArrowheads="1"/>
          </p:cNvSpPr>
          <p:nvPr/>
        </p:nvSpPr>
        <p:spPr bwMode="gray">
          <a:xfrm>
            <a:off x="227011" y="1677381"/>
            <a:ext cx="3701957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 marL="228600" indent="-228600"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algn="l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GB" sz="1800" dirty="0">
                <a:latin typeface="Arial" charset="0"/>
              </a:rPr>
              <a:t>	The model report details the performance of the </a:t>
            </a:r>
            <a:r>
              <a:rPr lang="en-GB" sz="1800" dirty="0" smtClean="0">
                <a:latin typeface="Arial" charset="0"/>
              </a:rPr>
              <a:t>model. It is </a:t>
            </a:r>
            <a:r>
              <a:rPr lang="en-GB" sz="1800" dirty="0">
                <a:latin typeface="Arial" charset="0"/>
              </a:rPr>
              <a:t>used to determine the optimal threshold to use with respect to: 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GB" sz="1800" dirty="0">
                <a:latin typeface="Arial" charset="0"/>
              </a:rPr>
              <a:t>  review rate, 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GB" sz="1800" dirty="0">
                <a:latin typeface="Arial" charset="0"/>
              </a:rPr>
              <a:t>  accuracy (ADR) </a:t>
            </a:r>
          </a:p>
          <a:p>
            <a:pPr lvl="1">
              <a:spcBef>
                <a:spcPct val="5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</a:pPr>
            <a:r>
              <a:rPr lang="en-GB" sz="1800" dirty="0">
                <a:latin typeface="Arial" charset="0"/>
              </a:rPr>
              <a:t>  false positive rate (AFPR).</a:t>
            </a:r>
          </a:p>
        </p:txBody>
      </p:sp>
      <p:graphicFrame>
        <p:nvGraphicFramePr>
          <p:cNvPr id="1664008" name="Group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158233"/>
              </p:ext>
            </p:extLst>
          </p:nvPr>
        </p:nvGraphicFramePr>
        <p:xfrm>
          <a:off x="4034119" y="849674"/>
          <a:ext cx="4720946" cy="3870960"/>
        </p:xfrm>
        <a:graphic>
          <a:graphicData uri="http://schemas.openxmlformats.org/drawingml/2006/table">
            <a:tbl>
              <a:tblPr/>
              <a:tblGrid>
                <a:gridCol w="894663"/>
                <a:gridCol w="894663"/>
                <a:gridCol w="881882"/>
                <a:gridCol w="1038448"/>
                <a:gridCol w="1011290"/>
              </a:tblGrid>
              <a:tr h="320853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Threshold Score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AFPR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ADR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VDR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Review Rate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2.76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69.25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65.45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12.73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2.53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63.71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60.66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10.84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2.43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61.05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58.02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9.98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2.33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58.12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55.20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2.23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54.87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52.82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8.33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51.53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49.97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7.59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270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2.07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48.44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47.29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6.89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1.97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45.69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44.93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6.26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1.90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42.56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42.32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5.67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1.84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39.56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39.43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1.75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36.87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37.09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4.62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1.70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34.01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34.81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1.62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31.39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32.71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3.71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340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1.55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29.01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30.76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3.34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28.68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2.99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360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1.44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24.38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26.59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2.67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380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1.33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20.52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23.09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390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1.29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18.56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21.28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1.88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1.25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16.63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19.56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1.66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15.13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17.88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1.48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450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1.01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9.75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12.50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0.88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460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8.73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11.47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0.77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0.83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5.19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7.86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0.70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2.42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4.39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560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4.03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0.18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0.46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2.47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650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1.04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0.37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67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5497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Fraud - Model Results</a:t>
            </a:r>
            <a:endParaRPr lang="en-GB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960" y="985660"/>
            <a:ext cx="4546974" cy="299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 bwMode="black">
          <a:xfrm>
            <a:off x="412470" y="992270"/>
            <a:ext cx="3323944" cy="283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High Performance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 Credit Cards model.</a:t>
            </a:r>
          </a:p>
          <a:p>
            <a:pPr marL="285750" marR="0" indent="-28575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►"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Data included: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►"/>
            </a:pPr>
            <a:r>
              <a:rPr lang="en-GB" sz="1600" kern="0" dirty="0" smtClean="0">
                <a:solidFill>
                  <a:srgbClr val="860000"/>
                </a:solidFill>
              </a:rPr>
              <a:t>Application Data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►"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</a:rPr>
              <a:t>Bureau</a:t>
            </a:r>
            <a:r>
              <a:rPr kumimoji="0" lang="en-GB" sz="1600" b="0" i="0" u="none" strike="noStrike" kern="0" cap="none" spc="0" normalizeH="0" noProof="0" dirty="0" smtClean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</a:rPr>
              <a:t> Data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►"/>
            </a:pPr>
            <a:r>
              <a:rPr lang="en-GB" sz="1600" kern="0" baseline="0" dirty="0" smtClean="0">
                <a:solidFill>
                  <a:srgbClr val="860000"/>
                </a:solidFill>
              </a:rPr>
              <a:t>Customer</a:t>
            </a:r>
            <a:r>
              <a:rPr lang="en-GB" sz="1600" kern="0" dirty="0" smtClean="0">
                <a:solidFill>
                  <a:srgbClr val="860000"/>
                </a:solidFill>
              </a:rPr>
              <a:t> Data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►"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</a:rPr>
              <a:t>Match</a:t>
            </a:r>
            <a:r>
              <a:rPr kumimoji="0" lang="en-GB" sz="1600" b="0" i="0" u="none" strike="noStrike" kern="0" cap="none" spc="0" normalizeH="0" noProof="0" dirty="0" smtClean="0">
                <a:ln>
                  <a:noFill/>
                </a:ln>
                <a:solidFill>
                  <a:srgbClr val="860000"/>
                </a:solidFill>
                <a:effectLst/>
                <a:uLnTx/>
                <a:uFillTx/>
              </a:rPr>
              <a:t> Rules Data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►"/>
            </a:pPr>
            <a:r>
              <a:rPr lang="en-GB" sz="1600" dirty="0" smtClean="0"/>
              <a:t>At </a:t>
            </a:r>
            <a:r>
              <a:rPr lang="en-GB" sz="1600" dirty="0"/>
              <a:t>a 5% review rate we have fraud detection rate of </a:t>
            </a:r>
            <a:r>
              <a:rPr lang="en-GB" sz="1600" dirty="0" smtClean="0"/>
              <a:t>66%.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►"/>
            </a:pPr>
            <a:r>
              <a:rPr lang="en-GB" sz="1600" dirty="0"/>
              <a:t>B</a:t>
            </a:r>
            <a:r>
              <a:rPr lang="en-GB" sz="1600" dirty="0" smtClean="0"/>
              <a:t>ase </a:t>
            </a:r>
            <a:r>
              <a:rPr lang="en-GB" sz="1600" dirty="0"/>
              <a:t>fraud rate </a:t>
            </a:r>
            <a:r>
              <a:rPr lang="en-GB" sz="1600" dirty="0" smtClean="0"/>
              <a:t>= 0.6</a:t>
            </a:r>
            <a:r>
              <a:rPr lang="en-GB" sz="1600" dirty="0"/>
              <a:t>%.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81751"/>
              </p:ext>
            </p:extLst>
          </p:nvPr>
        </p:nvGraphicFramePr>
        <p:xfrm>
          <a:off x="504041" y="4150057"/>
          <a:ext cx="7911893" cy="6000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6085"/>
                <a:gridCol w="967215"/>
                <a:gridCol w="968188"/>
                <a:gridCol w="932330"/>
                <a:gridCol w="995082"/>
                <a:gridCol w="618565"/>
                <a:gridCol w="645459"/>
                <a:gridCol w="753035"/>
                <a:gridCol w="795934"/>
              </a:tblGrid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Time Period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Train/Test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ADR @ 800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FPR @ 800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Vol. @ 800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Gini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ROC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KS-Stat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KS-Score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Development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Test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65.7%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4.9%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5.0%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96.0%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98.0%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68.5%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669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Out of time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N/A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64.0%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5.9%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6.0%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94.8%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97.4%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64.2%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705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60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88" y="255764"/>
            <a:ext cx="8229600" cy="369332"/>
          </a:xfrm>
        </p:spPr>
        <p:txBody>
          <a:bodyPr/>
          <a:lstStyle/>
          <a:p>
            <a:r>
              <a:rPr lang="en-GB" dirty="0" smtClean="0"/>
              <a:t>Baseline Figures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 bwMode="black">
          <a:xfrm>
            <a:off x="609600" y="1532965"/>
            <a:ext cx="288541" cy="2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►"/>
              <a:tabLst/>
            </a:pPr>
            <a:endParaRPr kumimoji="0" lang="en-GB" sz="1800" b="0" i="0" u="none" strike="noStrike" kern="0" cap="none" spc="0" normalizeH="0" baseline="0" noProof="0" dirty="0" err="1" smtClean="0">
              <a:ln>
                <a:noFill/>
              </a:ln>
              <a:solidFill>
                <a:srgbClr val="003F5F"/>
              </a:solidFill>
              <a:effectLst/>
              <a:uLnTx/>
              <a:uFillTx/>
            </a:endParaRPr>
          </a:p>
        </p:txBody>
      </p:sp>
      <p:sp>
        <p:nvSpPr>
          <p:cNvPr id="13" name="TextBox 12"/>
          <p:cNvSpPr txBox="1"/>
          <p:nvPr/>
        </p:nvSpPr>
        <p:spPr bwMode="black">
          <a:xfrm>
            <a:off x="152966" y="1245194"/>
            <a:ext cx="3235693" cy="107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►"/>
              <a:tabLst/>
            </a:pPr>
            <a:r>
              <a:rPr lang="en-GB" kern="0" dirty="0" smtClean="0">
                <a:solidFill>
                  <a:srgbClr val="003F5F"/>
                </a:solidFill>
              </a:rPr>
              <a:t>Considered a</a:t>
            </a: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cross multiple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 models and multiple geographies</a:t>
            </a:r>
          </a:p>
          <a:p>
            <a:pPr marL="285750" marR="0" indent="-28575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►"/>
              <a:tabLst/>
            </a:pPr>
            <a:r>
              <a:rPr lang="en-GB" kern="0" baseline="0" dirty="0" smtClean="0">
                <a:solidFill>
                  <a:srgbClr val="003F5F"/>
                </a:solidFill>
              </a:rPr>
              <a:t>Typical performance: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3F5F"/>
              </a:solidFill>
              <a:effectLst/>
              <a:uLnTx/>
              <a:uFillTx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0714" y="2626850"/>
            <a:ext cx="3235694" cy="1904817"/>
            <a:chOff x="220713" y="2912931"/>
            <a:chExt cx="3235694" cy="1904817"/>
          </a:xfrm>
        </p:grpSpPr>
        <p:sp>
          <p:nvSpPr>
            <p:cNvPr id="14" name="TextBox 13"/>
            <p:cNvSpPr txBox="1"/>
            <p:nvPr/>
          </p:nvSpPr>
          <p:spPr bwMode="black">
            <a:xfrm>
              <a:off x="220714" y="2912931"/>
              <a:ext cx="3235693" cy="901785"/>
            </a:xfrm>
            <a:prstGeom prst="rect">
              <a:avLst/>
            </a:prstGeom>
            <a:noFill/>
            <a:ln w="9525">
              <a:solidFill>
                <a:srgbClr val="86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indent="-2857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80000"/>
                <a:buFont typeface="Arial" panose="020B0604020202020204" pitchFamily="34" charset="0"/>
                <a:buChar char="►"/>
                <a:tabLst/>
              </a:pPr>
              <a:r>
                <a:rPr lang="en-GB" kern="0" dirty="0" smtClean="0">
                  <a:solidFill>
                    <a:srgbClr val="003F5F"/>
                  </a:solidFill>
                </a:rPr>
                <a:t>At 5% review rate:</a:t>
              </a:r>
            </a:p>
            <a:p>
              <a:pPr marL="742950" lvl="1" indent="-285750">
                <a:lnSpc>
                  <a:spcPct val="90000"/>
                </a:lnSpc>
                <a:spcBef>
                  <a:spcPts val="600"/>
                </a:spcBef>
                <a:buSzPct val="80000"/>
                <a:buFont typeface="Arial" panose="020B0604020202020204" pitchFamily="34" charset="0"/>
                <a:buChar char="►"/>
              </a:pPr>
              <a:r>
                <a:rPr lang="en-GB" kern="0" dirty="0" smtClean="0">
                  <a:solidFill>
                    <a:srgbClr val="003F5F"/>
                  </a:solidFill>
                </a:rPr>
                <a:t>40% detection rate</a:t>
              </a:r>
            </a:p>
            <a:p>
              <a:pPr marL="742950" lvl="1" indent="-285750">
                <a:lnSpc>
                  <a:spcPct val="90000"/>
                </a:lnSpc>
                <a:spcBef>
                  <a:spcPts val="600"/>
                </a:spcBef>
                <a:buSzPct val="80000"/>
                <a:buFont typeface="Arial" panose="020B0604020202020204" pitchFamily="34" charset="0"/>
                <a:buChar char="►"/>
              </a:pPr>
              <a:r>
                <a:rPr lang="en-GB" kern="0" dirty="0" smtClean="0">
                  <a:solidFill>
                    <a:srgbClr val="003F5F"/>
                  </a:solidFill>
                </a:rPr>
                <a:t>20:1 FPR</a:t>
              </a:r>
            </a:p>
          </p:txBody>
        </p:sp>
        <p:sp>
          <p:nvSpPr>
            <p:cNvPr id="15" name="TextBox 14"/>
            <p:cNvSpPr txBox="1"/>
            <p:nvPr/>
          </p:nvSpPr>
          <p:spPr bwMode="black">
            <a:xfrm>
              <a:off x="220713" y="3915963"/>
              <a:ext cx="3235693" cy="901785"/>
            </a:xfrm>
            <a:prstGeom prst="rect">
              <a:avLst/>
            </a:prstGeom>
            <a:noFill/>
            <a:ln w="9525">
              <a:solidFill>
                <a:srgbClr val="860000"/>
              </a:solidFill>
              <a:miter lim="800000"/>
              <a:headEnd/>
              <a:tailEnd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indent="-28575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80000"/>
                <a:buFont typeface="Arial" panose="020B0604020202020204" pitchFamily="34" charset="0"/>
                <a:buChar char="►"/>
                <a:tabLst/>
              </a:pPr>
              <a:r>
                <a:rPr lang="en-GB" kern="0" dirty="0" smtClean="0"/>
                <a:t>At 10% review rate:</a:t>
              </a:r>
            </a:p>
            <a:p>
              <a:pPr marL="742950" lvl="1" indent="-285750">
                <a:lnSpc>
                  <a:spcPct val="90000"/>
                </a:lnSpc>
                <a:spcBef>
                  <a:spcPts val="600"/>
                </a:spcBef>
                <a:buSzPct val="80000"/>
                <a:buFont typeface="Arial" panose="020B0604020202020204" pitchFamily="34" charset="0"/>
                <a:buChar char="►"/>
              </a:pPr>
              <a:r>
                <a:rPr lang="en-GB" kern="0" dirty="0" smtClean="0"/>
                <a:t>55% detection rate</a:t>
              </a:r>
            </a:p>
            <a:p>
              <a:pPr marL="742950" lvl="1" indent="-285750">
                <a:lnSpc>
                  <a:spcPct val="90000"/>
                </a:lnSpc>
                <a:spcBef>
                  <a:spcPts val="600"/>
                </a:spcBef>
                <a:buSzPct val="80000"/>
                <a:buFont typeface="Arial" panose="020B0604020202020204" pitchFamily="34" charset="0"/>
                <a:buChar char="►"/>
              </a:pPr>
              <a:r>
                <a:rPr lang="en-GB" kern="0" dirty="0"/>
                <a:t>3</a:t>
              </a:r>
              <a:r>
                <a:rPr lang="en-GB" kern="0" dirty="0" smtClean="0"/>
                <a:t>0:1 FPR</a:t>
              </a:r>
            </a:p>
          </p:txBody>
        </p:sp>
      </p:grpSp>
      <p:sp>
        <p:nvSpPr>
          <p:cNvPr id="4" name="TextBox 3"/>
          <p:cNvSpPr txBox="1"/>
          <p:nvPr/>
        </p:nvSpPr>
        <p:spPr bwMode="black">
          <a:xfrm>
            <a:off x="4356847" y="1247569"/>
            <a:ext cx="4347344" cy="318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tabLst/>
            </a:pPr>
            <a:r>
              <a:rPr kumimoji="0" lang="en-GB" sz="1800" b="0" i="0" u="sng" strike="noStrike" kern="0" cap="none" spc="0" normalizeH="0" baseline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High Level Industry Stats (App fraud)</a:t>
            </a:r>
          </a:p>
          <a:p>
            <a:pPr marL="285750" marR="0" indent="-28575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►"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Average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 BFR (Base fraud Rate) = 1.2%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►"/>
            </a:pPr>
            <a:r>
              <a:rPr lang="en-GB" kern="0" baseline="0" dirty="0" smtClean="0">
                <a:solidFill>
                  <a:srgbClr val="003F5F"/>
                </a:solidFill>
              </a:rPr>
              <a:t>120 bps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►"/>
            </a:pPr>
            <a:r>
              <a:rPr lang="en-GB" kern="0" dirty="0" smtClean="0">
                <a:solidFill>
                  <a:srgbClr val="003F5F"/>
                </a:solidFill>
              </a:rPr>
              <a:t>Range [0.2% – 2.8%]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►"/>
            </a:pPr>
            <a:r>
              <a:rPr lang="en-GB" kern="0" dirty="0" smtClean="0">
                <a:solidFill>
                  <a:srgbClr val="003F5F"/>
                </a:solidFill>
              </a:rPr>
              <a:t>Credit Card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►"/>
            </a:pPr>
            <a:r>
              <a:rPr lang="en-GB" kern="0" dirty="0" smtClean="0">
                <a:solidFill>
                  <a:srgbClr val="003F5F"/>
                </a:solidFill>
              </a:rPr>
              <a:t>Avg. BFR = 1.0%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►"/>
            </a:pPr>
            <a:r>
              <a:rPr lang="en-GB" kern="0" dirty="0" smtClean="0">
                <a:solidFill>
                  <a:srgbClr val="003F5F"/>
                </a:solidFill>
              </a:rPr>
              <a:t>Range [0.65 – 2.25]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►"/>
            </a:pPr>
            <a:r>
              <a:rPr lang="en-GB" kern="0" dirty="0" smtClean="0">
                <a:solidFill>
                  <a:srgbClr val="003F5F"/>
                </a:solidFill>
              </a:rPr>
              <a:t>Loans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►"/>
            </a:pPr>
            <a:r>
              <a:rPr lang="en-GB" kern="0" dirty="0" smtClean="0">
                <a:solidFill>
                  <a:srgbClr val="003F5F"/>
                </a:solidFill>
              </a:rPr>
              <a:t>Avg. BFR = 1.4%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80000"/>
              <a:buFont typeface="Arial" panose="020B0604020202020204" pitchFamily="34" charset="0"/>
              <a:buChar char="►"/>
            </a:pPr>
            <a:r>
              <a:rPr lang="en-GB" kern="0" dirty="0" smtClean="0">
                <a:solidFill>
                  <a:srgbClr val="003F5F"/>
                </a:solidFill>
              </a:rPr>
              <a:t>Range [0.2% – 2.8%]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0714" y="2626850"/>
            <a:ext cx="3235693" cy="1904817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GB" dirty="0" err="1" smtClean="0"/>
          </a:p>
        </p:txBody>
      </p:sp>
    </p:spTree>
    <p:extLst>
      <p:ext uri="{BB962C8B-B14F-4D97-AF65-F5344CB8AC3E}">
        <p14:creationId xmlns:p14="http://schemas.microsoft.com/office/powerpoint/2010/main" val="164031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Application Fraud Models</a:t>
            </a:r>
            <a:endParaRPr lang="en-US" smtClean="0"/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654423" y="832710"/>
            <a:ext cx="7984753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400" dirty="0"/>
              <a:t>The main goal of application fraud analytics is to provide a complete detection </a:t>
            </a:r>
            <a:r>
              <a:rPr lang="en-GB" sz="1400" dirty="0" smtClean="0"/>
              <a:t>solution </a:t>
            </a:r>
            <a:r>
              <a:rPr lang="en-GB" sz="1400" dirty="0"/>
              <a:t>for application </a:t>
            </a:r>
            <a:r>
              <a:rPr lang="en-GB" sz="1400" dirty="0" smtClean="0"/>
              <a:t>fraud: The two main fraud types are: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Identity Theft / Impersonation (3</a:t>
            </a:r>
            <a:r>
              <a:rPr lang="en-GB" sz="1400" baseline="30000" dirty="0"/>
              <a:t>rd</a:t>
            </a:r>
            <a:r>
              <a:rPr lang="en-GB" sz="1400" dirty="0"/>
              <a:t> party)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1</a:t>
            </a:r>
            <a:r>
              <a:rPr lang="en-GB" sz="1400" baseline="30000" dirty="0"/>
              <a:t>st</a:t>
            </a:r>
            <a:r>
              <a:rPr lang="en-GB" sz="1400" dirty="0"/>
              <a:t> party (No intention to pay)</a:t>
            </a:r>
          </a:p>
          <a:p>
            <a:r>
              <a:rPr lang="en-GB" sz="1400" dirty="0"/>
              <a:t>The concept of analytical ‘model’ should include the development of a range of analytical techniques rather than dependence on specific methodology (i.e. scorecards).  </a:t>
            </a:r>
          </a:p>
          <a:p>
            <a:pPr>
              <a:buFont typeface="Arial" charset="0"/>
              <a:buNone/>
            </a:pPr>
            <a:endParaRPr lang="en-GB" sz="1400" dirty="0"/>
          </a:p>
        </p:txBody>
      </p:sp>
      <p:sp>
        <p:nvSpPr>
          <p:cNvPr id="13316" name="Rounded Rectangle 5"/>
          <p:cNvSpPr>
            <a:spLocks noChangeArrowheads="1"/>
          </p:cNvSpPr>
          <p:nvPr/>
        </p:nvSpPr>
        <p:spPr bwMode="auto">
          <a:xfrm>
            <a:off x="1276350" y="2078831"/>
            <a:ext cx="914400" cy="685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233363" indent="-233363"/>
            <a:endParaRPr lang="en-US"/>
          </a:p>
        </p:txBody>
      </p:sp>
      <p:sp>
        <p:nvSpPr>
          <p:cNvPr id="13317" name="Rounded Rectangle 7"/>
          <p:cNvSpPr>
            <a:spLocks noChangeArrowheads="1"/>
          </p:cNvSpPr>
          <p:nvPr/>
        </p:nvSpPr>
        <p:spPr bwMode="auto">
          <a:xfrm>
            <a:off x="1276350" y="2078831"/>
            <a:ext cx="914400" cy="685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233363" indent="-233363"/>
            <a:endParaRPr lang="en-US"/>
          </a:p>
        </p:txBody>
      </p:sp>
      <p:sp>
        <p:nvSpPr>
          <p:cNvPr id="13318" name="Rounded Rectangle 8"/>
          <p:cNvSpPr>
            <a:spLocks noChangeArrowheads="1"/>
          </p:cNvSpPr>
          <p:nvPr/>
        </p:nvSpPr>
        <p:spPr bwMode="auto">
          <a:xfrm>
            <a:off x="1276351" y="2157413"/>
            <a:ext cx="2657475" cy="685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233363" indent="-233363"/>
            <a:endParaRPr lang="en-US"/>
          </a:p>
        </p:txBody>
      </p:sp>
      <p:sp>
        <p:nvSpPr>
          <p:cNvPr id="13319" name="Rounded Rectangle 9"/>
          <p:cNvSpPr>
            <a:spLocks noChangeArrowheads="1"/>
          </p:cNvSpPr>
          <p:nvPr/>
        </p:nvSpPr>
        <p:spPr bwMode="auto">
          <a:xfrm>
            <a:off x="6657975" y="2421731"/>
            <a:ext cx="914400" cy="685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233363" indent="-233363"/>
            <a:endParaRPr lang="en-US"/>
          </a:p>
        </p:txBody>
      </p:sp>
      <p:sp>
        <p:nvSpPr>
          <p:cNvPr id="13320" name="Rounded Rectangle 10"/>
          <p:cNvSpPr>
            <a:spLocks noChangeArrowheads="1"/>
          </p:cNvSpPr>
          <p:nvPr/>
        </p:nvSpPr>
        <p:spPr bwMode="auto">
          <a:xfrm>
            <a:off x="7239000" y="2157413"/>
            <a:ext cx="914400" cy="685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233363" indent="-233363"/>
            <a:endParaRPr lang="en-US"/>
          </a:p>
        </p:txBody>
      </p:sp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val="3704898525"/>
              </p:ext>
            </p:extLst>
          </p:nvPr>
        </p:nvGraphicFramePr>
        <p:xfrm>
          <a:off x="6144565" y="2332674"/>
          <a:ext cx="2655595" cy="235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ounded Rectangle 17"/>
          <p:cNvSpPr/>
          <p:nvPr/>
        </p:nvSpPr>
        <p:spPr bwMode="auto">
          <a:xfrm>
            <a:off x="6248401" y="2376937"/>
            <a:ext cx="2390775" cy="5453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GB" sz="1000" dirty="0"/>
              <a:t>Fraud Tags no Type Definition </a:t>
            </a:r>
          </a:p>
          <a:p>
            <a:pPr algn="ctr">
              <a:buFont typeface="Arial" charset="0"/>
              <a:buNone/>
              <a:defRPr/>
            </a:pPr>
            <a:r>
              <a:rPr lang="en-GB" sz="1000" dirty="0"/>
              <a:t>OR </a:t>
            </a:r>
          </a:p>
          <a:p>
            <a:pPr algn="ctr">
              <a:buFont typeface="Arial" charset="0"/>
              <a:buNone/>
              <a:defRPr/>
            </a:pPr>
            <a:r>
              <a:rPr lang="en-GB" sz="1000" dirty="0"/>
              <a:t>Insufficient data</a:t>
            </a:r>
            <a:endParaRPr lang="en-US" sz="1000" dirty="0"/>
          </a:p>
          <a:p>
            <a:pPr>
              <a:buFont typeface="Arial" charset="0"/>
              <a:buNone/>
              <a:defRPr/>
            </a:pPr>
            <a:endParaRPr lang="en-US" sz="1400" dirty="0"/>
          </a:p>
        </p:txBody>
      </p:sp>
      <p:sp>
        <p:nvSpPr>
          <p:cNvPr id="13323" name="Oval 13"/>
          <p:cNvSpPr>
            <a:spLocks noChangeArrowheads="1"/>
          </p:cNvSpPr>
          <p:nvPr/>
        </p:nvSpPr>
        <p:spPr bwMode="auto">
          <a:xfrm>
            <a:off x="5924551" y="1614488"/>
            <a:ext cx="3095625" cy="290750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233363" indent="-233363"/>
            <a:endParaRPr lang="en-US"/>
          </a:p>
        </p:txBody>
      </p:sp>
      <p:grpSp>
        <p:nvGrpSpPr>
          <p:cNvPr id="13324" name="Group 32"/>
          <p:cNvGrpSpPr>
            <a:grpSpLocks/>
          </p:cNvGrpSpPr>
          <p:nvPr/>
        </p:nvGrpSpPr>
        <p:grpSpPr bwMode="auto">
          <a:xfrm>
            <a:off x="733425" y="2346961"/>
            <a:ext cx="4476750" cy="2338388"/>
            <a:chOff x="742950" y="2676525"/>
            <a:chExt cx="4476750" cy="3117850"/>
          </a:xfrm>
        </p:grpSpPr>
        <p:graphicFrame>
          <p:nvGraphicFramePr>
            <p:cNvPr id="5" name="Diagram 4"/>
            <p:cNvGraphicFramePr/>
            <p:nvPr/>
          </p:nvGraphicFramePr>
          <p:xfrm>
            <a:off x="742950" y="2676525"/>
            <a:ext cx="4476750" cy="311785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2" name="Rounded Rectangle 11"/>
            <p:cNvSpPr/>
            <p:nvPr/>
          </p:nvSpPr>
          <p:spPr bwMode="auto">
            <a:xfrm>
              <a:off x="1143000" y="2762250"/>
              <a:ext cx="2657475" cy="71437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buFont typeface="Arial" charset="0"/>
                <a:buNone/>
                <a:defRPr/>
              </a:pPr>
              <a:r>
                <a:rPr lang="en-GB" sz="1000" dirty="0"/>
                <a:t>Tagged Fraud Data with Type Distinctions </a:t>
              </a:r>
            </a:p>
            <a:p>
              <a:pPr algn="ctr">
                <a:buFont typeface="Arial" charset="0"/>
                <a:buNone/>
                <a:defRPr/>
              </a:pPr>
              <a:r>
                <a:rPr lang="en-GB" sz="1000" dirty="0"/>
                <a:t>OR</a:t>
              </a:r>
            </a:p>
            <a:p>
              <a:pPr algn="ctr">
                <a:buFont typeface="Arial" charset="0"/>
                <a:buNone/>
                <a:defRPr/>
              </a:pPr>
              <a:r>
                <a:rPr lang="en-GB" sz="1000" dirty="0"/>
                <a:t>Agreed Fraud Definition</a:t>
              </a:r>
              <a:endParaRPr lang="en-US" sz="1000" dirty="0"/>
            </a:p>
            <a:p>
              <a:pPr>
                <a:buFont typeface="Arial" charset="0"/>
                <a:buNone/>
                <a:defRPr/>
              </a:pP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91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31788" y="2365456"/>
            <a:ext cx="6069012" cy="387798"/>
          </a:xfrm>
        </p:spPr>
        <p:txBody>
          <a:bodyPr/>
          <a:lstStyle/>
          <a:p>
            <a:r>
              <a:rPr lang="en-GB" dirty="0" smtClean="0"/>
              <a:t>Operational Factors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78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Application Fraud Model – Operational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57250"/>
            <a:ext cx="8534400" cy="3978012"/>
          </a:xfrm>
        </p:spPr>
        <p:txBody>
          <a:bodyPr/>
          <a:lstStyle/>
          <a:p>
            <a:r>
              <a:rPr lang="en-GB" dirty="0" smtClean="0"/>
              <a:t>The Application Fraud model scores can be monitored for the first 60 days following account opening or re-opening.</a:t>
            </a:r>
          </a:p>
          <a:p>
            <a:pPr lvl="1"/>
            <a:r>
              <a:rPr lang="en-GB" dirty="0" smtClean="0"/>
              <a:t>All high scores are referred</a:t>
            </a:r>
          </a:p>
          <a:p>
            <a:pPr lvl="1"/>
            <a:r>
              <a:rPr lang="en-GB" dirty="0" smtClean="0"/>
              <a:t>Low score orders can be fast-tracked</a:t>
            </a:r>
          </a:p>
          <a:p>
            <a:r>
              <a:rPr lang="en-GB" dirty="0" smtClean="0"/>
              <a:t>A Fraud model score is also generated using the account profile.</a:t>
            </a:r>
          </a:p>
          <a:p>
            <a:pPr lvl="1"/>
            <a:r>
              <a:rPr lang="en-GB" dirty="0" smtClean="0"/>
              <a:t>This score is monitored from account opening</a:t>
            </a:r>
          </a:p>
          <a:p>
            <a:pPr lvl="1"/>
            <a:r>
              <a:rPr lang="en-GB" dirty="0" smtClean="0"/>
              <a:t>After 60 days ONLY the fraud score is used</a:t>
            </a:r>
          </a:p>
          <a:p>
            <a:pPr lvl="2"/>
            <a:r>
              <a:rPr lang="en-GB" dirty="0" smtClean="0"/>
              <a:t>Protects against account takeover and bust-out frauds</a:t>
            </a:r>
          </a:p>
          <a:p>
            <a:r>
              <a:rPr lang="en-GB" dirty="0" smtClean="0"/>
              <a:t>Fraud model uses only the transactional order data</a:t>
            </a:r>
          </a:p>
          <a:p>
            <a:pPr lvl="1"/>
            <a:r>
              <a:rPr lang="en-GB" dirty="0" smtClean="0"/>
              <a:t>Velocity variables  (number of orders,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Product variables (type of goods)</a:t>
            </a:r>
          </a:p>
          <a:p>
            <a:pPr lvl="1"/>
            <a:r>
              <a:rPr lang="en-GB" dirty="0" smtClean="0"/>
              <a:t>Temporal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66611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gray">
          <a:xfrm>
            <a:off x="268941" y="878687"/>
            <a:ext cx="8641978" cy="616744"/>
          </a:xfrm>
          <a:prstGeom prst="rect">
            <a:avLst/>
          </a:prstGeom>
          <a:solidFill>
            <a:schemeClr val="bg2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46346" rIns="45720" bIns="46346" anchor="ctr" anchorCtr="1"/>
          <a:lstStyle/>
          <a:p>
            <a:pPr algn="ctr">
              <a:spcBef>
                <a:spcPct val="0"/>
              </a:spcBef>
              <a:spcAft>
                <a:spcPct val="50000"/>
              </a:spcAft>
              <a:buClr>
                <a:srgbClr val="A1101F"/>
              </a:buClr>
              <a:buSzPct val="75000"/>
              <a:buFont typeface="Wingdings 3" pitchFamily="18" charset="2"/>
              <a:buNone/>
            </a:pPr>
            <a:r>
              <a:rPr lang="en-US" sz="1800" b="1">
                <a:solidFill>
                  <a:srgbClr val="000000"/>
                </a:solidFill>
              </a:rPr>
              <a:t>Improved fraud models yield greater detection, fewer reviews, or both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 results and implementation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gray">
          <a:xfrm>
            <a:off x="4860925" y="3398044"/>
            <a:ext cx="192088" cy="135731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1" hangingPunct="1">
              <a:lnSpc>
                <a:spcPct val="10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1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gray">
          <a:xfrm>
            <a:off x="4860925" y="2942035"/>
            <a:ext cx="192088" cy="135731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1" hangingPunct="1">
              <a:lnSpc>
                <a:spcPct val="10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1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gray">
          <a:xfrm>
            <a:off x="4860925" y="3169444"/>
            <a:ext cx="192088" cy="135731"/>
          </a:xfrm>
          <a:prstGeom prst="rect">
            <a:avLst/>
          </a:prstGeom>
          <a:solidFill>
            <a:srgbClr val="FFA3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1" hangingPunct="1">
              <a:lnSpc>
                <a:spcPct val="10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1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gray">
          <a:xfrm>
            <a:off x="5054600" y="2914650"/>
            <a:ext cx="3759200" cy="72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029" tIns="41029" rIns="0" bIns="41029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/>
              <a:t>Current detection rate and review rate</a:t>
            </a:r>
          </a:p>
          <a:p>
            <a:pPr eaLnBrk="1" hangingPunct="1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/>
              <a:t>Reduce fraud losses at same review rate</a:t>
            </a:r>
          </a:p>
          <a:p>
            <a:pPr eaLnBrk="1" hangingPunct="1"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400" b="1"/>
              <a:t>Increase approvals at same detection rate</a:t>
            </a:r>
          </a:p>
        </p:txBody>
      </p:sp>
      <p:sp>
        <p:nvSpPr>
          <p:cNvPr id="16392" name="Freeform 8"/>
          <p:cNvSpPr>
            <a:spLocks/>
          </p:cNvSpPr>
          <p:nvPr/>
        </p:nvSpPr>
        <p:spPr bwMode="gray">
          <a:xfrm>
            <a:off x="1408113" y="1726406"/>
            <a:ext cx="5275262" cy="2420541"/>
          </a:xfrm>
          <a:custGeom>
            <a:avLst/>
            <a:gdLst>
              <a:gd name="T0" fmla="*/ 0 w 2717"/>
              <a:gd name="T1" fmla="*/ 2147483647 h 2033"/>
              <a:gd name="T2" fmla="*/ 2147483647 w 2717"/>
              <a:gd name="T3" fmla="*/ 0 h 2033"/>
              <a:gd name="T4" fmla="*/ 0 60000 65536"/>
              <a:gd name="T5" fmla="*/ 0 60000 65536"/>
              <a:gd name="T6" fmla="*/ 0 w 2717"/>
              <a:gd name="T7" fmla="*/ 0 h 2033"/>
              <a:gd name="T8" fmla="*/ 2717 w 2717"/>
              <a:gd name="T9" fmla="*/ 2033 h 20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17" h="2033">
                <a:moveTo>
                  <a:pt x="0" y="2033"/>
                </a:moveTo>
                <a:cubicBezTo>
                  <a:pt x="132" y="1566"/>
                  <a:pt x="458" y="33"/>
                  <a:pt x="2717" y="0"/>
                </a:cubicBezTo>
              </a:path>
            </a:pathLst>
          </a:cu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029" tIns="41029" rIns="0" bIns="41029"/>
          <a:lstStyle/>
          <a:p>
            <a:endParaRPr lang="en-GB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gray">
          <a:xfrm flipV="1">
            <a:off x="1390650" y="1733550"/>
            <a:ext cx="5245100" cy="2420541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1029" tIns="41029" rIns="0" bIns="41029"/>
          <a:lstStyle/>
          <a:p>
            <a:endParaRPr lang="en-GB"/>
          </a:p>
        </p:txBody>
      </p:sp>
      <p:sp>
        <p:nvSpPr>
          <p:cNvPr id="16394" name="Freeform 10"/>
          <p:cNvSpPr>
            <a:spLocks/>
          </p:cNvSpPr>
          <p:nvPr/>
        </p:nvSpPr>
        <p:spPr bwMode="gray">
          <a:xfrm>
            <a:off x="1397001" y="1726406"/>
            <a:ext cx="5286375" cy="2420541"/>
          </a:xfrm>
          <a:custGeom>
            <a:avLst/>
            <a:gdLst>
              <a:gd name="T0" fmla="*/ 0 w 2717"/>
              <a:gd name="T1" fmla="*/ 2147483647 h 2033"/>
              <a:gd name="T2" fmla="*/ 2147483647 w 2717"/>
              <a:gd name="T3" fmla="*/ 0 h 2033"/>
              <a:gd name="T4" fmla="*/ 0 60000 65536"/>
              <a:gd name="T5" fmla="*/ 0 60000 65536"/>
              <a:gd name="T6" fmla="*/ 0 w 2717"/>
              <a:gd name="T7" fmla="*/ 0 h 2033"/>
              <a:gd name="T8" fmla="*/ 2717 w 2717"/>
              <a:gd name="T9" fmla="*/ 2033 h 20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17" h="2033">
                <a:moveTo>
                  <a:pt x="0" y="2033"/>
                </a:moveTo>
                <a:cubicBezTo>
                  <a:pt x="132" y="1566"/>
                  <a:pt x="931" y="17"/>
                  <a:pt x="2717" y="0"/>
                </a:cubicBezTo>
              </a:path>
            </a:pathLst>
          </a:custGeom>
          <a:noFill/>
          <a:ln w="38100">
            <a:solidFill>
              <a:srgbClr val="FFA31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029" tIns="41029" rIns="0" bIns="41029"/>
          <a:lstStyle/>
          <a:p>
            <a:endParaRPr lang="en-GB"/>
          </a:p>
        </p:txBody>
      </p:sp>
      <p:sp>
        <p:nvSpPr>
          <p:cNvPr id="16395" name="Freeform 11"/>
          <p:cNvSpPr>
            <a:spLocks/>
          </p:cNvSpPr>
          <p:nvPr/>
        </p:nvSpPr>
        <p:spPr bwMode="gray">
          <a:xfrm>
            <a:off x="1387475" y="2457450"/>
            <a:ext cx="1543050" cy="1191"/>
          </a:xfrm>
          <a:custGeom>
            <a:avLst/>
            <a:gdLst>
              <a:gd name="T0" fmla="*/ 2147483647 w 972"/>
              <a:gd name="T1" fmla="*/ 0 h 1"/>
              <a:gd name="T2" fmla="*/ 0 w 972"/>
              <a:gd name="T3" fmla="*/ 0 h 1"/>
              <a:gd name="T4" fmla="*/ 0 60000 65536"/>
              <a:gd name="T5" fmla="*/ 0 60000 65536"/>
              <a:gd name="T6" fmla="*/ 0 w 972"/>
              <a:gd name="T7" fmla="*/ 0 h 1"/>
              <a:gd name="T8" fmla="*/ 972 w 972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2" h="1">
                <a:moveTo>
                  <a:pt x="972" y="0"/>
                </a:moveTo>
                <a:lnTo>
                  <a:pt x="0" y="0"/>
                </a:lnTo>
              </a:path>
            </a:pathLst>
          </a:custGeom>
          <a:noFill/>
          <a:ln w="22225">
            <a:solidFill>
              <a:srgbClr val="FFA31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029" tIns="41029" rIns="0" bIns="41029"/>
          <a:lstStyle/>
          <a:p>
            <a:endParaRPr lang="en-GB"/>
          </a:p>
        </p:txBody>
      </p:sp>
      <p:sp>
        <p:nvSpPr>
          <p:cNvPr id="16396" name="Freeform 12"/>
          <p:cNvSpPr>
            <a:spLocks/>
          </p:cNvSpPr>
          <p:nvPr/>
        </p:nvSpPr>
        <p:spPr bwMode="gray">
          <a:xfrm>
            <a:off x="2928939" y="2457450"/>
            <a:ext cx="1587" cy="1684735"/>
          </a:xfrm>
          <a:custGeom>
            <a:avLst/>
            <a:gdLst>
              <a:gd name="T0" fmla="*/ 0 w 1"/>
              <a:gd name="T1" fmla="*/ 2147483647 h 1415"/>
              <a:gd name="T2" fmla="*/ 2147483647 w 1"/>
              <a:gd name="T3" fmla="*/ 0 h 1415"/>
              <a:gd name="T4" fmla="*/ 0 60000 65536"/>
              <a:gd name="T5" fmla="*/ 0 60000 65536"/>
              <a:gd name="T6" fmla="*/ 0 w 1"/>
              <a:gd name="T7" fmla="*/ 0 h 1415"/>
              <a:gd name="T8" fmla="*/ 1 w 1"/>
              <a:gd name="T9" fmla="*/ 1415 h 14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415">
                <a:moveTo>
                  <a:pt x="0" y="1415"/>
                </a:moveTo>
                <a:lnTo>
                  <a:pt x="1" y="0"/>
                </a:ln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029" tIns="41029" rIns="0" bIns="41029"/>
          <a:lstStyle/>
          <a:p>
            <a:endParaRPr lang="en-GB"/>
          </a:p>
        </p:txBody>
      </p:sp>
      <p:sp>
        <p:nvSpPr>
          <p:cNvPr id="16397" name="Freeform 13"/>
          <p:cNvSpPr>
            <a:spLocks/>
          </p:cNvSpPr>
          <p:nvPr/>
        </p:nvSpPr>
        <p:spPr bwMode="gray">
          <a:xfrm flipH="1" flipV="1">
            <a:off x="1387475" y="2695575"/>
            <a:ext cx="1543050" cy="1445419"/>
          </a:xfrm>
          <a:custGeom>
            <a:avLst/>
            <a:gdLst>
              <a:gd name="T0" fmla="*/ 2147483647 w 4229"/>
              <a:gd name="T1" fmla="*/ 0 h 2171"/>
              <a:gd name="T2" fmla="*/ 0 w 4229"/>
              <a:gd name="T3" fmla="*/ 2147483647 h 2171"/>
              <a:gd name="T4" fmla="*/ 2147483647 w 4229"/>
              <a:gd name="T5" fmla="*/ 2147483647 h 2171"/>
              <a:gd name="T6" fmla="*/ 0 60000 65536"/>
              <a:gd name="T7" fmla="*/ 0 60000 65536"/>
              <a:gd name="T8" fmla="*/ 0 60000 65536"/>
              <a:gd name="T9" fmla="*/ 0 w 4229"/>
              <a:gd name="T10" fmla="*/ 0 h 2171"/>
              <a:gd name="T11" fmla="*/ 4229 w 4229"/>
              <a:gd name="T12" fmla="*/ 2171 h 21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9" h="2171">
                <a:moveTo>
                  <a:pt x="3" y="0"/>
                </a:moveTo>
                <a:lnTo>
                  <a:pt x="0" y="2171"/>
                </a:lnTo>
                <a:lnTo>
                  <a:pt x="4229" y="2171"/>
                </a:lnTo>
              </a:path>
            </a:pathLst>
          </a:cu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029" tIns="41029" rIns="0" bIns="41029"/>
          <a:lstStyle/>
          <a:p>
            <a:endParaRPr lang="en-GB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gray">
          <a:xfrm>
            <a:off x="2555875" y="2717006"/>
            <a:ext cx="0" cy="1448991"/>
          </a:xfrm>
          <a:prstGeom prst="line">
            <a:avLst/>
          </a:prstGeom>
          <a:noFill/>
          <a:ln w="22225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1029" tIns="41029" rIns="0" bIns="41029"/>
          <a:lstStyle/>
          <a:p>
            <a:endParaRPr lang="en-GB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gray">
          <a:xfrm>
            <a:off x="2439988" y="2632473"/>
            <a:ext cx="182562" cy="135731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1" hangingPunct="1">
              <a:lnSpc>
                <a:spcPct val="10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1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gray">
          <a:xfrm>
            <a:off x="2803526" y="2616994"/>
            <a:ext cx="182563" cy="135731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1" hangingPunct="1">
              <a:lnSpc>
                <a:spcPct val="10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1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gray">
          <a:xfrm>
            <a:off x="2820988" y="2388394"/>
            <a:ext cx="182562" cy="135731"/>
          </a:xfrm>
          <a:prstGeom prst="rect">
            <a:avLst/>
          </a:prstGeom>
          <a:solidFill>
            <a:srgbClr val="FFA3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eaLnBrk="1" hangingPunct="1">
              <a:lnSpc>
                <a:spcPct val="100000"/>
              </a:lnSpc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11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gray">
          <a:xfrm>
            <a:off x="3692525" y="1733550"/>
            <a:ext cx="914400" cy="273844"/>
          </a:xfrm>
          <a:prstGeom prst="ellipse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defTabSz="901700">
              <a:lnSpc>
                <a:spcPct val="100000"/>
              </a:lnSpc>
              <a:buClrTx/>
              <a:buFontTx/>
              <a:buNone/>
            </a:pPr>
            <a:r>
              <a:rPr lang="en-US" sz="1200" b="1">
                <a:solidFill>
                  <a:schemeClr val="bg1"/>
                </a:solidFill>
              </a:rPr>
              <a:t>Model A</a:t>
            </a:r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gray">
          <a:xfrm>
            <a:off x="3692525" y="2155032"/>
            <a:ext cx="914400" cy="273844"/>
          </a:xfrm>
          <a:prstGeom prst="ellipse">
            <a:avLst/>
          </a:prstGeom>
          <a:solidFill>
            <a:srgbClr val="FFA317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defTabSz="901700">
              <a:lnSpc>
                <a:spcPct val="100000"/>
              </a:lnSpc>
              <a:buClrTx/>
              <a:buFontTx/>
              <a:buNone/>
            </a:pPr>
            <a:r>
              <a:rPr lang="en-US" sz="1200" b="1">
                <a:solidFill>
                  <a:schemeClr val="bg1"/>
                </a:solidFill>
              </a:rPr>
              <a:t>Model B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gray">
          <a:xfrm>
            <a:off x="6556375" y="4155818"/>
            <a:ext cx="85248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marL="206375" indent="-206375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1200" b="1"/>
              <a:t>100%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gray">
          <a:xfrm rot="-5400000">
            <a:off x="1069182" y="1654851"/>
            <a:ext cx="3667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 marL="206375" indent="-206375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1200" b="1"/>
              <a:t>100%</a:t>
            </a:r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gray">
          <a:xfrm>
            <a:off x="3692525" y="2745582"/>
            <a:ext cx="914400" cy="273844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algn="ctr" defTabSz="901700">
              <a:lnSpc>
                <a:spcPct val="100000"/>
              </a:lnSpc>
              <a:buClrTx/>
              <a:buFontTx/>
              <a:buNone/>
            </a:pPr>
            <a:r>
              <a:rPr lang="en-US" sz="1200" b="1">
                <a:solidFill>
                  <a:schemeClr val="bg1"/>
                </a:solidFill>
              </a:rPr>
              <a:t>Random</a:t>
            </a:r>
          </a:p>
        </p:txBody>
      </p:sp>
      <p:sp>
        <p:nvSpPr>
          <p:cNvPr id="16407" name="Freeform 23"/>
          <p:cNvSpPr>
            <a:spLocks/>
          </p:cNvSpPr>
          <p:nvPr/>
        </p:nvSpPr>
        <p:spPr bwMode="gray">
          <a:xfrm>
            <a:off x="1390651" y="1713310"/>
            <a:ext cx="6022975" cy="2434828"/>
          </a:xfrm>
          <a:custGeom>
            <a:avLst/>
            <a:gdLst>
              <a:gd name="T0" fmla="*/ 2147483647 w 4229"/>
              <a:gd name="T1" fmla="*/ 0 h 2171"/>
              <a:gd name="T2" fmla="*/ 0 w 4229"/>
              <a:gd name="T3" fmla="*/ 2147483647 h 2171"/>
              <a:gd name="T4" fmla="*/ 2147483647 w 4229"/>
              <a:gd name="T5" fmla="*/ 2147483647 h 2171"/>
              <a:gd name="T6" fmla="*/ 0 60000 65536"/>
              <a:gd name="T7" fmla="*/ 0 60000 65536"/>
              <a:gd name="T8" fmla="*/ 0 60000 65536"/>
              <a:gd name="T9" fmla="*/ 0 w 4229"/>
              <a:gd name="T10" fmla="*/ 0 h 2171"/>
              <a:gd name="T11" fmla="*/ 4229 w 4229"/>
              <a:gd name="T12" fmla="*/ 2171 h 21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9" h="2171">
                <a:moveTo>
                  <a:pt x="3" y="0"/>
                </a:moveTo>
                <a:lnTo>
                  <a:pt x="0" y="2171"/>
                </a:lnTo>
                <a:lnTo>
                  <a:pt x="4229" y="217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1029" tIns="41029" rIns="0" bIns="41029"/>
          <a:lstStyle/>
          <a:p>
            <a:endParaRPr lang="en-GB"/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gray">
          <a:xfrm rot="-5400000">
            <a:off x="195859" y="2579970"/>
            <a:ext cx="1594247" cy="575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029" tIns="41029" rIns="0" bIns="41029" anchor="ctr" anchorCtr="1">
            <a:spAutoFit/>
          </a:bodyPr>
          <a:lstStyle>
            <a:lvl1pPr marL="206375" indent="-206375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b="1"/>
              <a:t>% Fraud Detected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gray">
          <a:xfrm>
            <a:off x="3390900" y="4194934"/>
            <a:ext cx="2705100" cy="32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029" tIns="41029" rIns="0" bIns="41029" anchor="ctr" anchorCtr="1">
            <a:spAutoFit/>
          </a:bodyPr>
          <a:lstStyle>
            <a:lvl1pPr marL="206375" indent="-206375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20738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1600" b="1" dirty="0"/>
              <a:t>% Cases Reviewed</a:t>
            </a:r>
          </a:p>
        </p:txBody>
      </p:sp>
    </p:spTree>
    <p:extLst>
      <p:ext uri="{BB962C8B-B14F-4D97-AF65-F5344CB8AC3E}">
        <p14:creationId xmlns:p14="http://schemas.microsoft.com/office/powerpoint/2010/main" val="218844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6434" name="Rectangle 2"/>
          <p:cNvSpPr>
            <a:spLocks noChangeArrowheads="1"/>
          </p:cNvSpPr>
          <p:nvPr/>
        </p:nvSpPr>
        <p:spPr bwMode="ltGray">
          <a:xfrm>
            <a:off x="177800" y="1485900"/>
            <a:ext cx="8585200" cy="3457575"/>
          </a:xfrm>
          <a:prstGeom prst="rect">
            <a:avLst/>
          </a:prstGeom>
          <a:gradFill rotWithShape="1">
            <a:gsLst>
              <a:gs pos="0">
                <a:srgbClr val="C5C0A5">
                  <a:alpha val="14999"/>
                </a:srgbClr>
              </a:gs>
              <a:gs pos="50000">
                <a:srgbClr val="C5C0A5">
                  <a:gamma/>
                  <a:tint val="0"/>
                  <a:invGamma/>
                </a:srgbClr>
              </a:gs>
              <a:gs pos="100000">
                <a:srgbClr val="C5C0A5">
                  <a:alpha val="14999"/>
                </a:srgbClr>
              </a:gs>
            </a:gsLst>
            <a:lin ang="0" scaled="1"/>
          </a:gra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Application Fraud Models – Typical Delivery Schedule</a:t>
            </a:r>
          </a:p>
        </p:txBody>
      </p:sp>
      <p:sp>
        <p:nvSpPr>
          <p:cNvPr id="4626436" name="AutoShape 4"/>
          <p:cNvSpPr>
            <a:spLocks noChangeArrowheads="1"/>
          </p:cNvSpPr>
          <p:nvPr/>
        </p:nvSpPr>
        <p:spPr bwMode="gray">
          <a:xfrm>
            <a:off x="228600" y="971550"/>
            <a:ext cx="990600" cy="525066"/>
          </a:xfrm>
          <a:prstGeom prst="homePlate">
            <a:avLst>
              <a:gd name="adj" fmla="val 25598"/>
            </a:avLst>
          </a:prstGeom>
          <a:gradFill rotWithShape="1">
            <a:gsLst>
              <a:gs pos="0">
                <a:schemeClr val="bg2"/>
              </a:gs>
              <a:gs pos="50000">
                <a:schemeClr val="bg2">
                  <a:gamma/>
                  <a:tint val="33725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/>
          <a:lstStyle/>
          <a:p>
            <a:pPr algn="ctr" defTabSz="820738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1100" b="1" dirty="0"/>
              <a:t>Project</a:t>
            </a:r>
          </a:p>
          <a:p>
            <a:pPr algn="ctr" defTabSz="820738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1100" b="1" dirty="0"/>
              <a:t>Design</a:t>
            </a:r>
          </a:p>
        </p:txBody>
      </p:sp>
      <p:sp>
        <p:nvSpPr>
          <p:cNvPr id="4626437" name="AutoShape 5"/>
          <p:cNvSpPr>
            <a:spLocks noChangeArrowheads="1"/>
          </p:cNvSpPr>
          <p:nvPr/>
        </p:nvSpPr>
        <p:spPr bwMode="gray">
          <a:xfrm>
            <a:off x="990600" y="971550"/>
            <a:ext cx="1227138" cy="525066"/>
          </a:xfrm>
          <a:prstGeom prst="chevron">
            <a:avLst>
              <a:gd name="adj" fmla="val 24286"/>
            </a:avLst>
          </a:prstGeom>
          <a:gradFill rotWithShape="1">
            <a:gsLst>
              <a:gs pos="0">
                <a:schemeClr val="bg2"/>
              </a:gs>
              <a:gs pos="50000">
                <a:schemeClr val="bg2">
                  <a:gamma/>
                  <a:tint val="33725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/>
          <a:lstStyle/>
          <a:p>
            <a:pPr algn="ctr" defTabSz="820738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1100" b="1" dirty="0"/>
              <a:t>Data </a:t>
            </a:r>
          </a:p>
          <a:p>
            <a:pPr algn="ctr" defTabSz="820738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1100" b="1" dirty="0"/>
              <a:t>Mapping</a:t>
            </a:r>
          </a:p>
        </p:txBody>
      </p:sp>
      <p:sp>
        <p:nvSpPr>
          <p:cNvPr id="4626438" name="AutoShape 6"/>
          <p:cNvSpPr>
            <a:spLocks noChangeArrowheads="1"/>
          </p:cNvSpPr>
          <p:nvPr/>
        </p:nvSpPr>
        <p:spPr bwMode="gray">
          <a:xfrm>
            <a:off x="2057400" y="971550"/>
            <a:ext cx="1143000" cy="525066"/>
          </a:xfrm>
          <a:prstGeom prst="chevron">
            <a:avLst>
              <a:gd name="adj" fmla="val 24286"/>
            </a:avLst>
          </a:prstGeom>
          <a:gradFill rotWithShape="1">
            <a:gsLst>
              <a:gs pos="0">
                <a:schemeClr val="bg2"/>
              </a:gs>
              <a:gs pos="50000">
                <a:schemeClr val="bg2">
                  <a:gamma/>
                  <a:tint val="33725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/>
          <a:lstStyle/>
          <a:p>
            <a:pPr marL="114300" algn="ctr" defTabSz="820738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1100" b="1" dirty="0"/>
              <a:t>Data Extract</a:t>
            </a:r>
          </a:p>
        </p:txBody>
      </p:sp>
      <p:sp>
        <p:nvSpPr>
          <p:cNvPr id="4626439" name="AutoShape 7"/>
          <p:cNvSpPr>
            <a:spLocks noChangeArrowheads="1"/>
          </p:cNvSpPr>
          <p:nvPr/>
        </p:nvSpPr>
        <p:spPr bwMode="gray">
          <a:xfrm>
            <a:off x="2971800" y="971550"/>
            <a:ext cx="1371600" cy="525066"/>
          </a:xfrm>
          <a:prstGeom prst="chevron">
            <a:avLst>
              <a:gd name="adj" fmla="val 24286"/>
            </a:avLst>
          </a:prstGeom>
          <a:gradFill rotWithShape="1">
            <a:gsLst>
              <a:gs pos="0">
                <a:schemeClr val="bg2"/>
              </a:gs>
              <a:gs pos="50000">
                <a:schemeClr val="bg2">
                  <a:gamma/>
                  <a:tint val="33725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/>
          <a:lstStyle/>
          <a:p>
            <a:pPr marL="114300" algn="ctr" defTabSz="820738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1100" b="1" dirty="0"/>
              <a:t>Data Summary</a:t>
            </a:r>
          </a:p>
        </p:txBody>
      </p:sp>
      <p:sp>
        <p:nvSpPr>
          <p:cNvPr id="4626440" name="AutoShape 8"/>
          <p:cNvSpPr>
            <a:spLocks noChangeArrowheads="1"/>
          </p:cNvSpPr>
          <p:nvPr/>
        </p:nvSpPr>
        <p:spPr bwMode="gray">
          <a:xfrm>
            <a:off x="4191000" y="971550"/>
            <a:ext cx="2895600" cy="525066"/>
          </a:xfrm>
          <a:prstGeom prst="chevron">
            <a:avLst>
              <a:gd name="adj" fmla="val 24286"/>
            </a:avLst>
          </a:prstGeom>
          <a:gradFill rotWithShape="1">
            <a:gsLst>
              <a:gs pos="0">
                <a:schemeClr val="bg2"/>
              </a:gs>
              <a:gs pos="50000">
                <a:schemeClr val="bg2">
                  <a:gamma/>
                  <a:tint val="33725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/>
          <a:lstStyle/>
          <a:p>
            <a:pPr algn="ctr" defTabSz="820738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1100" b="1" dirty="0"/>
              <a:t>Modeling</a:t>
            </a:r>
          </a:p>
        </p:txBody>
      </p:sp>
      <p:sp>
        <p:nvSpPr>
          <p:cNvPr id="4626441" name="AutoShape 9"/>
          <p:cNvSpPr>
            <a:spLocks noChangeArrowheads="1"/>
          </p:cNvSpPr>
          <p:nvPr/>
        </p:nvSpPr>
        <p:spPr bwMode="gray">
          <a:xfrm>
            <a:off x="6934200" y="971550"/>
            <a:ext cx="1162050" cy="525066"/>
          </a:xfrm>
          <a:prstGeom prst="chevron">
            <a:avLst>
              <a:gd name="adj" fmla="val 24286"/>
            </a:avLst>
          </a:prstGeom>
          <a:gradFill rotWithShape="1">
            <a:gsLst>
              <a:gs pos="0">
                <a:schemeClr val="bg2"/>
              </a:gs>
              <a:gs pos="50000">
                <a:schemeClr val="bg2">
                  <a:gamma/>
                  <a:tint val="33725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/>
          <a:lstStyle/>
          <a:p>
            <a:pPr algn="ctr" defTabSz="820738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1100" b="1" dirty="0"/>
              <a:t>Refine</a:t>
            </a:r>
          </a:p>
          <a:p>
            <a:pPr algn="ctr" defTabSz="820738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1100" b="1" dirty="0"/>
              <a:t>Model</a:t>
            </a:r>
          </a:p>
        </p:txBody>
      </p:sp>
      <p:graphicFrame>
        <p:nvGraphicFramePr>
          <p:cNvPr id="462646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58399"/>
              </p:ext>
            </p:extLst>
          </p:nvPr>
        </p:nvGraphicFramePr>
        <p:xfrm>
          <a:off x="190500" y="1543050"/>
          <a:ext cx="8572500" cy="3257550"/>
        </p:xfrm>
        <a:graphic>
          <a:graphicData uri="http://schemas.openxmlformats.org/drawingml/2006/table">
            <a:tbl>
              <a:tblPr/>
              <a:tblGrid>
                <a:gridCol w="876300"/>
                <a:gridCol w="914400"/>
                <a:gridCol w="1143000"/>
                <a:gridCol w="1143000"/>
                <a:gridCol w="2667000"/>
                <a:gridCol w="914400"/>
                <a:gridCol w="914400"/>
              </a:tblGrid>
              <a:tr h="3257550">
                <a:tc>
                  <a:txBody>
                    <a:bodyPr/>
                    <a:lstStyle/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Kick Off meeting</a:t>
                      </a:r>
                    </a:p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definition</a:t>
                      </a:r>
                    </a:p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plan. </a:t>
                      </a:r>
                    </a:p>
                    <a:p>
                      <a:pPr marL="228600" marR="0" lvl="0" indent="-22860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34290" marB="13716" horzOverflow="overflow">
                    <a:lnL cap="flat">
                      <a:noFill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Specification Review</a:t>
                      </a:r>
                    </a:p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Mapping document.</a:t>
                      </a:r>
                    </a:p>
                  </a:txBody>
                  <a:tcPr marL="18288" marR="18288" marT="34290" marB="13716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Sample data supplied by client</a:t>
                      </a:r>
                    </a:p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FICO data approval</a:t>
                      </a:r>
                    </a:p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Extract and delivery by Client.</a:t>
                      </a:r>
                    </a:p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Audit of supplied datasets</a:t>
                      </a:r>
                    </a:p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Audit document </a:t>
                      </a:r>
                    </a:p>
                    <a:p>
                      <a:pPr marL="228600" marR="0" lvl="0" indent="-22860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Char char="»"/>
                        <a:tabLst>
                          <a:tab pos="1260475" algn="l"/>
                        </a:tabLst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" marR="18288" marT="34290" marB="13716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Application of Fraud tags to dataset. </a:t>
                      </a:r>
                    </a:p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Summary (</a:t>
                      </a:r>
                      <a:r>
                        <a:rPr kumimoji="0" 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univariate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stats)</a:t>
                      </a:r>
                    </a:p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Fraud Benchmarking (based on tags applied)</a:t>
                      </a:r>
                    </a:p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Summary Report </a:t>
                      </a:r>
                    </a:p>
                  </a:txBody>
                  <a:tcPr marL="18288" marR="18288" marT="34290" marB="13716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Development of model variables.</a:t>
                      </a:r>
                    </a:p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Review of segmentation options and /or requirements.</a:t>
                      </a:r>
                    </a:p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Model methodology selection.</a:t>
                      </a:r>
                    </a:p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Model development </a:t>
                      </a:r>
                    </a:p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Segmentation (if required – 2 weeks additional effort)</a:t>
                      </a:r>
                    </a:p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Initial model results supplied for client review.  </a:t>
                      </a:r>
                    </a:p>
                  </a:txBody>
                  <a:tcPr marL="18288" marR="18288" marT="34290" marB="13716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Model refinements based on review.</a:t>
                      </a:r>
                    </a:p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Final model results. </a:t>
                      </a:r>
                    </a:p>
                  </a:txBody>
                  <a:tcPr marL="18288" marR="18288" marT="34290" marB="13716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Results meeting to review model report. </a:t>
                      </a:r>
                    </a:p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Model packaging for deployment.</a:t>
                      </a:r>
                    </a:p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None/>
                        <a:tabLst>
                          <a:tab pos="1260475" algn="l"/>
                        </a:tabLst>
                        <a:defRPr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Final model report.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346075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>
                          <a:tab pos="1260475" algn="l"/>
                        </a:tabLst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L="18288" marR="18288" marT="34290" marB="1371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7" name="Rectangle 36"/>
          <p:cNvSpPr>
            <a:spLocks noChangeArrowheads="1"/>
          </p:cNvSpPr>
          <p:nvPr/>
        </p:nvSpPr>
        <p:spPr bwMode="ltGray">
          <a:xfrm>
            <a:off x="3124200" y="4572000"/>
            <a:ext cx="5562600" cy="2667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lnSpc>
                <a:spcPct val="100000"/>
              </a:lnSpc>
              <a:buClr>
                <a:srgbClr val="B2B2B2"/>
              </a:buClr>
              <a:buSzPct val="75000"/>
              <a:buFont typeface="Wingdings" pitchFamily="2" charset="2"/>
              <a:buNone/>
            </a:pPr>
            <a:r>
              <a:rPr lang="en-US" altLang="en-US" sz="1400" b="1" i="1" dirty="0">
                <a:solidFill>
                  <a:schemeClr val="bg1"/>
                </a:solidFill>
              </a:rPr>
              <a:t>12 – 14 weeks from data </a:t>
            </a:r>
            <a:r>
              <a:rPr lang="en-US" altLang="en-US" sz="1400" b="1" i="1" dirty="0" smtClean="0">
                <a:solidFill>
                  <a:schemeClr val="bg1"/>
                </a:solidFill>
              </a:rPr>
              <a:t>readiness </a:t>
            </a:r>
            <a:r>
              <a:rPr lang="en-US" altLang="en-US" sz="1400" b="1" i="1" dirty="0">
                <a:solidFill>
                  <a:schemeClr val="bg1"/>
                </a:solidFill>
              </a:rPr>
              <a:t>for one model</a:t>
            </a:r>
          </a:p>
        </p:txBody>
      </p:sp>
      <p:sp>
        <p:nvSpPr>
          <p:cNvPr id="37" name="AutoShape 9"/>
          <p:cNvSpPr>
            <a:spLocks noChangeArrowheads="1"/>
          </p:cNvSpPr>
          <p:nvPr/>
        </p:nvSpPr>
        <p:spPr bwMode="gray">
          <a:xfrm>
            <a:off x="7924800" y="971550"/>
            <a:ext cx="990600" cy="525066"/>
          </a:xfrm>
          <a:prstGeom prst="chevron">
            <a:avLst>
              <a:gd name="adj" fmla="val 24286"/>
            </a:avLst>
          </a:prstGeom>
          <a:gradFill rotWithShape="1">
            <a:gsLst>
              <a:gs pos="0">
                <a:schemeClr val="bg2"/>
              </a:gs>
              <a:gs pos="50000">
                <a:schemeClr val="bg2">
                  <a:gamma/>
                  <a:tint val="33725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82058" tIns="41029" rIns="82058" bIns="41029" anchor="ctr"/>
          <a:lstStyle/>
          <a:p>
            <a:pPr algn="ctr" defTabSz="820738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sz="1100" b="1" dirty="0"/>
              <a:t>Model Report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381000" y="3714750"/>
            <a:ext cx="685800" cy="1191"/>
          </a:xfrm>
          <a:prstGeom prst="straightConnector1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1219200" y="3829050"/>
            <a:ext cx="685800" cy="1191"/>
          </a:xfrm>
          <a:prstGeom prst="straightConnector1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3200400" y="4057650"/>
            <a:ext cx="685800" cy="1191"/>
          </a:xfrm>
          <a:prstGeom prst="straightConnector1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4495800" y="4171950"/>
            <a:ext cx="2133600" cy="1191"/>
          </a:xfrm>
          <a:prstGeom prst="straightConnector1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7086600" y="4286250"/>
            <a:ext cx="685800" cy="1191"/>
          </a:xfrm>
          <a:prstGeom prst="straightConnector1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>
            <a:off x="8001000" y="4113609"/>
            <a:ext cx="685800" cy="1191"/>
          </a:xfrm>
          <a:prstGeom prst="straightConnector1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05" name="TextBox 48"/>
          <p:cNvSpPr txBox="1">
            <a:spLocks noChangeArrowheads="1"/>
          </p:cNvSpPr>
          <p:nvPr/>
        </p:nvSpPr>
        <p:spPr bwMode="auto">
          <a:xfrm>
            <a:off x="381000" y="3771900"/>
            <a:ext cx="838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1000" b="1"/>
              <a:t>2 weeks</a:t>
            </a:r>
          </a:p>
        </p:txBody>
      </p:sp>
      <p:sp>
        <p:nvSpPr>
          <p:cNvPr id="3106" name="TextBox 49"/>
          <p:cNvSpPr txBox="1">
            <a:spLocks noChangeArrowheads="1"/>
          </p:cNvSpPr>
          <p:nvPr/>
        </p:nvSpPr>
        <p:spPr bwMode="auto">
          <a:xfrm>
            <a:off x="1143000" y="3886200"/>
            <a:ext cx="838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1000" b="1"/>
              <a:t>2 weeks</a:t>
            </a:r>
          </a:p>
        </p:txBody>
      </p:sp>
      <p:sp>
        <p:nvSpPr>
          <p:cNvPr id="3107" name="TextBox 51"/>
          <p:cNvSpPr txBox="1">
            <a:spLocks noChangeArrowheads="1"/>
          </p:cNvSpPr>
          <p:nvPr/>
        </p:nvSpPr>
        <p:spPr bwMode="auto">
          <a:xfrm>
            <a:off x="3200400" y="4114800"/>
            <a:ext cx="838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1000" b="1"/>
              <a:t>2 weeks</a:t>
            </a:r>
          </a:p>
        </p:txBody>
      </p:sp>
      <p:sp>
        <p:nvSpPr>
          <p:cNvPr id="3108" name="TextBox 52"/>
          <p:cNvSpPr txBox="1">
            <a:spLocks noChangeArrowheads="1"/>
          </p:cNvSpPr>
          <p:nvPr/>
        </p:nvSpPr>
        <p:spPr bwMode="auto">
          <a:xfrm>
            <a:off x="5105400" y="4229100"/>
            <a:ext cx="9906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1000" b="1"/>
              <a:t>6 - </a:t>
            </a:r>
            <a:r>
              <a:rPr lang="en-US" altLang="en-US" sz="1000" b="1">
                <a:solidFill>
                  <a:srgbClr val="00B050"/>
                </a:solidFill>
              </a:rPr>
              <a:t>8</a:t>
            </a:r>
            <a:r>
              <a:rPr lang="en-US" altLang="en-US" sz="1000" b="1"/>
              <a:t> weeks</a:t>
            </a:r>
          </a:p>
        </p:txBody>
      </p:sp>
      <p:sp>
        <p:nvSpPr>
          <p:cNvPr id="3109" name="TextBox 53"/>
          <p:cNvSpPr txBox="1">
            <a:spLocks noChangeArrowheads="1"/>
          </p:cNvSpPr>
          <p:nvPr/>
        </p:nvSpPr>
        <p:spPr bwMode="auto">
          <a:xfrm>
            <a:off x="7924800" y="4173141"/>
            <a:ext cx="838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1000" b="1" dirty="0"/>
              <a:t>2 weeks</a:t>
            </a:r>
          </a:p>
        </p:txBody>
      </p:sp>
      <p:sp>
        <p:nvSpPr>
          <p:cNvPr id="3110" name="TextBox 54"/>
          <p:cNvSpPr txBox="1">
            <a:spLocks noChangeArrowheads="1"/>
          </p:cNvSpPr>
          <p:nvPr/>
        </p:nvSpPr>
        <p:spPr bwMode="auto">
          <a:xfrm>
            <a:off x="7086600" y="4286250"/>
            <a:ext cx="838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1000" b="1"/>
              <a:t>2 weeks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2209800" y="3943350"/>
            <a:ext cx="685800" cy="1191"/>
          </a:xfrm>
          <a:prstGeom prst="straightConnector1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12" name="TextBox 49"/>
          <p:cNvSpPr txBox="1">
            <a:spLocks noChangeArrowheads="1"/>
          </p:cNvSpPr>
          <p:nvPr/>
        </p:nvSpPr>
        <p:spPr bwMode="auto">
          <a:xfrm>
            <a:off x="2209800" y="4000500"/>
            <a:ext cx="838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»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1000" b="1"/>
              <a:t>3+ weeks  </a:t>
            </a:r>
          </a:p>
        </p:txBody>
      </p:sp>
    </p:spTree>
    <p:extLst>
      <p:ext uri="{BB962C8B-B14F-4D97-AF65-F5344CB8AC3E}">
        <p14:creationId xmlns:p14="http://schemas.microsoft.com/office/powerpoint/2010/main" val="55793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31788" y="1977657"/>
            <a:ext cx="6069012" cy="775597"/>
          </a:xfrm>
        </p:spPr>
        <p:txBody>
          <a:bodyPr/>
          <a:lstStyle/>
          <a:p>
            <a:r>
              <a:rPr lang="en-GB" dirty="0" smtClean="0"/>
              <a:t>Application Fraud models and Credit Risk models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 smtClean="0"/>
              <a:t>Differences and Similarities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4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Fraud and Credit Risk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788" y="1124712"/>
            <a:ext cx="8507412" cy="4264244"/>
          </a:xfrm>
        </p:spPr>
        <p:txBody>
          <a:bodyPr/>
          <a:lstStyle/>
          <a:p>
            <a:r>
              <a:rPr lang="en-GB" dirty="0"/>
              <a:t>Relationship between risk models and fraud </a:t>
            </a:r>
            <a:r>
              <a:rPr lang="en-GB" dirty="0" smtClean="0"/>
              <a:t>models</a:t>
            </a:r>
          </a:p>
          <a:p>
            <a:r>
              <a:rPr lang="en-GB" u="sng" dirty="0" smtClean="0"/>
              <a:t>Similarities</a:t>
            </a:r>
          </a:p>
          <a:p>
            <a:r>
              <a:rPr lang="en-GB" dirty="0" smtClean="0"/>
              <a:t>Data</a:t>
            </a:r>
          </a:p>
          <a:p>
            <a:pPr lvl="1"/>
            <a:r>
              <a:rPr lang="en-GB" dirty="0" smtClean="0"/>
              <a:t>Candidate Data fields can be identical</a:t>
            </a:r>
          </a:p>
          <a:p>
            <a:pPr lvl="1"/>
            <a:r>
              <a:rPr lang="en-GB" dirty="0" smtClean="0"/>
              <a:t>Target variable different (fraud vs risk) </a:t>
            </a:r>
          </a:p>
          <a:p>
            <a:pPr lvl="1"/>
            <a:r>
              <a:rPr lang="en-GB" dirty="0" smtClean="0"/>
              <a:t> 1</a:t>
            </a:r>
            <a:r>
              <a:rPr lang="en-GB" baseline="30000" dirty="0" smtClean="0"/>
              <a:t>st</a:t>
            </a:r>
            <a:r>
              <a:rPr lang="en-GB" dirty="0" smtClean="0"/>
              <a:t> party fraud model based on FPD can be very similar to some ‘high’ risk models.</a:t>
            </a:r>
          </a:p>
          <a:p>
            <a:r>
              <a:rPr lang="en-GB" u="sng" dirty="0" smtClean="0"/>
              <a:t>Differences</a:t>
            </a:r>
          </a:p>
          <a:p>
            <a:pPr lvl="1"/>
            <a:r>
              <a:rPr lang="en-GB" dirty="0" smtClean="0"/>
              <a:t>Fraud models typically look for ‘binary’ outcome based on single threshold</a:t>
            </a:r>
          </a:p>
          <a:p>
            <a:pPr lvl="1"/>
            <a:r>
              <a:rPr lang="en-GB" dirty="0" smtClean="0"/>
              <a:t>Risk models should perform across the spectrum</a:t>
            </a:r>
          </a:p>
          <a:p>
            <a:pPr lvl="1"/>
            <a:r>
              <a:rPr lang="en-GB" dirty="0" smtClean="0"/>
              <a:t>Different weightings for variables (due to target definition)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293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Factors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803389" y="1434353"/>
            <a:ext cx="3432752" cy="3334871"/>
          </a:xfrm>
          <a:prstGeom prst="roundRect">
            <a:avLst>
              <a:gd name="adj" fmla="val 37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u="sng" dirty="0"/>
              <a:t>Assess ‘creditworthiness’</a:t>
            </a:r>
            <a:endParaRPr lang="en-GB" sz="1400" dirty="0"/>
          </a:p>
          <a:p>
            <a:r>
              <a:rPr lang="en-GB" sz="1400" dirty="0"/>
              <a:t>+ve factors:</a:t>
            </a:r>
          </a:p>
          <a:p>
            <a:pPr lvl="1"/>
            <a:r>
              <a:rPr lang="en-GB" sz="1400" dirty="0"/>
              <a:t>Good financial history</a:t>
            </a:r>
          </a:p>
          <a:p>
            <a:pPr lvl="1"/>
            <a:r>
              <a:rPr lang="en-GB" sz="1400" dirty="0"/>
              <a:t>Regular income </a:t>
            </a:r>
          </a:p>
          <a:p>
            <a:pPr lvl="1"/>
            <a:r>
              <a:rPr lang="en-GB" sz="1400" dirty="0"/>
              <a:t>Use of previous credit products</a:t>
            </a:r>
          </a:p>
          <a:p>
            <a:pPr lvl="1"/>
            <a:r>
              <a:rPr lang="en-GB" sz="1400" dirty="0"/>
              <a:t>Little or no default history</a:t>
            </a:r>
          </a:p>
          <a:p>
            <a:pPr lvl="1"/>
            <a:r>
              <a:rPr lang="en-GB" sz="1400" dirty="0"/>
              <a:t>Personal Data – (limited address moves, family, dependents, etc.) </a:t>
            </a:r>
          </a:p>
          <a:p>
            <a:r>
              <a:rPr lang="en-GB" sz="1400" dirty="0"/>
              <a:t>-ve factors:</a:t>
            </a:r>
          </a:p>
          <a:p>
            <a:pPr lvl="1"/>
            <a:r>
              <a:rPr lang="en-GB" sz="1400" dirty="0"/>
              <a:t>Limited or no known financial history</a:t>
            </a:r>
          </a:p>
          <a:p>
            <a:pPr lvl="1"/>
            <a:r>
              <a:rPr lang="en-GB" sz="1400" dirty="0"/>
              <a:t>Irregular income</a:t>
            </a:r>
          </a:p>
          <a:p>
            <a:pPr lvl="1"/>
            <a:r>
              <a:rPr lang="en-GB" sz="1400" dirty="0"/>
              <a:t>Previous default behaviour</a:t>
            </a:r>
          </a:p>
          <a:p>
            <a:pPr lvl="1"/>
            <a:r>
              <a:rPr lang="en-GB" sz="1400" dirty="0"/>
              <a:t>No fixed abode, etc. </a:t>
            </a:r>
            <a:endParaRPr lang="en-US" sz="1400" b="1" dirty="0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31787" y="950259"/>
            <a:ext cx="1286997" cy="38189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45720" rIns="45720" anchor="ctr"/>
          <a:lstStyle/>
          <a:p>
            <a:pPr algn="ctr"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Risk Factors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803389" y="950259"/>
            <a:ext cx="3432752" cy="367656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anchor="ctr"/>
          <a:lstStyle/>
          <a:p>
            <a:pPr algn="ctr"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Credit 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395035" y="950259"/>
            <a:ext cx="3432752" cy="367656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anchor="ctr"/>
          <a:lstStyle/>
          <a:p>
            <a:pPr algn="ctr"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Fraud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5395034" y="1434353"/>
            <a:ext cx="3432752" cy="3334871"/>
          </a:xfrm>
          <a:prstGeom prst="roundRect">
            <a:avLst>
              <a:gd name="adj" fmla="val 37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u="sng" dirty="0"/>
              <a:t>Assess fraud risk</a:t>
            </a:r>
          </a:p>
          <a:p>
            <a:r>
              <a:rPr lang="en-GB" sz="1400" dirty="0"/>
              <a:t>+ve factors:</a:t>
            </a:r>
          </a:p>
          <a:p>
            <a:pPr lvl="1"/>
            <a:r>
              <a:rPr lang="en-GB" sz="1400" dirty="0"/>
              <a:t>Consistent Details</a:t>
            </a:r>
          </a:p>
          <a:p>
            <a:r>
              <a:rPr lang="en-GB" sz="1400" dirty="0"/>
              <a:t>-ve factors:</a:t>
            </a:r>
          </a:p>
          <a:p>
            <a:pPr lvl="1"/>
            <a:r>
              <a:rPr lang="en-GB" sz="1400" dirty="0"/>
              <a:t>One or more details matches negative file</a:t>
            </a:r>
          </a:p>
          <a:p>
            <a:pPr lvl="1"/>
            <a:r>
              <a:rPr lang="en-GB" sz="1400" dirty="0"/>
              <a:t>Previous applications</a:t>
            </a:r>
          </a:p>
          <a:p>
            <a:pPr lvl="1"/>
            <a:r>
              <a:rPr lang="en-GB" sz="1400" dirty="0"/>
              <a:t>No fixed abode (many address changes)</a:t>
            </a:r>
          </a:p>
          <a:p>
            <a:pPr lvl="1"/>
            <a:r>
              <a:rPr lang="en-GB" sz="1400" dirty="0"/>
              <a:t>Recent activity (loans, cards)</a:t>
            </a:r>
          </a:p>
          <a:p>
            <a:pPr lvl="1"/>
            <a:r>
              <a:rPr lang="en-GB" sz="1400" dirty="0"/>
              <a:t>Multiple recent applications</a:t>
            </a:r>
          </a:p>
          <a:p>
            <a:pPr lvl="1"/>
            <a:r>
              <a:rPr lang="en-GB" sz="1400" dirty="0"/>
              <a:t>Inconsistent details (age, income, job title, home </a:t>
            </a:r>
            <a:r>
              <a:rPr lang="en-GB" sz="1400" dirty="0" smtClean="0"/>
              <a:t>location)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7509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Target Variable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803389" y="1290918"/>
            <a:ext cx="3432752" cy="3478306"/>
          </a:xfrm>
          <a:prstGeom prst="roundRect">
            <a:avLst>
              <a:gd name="adj" fmla="val 37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u="sng" dirty="0"/>
              <a:t>Assess ‘creditworthiness’</a:t>
            </a:r>
          </a:p>
          <a:p>
            <a:r>
              <a:rPr lang="en-GB" sz="1400" dirty="0"/>
              <a:t>‘Bad’ definition</a:t>
            </a:r>
          </a:p>
          <a:p>
            <a:r>
              <a:rPr lang="en-GB" sz="1400" dirty="0"/>
              <a:t>Liability to default: (Approved Apps only)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6 months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12 months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24 months</a:t>
            </a:r>
          </a:p>
          <a:p>
            <a:r>
              <a:rPr lang="en-GB" sz="1400" dirty="0"/>
              <a:t>Default behaviour exclusions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30 days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60 days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90 days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x1</a:t>
            </a:r>
            <a:r>
              <a:rPr lang="en-GB" sz="1400" dirty="0"/>
              <a:t>, </a:t>
            </a:r>
            <a:r>
              <a:rPr lang="en-GB" sz="1400" dirty="0" err="1"/>
              <a:t>x2</a:t>
            </a:r>
            <a:r>
              <a:rPr lang="en-GB" sz="1400" dirty="0"/>
              <a:t> in period</a:t>
            </a:r>
            <a:endParaRPr lang="en-US" sz="1400" dirty="0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331787" y="945641"/>
            <a:ext cx="1286997" cy="38235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45720" rIns="45720" anchor="ctr"/>
          <a:lstStyle/>
          <a:p>
            <a:pPr algn="ctr"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Target Variables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803389" y="945640"/>
            <a:ext cx="3432752" cy="273559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anchor="ctr"/>
          <a:lstStyle/>
          <a:p>
            <a:pPr algn="ctr"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Credit 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5395035" y="938901"/>
            <a:ext cx="3432752" cy="28029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5720" rIns="45720" anchor="ctr"/>
          <a:lstStyle/>
          <a:p>
            <a:pPr algn="ctr">
              <a:buNone/>
            </a:pPr>
            <a:r>
              <a:rPr lang="en-US" sz="1400" b="1" dirty="0" smtClean="0">
                <a:solidFill>
                  <a:schemeClr val="bg1"/>
                </a:solidFill>
              </a:rPr>
              <a:t>Fraud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5395034" y="1290918"/>
            <a:ext cx="3432752" cy="3478306"/>
          </a:xfrm>
          <a:prstGeom prst="roundRect">
            <a:avLst>
              <a:gd name="adj" fmla="val 37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400" u="sng" dirty="0"/>
              <a:t>Assess fraud risk</a:t>
            </a:r>
          </a:p>
          <a:p>
            <a:r>
              <a:rPr lang="en-GB" sz="1400" dirty="0"/>
              <a:t>‘Bad’ (fraud) definition</a:t>
            </a:r>
          </a:p>
          <a:p>
            <a:r>
              <a:rPr lang="en-GB" sz="1400" dirty="0"/>
              <a:t>Fraud Declines </a:t>
            </a:r>
          </a:p>
          <a:p>
            <a:r>
              <a:rPr lang="en-GB" sz="1400" dirty="0"/>
              <a:t>Early Payment Default</a:t>
            </a:r>
          </a:p>
          <a:p>
            <a:pPr lvl="1"/>
            <a:r>
              <a:rPr lang="en-GB" sz="1400" dirty="0"/>
              <a:t>No payments (First Pay Default)</a:t>
            </a:r>
          </a:p>
          <a:p>
            <a:pPr lvl="1"/>
            <a:r>
              <a:rPr lang="en-GB" sz="1400" dirty="0"/>
              <a:t>One payment (Second Pay Default)</a:t>
            </a:r>
          </a:p>
          <a:p>
            <a:pPr lvl="1"/>
            <a:r>
              <a:rPr lang="en-GB" sz="1400" dirty="0" err="1"/>
              <a:t>3cycles</a:t>
            </a:r>
            <a:r>
              <a:rPr lang="en-GB" sz="1400" dirty="0"/>
              <a:t>+@</a:t>
            </a:r>
            <a:r>
              <a:rPr lang="en-GB" sz="1400" dirty="0" err="1"/>
              <a:t>6months</a:t>
            </a:r>
            <a:endParaRPr lang="en-GB" sz="1400" dirty="0"/>
          </a:p>
          <a:p>
            <a:r>
              <a:rPr lang="en-GB" sz="1400" dirty="0"/>
              <a:t>Exclusions</a:t>
            </a:r>
          </a:p>
          <a:p>
            <a:pPr lvl="1"/>
            <a:r>
              <a:rPr lang="en-GB" sz="1400" dirty="0"/>
              <a:t>Any confirmed frauds not included in definition</a:t>
            </a:r>
          </a:p>
          <a:p>
            <a:pPr lvl="1"/>
            <a:r>
              <a:rPr lang="en-GB" sz="1400" dirty="0"/>
              <a:t>Suspected fraud (if not included)</a:t>
            </a:r>
          </a:p>
          <a:p>
            <a:pPr lvl="1"/>
            <a:r>
              <a:rPr lang="en-GB" sz="1400" dirty="0"/>
              <a:t>Other application </a:t>
            </a:r>
            <a:r>
              <a:rPr lang="en-GB" sz="1400" dirty="0" smtClean="0"/>
              <a:t>declines?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33045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 Fraud and Credit Risk</a:t>
            </a:r>
            <a:endParaRPr lang="en-GB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671" y="1597477"/>
            <a:ext cx="4282514" cy="2540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 bwMode="black">
          <a:xfrm>
            <a:off x="331788" y="1592844"/>
            <a:ext cx="3325812" cy="247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Correlation between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 application fraud score and risk score is usually limited: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3F5F"/>
              </a:solidFill>
              <a:effectLst/>
              <a:uLnTx/>
              <a:uFillTx/>
            </a:endParaRPr>
          </a:p>
          <a:p>
            <a:pPr marL="285750" marR="0" indent="-28575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►"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FICO have done a number of analyses with customers</a:t>
            </a:r>
          </a:p>
          <a:p>
            <a:pPr marL="285750" marR="0" indent="-28575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►"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Bell-shaped curve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 typical (see graphic)</a:t>
            </a:r>
          </a:p>
          <a:p>
            <a:pPr marL="285750" marR="0" indent="-28575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►"/>
              <a:tabLst/>
            </a:pPr>
            <a:r>
              <a:rPr lang="en-GB" kern="0" baseline="0" dirty="0" smtClean="0">
                <a:solidFill>
                  <a:srgbClr val="003F5F"/>
                </a:solidFill>
              </a:rPr>
              <a:t>Highest</a:t>
            </a:r>
            <a:r>
              <a:rPr lang="en-GB" kern="0" dirty="0" smtClean="0">
                <a:solidFill>
                  <a:srgbClr val="003F5F"/>
                </a:solidFill>
              </a:rPr>
              <a:t> fraud risk associated with middle credit risk bands</a:t>
            </a:r>
          </a:p>
        </p:txBody>
      </p:sp>
      <p:sp>
        <p:nvSpPr>
          <p:cNvPr id="5" name="TextBox 4"/>
          <p:cNvSpPr txBox="1"/>
          <p:nvPr/>
        </p:nvSpPr>
        <p:spPr bwMode="black">
          <a:xfrm>
            <a:off x="4437530" y="4192215"/>
            <a:ext cx="3167534" cy="2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►"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Credit risk band (low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 &gt; high)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3F5F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 bwMode="black">
          <a:xfrm rot="16200000">
            <a:off x="3517613" y="2742555"/>
            <a:ext cx="1359346" cy="2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Population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 %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003F5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48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331788" y="941294"/>
            <a:ext cx="8650847" cy="3827930"/>
          </a:xfrm>
          <a:prstGeom prst="roundRect">
            <a:avLst>
              <a:gd name="adj" fmla="val 371"/>
            </a:avLst>
          </a:prstGeom>
          <a:solidFill>
            <a:schemeClr val="bg1"/>
          </a:solidFill>
          <a:ln w="285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 Matrix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6" y="1047618"/>
            <a:ext cx="8166847" cy="355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4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33364" y="1714500"/>
            <a:ext cx="2611437" cy="1398985"/>
            <a:chOff x="147" y="1440"/>
            <a:chExt cx="1645" cy="1175"/>
          </a:xfrm>
        </p:grpSpPr>
        <p:sp>
          <p:nvSpPr>
            <p:cNvPr id="3966979" name="Text Box 3"/>
            <p:cNvSpPr txBox="1">
              <a:spLocks noChangeArrowheads="1"/>
            </p:cNvSpPr>
            <p:nvPr/>
          </p:nvSpPr>
          <p:spPr bwMode="gray">
            <a:xfrm>
              <a:off x="384" y="1440"/>
              <a:ext cx="1408" cy="1104"/>
            </a:xfrm>
            <a:prstGeom prst="rect">
              <a:avLst/>
            </a:prstGeom>
            <a:gradFill rotWithShape="1">
              <a:gsLst>
                <a:gs pos="0">
                  <a:schemeClr val="bg2">
                    <a:alpha val="60001"/>
                  </a:schemeClr>
                </a:gs>
                <a:gs pos="100000">
                  <a:schemeClr val="bg2">
                    <a:gamma/>
                    <a:tint val="63922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296" bIns="82296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879475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401763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92405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446338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903538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360738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817938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275138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GB" sz="1400" b="1" smtClean="0">
                  <a:latin typeface="Arial" charset="0"/>
                </a:rPr>
                <a:t>Deliver Fraud model(s)</a:t>
              </a:r>
              <a:r>
                <a:rPr lang="en-GB" sz="1400" smtClean="0">
                  <a:latin typeface="Arial" charset="0"/>
                </a:rPr>
                <a:t>  Test and validate</a:t>
              </a:r>
              <a:endParaRPr lang="en-US" sz="1400" smtClean="0">
                <a:latin typeface="Arial" charset="0"/>
              </a:endParaRPr>
            </a:p>
          </p:txBody>
        </p:sp>
        <p:sp>
          <p:nvSpPr>
            <p:cNvPr id="3115" name="Rectangle 4"/>
            <p:cNvSpPr>
              <a:spLocks noChangeArrowheads="1"/>
            </p:cNvSpPr>
            <p:nvPr/>
          </p:nvSpPr>
          <p:spPr bwMode="gray">
            <a:xfrm>
              <a:off x="147" y="1440"/>
              <a:ext cx="212" cy="110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1029" tIns="41029" rIns="0" bIns="41029" anchor="ctr"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GB" altLang="en-US" sz="2800">
                  <a:solidFill>
                    <a:schemeClr val="bg1"/>
                  </a:solidFill>
                </a:rPr>
                <a:t>5</a:t>
              </a:r>
              <a:endParaRPr lang="en-US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3116" name="Text Box 5"/>
            <p:cNvSpPr txBox="1">
              <a:spLocks noChangeArrowheads="1"/>
            </p:cNvSpPr>
            <p:nvPr/>
          </p:nvSpPr>
          <p:spPr bwMode="gray">
            <a:xfrm>
              <a:off x="448" y="1824"/>
              <a:ext cx="1225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3200" b="1"/>
                <a:t>= </a:t>
              </a:r>
              <a:r>
                <a:rPr lang="el-GR" altLang="en-US" sz="3200" b="1">
                  <a:cs typeface="Arial" charset="0"/>
                </a:rPr>
                <a:t>Σ</a:t>
              </a:r>
              <a:r>
                <a:rPr lang="en-GB" altLang="en-US" sz="3200" b="1">
                  <a:cs typeface="Arial" charset="0"/>
                </a:rPr>
                <a:t>{</a:t>
              </a:r>
              <a:endParaRPr lang="el-GR" altLang="en-US" sz="3200" b="1">
                <a:cs typeface="Arial" charset="0"/>
              </a:endParaRPr>
            </a:p>
          </p:txBody>
        </p:sp>
        <p:sp>
          <p:nvSpPr>
            <p:cNvPr id="3117" name="Text Box 6"/>
            <p:cNvSpPr txBox="1">
              <a:spLocks noChangeArrowheads="1"/>
            </p:cNvSpPr>
            <p:nvPr/>
          </p:nvSpPr>
          <p:spPr bwMode="gray">
            <a:xfrm>
              <a:off x="1006" y="1824"/>
              <a:ext cx="4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200"/>
                <a:t>Pg fg (s)</a:t>
              </a:r>
              <a:endParaRPr lang="en-US" altLang="en-US" sz="1200"/>
            </a:p>
          </p:txBody>
        </p:sp>
        <p:sp>
          <p:nvSpPr>
            <p:cNvPr id="3118" name="Text Box 7"/>
            <p:cNvSpPr txBox="1">
              <a:spLocks noChangeArrowheads="1"/>
            </p:cNvSpPr>
            <p:nvPr/>
          </p:nvSpPr>
          <p:spPr bwMode="gray">
            <a:xfrm>
              <a:off x="1006" y="2014"/>
              <a:ext cx="4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200"/>
                <a:t>f (s)</a:t>
              </a:r>
              <a:endParaRPr lang="en-US" altLang="en-US" sz="1200"/>
            </a:p>
          </p:txBody>
        </p:sp>
        <p:sp>
          <p:nvSpPr>
            <p:cNvPr id="3119" name="Line 8"/>
            <p:cNvSpPr>
              <a:spLocks noChangeShapeType="1"/>
            </p:cNvSpPr>
            <p:nvPr/>
          </p:nvSpPr>
          <p:spPr bwMode="gray">
            <a:xfrm>
              <a:off x="1008" y="2006"/>
              <a:ext cx="40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3120" name="Picture 9" descr="group1"/>
            <p:cNvPicPr>
              <a:picLocks noChangeAspect="1" noChangeArrowheads="1"/>
            </p:cNvPicPr>
            <p:nvPr/>
          </p:nvPicPr>
          <p:blipFill>
            <a:blip r:embed="rId3">
              <a:lum bright="6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01" y="2243"/>
              <a:ext cx="526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21" name="Text Box 10"/>
            <p:cNvSpPr txBox="1">
              <a:spLocks noChangeArrowheads="1"/>
            </p:cNvSpPr>
            <p:nvPr/>
          </p:nvSpPr>
          <p:spPr bwMode="gray">
            <a:xfrm>
              <a:off x="733" y="2142"/>
              <a:ext cx="4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200"/>
                <a:t>s&gt;s*</a:t>
              </a:r>
              <a:endParaRPr lang="en-US" altLang="en-US" sz="1200"/>
            </a:p>
          </p:txBody>
        </p:sp>
      </p:grpSp>
      <p:sp>
        <p:nvSpPr>
          <p:cNvPr id="3075" name="AutoShape 11"/>
          <p:cNvSpPr>
            <a:spLocks noChangeArrowheads="1"/>
          </p:cNvSpPr>
          <p:nvPr/>
        </p:nvSpPr>
        <p:spPr bwMode="gray">
          <a:xfrm rot="-8100000">
            <a:off x="1469827" y="3021212"/>
            <a:ext cx="1060847" cy="647700"/>
          </a:xfrm>
          <a:prstGeom prst="rightArrow">
            <a:avLst>
              <a:gd name="adj1" fmla="val 49287"/>
              <a:gd name="adj2" fmla="val 51745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folHlink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0" rIns="0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</a:rPr>
              <a:t>Results</a:t>
            </a:r>
          </a:p>
        </p:txBody>
      </p:sp>
      <p:sp>
        <p:nvSpPr>
          <p:cNvPr id="3076" name="AutoShape 12"/>
          <p:cNvSpPr>
            <a:spLocks noChangeArrowheads="1"/>
          </p:cNvSpPr>
          <p:nvPr/>
        </p:nvSpPr>
        <p:spPr bwMode="gray">
          <a:xfrm rot="5400000">
            <a:off x="4243983" y="2823568"/>
            <a:ext cx="427435" cy="609600"/>
          </a:xfrm>
          <a:prstGeom prst="rightArrow">
            <a:avLst>
              <a:gd name="adj1" fmla="val 53306"/>
              <a:gd name="adj2" fmla="val 40528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077" name="AutoShape 13"/>
          <p:cNvSpPr>
            <a:spLocks noChangeArrowheads="1"/>
          </p:cNvSpPr>
          <p:nvPr/>
        </p:nvSpPr>
        <p:spPr bwMode="gray">
          <a:xfrm rot="5400000">
            <a:off x="7429500" y="1175147"/>
            <a:ext cx="228600" cy="609600"/>
          </a:xfrm>
          <a:prstGeom prst="rightArrow">
            <a:avLst>
              <a:gd name="adj1" fmla="val 55731"/>
              <a:gd name="adj2" fmla="val 63023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45720" rIns="45720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GB" altLang="en-US" sz="1400" b="1">
              <a:solidFill>
                <a:srgbClr val="585858"/>
              </a:solidFill>
            </a:endParaRPr>
          </a:p>
        </p:txBody>
      </p:sp>
      <p:sp>
        <p:nvSpPr>
          <p:cNvPr id="3078" name="AutoShape 14"/>
          <p:cNvSpPr>
            <a:spLocks noChangeArrowheads="1"/>
          </p:cNvSpPr>
          <p:nvPr/>
        </p:nvSpPr>
        <p:spPr bwMode="gray">
          <a:xfrm rot="10800000">
            <a:off x="5410201" y="2089548"/>
            <a:ext cx="990600" cy="482203"/>
          </a:xfrm>
          <a:prstGeom prst="rightArrow">
            <a:avLst>
              <a:gd name="adj1" fmla="val 50620"/>
              <a:gd name="adj2" fmla="val 55310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45720" rIns="45720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400" dirty="0">
                <a:solidFill>
                  <a:schemeClr val="accent2"/>
                </a:solidFill>
              </a:rPr>
              <a:t>Extract</a:t>
            </a:r>
          </a:p>
        </p:txBody>
      </p:sp>
      <p:sp>
        <p:nvSpPr>
          <p:cNvPr id="307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Model Development</a:t>
            </a:r>
          </a:p>
        </p:txBody>
      </p:sp>
      <p:grpSp>
        <p:nvGrpSpPr>
          <p:cNvPr id="3080" name="Group 16"/>
          <p:cNvGrpSpPr>
            <a:grpSpLocks/>
          </p:cNvGrpSpPr>
          <p:nvPr/>
        </p:nvGrpSpPr>
        <p:grpSpPr bwMode="auto">
          <a:xfrm>
            <a:off x="1008251" y="923925"/>
            <a:ext cx="7702550" cy="556022"/>
            <a:chOff x="690" y="680"/>
            <a:chExt cx="4852" cy="467"/>
          </a:xfrm>
        </p:grpSpPr>
        <p:pic>
          <p:nvPicPr>
            <p:cNvPr id="3111" name="Picture 17" descr="MPj04265050000[1]"/>
            <p:cNvPicPr>
              <a:picLocks noChangeAspect="1" noChangeArrowheads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928" y="689"/>
              <a:ext cx="687" cy="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3112" name="Rectangle 18"/>
            <p:cNvSpPr>
              <a:spLocks noChangeArrowheads="1"/>
            </p:cNvSpPr>
            <p:nvPr/>
          </p:nvSpPr>
          <p:spPr bwMode="gray">
            <a:xfrm>
              <a:off x="690" y="689"/>
              <a:ext cx="212" cy="4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1029" tIns="41029" rIns="0" bIns="41029" anchor="ctr"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en-US" sz="28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966995" name="Text Box 19"/>
            <p:cNvSpPr txBox="1">
              <a:spLocks noChangeArrowheads="1"/>
            </p:cNvSpPr>
            <p:nvPr/>
          </p:nvSpPr>
          <p:spPr bwMode="gray">
            <a:xfrm>
              <a:off x="1586" y="680"/>
              <a:ext cx="3956" cy="461"/>
            </a:xfrm>
            <a:prstGeom prst="rect">
              <a:avLst/>
            </a:prstGeom>
            <a:gradFill rotWithShape="1">
              <a:gsLst>
                <a:gs pos="0">
                  <a:schemeClr val="bg2">
                    <a:alpha val="60001"/>
                  </a:schemeClr>
                </a:gs>
                <a:gs pos="100000">
                  <a:schemeClr val="bg2">
                    <a:gamma/>
                    <a:tint val="40000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296" bIns="82296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879475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401763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92405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446338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903538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360738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817938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275138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GB" sz="1300" b="1" dirty="0" smtClean="0">
                  <a:latin typeface="Arial" charset="0"/>
                </a:rPr>
                <a:t>Review existing practices with client investigators/ fraud analysts</a:t>
              </a:r>
              <a:r>
                <a:rPr lang="en-GB" sz="1300" dirty="0" smtClean="0">
                  <a:latin typeface="Arial" charset="0"/>
                </a:rPr>
                <a:t> to understand the data on which their decisions are typically based, patterns of fraud currently spotted, and the available data used to make the assessment</a:t>
              </a:r>
              <a:endParaRPr lang="en-US" sz="1300" dirty="0" smtClean="0">
                <a:latin typeface="Arial" charset="0"/>
              </a:endParaRPr>
            </a:p>
          </p:txBody>
        </p:sp>
      </p:grpSp>
      <p:grpSp>
        <p:nvGrpSpPr>
          <p:cNvPr id="3081" name="Group 20"/>
          <p:cNvGrpSpPr>
            <a:grpSpLocks/>
          </p:cNvGrpSpPr>
          <p:nvPr/>
        </p:nvGrpSpPr>
        <p:grpSpPr bwMode="auto">
          <a:xfrm>
            <a:off x="6359525" y="1619250"/>
            <a:ext cx="2438400" cy="1638300"/>
            <a:chOff x="4006" y="1360"/>
            <a:chExt cx="1536" cy="1376"/>
          </a:xfrm>
        </p:grpSpPr>
        <p:sp>
          <p:nvSpPr>
            <p:cNvPr id="3966997" name="Text Box 21"/>
            <p:cNvSpPr txBox="1">
              <a:spLocks noChangeArrowheads="1"/>
            </p:cNvSpPr>
            <p:nvPr/>
          </p:nvSpPr>
          <p:spPr bwMode="gray">
            <a:xfrm>
              <a:off x="4243" y="1360"/>
              <a:ext cx="1299" cy="1104"/>
            </a:xfrm>
            <a:prstGeom prst="rect">
              <a:avLst/>
            </a:prstGeom>
            <a:gradFill rotWithShape="1">
              <a:gsLst>
                <a:gs pos="0">
                  <a:schemeClr val="bg2">
                    <a:alpha val="60001"/>
                  </a:schemeClr>
                </a:gs>
                <a:gs pos="100000">
                  <a:schemeClr val="bg2">
                    <a:gamma/>
                    <a:tint val="63922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296" bIns="82296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879475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401763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92405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446338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903538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360738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817938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275138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GB" sz="1400" b="1" dirty="0" smtClean="0">
                  <a:latin typeface="Arial" charset="0"/>
                </a:rPr>
                <a:t>Create an extract</a:t>
              </a:r>
              <a:r>
                <a:rPr lang="en-GB" sz="1400" dirty="0" smtClean="0">
                  <a:latin typeface="Arial" charset="0"/>
                </a:rPr>
                <a:t/>
              </a:r>
              <a:br>
                <a:rPr lang="en-GB" sz="1400" dirty="0" smtClean="0">
                  <a:latin typeface="Arial" charset="0"/>
                </a:rPr>
              </a:br>
              <a:r>
                <a:rPr lang="en-GB" sz="1400" dirty="0" smtClean="0">
                  <a:latin typeface="Arial" charset="0"/>
                </a:rPr>
                <a:t>of historical data</a:t>
              </a:r>
              <a:endParaRPr lang="en-US" sz="1400" dirty="0" smtClean="0">
                <a:latin typeface="Arial" charset="0"/>
              </a:endParaRPr>
            </a:p>
          </p:txBody>
        </p:sp>
        <p:sp>
          <p:nvSpPr>
            <p:cNvPr id="3105" name="Text Box 22"/>
            <p:cNvSpPr txBox="1">
              <a:spLocks noChangeArrowheads="1"/>
            </p:cNvSpPr>
            <p:nvPr/>
          </p:nvSpPr>
          <p:spPr bwMode="gray">
            <a:xfrm>
              <a:off x="4308" y="1807"/>
              <a:ext cx="560" cy="4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2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88900" indent="-8890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"/>
                </a:spcBef>
                <a:buClrTx/>
                <a:buSzTx/>
                <a:buFontTx/>
                <a:buAutoNum type="arabicPeriod"/>
              </a:pPr>
              <a:r>
                <a:rPr lang="en-GB" altLang="en-US" sz="800" dirty="0"/>
                <a:t>A</a:t>
              </a:r>
              <a:r>
                <a:rPr lang="en-GB" altLang="en-US" sz="800" dirty="0" smtClean="0"/>
                <a:t>ge</a:t>
              </a:r>
              <a:endParaRPr lang="en-GB" altLang="en-US" sz="800" dirty="0"/>
            </a:p>
            <a:p>
              <a:pPr>
                <a:lnSpc>
                  <a:spcPct val="80000"/>
                </a:lnSpc>
                <a:spcBef>
                  <a:spcPct val="5000"/>
                </a:spcBef>
                <a:buClrTx/>
                <a:buSzTx/>
                <a:buFontTx/>
                <a:buAutoNum type="arabicPeriod"/>
              </a:pPr>
              <a:r>
                <a:rPr lang="en-GB" altLang="en-US" sz="800" dirty="0"/>
                <a:t>Occupation</a:t>
              </a:r>
            </a:p>
            <a:p>
              <a:pPr>
                <a:lnSpc>
                  <a:spcPct val="80000"/>
                </a:lnSpc>
                <a:spcBef>
                  <a:spcPct val="5000"/>
                </a:spcBef>
                <a:buClrTx/>
                <a:buSzTx/>
                <a:buFontTx/>
                <a:buAutoNum type="arabicPeriod"/>
              </a:pPr>
              <a:r>
                <a:rPr lang="en-GB" altLang="en-US" sz="800" dirty="0"/>
                <a:t>Address</a:t>
              </a:r>
            </a:p>
            <a:p>
              <a:pPr>
                <a:lnSpc>
                  <a:spcPct val="80000"/>
                </a:lnSpc>
                <a:spcBef>
                  <a:spcPct val="5000"/>
                </a:spcBef>
                <a:buClrTx/>
                <a:buSzTx/>
                <a:buFontTx/>
                <a:buAutoNum type="arabicPeriod"/>
              </a:pPr>
              <a:r>
                <a:rPr lang="en-GB" altLang="en-US" sz="800" dirty="0"/>
                <a:t>Credit history</a:t>
              </a:r>
            </a:p>
            <a:p>
              <a:pPr>
                <a:lnSpc>
                  <a:spcPct val="80000"/>
                </a:lnSpc>
                <a:spcBef>
                  <a:spcPct val="5000"/>
                </a:spcBef>
                <a:buClrTx/>
                <a:buSzTx/>
                <a:buFontTx/>
                <a:buAutoNum type="arabicPeriod"/>
              </a:pPr>
              <a:r>
                <a:rPr lang="en-GB" altLang="en-US" sz="800" dirty="0" smtClean="0"/>
                <a:t>ID</a:t>
              </a:r>
              <a:endParaRPr lang="en-GB" altLang="en-US" sz="800" dirty="0"/>
            </a:p>
          </p:txBody>
        </p:sp>
        <p:sp>
          <p:nvSpPr>
            <p:cNvPr id="3106" name="Rectangle 23"/>
            <p:cNvSpPr>
              <a:spLocks noChangeArrowheads="1"/>
            </p:cNvSpPr>
            <p:nvPr/>
          </p:nvSpPr>
          <p:spPr bwMode="gray">
            <a:xfrm>
              <a:off x="4006" y="1360"/>
              <a:ext cx="212" cy="110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1029" tIns="41029" rIns="0" bIns="41029" anchor="ctr"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en-US" sz="28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107" name="Text Box 24"/>
            <p:cNvSpPr txBox="1">
              <a:spLocks noChangeArrowheads="1"/>
            </p:cNvSpPr>
            <p:nvPr/>
          </p:nvSpPr>
          <p:spPr bwMode="gray">
            <a:xfrm>
              <a:off x="4869" y="1807"/>
              <a:ext cx="603" cy="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alpha val="2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173038" indent="-173038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"/>
                </a:spcBef>
                <a:buClrTx/>
                <a:buSzTx/>
                <a:buFontTx/>
                <a:buAutoNum type="arabicPeriod" startAt="8"/>
              </a:pPr>
              <a:r>
                <a:rPr lang="en-GB" altLang="en-US" sz="800" dirty="0"/>
                <a:t>Phone Number</a:t>
              </a:r>
            </a:p>
            <a:p>
              <a:pPr>
                <a:lnSpc>
                  <a:spcPct val="80000"/>
                </a:lnSpc>
                <a:spcBef>
                  <a:spcPct val="5000"/>
                </a:spcBef>
                <a:buClrTx/>
                <a:buSzTx/>
                <a:buFontTx/>
                <a:buAutoNum type="arabicPeriod" startAt="8"/>
              </a:pPr>
              <a:r>
                <a:rPr lang="en-GB" altLang="en-US" sz="800" dirty="0" smtClean="0"/>
                <a:t>Employer Name</a:t>
              </a:r>
              <a:endParaRPr lang="en-GB" altLang="en-US" sz="800" dirty="0"/>
            </a:p>
            <a:p>
              <a:pPr>
                <a:lnSpc>
                  <a:spcPct val="80000"/>
                </a:lnSpc>
                <a:spcBef>
                  <a:spcPct val="5000"/>
                </a:spcBef>
                <a:buClrTx/>
                <a:buSzTx/>
                <a:buFontTx/>
                <a:buAutoNum type="arabicPeriod" startAt="8"/>
              </a:pPr>
              <a:r>
                <a:rPr lang="en-GB" altLang="en-US" sz="800" dirty="0" smtClean="0"/>
                <a:t>Employer Address</a:t>
              </a:r>
              <a:endParaRPr lang="en-GB" altLang="en-US" sz="800" dirty="0"/>
            </a:p>
            <a:p>
              <a:pPr>
                <a:lnSpc>
                  <a:spcPct val="80000"/>
                </a:lnSpc>
                <a:spcBef>
                  <a:spcPct val="5000"/>
                </a:spcBef>
                <a:buClrTx/>
                <a:buSzTx/>
                <a:buFontTx/>
                <a:buAutoNum type="arabicPeriod" startAt="8"/>
              </a:pPr>
              <a:r>
                <a:rPr lang="en-GB" altLang="en-US" sz="800" dirty="0" smtClean="0"/>
                <a:t>Channel</a:t>
              </a:r>
              <a:endParaRPr lang="en-GB" altLang="en-US" sz="800" dirty="0"/>
            </a:p>
          </p:txBody>
        </p:sp>
        <p:sp>
          <p:nvSpPr>
            <p:cNvPr id="3967001" name="AutoShape 25"/>
            <p:cNvSpPr>
              <a:spLocks noChangeArrowheads="1"/>
            </p:cNvSpPr>
            <p:nvPr/>
          </p:nvSpPr>
          <p:spPr bwMode="gray">
            <a:xfrm>
              <a:off x="5133" y="2391"/>
              <a:ext cx="387" cy="201"/>
            </a:xfrm>
            <a:prstGeom prst="can">
              <a:avLst>
                <a:gd name="adj" fmla="val 46792"/>
              </a:avLst>
            </a:prstGeom>
            <a:gradFill rotWithShape="1">
              <a:gsLst>
                <a:gs pos="0">
                  <a:schemeClr val="accent1">
                    <a:gamma/>
                    <a:shade val="5607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607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91440" rIns="45720" bIns="0" anchor="ctr"/>
            <a:lstStyle/>
            <a:p>
              <a:pPr algn="ctr" eaLnBrk="1" hangingPunct="1">
                <a:lnSpc>
                  <a:spcPct val="90000"/>
                </a:lnSpc>
                <a:buFont typeface="Wingdings" pitchFamily="2" charset="2"/>
                <a:buNone/>
                <a:defRPr/>
              </a:pPr>
              <a:endParaRPr lang="en-GB" sz="900" b="1">
                <a:solidFill>
                  <a:schemeClr val="bg1"/>
                </a:solidFill>
              </a:endParaRPr>
            </a:p>
          </p:txBody>
        </p:sp>
        <p:sp>
          <p:nvSpPr>
            <p:cNvPr id="3967002" name="AutoShape 26"/>
            <p:cNvSpPr>
              <a:spLocks noChangeArrowheads="1"/>
            </p:cNvSpPr>
            <p:nvPr/>
          </p:nvSpPr>
          <p:spPr bwMode="gray">
            <a:xfrm>
              <a:off x="5037" y="2512"/>
              <a:ext cx="432" cy="224"/>
            </a:xfrm>
            <a:prstGeom prst="can">
              <a:avLst>
                <a:gd name="adj" fmla="val 46792"/>
              </a:avLst>
            </a:prstGeom>
            <a:gradFill rotWithShape="1">
              <a:gsLst>
                <a:gs pos="0">
                  <a:schemeClr val="accent1">
                    <a:gamma/>
                    <a:shade val="5607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6078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tIns="0" rIns="45720" bIns="91440" anchor="ctr"/>
            <a:lstStyle/>
            <a:p>
              <a:pPr algn="ctr" eaLnBrk="1" hangingPunct="1">
                <a:lnSpc>
                  <a:spcPct val="85000"/>
                </a:lnSpc>
                <a:buFont typeface="Wingdings" pitchFamily="2" charset="2"/>
                <a:buNone/>
                <a:defRPr/>
              </a:pPr>
              <a:r>
                <a:rPr lang="en-US" sz="900" b="1">
                  <a:solidFill>
                    <a:schemeClr val="bg1"/>
                  </a:solidFill>
                </a:rPr>
                <a:t>Historical</a:t>
              </a:r>
              <a:br>
                <a:rPr lang="en-US" sz="900" b="1">
                  <a:solidFill>
                    <a:schemeClr val="bg1"/>
                  </a:solidFill>
                </a:rPr>
              </a:br>
              <a:r>
                <a:rPr lang="en-US" sz="900" b="1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3110" name="Text Box 27"/>
            <p:cNvSpPr txBox="1">
              <a:spLocks noChangeArrowheads="1"/>
            </p:cNvSpPr>
            <p:nvPr/>
          </p:nvSpPr>
          <p:spPr bwMode="gray">
            <a:xfrm>
              <a:off x="4276" y="2316"/>
              <a:ext cx="782" cy="1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90000"/>
                </a:lnSpc>
                <a:buClrTx/>
                <a:buSzTx/>
                <a:buFontTx/>
                <a:buNone/>
              </a:pPr>
              <a:r>
                <a:rPr lang="en-GB" altLang="en-US" sz="800" i="1" dirty="0"/>
                <a:t>12 to 15 months data</a:t>
              </a:r>
              <a:br>
                <a:rPr lang="en-GB" altLang="en-US" sz="800" i="1" dirty="0"/>
              </a:br>
              <a:r>
                <a:rPr lang="en-GB" altLang="en-US" sz="800" i="1" dirty="0"/>
                <a:t>(e.g.: </a:t>
              </a:r>
              <a:r>
                <a:rPr lang="en-GB" altLang="en-US" sz="800" i="1" dirty="0" smtClean="0"/>
                <a:t>Claims, Applications)</a:t>
              </a:r>
              <a:endParaRPr lang="en-US" altLang="en-US" sz="800" i="1" dirty="0"/>
            </a:p>
          </p:txBody>
        </p:sp>
      </p:grpSp>
      <p:sp>
        <p:nvSpPr>
          <p:cNvPr id="3082" name="AutoShape 28"/>
          <p:cNvSpPr>
            <a:spLocks noChangeArrowheads="1"/>
          </p:cNvSpPr>
          <p:nvPr/>
        </p:nvSpPr>
        <p:spPr bwMode="gray">
          <a:xfrm rot="-8100000">
            <a:off x="5462390" y="3021212"/>
            <a:ext cx="1060847" cy="647700"/>
          </a:xfrm>
          <a:prstGeom prst="rightArrow">
            <a:avLst>
              <a:gd name="adj1" fmla="val 49287"/>
              <a:gd name="adj2" fmla="val 51745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chemeClr val="folHlink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0" rIns="0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</a:rPr>
              <a:t>Collect</a:t>
            </a:r>
          </a:p>
        </p:txBody>
      </p:sp>
      <p:grpSp>
        <p:nvGrpSpPr>
          <p:cNvPr id="3083" name="Group 29"/>
          <p:cNvGrpSpPr>
            <a:grpSpLocks/>
          </p:cNvGrpSpPr>
          <p:nvPr/>
        </p:nvGrpSpPr>
        <p:grpSpPr bwMode="auto">
          <a:xfrm>
            <a:off x="6359525" y="3371851"/>
            <a:ext cx="2438400" cy="1638300"/>
            <a:chOff x="3984" y="2832"/>
            <a:chExt cx="1536" cy="1376"/>
          </a:xfrm>
        </p:grpSpPr>
        <p:sp>
          <p:nvSpPr>
            <p:cNvPr id="3967006" name="Text Box 30"/>
            <p:cNvSpPr txBox="1">
              <a:spLocks noChangeArrowheads="1"/>
            </p:cNvSpPr>
            <p:nvPr/>
          </p:nvSpPr>
          <p:spPr bwMode="gray">
            <a:xfrm>
              <a:off x="4221" y="2832"/>
              <a:ext cx="1299" cy="1104"/>
            </a:xfrm>
            <a:prstGeom prst="rect">
              <a:avLst/>
            </a:prstGeom>
            <a:gradFill rotWithShape="1">
              <a:gsLst>
                <a:gs pos="0">
                  <a:schemeClr val="bg2">
                    <a:alpha val="60001"/>
                  </a:schemeClr>
                </a:gs>
                <a:gs pos="100000">
                  <a:schemeClr val="bg2">
                    <a:gamma/>
                    <a:tint val="63922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296" bIns="82296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879475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401763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92405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446338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903538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360738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817938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275138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GB" sz="1400" b="1" dirty="0" smtClean="0">
                  <a:latin typeface="Arial" charset="0"/>
                </a:rPr>
                <a:t>Create a dataset</a:t>
              </a:r>
              <a:r>
                <a:rPr lang="en-GB" sz="1400" dirty="0" smtClean="0">
                  <a:latin typeface="Arial" charset="0"/>
                </a:rPr>
                <a:t> </a:t>
              </a:r>
              <a:br>
                <a:rPr lang="en-GB" sz="1400" dirty="0" smtClean="0">
                  <a:latin typeface="Arial" charset="0"/>
                </a:rPr>
              </a:br>
              <a:r>
                <a:rPr lang="en-GB" sz="1400" dirty="0" smtClean="0">
                  <a:latin typeface="Arial" charset="0"/>
                </a:rPr>
                <a:t>of identified fraud patterns and activities</a:t>
              </a:r>
              <a:endParaRPr lang="en-US" sz="1400" dirty="0" smtClean="0">
                <a:latin typeface="Arial" charset="0"/>
              </a:endParaRPr>
            </a:p>
          </p:txBody>
        </p:sp>
        <p:sp>
          <p:nvSpPr>
            <p:cNvPr id="3100" name="Text Box 31"/>
            <p:cNvSpPr txBox="1">
              <a:spLocks noChangeArrowheads="1"/>
            </p:cNvSpPr>
            <p:nvPr/>
          </p:nvSpPr>
          <p:spPr bwMode="gray">
            <a:xfrm>
              <a:off x="4254" y="3350"/>
              <a:ext cx="734" cy="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F8F8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800" b="1" i="1" dirty="0"/>
                <a:t>Identity  </a:t>
              </a:r>
              <a:r>
                <a:rPr lang="en-GB" altLang="en-US" sz="800" dirty="0"/>
                <a:t>Date reported; how verified; name; DOB; address; phone</a:t>
              </a:r>
            </a:p>
            <a:p>
              <a:pPr>
                <a:lnSpc>
                  <a:spcPct val="90000"/>
                </a:lnSpc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800" b="1" i="1" dirty="0"/>
                <a:t>Transactions  </a:t>
              </a:r>
              <a:r>
                <a:rPr lang="en-GB" altLang="en-US" sz="800" dirty="0"/>
                <a:t>Claim type, date detected; associated parties; damage/injury details; …</a:t>
              </a:r>
            </a:p>
          </p:txBody>
        </p:sp>
        <p:sp>
          <p:nvSpPr>
            <p:cNvPr id="3101" name="Rectangle 32"/>
            <p:cNvSpPr>
              <a:spLocks noChangeArrowheads="1"/>
            </p:cNvSpPr>
            <p:nvPr/>
          </p:nvSpPr>
          <p:spPr bwMode="gray">
            <a:xfrm>
              <a:off x="3984" y="2832"/>
              <a:ext cx="212" cy="110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1029" tIns="41029" rIns="0" bIns="41029" anchor="ctr"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en-US" sz="28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967009" name="AutoShape 33"/>
            <p:cNvSpPr>
              <a:spLocks noChangeArrowheads="1"/>
            </p:cNvSpPr>
            <p:nvPr/>
          </p:nvSpPr>
          <p:spPr bwMode="gray">
            <a:xfrm>
              <a:off x="4977" y="3504"/>
              <a:ext cx="498" cy="380"/>
            </a:xfrm>
            <a:prstGeom prst="flowChartMultidocument">
              <a:avLst/>
            </a:prstGeom>
            <a:gradFill rotWithShape="1">
              <a:gsLst>
                <a:gs pos="0">
                  <a:schemeClr val="accent1">
                    <a:gamma/>
                    <a:shade val="76078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03" name="Text Box 34"/>
            <p:cNvSpPr txBox="1">
              <a:spLocks noChangeArrowheads="1"/>
            </p:cNvSpPr>
            <p:nvPr/>
          </p:nvSpPr>
          <p:spPr bwMode="gray">
            <a:xfrm>
              <a:off x="4997" y="3566"/>
              <a:ext cx="376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800" b="1">
                  <a:solidFill>
                    <a:schemeClr val="bg1"/>
                  </a:solidFill>
                </a:rPr>
                <a:t>Historical </a:t>
              </a:r>
              <a:br>
                <a:rPr lang="en-GB" altLang="en-US" sz="800" b="1">
                  <a:solidFill>
                    <a:schemeClr val="bg1"/>
                  </a:solidFill>
                </a:rPr>
              </a:br>
              <a:r>
                <a:rPr lang="en-GB" altLang="en-US" sz="800" b="1">
                  <a:solidFill>
                    <a:schemeClr val="bg1"/>
                  </a:solidFill>
                </a:rPr>
                <a:t>Fraud Status Data</a:t>
              </a:r>
              <a:endParaRPr lang="en-US" altLang="en-US" sz="8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084" name="Group 35"/>
          <p:cNvGrpSpPr>
            <a:grpSpLocks/>
          </p:cNvGrpSpPr>
          <p:nvPr/>
        </p:nvGrpSpPr>
        <p:grpSpPr bwMode="auto">
          <a:xfrm>
            <a:off x="1828800" y="3371850"/>
            <a:ext cx="3124200" cy="1485900"/>
            <a:chOff x="1152" y="2832"/>
            <a:chExt cx="1968" cy="1248"/>
          </a:xfrm>
        </p:grpSpPr>
        <p:sp>
          <p:nvSpPr>
            <p:cNvPr id="3967012" name="Text Box 36"/>
            <p:cNvSpPr txBox="1">
              <a:spLocks noChangeArrowheads="1"/>
            </p:cNvSpPr>
            <p:nvPr/>
          </p:nvSpPr>
          <p:spPr bwMode="gray">
            <a:xfrm>
              <a:off x="1712" y="2832"/>
              <a:ext cx="1408" cy="1104"/>
            </a:xfrm>
            <a:prstGeom prst="rect">
              <a:avLst/>
            </a:prstGeom>
            <a:gradFill rotWithShape="1">
              <a:gsLst>
                <a:gs pos="0">
                  <a:schemeClr val="bg2">
                    <a:alpha val="60001"/>
                  </a:schemeClr>
                </a:gs>
                <a:gs pos="100000">
                  <a:schemeClr val="bg2">
                    <a:gamma/>
                    <a:tint val="63922"/>
                    <a:invGamma/>
                    <a:alpha val="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algn="ctr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296" bIns="82296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879475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401763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92405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446338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903538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360738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817938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275138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GB" sz="1400" b="1" dirty="0" smtClean="0">
                  <a:latin typeface="Arial" charset="0"/>
                </a:rPr>
                <a:t>Model Training Process </a:t>
              </a:r>
              <a:r>
                <a:rPr lang="en-GB" sz="1400" dirty="0" smtClean="0">
                  <a:latin typeface="Arial" charset="0"/>
                </a:rPr>
                <a:t>Generate behavioural variables, train/compare against normal patterns to identify outliers and train final fraud model</a:t>
              </a:r>
              <a:endParaRPr lang="en-US" sz="1400" dirty="0" smtClean="0">
                <a:latin typeface="Arial" charset="0"/>
              </a:endParaRPr>
            </a:p>
          </p:txBody>
        </p:sp>
        <p:sp>
          <p:nvSpPr>
            <p:cNvPr id="3097" name="Rectangle 37"/>
            <p:cNvSpPr>
              <a:spLocks noChangeArrowheads="1"/>
            </p:cNvSpPr>
            <p:nvPr/>
          </p:nvSpPr>
          <p:spPr bwMode="gray">
            <a:xfrm>
              <a:off x="1475" y="2832"/>
              <a:ext cx="212" cy="110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1029" tIns="41029" rIns="0" bIns="41029" anchor="ctr"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en-US" sz="2800">
                  <a:solidFill>
                    <a:schemeClr val="bg1"/>
                  </a:solidFill>
                </a:rPr>
                <a:t>4</a:t>
              </a:r>
            </a:p>
          </p:txBody>
        </p:sp>
        <p:pic>
          <p:nvPicPr>
            <p:cNvPr id="3098" name="Picture 38" descr="Monitor"/>
            <p:cNvPicPr>
              <a:picLocks noChangeAspect="1" noChangeArrowheads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52" y="3552"/>
              <a:ext cx="462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5" name="AutoShape 39"/>
          <p:cNvSpPr>
            <a:spLocks noChangeArrowheads="1"/>
          </p:cNvSpPr>
          <p:nvPr/>
        </p:nvSpPr>
        <p:spPr bwMode="gray">
          <a:xfrm rot="5400000">
            <a:off x="7429500" y="2933700"/>
            <a:ext cx="228600" cy="609600"/>
          </a:xfrm>
          <a:prstGeom prst="rightArrow">
            <a:avLst>
              <a:gd name="adj1" fmla="val 55731"/>
              <a:gd name="adj2" fmla="val 63023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45720" rIns="45720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GB" altLang="en-US" sz="1400" b="1">
              <a:solidFill>
                <a:srgbClr val="585858"/>
              </a:solidFill>
            </a:endParaRPr>
          </a:p>
        </p:txBody>
      </p:sp>
      <p:grpSp>
        <p:nvGrpSpPr>
          <p:cNvPr id="3086" name="Group 40"/>
          <p:cNvGrpSpPr>
            <a:grpSpLocks/>
          </p:cNvGrpSpPr>
          <p:nvPr/>
        </p:nvGrpSpPr>
        <p:grpSpPr bwMode="auto">
          <a:xfrm>
            <a:off x="3505200" y="1543050"/>
            <a:ext cx="1905000" cy="1428750"/>
            <a:chOff x="2208" y="1296"/>
            <a:chExt cx="1200" cy="1200"/>
          </a:xfrm>
        </p:grpSpPr>
        <p:sp>
          <p:nvSpPr>
            <p:cNvPr id="3967017" name="AutoShape 41"/>
            <p:cNvSpPr>
              <a:spLocks noChangeArrowheads="1"/>
            </p:cNvSpPr>
            <p:nvPr/>
          </p:nvSpPr>
          <p:spPr bwMode="gray">
            <a:xfrm>
              <a:off x="2211" y="1309"/>
              <a:ext cx="1197" cy="1187"/>
            </a:xfrm>
            <a:prstGeom prst="can">
              <a:avLst>
                <a:gd name="adj" fmla="val 31593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8627"/>
                    <a:invGamma/>
                  </a:schemeClr>
                </a:gs>
              </a:gsLst>
              <a:lin ang="0" scaled="1"/>
            </a:gra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89" name="Oval 42"/>
            <p:cNvSpPr>
              <a:spLocks noChangeArrowheads="1"/>
            </p:cNvSpPr>
            <p:nvPr/>
          </p:nvSpPr>
          <p:spPr bwMode="gray">
            <a:xfrm>
              <a:off x="2208" y="1296"/>
              <a:ext cx="1197" cy="384"/>
            </a:xfrm>
            <a:prstGeom prst="ellipse">
              <a:avLst/>
            </a:prstGeom>
            <a:solidFill>
              <a:schemeClr val="tx2"/>
            </a:solidFill>
            <a:ln w="12700" algn="ctr">
              <a:solidFill>
                <a:srgbClr val="CB777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0" name="Rectangle 43"/>
            <p:cNvSpPr>
              <a:spLocks noChangeArrowheads="1"/>
            </p:cNvSpPr>
            <p:nvPr/>
          </p:nvSpPr>
          <p:spPr bwMode="gray">
            <a:xfrm>
              <a:off x="2273" y="1411"/>
              <a:ext cx="1074" cy="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1029" tIns="41029" rIns="0" bIns="41029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pitchFamily="2" charset="2"/>
                <a:buChar char="l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 typeface="Wingdings" pitchFamily="2" charset="2"/>
                <a:buNone/>
              </a:pPr>
              <a:r>
                <a:rPr lang="en-US" altLang="en-US" sz="2200" dirty="0">
                  <a:solidFill>
                    <a:schemeClr val="bg1"/>
                  </a:solidFill>
                </a:rPr>
                <a:t>Model</a:t>
              </a:r>
              <a:br>
                <a:rPr lang="en-US" altLang="en-US" sz="2200" dirty="0">
                  <a:solidFill>
                    <a:schemeClr val="bg1"/>
                  </a:solidFill>
                </a:rPr>
              </a:br>
              <a:r>
                <a:rPr lang="en-US" altLang="en-US" sz="2200" dirty="0">
                  <a:solidFill>
                    <a:schemeClr val="bg1"/>
                  </a:solidFill>
                </a:rPr>
                <a:t>Development</a:t>
              </a:r>
            </a:p>
          </p:txBody>
        </p:sp>
        <p:sp>
          <p:nvSpPr>
            <p:cNvPr id="3091" name="Freeform 44"/>
            <p:cNvSpPr>
              <a:spLocks/>
            </p:cNvSpPr>
            <p:nvPr/>
          </p:nvSpPr>
          <p:spPr bwMode="auto">
            <a:xfrm>
              <a:off x="2630" y="2260"/>
              <a:ext cx="53" cy="136"/>
            </a:xfrm>
            <a:custGeom>
              <a:avLst/>
              <a:gdLst>
                <a:gd name="T0" fmla="*/ 53 w 61"/>
                <a:gd name="T1" fmla="*/ 2 h 157"/>
                <a:gd name="T2" fmla="*/ 53 w 61"/>
                <a:gd name="T3" fmla="*/ 2 h 157"/>
                <a:gd name="T4" fmla="*/ 40 w 61"/>
                <a:gd name="T5" fmla="*/ 11 h 157"/>
                <a:gd name="T6" fmla="*/ 36 w 61"/>
                <a:gd name="T7" fmla="*/ 17 h 157"/>
                <a:gd name="T8" fmla="*/ 30 w 61"/>
                <a:gd name="T9" fmla="*/ 24 h 157"/>
                <a:gd name="T10" fmla="*/ 25 w 61"/>
                <a:gd name="T11" fmla="*/ 32 h 157"/>
                <a:gd name="T12" fmla="*/ 22 w 61"/>
                <a:gd name="T13" fmla="*/ 42 h 157"/>
                <a:gd name="T14" fmla="*/ 19 w 61"/>
                <a:gd name="T15" fmla="*/ 55 h 157"/>
                <a:gd name="T16" fmla="*/ 18 w 61"/>
                <a:gd name="T17" fmla="*/ 70 h 157"/>
                <a:gd name="T18" fmla="*/ 18 w 61"/>
                <a:gd name="T19" fmla="*/ 70 h 157"/>
                <a:gd name="T20" fmla="*/ 19 w 61"/>
                <a:gd name="T21" fmla="*/ 86 h 157"/>
                <a:gd name="T22" fmla="*/ 21 w 61"/>
                <a:gd name="T23" fmla="*/ 94 h 157"/>
                <a:gd name="T24" fmla="*/ 22 w 61"/>
                <a:gd name="T25" fmla="*/ 103 h 157"/>
                <a:gd name="T26" fmla="*/ 25 w 61"/>
                <a:gd name="T27" fmla="*/ 112 h 157"/>
                <a:gd name="T28" fmla="*/ 30 w 61"/>
                <a:gd name="T29" fmla="*/ 120 h 157"/>
                <a:gd name="T30" fmla="*/ 36 w 61"/>
                <a:gd name="T31" fmla="*/ 128 h 157"/>
                <a:gd name="T32" fmla="*/ 43 w 61"/>
                <a:gd name="T33" fmla="*/ 136 h 157"/>
                <a:gd name="T34" fmla="*/ 43 w 61"/>
                <a:gd name="T35" fmla="*/ 136 h 157"/>
                <a:gd name="T36" fmla="*/ 39 w 61"/>
                <a:gd name="T37" fmla="*/ 136 h 157"/>
                <a:gd name="T38" fmla="*/ 36 w 61"/>
                <a:gd name="T39" fmla="*/ 135 h 157"/>
                <a:gd name="T40" fmla="*/ 36 w 61"/>
                <a:gd name="T41" fmla="*/ 135 h 157"/>
                <a:gd name="T42" fmla="*/ 31 w 61"/>
                <a:gd name="T43" fmla="*/ 132 h 157"/>
                <a:gd name="T44" fmla="*/ 25 w 61"/>
                <a:gd name="T45" fmla="*/ 126 h 157"/>
                <a:gd name="T46" fmla="*/ 19 w 61"/>
                <a:gd name="T47" fmla="*/ 119 h 157"/>
                <a:gd name="T48" fmla="*/ 12 w 61"/>
                <a:gd name="T49" fmla="*/ 111 h 157"/>
                <a:gd name="T50" fmla="*/ 8 w 61"/>
                <a:gd name="T51" fmla="*/ 101 h 157"/>
                <a:gd name="T52" fmla="*/ 3 w 61"/>
                <a:gd name="T53" fmla="*/ 91 h 157"/>
                <a:gd name="T54" fmla="*/ 1 w 61"/>
                <a:gd name="T55" fmla="*/ 81 h 157"/>
                <a:gd name="T56" fmla="*/ 0 w 61"/>
                <a:gd name="T57" fmla="*/ 70 h 157"/>
                <a:gd name="T58" fmla="*/ 0 w 61"/>
                <a:gd name="T59" fmla="*/ 70 h 157"/>
                <a:gd name="T60" fmla="*/ 1 w 61"/>
                <a:gd name="T61" fmla="*/ 60 h 157"/>
                <a:gd name="T62" fmla="*/ 3 w 61"/>
                <a:gd name="T63" fmla="*/ 49 h 157"/>
                <a:gd name="T64" fmla="*/ 8 w 61"/>
                <a:gd name="T65" fmla="*/ 40 h 157"/>
                <a:gd name="T66" fmla="*/ 14 w 61"/>
                <a:gd name="T67" fmla="*/ 31 h 157"/>
                <a:gd name="T68" fmla="*/ 21 w 61"/>
                <a:gd name="T69" fmla="*/ 22 h 157"/>
                <a:gd name="T70" fmla="*/ 29 w 61"/>
                <a:gd name="T71" fmla="*/ 14 h 157"/>
                <a:gd name="T72" fmla="*/ 38 w 61"/>
                <a:gd name="T73" fmla="*/ 7 h 157"/>
                <a:gd name="T74" fmla="*/ 50 w 61"/>
                <a:gd name="T75" fmla="*/ 0 h 157"/>
                <a:gd name="T76" fmla="*/ 53 w 61"/>
                <a:gd name="T77" fmla="*/ 2 h 157"/>
                <a:gd name="T78" fmla="*/ 53 w 61"/>
                <a:gd name="T79" fmla="*/ 2 h 15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1" h="157">
                  <a:moveTo>
                    <a:pt x="61" y="2"/>
                  </a:moveTo>
                  <a:lnTo>
                    <a:pt x="61" y="2"/>
                  </a:lnTo>
                  <a:lnTo>
                    <a:pt x="46" y="13"/>
                  </a:lnTo>
                  <a:lnTo>
                    <a:pt x="41" y="20"/>
                  </a:lnTo>
                  <a:lnTo>
                    <a:pt x="34" y="28"/>
                  </a:lnTo>
                  <a:lnTo>
                    <a:pt x="29" y="37"/>
                  </a:lnTo>
                  <a:lnTo>
                    <a:pt x="25" y="49"/>
                  </a:lnTo>
                  <a:lnTo>
                    <a:pt x="22" y="64"/>
                  </a:lnTo>
                  <a:lnTo>
                    <a:pt x="21" y="81"/>
                  </a:lnTo>
                  <a:lnTo>
                    <a:pt x="22" y="99"/>
                  </a:lnTo>
                  <a:lnTo>
                    <a:pt x="24" y="108"/>
                  </a:lnTo>
                  <a:lnTo>
                    <a:pt x="25" y="119"/>
                  </a:lnTo>
                  <a:lnTo>
                    <a:pt x="29" y="129"/>
                  </a:lnTo>
                  <a:lnTo>
                    <a:pt x="34" y="139"/>
                  </a:lnTo>
                  <a:lnTo>
                    <a:pt x="41" y="148"/>
                  </a:lnTo>
                  <a:lnTo>
                    <a:pt x="49" y="157"/>
                  </a:lnTo>
                  <a:lnTo>
                    <a:pt x="45" y="157"/>
                  </a:lnTo>
                  <a:lnTo>
                    <a:pt x="41" y="156"/>
                  </a:lnTo>
                  <a:lnTo>
                    <a:pt x="36" y="152"/>
                  </a:lnTo>
                  <a:lnTo>
                    <a:pt x="29" y="145"/>
                  </a:lnTo>
                  <a:lnTo>
                    <a:pt x="22" y="137"/>
                  </a:lnTo>
                  <a:lnTo>
                    <a:pt x="14" y="128"/>
                  </a:lnTo>
                  <a:lnTo>
                    <a:pt x="9" y="117"/>
                  </a:lnTo>
                  <a:lnTo>
                    <a:pt x="4" y="105"/>
                  </a:lnTo>
                  <a:lnTo>
                    <a:pt x="1" y="93"/>
                  </a:lnTo>
                  <a:lnTo>
                    <a:pt x="0" y="81"/>
                  </a:lnTo>
                  <a:lnTo>
                    <a:pt x="1" y="69"/>
                  </a:lnTo>
                  <a:lnTo>
                    <a:pt x="4" y="57"/>
                  </a:lnTo>
                  <a:lnTo>
                    <a:pt x="9" y="46"/>
                  </a:lnTo>
                  <a:lnTo>
                    <a:pt x="16" y="36"/>
                  </a:lnTo>
                  <a:lnTo>
                    <a:pt x="24" y="25"/>
                  </a:lnTo>
                  <a:lnTo>
                    <a:pt x="33" y="16"/>
                  </a:lnTo>
                  <a:lnTo>
                    <a:pt x="44" y="8"/>
                  </a:lnTo>
                  <a:lnTo>
                    <a:pt x="57" y="0"/>
                  </a:lnTo>
                  <a:lnTo>
                    <a:pt x="6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2" name="Freeform 45"/>
            <p:cNvSpPr>
              <a:spLocks/>
            </p:cNvSpPr>
            <p:nvPr/>
          </p:nvSpPr>
          <p:spPr bwMode="auto">
            <a:xfrm>
              <a:off x="2673" y="2288"/>
              <a:ext cx="63" cy="82"/>
            </a:xfrm>
            <a:custGeom>
              <a:avLst/>
              <a:gdLst>
                <a:gd name="T0" fmla="*/ 54 w 73"/>
                <a:gd name="T1" fmla="*/ 26 h 95"/>
                <a:gd name="T2" fmla="*/ 46 w 73"/>
                <a:gd name="T3" fmla="*/ 11 h 95"/>
                <a:gd name="T4" fmla="*/ 39 w 73"/>
                <a:gd name="T5" fmla="*/ 6 h 95"/>
                <a:gd name="T6" fmla="*/ 28 w 73"/>
                <a:gd name="T7" fmla="*/ 3 h 95"/>
                <a:gd name="T8" fmla="*/ 22 w 73"/>
                <a:gd name="T9" fmla="*/ 4 h 95"/>
                <a:gd name="T10" fmla="*/ 15 w 73"/>
                <a:gd name="T11" fmla="*/ 11 h 95"/>
                <a:gd name="T12" fmla="*/ 13 w 73"/>
                <a:gd name="T13" fmla="*/ 15 h 95"/>
                <a:gd name="T14" fmla="*/ 18 w 73"/>
                <a:gd name="T15" fmla="*/ 23 h 95"/>
                <a:gd name="T16" fmla="*/ 28 w 73"/>
                <a:gd name="T17" fmla="*/ 31 h 95"/>
                <a:gd name="T18" fmla="*/ 44 w 73"/>
                <a:gd name="T19" fmla="*/ 41 h 95"/>
                <a:gd name="T20" fmla="*/ 51 w 73"/>
                <a:gd name="T21" fmla="*/ 44 h 95"/>
                <a:gd name="T22" fmla="*/ 60 w 73"/>
                <a:gd name="T23" fmla="*/ 50 h 95"/>
                <a:gd name="T24" fmla="*/ 61 w 73"/>
                <a:gd name="T25" fmla="*/ 55 h 95"/>
                <a:gd name="T26" fmla="*/ 63 w 73"/>
                <a:gd name="T27" fmla="*/ 60 h 95"/>
                <a:gd name="T28" fmla="*/ 60 w 73"/>
                <a:gd name="T29" fmla="*/ 69 h 95"/>
                <a:gd name="T30" fmla="*/ 51 w 73"/>
                <a:gd name="T31" fmla="*/ 76 h 95"/>
                <a:gd name="T32" fmla="*/ 42 w 73"/>
                <a:gd name="T33" fmla="*/ 81 h 95"/>
                <a:gd name="T34" fmla="*/ 32 w 73"/>
                <a:gd name="T35" fmla="*/ 82 h 95"/>
                <a:gd name="T36" fmla="*/ 25 w 73"/>
                <a:gd name="T37" fmla="*/ 82 h 95"/>
                <a:gd name="T38" fmla="*/ 9 w 73"/>
                <a:gd name="T39" fmla="*/ 79 h 95"/>
                <a:gd name="T40" fmla="*/ 3 w 73"/>
                <a:gd name="T41" fmla="*/ 79 h 95"/>
                <a:gd name="T42" fmla="*/ 0 w 73"/>
                <a:gd name="T43" fmla="*/ 79 h 95"/>
                <a:gd name="T44" fmla="*/ 0 w 73"/>
                <a:gd name="T45" fmla="*/ 54 h 95"/>
                <a:gd name="T46" fmla="*/ 3 w 73"/>
                <a:gd name="T47" fmla="*/ 54 h 95"/>
                <a:gd name="T48" fmla="*/ 6 w 73"/>
                <a:gd name="T49" fmla="*/ 61 h 95"/>
                <a:gd name="T50" fmla="*/ 11 w 73"/>
                <a:gd name="T51" fmla="*/ 68 h 95"/>
                <a:gd name="T52" fmla="*/ 18 w 73"/>
                <a:gd name="T53" fmla="*/ 74 h 95"/>
                <a:gd name="T54" fmla="*/ 32 w 73"/>
                <a:gd name="T55" fmla="*/ 76 h 95"/>
                <a:gd name="T56" fmla="*/ 36 w 73"/>
                <a:gd name="T57" fmla="*/ 76 h 95"/>
                <a:gd name="T58" fmla="*/ 43 w 73"/>
                <a:gd name="T59" fmla="*/ 74 h 95"/>
                <a:gd name="T60" fmla="*/ 47 w 73"/>
                <a:gd name="T61" fmla="*/ 69 h 95"/>
                <a:gd name="T62" fmla="*/ 47 w 73"/>
                <a:gd name="T63" fmla="*/ 66 h 95"/>
                <a:gd name="T64" fmla="*/ 44 w 73"/>
                <a:gd name="T65" fmla="*/ 61 h 95"/>
                <a:gd name="T66" fmla="*/ 20 w 73"/>
                <a:gd name="T67" fmla="*/ 47 h 95"/>
                <a:gd name="T68" fmla="*/ 3 w 73"/>
                <a:gd name="T69" fmla="*/ 35 h 95"/>
                <a:gd name="T70" fmla="*/ 0 w 73"/>
                <a:gd name="T71" fmla="*/ 27 h 95"/>
                <a:gd name="T72" fmla="*/ 2 w 73"/>
                <a:gd name="T73" fmla="*/ 16 h 95"/>
                <a:gd name="T74" fmla="*/ 3 w 73"/>
                <a:gd name="T75" fmla="*/ 9 h 95"/>
                <a:gd name="T76" fmla="*/ 9 w 73"/>
                <a:gd name="T77" fmla="*/ 4 h 95"/>
                <a:gd name="T78" fmla="*/ 16 w 73"/>
                <a:gd name="T79" fmla="*/ 1 h 95"/>
                <a:gd name="T80" fmla="*/ 28 w 73"/>
                <a:gd name="T81" fmla="*/ 0 h 95"/>
                <a:gd name="T82" fmla="*/ 40 w 73"/>
                <a:gd name="T83" fmla="*/ 3 h 95"/>
                <a:gd name="T84" fmla="*/ 47 w 73"/>
                <a:gd name="T85" fmla="*/ 3 h 95"/>
                <a:gd name="T86" fmla="*/ 54 w 73"/>
                <a:gd name="T87" fmla="*/ 3 h 95"/>
                <a:gd name="T88" fmla="*/ 56 w 73"/>
                <a:gd name="T89" fmla="*/ 26 h 95"/>
                <a:gd name="T90" fmla="*/ 54 w 73"/>
                <a:gd name="T91" fmla="*/ 26 h 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3" h="95">
                  <a:moveTo>
                    <a:pt x="62" y="30"/>
                  </a:moveTo>
                  <a:lnTo>
                    <a:pt x="62" y="30"/>
                  </a:lnTo>
                  <a:lnTo>
                    <a:pt x="55" y="17"/>
                  </a:lnTo>
                  <a:lnTo>
                    <a:pt x="53" y="13"/>
                  </a:lnTo>
                  <a:lnTo>
                    <a:pt x="49" y="9"/>
                  </a:lnTo>
                  <a:lnTo>
                    <a:pt x="45" y="7"/>
                  </a:lnTo>
                  <a:lnTo>
                    <a:pt x="41" y="5"/>
                  </a:lnTo>
                  <a:lnTo>
                    <a:pt x="33" y="4"/>
                  </a:lnTo>
                  <a:lnTo>
                    <a:pt x="26" y="5"/>
                  </a:lnTo>
                  <a:lnTo>
                    <a:pt x="19" y="9"/>
                  </a:lnTo>
                  <a:lnTo>
                    <a:pt x="17" y="13"/>
                  </a:lnTo>
                  <a:lnTo>
                    <a:pt x="15" y="17"/>
                  </a:lnTo>
                  <a:lnTo>
                    <a:pt x="17" y="23"/>
                  </a:lnTo>
                  <a:lnTo>
                    <a:pt x="21" y="27"/>
                  </a:lnTo>
                  <a:lnTo>
                    <a:pt x="26" y="32"/>
                  </a:lnTo>
                  <a:lnTo>
                    <a:pt x="33" y="36"/>
                  </a:lnTo>
                  <a:lnTo>
                    <a:pt x="45" y="44"/>
                  </a:lnTo>
                  <a:lnTo>
                    <a:pt x="51" y="47"/>
                  </a:lnTo>
                  <a:lnTo>
                    <a:pt x="59" y="51"/>
                  </a:lnTo>
                  <a:lnTo>
                    <a:pt x="66" y="55"/>
                  </a:lnTo>
                  <a:lnTo>
                    <a:pt x="69" y="58"/>
                  </a:lnTo>
                  <a:lnTo>
                    <a:pt x="70" y="62"/>
                  </a:lnTo>
                  <a:lnTo>
                    <a:pt x="71" y="64"/>
                  </a:lnTo>
                  <a:lnTo>
                    <a:pt x="73" y="70"/>
                  </a:lnTo>
                  <a:lnTo>
                    <a:pt x="71" y="75"/>
                  </a:lnTo>
                  <a:lnTo>
                    <a:pt x="69" y="80"/>
                  </a:lnTo>
                  <a:lnTo>
                    <a:pt x="65" y="84"/>
                  </a:lnTo>
                  <a:lnTo>
                    <a:pt x="59" y="88"/>
                  </a:lnTo>
                  <a:lnTo>
                    <a:pt x="54" y="91"/>
                  </a:lnTo>
                  <a:lnTo>
                    <a:pt x="49" y="94"/>
                  </a:lnTo>
                  <a:lnTo>
                    <a:pt x="42" y="95"/>
                  </a:lnTo>
                  <a:lnTo>
                    <a:pt x="37" y="95"/>
                  </a:lnTo>
                  <a:lnTo>
                    <a:pt x="29" y="95"/>
                  </a:lnTo>
                  <a:lnTo>
                    <a:pt x="21" y="94"/>
                  </a:lnTo>
                  <a:lnTo>
                    <a:pt x="11" y="92"/>
                  </a:lnTo>
                  <a:lnTo>
                    <a:pt x="3" y="92"/>
                  </a:lnTo>
                  <a:lnTo>
                    <a:pt x="0" y="92"/>
                  </a:lnTo>
                  <a:lnTo>
                    <a:pt x="0" y="63"/>
                  </a:lnTo>
                  <a:lnTo>
                    <a:pt x="3" y="63"/>
                  </a:lnTo>
                  <a:lnTo>
                    <a:pt x="7" y="71"/>
                  </a:lnTo>
                  <a:lnTo>
                    <a:pt x="9" y="75"/>
                  </a:lnTo>
                  <a:lnTo>
                    <a:pt x="13" y="79"/>
                  </a:lnTo>
                  <a:lnTo>
                    <a:pt x="15" y="83"/>
                  </a:lnTo>
                  <a:lnTo>
                    <a:pt x="21" y="86"/>
                  </a:lnTo>
                  <a:lnTo>
                    <a:pt x="27" y="88"/>
                  </a:lnTo>
                  <a:lnTo>
                    <a:pt x="37" y="88"/>
                  </a:lnTo>
                  <a:lnTo>
                    <a:pt x="42" y="88"/>
                  </a:lnTo>
                  <a:lnTo>
                    <a:pt x="49" y="87"/>
                  </a:lnTo>
                  <a:lnTo>
                    <a:pt x="50" y="86"/>
                  </a:lnTo>
                  <a:lnTo>
                    <a:pt x="53" y="83"/>
                  </a:lnTo>
                  <a:lnTo>
                    <a:pt x="54" y="80"/>
                  </a:lnTo>
                  <a:lnTo>
                    <a:pt x="54" y="76"/>
                  </a:lnTo>
                  <a:lnTo>
                    <a:pt x="54" y="74"/>
                  </a:lnTo>
                  <a:lnTo>
                    <a:pt x="51" y="71"/>
                  </a:lnTo>
                  <a:lnTo>
                    <a:pt x="45" y="67"/>
                  </a:lnTo>
                  <a:lnTo>
                    <a:pt x="23" y="55"/>
                  </a:lnTo>
                  <a:lnTo>
                    <a:pt x="14" y="48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31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1" y="5"/>
                  </a:lnTo>
                  <a:lnTo>
                    <a:pt x="14" y="3"/>
                  </a:lnTo>
                  <a:lnTo>
                    <a:pt x="19" y="1"/>
                  </a:lnTo>
                  <a:lnTo>
                    <a:pt x="33" y="0"/>
                  </a:lnTo>
                  <a:lnTo>
                    <a:pt x="41" y="1"/>
                  </a:lnTo>
                  <a:lnTo>
                    <a:pt x="46" y="3"/>
                  </a:lnTo>
                  <a:lnTo>
                    <a:pt x="54" y="4"/>
                  </a:lnTo>
                  <a:lnTo>
                    <a:pt x="62" y="4"/>
                  </a:lnTo>
                  <a:lnTo>
                    <a:pt x="65" y="30"/>
                  </a:lnTo>
                  <a:lnTo>
                    <a:pt x="62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3" name="Freeform 46"/>
            <p:cNvSpPr>
              <a:spLocks/>
            </p:cNvSpPr>
            <p:nvPr/>
          </p:nvSpPr>
          <p:spPr bwMode="auto">
            <a:xfrm>
              <a:off x="2511" y="2208"/>
              <a:ext cx="145" cy="210"/>
            </a:xfrm>
            <a:custGeom>
              <a:avLst/>
              <a:gdLst>
                <a:gd name="T0" fmla="*/ 124 w 168"/>
                <a:gd name="T1" fmla="*/ 0 h 243"/>
                <a:gd name="T2" fmla="*/ 113 w 168"/>
                <a:gd name="T3" fmla="*/ 2 h 243"/>
                <a:gd name="T4" fmla="*/ 105 w 168"/>
                <a:gd name="T5" fmla="*/ 7 h 243"/>
                <a:gd name="T6" fmla="*/ 90 w 168"/>
                <a:gd name="T7" fmla="*/ 22 h 243"/>
                <a:gd name="T8" fmla="*/ 81 w 168"/>
                <a:gd name="T9" fmla="*/ 41 h 243"/>
                <a:gd name="T10" fmla="*/ 75 w 168"/>
                <a:gd name="T11" fmla="*/ 60 h 243"/>
                <a:gd name="T12" fmla="*/ 51 w 168"/>
                <a:gd name="T13" fmla="*/ 60 h 243"/>
                <a:gd name="T14" fmla="*/ 51 w 168"/>
                <a:gd name="T15" fmla="*/ 67 h 243"/>
                <a:gd name="T16" fmla="*/ 72 w 168"/>
                <a:gd name="T17" fmla="*/ 67 h 243"/>
                <a:gd name="T18" fmla="*/ 54 w 168"/>
                <a:gd name="T19" fmla="*/ 150 h 243"/>
                <a:gd name="T20" fmla="*/ 54 w 168"/>
                <a:gd name="T21" fmla="*/ 150 h 243"/>
                <a:gd name="T22" fmla="*/ 54 w 168"/>
                <a:gd name="T23" fmla="*/ 151 h 243"/>
                <a:gd name="T24" fmla="*/ 51 w 168"/>
                <a:gd name="T25" fmla="*/ 165 h 243"/>
                <a:gd name="T26" fmla="*/ 51 w 168"/>
                <a:gd name="T27" fmla="*/ 165 h 243"/>
                <a:gd name="T28" fmla="*/ 44 w 168"/>
                <a:gd name="T29" fmla="*/ 186 h 243"/>
                <a:gd name="T30" fmla="*/ 37 w 168"/>
                <a:gd name="T31" fmla="*/ 197 h 243"/>
                <a:gd name="T32" fmla="*/ 27 w 168"/>
                <a:gd name="T33" fmla="*/ 204 h 243"/>
                <a:gd name="T34" fmla="*/ 22 w 168"/>
                <a:gd name="T35" fmla="*/ 206 h 243"/>
                <a:gd name="T36" fmla="*/ 16 w 168"/>
                <a:gd name="T37" fmla="*/ 204 h 243"/>
                <a:gd name="T38" fmla="*/ 15 w 168"/>
                <a:gd name="T39" fmla="*/ 202 h 243"/>
                <a:gd name="T40" fmla="*/ 17 w 168"/>
                <a:gd name="T41" fmla="*/ 200 h 243"/>
                <a:gd name="T42" fmla="*/ 18 w 168"/>
                <a:gd name="T43" fmla="*/ 194 h 243"/>
                <a:gd name="T44" fmla="*/ 18 w 168"/>
                <a:gd name="T45" fmla="*/ 191 h 243"/>
                <a:gd name="T46" fmla="*/ 14 w 168"/>
                <a:gd name="T47" fmla="*/ 187 h 243"/>
                <a:gd name="T48" fmla="*/ 9 w 168"/>
                <a:gd name="T49" fmla="*/ 186 h 243"/>
                <a:gd name="T50" fmla="*/ 3 w 168"/>
                <a:gd name="T51" fmla="*/ 189 h 243"/>
                <a:gd name="T52" fmla="*/ 0 w 168"/>
                <a:gd name="T53" fmla="*/ 197 h 243"/>
                <a:gd name="T54" fmla="*/ 1 w 168"/>
                <a:gd name="T55" fmla="*/ 200 h 243"/>
                <a:gd name="T56" fmla="*/ 7 w 168"/>
                <a:gd name="T57" fmla="*/ 207 h 243"/>
                <a:gd name="T58" fmla="*/ 15 w 168"/>
                <a:gd name="T59" fmla="*/ 210 h 243"/>
                <a:gd name="T60" fmla="*/ 22 w 168"/>
                <a:gd name="T61" fmla="*/ 210 h 243"/>
                <a:gd name="T62" fmla="*/ 35 w 168"/>
                <a:gd name="T63" fmla="*/ 207 h 243"/>
                <a:gd name="T64" fmla="*/ 47 w 168"/>
                <a:gd name="T65" fmla="*/ 198 h 243"/>
                <a:gd name="T66" fmla="*/ 56 w 168"/>
                <a:gd name="T67" fmla="*/ 186 h 243"/>
                <a:gd name="T68" fmla="*/ 65 w 168"/>
                <a:gd name="T69" fmla="*/ 173 h 243"/>
                <a:gd name="T70" fmla="*/ 75 w 168"/>
                <a:gd name="T71" fmla="*/ 141 h 243"/>
                <a:gd name="T72" fmla="*/ 91 w 168"/>
                <a:gd name="T73" fmla="*/ 74 h 243"/>
                <a:gd name="T74" fmla="*/ 93 w 168"/>
                <a:gd name="T75" fmla="*/ 67 h 243"/>
                <a:gd name="T76" fmla="*/ 117 w 168"/>
                <a:gd name="T77" fmla="*/ 67 h 243"/>
                <a:gd name="T78" fmla="*/ 121 w 168"/>
                <a:gd name="T79" fmla="*/ 60 h 243"/>
                <a:gd name="T80" fmla="*/ 93 w 168"/>
                <a:gd name="T81" fmla="*/ 60 h 243"/>
                <a:gd name="T82" fmla="*/ 97 w 168"/>
                <a:gd name="T83" fmla="*/ 45 h 243"/>
                <a:gd name="T84" fmla="*/ 102 w 168"/>
                <a:gd name="T85" fmla="*/ 28 h 243"/>
                <a:gd name="T86" fmla="*/ 110 w 168"/>
                <a:gd name="T87" fmla="*/ 12 h 243"/>
                <a:gd name="T88" fmla="*/ 117 w 168"/>
                <a:gd name="T89" fmla="*/ 7 h 243"/>
                <a:gd name="T90" fmla="*/ 124 w 168"/>
                <a:gd name="T91" fmla="*/ 5 h 243"/>
                <a:gd name="T92" fmla="*/ 128 w 168"/>
                <a:gd name="T93" fmla="*/ 5 h 243"/>
                <a:gd name="T94" fmla="*/ 130 w 168"/>
                <a:gd name="T95" fmla="*/ 8 h 243"/>
                <a:gd name="T96" fmla="*/ 130 w 168"/>
                <a:gd name="T97" fmla="*/ 10 h 243"/>
                <a:gd name="T98" fmla="*/ 128 w 168"/>
                <a:gd name="T99" fmla="*/ 14 h 243"/>
                <a:gd name="T100" fmla="*/ 127 w 168"/>
                <a:gd name="T101" fmla="*/ 16 h 243"/>
                <a:gd name="T102" fmla="*/ 129 w 168"/>
                <a:gd name="T103" fmla="*/ 22 h 243"/>
                <a:gd name="T104" fmla="*/ 136 w 168"/>
                <a:gd name="T105" fmla="*/ 24 h 243"/>
                <a:gd name="T106" fmla="*/ 141 w 168"/>
                <a:gd name="T107" fmla="*/ 22 h 243"/>
                <a:gd name="T108" fmla="*/ 145 w 168"/>
                <a:gd name="T109" fmla="*/ 17 h 243"/>
                <a:gd name="T110" fmla="*/ 145 w 168"/>
                <a:gd name="T111" fmla="*/ 14 h 243"/>
                <a:gd name="T112" fmla="*/ 142 w 168"/>
                <a:gd name="T113" fmla="*/ 5 h 243"/>
                <a:gd name="T114" fmla="*/ 135 w 168"/>
                <a:gd name="T115" fmla="*/ 2 h 243"/>
                <a:gd name="T116" fmla="*/ 124 w 168"/>
                <a:gd name="T117" fmla="*/ 0 h 24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68" h="243">
                  <a:moveTo>
                    <a:pt x="144" y="0"/>
                  </a:moveTo>
                  <a:lnTo>
                    <a:pt x="144" y="0"/>
                  </a:lnTo>
                  <a:lnTo>
                    <a:pt x="138" y="1"/>
                  </a:lnTo>
                  <a:lnTo>
                    <a:pt x="131" y="2"/>
                  </a:lnTo>
                  <a:lnTo>
                    <a:pt x="126" y="4"/>
                  </a:lnTo>
                  <a:lnTo>
                    <a:pt x="122" y="8"/>
                  </a:lnTo>
                  <a:lnTo>
                    <a:pt x="112" y="16"/>
                  </a:lnTo>
                  <a:lnTo>
                    <a:pt x="104" y="25"/>
                  </a:lnTo>
                  <a:lnTo>
                    <a:pt x="99" y="36"/>
                  </a:lnTo>
                  <a:lnTo>
                    <a:pt x="94" y="48"/>
                  </a:lnTo>
                  <a:lnTo>
                    <a:pt x="87" y="69"/>
                  </a:lnTo>
                  <a:lnTo>
                    <a:pt x="59" y="69"/>
                  </a:lnTo>
                  <a:lnTo>
                    <a:pt x="59" y="77"/>
                  </a:lnTo>
                  <a:lnTo>
                    <a:pt x="83" y="77"/>
                  </a:lnTo>
                  <a:lnTo>
                    <a:pt x="63" y="173"/>
                  </a:lnTo>
                  <a:lnTo>
                    <a:pt x="63" y="175"/>
                  </a:lnTo>
                  <a:lnTo>
                    <a:pt x="59" y="191"/>
                  </a:lnTo>
                  <a:lnTo>
                    <a:pt x="53" y="207"/>
                  </a:lnTo>
                  <a:lnTo>
                    <a:pt x="51" y="215"/>
                  </a:lnTo>
                  <a:lnTo>
                    <a:pt x="47" y="221"/>
                  </a:lnTo>
                  <a:lnTo>
                    <a:pt x="43" y="228"/>
                  </a:lnTo>
                  <a:lnTo>
                    <a:pt x="37" y="232"/>
                  </a:lnTo>
                  <a:lnTo>
                    <a:pt x="31" y="236"/>
                  </a:lnTo>
                  <a:lnTo>
                    <a:pt x="25" y="238"/>
                  </a:lnTo>
                  <a:lnTo>
                    <a:pt x="20" y="236"/>
                  </a:lnTo>
                  <a:lnTo>
                    <a:pt x="19" y="236"/>
                  </a:lnTo>
                  <a:lnTo>
                    <a:pt x="17" y="234"/>
                  </a:lnTo>
                  <a:lnTo>
                    <a:pt x="19" y="232"/>
                  </a:lnTo>
                  <a:lnTo>
                    <a:pt x="20" y="231"/>
                  </a:lnTo>
                  <a:lnTo>
                    <a:pt x="21" y="228"/>
                  </a:lnTo>
                  <a:lnTo>
                    <a:pt x="21" y="224"/>
                  </a:lnTo>
                  <a:lnTo>
                    <a:pt x="21" y="221"/>
                  </a:lnTo>
                  <a:lnTo>
                    <a:pt x="19" y="219"/>
                  </a:lnTo>
                  <a:lnTo>
                    <a:pt x="16" y="216"/>
                  </a:lnTo>
                  <a:lnTo>
                    <a:pt x="11" y="215"/>
                  </a:lnTo>
                  <a:lnTo>
                    <a:pt x="7" y="216"/>
                  </a:lnTo>
                  <a:lnTo>
                    <a:pt x="3" y="219"/>
                  </a:lnTo>
                  <a:lnTo>
                    <a:pt x="1" y="223"/>
                  </a:lnTo>
                  <a:lnTo>
                    <a:pt x="0" y="228"/>
                  </a:lnTo>
                  <a:lnTo>
                    <a:pt x="1" y="232"/>
                  </a:lnTo>
                  <a:lnTo>
                    <a:pt x="4" y="236"/>
                  </a:lnTo>
                  <a:lnTo>
                    <a:pt x="8" y="239"/>
                  </a:lnTo>
                  <a:lnTo>
                    <a:pt x="12" y="242"/>
                  </a:lnTo>
                  <a:lnTo>
                    <a:pt x="17" y="243"/>
                  </a:lnTo>
                  <a:lnTo>
                    <a:pt x="25" y="243"/>
                  </a:lnTo>
                  <a:lnTo>
                    <a:pt x="33" y="243"/>
                  </a:lnTo>
                  <a:lnTo>
                    <a:pt x="41" y="240"/>
                  </a:lnTo>
                  <a:lnTo>
                    <a:pt x="48" y="235"/>
                  </a:lnTo>
                  <a:lnTo>
                    <a:pt x="55" y="229"/>
                  </a:lnTo>
                  <a:lnTo>
                    <a:pt x="61" y="223"/>
                  </a:lnTo>
                  <a:lnTo>
                    <a:pt x="65" y="215"/>
                  </a:lnTo>
                  <a:lnTo>
                    <a:pt x="75" y="200"/>
                  </a:lnTo>
                  <a:lnTo>
                    <a:pt x="82" y="181"/>
                  </a:lnTo>
                  <a:lnTo>
                    <a:pt x="87" y="163"/>
                  </a:lnTo>
                  <a:lnTo>
                    <a:pt x="106" y="86"/>
                  </a:lnTo>
                  <a:lnTo>
                    <a:pt x="108" y="77"/>
                  </a:lnTo>
                  <a:lnTo>
                    <a:pt x="136" y="77"/>
                  </a:lnTo>
                  <a:lnTo>
                    <a:pt x="140" y="70"/>
                  </a:lnTo>
                  <a:lnTo>
                    <a:pt x="140" y="69"/>
                  </a:lnTo>
                  <a:lnTo>
                    <a:pt x="108" y="69"/>
                  </a:lnTo>
                  <a:lnTo>
                    <a:pt x="112" y="52"/>
                  </a:lnTo>
                  <a:lnTo>
                    <a:pt x="115" y="42"/>
                  </a:lnTo>
                  <a:lnTo>
                    <a:pt x="118" y="32"/>
                  </a:lnTo>
                  <a:lnTo>
                    <a:pt x="123" y="22"/>
                  </a:lnTo>
                  <a:lnTo>
                    <a:pt x="128" y="14"/>
                  </a:lnTo>
                  <a:lnTo>
                    <a:pt x="132" y="10"/>
                  </a:lnTo>
                  <a:lnTo>
                    <a:pt x="135" y="8"/>
                  </a:lnTo>
                  <a:lnTo>
                    <a:pt x="139" y="6"/>
                  </a:lnTo>
                  <a:lnTo>
                    <a:pt x="144" y="6"/>
                  </a:lnTo>
                  <a:lnTo>
                    <a:pt x="148" y="6"/>
                  </a:lnTo>
                  <a:lnTo>
                    <a:pt x="150" y="8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3"/>
                  </a:lnTo>
                  <a:lnTo>
                    <a:pt x="148" y="16"/>
                  </a:lnTo>
                  <a:lnTo>
                    <a:pt x="147" y="18"/>
                  </a:lnTo>
                  <a:lnTo>
                    <a:pt x="148" y="21"/>
                  </a:lnTo>
                  <a:lnTo>
                    <a:pt x="150" y="25"/>
                  </a:lnTo>
                  <a:lnTo>
                    <a:pt x="154" y="26"/>
                  </a:lnTo>
                  <a:lnTo>
                    <a:pt x="158" y="28"/>
                  </a:lnTo>
                  <a:lnTo>
                    <a:pt x="163" y="26"/>
                  </a:lnTo>
                  <a:lnTo>
                    <a:pt x="166" y="24"/>
                  </a:lnTo>
                  <a:lnTo>
                    <a:pt x="168" y="20"/>
                  </a:lnTo>
                  <a:lnTo>
                    <a:pt x="168" y="16"/>
                  </a:lnTo>
                  <a:lnTo>
                    <a:pt x="168" y="12"/>
                  </a:lnTo>
                  <a:lnTo>
                    <a:pt x="164" y="6"/>
                  </a:lnTo>
                  <a:lnTo>
                    <a:pt x="162" y="4"/>
                  </a:lnTo>
                  <a:lnTo>
                    <a:pt x="156" y="2"/>
                  </a:lnTo>
                  <a:lnTo>
                    <a:pt x="15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4" name="Freeform 47"/>
            <p:cNvSpPr>
              <a:spLocks noEditPoints="1"/>
            </p:cNvSpPr>
            <p:nvPr/>
          </p:nvSpPr>
          <p:spPr bwMode="auto">
            <a:xfrm>
              <a:off x="2832" y="2216"/>
              <a:ext cx="212" cy="210"/>
            </a:xfrm>
            <a:custGeom>
              <a:avLst/>
              <a:gdLst>
                <a:gd name="T0" fmla="*/ 212 w 279"/>
                <a:gd name="T1" fmla="*/ 0 h 239"/>
                <a:gd name="T2" fmla="*/ 141 w 279"/>
                <a:gd name="T3" fmla="*/ 35 h 239"/>
                <a:gd name="T4" fmla="*/ 75 w 279"/>
                <a:gd name="T5" fmla="*/ 77 h 239"/>
                <a:gd name="T6" fmla="*/ 74 w 279"/>
                <a:gd name="T7" fmla="*/ 77 h 239"/>
                <a:gd name="T8" fmla="*/ 70 w 279"/>
                <a:gd name="T9" fmla="*/ 77 h 239"/>
                <a:gd name="T10" fmla="*/ 61 w 279"/>
                <a:gd name="T11" fmla="*/ 81 h 239"/>
                <a:gd name="T12" fmla="*/ 54 w 279"/>
                <a:gd name="T13" fmla="*/ 87 h 239"/>
                <a:gd name="T14" fmla="*/ 49 w 279"/>
                <a:gd name="T15" fmla="*/ 95 h 239"/>
                <a:gd name="T16" fmla="*/ 0 w 279"/>
                <a:gd name="T17" fmla="*/ 100 h 239"/>
                <a:gd name="T18" fmla="*/ 48 w 279"/>
                <a:gd name="T19" fmla="*/ 112 h 239"/>
                <a:gd name="T20" fmla="*/ 49 w 279"/>
                <a:gd name="T21" fmla="*/ 116 h 239"/>
                <a:gd name="T22" fmla="*/ 54 w 279"/>
                <a:gd name="T23" fmla="*/ 123 h 239"/>
                <a:gd name="T24" fmla="*/ 61 w 279"/>
                <a:gd name="T25" fmla="*/ 129 h 239"/>
                <a:gd name="T26" fmla="*/ 70 w 279"/>
                <a:gd name="T27" fmla="*/ 133 h 239"/>
                <a:gd name="T28" fmla="*/ 74 w 279"/>
                <a:gd name="T29" fmla="*/ 133 h 239"/>
                <a:gd name="T30" fmla="*/ 97 w 279"/>
                <a:gd name="T31" fmla="*/ 175 h 239"/>
                <a:gd name="T32" fmla="*/ 141 w 279"/>
                <a:gd name="T33" fmla="*/ 210 h 239"/>
                <a:gd name="T34" fmla="*/ 212 w 279"/>
                <a:gd name="T35" fmla="*/ 128 h 239"/>
                <a:gd name="T36" fmla="*/ 141 w 279"/>
                <a:gd name="T37" fmla="*/ 163 h 239"/>
                <a:gd name="T38" fmla="*/ 87 w 279"/>
                <a:gd name="T39" fmla="*/ 130 h 239"/>
                <a:gd name="T40" fmla="*/ 90 w 279"/>
                <a:gd name="T41" fmla="*/ 128 h 239"/>
                <a:gd name="T42" fmla="*/ 93 w 279"/>
                <a:gd name="T43" fmla="*/ 126 h 239"/>
                <a:gd name="T44" fmla="*/ 100 w 279"/>
                <a:gd name="T45" fmla="*/ 116 h 239"/>
                <a:gd name="T46" fmla="*/ 102 w 279"/>
                <a:gd name="T47" fmla="*/ 105 h 239"/>
                <a:gd name="T48" fmla="*/ 102 w 279"/>
                <a:gd name="T49" fmla="*/ 100 h 239"/>
                <a:gd name="T50" fmla="*/ 97 w 279"/>
                <a:gd name="T51" fmla="*/ 90 h 239"/>
                <a:gd name="T52" fmla="*/ 93 w 279"/>
                <a:gd name="T53" fmla="*/ 85 h 239"/>
                <a:gd name="T54" fmla="*/ 85 w 279"/>
                <a:gd name="T55" fmla="*/ 80 h 239"/>
                <a:gd name="T56" fmla="*/ 141 w 279"/>
                <a:gd name="T57" fmla="*/ 47 h 239"/>
                <a:gd name="T58" fmla="*/ 212 w 279"/>
                <a:gd name="T59" fmla="*/ 82 h 239"/>
                <a:gd name="T60" fmla="*/ 203 w 279"/>
                <a:gd name="T61" fmla="*/ 11 h 239"/>
                <a:gd name="T62" fmla="*/ 151 w 279"/>
                <a:gd name="T63" fmla="*/ 71 h 239"/>
                <a:gd name="T64" fmla="*/ 151 w 279"/>
                <a:gd name="T65" fmla="*/ 139 h 239"/>
                <a:gd name="T66" fmla="*/ 203 w 279"/>
                <a:gd name="T67" fmla="*/ 199 h 239"/>
                <a:gd name="T68" fmla="*/ 151 w 279"/>
                <a:gd name="T69" fmla="*/ 139 h 239"/>
                <a:gd name="T70" fmla="*/ 87 w 279"/>
                <a:gd name="T71" fmla="*/ 94 h 239"/>
                <a:gd name="T72" fmla="*/ 93 w 279"/>
                <a:gd name="T73" fmla="*/ 102 h 239"/>
                <a:gd name="T74" fmla="*/ 93 w 279"/>
                <a:gd name="T75" fmla="*/ 105 h 239"/>
                <a:gd name="T76" fmla="*/ 91 w 279"/>
                <a:gd name="T77" fmla="*/ 112 h 239"/>
                <a:gd name="T78" fmla="*/ 87 w 279"/>
                <a:gd name="T79" fmla="*/ 118 h 239"/>
                <a:gd name="T80" fmla="*/ 81 w 279"/>
                <a:gd name="T81" fmla="*/ 121 h 239"/>
                <a:gd name="T82" fmla="*/ 74 w 279"/>
                <a:gd name="T83" fmla="*/ 122 h 239"/>
                <a:gd name="T84" fmla="*/ 62 w 279"/>
                <a:gd name="T85" fmla="*/ 118 h 239"/>
                <a:gd name="T86" fmla="*/ 58 w 279"/>
                <a:gd name="T87" fmla="*/ 112 h 239"/>
                <a:gd name="T88" fmla="*/ 57 w 279"/>
                <a:gd name="T89" fmla="*/ 105 h 239"/>
                <a:gd name="T90" fmla="*/ 57 w 279"/>
                <a:gd name="T91" fmla="*/ 102 h 239"/>
                <a:gd name="T92" fmla="*/ 60 w 279"/>
                <a:gd name="T93" fmla="*/ 97 h 239"/>
                <a:gd name="T94" fmla="*/ 68 w 279"/>
                <a:gd name="T95" fmla="*/ 90 h 239"/>
                <a:gd name="T96" fmla="*/ 74 w 279"/>
                <a:gd name="T97" fmla="*/ 88 h 239"/>
                <a:gd name="T98" fmla="*/ 84 w 279"/>
                <a:gd name="T99" fmla="*/ 91 h 239"/>
                <a:gd name="T100" fmla="*/ 87 w 279"/>
                <a:gd name="T101" fmla="*/ 94 h 23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79" h="239">
                  <a:moveTo>
                    <a:pt x="279" y="93"/>
                  </a:moveTo>
                  <a:lnTo>
                    <a:pt x="279" y="0"/>
                  </a:lnTo>
                  <a:lnTo>
                    <a:pt x="186" y="0"/>
                  </a:lnTo>
                  <a:lnTo>
                    <a:pt x="186" y="40"/>
                  </a:lnTo>
                  <a:lnTo>
                    <a:pt x="127" y="40"/>
                  </a:lnTo>
                  <a:lnTo>
                    <a:pt x="99" y="88"/>
                  </a:lnTo>
                  <a:lnTo>
                    <a:pt x="98" y="88"/>
                  </a:lnTo>
                  <a:lnTo>
                    <a:pt x="92" y="88"/>
                  </a:lnTo>
                  <a:lnTo>
                    <a:pt x="86" y="89"/>
                  </a:lnTo>
                  <a:lnTo>
                    <a:pt x="80" y="92"/>
                  </a:lnTo>
                  <a:lnTo>
                    <a:pt x="75" y="95"/>
                  </a:lnTo>
                  <a:lnTo>
                    <a:pt x="71" y="99"/>
                  </a:lnTo>
                  <a:lnTo>
                    <a:pt x="68" y="103"/>
                  </a:lnTo>
                  <a:lnTo>
                    <a:pt x="64" y="108"/>
                  </a:lnTo>
                  <a:lnTo>
                    <a:pt x="63" y="114"/>
                  </a:lnTo>
                  <a:lnTo>
                    <a:pt x="0" y="114"/>
                  </a:lnTo>
                  <a:lnTo>
                    <a:pt x="0" y="127"/>
                  </a:lnTo>
                  <a:lnTo>
                    <a:pt x="63" y="127"/>
                  </a:lnTo>
                  <a:lnTo>
                    <a:pt x="64" y="132"/>
                  </a:lnTo>
                  <a:lnTo>
                    <a:pt x="68" y="136"/>
                  </a:lnTo>
                  <a:lnTo>
                    <a:pt x="71" y="140"/>
                  </a:lnTo>
                  <a:lnTo>
                    <a:pt x="75" y="144"/>
                  </a:lnTo>
                  <a:lnTo>
                    <a:pt x="80" y="147"/>
                  </a:lnTo>
                  <a:lnTo>
                    <a:pt x="86" y="150"/>
                  </a:lnTo>
                  <a:lnTo>
                    <a:pt x="92" y="151"/>
                  </a:lnTo>
                  <a:lnTo>
                    <a:pt x="98" y="151"/>
                  </a:lnTo>
                  <a:lnTo>
                    <a:pt x="100" y="151"/>
                  </a:lnTo>
                  <a:lnTo>
                    <a:pt x="127" y="199"/>
                  </a:lnTo>
                  <a:lnTo>
                    <a:pt x="186" y="199"/>
                  </a:lnTo>
                  <a:lnTo>
                    <a:pt x="186" y="239"/>
                  </a:lnTo>
                  <a:lnTo>
                    <a:pt x="279" y="239"/>
                  </a:lnTo>
                  <a:lnTo>
                    <a:pt x="279" y="146"/>
                  </a:lnTo>
                  <a:lnTo>
                    <a:pt x="186" y="146"/>
                  </a:lnTo>
                  <a:lnTo>
                    <a:pt x="186" y="186"/>
                  </a:lnTo>
                  <a:lnTo>
                    <a:pt x="135" y="186"/>
                  </a:lnTo>
                  <a:lnTo>
                    <a:pt x="114" y="148"/>
                  </a:lnTo>
                  <a:lnTo>
                    <a:pt x="119" y="146"/>
                  </a:lnTo>
                  <a:lnTo>
                    <a:pt x="123" y="143"/>
                  </a:lnTo>
                  <a:lnTo>
                    <a:pt x="128" y="138"/>
                  </a:lnTo>
                  <a:lnTo>
                    <a:pt x="131" y="132"/>
                  </a:lnTo>
                  <a:lnTo>
                    <a:pt x="134" y="126"/>
                  </a:lnTo>
                  <a:lnTo>
                    <a:pt x="134" y="120"/>
                  </a:lnTo>
                  <a:lnTo>
                    <a:pt x="134" y="114"/>
                  </a:lnTo>
                  <a:lnTo>
                    <a:pt x="131" y="107"/>
                  </a:lnTo>
                  <a:lnTo>
                    <a:pt x="128" y="102"/>
                  </a:lnTo>
                  <a:lnTo>
                    <a:pt x="123" y="97"/>
                  </a:lnTo>
                  <a:lnTo>
                    <a:pt x="118" y="93"/>
                  </a:lnTo>
                  <a:lnTo>
                    <a:pt x="112" y="91"/>
                  </a:lnTo>
                  <a:lnTo>
                    <a:pt x="135" y="53"/>
                  </a:lnTo>
                  <a:lnTo>
                    <a:pt x="186" y="53"/>
                  </a:lnTo>
                  <a:lnTo>
                    <a:pt x="186" y="93"/>
                  </a:lnTo>
                  <a:lnTo>
                    <a:pt x="279" y="93"/>
                  </a:lnTo>
                  <a:close/>
                  <a:moveTo>
                    <a:pt x="199" y="13"/>
                  </a:moveTo>
                  <a:lnTo>
                    <a:pt x="267" y="13"/>
                  </a:lnTo>
                  <a:lnTo>
                    <a:pt x="267" y="81"/>
                  </a:lnTo>
                  <a:lnTo>
                    <a:pt x="199" y="81"/>
                  </a:lnTo>
                  <a:lnTo>
                    <a:pt x="199" y="13"/>
                  </a:lnTo>
                  <a:close/>
                  <a:moveTo>
                    <a:pt x="199" y="158"/>
                  </a:moveTo>
                  <a:lnTo>
                    <a:pt x="267" y="158"/>
                  </a:lnTo>
                  <a:lnTo>
                    <a:pt x="267" y="227"/>
                  </a:lnTo>
                  <a:lnTo>
                    <a:pt x="199" y="227"/>
                  </a:lnTo>
                  <a:lnTo>
                    <a:pt x="199" y="158"/>
                  </a:lnTo>
                  <a:close/>
                  <a:moveTo>
                    <a:pt x="115" y="107"/>
                  </a:moveTo>
                  <a:lnTo>
                    <a:pt x="115" y="107"/>
                  </a:lnTo>
                  <a:lnTo>
                    <a:pt x="120" y="112"/>
                  </a:lnTo>
                  <a:lnTo>
                    <a:pt x="122" y="116"/>
                  </a:lnTo>
                  <a:lnTo>
                    <a:pt x="122" y="120"/>
                  </a:lnTo>
                  <a:lnTo>
                    <a:pt x="122" y="123"/>
                  </a:lnTo>
                  <a:lnTo>
                    <a:pt x="120" y="127"/>
                  </a:lnTo>
                  <a:lnTo>
                    <a:pt x="115" y="134"/>
                  </a:lnTo>
                  <a:lnTo>
                    <a:pt x="111" y="136"/>
                  </a:lnTo>
                  <a:lnTo>
                    <a:pt x="107" y="138"/>
                  </a:lnTo>
                  <a:lnTo>
                    <a:pt x="98" y="139"/>
                  </a:lnTo>
                  <a:lnTo>
                    <a:pt x="90" y="138"/>
                  </a:lnTo>
                  <a:lnTo>
                    <a:pt x="82" y="134"/>
                  </a:lnTo>
                  <a:lnTo>
                    <a:pt x="79" y="131"/>
                  </a:lnTo>
                  <a:lnTo>
                    <a:pt x="76" y="127"/>
                  </a:lnTo>
                  <a:lnTo>
                    <a:pt x="75" y="124"/>
                  </a:lnTo>
                  <a:lnTo>
                    <a:pt x="75" y="120"/>
                  </a:lnTo>
                  <a:lnTo>
                    <a:pt x="75" y="116"/>
                  </a:lnTo>
                  <a:lnTo>
                    <a:pt x="76" y="112"/>
                  </a:lnTo>
                  <a:lnTo>
                    <a:pt x="79" y="110"/>
                  </a:lnTo>
                  <a:lnTo>
                    <a:pt x="82" y="107"/>
                  </a:lnTo>
                  <a:lnTo>
                    <a:pt x="90" y="102"/>
                  </a:lnTo>
                  <a:lnTo>
                    <a:pt x="98" y="100"/>
                  </a:lnTo>
                  <a:lnTo>
                    <a:pt x="107" y="102"/>
                  </a:lnTo>
                  <a:lnTo>
                    <a:pt x="111" y="104"/>
                  </a:lnTo>
                  <a:lnTo>
                    <a:pt x="115" y="1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95" name="Freeform 48"/>
            <p:cNvSpPr>
              <a:spLocks/>
            </p:cNvSpPr>
            <p:nvPr/>
          </p:nvSpPr>
          <p:spPr bwMode="auto">
            <a:xfrm flipH="1">
              <a:off x="2726" y="2260"/>
              <a:ext cx="53" cy="136"/>
            </a:xfrm>
            <a:custGeom>
              <a:avLst/>
              <a:gdLst>
                <a:gd name="T0" fmla="*/ 53 w 61"/>
                <a:gd name="T1" fmla="*/ 2 h 157"/>
                <a:gd name="T2" fmla="*/ 53 w 61"/>
                <a:gd name="T3" fmla="*/ 2 h 157"/>
                <a:gd name="T4" fmla="*/ 40 w 61"/>
                <a:gd name="T5" fmla="*/ 11 h 157"/>
                <a:gd name="T6" fmla="*/ 36 w 61"/>
                <a:gd name="T7" fmla="*/ 17 h 157"/>
                <a:gd name="T8" fmla="*/ 30 w 61"/>
                <a:gd name="T9" fmla="*/ 24 h 157"/>
                <a:gd name="T10" fmla="*/ 25 w 61"/>
                <a:gd name="T11" fmla="*/ 32 h 157"/>
                <a:gd name="T12" fmla="*/ 22 w 61"/>
                <a:gd name="T13" fmla="*/ 42 h 157"/>
                <a:gd name="T14" fmla="*/ 19 w 61"/>
                <a:gd name="T15" fmla="*/ 55 h 157"/>
                <a:gd name="T16" fmla="*/ 18 w 61"/>
                <a:gd name="T17" fmla="*/ 70 h 157"/>
                <a:gd name="T18" fmla="*/ 18 w 61"/>
                <a:gd name="T19" fmla="*/ 70 h 157"/>
                <a:gd name="T20" fmla="*/ 19 w 61"/>
                <a:gd name="T21" fmla="*/ 86 h 157"/>
                <a:gd name="T22" fmla="*/ 21 w 61"/>
                <a:gd name="T23" fmla="*/ 94 h 157"/>
                <a:gd name="T24" fmla="*/ 22 w 61"/>
                <a:gd name="T25" fmla="*/ 103 h 157"/>
                <a:gd name="T26" fmla="*/ 25 w 61"/>
                <a:gd name="T27" fmla="*/ 112 h 157"/>
                <a:gd name="T28" fmla="*/ 30 w 61"/>
                <a:gd name="T29" fmla="*/ 120 h 157"/>
                <a:gd name="T30" fmla="*/ 36 w 61"/>
                <a:gd name="T31" fmla="*/ 128 h 157"/>
                <a:gd name="T32" fmla="*/ 43 w 61"/>
                <a:gd name="T33" fmla="*/ 136 h 157"/>
                <a:gd name="T34" fmla="*/ 43 w 61"/>
                <a:gd name="T35" fmla="*/ 136 h 157"/>
                <a:gd name="T36" fmla="*/ 39 w 61"/>
                <a:gd name="T37" fmla="*/ 136 h 157"/>
                <a:gd name="T38" fmla="*/ 36 w 61"/>
                <a:gd name="T39" fmla="*/ 135 h 157"/>
                <a:gd name="T40" fmla="*/ 36 w 61"/>
                <a:gd name="T41" fmla="*/ 135 h 157"/>
                <a:gd name="T42" fmla="*/ 31 w 61"/>
                <a:gd name="T43" fmla="*/ 132 h 157"/>
                <a:gd name="T44" fmla="*/ 25 w 61"/>
                <a:gd name="T45" fmla="*/ 126 h 157"/>
                <a:gd name="T46" fmla="*/ 19 w 61"/>
                <a:gd name="T47" fmla="*/ 119 h 157"/>
                <a:gd name="T48" fmla="*/ 12 w 61"/>
                <a:gd name="T49" fmla="*/ 111 h 157"/>
                <a:gd name="T50" fmla="*/ 8 w 61"/>
                <a:gd name="T51" fmla="*/ 101 h 157"/>
                <a:gd name="T52" fmla="*/ 3 w 61"/>
                <a:gd name="T53" fmla="*/ 91 h 157"/>
                <a:gd name="T54" fmla="*/ 1 w 61"/>
                <a:gd name="T55" fmla="*/ 81 h 157"/>
                <a:gd name="T56" fmla="*/ 0 w 61"/>
                <a:gd name="T57" fmla="*/ 70 h 157"/>
                <a:gd name="T58" fmla="*/ 0 w 61"/>
                <a:gd name="T59" fmla="*/ 70 h 157"/>
                <a:gd name="T60" fmla="*/ 1 w 61"/>
                <a:gd name="T61" fmla="*/ 60 h 157"/>
                <a:gd name="T62" fmla="*/ 3 w 61"/>
                <a:gd name="T63" fmla="*/ 49 h 157"/>
                <a:gd name="T64" fmla="*/ 8 w 61"/>
                <a:gd name="T65" fmla="*/ 40 h 157"/>
                <a:gd name="T66" fmla="*/ 14 w 61"/>
                <a:gd name="T67" fmla="*/ 31 h 157"/>
                <a:gd name="T68" fmla="*/ 21 w 61"/>
                <a:gd name="T69" fmla="*/ 22 h 157"/>
                <a:gd name="T70" fmla="*/ 29 w 61"/>
                <a:gd name="T71" fmla="*/ 14 h 157"/>
                <a:gd name="T72" fmla="*/ 38 w 61"/>
                <a:gd name="T73" fmla="*/ 7 h 157"/>
                <a:gd name="T74" fmla="*/ 50 w 61"/>
                <a:gd name="T75" fmla="*/ 0 h 157"/>
                <a:gd name="T76" fmla="*/ 53 w 61"/>
                <a:gd name="T77" fmla="*/ 2 h 157"/>
                <a:gd name="T78" fmla="*/ 53 w 61"/>
                <a:gd name="T79" fmla="*/ 2 h 15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1" h="157">
                  <a:moveTo>
                    <a:pt x="61" y="2"/>
                  </a:moveTo>
                  <a:lnTo>
                    <a:pt x="61" y="2"/>
                  </a:lnTo>
                  <a:lnTo>
                    <a:pt x="46" y="13"/>
                  </a:lnTo>
                  <a:lnTo>
                    <a:pt x="41" y="20"/>
                  </a:lnTo>
                  <a:lnTo>
                    <a:pt x="34" y="28"/>
                  </a:lnTo>
                  <a:lnTo>
                    <a:pt x="29" y="37"/>
                  </a:lnTo>
                  <a:lnTo>
                    <a:pt x="25" y="49"/>
                  </a:lnTo>
                  <a:lnTo>
                    <a:pt x="22" y="64"/>
                  </a:lnTo>
                  <a:lnTo>
                    <a:pt x="21" y="81"/>
                  </a:lnTo>
                  <a:lnTo>
                    <a:pt x="22" y="99"/>
                  </a:lnTo>
                  <a:lnTo>
                    <a:pt x="24" y="108"/>
                  </a:lnTo>
                  <a:lnTo>
                    <a:pt x="25" y="119"/>
                  </a:lnTo>
                  <a:lnTo>
                    <a:pt x="29" y="129"/>
                  </a:lnTo>
                  <a:lnTo>
                    <a:pt x="34" y="139"/>
                  </a:lnTo>
                  <a:lnTo>
                    <a:pt x="41" y="148"/>
                  </a:lnTo>
                  <a:lnTo>
                    <a:pt x="49" y="157"/>
                  </a:lnTo>
                  <a:lnTo>
                    <a:pt x="45" y="157"/>
                  </a:lnTo>
                  <a:lnTo>
                    <a:pt x="41" y="156"/>
                  </a:lnTo>
                  <a:lnTo>
                    <a:pt x="36" y="152"/>
                  </a:lnTo>
                  <a:lnTo>
                    <a:pt x="29" y="145"/>
                  </a:lnTo>
                  <a:lnTo>
                    <a:pt x="22" y="137"/>
                  </a:lnTo>
                  <a:lnTo>
                    <a:pt x="14" y="128"/>
                  </a:lnTo>
                  <a:lnTo>
                    <a:pt x="9" y="117"/>
                  </a:lnTo>
                  <a:lnTo>
                    <a:pt x="4" y="105"/>
                  </a:lnTo>
                  <a:lnTo>
                    <a:pt x="1" y="93"/>
                  </a:lnTo>
                  <a:lnTo>
                    <a:pt x="0" y="81"/>
                  </a:lnTo>
                  <a:lnTo>
                    <a:pt x="1" y="69"/>
                  </a:lnTo>
                  <a:lnTo>
                    <a:pt x="4" y="57"/>
                  </a:lnTo>
                  <a:lnTo>
                    <a:pt x="9" y="46"/>
                  </a:lnTo>
                  <a:lnTo>
                    <a:pt x="16" y="36"/>
                  </a:lnTo>
                  <a:lnTo>
                    <a:pt x="24" y="25"/>
                  </a:lnTo>
                  <a:lnTo>
                    <a:pt x="33" y="16"/>
                  </a:lnTo>
                  <a:lnTo>
                    <a:pt x="44" y="8"/>
                  </a:lnTo>
                  <a:lnTo>
                    <a:pt x="57" y="0"/>
                  </a:lnTo>
                  <a:lnTo>
                    <a:pt x="6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087" name="Text Box 49"/>
          <p:cNvSpPr txBox="1">
            <a:spLocks noChangeArrowheads="1"/>
          </p:cNvSpPr>
          <p:nvPr/>
        </p:nvSpPr>
        <p:spPr bwMode="ltGray">
          <a:xfrm>
            <a:off x="2263775" y="2239566"/>
            <a:ext cx="596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B2B2B2"/>
              </a:buClr>
              <a:buFont typeface="Wingdings" pitchFamily="2" charset="2"/>
              <a:buNone/>
            </a:pPr>
            <a:r>
              <a:rPr lang="en-GB" altLang="en-US" sz="1400" b="1"/>
              <a:t>Score</a:t>
            </a:r>
            <a:endParaRPr lang="en-US" altLang="en-US" sz="1400" b="1"/>
          </a:p>
        </p:txBody>
      </p:sp>
    </p:spTree>
    <p:extLst>
      <p:ext uri="{BB962C8B-B14F-4D97-AF65-F5344CB8AC3E}">
        <p14:creationId xmlns:p14="http://schemas.microsoft.com/office/powerpoint/2010/main" val="11108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dirty="0" smtClean="0"/>
              <a:t>Appendix 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/>
              <a:t>Tree-Ensemble Models</a:t>
            </a:r>
          </a:p>
        </p:txBody>
      </p:sp>
    </p:spTree>
    <p:extLst>
      <p:ext uri="{BB962C8B-B14F-4D97-AF65-F5344CB8AC3E}">
        <p14:creationId xmlns:p14="http://schemas.microsoft.com/office/powerpoint/2010/main" val="369040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Machine Learning Complements Domain Expertise</a:t>
            </a:r>
            <a:endParaRPr lang="en-US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4507868" y="1036639"/>
            <a:ext cx="8570" cy="2836334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59717" y="1570010"/>
            <a:ext cx="329184" cy="3249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rgbClr val="003F5F"/>
                </a:solidFill>
              </a:rPr>
              <a:t>1</a:t>
            </a:r>
            <a:endParaRPr lang="en-US" sz="1600" b="1" dirty="0">
              <a:solidFill>
                <a:srgbClr val="003F5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4626835" y="1988556"/>
            <a:ext cx="329184" cy="3249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rgbClr val="003F5F"/>
                </a:solidFill>
              </a:rPr>
              <a:t>2</a:t>
            </a:r>
            <a:endParaRPr lang="en-US" sz="1600" b="1" dirty="0">
              <a:solidFill>
                <a:srgbClr val="003F5F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630155" y="3154732"/>
            <a:ext cx="329184" cy="3249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rgbClr val="003F5F"/>
                </a:solidFill>
              </a:rPr>
              <a:t>3</a:t>
            </a:r>
            <a:endParaRPr lang="en-US" sz="1600" b="1" dirty="0">
              <a:solidFill>
                <a:srgbClr val="003F5F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020589" y="3153614"/>
            <a:ext cx="329184" cy="32494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 smtClean="0">
                <a:solidFill>
                  <a:srgbClr val="003F5F"/>
                </a:solidFill>
              </a:rPr>
              <a:t>4</a:t>
            </a:r>
            <a:endParaRPr lang="en-US" sz="1600" b="1" dirty="0">
              <a:solidFill>
                <a:srgbClr val="003F5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5925" y="1096465"/>
            <a:ext cx="8310563" cy="3170667"/>
            <a:chOff x="415925" y="702305"/>
            <a:chExt cx="8310563" cy="3170667"/>
          </a:xfrm>
        </p:grpSpPr>
        <p:grpSp>
          <p:nvGrpSpPr>
            <p:cNvPr id="50188" name="Group 50187"/>
            <p:cNvGrpSpPr/>
            <p:nvPr/>
          </p:nvGrpSpPr>
          <p:grpSpPr>
            <a:xfrm>
              <a:off x="422275" y="1042988"/>
              <a:ext cx="4094163" cy="2102908"/>
              <a:chOff x="422275" y="1042988"/>
              <a:chExt cx="4094163" cy="2102908"/>
            </a:xfrm>
          </p:grpSpPr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422275" y="1042988"/>
                <a:ext cx="4094163" cy="423863"/>
              </a:xfrm>
              <a:prstGeom prst="rect">
                <a:avLst/>
              </a:prstGeom>
              <a:solidFill>
                <a:schemeClr val="tx1"/>
              </a:solidFill>
              <a:ln w="6350" cmpd="sng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422275" y="1467908"/>
                <a:ext cx="4094163" cy="498476"/>
              </a:xfrm>
              <a:prstGeom prst="rect">
                <a:avLst/>
              </a:prstGeom>
              <a:solidFill>
                <a:schemeClr val="bg1"/>
              </a:solidFill>
              <a:ln w="6350" cmpd="sng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422275" y="1956858"/>
                <a:ext cx="4094163" cy="1189038"/>
              </a:xfrm>
              <a:prstGeom prst="rect">
                <a:avLst/>
              </a:prstGeom>
              <a:solidFill>
                <a:schemeClr val="accent3"/>
              </a:solidFill>
              <a:ln w="6350" cmpd="sng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1545608" y="1098550"/>
                <a:ext cx="1851025" cy="314325"/>
              </a:xfrm>
              <a:prstGeom prst="rect">
                <a:avLst/>
              </a:prstGeom>
              <a:noFill/>
              <a:ln w="6350" cmpd="sng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Domain Experts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1049503" y="1594036"/>
                <a:ext cx="2842125" cy="246221"/>
              </a:xfrm>
              <a:prstGeom prst="rect">
                <a:avLst/>
              </a:prstGeom>
              <a:noFill/>
              <a:ln w="6350" cmpd="sng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 smtClean="0">
                    <a:solidFill>
                      <a:srgbClr val="003F5F"/>
                    </a:solidFill>
                  </a:rPr>
                  <a:t>Great 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003F5F"/>
                    </a:solidFill>
                    <a:effectLst/>
                    <a:latin typeface="Arial" pitchFamily="34" charset="0"/>
                    <a:cs typeface="Arial" pitchFamily="34" charset="0"/>
                  </a:rPr>
                  <a:t>at intuiting key predictors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639454" y="2069570"/>
                <a:ext cx="3694922" cy="246221"/>
              </a:xfrm>
              <a:prstGeom prst="rect">
                <a:avLst/>
              </a:prstGeom>
              <a:noFill/>
              <a:ln w="6350" cmpd="sng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Intuition doesn’t scale to many variables 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176" name="Rectangle 30"/>
              <p:cNvSpPr>
                <a:spLocks noChangeArrowheads="1"/>
              </p:cNvSpPr>
              <p:nvPr/>
            </p:nvSpPr>
            <p:spPr bwMode="auto">
              <a:xfrm>
                <a:off x="761459" y="2435489"/>
                <a:ext cx="3432030" cy="246221"/>
              </a:xfrm>
              <a:prstGeom prst="rect">
                <a:avLst/>
              </a:prstGeom>
              <a:noFill/>
              <a:ln w="6350" cmpd="sng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Poor at combining multiple predictors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180" name="Rectangle 33"/>
              <p:cNvSpPr>
                <a:spLocks noChangeArrowheads="1"/>
              </p:cNvSpPr>
              <p:nvPr/>
            </p:nvSpPr>
            <p:spPr bwMode="auto">
              <a:xfrm>
                <a:off x="817894" y="2801407"/>
                <a:ext cx="3308350" cy="271463"/>
              </a:xfrm>
              <a:prstGeom prst="rect">
                <a:avLst/>
              </a:prstGeom>
              <a:noFill/>
              <a:ln w="6350" cmpd="sng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Difficulties in quantifying uncertainty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0189" name="Group 50188"/>
            <p:cNvGrpSpPr/>
            <p:nvPr/>
          </p:nvGrpSpPr>
          <p:grpSpPr>
            <a:xfrm>
              <a:off x="4516438" y="1042988"/>
              <a:ext cx="4203700" cy="2103967"/>
              <a:chOff x="4516438" y="1042988"/>
              <a:chExt cx="4203700" cy="2103967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4516438" y="1042988"/>
                <a:ext cx="4203700" cy="423863"/>
              </a:xfrm>
              <a:prstGeom prst="rect">
                <a:avLst/>
              </a:prstGeom>
              <a:solidFill>
                <a:schemeClr val="tx1"/>
              </a:solidFill>
              <a:ln w="6350" cmpd="sng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4516438" y="1458193"/>
                <a:ext cx="4203700" cy="498478"/>
              </a:xfrm>
              <a:prstGeom prst="rect">
                <a:avLst/>
              </a:prstGeom>
              <a:solidFill>
                <a:schemeClr val="accent3"/>
              </a:solidFill>
              <a:ln w="6350" cmpd="sng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4516438" y="1957917"/>
                <a:ext cx="4203700" cy="1189038"/>
              </a:xfrm>
              <a:prstGeom prst="rect">
                <a:avLst/>
              </a:prstGeom>
              <a:solidFill>
                <a:schemeClr val="bg1"/>
              </a:solidFill>
              <a:ln w="6350" cmpd="sng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5637250" y="1098898"/>
                <a:ext cx="1962076" cy="276999"/>
              </a:xfrm>
              <a:prstGeom prst="rect">
                <a:avLst/>
              </a:prstGeom>
              <a:noFill/>
              <a:ln w="6350" cmpd="sng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1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Machine Learning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5959346" y="1584322"/>
                <a:ext cx="1298432" cy="246221"/>
              </a:xfrm>
              <a:prstGeom prst="rect">
                <a:avLst/>
              </a:prstGeom>
              <a:noFill/>
              <a:ln w="6350" cmpd="sng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>
                    <a:solidFill>
                      <a:srgbClr val="FFFFFF"/>
                    </a:solidFill>
                  </a:rPr>
                  <a:t>L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" pitchFamily="34" charset="0"/>
                    <a:cs typeface="Arial" pitchFamily="34" charset="0"/>
                  </a:rPr>
                  <a:t>acks intuition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0181" name="Rectangle 34"/>
              <p:cNvSpPr>
                <a:spLocks noChangeArrowheads="1"/>
              </p:cNvSpPr>
              <p:nvPr/>
            </p:nvSpPr>
            <p:spPr bwMode="auto">
              <a:xfrm>
                <a:off x="4787900" y="2323254"/>
                <a:ext cx="3924299" cy="492443"/>
              </a:xfrm>
              <a:prstGeom prst="rect">
                <a:avLst/>
              </a:prstGeom>
              <a:noFill/>
              <a:ln w="6350" cmpd="sng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rgbClr val="003F5F"/>
                    </a:solidFill>
                    <a:effectLst/>
                    <a:latin typeface="Arial" pitchFamily="34" charset="0"/>
                    <a:cs typeface="Arial" pitchFamily="34" charset="0"/>
                  </a:rPr>
                  <a:t>Excels at combining many derived features into accurate probability predictions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0190" name="Group 50189"/>
            <p:cNvGrpSpPr/>
            <p:nvPr/>
          </p:nvGrpSpPr>
          <p:grpSpPr>
            <a:xfrm>
              <a:off x="415925" y="3141134"/>
              <a:ext cx="8310563" cy="731838"/>
              <a:chOff x="415925" y="3389313"/>
              <a:chExt cx="8310563" cy="731838"/>
            </a:xfrm>
            <a:solidFill>
              <a:schemeClr val="bg1"/>
            </a:solidFill>
          </p:grpSpPr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422275" y="3389313"/>
                <a:ext cx="4094163" cy="731838"/>
              </a:xfrm>
              <a:prstGeom prst="rect">
                <a:avLst/>
              </a:prstGeom>
              <a:grpFill/>
              <a:ln w="6350" cmpd="sng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4516438" y="3389313"/>
                <a:ext cx="4203700" cy="731838"/>
              </a:xfrm>
              <a:prstGeom prst="rect">
                <a:avLst/>
              </a:prstGeom>
              <a:grpFill/>
              <a:ln w="6350" cmpd="sng">
                <a:solidFill>
                  <a:schemeClr val="bg1">
                    <a:lumMod val="8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415925" y="3389313"/>
                <a:ext cx="8310563" cy="0"/>
              </a:xfrm>
              <a:prstGeom prst="line">
                <a:avLst/>
              </a:prstGeom>
              <a:grpFill/>
              <a:ln w="6350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>
                <a:off x="415925" y="4121150"/>
                <a:ext cx="8310563" cy="0"/>
              </a:xfrm>
              <a:prstGeom prst="line">
                <a:avLst/>
              </a:prstGeom>
              <a:grpFill/>
              <a:ln w="6350" cap="flat" cmpd="sng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0186" name="Rectangle 39"/>
              <p:cNvSpPr>
                <a:spLocks noChangeArrowheads="1"/>
              </p:cNvSpPr>
              <p:nvPr/>
            </p:nvSpPr>
            <p:spPr bwMode="auto">
              <a:xfrm>
                <a:off x="888955" y="3705726"/>
                <a:ext cx="3160802" cy="246221"/>
              </a:xfrm>
              <a:prstGeom prst="rect">
                <a:avLst/>
              </a:prstGeom>
              <a:grpFill/>
              <a:ln w="6350" cmpd="sng">
                <a:noFill/>
                <a:miter lim="800000"/>
                <a:headEnd/>
                <a:tailEnd/>
              </a:ln>
              <a:extLst/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/>
                <a:r>
                  <a:rPr lang="en-US" altLang="en-US" sz="1600" dirty="0" smtClean="0">
                    <a:solidFill>
                      <a:srgbClr val="003F5F"/>
                    </a:solidFill>
                  </a:rPr>
                  <a:t>Tell </a:t>
                </a:r>
                <a:r>
                  <a:rPr lang="en-US" altLang="en-US" sz="1600" dirty="0">
                    <a:solidFill>
                      <a:srgbClr val="003F5F"/>
                    </a:solidFill>
                  </a:rPr>
                  <a:t>the “story” behind the numbers</a:t>
                </a:r>
              </a:p>
            </p:txBody>
          </p:sp>
          <p:sp>
            <p:nvSpPr>
              <p:cNvPr id="50187" name="Rectangle 40"/>
              <p:cNvSpPr>
                <a:spLocks noChangeArrowheads="1"/>
              </p:cNvSpPr>
              <p:nvPr/>
            </p:nvSpPr>
            <p:spPr bwMode="auto">
              <a:xfrm>
                <a:off x="4612493" y="3709618"/>
                <a:ext cx="4099381" cy="246221"/>
              </a:xfrm>
              <a:prstGeom prst="rect">
                <a:avLst/>
              </a:prstGeom>
              <a:grpFill/>
              <a:ln w="6350" cmpd="sng">
                <a:noFill/>
                <a:miter lim="800000"/>
                <a:headEnd/>
                <a:tailEnd/>
              </a:ln>
              <a:extLst/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600" dirty="0" smtClean="0">
                    <a:solidFill>
                      <a:srgbClr val="003F5F"/>
                    </a:solidFill>
                  </a:rPr>
                  <a:t>Diagnose/visualize </a:t>
                </a:r>
                <a:r>
                  <a:rPr lang="en-US" altLang="en-US" sz="1600" dirty="0">
                    <a:solidFill>
                      <a:srgbClr val="003F5F"/>
                    </a:solidFill>
                  </a:rPr>
                  <a:t>models to make </a:t>
                </a:r>
                <a:r>
                  <a:rPr lang="en-US" altLang="en-US" sz="1600" dirty="0" smtClean="0">
                    <a:solidFill>
                      <a:srgbClr val="003F5F"/>
                    </a:solidFill>
                  </a:rPr>
                  <a:t>sense</a:t>
                </a:r>
                <a:endParaRPr lang="en-US" altLang="en-US" sz="1600" dirty="0">
                  <a:solidFill>
                    <a:srgbClr val="003F5F"/>
                  </a:solidFill>
                </a:endParaRPr>
              </a:p>
            </p:txBody>
          </p:sp>
        </p:grpSp>
        <p:sp>
          <p:nvSpPr>
            <p:cNvPr id="48" name="Oval 47"/>
            <p:cNvSpPr/>
            <p:nvPr/>
          </p:nvSpPr>
          <p:spPr>
            <a:xfrm>
              <a:off x="8390908" y="706832"/>
              <a:ext cx="329184" cy="3249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b="1" dirty="0">
                  <a:solidFill>
                    <a:srgbClr val="003F5F"/>
                  </a:solidFill>
                </a:rPr>
                <a:t>#</a:t>
              </a:r>
            </a:p>
          </p:txBody>
        </p:sp>
        <p:sp>
          <p:nvSpPr>
            <p:cNvPr id="50177" name="TextBox 50176"/>
            <p:cNvSpPr txBox="1"/>
            <p:nvPr/>
          </p:nvSpPr>
          <p:spPr>
            <a:xfrm>
              <a:off x="7042963" y="702305"/>
              <a:ext cx="1347945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600" dirty="0" smtClean="0"/>
                <a:t>Optimal path</a:t>
              </a:r>
              <a:endParaRPr lang="en-US" sz="1600" dirty="0"/>
            </a:p>
          </p:txBody>
        </p:sp>
      </p:grpSp>
      <p:cxnSp>
        <p:nvCxnSpPr>
          <p:cNvPr id="50179" name="Straight Arrow Connector 50178"/>
          <p:cNvCxnSpPr>
            <a:stCxn id="31" idx="5"/>
            <a:endCxn id="45" idx="1"/>
          </p:cNvCxnSpPr>
          <p:nvPr/>
        </p:nvCxnSpPr>
        <p:spPr>
          <a:xfrm>
            <a:off x="4340693" y="1847364"/>
            <a:ext cx="334350" cy="18877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4" name="Straight Arrow Connector 53"/>
          <p:cNvCxnSpPr>
            <a:stCxn id="45" idx="4"/>
            <a:endCxn id="46" idx="0"/>
          </p:cNvCxnSpPr>
          <p:nvPr/>
        </p:nvCxnSpPr>
        <p:spPr>
          <a:xfrm>
            <a:off x="4791427" y="2313496"/>
            <a:ext cx="3320" cy="84123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9" name="Straight Arrow Connector 58"/>
          <p:cNvCxnSpPr>
            <a:stCxn id="46" idx="2"/>
            <a:endCxn id="47" idx="6"/>
          </p:cNvCxnSpPr>
          <p:nvPr/>
        </p:nvCxnSpPr>
        <p:spPr>
          <a:xfrm flipH="1" flipV="1">
            <a:off x="4349773" y="3316084"/>
            <a:ext cx="280382" cy="11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7733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1" grpId="0" animBg="1"/>
      <p:bldP spid="45" grpId="0" animBg="1"/>
      <p:bldP spid="46" grpId="0" animBg="1"/>
      <p:bldP spid="4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300" dirty="0" smtClean="0"/>
              <a:t>Key Analytic Elements of Our Approach</a:t>
            </a:r>
            <a:endParaRPr lang="en-US" sz="23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82674"/>
              </p:ext>
            </p:extLst>
          </p:nvPr>
        </p:nvGraphicFramePr>
        <p:xfrm>
          <a:off x="281268" y="1193646"/>
          <a:ext cx="8581465" cy="28201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23000"/>
                <a:gridCol w="5758465"/>
              </a:tblGrid>
              <a:tr h="91479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Powerful machine learning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tools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69863" indent="-169863">
                        <a:lnSpc>
                          <a:spcPct val="90000"/>
                        </a:lnSpc>
                        <a:buClr>
                          <a:schemeClr val="accent4"/>
                        </a:buClr>
                        <a:buSzPct val="80000"/>
                        <a:buFont typeface="Lucida Grande"/>
                        <a:buChar char="►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S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tochastic Gradient Boosting</a:t>
                      </a:r>
                    </a:p>
                    <a:p>
                      <a:pPr marL="169863" marR="0" indent="-169863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ct val="80000"/>
                        <a:buFont typeface="Lucida Grande"/>
                        <a:buChar char="►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Black-box model visualization</a:t>
                      </a:r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479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Rich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set of relevant variables/features</a:t>
                      </a:r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69863" indent="-169863">
                        <a:lnSpc>
                          <a:spcPct val="90000"/>
                        </a:lnSpc>
                        <a:buClr>
                          <a:schemeClr val="accent4"/>
                        </a:buClr>
                        <a:buSzPct val="80000"/>
                        <a:buFont typeface="Lucida Grande"/>
                        <a:buChar char="►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High-dimensional feature space of complex events</a:t>
                      </a:r>
                    </a:p>
                    <a:p>
                      <a:pPr marL="169863" marR="0" indent="-169863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ct val="80000"/>
                        <a:buFont typeface="Lucida Grande"/>
                        <a:buChar char="►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Based on Recency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and Frequency</a:t>
                      </a:r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057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Problem-oriented</a:t>
                      </a:r>
                      <a:r>
                        <a:rPr lang="en-US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performance evaluation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69863" marR="0" indent="-169863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ct val="80000"/>
                        <a:buFont typeface="Lucida Grande"/>
                        <a:buChar char="►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Lift, portfolio profit gain</a:t>
                      </a:r>
                    </a:p>
                    <a:p>
                      <a:pPr marL="169863" marR="0" indent="-169863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ct val="80000"/>
                        <a:buFont typeface="Lucida Grande"/>
                        <a:buChar char="►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Out-of-sample/Out-of-time</a:t>
                      </a:r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48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2068" y="4523771"/>
            <a:ext cx="8496428" cy="221599"/>
          </a:xfrm>
        </p:spPr>
        <p:txBody>
          <a:bodyPr/>
          <a:lstStyle/>
          <a:p>
            <a:r>
              <a:rPr lang="en-US" sz="1600" i="1" dirty="0"/>
              <a:t>Jerome Friedman</a:t>
            </a:r>
            <a:r>
              <a:rPr lang="en-US" sz="1600" i="1" baseline="30000" dirty="0"/>
              <a:t>[1]</a:t>
            </a:r>
            <a:endParaRPr lang="en-US" sz="1600" i="1" dirty="0"/>
          </a:p>
        </p:txBody>
      </p:sp>
      <p:sp>
        <p:nvSpPr>
          <p:cNvPr id="9221" name="Title 1"/>
          <p:cNvSpPr>
            <a:spLocks noGrp="1"/>
          </p:cNvSpPr>
          <p:nvPr>
            <p:ph type="title"/>
          </p:nvPr>
        </p:nvSpPr>
        <p:spPr>
          <a:xfrm>
            <a:off x="331788" y="352434"/>
            <a:ext cx="8496428" cy="310341"/>
          </a:xfrm>
        </p:spPr>
        <p:txBody>
          <a:bodyPr/>
          <a:lstStyle/>
          <a:p>
            <a:r>
              <a:rPr lang="en-US" dirty="0" smtClean="0"/>
              <a:t>Stochastic Gradient Boosting</a:t>
            </a:r>
            <a:endParaRPr lang="en-US" baseline="30000" dirty="0" smtClean="0"/>
          </a:p>
        </p:txBody>
      </p:sp>
      <p:pic>
        <p:nvPicPr>
          <p:cNvPr id="10248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6712777" y="1814251"/>
            <a:ext cx="2241639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"/>
          </a:effec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222068" y="1814251"/>
            <a:ext cx="2224269" cy="146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12700"/>
          </a:effectLst>
        </p:spPr>
      </p:pic>
      <p:sp>
        <p:nvSpPr>
          <p:cNvPr id="25" name="Rectangle 118"/>
          <p:cNvSpPr>
            <a:spLocks noChangeArrowheads="1"/>
          </p:cNvSpPr>
          <p:nvPr/>
        </p:nvSpPr>
        <p:spPr bwMode="gray">
          <a:xfrm>
            <a:off x="390019" y="1537252"/>
            <a:ext cx="1854706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Arial" charset="0"/>
              <a:buNone/>
              <a:defRPr/>
            </a:pPr>
            <a:r>
              <a:rPr lang="en-US" sz="1800" b="1" dirty="0" smtClean="0">
                <a:latin typeface="+mn-lt"/>
              </a:rPr>
              <a:t>Training Data</a:t>
            </a:r>
            <a:endParaRPr lang="en-US" sz="1800" b="1" dirty="0">
              <a:latin typeface="+mn-lt"/>
            </a:endParaRPr>
          </a:p>
        </p:txBody>
      </p:sp>
      <p:sp>
        <p:nvSpPr>
          <p:cNvPr id="30" name="Rectangle 118"/>
          <p:cNvSpPr>
            <a:spLocks noChangeArrowheads="1"/>
          </p:cNvSpPr>
          <p:nvPr/>
        </p:nvSpPr>
        <p:spPr bwMode="gray">
          <a:xfrm>
            <a:off x="6622517" y="1546438"/>
            <a:ext cx="2411412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3363" indent="-233363"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Arial" charset="0"/>
              <a:buNone/>
              <a:defRPr/>
            </a:pPr>
            <a:r>
              <a:rPr lang="en-US" sz="1800" b="1" dirty="0" smtClean="0">
                <a:latin typeface="+mn-lt"/>
              </a:rPr>
              <a:t>Prediction Function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744583" y="3263428"/>
            <a:ext cx="1038746" cy="2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Predictors</a:t>
            </a:r>
          </a:p>
        </p:txBody>
      </p:sp>
      <p:sp>
        <p:nvSpPr>
          <p:cNvPr id="31" name="TextBox 30"/>
          <p:cNvSpPr txBox="1"/>
          <p:nvPr/>
        </p:nvSpPr>
        <p:spPr bwMode="black">
          <a:xfrm rot="16200000">
            <a:off x="-260414" y="2350658"/>
            <a:ext cx="1051570" cy="2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Outcomes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44725" y="1204625"/>
            <a:ext cx="4321176" cy="3103176"/>
            <a:chOff x="2244725" y="1426343"/>
            <a:chExt cx="4321176" cy="3103176"/>
          </a:xfrm>
        </p:grpSpPr>
        <p:sp>
          <p:nvSpPr>
            <p:cNvPr id="27" name="Rectangle 26"/>
            <p:cNvSpPr/>
            <p:nvPr/>
          </p:nvSpPr>
          <p:spPr bwMode="auto">
            <a:xfrm>
              <a:off x="2638426" y="1426343"/>
              <a:ext cx="3927475" cy="2512245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33363" indent="-233363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Font typeface="Arial" charset="0"/>
                <a:buNone/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" name="Group 25"/>
            <p:cNvGrpSpPr>
              <a:grpSpLocks/>
            </p:cNvGrpSpPr>
            <p:nvPr/>
          </p:nvGrpSpPr>
          <p:grpSpPr bwMode="auto">
            <a:xfrm>
              <a:off x="3259138" y="1766888"/>
              <a:ext cx="838200" cy="1885950"/>
              <a:chOff x="3405188" y="2355850"/>
              <a:chExt cx="838200" cy="2514600"/>
            </a:xfrm>
          </p:grpSpPr>
          <p:sp>
            <p:nvSpPr>
              <p:cNvPr id="10258" name="AutoShape 5"/>
              <p:cNvSpPr>
                <a:spLocks noChangeArrowheads="1"/>
              </p:cNvSpPr>
              <p:nvPr/>
            </p:nvSpPr>
            <p:spPr bwMode="gray">
              <a:xfrm>
                <a:off x="3405188" y="2355850"/>
                <a:ext cx="838200" cy="457200"/>
              </a:xfrm>
              <a:prstGeom prst="rect">
                <a:avLst/>
              </a:prstGeom>
              <a:ln>
                <a:noFill/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233363" indent="-233363"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tx1"/>
                  </a:buClr>
                  <a:buFont typeface="Arial" charset="0"/>
                  <a:buNone/>
                  <a:defRPr/>
                </a:pPr>
                <a:r>
                  <a:rPr lang="en-US" sz="1400" dirty="0" smtClean="0"/>
                  <a:t>Tree </a:t>
                </a:r>
                <a:r>
                  <a:rPr lang="en-US" sz="1400" dirty="0"/>
                  <a:t>1</a:t>
                </a:r>
              </a:p>
            </p:txBody>
          </p:sp>
          <p:sp>
            <p:nvSpPr>
              <p:cNvPr id="10259" name="AutoShape 6"/>
              <p:cNvSpPr>
                <a:spLocks noChangeArrowheads="1"/>
              </p:cNvSpPr>
              <p:nvPr/>
            </p:nvSpPr>
            <p:spPr bwMode="gray">
              <a:xfrm>
                <a:off x="3405188" y="3041650"/>
                <a:ext cx="838200" cy="457200"/>
              </a:xfrm>
              <a:prstGeom prst="rect">
                <a:avLst/>
              </a:prstGeom>
              <a:ln>
                <a:noFill/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233363" indent="-233363"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tx1"/>
                  </a:buClr>
                  <a:buFont typeface="Arial" charset="0"/>
                  <a:buNone/>
                  <a:defRPr/>
                </a:pPr>
                <a:r>
                  <a:rPr lang="en-US" sz="1400" dirty="0" smtClean="0"/>
                  <a:t>Tree </a:t>
                </a:r>
                <a:r>
                  <a:rPr lang="en-US" sz="1400" dirty="0"/>
                  <a:t>2</a:t>
                </a:r>
              </a:p>
            </p:txBody>
          </p:sp>
          <p:sp>
            <p:nvSpPr>
              <p:cNvPr id="10260" name="AutoShape 7"/>
              <p:cNvSpPr>
                <a:spLocks noChangeArrowheads="1"/>
              </p:cNvSpPr>
              <p:nvPr/>
            </p:nvSpPr>
            <p:spPr bwMode="gray">
              <a:xfrm>
                <a:off x="3405188" y="4413250"/>
                <a:ext cx="838200" cy="457200"/>
              </a:xfrm>
              <a:prstGeom prst="rect">
                <a:avLst/>
              </a:prstGeom>
              <a:ln>
                <a:noFill/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233363" indent="-233363"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tx1"/>
                  </a:buClr>
                  <a:buFont typeface="Arial" charset="0"/>
                  <a:buNone/>
                  <a:defRPr/>
                </a:pPr>
                <a:r>
                  <a:rPr lang="en-US" sz="1400" dirty="0" smtClean="0"/>
                  <a:t>Tree </a:t>
                </a:r>
                <a:r>
                  <a:rPr lang="en-US" sz="1400" dirty="0"/>
                  <a:t>M</a:t>
                </a:r>
              </a:p>
            </p:txBody>
          </p:sp>
          <p:sp>
            <p:nvSpPr>
              <p:cNvPr id="10261" name="AutoShape 9"/>
              <p:cNvSpPr>
                <a:spLocks noChangeAspect="1" noChangeArrowheads="1"/>
              </p:cNvSpPr>
              <p:nvPr/>
            </p:nvSpPr>
            <p:spPr bwMode="gray">
              <a:xfrm>
                <a:off x="3775075" y="3703638"/>
                <a:ext cx="92075" cy="92075"/>
              </a:xfrm>
              <a:prstGeom prst="flowChartConnector">
                <a:avLst/>
              </a:prstGeom>
              <a:ln>
                <a:noFill/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233363" indent="-233363"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tx1"/>
                  </a:buClr>
                  <a:buFont typeface="Arial" charset="0"/>
                  <a:buNone/>
                  <a:defRPr/>
                </a:pPr>
                <a:endParaRPr lang="en-US" sz="1400"/>
              </a:p>
            </p:txBody>
          </p:sp>
          <p:sp>
            <p:nvSpPr>
              <p:cNvPr id="10262" name="AutoShape 10"/>
              <p:cNvSpPr>
                <a:spLocks noChangeAspect="1" noChangeArrowheads="1"/>
              </p:cNvSpPr>
              <p:nvPr/>
            </p:nvSpPr>
            <p:spPr bwMode="gray">
              <a:xfrm>
                <a:off x="3775075" y="3932238"/>
                <a:ext cx="92075" cy="92075"/>
              </a:xfrm>
              <a:prstGeom prst="flowChartConnector">
                <a:avLst/>
              </a:prstGeom>
              <a:ln>
                <a:noFill/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233363" indent="-233363"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tx1"/>
                  </a:buClr>
                  <a:buFont typeface="Arial" charset="0"/>
                  <a:buNone/>
                  <a:defRPr/>
                </a:pPr>
                <a:endParaRPr lang="en-US" sz="1400"/>
              </a:p>
            </p:txBody>
          </p:sp>
          <p:sp>
            <p:nvSpPr>
              <p:cNvPr id="10263" name="AutoShape 11"/>
              <p:cNvSpPr>
                <a:spLocks noChangeAspect="1" noChangeArrowheads="1"/>
              </p:cNvSpPr>
              <p:nvPr/>
            </p:nvSpPr>
            <p:spPr bwMode="gray">
              <a:xfrm>
                <a:off x="3775075" y="4160838"/>
                <a:ext cx="92075" cy="92075"/>
              </a:xfrm>
              <a:prstGeom prst="flowChartConnector">
                <a:avLst/>
              </a:prstGeom>
              <a:ln>
                <a:noFill/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233363" indent="-233363"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tx1"/>
                  </a:buClr>
                  <a:buFont typeface="Arial" charset="0"/>
                  <a:buNone/>
                  <a:defRPr/>
                </a:pPr>
                <a:endParaRPr lang="en-US" sz="1400"/>
              </a:p>
            </p:txBody>
          </p:sp>
        </p:grpSp>
        <p:cxnSp>
          <p:nvCxnSpPr>
            <p:cNvPr id="29" name="AutoShape 20"/>
            <p:cNvCxnSpPr>
              <a:cxnSpLocks noChangeShapeType="1"/>
            </p:cNvCxnSpPr>
            <p:nvPr/>
          </p:nvCxnSpPr>
          <p:spPr bwMode="gray">
            <a:xfrm>
              <a:off x="2244725" y="2738438"/>
              <a:ext cx="39370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2638426" y="1938338"/>
              <a:ext cx="3927475" cy="1543050"/>
              <a:chOff x="2638424" y="2584450"/>
              <a:chExt cx="3927476" cy="2057400"/>
            </a:xfrm>
          </p:grpSpPr>
          <p:sp>
            <p:nvSpPr>
              <p:cNvPr id="10250" name="AutoShape 8"/>
              <p:cNvSpPr>
                <a:spLocks noChangeArrowheads="1"/>
              </p:cNvSpPr>
              <p:nvPr/>
            </p:nvSpPr>
            <p:spPr bwMode="gray">
              <a:xfrm>
                <a:off x="4986085" y="3041650"/>
                <a:ext cx="1180628" cy="1219200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  <a:spcBef>
                    <a:spcPts val="0"/>
                  </a:spcBef>
                  <a:buClr>
                    <a:schemeClr val="tx1"/>
                  </a:buClr>
                  <a:buFont typeface="Arial" charset="0"/>
                  <a:buNone/>
                  <a:defRPr/>
                </a:pPr>
                <a:r>
                  <a:rPr lang="en-US" sz="1400" b="1" dirty="0" smtClean="0">
                    <a:solidFill>
                      <a:schemeClr val="bg1"/>
                    </a:solidFill>
                  </a:rPr>
                  <a:t>Weighted</a:t>
                </a:r>
              </a:p>
              <a:p>
                <a:pPr algn="ctr" eaLnBrk="0" hangingPunct="0">
                  <a:lnSpc>
                    <a:spcPct val="90000"/>
                  </a:lnSpc>
                  <a:spcBef>
                    <a:spcPts val="0"/>
                  </a:spcBef>
                  <a:buClr>
                    <a:schemeClr val="tx1"/>
                  </a:buClr>
                  <a:buFont typeface="Arial" charset="0"/>
                  <a:buNone/>
                  <a:defRPr/>
                </a:pPr>
                <a:r>
                  <a:rPr lang="en-US" sz="1400" b="1" dirty="0" smtClean="0">
                    <a:solidFill>
                      <a:schemeClr val="bg1"/>
                    </a:solidFill>
                  </a:rPr>
                  <a:t>average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232" name="AutoShape 12"/>
              <p:cNvCxnSpPr>
                <a:cxnSpLocks noChangeShapeType="1"/>
              </p:cNvCxnSpPr>
              <p:nvPr/>
            </p:nvCxnSpPr>
            <p:spPr bwMode="gray">
              <a:xfrm>
                <a:off x="4097084" y="2584450"/>
                <a:ext cx="889000" cy="638175"/>
              </a:xfrm>
              <a:prstGeom prst="bentConnector3">
                <a:avLst>
                  <a:gd name="adj1" fmla="val 50000"/>
                </a:avLst>
              </a:prstGeom>
              <a:noFill/>
              <a:ln w="12700" cmpd="sng">
                <a:solidFill>
                  <a:srgbClr val="FFFFFF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33" name="AutoShape 13"/>
              <p:cNvCxnSpPr>
                <a:cxnSpLocks noChangeShapeType="1"/>
              </p:cNvCxnSpPr>
              <p:nvPr/>
            </p:nvCxnSpPr>
            <p:spPr bwMode="gray">
              <a:xfrm>
                <a:off x="4097084" y="3270250"/>
                <a:ext cx="889000" cy="147638"/>
              </a:xfrm>
              <a:prstGeom prst="bentConnector3">
                <a:avLst>
                  <a:gd name="adj1" fmla="val 50000"/>
                </a:avLst>
              </a:prstGeom>
              <a:noFill/>
              <a:ln w="12700" cmpd="sng">
                <a:solidFill>
                  <a:srgbClr val="FFFFFF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34" name="AutoShape 14"/>
              <p:cNvCxnSpPr>
                <a:cxnSpLocks noChangeShapeType="1"/>
              </p:cNvCxnSpPr>
              <p:nvPr/>
            </p:nvCxnSpPr>
            <p:spPr bwMode="gray">
              <a:xfrm flipV="1">
                <a:off x="4097084" y="4084638"/>
                <a:ext cx="889000" cy="557212"/>
              </a:xfrm>
              <a:prstGeom prst="bentConnector3">
                <a:avLst>
                  <a:gd name="adj1" fmla="val 50000"/>
                </a:avLst>
              </a:prstGeom>
              <a:noFill/>
              <a:ln w="12700" cmpd="sng">
                <a:solidFill>
                  <a:srgbClr val="FFFFFF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35" name="AutoShape 12"/>
              <p:cNvCxnSpPr>
                <a:cxnSpLocks noChangeShapeType="1"/>
              </p:cNvCxnSpPr>
              <p:nvPr/>
            </p:nvCxnSpPr>
            <p:spPr bwMode="gray">
              <a:xfrm rot="10800000" flipH="1">
                <a:off x="2638424" y="2584450"/>
                <a:ext cx="620459" cy="1066800"/>
              </a:xfrm>
              <a:prstGeom prst="bentConnector3">
                <a:avLst>
                  <a:gd name="adj1" fmla="val 44213"/>
                </a:avLst>
              </a:prstGeom>
              <a:noFill/>
              <a:ln w="12700" cmpd="sng">
                <a:solidFill>
                  <a:srgbClr val="FFFFFF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36" name="AutoShape 12"/>
              <p:cNvCxnSpPr>
                <a:cxnSpLocks noChangeShapeType="1"/>
              </p:cNvCxnSpPr>
              <p:nvPr/>
            </p:nvCxnSpPr>
            <p:spPr bwMode="gray">
              <a:xfrm rot="10800000" flipH="1">
                <a:off x="2638424" y="3270250"/>
                <a:ext cx="620459" cy="381000"/>
              </a:xfrm>
              <a:prstGeom prst="bentConnector3">
                <a:avLst>
                  <a:gd name="adj1" fmla="val 44213"/>
                </a:avLst>
              </a:prstGeom>
              <a:noFill/>
              <a:ln w="12700" cmpd="sng">
                <a:solidFill>
                  <a:srgbClr val="FFFFFF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37" name="AutoShape 12"/>
              <p:cNvCxnSpPr>
                <a:cxnSpLocks noChangeShapeType="1"/>
              </p:cNvCxnSpPr>
              <p:nvPr/>
            </p:nvCxnSpPr>
            <p:spPr bwMode="gray">
              <a:xfrm rot="10800000" flipH="1" flipV="1">
                <a:off x="2638424" y="3651250"/>
                <a:ext cx="620459" cy="990600"/>
              </a:xfrm>
              <a:prstGeom prst="bentConnector3">
                <a:avLst>
                  <a:gd name="adj1" fmla="val 44213"/>
                </a:avLst>
              </a:prstGeom>
              <a:noFill/>
              <a:ln w="12700" cmpd="sng">
                <a:solidFill>
                  <a:srgbClr val="FFFFFF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Straight Arrow Connector 37"/>
              <p:cNvCxnSpPr>
                <a:stCxn id="10250" idx="3"/>
              </p:cNvCxnSpPr>
              <p:nvPr/>
            </p:nvCxnSpPr>
            <p:spPr bwMode="auto">
              <a:xfrm>
                <a:off x="6166713" y="3651250"/>
                <a:ext cx="399187" cy="1588"/>
              </a:xfrm>
              <a:prstGeom prst="straightConnector1">
                <a:avLst/>
              </a:prstGeom>
              <a:ln w="12700" cmpd="sng">
                <a:solidFill>
                  <a:srgbClr val="FFFFFF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118"/>
            <p:cNvSpPr>
              <a:spLocks noChangeArrowheads="1"/>
            </p:cNvSpPr>
            <p:nvPr/>
          </p:nvSpPr>
          <p:spPr bwMode="gray">
            <a:xfrm>
              <a:off x="3003551" y="3938588"/>
              <a:ext cx="3477056" cy="590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33363" indent="-233363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Font typeface="Arial" charset="0"/>
                <a:buNone/>
                <a:defRPr/>
              </a:pPr>
              <a:r>
                <a:rPr lang="en-US" dirty="0" smtClean="0">
                  <a:latin typeface="+mn-lt"/>
                </a:rPr>
                <a:t>Score aggregates predictions from many shallow trees</a:t>
              </a:r>
            </a:p>
          </p:txBody>
        </p:sp>
      </p:grpSp>
      <p:sp>
        <p:nvSpPr>
          <p:cNvPr id="33" name="TextBox 32"/>
          <p:cNvSpPr txBox="1"/>
          <p:nvPr/>
        </p:nvSpPr>
        <p:spPr bwMode="black">
          <a:xfrm>
            <a:off x="7331404" y="3279911"/>
            <a:ext cx="1038746" cy="2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Predictors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89205" y="2232509"/>
            <a:ext cx="1224059" cy="860211"/>
            <a:chOff x="6901703" y="3861245"/>
            <a:chExt cx="1224059" cy="860211"/>
          </a:xfrm>
        </p:grpSpPr>
        <p:sp>
          <p:nvSpPr>
            <p:cNvPr id="6" name="TextBox 5"/>
            <p:cNvSpPr txBox="1"/>
            <p:nvPr/>
          </p:nvSpPr>
          <p:spPr bwMode="black">
            <a:xfrm>
              <a:off x="6901703" y="4467540"/>
              <a:ext cx="141002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R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80000"/>
                <a:tabLst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F5F"/>
                  </a:solidFill>
                  <a:effectLst/>
                  <a:uLnTx/>
                  <a:uFillTx/>
                </a:rPr>
                <a:t>?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6969789" y="4081980"/>
              <a:ext cx="0" cy="36562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 bwMode="black">
            <a:xfrm>
              <a:off x="7116966" y="3861245"/>
              <a:ext cx="695603" cy="2462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600" b="1">
                  <a:solidFill>
                    <a:srgbClr val="003F5F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Scored</a:t>
              </a:r>
            </a:p>
          </p:txBody>
        </p:sp>
        <p:sp>
          <p:nvSpPr>
            <p:cNvPr id="39" name="TextBox 38"/>
            <p:cNvSpPr txBox="1"/>
            <p:nvPr/>
          </p:nvSpPr>
          <p:spPr bwMode="black">
            <a:xfrm>
              <a:off x="7073491" y="4467538"/>
              <a:ext cx="1052271" cy="25391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600" b="1">
                  <a:solidFill>
                    <a:srgbClr val="003F5F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New case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916582" y="3957638"/>
              <a:ext cx="111306" cy="105599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endParaRPr lang="en-US" dirty="0" err="1" smtClean="0"/>
            </a:p>
          </p:txBody>
        </p:sp>
      </p:grpSp>
      <p:sp>
        <p:nvSpPr>
          <p:cNvPr id="41" name="TextBox 40"/>
          <p:cNvSpPr txBox="1"/>
          <p:nvPr/>
        </p:nvSpPr>
        <p:spPr bwMode="black">
          <a:xfrm rot="16200000">
            <a:off x="6486676" y="2393261"/>
            <a:ext cx="602729" cy="2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Score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0137C2D6-563A-844C-8197-2CF3F09137A4}" type="slidenum">
              <a:rPr lang="en-US" smtClean="0"/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5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1788" y="910676"/>
            <a:ext cx="8496428" cy="2539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Simulated </a:t>
            </a:r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31788" y="352434"/>
            <a:ext cx="8496428" cy="310341"/>
          </a:xfrm>
        </p:spPr>
        <p:txBody>
          <a:bodyPr/>
          <a:lstStyle/>
          <a:p>
            <a:pPr algn="l"/>
            <a:r>
              <a:rPr lang="en-US" dirty="0" smtClean="0"/>
              <a:t>Demonstration Problem</a:t>
            </a:r>
            <a:endParaRPr lang="en-US" sz="1600" b="0" dirty="0" smtClean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66048" y="1164604"/>
            <a:ext cx="7615738" cy="3000375"/>
            <a:chOff x="1978075" y="1431924"/>
            <a:chExt cx="7771554" cy="4000500"/>
          </a:xfrm>
        </p:grpSpPr>
        <p:pic>
          <p:nvPicPr>
            <p:cNvPr id="10243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78075" y="1431924"/>
              <a:ext cx="4642339" cy="400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247" name="AutoShape 20"/>
            <p:cNvCxnSpPr>
              <a:cxnSpLocks noChangeShapeType="1"/>
              <a:stCxn id="10249" idx="1"/>
            </p:cNvCxnSpPr>
            <p:nvPr/>
          </p:nvCxnSpPr>
          <p:spPr bwMode="gray">
            <a:xfrm flipH="1" flipV="1">
              <a:off x="5558946" y="2766828"/>
              <a:ext cx="831271" cy="525857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48" name="AutoShape 20"/>
            <p:cNvCxnSpPr>
              <a:cxnSpLocks noChangeShapeType="1"/>
              <a:stCxn id="17" idx="1"/>
            </p:cNvCxnSpPr>
            <p:nvPr/>
          </p:nvCxnSpPr>
          <p:spPr bwMode="gray">
            <a:xfrm flipH="1" flipV="1">
              <a:off x="5212161" y="3517364"/>
              <a:ext cx="1178053" cy="764289"/>
            </a:xfrm>
            <a:prstGeom prst="straightConnector1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49" name="TextBox 14"/>
            <p:cNvSpPr txBox="1">
              <a:spLocks noChangeArrowheads="1"/>
            </p:cNvSpPr>
            <p:nvPr/>
          </p:nvSpPr>
          <p:spPr bwMode="auto">
            <a:xfrm>
              <a:off x="6390216" y="3061852"/>
              <a:ext cx="33594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Font typeface="Arial" charset="0"/>
                <a:buNone/>
              </a:pPr>
              <a:r>
                <a:rPr lang="en-US" sz="1800" dirty="0"/>
                <a:t>N</a:t>
              </a:r>
              <a:r>
                <a:rPr lang="en-US" sz="1800" dirty="0" smtClean="0"/>
                <a:t>oisy training samples</a:t>
              </a:r>
              <a:endParaRPr lang="en-US" sz="1800" dirty="0"/>
            </a:p>
          </p:txBody>
        </p:sp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6390214" y="3666100"/>
              <a:ext cx="3315956" cy="1231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None/>
              </a:pPr>
              <a:r>
                <a:rPr lang="en-US" sz="1800" dirty="0" smtClean="0">
                  <a:solidFill>
                    <a:schemeClr val="accent2"/>
                  </a:solidFill>
                </a:rPr>
                <a:t>Predictive relationship from which data were generated (“ground truth”)</a:t>
              </a:r>
            </a:p>
          </p:txBody>
        </p:sp>
      </p:grpSp>
      <p:sp>
        <p:nvSpPr>
          <p:cNvPr id="14" name="TextBox 13"/>
          <p:cNvSpPr txBox="1"/>
          <p:nvPr/>
        </p:nvSpPr>
        <p:spPr bwMode="black">
          <a:xfrm rot="16200000">
            <a:off x="872317" y="2433217"/>
            <a:ext cx="1051570" cy="2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Outcomes</a:t>
            </a:r>
          </a:p>
        </p:txBody>
      </p:sp>
      <p:sp>
        <p:nvSpPr>
          <p:cNvPr id="15" name="TextBox 14"/>
          <p:cNvSpPr txBox="1"/>
          <p:nvPr/>
        </p:nvSpPr>
        <p:spPr bwMode="black">
          <a:xfrm>
            <a:off x="3021306" y="4040329"/>
            <a:ext cx="1038746" cy="2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Predictors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0137C2D6-563A-844C-8197-2CF3F09137A4}" type="slidenum">
              <a:rPr lang="en-US" smtClean="0"/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Boosting</a:t>
            </a:r>
            <a:r>
              <a:rPr lang="en-US" dirty="0"/>
              <a:t>: </a:t>
            </a:r>
            <a:r>
              <a:rPr lang="en-US" dirty="0">
                <a:solidFill>
                  <a:srgbClr val="003F5F"/>
                </a:solidFill>
              </a:rPr>
              <a:t>1 </a:t>
            </a:r>
            <a:r>
              <a:rPr lang="en-US" dirty="0" smtClean="0">
                <a:solidFill>
                  <a:srgbClr val="003F5F"/>
                </a:solidFill>
              </a:rPr>
              <a:t>Shallow Tree</a:t>
            </a:r>
            <a:endParaRPr lang="en-US" dirty="0">
              <a:solidFill>
                <a:srgbClr val="003F5F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67646" y="1623431"/>
            <a:ext cx="3555844" cy="2476500"/>
            <a:chOff x="2638426" y="1426343"/>
            <a:chExt cx="3927475" cy="2512245"/>
          </a:xfrm>
        </p:grpSpPr>
        <p:sp>
          <p:nvSpPr>
            <p:cNvPr id="30" name="Rectangle 29"/>
            <p:cNvSpPr/>
            <p:nvPr/>
          </p:nvSpPr>
          <p:spPr bwMode="auto">
            <a:xfrm>
              <a:off x="2638426" y="1426343"/>
              <a:ext cx="3927475" cy="2512245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33363" indent="-233363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Font typeface="Arial" charset="0"/>
                <a:buNone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AutoShape 5"/>
            <p:cNvSpPr>
              <a:spLocks noChangeArrowheads="1"/>
            </p:cNvSpPr>
            <p:nvPr/>
          </p:nvSpPr>
          <p:spPr bwMode="gray">
            <a:xfrm>
              <a:off x="3259138" y="1766888"/>
              <a:ext cx="838200" cy="342900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233363" indent="-233363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Font typeface="Arial" charset="0"/>
                <a:buNone/>
              </a:pPr>
              <a:r>
                <a:rPr lang="en-US" sz="1400" dirty="0"/>
                <a:t>Tree 1</a:t>
              </a:r>
            </a:p>
          </p:txBody>
        </p:sp>
        <p:grpSp>
          <p:nvGrpSpPr>
            <p:cNvPr id="32" name="Group 42"/>
            <p:cNvGrpSpPr>
              <a:grpSpLocks/>
            </p:cNvGrpSpPr>
            <p:nvPr/>
          </p:nvGrpSpPr>
          <p:grpSpPr bwMode="auto">
            <a:xfrm>
              <a:off x="2638426" y="1938338"/>
              <a:ext cx="3927475" cy="1257301"/>
              <a:chOff x="2638424" y="2584450"/>
              <a:chExt cx="3927476" cy="1676401"/>
            </a:xfrm>
          </p:grpSpPr>
          <p:sp>
            <p:nvSpPr>
              <p:cNvPr id="33" name="AutoShape 8"/>
              <p:cNvSpPr>
                <a:spLocks noChangeArrowheads="1"/>
              </p:cNvSpPr>
              <p:nvPr/>
            </p:nvSpPr>
            <p:spPr bwMode="gray">
              <a:xfrm>
                <a:off x="4986084" y="3041650"/>
                <a:ext cx="1295400" cy="1219201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  <a:buClr>
                    <a:schemeClr val="tx1"/>
                  </a:buClr>
                  <a:buFont typeface="Arial" charset="0"/>
                  <a:buNone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Weighted</a:t>
                </a:r>
              </a:p>
              <a:p>
                <a:pPr algn="ctr" eaLnBrk="0" hangingPunct="0">
                  <a:lnSpc>
                    <a:spcPct val="90000"/>
                  </a:lnSpc>
                  <a:buClr>
                    <a:schemeClr val="tx1"/>
                  </a:buClr>
                  <a:buFont typeface="Arial" charset="0"/>
                  <a:buNone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Average</a:t>
                </a:r>
              </a:p>
            </p:txBody>
          </p:sp>
          <p:cxnSp>
            <p:nvCxnSpPr>
              <p:cNvPr id="34" name="AutoShape 12"/>
              <p:cNvCxnSpPr>
                <a:cxnSpLocks noChangeShapeType="1"/>
              </p:cNvCxnSpPr>
              <p:nvPr/>
            </p:nvCxnSpPr>
            <p:spPr bwMode="gray">
              <a:xfrm>
                <a:off x="4097084" y="2584450"/>
                <a:ext cx="889000" cy="638175"/>
              </a:xfrm>
              <a:prstGeom prst="bentConnector3">
                <a:avLst>
                  <a:gd name="adj1" fmla="val 50000"/>
                </a:avLst>
              </a:prstGeom>
              <a:noFill/>
              <a:ln w="12700" cmpd="sng">
                <a:solidFill>
                  <a:srgbClr val="FFFFFF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AutoShape 12"/>
              <p:cNvCxnSpPr>
                <a:cxnSpLocks noChangeShapeType="1"/>
              </p:cNvCxnSpPr>
              <p:nvPr/>
            </p:nvCxnSpPr>
            <p:spPr bwMode="gray">
              <a:xfrm rot="10800000" flipH="1">
                <a:off x="2638424" y="2584450"/>
                <a:ext cx="620459" cy="1066800"/>
              </a:xfrm>
              <a:prstGeom prst="bentConnector3">
                <a:avLst>
                  <a:gd name="adj1" fmla="val 44213"/>
                </a:avLst>
              </a:prstGeom>
              <a:noFill/>
              <a:ln w="12700" cmpd="sng">
                <a:solidFill>
                  <a:srgbClr val="FFFFFF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Straight Arrow Connector 39"/>
              <p:cNvCxnSpPr/>
              <p:nvPr/>
            </p:nvCxnSpPr>
            <p:spPr bwMode="auto">
              <a:xfrm>
                <a:off x="6281738" y="3651250"/>
                <a:ext cx="284162" cy="1588"/>
              </a:xfrm>
              <a:prstGeom prst="straightConnector1">
                <a:avLst/>
              </a:prstGeom>
              <a:ln w="12700" cmpd="sng">
                <a:solidFill>
                  <a:srgbClr val="FFFFFF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009437" y="1138518"/>
            <a:ext cx="4817948" cy="361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6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1788" y="1766047"/>
            <a:ext cx="3224056" cy="2277534"/>
            <a:chOff x="2638426" y="1426343"/>
            <a:chExt cx="3927475" cy="2512245"/>
          </a:xfrm>
        </p:grpSpPr>
        <p:sp>
          <p:nvSpPr>
            <p:cNvPr id="7" name="Rectangle 6"/>
            <p:cNvSpPr/>
            <p:nvPr/>
          </p:nvSpPr>
          <p:spPr bwMode="auto">
            <a:xfrm>
              <a:off x="2638426" y="1426343"/>
              <a:ext cx="3927475" cy="2512245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33363" indent="-233363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Font typeface="Arial" charset="0"/>
                <a:buNone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3259138" y="1766889"/>
              <a:ext cx="838200" cy="1053043"/>
              <a:chOff x="3405188" y="2355850"/>
              <a:chExt cx="838200" cy="1404057"/>
            </a:xfrm>
          </p:grpSpPr>
          <p:sp>
            <p:nvSpPr>
              <p:cNvPr id="18" name="AutoShape 5"/>
              <p:cNvSpPr>
                <a:spLocks noChangeArrowheads="1"/>
              </p:cNvSpPr>
              <p:nvPr/>
            </p:nvSpPr>
            <p:spPr bwMode="gray">
              <a:xfrm>
                <a:off x="3405188" y="2355850"/>
                <a:ext cx="838200" cy="457200"/>
              </a:xfrm>
              <a:prstGeom prst="rect">
                <a:avLst/>
              </a:prstGeom>
              <a:ln>
                <a:noFill/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233363" indent="-233363"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tx1"/>
                  </a:buClr>
                  <a:buFont typeface="Arial" charset="0"/>
                  <a:buNone/>
                </a:pPr>
                <a:r>
                  <a:rPr lang="en-US" sz="1400" dirty="0"/>
                  <a:t>Tree 1</a:t>
                </a:r>
              </a:p>
            </p:txBody>
          </p:sp>
          <p:sp>
            <p:nvSpPr>
              <p:cNvPr id="19" name="AutoShape 6"/>
              <p:cNvSpPr>
                <a:spLocks noChangeArrowheads="1"/>
              </p:cNvSpPr>
              <p:nvPr/>
            </p:nvSpPr>
            <p:spPr bwMode="gray">
              <a:xfrm>
                <a:off x="3405188" y="3302707"/>
                <a:ext cx="838200" cy="457200"/>
              </a:xfrm>
              <a:prstGeom prst="rect">
                <a:avLst/>
              </a:prstGeom>
              <a:ln>
                <a:noFill/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233363" indent="-233363"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tx1"/>
                  </a:buClr>
                  <a:buFont typeface="Arial" charset="0"/>
                  <a:buNone/>
                </a:pPr>
                <a:r>
                  <a:rPr lang="en-US" sz="1400" dirty="0"/>
                  <a:t>Tree 5</a:t>
                </a:r>
              </a:p>
            </p:txBody>
          </p:sp>
          <p:sp>
            <p:nvSpPr>
              <p:cNvPr id="21" name="AutoShape 9"/>
              <p:cNvSpPr>
                <a:spLocks noChangeAspect="1" noChangeArrowheads="1"/>
              </p:cNvSpPr>
              <p:nvPr/>
            </p:nvSpPr>
            <p:spPr bwMode="gray">
              <a:xfrm>
                <a:off x="3775074" y="2903537"/>
                <a:ext cx="92075" cy="92075"/>
              </a:xfrm>
              <a:prstGeom prst="flowChartConnector">
                <a:avLst/>
              </a:prstGeom>
              <a:ln>
                <a:noFill/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233363" indent="-233363"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tx1"/>
                  </a:buClr>
                  <a:buFont typeface="Arial" charset="0"/>
                  <a:buNone/>
                </a:pPr>
                <a:endParaRPr lang="en-US" sz="1400"/>
              </a:p>
            </p:txBody>
          </p:sp>
          <p:sp>
            <p:nvSpPr>
              <p:cNvPr id="22" name="AutoShape 10"/>
              <p:cNvSpPr>
                <a:spLocks noChangeAspect="1" noChangeArrowheads="1"/>
              </p:cNvSpPr>
              <p:nvPr/>
            </p:nvSpPr>
            <p:spPr bwMode="gray">
              <a:xfrm>
                <a:off x="3778249" y="3089087"/>
                <a:ext cx="92075" cy="92075"/>
              </a:xfrm>
              <a:prstGeom prst="flowChartConnector">
                <a:avLst/>
              </a:prstGeom>
              <a:ln>
                <a:noFill/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233363" indent="-233363"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tx1"/>
                  </a:buClr>
                  <a:buFont typeface="Arial" charset="0"/>
                  <a:buNone/>
                </a:pPr>
                <a:endParaRPr lang="en-US" sz="1400"/>
              </a:p>
            </p:txBody>
          </p:sp>
        </p:grpSp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2638426" y="1938338"/>
              <a:ext cx="3927475" cy="1257301"/>
              <a:chOff x="2638424" y="2584450"/>
              <a:chExt cx="3927476" cy="1676401"/>
            </a:xfrm>
          </p:grpSpPr>
          <p:sp>
            <p:nvSpPr>
              <p:cNvPr id="10" name="AutoShape 8"/>
              <p:cNvSpPr>
                <a:spLocks noChangeArrowheads="1"/>
              </p:cNvSpPr>
              <p:nvPr/>
            </p:nvSpPr>
            <p:spPr bwMode="gray">
              <a:xfrm>
                <a:off x="4986084" y="3041650"/>
                <a:ext cx="1295400" cy="1219201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  <a:buClr>
                    <a:schemeClr val="tx1"/>
                  </a:buClr>
                  <a:buFont typeface="Arial" charset="0"/>
                  <a:buNone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Weighted</a:t>
                </a:r>
              </a:p>
              <a:p>
                <a:pPr algn="ctr" eaLnBrk="0" hangingPunct="0">
                  <a:lnSpc>
                    <a:spcPct val="90000"/>
                  </a:lnSpc>
                  <a:buClr>
                    <a:schemeClr val="tx1"/>
                  </a:buClr>
                  <a:buFont typeface="Arial" charset="0"/>
                  <a:buNone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Average</a:t>
                </a:r>
              </a:p>
            </p:txBody>
          </p:sp>
          <p:cxnSp>
            <p:nvCxnSpPr>
              <p:cNvPr id="11" name="AutoShape 12"/>
              <p:cNvCxnSpPr>
                <a:cxnSpLocks noChangeShapeType="1"/>
              </p:cNvCxnSpPr>
              <p:nvPr/>
            </p:nvCxnSpPr>
            <p:spPr bwMode="gray">
              <a:xfrm>
                <a:off x="4097084" y="2584450"/>
                <a:ext cx="889000" cy="638175"/>
              </a:xfrm>
              <a:prstGeom prst="bentConnector3">
                <a:avLst>
                  <a:gd name="adj1" fmla="val 50000"/>
                </a:avLst>
              </a:prstGeom>
              <a:noFill/>
              <a:ln w="12700" cmpd="sng">
                <a:solidFill>
                  <a:srgbClr val="FFFFFF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" name="AutoShape 13"/>
              <p:cNvCxnSpPr>
                <a:cxnSpLocks noChangeShapeType="1"/>
                <a:stCxn id="19" idx="3"/>
              </p:cNvCxnSpPr>
              <p:nvPr/>
            </p:nvCxnSpPr>
            <p:spPr bwMode="gray">
              <a:xfrm flipV="1">
                <a:off x="4097337" y="3417888"/>
                <a:ext cx="888748" cy="113422"/>
              </a:xfrm>
              <a:prstGeom prst="bentConnector3">
                <a:avLst>
                  <a:gd name="adj1" fmla="val 50000"/>
                </a:avLst>
              </a:prstGeom>
              <a:noFill/>
              <a:ln w="12700" cmpd="sng">
                <a:solidFill>
                  <a:srgbClr val="FFFFFF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12"/>
              <p:cNvCxnSpPr>
                <a:cxnSpLocks noChangeShapeType="1"/>
              </p:cNvCxnSpPr>
              <p:nvPr/>
            </p:nvCxnSpPr>
            <p:spPr bwMode="gray">
              <a:xfrm rot="10800000" flipH="1">
                <a:off x="2638424" y="2584450"/>
                <a:ext cx="620459" cy="1066800"/>
              </a:xfrm>
              <a:prstGeom prst="bentConnector3">
                <a:avLst>
                  <a:gd name="adj1" fmla="val 44213"/>
                </a:avLst>
              </a:prstGeom>
              <a:noFill/>
              <a:ln w="12700" cmpd="sng">
                <a:solidFill>
                  <a:srgbClr val="FFFFFF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2"/>
              <p:cNvCxnSpPr>
                <a:cxnSpLocks noChangeShapeType="1"/>
                <a:endCxn id="19" idx="1"/>
              </p:cNvCxnSpPr>
              <p:nvPr/>
            </p:nvCxnSpPr>
            <p:spPr bwMode="gray">
              <a:xfrm flipV="1">
                <a:off x="2638424" y="3531310"/>
                <a:ext cx="620712" cy="119940"/>
              </a:xfrm>
              <a:prstGeom prst="bentConnector3">
                <a:avLst>
                  <a:gd name="adj1" fmla="val 44861"/>
                </a:avLst>
              </a:prstGeom>
              <a:noFill/>
              <a:ln w="12700" cmpd="sng">
                <a:solidFill>
                  <a:srgbClr val="FFFFFF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Straight Arrow Connector 16"/>
              <p:cNvCxnSpPr/>
              <p:nvPr/>
            </p:nvCxnSpPr>
            <p:spPr bwMode="auto">
              <a:xfrm>
                <a:off x="6281738" y="3651250"/>
                <a:ext cx="284162" cy="1588"/>
              </a:xfrm>
              <a:prstGeom prst="straightConnector1">
                <a:avLst/>
              </a:prstGeom>
              <a:ln w="12700" cmpd="sng">
                <a:solidFill>
                  <a:srgbClr val="FFFFFF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28436" y="1075765"/>
            <a:ext cx="4900058" cy="3674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Boosting: </a:t>
            </a:r>
            <a:r>
              <a:rPr lang="en-US" dirty="0" smtClean="0">
                <a:solidFill>
                  <a:srgbClr val="003F5F"/>
                </a:solidFill>
              </a:rPr>
              <a:t>5 Shallow Trees</a:t>
            </a:r>
            <a:endParaRPr lang="en-US" sz="1600" dirty="0" smtClean="0">
              <a:solidFill>
                <a:srgbClr val="003F5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31788" y="4984863"/>
            <a:ext cx="109712" cy="94257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0137C2D6-563A-844C-8197-2CF3F09137A4}" type="slidenum">
              <a:rPr lang="en-US" smtClean="0"/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0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0874" y="1730187"/>
            <a:ext cx="3274970" cy="2313393"/>
            <a:chOff x="2638426" y="1426343"/>
            <a:chExt cx="3927475" cy="2512245"/>
          </a:xfrm>
        </p:grpSpPr>
        <p:sp>
          <p:nvSpPr>
            <p:cNvPr id="7" name="Rectangle 6"/>
            <p:cNvSpPr/>
            <p:nvPr/>
          </p:nvSpPr>
          <p:spPr bwMode="auto">
            <a:xfrm>
              <a:off x="2638426" y="1426343"/>
              <a:ext cx="3927475" cy="2512245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233363" indent="-233363"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tx1"/>
                </a:buClr>
                <a:buFont typeface="Arial" charset="0"/>
                <a:buNone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3259138" y="1766888"/>
              <a:ext cx="838200" cy="1885950"/>
              <a:chOff x="3405188" y="2355850"/>
              <a:chExt cx="838200" cy="2514600"/>
            </a:xfrm>
          </p:grpSpPr>
          <p:sp>
            <p:nvSpPr>
              <p:cNvPr id="18" name="AutoShape 5"/>
              <p:cNvSpPr>
                <a:spLocks noChangeArrowheads="1"/>
              </p:cNvSpPr>
              <p:nvPr/>
            </p:nvSpPr>
            <p:spPr bwMode="gray">
              <a:xfrm>
                <a:off x="3405188" y="2355850"/>
                <a:ext cx="838200" cy="457200"/>
              </a:xfrm>
              <a:prstGeom prst="rect">
                <a:avLst/>
              </a:prstGeom>
              <a:ln>
                <a:noFill/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233363" indent="-233363"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tx1"/>
                  </a:buClr>
                  <a:buFont typeface="Arial" charset="0"/>
                  <a:buNone/>
                </a:pPr>
                <a:r>
                  <a:rPr lang="en-US" sz="1400" dirty="0"/>
                  <a:t>Tree 1</a:t>
                </a:r>
              </a:p>
            </p:txBody>
          </p:sp>
          <p:sp>
            <p:nvSpPr>
              <p:cNvPr id="20" name="AutoShape 7"/>
              <p:cNvSpPr>
                <a:spLocks noChangeArrowheads="1"/>
              </p:cNvSpPr>
              <p:nvPr/>
            </p:nvSpPr>
            <p:spPr bwMode="gray">
              <a:xfrm>
                <a:off x="3405188" y="4413250"/>
                <a:ext cx="838200" cy="457200"/>
              </a:xfrm>
              <a:prstGeom prst="rect">
                <a:avLst/>
              </a:prstGeom>
              <a:ln>
                <a:noFill/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233363" indent="-233363"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tx1"/>
                  </a:buClr>
                  <a:buFont typeface="Arial" charset="0"/>
                  <a:buNone/>
                </a:pPr>
                <a:r>
                  <a:rPr lang="en-US" sz="1400" dirty="0"/>
                  <a:t>Tree 200</a:t>
                </a:r>
              </a:p>
            </p:txBody>
          </p:sp>
          <p:sp>
            <p:nvSpPr>
              <p:cNvPr id="21" name="AutoShape 9"/>
              <p:cNvSpPr>
                <a:spLocks noChangeAspect="1" noChangeArrowheads="1"/>
              </p:cNvSpPr>
              <p:nvPr/>
            </p:nvSpPr>
            <p:spPr bwMode="gray">
              <a:xfrm>
                <a:off x="3775075" y="3703638"/>
                <a:ext cx="92075" cy="92075"/>
              </a:xfrm>
              <a:prstGeom prst="flowChartConnector">
                <a:avLst/>
              </a:prstGeom>
              <a:ln>
                <a:noFill/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233363" indent="-233363"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tx1"/>
                  </a:buClr>
                  <a:buFont typeface="Arial" charset="0"/>
                  <a:buNone/>
                </a:pPr>
                <a:endParaRPr lang="en-US" sz="1400"/>
              </a:p>
            </p:txBody>
          </p:sp>
          <p:sp>
            <p:nvSpPr>
              <p:cNvPr id="22" name="AutoShape 10"/>
              <p:cNvSpPr>
                <a:spLocks noChangeAspect="1" noChangeArrowheads="1"/>
              </p:cNvSpPr>
              <p:nvPr/>
            </p:nvSpPr>
            <p:spPr bwMode="gray">
              <a:xfrm>
                <a:off x="3775075" y="3932238"/>
                <a:ext cx="92075" cy="92075"/>
              </a:xfrm>
              <a:prstGeom prst="flowChartConnector">
                <a:avLst/>
              </a:prstGeom>
              <a:ln>
                <a:noFill/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233363" indent="-233363"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tx1"/>
                  </a:buClr>
                  <a:buFont typeface="Arial" charset="0"/>
                  <a:buNone/>
                </a:pPr>
                <a:endParaRPr lang="en-US" sz="1400"/>
              </a:p>
            </p:txBody>
          </p:sp>
          <p:sp>
            <p:nvSpPr>
              <p:cNvPr id="23" name="AutoShape 11"/>
              <p:cNvSpPr>
                <a:spLocks noChangeAspect="1" noChangeArrowheads="1"/>
              </p:cNvSpPr>
              <p:nvPr/>
            </p:nvSpPr>
            <p:spPr bwMode="gray">
              <a:xfrm>
                <a:off x="3774863" y="3484033"/>
                <a:ext cx="92075" cy="92075"/>
              </a:xfrm>
              <a:prstGeom prst="flowChartConnector">
                <a:avLst/>
              </a:prstGeom>
              <a:ln>
                <a:noFill/>
                <a:headEnd/>
                <a:tailEnd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marL="233363" indent="-233363" algn="ctr" eaLnBrk="0" hangingPunct="0">
                  <a:lnSpc>
                    <a:spcPct val="90000"/>
                  </a:lnSpc>
                  <a:spcBef>
                    <a:spcPct val="50000"/>
                  </a:spcBef>
                  <a:buClr>
                    <a:schemeClr val="tx1"/>
                  </a:buClr>
                  <a:buFont typeface="Arial" charset="0"/>
                  <a:buNone/>
                </a:pPr>
                <a:endParaRPr lang="en-US" sz="1400"/>
              </a:p>
            </p:txBody>
          </p:sp>
        </p:grpSp>
        <p:grpSp>
          <p:nvGrpSpPr>
            <p:cNvPr id="9" name="Group 42"/>
            <p:cNvGrpSpPr>
              <a:grpSpLocks/>
            </p:cNvGrpSpPr>
            <p:nvPr/>
          </p:nvGrpSpPr>
          <p:grpSpPr bwMode="auto">
            <a:xfrm>
              <a:off x="2638426" y="1938338"/>
              <a:ext cx="3927475" cy="1543050"/>
              <a:chOff x="2638424" y="2584450"/>
              <a:chExt cx="3927476" cy="2057400"/>
            </a:xfrm>
          </p:grpSpPr>
          <p:sp>
            <p:nvSpPr>
              <p:cNvPr id="10" name="AutoShape 8"/>
              <p:cNvSpPr>
                <a:spLocks noChangeArrowheads="1"/>
              </p:cNvSpPr>
              <p:nvPr/>
            </p:nvSpPr>
            <p:spPr bwMode="gray">
              <a:xfrm>
                <a:off x="4986084" y="3041650"/>
                <a:ext cx="1295400" cy="1219201"/>
              </a:xfrm>
              <a:prstGeom prst="flowChartDelay">
                <a:avLst/>
              </a:prstGeom>
              <a:solidFill>
                <a:schemeClr val="tx1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eaLnBrk="0" hangingPunct="0">
                  <a:lnSpc>
                    <a:spcPct val="90000"/>
                  </a:lnSpc>
                  <a:buClr>
                    <a:schemeClr val="tx1"/>
                  </a:buClr>
                  <a:buFont typeface="Arial" charset="0"/>
                  <a:buNone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Weighted</a:t>
                </a:r>
              </a:p>
              <a:p>
                <a:pPr algn="ctr" eaLnBrk="0" hangingPunct="0">
                  <a:lnSpc>
                    <a:spcPct val="90000"/>
                  </a:lnSpc>
                  <a:buClr>
                    <a:schemeClr val="tx1"/>
                  </a:buClr>
                  <a:buFont typeface="Arial" charset="0"/>
                  <a:buNone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Average</a:t>
                </a:r>
              </a:p>
            </p:txBody>
          </p:sp>
          <p:cxnSp>
            <p:nvCxnSpPr>
              <p:cNvPr id="11" name="AutoShape 12"/>
              <p:cNvCxnSpPr>
                <a:cxnSpLocks noChangeShapeType="1"/>
              </p:cNvCxnSpPr>
              <p:nvPr/>
            </p:nvCxnSpPr>
            <p:spPr bwMode="gray">
              <a:xfrm>
                <a:off x="4097084" y="2584450"/>
                <a:ext cx="889000" cy="638175"/>
              </a:xfrm>
              <a:prstGeom prst="bentConnector3">
                <a:avLst>
                  <a:gd name="adj1" fmla="val 50000"/>
                </a:avLst>
              </a:prstGeom>
              <a:noFill/>
              <a:ln w="12700" cmpd="sng">
                <a:solidFill>
                  <a:srgbClr val="FFFFFF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AutoShape 14"/>
              <p:cNvCxnSpPr>
                <a:cxnSpLocks noChangeShapeType="1"/>
              </p:cNvCxnSpPr>
              <p:nvPr/>
            </p:nvCxnSpPr>
            <p:spPr bwMode="gray">
              <a:xfrm flipV="1">
                <a:off x="4097084" y="4084638"/>
                <a:ext cx="889000" cy="557212"/>
              </a:xfrm>
              <a:prstGeom prst="bentConnector3">
                <a:avLst>
                  <a:gd name="adj1" fmla="val 50000"/>
                </a:avLst>
              </a:prstGeom>
              <a:noFill/>
              <a:ln w="12700" cmpd="sng">
                <a:solidFill>
                  <a:srgbClr val="FFFFFF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12"/>
              <p:cNvCxnSpPr>
                <a:cxnSpLocks noChangeShapeType="1"/>
              </p:cNvCxnSpPr>
              <p:nvPr/>
            </p:nvCxnSpPr>
            <p:spPr bwMode="gray">
              <a:xfrm rot="10800000" flipH="1">
                <a:off x="2638424" y="2584450"/>
                <a:ext cx="620459" cy="1066800"/>
              </a:xfrm>
              <a:prstGeom prst="bentConnector3">
                <a:avLst>
                  <a:gd name="adj1" fmla="val 44213"/>
                </a:avLst>
              </a:prstGeom>
              <a:noFill/>
              <a:ln w="12700" cmpd="sng">
                <a:solidFill>
                  <a:srgbClr val="FFFFFF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2"/>
              <p:cNvCxnSpPr>
                <a:cxnSpLocks noChangeShapeType="1"/>
              </p:cNvCxnSpPr>
              <p:nvPr/>
            </p:nvCxnSpPr>
            <p:spPr bwMode="gray">
              <a:xfrm rot="10800000" flipH="1" flipV="1">
                <a:off x="2638424" y="3651250"/>
                <a:ext cx="620459" cy="990600"/>
              </a:xfrm>
              <a:prstGeom prst="bentConnector3">
                <a:avLst>
                  <a:gd name="adj1" fmla="val 44213"/>
                </a:avLst>
              </a:prstGeom>
              <a:noFill/>
              <a:ln w="12700" cmpd="sng">
                <a:solidFill>
                  <a:srgbClr val="FFFFFF"/>
                </a:solidFill>
                <a:miter lim="800000"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Straight Arrow Connector 16"/>
              <p:cNvCxnSpPr/>
              <p:nvPr/>
            </p:nvCxnSpPr>
            <p:spPr bwMode="auto">
              <a:xfrm>
                <a:off x="6281738" y="3651250"/>
                <a:ext cx="284162" cy="1588"/>
              </a:xfrm>
              <a:prstGeom prst="straightConnector1">
                <a:avLst/>
              </a:prstGeom>
              <a:ln w="12700" cmpd="sng">
                <a:solidFill>
                  <a:srgbClr val="FFFFFF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73574" y="1111624"/>
            <a:ext cx="4853811" cy="36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Boosting: </a:t>
            </a:r>
            <a:r>
              <a:rPr lang="en-US" dirty="0" smtClean="0">
                <a:solidFill>
                  <a:srgbClr val="003F5F"/>
                </a:solidFill>
              </a:rPr>
              <a:t>200 Shallow Trees</a:t>
            </a:r>
            <a:endParaRPr lang="en-US" sz="1600" dirty="0" smtClean="0">
              <a:solidFill>
                <a:srgbClr val="003F5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331788" y="4984863"/>
            <a:ext cx="109712" cy="94257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0137C2D6-563A-844C-8197-2CF3F09137A4}" type="slidenum">
              <a:rPr lang="en-US" smtClean="0"/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1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364067" y="1019277"/>
            <a:ext cx="8496428" cy="52424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/>
              <a:t>~</a:t>
            </a:r>
            <a:r>
              <a:rPr lang="en-US" sz="1600" dirty="0" smtClean="0"/>
              <a:t>5 million accounts generated: ~1 </a:t>
            </a:r>
            <a:r>
              <a:rPr lang="en-US" sz="1600" dirty="0"/>
              <a:t>billion transactions over </a:t>
            </a:r>
            <a:r>
              <a:rPr lang="en-US" sz="1600" dirty="0" smtClean="0"/>
              <a:t>3 years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Transaction information: </a:t>
            </a:r>
            <a:r>
              <a:rPr lang="en-US" sz="1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Date</a:t>
            </a: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Merchant Code, Amount, Authorized </a:t>
            </a:r>
            <a:r>
              <a:rPr lang="en-US" sz="1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Flag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88" y="352434"/>
            <a:ext cx="8496428" cy="310341"/>
          </a:xfrm>
        </p:spPr>
        <p:txBody>
          <a:bodyPr/>
          <a:lstStyle/>
          <a:p>
            <a:pPr algn="l"/>
            <a:r>
              <a:rPr lang="en-US" dirty="0" smtClean="0"/>
              <a:t>Credit Card Case Study</a:t>
            </a:r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142818" y="1916743"/>
            <a:ext cx="6565753" cy="1508158"/>
            <a:chOff x="832414" y="1661326"/>
            <a:chExt cx="6565753" cy="775697"/>
          </a:xfrm>
        </p:grpSpPr>
        <p:grpSp>
          <p:nvGrpSpPr>
            <p:cNvPr id="8" name="Group 7"/>
            <p:cNvGrpSpPr/>
            <p:nvPr/>
          </p:nvGrpSpPr>
          <p:grpSpPr>
            <a:xfrm>
              <a:off x="832414" y="1661326"/>
              <a:ext cx="5468710" cy="517485"/>
              <a:chOff x="918553" y="1118197"/>
              <a:chExt cx="5468710" cy="51748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918553" y="1118197"/>
                <a:ext cx="5422803" cy="364730"/>
                <a:chOff x="1124793" y="3636074"/>
                <a:chExt cx="5422803" cy="364730"/>
              </a:xfrm>
            </p:grpSpPr>
            <p:cxnSp>
              <p:nvCxnSpPr>
                <p:cNvPr id="4" name="Straight Arrow Connector 3"/>
                <p:cNvCxnSpPr/>
                <p:nvPr/>
              </p:nvCxnSpPr>
              <p:spPr>
                <a:xfrm>
                  <a:off x="5389844" y="4000804"/>
                  <a:ext cx="1157752" cy="0"/>
                </a:xfrm>
                <a:prstGeom prst="straightConnector1">
                  <a:avLst/>
                </a:prstGeom>
                <a:ln w="28575">
                  <a:noFill/>
                  <a:prstDash val="soli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Rectangle 2"/>
                <p:cNvSpPr/>
                <p:nvPr/>
              </p:nvSpPr>
              <p:spPr>
                <a:xfrm>
                  <a:off x="1124793" y="3636074"/>
                  <a:ext cx="4265051" cy="284077"/>
                </a:xfrm>
                <a:prstGeom prst="rect">
                  <a:avLst/>
                </a:prstGeom>
                <a:solidFill>
                  <a:schemeClr val="accent4"/>
                </a:solidFill>
                <a:ln w="6350" cmpd="sng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</a:pPr>
                  <a:r>
                    <a:rPr lang="en-US" sz="1400" dirty="0" smtClean="0"/>
                    <a:t>Observation Period</a:t>
                  </a:r>
                </a:p>
              </p:txBody>
            </p:sp>
          </p:grpSp>
          <p:cxnSp>
            <p:nvCxnSpPr>
              <p:cNvPr id="28" name="Straight Arrow Connector 27"/>
              <p:cNvCxnSpPr/>
              <p:nvPr/>
            </p:nvCxnSpPr>
            <p:spPr>
              <a:xfrm flipV="1">
                <a:off x="5189834" y="1372679"/>
                <a:ext cx="0" cy="115492"/>
              </a:xfrm>
              <a:prstGeom prst="straightConnector1">
                <a:avLst/>
              </a:prstGeom>
              <a:ln w="19050">
                <a:noFill/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 bwMode="black">
              <a:xfrm>
                <a:off x="3737203" y="1472105"/>
                <a:ext cx="2650060" cy="163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R="0" algn="ctr" fontAlgn="auto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80000"/>
                  <a:tabLst/>
                  <a:defRPr kumimoji="0" b="0" i="0" u="none" strike="noStrike" kern="0" cap="none" spc="0" normalizeH="0" baseline="0">
                    <a:ln>
                      <a:noFill/>
                    </a:ln>
                    <a:solidFill>
                      <a:srgbClr val="003F5F"/>
                    </a:solidFill>
                    <a:effectLst/>
                    <a:uLnTx/>
                    <a:uFillTx/>
                  </a:defRPr>
                </a:lvl1pPr>
              </a:lstStyle>
              <a:p>
                <a:pPr algn="r"/>
                <a:r>
                  <a:rPr lang="en-US" sz="1600" dirty="0"/>
                  <a:t>Time of Scoring</a:t>
                </a: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6252463" y="2147966"/>
              <a:ext cx="1145704" cy="289057"/>
            </a:xfrm>
            <a:prstGeom prst="rect">
              <a:avLst/>
            </a:prstGeom>
            <a:noFill/>
            <a:ln w="6350" cmpd="sng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sz="1200" dirty="0">
                  <a:solidFill>
                    <a:schemeClr val="accent4"/>
                  </a:solidFill>
                </a:rPr>
                <a:t>Performance Period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785161"/>
              </p:ext>
            </p:extLst>
          </p:nvPr>
        </p:nvGraphicFramePr>
        <p:xfrm>
          <a:off x="381000" y="3672987"/>
          <a:ext cx="832757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376"/>
                <a:gridCol w="542419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0" baseline="0" dirty="0" smtClean="0"/>
                        <a:t>Target </a:t>
                      </a:r>
                      <a:r>
                        <a:rPr lang="en-US" sz="1600" b="0" dirty="0" smtClean="0"/>
                        <a:t>Definition</a:t>
                      </a:r>
                      <a:endParaRPr lang="en-US" sz="1600" b="0" dirty="0"/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Exclusions</a:t>
                      </a:r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4534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0/1 indicator of card activity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during performance period</a:t>
                      </a:r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b="0" dirty="0" smtClean="0"/>
                        <a:t>Less than 3 transactions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during observation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0" dirty="0" smtClean="0"/>
                        <a:t>period</a:t>
                      </a:r>
                      <a:r>
                        <a:rPr lang="en-US" sz="1600" b="0" baseline="0" dirty="0" smtClean="0"/>
                        <a:t> </a:t>
                      </a:r>
                      <a:r>
                        <a:rPr lang="en-US" sz="1600" b="1" i="0" dirty="0" smtClean="0"/>
                        <a:t>or</a:t>
                      </a:r>
                    </a:p>
                    <a:p>
                      <a:pPr lvl="0"/>
                      <a:r>
                        <a:rPr lang="en-US" sz="1600" b="0" dirty="0" smtClean="0"/>
                        <a:t>Card not used within 3 months prior to Time of Scoring</a:t>
                      </a:r>
                    </a:p>
                  </a:txBody>
                  <a:tcPr anchor="ctr">
                    <a:lnL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8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3279509" y="2862897"/>
            <a:ext cx="4281220" cy="562004"/>
          </a:xfrm>
          <a:prstGeom prst="rect">
            <a:avLst/>
          </a:prstGeom>
          <a:solidFill>
            <a:schemeClr val="accent4"/>
          </a:solidFill>
          <a:ln w="635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400" dirty="0"/>
              <a:t>Observation Period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81000" y="1871170"/>
            <a:ext cx="1761818" cy="631765"/>
          </a:xfrm>
          <a:prstGeom prst="rightArrow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buSzPct val="80000"/>
            </a:pPr>
            <a:r>
              <a:rPr lang="en-US" sz="1600" b="1" kern="0" dirty="0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80999" y="2838564"/>
            <a:ext cx="2898509" cy="623614"/>
          </a:xfrm>
          <a:prstGeom prst="rightArrow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buSzPct val="80000"/>
            </a:pPr>
            <a:r>
              <a:rPr lang="en-US" sz="1600" b="1" kern="0" dirty="0" smtClean="0">
                <a:solidFill>
                  <a:schemeClr val="bg1"/>
                </a:solidFill>
              </a:rPr>
              <a:t>Out of Time Validation</a:t>
            </a:r>
            <a:endParaRPr lang="en-US" sz="1600" b="1" kern="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11913" y="1916743"/>
            <a:ext cx="1148815" cy="552320"/>
          </a:xfrm>
          <a:prstGeom prst="rect">
            <a:avLst/>
          </a:prstGeom>
          <a:noFill/>
          <a:ln w="6350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1200" dirty="0">
                <a:solidFill>
                  <a:schemeClr val="accent4"/>
                </a:solidFill>
              </a:rPr>
              <a:t>Performance Period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560729" y="2625874"/>
            <a:ext cx="0" cy="230565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black">
          <a:xfrm>
            <a:off x="2142818" y="1599499"/>
            <a:ext cx="4265051" cy="31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2 years</a:t>
            </a:r>
          </a:p>
        </p:txBody>
      </p:sp>
      <p:sp>
        <p:nvSpPr>
          <p:cNvPr id="35" name="TextBox 34"/>
          <p:cNvSpPr txBox="1"/>
          <p:nvPr/>
        </p:nvSpPr>
        <p:spPr bwMode="black">
          <a:xfrm>
            <a:off x="6373236" y="1599499"/>
            <a:ext cx="1215477" cy="318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R="0" algn="ctr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tabLst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F5F"/>
                </a:solidFill>
                <a:effectLst/>
                <a:uLnTx/>
                <a:uFillTx/>
              </a:rPr>
              <a:t>6 months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fld id="{0137C2D6-563A-844C-8197-2CF3F09137A4}" type="slidenum">
              <a:rPr lang="en-US" smtClean="0"/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68</a:t>
            </a:fld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420449" y="2476110"/>
            <a:ext cx="0" cy="22424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43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913" name="Rectangle 33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XIE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XIE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August, 2016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1788" y="3340751"/>
            <a:ext cx="6069012" cy="80021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</a:rPr>
              <a:t>Derek Dempsey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  <a:hlinkClick r:id="rId3"/>
              </a:rPr>
              <a:t>DerekDempsey@fico.com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</a:rPr>
              <a:t>Fair Isaac Advisors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2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 bwMode="auto">
          <a:xfrm>
            <a:off x="6756940" y="2428113"/>
            <a:ext cx="2209800" cy="74295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sz="2400" b="1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44" name="Right Arrow Callout 43"/>
          <p:cNvSpPr/>
          <p:nvPr/>
        </p:nvSpPr>
        <p:spPr bwMode="auto">
          <a:xfrm>
            <a:off x="218914" y="889227"/>
            <a:ext cx="6705600" cy="3839441"/>
          </a:xfrm>
          <a:prstGeom prst="rightArrowCallout">
            <a:avLst>
              <a:gd name="adj1" fmla="val 17113"/>
              <a:gd name="adj2" fmla="val 25000"/>
              <a:gd name="adj3" fmla="val 13776"/>
              <a:gd name="adj4" fmla="val 86224"/>
            </a:avLst>
          </a:prstGeom>
          <a:solidFill>
            <a:srgbClr val="8AC2E9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233363" indent="-233363">
              <a:buFont typeface="Arial" pitchFamily="34" charset="0"/>
              <a:buChar char="»"/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904054" y="900420"/>
            <a:ext cx="1915573" cy="83599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en-US" sz="1800" dirty="0" smtClean="0">
                <a:solidFill>
                  <a:schemeClr val="bg1"/>
                </a:solidFill>
              </a:rPr>
              <a:t>Performance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345" name="Rectangle 42"/>
          <p:cNvSpPr>
            <a:spLocks noChangeArrowheads="1"/>
          </p:cNvSpPr>
          <p:nvPr/>
        </p:nvSpPr>
        <p:spPr bwMode="auto">
          <a:xfrm>
            <a:off x="6665914" y="1793081"/>
            <a:ext cx="103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sz="1400" b="1"/>
              <a:t>Frauds,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charset="0"/>
              <a:buNone/>
            </a:pPr>
            <a:r>
              <a:rPr lang="en-US" sz="1400" b="1"/>
              <a:t>Suspects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6287274" y="3273972"/>
            <a:ext cx="2784637" cy="160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58750" eaLnBrk="1" hangingPunct="1">
              <a:spcBef>
                <a:spcPct val="55000"/>
              </a:spcBef>
              <a:buFont typeface="Arial" charset="0"/>
              <a:buNone/>
              <a:defRPr/>
            </a:pPr>
            <a:r>
              <a:rPr lang="en-US" sz="1500" dirty="0">
                <a:solidFill>
                  <a:schemeClr val="tx2"/>
                </a:solidFill>
                <a:latin typeface="+mn-lt"/>
                <a:cs typeface="+mn-cs"/>
              </a:rPr>
              <a:t>Minimum </a:t>
            </a:r>
            <a:br>
              <a:rPr lang="en-US" sz="1500" dirty="0">
                <a:solidFill>
                  <a:schemeClr val="tx2"/>
                </a:solidFill>
                <a:latin typeface="+mn-lt"/>
                <a:cs typeface="+mn-cs"/>
              </a:rPr>
            </a:br>
            <a:r>
              <a:rPr lang="en-US" sz="1500" dirty="0" smtClean="0">
                <a:solidFill>
                  <a:schemeClr val="tx2"/>
                </a:solidFill>
                <a:latin typeface="+mn-lt"/>
                <a:cs typeface="+mn-cs"/>
              </a:rPr>
              <a:t>12 </a:t>
            </a:r>
            <a:r>
              <a:rPr lang="en-US" sz="1500" dirty="0">
                <a:solidFill>
                  <a:schemeClr val="tx2"/>
                </a:solidFill>
                <a:latin typeface="+mn-lt"/>
                <a:cs typeface="+mn-cs"/>
              </a:rPr>
              <a:t>months of historic data for observation data</a:t>
            </a:r>
            <a:r>
              <a:rPr lang="en-US" sz="1500" b="1" dirty="0" smtClean="0">
                <a:solidFill>
                  <a:schemeClr val="tx2"/>
                </a:solidFill>
                <a:latin typeface="+mn-lt"/>
                <a:cs typeface="+mn-cs"/>
              </a:rPr>
              <a:t>.</a:t>
            </a:r>
          </a:p>
          <a:p>
            <a:pPr algn="ctr" defTabSz="158750" eaLnBrk="1" hangingPunct="1">
              <a:spcBef>
                <a:spcPct val="55000"/>
              </a:spcBef>
              <a:buFont typeface="Arial" charset="0"/>
              <a:buNone/>
              <a:defRPr/>
            </a:pPr>
            <a:r>
              <a:rPr lang="en-GB" sz="1500" dirty="0" smtClean="0">
                <a:solidFill>
                  <a:schemeClr val="tx2"/>
                </a:solidFill>
                <a:latin typeface="+mn-lt"/>
                <a:cs typeface="+mn-cs"/>
              </a:rPr>
              <a:t>Model data specification should conform to AFM Data Specification. </a:t>
            </a:r>
            <a:endParaRPr lang="en-US" sz="15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1432976982"/>
              </p:ext>
            </p:extLst>
          </p:nvPr>
        </p:nvGraphicFramePr>
        <p:xfrm>
          <a:off x="269384" y="925594"/>
          <a:ext cx="5638800" cy="3761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5" name="Right Arrow 44"/>
          <p:cNvSpPr/>
          <p:nvPr/>
        </p:nvSpPr>
        <p:spPr bwMode="auto">
          <a:xfrm rot="5400000">
            <a:off x="7604125" y="1874044"/>
            <a:ext cx="51435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233363" indent="-233363">
              <a:buFont typeface="Arial" pitchFamily="34" charset="0"/>
              <a:buChar char="»"/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349" name="Title 48"/>
          <p:cNvSpPr>
            <a:spLocks noGrp="1"/>
          </p:cNvSpPr>
          <p:nvPr>
            <p:ph type="title"/>
          </p:nvPr>
        </p:nvSpPr>
        <p:spPr>
          <a:xfrm>
            <a:off x="331788" y="255764"/>
            <a:ext cx="8229600" cy="369332"/>
          </a:xfrm>
        </p:spPr>
        <p:txBody>
          <a:bodyPr/>
          <a:lstStyle/>
          <a:p>
            <a:r>
              <a:rPr lang="en-US" dirty="0" smtClean="0"/>
              <a:t>What are the key elements to building a Fraud Model?</a:t>
            </a:r>
          </a:p>
        </p:txBody>
      </p:sp>
    </p:spTree>
    <p:extLst>
      <p:ext uri="{BB962C8B-B14F-4D97-AF65-F5344CB8AC3E}">
        <p14:creationId xmlns:p14="http://schemas.microsoft.com/office/powerpoint/2010/main" val="177970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Models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1788" y="1124712"/>
            <a:ext cx="4885671" cy="3540969"/>
          </a:xfrm>
        </p:spPr>
        <p:txBody>
          <a:bodyPr/>
          <a:lstStyle/>
          <a:p>
            <a:r>
              <a:rPr lang="en-GB" dirty="0" smtClean="0"/>
              <a:t>Each variable provides a risk element </a:t>
            </a:r>
          </a:p>
          <a:p>
            <a:pPr lvl="1"/>
            <a:r>
              <a:rPr lang="en-GB" dirty="0" smtClean="0"/>
              <a:t>Higher probability or likelihood of fraud </a:t>
            </a:r>
          </a:p>
          <a:p>
            <a:r>
              <a:rPr lang="en-GB" dirty="0" smtClean="0"/>
              <a:t>The combination of many small fraud risk elements makes a robust model.</a:t>
            </a:r>
            <a:endParaRPr lang="en-GB" dirty="0"/>
          </a:p>
          <a:p>
            <a:r>
              <a:rPr lang="en-GB" dirty="0"/>
              <a:t>M</a:t>
            </a:r>
            <a:r>
              <a:rPr lang="en-GB" dirty="0" smtClean="0"/>
              <a:t>odel elements, such as age or gender, can </a:t>
            </a:r>
            <a:r>
              <a:rPr lang="en-GB" i="1" dirty="0" smtClean="0"/>
              <a:t>influence</a:t>
            </a:r>
            <a:r>
              <a:rPr lang="en-GB" dirty="0" smtClean="0"/>
              <a:t> a decision without </a:t>
            </a:r>
            <a:r>
              <a:rPr lang="en-GB" i="1" dirty="0" smtClean="0"/>
              <a:t>determining</a:t>
            </a:r>
            <a:r>
              <a:rPr lang="en-GB" dirty="0" smtClean="0"/>
              <a:t> a decision. For example:</a:t>
            </a:r>
          </a:p>
          <a:p>
            <a:pPr lvl="1"/>
            <a:r>
              <a:rPr lang="en-GB" i="1" dirty="0" smtClean="0"/>
              <a:t>Age = 19 – 24  (higher risk band)</a:t>
            </a:r>
          </a:p>
          <a:p>
            <a:pPr lvl="1"/>
            <a:r>
              <a:rPr lang="en-GB" i="1" dirty="0" smtClean="0"/>
              <a:t>Gender = Male  (higher risk category)</a:t>
            </a:r>
          </a:p>
          <a:p>
            <a:r>
              <a:rPr lang="en-GB" dirty="0" smtClean="0"/>
              <a:t>Rules essentially require </a:t>
            </a:r>
            <a:r>
              <a:rPr lang="en-GB" i="1" dirty="0" smtClean="0"/>
              <a:t>‘determining’</a:t>
            </a:r>
            <a:r>
              <a:rPr lang="en-GB" dirty="0" smtClean="0"/>
              <a:t> elements.</a:t>
            </a:r>
          </a:p>
        </p:txBody>
      </p:sp>
      <p:sp>
        <p:nvSpPr>
          <p:cNvPr id="20" name="TextBox 19"/>
          <p:cNvSpPr txBox="1"/>
          <p:nvPr/>
        </p:nvSpPr>
        <p:spPr bwMode="black">
          <a:xfrm>
            <a:off x="5597829" y="4457915"/>
            <a:ext cx="3101788" cy="22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defTabSz="91440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►"/>
              <a:tabLst/>
            </a:pPr>
            <a:r>
              <a:rPr kumimoji="0" lang="en-GB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</a:rPr>
              <a:t>General Additive Model (GAM) 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161937829"/>
              </p:ext>
            </p:extLst>
          </p:nvPr>
        </p:nvGraphicFramePr>
        <p:xfrm>
          <a:off x="5113867" y="1057836"/>
          <a:ext cx="3585750" cy="3128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629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Application Fraud – Definition Summary (Qualitative)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1722"/>
            <a:ext cx="8534400" cy="3539430"/>
          </a:xfrm>
        </p:spPr>
        <p:txBody>
          <a:bodyPr/>
          <a:lstStyle/>
          <a:p>
            <a:r>
              <a:rPr lang="en-GB" dirty="0" smtClean="0"/>
              <a:t>Includes both 1</a:t>
            </a:r>
            <a:r>
              <a:rPr lang="en-GB" baseline="30000" dirty="0" smtClean="0"/>
              <a:t>st</a:t>
            </a:r>
            <a:r>
              <a:rPr lang="en-GB" dirty="0" smtClean="0"/>
              <a:t> and 3</a:t>
            </a:r>
            <a:r>
              <a:rPr lang="en-GB" baseline="30000" dirty="0" smtClean="0"/>
              <a:t>rd</a:t>
            </a:r>
            <a:r>
              <a:rPr lang="en-GB" dirty="0" smtClean="0"/>
              <a:t> party at application</a:t>
            </a:r>
          </a:p>
          <a:p>
            <a:r>
              <a:rPr lang="en-GB" dirty="0" smtClean="0"/>
              <a:t>Includes ‘sleeper’ accounts as well as early payment defaulters</a:t>
            </a:r>
          </a:p>
          <a:p>
            <a:r>
              <a:rPr lang="en-GB" dirty="0" smtClean="0"/>
              <a:t>Most 1</a:t>
            </a:r>
            <a:r>
              <a:rPr lang="en-GB" baseline="30000" dirty="0" smtClean="0"/>
              <a:t>st</a:t>
            </a:r>
            <a:r>
              <a:rPr lang="en-GB" dirty="0" smtClean="0"/>
              <a:t> party ends up in bad debt. </a:t>
            </a:r>
          </a:p>
          <a:p>
            <a:r>
              <a:rPr lang="en-GB" dirty="0" smtClean="0"/>
              <a:t>3</a:t>
            </a:r>
            <a:r>
              <a:rPr lang="en-GB" baseline="30000" dirty="0" smtClean="0"/>
              <a:t>rd</a:t>
            </a:r>
            <a:r>
              <a:rPr lang="en-GB" dirty="0" smtClean="0"/>
              <a:t> party fraud is more clear cut. There is a victim who has been impersonated. </a:t>
            </a:r>
          </a:p>
          <a:p>
            <a:r>
              <a:rPr lang="en-GB" dirty="0" smtClean="0"/>
              <a:t>Some 1</a:t>
            </a:r>
            <a:r>
              <a:rPr lang="en-GB" baseline="30000" dirty="0" smtClean="0"/>
              <a:t>st</a:t>
            </a:r>
            <a:r>
              <a:rPr lang="en-GB" dirty="0" smtClean="0"/>
              <a:t> party is passed off as 3</a:t>
            </a:r>
            <a:r>
              <a:rPr lang="en-GB" baseline="30000" dirty="0" smtClean="0"/>
              <a:t>rd</a:t>
            </a:r>
            <a:r>
              <a:rPr lang="en-GB" dirty="0" smtClean="0"/>
              <a:t> party. “It wasn’t me. Someone must have stolen my ID”</a:t>
            </a:r>
          </a:p>
          <a:p>
            <a:r>
              <a:rPr lang="en-GB" dirty="0" smtClean="0"/>
              <a:t>Organised fraud rings employ ‘mules’ to open accounts for money laundering or large-scale ‘bust-outs’. They provide employment bona fides and pay small commissions. </a:t>
            </a:r>
          </a:p>
        </p:txBody>
      </p:sp>
    </p:spTree>
    <p:extLst>
      <p:ext uri="{BB962C8B-B14F-4D97-AF65-F5344CB8AC3E}">
        <p14:creationId xmlns:p14="http://schemas.microsoft.com/office/powerpoint/2010/main" val="32913727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CO_2014_Presentation_Template_16x9">
  <a:themeElements>
    <a:clrScheme name="FICO new colors">
      <a:dk1>
        <a:srgbClr val="003F5F"/>
      </a:dk1>
      <a:lt1>
        <a:sysClr val="window" lastClr="FFFFFF"/>
      </a:lt1>
      <a:dk2>
        <a:srgbClr val="000000"/>
      </a:dk2>
      <a:lt2>
        <a:srgbClr val="1B75BC"/>
      </a:lt2>
      <a:accent1>
        <a:srgbClr val="003F5F"/>
      </a:accent1>
      <a:accent2>
        <a:srgbClr val="1B75BC"/>
      </a:accent2>
      <a:accent3>
        <a:srgbClr val="00ADDC"/>
      </a:accent3>
      <a:accent4>
        <a:srgbClr val="6EBACF"/>
      </a:accent4>
      <a:accent5>
        <a:srgbClr val="85827B"/>
      </a:accent5>
      <a:accent6>
        <a:srgbClr val="CFC9BC"/>
      </a:accent6>
      <a:hlink>
        <a:srgbClr val="B081B6"/>
      </a:hlink>
      <a:folHlink>
        <a:srgbClr val="B8202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>
          <a:solidFill>
            <a:schemeClr val="accent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600"/>
          </a:spcBef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black">
        <a:noFill/>
        <a:ln w="9525">
          <a:noFill/>
          <a:miter lim="800000"/>
          <a:headEnd/>
          <a:tailEnd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marL="285750" marR="0" indent="-285750" defTabSz="914400" eaLnBrk="1" fontAlgn="auto" latinLnBrk="0" hangingPunct="1">
          <a:lnSpc>
            <a:spcPct val="90000"/>
          </a:lnSpc>
          <a:spcBef>
            <a:spcPts val="600"/>
          </a:spcBef>
          <a:spcAft>
            <a:spcPts val="0"/>
          </a:spcAft>
          <a:buClrTx/>
          <a:buSzPct val="80000"/>
          <a:buFont typeface="Arial" panose="020B0604020202020204" pitchFamily="34" charset="0"/>
          <a:buChar char="►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solidFill>
              <a:srgbClr val="003F5F"/>
            </a:solidFill>
            <a:effectLst/>
            <a:uLnTx/>
            <a:uFillTx/>
          </a:defRPr>
        </a:defPPr>
      </a:lstStyle>
    </a:txDef>
  </a:objectDefaults>
  <a:extraClrSchemeLst/>
  <a:custClrLst>
    <a:custClr name="Custom Color 1">
      <a:srgbClr val="458F87"/>
    </a:custClr>
    <a:custClr name="Custom Color 2">
      <a:srgbClr val="B2CDCC"/>
    </a:custClr>
    <a:custClr name="Custom Color 3">
      <a:srgbClr val="3D843F"/>
    </a:custClr>
    <a:custClr name="Custom Color 4">
      <a:srgbClr val="692872"/>
    </a:custClr>
    <a:custClr name="Custom Color 5">
      <a:srgbClr val="EE2D33"/>
    </a:custClr>
    <a:custClr name="Custom Color 6">
      <a:srgbClr val="A23F97"/>
    </a:custClr>
    <a:custClr name="Custom Color 7">
      <a:srgbClr val="FFC20E"/>
    </a:custClr>
    <a:custClr name="Custom Color 8">
      <a:srgbClr val="B1D34A"/>
    </a:custClr>
    <a:custClr name="FICO Orange">
      <a:srgbClr val="F8971D"/>
    </a:custClr>
  </a:custClrLst>
</a:theme>
</file>

<file path=ppt/theme/theme2.xml><?xml version="1.0" encoding="utf-8"?>
<a:theme xmlns:a="http://schemas.openxmlformats.org/drawingml/2006/main" name="Office Theme">
  <a:themeElements>
    <a:clrScheme name="FICO new colors">
      <a:dk1>
        <a:srgbClr val="003F5F"/>
      </a:dk1>
      <a:lt1>
        <a:sysClr val="window" lastClr="FFFFFF"/>
      </a:lt1>
      <a:dk2>
        <a:srgbClr val="000000"/>
      </a:dk2>
      <a:lt2>
        <a:srgbClr val="1B75BC"/>
      </a:lt2>
      <a:accent1>
        <a:srgbClr val="003F5F"/>
      </a:accent1>
      <a:accent2>
        <a:srgbClr val="1B75BC"/>
      </a:accent2>
      <a:accent3>
        <a:srgbClr val="00ADDC"/>
      </a:accent3>
      <a:accent4>
        <a:srgbClr val="6EBACF"/>
      </a:accent4>
      <a:accent5>
        <a:srgbClr val="85827B"/>
      </a:accent5>
      <a:accent6>
        <a:srgbClr val="CFC9BC"/>
      </a:accent6>
      <a:hlink>
        <a:srgbClr val="B081B6"/>
      </a:hlink>
      <a:folHlink>
        <a:srgbClr val="B8202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FICO new colors">
      <a:dk1>
        <a:srgbClr val="003F5F"/>
      </a:dk1>
      <a:lt1>
        <a:sysClr val="window" lastClr="FFFFFF"/>
      </a:lt1>
      <a:dk2>
        <a:srgbClr val="000000"/>
      </a:dk2>
      <a:lt2>
        <a:srgbClr val="1B75BC"/>
      </a:lt2>
      <a:accent1>
        <a:srgbClr val="003F5F"/>
      </a:accent1>
      <a:accent2>
        <a:srgbClr val="1B75BC"/>
      </a:accent2>
      <a:accent3>
        <a:srgbClr val="00ADDC"/>
      </a:accent3>
      <a:accent4>
        <a:srgbClr val="6EBACF"/>
      </a:accent4>
      <a:accent5>
        <a:srgbClr val="85827B"/>
      </a:accent5>
      <a:accent6>
        <a:srgbClr val="CFC9BC"/>
      </a:accent6>
      <a:hlink>
        <a:srgbClr val="B081B6"/>
      </a:hlink>
      <a:folHlink>
        <a:srgbClr val="B8202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TypeId xmlns="http://schemas.microsoft.com/sharepoint/v3">0x0101006DE2A7D221D32F43AF53CA84CDAAF0F8</ContentTypeId>
    <TemplateUrl xmlns="http://schemas.microsoft.com/sharepoint/v3" xsi:nil="true"/>
    <Last_x0020_Updated xmlns="D2A7E26D-D321-432F-AF53-CA84CDAAF0F8" xsi:nil="true"/>
    <ICN_x0020_Group xmlns="D2A7E26D-D321-432F-AF53-CA84CDAAF0F8" xsi:nil="true"/>
    <Location xmlns="D2A7E26D-D321-432F-AF53-CA84CDAAF0F8"/>
    <Presentation_x0020_Type xmlns="D2A7E26D-D321-432F-AF53-CA84CDAAF0F8" xsi:nil="true"/>
    <FICOOwner xmlns="02295efa-ab5d-45d3-b16c-773aa6e7d11c">
      <UserInfo>
        <DisplayName/>
        <AccountId xsi:nil="true"/>
        <AccountType/>
      </UserInfo>
    </FICOOwner>
    <_SourceUrl xmlns="http://schemas.microsoft.com/sharepoint/v3" xsi:nil="true"/>
    <Product xmlns="D2A7E26D-D321-432F-AF53-CA84CDAAF0F8" xsi:nil="true"/>
    <Author0 xmlns="D2A7E26D-D321-432F-AF53-CA84CDAAF0F8" xsi:nil="true"/>
    <xd_ProgID xmlns="http://schemas.microsoft.com/sharepoint/v3" xsi:nil="true"/>
    <Order xmlns="http://schemas.microsoft.com/sharepoint/v3" xsi:nil="true"/>
    <Description0 xmlns="D2A7E26D-D321-432F-AF53-CA84CDAAF0F8" xsi:nil="true"/>
    <_SharedFileIndex xmlns="http://schemas.microsoft.com/sharepoint/v3" xsi:nil="true"/>
    <MetaInfo xmlns="http://schemas.microsoft.com/sharepoint/v3" xsi:nil="true"/>
    <PublicationDate xmlns="11282002-5b40-44e7-bc00-533857fba57b">2013-12-12T06:00:00+00:00</PublicationDat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2A7D221D32F43AF53CA84CDAAF0F8" ma:contentTypeVersion="6" ma:contentTypeDescription="Create a new document." ma:contentTypeScope="" ma:versionID="b4f8382e034a6f4dd99ef713d4d968e5">
  <xsd:schema xmlns:xsd="http://www.w3.org/2001/XMLSchema" xmlns:xs="http://www.w3.org/2001/XMLSchema" xmlns:p="http://schemas.microsoft.com/office/2006/metadata/properties" xmlns:ns1="http://schemas.microsoft.com/sharepoint/v3" xmlns:ns2="D2A7E26D-D321-432F-AF53-CA84CDAAF0F8" xmlns:ns3="02295efa-ab5d-45d3-b16c-773aa6e7d11c" xmlns:ns4="11282002-5b40-44e7-bc00-533857fba57b" targetNamespace="http://schemas.microsoft.com/office/2006/metadata/properties" ma:root="true" ma:fieldsID="3c58c1c3059c0ace974a6490c25dbe7f" ns1:_="" ns2:_="" ns3:_="" ns4:_="">
    <xsd:import namespace="http://schemas.microsoft.com/sharepoint/v3"/>
    <xsd:import namespace="D2A7E26D-D321-432F-AF53-CA84CDAAF0F8"/>
    <xsd:import namespace="02295efa-ab5d-45d3-b16c-773aa6e7d11c"/>
    <xsd:import namespace="11282002-5b40-44e7-bc00-533857fba57b"/>
    <xsd:element name="properties">
      <xsd:complexType>
        <xsd:sequence>
          <xsd:element name="documentManagement">
            <xsd:complexType>
              <xsd:all>
                <xsd:element ref="ns3:FICOOwner" minOccurs="0"/>
                <xsd:element ref="ns4:PublicationDate" minOccurs="0"/>
                <xsd:element ref="ns2:Presentation_x0020_Type" minOccurs="0"/>
                <xsd:element ref="ns2:Description0" minOccurs="0"/>
                <xsd:element ref="ns2:ICN_x0020_Group" minOccurs="0"/>
                <xsd:element ref="ns2:Location" minOccurs="0"/>
                <xsd:element ref="ns2:Product" minOccurs="0"/>
                <xsd:element ref="ns2:Last_x0020_Updated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_ModerationComments" minOccurs="0"/>
                <xsd:element ref="ns1:_SharedFileIndex" minOccurs="0"/>
                <xsd:element ref="ns1:Author" minOccurs="0"/>
                <xsd:element ref="ns1:HTML_x0020_File_x0020_Type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_SourceUrl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  <xsd:element ref="ns1:File_x0020_Type" minOccurs="0"/>
                <xsd:element ref="ns2:Author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ontentTypeId" ma:index="16" nillable="true" ma:displayName="Content Type ID" ma:hidden="true" ma:internalName="ContentTypeId" ma:readOnly="true">
      <xsd:simpleType>
        <xsd:restriction base="dms:Unknown"/>
      </xsd:simpleType>
    </xsd:element>
    <xsd:element name="TemplateUrl" ma:index="17" nillable="true" ma:displayName="Template Link" ma:hidden="true" ma:internalName="TemplateUrl">
      <xsd:simpleType>
        <xsd:restriction base="dms:Text"/>
      </xsd:simpleType>
    </xsd:element>
    <xsd:element name="xd_ProgID" ma:index="18" nillable="true" ma:displayName="HTML File Link" ma:hidden="true" ma:internalName="xd_ProgID">
      <xsd:simpleType>
        <xsd:restriction base="dms:Text"/>
      </xsd:simpleType>
    </xsd:element>
    <xsd:element name="xd_Signature" ma:index="19" nillable="true" ma:displayName="Is Signed" ma:hidden="true" ma:internalName="xd_Signature" ma:readOnly="true">
      <xsd:simpleType>
        <xsd:restriction base="dms:Boolean"/>
      </xsd:simpleType>
    </xsd:element>
    <xsd:element name="ID" ma:index="20" nillable="true" ma:displayName="ID" ma:internalName="ID" ma:readOnly="true">
      <xsd:simpleType>
        <xsd:restriction base="dms:Unknown"/>
      </xsd:simpleType>
    </xsd:element>
    <xsd:element name="_ModerationComments" ma:index="21" nillable="true" ma:displayName="Approver Comments" ma:hidden="true" ma:internalName="_ModerationComments" ma:readOnly="true">
      <xsd:simpleType>
        <xsd:restriction base="dms:Note"/>
      </xsd:simpleType>
    </xsd:element>
    <xsd:element name="_SharedFileIndex" ma:index="22" nillable="true" ma:displayName="Shared File Index" ma:hidden="true" ma:internalName="_SharedFileIndex">
      <xsd:simpleType>
        <xsd:restriction base="dms:Text"/>
      </xsd:simpleType>
    </xsd:element>
    <xsd:element name="Author" ma:index="23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HTML_x0020_File_x0020_Type" ma:index="24" nillable="true" ma:displayName="HTML File Type" ma:hidden="true" ma:internalName="HTML_x0020_File_x0020_Type" ma:readOnly="true">
      <xsd:simpleType>
        <xsd:restriction base="dms:Text"/>
      </xsd:simpleType>
    </xsd:element>
    <xsd:element name="Editor" ma:index="25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6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7" nillable="true" ma:displayName="Copy Source" ma:internalName="_CopySource" ma:readOnly="true">
      <xsd:simpleType>
        <xsd:restriction base="dms:Text"/>
      </xsd:simpleType>
    </xsd:element>
    <xsd:element name="_ModerationStatus" ma:index="28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9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30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31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32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33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34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35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7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8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9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40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41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42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43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44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45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6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9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60" nillable="true" ma:displayName="Level" ma:hidden="true" ma:internalName="_Level" ma:readOnly="true">
      <xsd:simpleType>
        <xsd:restriction base="dms:Unknown"/>
      </xsd:simpleType>
    </xsd:element>
    <xsd:element name="_IsCurrentVersion" ma:index="61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62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63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_SourceUrl" ma:index="65" nillable="true" ma:displayName="Source URL" ma:hidden="true" ma:internalName="_SourceUrl">
      <xsd:simpleType>
        <xsd:restriction base="dms:Text"/>
      </xsd:simpleType>
    </xsd:element>
    <xsd:element name="owshiddenversion" ma:index="67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8" nillable="true" ma:displayName="UI Version" ma:hidden="true" ma:internalName="_UIVersion" ma:readOnly="true">
      <xsd:simpleType>
        <xsd:restriction base="dms:Unknown"/>
      </xsd:simpleType>
    </xsd:element>
    <xsd:element name="_UIVersionString" ma:index="69" nillable="true" ma:displayName="Version" ma:internalName="_UIVersionString" ma:readOnly="true">
      <xsd:simpleType>
        <xsd:restriction base="dms:Text"/>
      </xsd:simpleType>
    </xsd:element>
    <xsd:element name="InstanceID" ma:index="70" nillable="true" ma:displayName="Instance ID" ma:hidden="true" ma:internalName="InstanceID" ma:readOnly="true">
      <xsd:simpleType>
        <xsd:restriction base="dms:Unknown"/>
      </xsd:simpleType>
    </xsd:element>
    <xsd:element name="Order" ma:index="71" nillable="true" ma:displayName="Order" ma:hidden="true" ma:internalName="Order">
      <xsd:simpleType>
        <xsd:restriction base="dms:Number"/>
      </xsd:simpleType>
    </xsd:element>
    <xsd:element name="GUID" ma:index="72" nillable="true" ma:displayName="GUID" ma:hidden="true" ma:internalName="GUID" ma:readOnly="true">
      <xsd:simpleType>
        <xsd:restriction base="dms:Unknown"/>
      </xsd:simpleType>
    </xsd:element>
    <xsd:element name="WorkflowVersion" ma:index="73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74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75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6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7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  <xsd:element name="File_x0020_Type" ma:index="80" nillable="true" ma:displayName="File Type" ma:hidden="true" ma:internalName="File_x0020_Typ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7E26D-D321-432F-AF53-CA84CDAAF0F8" elementFormDefault="qualified">
    <xsd:import namespace="http://schemas.microsoft.com/office/2006/documentManagement/types"/>
    <xsd:import namespace="http://schemas.microsoft.com/office/infopath/2007/PartnerControls"/>
    <xsd:element name="Presentation_x0020_Type" ma:index="10" nillable="true" ma:displayName="Library Type" ma:format="Dropdown" ma:internalName="Presentation_x0020_Type">
      <xsd:simpleType>
        <xsd:restriction base="dms:Choice">
          <xsd:enumeration value="Bolier plate"/>
          <xsd:enumeration value="Commonly used"/>
          <xsd:enumeration value="EDM"/>
          <xsd:enumeration value="Presentations"/>
          <xsd:enumeration value="Instructions &amp; Tips"/>
          <xsd:enumeration value="Special event"/>
          <xsd:enumeration value="Templates"/>
        </xsd:restriction>
      </xsd:simpleType>
    </xsd:element>
    <xsd:element name="Description0" ma:index="11" nillable="true" ma:displayName="Description" ma:internalName="Description0">
      <xsd:simpleType>
        <xsd:restriction base="dms:Text">
          <xsd:maxLength value="255"/>
        </xsd:restriction>
      </xsd:simpleType>
    </xsd:element>
    <xsd:element name="ICN_x0020_Group" ma:index="12" nillable="true" ma:displayName="ICN Group" ma:format="Dropdown" ma:internalName="ICN_x0020_Group">
      <xsd:simpleType>
        <xsd:restriction base="dms:Choice">
          <xsd:enumeration value="Channels"/>
          <xsd:enumeration value="Financial Services"/>
          <xsd:enumeration value="Government"/>
          <xsd:enumeration value="Healthcare"/>
          <xsd:enumeration value="High Tech"/>
          <xsd:enumeration value="Insurance"/>
          <xsd:enumeration value="Insurance Products"/>
          <xsd:enumeration value="Manufacturing / Other"/>
          <xsd:enumeration value="Pharma"/>
          <xsd:enumeration value="Retail / CBG"/>
          <xsd:enumeration value="Telecom"/>
          <xsd:enumeration value="TL&amp;E"/>
        </xsd:restriction>
      </xsd:simpleType>
    </xsd:element>
    <xsd:element name="Location" ma:index="13" nillable="true" ma:displayName="Location" ma:internalName="Locat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US"/>
                    <xsd:enumeration value="International"/>
                  </xsd:restriction>
                </xsd:simpleType>
              </xsd:element>
            </xsd:sequence>
          </xsd:extension>
        </xsd:complexContent>
      </xsd:complexType>
    </xsd:element>
    <xsd:element name="Product" ma:index="14" nillable="true" ma:displayName="Product" ma:internalName="Product">
      <xsd:simpleType>
        <xsd:restriction base="dms:Text">
          <xsd:maxLength value="255"/>
        </xsd:restriction>
      </xsd:simpleType>
    </xsd:element>
    <xsd:element name="Last_x0020_Updated" ma:index="15" nillable="true" ma:displayName="Last Updated" ma:format="DateTime" ma:internalName="Last_x0020_Updated">
      <xsd:simpleType>
        <xsd:restriction base="dms:DateTime"/>
      </xsd:simpleType>
    </xsd:element>
    <xsd:element name="Author0" ma:index="81" nillable="true" ma:displayName="Author" ma:internalName="Author0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95efa-ab5d-45d3-b16c-773aa6e7d11c" elementFormDefault="qualified">
    <xsd:import namespace="http://schemas.microsoft.com/office/2006/documentManagement/types"/>
    <xsd:import namespace="http://schemas.microsoft.com/office/infopath/2007/PartnerControls"/>
    <xsd:element name="FICOOwner" ma:index="8" nillable="true" ma:displayName="FICO Owner" ma:list="UserInfo" ma:SharePointGroup="0" ma:internalName="FICOOwn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82002-5b40-44e7-bc00-533857fba57b" elementFormDefault="qualified">
    <xsd:import namespace="http://schemas.microsoft.com/office/2006/documentManagement/types"/>
    <xsd:import namespace="http://schemas.microsoft.com/office/infopath/2007/PartnerControls"/>
    <xsd:element name="PublicationDate" ma:index="9" nillable="true" ma:displayName="Publication Date" ma:default="[today]" ma:format="DateOnly" ma:internalName="PublicationDate" ma:readOnly="fals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Presentation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4b0ef5e6-9265-4aee-a2a9-c36a10a3005c" ContentTypeId="0x0101" PreviousValue="false"/>
</file>

<file path=customXml/itemProps1.xml><?xml version="1.0" encoding="utf-8"?>
<ds:datastoreItem xmlns:ds="http://schemas.openxmlformats.org/officeDocument/2006/customXml" ds:itemID="{01B82133-695C-47FD-AAD3-58C8A2FDCD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7F0A92-D335-4B93-A7B0-A34FAA9274A8}">
  <ds:schemaRefs>
    <ds:schemaRef ds:uri="D2A7E26D-D321-432F-AF53-CA84CDAAF0F8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11282002-5b40-44e7-bc00-533857fba57b"/>
    <ds:schemaRef ds:uri="http://schemas.microsoft.com/office/infopath/2007/PartnerControls"/>
    <ds:schemaRef ds:uri="http://www.w3.org/XML/1998/namespace"/>
    <ds:schemaRef ds:uri="02295efa-ab5d-45d3-b16c-773aa6e7d11c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0A635DC-9BE4-492B-BE85-69D1EF3639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2A7E26D-D321-432F-AF53-CA84CDAAF0F8"/>
    <ds:schemaRef ds:uri="02295efa-ab5d-45d3-b16c-773aa6e7d11c"/>
    <ds:schemaRef ds:uri="11282002-5b40-44e7-bc00-533857fba5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7BFF7A1-6C32-4ADB-BFD3-06E7C70268D1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FICO_2014_Presentation_Template_16x9</Template>
  <TotalTime>103513</TotalTime>
  <Words>4301</Words>
  <Application>Microsoft Office PowerPoint</Application>
  <PresentationFormat>On-screen Show (16:9)</PresentationFormat>
  <Paragraphs>1016</Paragraphs>
  <Slides>69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81" baseType="lpstr">
      <vt:lpstr>Lucida Grande</vt:lpstr>
      <vt:lpstr>ＭＳ Ｐゴシック</vt:lpstr>
      <vt:lpstr>Aharoni</vt:lpstr>
      <vt:lpstr>Arial</vt:lpstr>
      <vt:lpstr>Calibri</vt:lpstr>
      <vt:lpstr>Tahoma</vt:lpstr>
      <vt:lpstr>Times New Roman</vt:lpstr>
      <vt:lpstr>Wingdings</vt:lpstr>
      <vt:lpstr>Wingdings 3</vt:lpstr>
      <vt:lpstr>FICO_2014_Presentation_Template_16x9</vt:lpstr>
      <vt:lpstr>Chart</vt:lpstr>
      <vt:lpstr>Acrobat Document</vt:lpstr>
      <vt:lpstr>Application Fraud Model Workshop CCRC</vt:lpstr>
      <vt:lpstr>Agenda</vt:lpstr>
      <vt:lpstr>Agenda (cont)</vt:lpstr>
      <vt:lpstr>Application Fraud Models</vt:lpstr>
      <vt:lpstr>Application Fraud Models</vt:lpstr>
      <vt:lpstr>Model Development</vt:lpstr>
      <vt:lpstr>What are the key elements to building a Fraud Model?</vt:lpstr>
      <vt:lpstr>How do Models Work?</vt:lpstr>
      <vt:lpstr>Application Fraud – Definition Summary (Qualitative)</vt:lpstr>
      <vt:lpstr>Fraud Case Data – (Performance Data)</vt:lpstr>
      <vt:lpstr>Product Segments – Models</vt:lpstr>
      <vt:lpstr>Applicant or Customer Level Analytics?</vt:lpstr>
      <vt:lpstr>Rules-based vs Predictive Analytics Approach</vt:lpstr>
      <vt:lpstr>Data Requirements for Application Fraud Models</vt:lpstr>
      <vt:lpstr>Data Requirements for Application Fraud Analytics</vt:lpstr>
      <vt:lpstr>Application Data Processing</vt:lpstr>
      <vt:lpstr>Application Data Record</vt:lpstr>
      <vt:lpstr>Application Data Specification</vt:lpstr>
      <vt:lpstr>Bureau Data</vt:lpstr>
      <vt:lpstr>Sample Bureau Variables in Application Fraud models</vt:lpstr>
      <vt:lpstr>Performance Data </vt:lpstr>
      <vt:lpstr>Other Data Sources</vt:lpstr>
      <vt:lpstr>Industry and Product Considerations</vt:lpstr>
      <vt:lpstr>Developing the Modeling Dataset</vt:lpstr>
      <vt:lpstr>CCRC Data </vt:lpstr>
      <vt:lpstr>Modeling Data (Sampling)</vt:lpstr>
      <vt:lpstr>Modeling Data (Sampling) </vt:lpstr>
      <vt:lpstr>Segmentation</vt:lpstr>
      <vt:lpstr>Data Consistency</vt:lpstr>
      <vt:lpstr>Model Design</vt:lpstr>
      <vt:lpstr>Model Design considerations</vt:lpstr>
      <vt:lpstr>Fraud Definition</vt:lpstr>
      <vt:lpstr>Exclusions</vt:lpstr>
      <vt:lpstr>Model Types </vt:lpstr>
      <vt:lpstr>Performance Data (known vs unknown)</vt:lpstr>
      <vt:lpstr>Modeling Methods - Scorecards</vt:lpstr>
      <vt:lpstr>Modeling Methods – (Artificial) Neural Networks</vt:lpstr>
      <vt:lpstr>Tree-Ensemble Models (TEMs)</vt:lpstr>
      <vt:lpstr>Considerations on Performance Inference</vt:lpstr>
      <vt:lpstr>Model Build</vt:lpstr>
      <vt:lpstr>Objective of Analytics for Application Fraud</vt:lpstr>
      <vt:lpstr>Model Performance Review - Development</vt:lpstr>
      <vt:lpstr>Fraud Model Thresholds</vt:lpstr>
      <vt:lpstr>Model results and implementation</vt:lpstr>
      <vt:lpstr>Value Detection</vt:lpstr>
      <vt:lpstr>Fraud Losses and model Cost-Benefit (ROI)</vt:lpstr>
      <vt:lpstr>Model Report</vt:lpstr>
      <vt:lpstr>Application Fraud - Model Results</vt:lpstr>
      <vt:lpstr>Baseline Figures</vt:lpstr>
      <vt:lpstr>Operational Factors</vt:lpstr>
      <vt:lpstr>Application Fraud Model – Operational Review</vt:lpstr>
      <vt:lpstr>Model results and implementation</vt:lpstr>
      <vt:lpstr>Application Fraud Models – Typical Delivery Schedule</vt:lpstr>
      <vt:lpstr>Application Fraud models and Credit Risk models </vt:lpstr>
      <vt:lpstr>Application Fraud and Credit Risk</vt:lpstr>
      <vt:lpstr>Risk Factors</vt:lpstr>
      <vt:lpstr>Target Variable</vt:lpstr>
      <vt:lpstr>Application Fraud and Credit Risk</vt:lpstr>
      <vt:lpstr>Risk Matrix</vt:lpstr>
      <vt:lpstr>Appendix A</vt:lpstr>
      <vt:lpstr>How Machine Learning Complements Domain Expertise</vt:lpstr>
      <vt:lpstr>Key Analytic Elements of Our Approach</vt:lpstr>
      <vt:lpstr>Stochastic Gradient Boosting</vt:lpstr>
      <vt:lpstr>Demonstration Problem</vt:lpstr>
      <vt:lpstr>Stochastic Gradient Boosting: 1 Shallow Tree</vt:lpstr>
      <vt:lpstr>Stochastic Gradient Boosting: 5 Shallow Trees</vt:lpstr>
      <vt:lpstr>Stochastic Gradient Boosting: 200 Shallow Trees</vt:lpstr>
      <vt:lpstr>Credit Card Case Study</vt:lpstr>
      <vt:lpstr>XIE XIE</vt:lpstr>
    </vt:vector>
  </TitlesOfParts>
  <Company>FICO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FICO Corporate Template</dc:title>
  <dc:creator>Derek Dempsey</dc:creator>
  <cp:keywords>FICO PPT Template 2014</cp:keywords>
  <cp:lastModifiedBy>Brian Sun</cp:lastModifiedBy>
  <cp:revision>596</cp:revision>
  <dcterms:created xsi:type="dcterms:W3CDTF">2014-03-17T16:55:25Z</dcterms:created>
  <dcterms:modified xsi:type="dcterms:W3CDTF">2016-08-17T05:24:21Z</dcterms:modified>
</cp:coreProperties>
</file>