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  <p:sldMasterId id="2147483671" r:id="rId2"/>
  </p:sldMasterIdLst>
  <p:notesMasterIdLst>
    <p:notesMasterId r:id="rId35"/>
  </p:notesMasterIdLst>
  <p:handoutMasterIdLst>
    <p:handoutMasterId r:id="rId36"/>
  </p:handoutMasterIdLst>
  <p:sldIdLst>
    <p:sldId id="604" r:id="rId3"/>
    <p:sldId id="605" r:id="rId4"/>
    <p:sldId id="606" r:id="rId5"/>
    <p:sldId id="607" r:id="rId6"/>
    <p:sldId id="675" r:id="rId7"/>
    <p:sldId id="676" r:id="rId8"/>
    <p:sldId id="609" r:id="rId9"/>
    <p:sldId id="610" r:id="rId10"/>
    <p:sldId id="674" r:id="rId11"/>
    <p:sldId id="611" r:id="rId12"/>
    <p:sldId id="657" r:id="rId13"/>
    <p:sldId id="612" r:id="rId14"/>
    <p:sldId id="599" r:id="rId15"/>
    <p:sldId id="640" r:id="rId16"/>
    <p:sldId id="680" r:id="rId17"/>
    <p:sldId id="603" r:id="rId18"/>
    <p:sldId id="600" r:id="rId19"/>
    <p:sldId id="677" r:id="rId20"/>
    <p:sldId id="678" r:id="rId21"/>
    <p:sldId id="632" r:id="rId22"/>
    <p:sldId id="658" r:id="rId23"/>
    <p:sldId id="659" r:id="rId24"/>
    <p:sldId id="660" r:id="rId25"/>
    <p:sldId id="661" r:id="rId26"/>
    <p:sldId id="662" r:id="rId27"/>
    <p:sldId id="663" r:id="rId28"/>
    <p:sldId id="664" r:id="rId29"/>
    <p:sldId id="665" r:id="rId30"/>
    <p:sldId id="666" r:id="rId31"/>
    <p:sldId id="667" r:id="rId32"/>
    <p:sldId id="668" r:id="rId33"/>
    <p:sldId id="681" r:id="rId3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charset="0"/>
      <a:buChar char="»"/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charset="0"/>
      <a:buChar char="»"/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charset="0"/>
      <a:buChar char="»"/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charset="0"/>
      <a:buChar char="»"/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charset="0"/>
      <a:buChar char="»"/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8AC2E9"/>
    <a:srgbClr val="AB9C8F"/>
    <a:srgbClr val="5F574F"/>
    <a:srgbClr val="E0E6B0"/>
    <a:srgbClr val="DBE5EA"/>
    <a:srgbClr val="76BCCB"/>
    <a:srgbClr val="245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0524" autoAdjust="0"/>
    <p:restoredTop sz="86400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392" y="84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6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5" d="100"/>
          <a:sy n="55" d="100"/>
        </p:scale>
        <p:origin x="-2886" y="-90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免照会策略表现</a:t>
            </a:r>
            <a:r>
              <a:rPr lang="en-US" altLang="zh-CN"/>
              <a:t>(</a:t>
            </a:r>
            <a:r>
              <a:rPr lang="en-US" altLang="zh-CN" sz="1400" b="0" i="0" u="none" strike="noStrike" baseline="0">
                <a:effectLst/>
              </a:rPr>
              <a:t>201604)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件数占比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Sheet1!$I$2:$I$4</c:f>
              <c:strCache>
                <c:ptCount val="3"/>
                <c:pt idx="0">
                  <c:v>免照会</c:v>
                </c:pt>
                <c:pt idx="1">
                  <c:v>人工</c:v>
                </c:pt>
                <c:pt idx="2">
                  <c:v>自动拒绝</c:v>
                </c:pt>
              </c:strCache>
            </c:strRef>
          </c:cat>
          <c:val>
            <c:numRef>
              <c:f>Sheet1!$J$2:$J$4</c:f>
              <c:numCache>
                <c:formatCode>0%</c:formatCode>
                <c:ptCount val="3"/>
                <c:pt idx="0">
                  <c:v>0.31</c:v>
                </c:pt>
                <c:pt idx="1">
                  <c:v>0.65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7D-4C70-A0A4-9B07BC31B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9792768"/>
        <c:axId val="119794304"/>
      </c:barChart>
      <c:lineChart>
        <c:grouping val="standard"/>
        <c:varyColors val="0"/>
        <c:ser>
          <c:idx val="1"/>
          <c:order val="1"/>
          <c:tx>
            <c:strRef>
              <c:f>Sheet1!$K$1</c:f>
              <c:strCache>
                <c:ptCount val="1"/>
                <c:pt idx="0">
                  <c:v>侦测欺诈%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Sheet1!$I$2:$I$4</c:f>
              <c:strCache>
                <c:ptCount val="3"/>
                <c:pt idx="0">
                  <c:v>免照会</c:v>
                </c:pt>
                <c:pt idx="1">
                  <c:v>人工</c:v>
                </c:pt>
                <c:pt idx="2">
                  <c:v>自动拒绝</c:v>
                </c:pt>
              </c:strCache>
            </c:strRef>
          </c:cat>
          <c:val>
            <c:numRef>
              <c:f>Sheet1!$K$2:$K$4</c:f>
              <c:numCache>
                <c:formatCode>0.0%</c:formatCode>
                <c:ptCount val="3"/>
                <c:pt idx="0">
                  <c:v>5.7000000000000002E-3</c:v>
                </c:pt>
                <c:pt idx="1">
                  <c:v>7.9399999999999998E-2</c:v>
                </c:pt>
                <c:pt idx="2">
                  <c:v>0.75860000000000005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7D-4C70-A0A4-9B07BC31B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792768"/>
        <c:axId val="119794304"/>
      </c:lineChart>
      <c:catAx>
        <c:axId val="11979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794304"/>
        <c:crosses val="autoZero"/>
        <c:auto val="1"/>
        <c:lblAlgn val="ctr"/>
        <c:lblOffset val="100"/>
        <c:noMultiLvlLbl val="0"/>
      </c:catAx>
      <c:valAx>
        <c:axId val="11979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79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免照会策略表现</a:t>
            </a:r>
            <a:r>
              <a:rPr lang="en-US" altLang="zh-CN"/>
              <a:t>(</a:t>
            </a:r>
            <a:r>
              <a:rPr lang="en-US" altLang="zh-CN" sz="1400" b="0" i="0" u="none" strike="noStrike" baseline="0">
                <a:effectLst/>
              </a:rPr>
              <a:t>201605)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件数占比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Sheet1!$I$5:$I$7</c:f>
              <c:strCache>
                <c:ptCount val="3"/>
                <c:pt idx="0">
                  <c:v>免照会</c:v>
                </c:pt>
                <c:pt idx="1">
                  <c:v>人工</c:v>
                </c:pt>
                <c:pt idx="2">
                  <c:v>自动拒绝</c:v>
                </c:pt>
              </c:strCache>
            </c:strRef>
          </c:cat>
          <c:val>
            <c:numRef>
              <c:f>Sheet1!$J$5:$J$7</c:f>
              <c:numCache>
                <c:formatCode>0%</c:formatCode>
                <c:ptCount val="3"/>
                <c:pt idx="0">
                  <c:v>0.28000000000000003</c:v>
                </c:pt>
                <c:pt idx="1">
                  <c:v>0.71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6-421E-AD3E-0040A45CB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9993088"/>
        <c:axId val="119994624"/>
      </c:barChart>
      <c:lineChart>
        <c:grouping val="standard"/>
        <c:varyColors val="0"/>
        <c:ser>
          <c:idx val="1"/>
          <c:order val="1"/>
          <c:tx>
            <c:strRef>
              <c:f>Sheet1!$K$1</c:f>
              <c:strCache>
                <c:ptCount val="1"/>
                <c:pt idx="0">
                  <c:v>侦测欺诈%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Sheet1!$I$5:$I$7</c:f>
              <c:strCache>
                <c:ptCount val="3"/>
                <c:pt idx="0">
                  <c:v>免照会</c:v>
                </c:pt>
                <c:pt idx="1">
                  <c:v>人工</c:v>
                </c:pt>
                <c:pt idx="2">
                  <c:v>自动拒绝</c:v>
                </c:pt>
              </c:strCache>
            </c:strRef>
          </c:cat>
          <c:val>
            <c:numRef>
              <c:f>Sheet1!$K$5:$K$7</c:f>
              <c:numCache>
                <c:formatCode>0.00%</c:formatCode>
                <c:ptCount val="3"/>
                <c:pt idx="0">
                  <c:v>2.5999999999999999E-3</c:v>
                </c:pt>
                <c:pt idx="1">
                  <c:v>2.8400000000000002E-2</c:v>
                </c:pt>
                <c:pt idx="2">
                  <c:v>0.75760000000000005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96-421E-AD3E-0040A45CB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993088"/>
        <c:axId val="119994624"/>
      </c:lineChart>
      <c:catAx>
        <c:axId val="11999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994624"/>
        <c:crosses val="autoZero"/>
        <c:auto val="1"/>
        <c:lblAlgn val="ctr"/>
        <c:lblOffset val="100"/>
        <c:noMultiLvlLbl val="0"/>
      </c:catAx>
      <c:valAx>
        <c:axId val="11999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99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M2</a:t>
            </a:r>
            <a:r>
              <a:rPr lang="zh-CN" altLang="en-US" dirty="0"/>
              <a:t>逾期率</a:t>
            </a:r>
            <a:r>
              <a:rPr lang="en-US" altLang="zh-CN" dirty="0"/>
              <a:t>(201604)</a:t>
            </a:r>
            <a:endParaRPr lang="zh-CN" altLang="en-US" dirty="0"/>
          </a:p>
        </c:rich>
      </c:tx>
      <c:layout>
        <c:manualLayout>
          <c:xMode val="edge"/>
          <c:yMode val="edge"/>
          <c:x val="0.40149606299212598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免照会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Sheet1!$F$11:$K$11</c:f>
              <c:strCache>
                <c:ptCount val="6"/>
                <c:pt idx="0">
                  <c:v>M2逾期率%</c:v>
                </c:pt>
                <c:pt idx="1">
                  <c:v>M2+(UTL&gt;50)</c:v>
                </c:pt>
                <c:pt idx="2">
                  <c:v>M2+(UTL&gt;60)</c:v>
                </c:pt>
                <c:pt idx="3">
                  <c:v>M2+(UTL&gt;70)</c:v>
                </c:pt>
                <c:pt idx="4">
                  <c:v>M2+(UTL&gt;80)</c:v>
                </c:pt>
                <c:pt idx="5">
                  <c:v>M2+(UTL&gt;90)</c:v>
                </c:pt>
              </c:strCache>
            </c:strRef>
          </c:cat>
          <c:val>
            <c:numRef>
              <c:f>Sheet1!$F$12:$K$12</c:f>
              <c:numCache>
                <c:formatCode>0.00%</c:formatCode>
                <c:ptCount val="6"/>
                <c:pt idx="0">
                  <c:v>3.3999999999999998E-3</c:v>
                </c:pt>
                <c:pt idx="1">
                  <c:v>2.5999999999999999E-3</c:v>
                </c:pt>
                <c:pt idx="2">
                  <c:v>2.3999999999999998E-3</c:v>
                </c:pt>
                <c:pt idx="3">
                  <c:v>2.3999999999999998E-3</c:v>
                </c:pt>
                <c:pt idx="4">
                  <c:v>2.3E-3</c:v>
                </c:pt>
                <c:pt idx="5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E8-493E-9F4D-075CC7505251}"/>
            </c:ext>
          </c:extLst>
        </c:ser>
        <c:ser>
          <c:idx val="1"/>
          <c:order val="1"/>
          <c:tx>
            <c:strRef>
              <c:f>Sheet1!$B$13</c:f>
              <c:strCache>
                <c:ptCount val="1"/>
                <c:pt idx="0">
                  <c:v>人工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Sheet1!$F$11:$K$11</c:f>
              <c:strCache>
                <c:ptCount val="6"/>
                <c:pt idx="0">
                  <c:v>M2逾期率%</c:v>
                </c:pt>
                <c:pt idx="1">
                  <c:v>M2+(UTL&gt;50)</c:v>
                </c:pt>
                <c:pt idx="2">
                  <c:v>M2+(UTL&gt;60)</c:v>
                </c:pt>
                <c:pt idx="3">
                  <c:v>M2+(UTL&gt;70)</c:v>
                </c:pt>
                <c:pt idx="4">
                  <c:v>M2+(UTL&gt;80)</c:v>
                </c:pt>
                <c:pt idx="5">
                  <c:v>M2+(UTL&gt;90)</c:v>
                </c:pt>
              </c:strCache>
            </c:strRef>
          </c:cat>
          <c:val>
            <c:numRef>
              <c:f>Sheet1!$F$13:$K$13</c:f>
              <c:numCache>
                <c:formatCode>0.00%</c:formatCode>
                <c:ptCount val="6"/>
                <c:pt idx="0">
                  <c:v>5.5999999999999999E-3</c:v>
                </c:pt>
                <c:pt idx="1">
                  <c:v>4.8999999999999998E-3</c:v>
                </c:pt>
                <c:pt idx="2">
                  <c:v>4.7000000000000002E-3</c:v>
                </c:pt>
                <c:pt idx="3">
                  <c:v>4.5999999999999999E-3</c:v>
                </c:pt>
                <c:pt idx="4">
                  <c:v>4.4999999999999997E-3</c:v>
                </c:pt>
                <c:pt idx="5">
                  <c:v>4.1999999999999997E-3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E8-493E-9F4D-075CC7505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956224"/>
        <c:axId val="119957760"/>
      </c:lineChart>
      <c:catAx>
        <c:axId val="11995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957760"/>
        <c:crosses val="autoZero"/>
        <c:auto val="1"/>
        <c:lblAlgn val="ctr"/>
        <c:lblOffset val="100"/>
        <c:noMultiLvlLbl val="0"/>
      </c:catAx>
      <c:valAx>
        <c:axId val="11995776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95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逾期率</a:t>
            </a:r>
            <a:r>
              <a:rPr lang="en-US" altLang="zh-CN"/>
              <a:t>(201605)</a:t>
            </a:r>
            <a:endParaRPr lang="zh-CN" altLang="en-US"/>
          </a:p>
        </c:rich>
      </c:tx>
      <c:layout>
        <c:manualLayout>
          <c:xMode val="edge"/>
          <c:yMode val="edge"/>
          <c:x val="0.40149606299212598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免照会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Sheet1!$F$11:$K$11</c:f>
              <c:strCache>
                <c:ptCount val="6"/>
                <c:pt idx="0">
                  <c:v>M2逾期率%</c:v>
                </c:pt>
                <c:pt idx="1">
                  <c:v>M2+(UTL&gt;50)</c:v>
                </c:pt>
                <c:pt idx="2">
                  <c:v>M2+(UTL&gt;60)</c:v>
                </c:pt>
                <c:pt idx="3">
                  <c:v>M2+(UTL&gt;70)</c:v>
                </c:pt>
                <c:pt idx="4">
                  <c:v>M2+(UTL&gt;80)</c:v>
                </c:pt>
                <c:pt idx="5">
                  <c:v>M2+(UTL&gt;90)</c:v>
                </c:pt>
              </c:strCache>
            </c:strRef>
          </c:cat>
          <c:val>
            <c:numRef>
              <c:f>Sheet1!$F$16:$K$16</c:f>
              <c:numCache>
                <c:formatCode>0.00%</c:formatCode>
                <c:ptCount val="6"/>
                <c:pt idx="0">
                  <c:v>3.3E-3</c:v>
                </c:pt>
                <c:pt idx="1">
                  <c:v>2.2000000000000001E-3</c:v>
                </c:pt>
                <c:pt idx="2">
                  <c:v>2E-3</c:v>
                </c:pt>
                <c:pt idx="3">
                  <c:v>1.9E-3</c:v>
                </c:pt>
                <c:pt idx="4">
                  <c:v>1.6999999999999999E-3</c:v>
                </c:pt>
                <c:pt idx="5">
                  <c:v>1.4E-3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9-4E18-B436-5F5764C28D15}"/>
            </c:ext>
          </c:extLst>
        </c:ser>
        <c:ser>
          <c:idx val="1"/>
          <c:order val="1"/>
          <c:tx>
            <c:strRef>
              <c:f>Sheet1!$B$17</c:f>
              <c:strCache>
                <c:ptCount val="1"/>
                <c:pt idx="0">
                  <c:v>人工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Sheet1!$F$11:$K$11</c:f>
              <c:strCache>
                <c:ptCount val="6"/>
                <c:pt idx="0">
                  <c:v>M2逾期率%</c:v>
                </c:pt>
                <c:pt idx="1">
                  <c:v>M2+(UTL&gt;50)</c:v>
                </c:pt>
                <c:pt idx="2">
                  <c:v>M2+(UTL&gt;60)</c:v>
                </c:pt>
                <c:pt idx="3">
                  <c:v>M2+(UTL&gt;70)</c:v>
                </c:pt>
                <c:pt idx="4">
                  <c:v>M2+(UTL&gt;80)</c:v>
                </c:pt>
                <c:pt idx="5">
                  <c:v>M2+(UTL&gt;90)</c:v>
                </c:pt>
              </c:strCache>
            </c:strRef>
          </c:cat>
          <c:val>
            <c:numRef>
              <c:f>Sheet1!$F$17:$K$17</c:f>
              <c:numCache>
                <c:formatCode>0.00%</c:formatCode>
                <c:ptCount val="6"/>
                <c:pt idx="0">
                  <c:v>4.7999999999999996E-3</c:v>
                </c:pt>
                <c:pt idx="1">
                  <c:v>4.3E-3</c:v>
                </c:pt>
                <c:pt idx="2">
                  <c:v>4.1000000000000003E-3</c:v>
                </c:pt>
                <c:pt idx="3">
                  <c:v>4.0000000000000001E-3</c:v>
                </c:pt>
                <c:pt idx="4">
                  <c:v>3.8999999999999998E-3</c:v>
                </c:pt>
                <c:pt idx="5">
                  <c:v>3.5999999999999999E-3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9-4E18-B436-5F5764C28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4881536"/>
        <c:axId val="354883072"/>
      </c:lineChart>
      <c:catAx>
        <c:axId val="35488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883072"/>
        <c:crosses val="autoZero"/>
        <c:auto val="1"/>
        <c:lblAlgn val="ctr"/>
        <c:lblOffset val="100"/>
        <c:noMultiLvlLbl val="0"/>
      </c:catAx>
      <c:valAx>
        <c:axId val="35488307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88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件数占比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Sheet1!$C$21</c:f>
              <c:strCache>
                <c:ptCount val="1"/>
                <c:pt idx="0">
                  <c:v>201604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Sheet1!$B$22:$B$23</c:f>
              <c:strCache>
                <c:ptCount val="2"/>
                <c:pt idx="0">
                  <c:v>免照会</c:v>
                </c:pt>
                <c:pt idx="1">
                  <c:v>人工</c:v>
                </c:pt>
              </c:strCache>
            </c:strRef>
          </c:cat>
          <c:val>
            <c:numRef>
              <c:f>Sheet1!$C$22:$C$23</c:f>
              <c:numCache>
                <c:formatCode>0%</c:formatCode>
                <c:ptCount val="2"/>
                <c:pt idx="0">
                  <c:v>0.34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2F-4A24-865A-19A86E1BAA7E}"/>
            </c:ext>
          </c:extLst>
        </c:ser>
        <c:ser>
          <c:idx val="1"/>
          <c:order val="1"/>
          <c:tx>
            <c:strRef>
              <c:f>Sheet1!$D$21</c:f>
              <c:strCache>
                <c:ptCount val="1"/>
                <c:pt idx="0">
                  <c:v>201605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Sheet1!$B$22:$B$23</c:f>
              <c:strCache>
                <c:ptCount val="2"/>
                <c:pt idx="0">
                  <c:v>免照会</c:v>
                </c:pt>
                <c:pt idx="1">
                  <c:v>人工</c:v>
                </c:pt>
              </c:strCache>
            </c:strRef>
          </c:cat>
          <c:val>
            <c:numRef>
              <c:f>Sheet1!$D$22:$D$23</c:f>
              <c:numCache>
                <c:formatCode>0%</c:formatCode>
                <c:ptCount val="2"/>
                <c:pt idx="0">
                  <c:v>0.21</c:v>
                </c:pt>
                <c:pt idx="1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2F-4A24-865A-19A86E1B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6076544"/>
        <c:axId val="356107008"/>
      </c:barChart>
      <c:catAx>
        <c:axId val="35607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107008"/>
        <c:crosses val="autoZero"/>
        <c:auto val="1"/>
        <c:lblAlgn val="ctr"/>
        <c:lblOffset val="100"/>
        <c:noMultiLvlLbl val="0"/>
      </c:catAx>
      <c:valAx>
        <c:axId val="35610700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07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495744122774989"/>
          <c:y val="0.8726687809857101"/>
          <c:w val="0.38927518939296535"/>
          <c:h val="9.4923811606882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2419C-1334-4B2D-BCAC-8D1549C9A906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540062-BDF2-4F50-85A6-A012E560AF7D}">
      <dgm:prSet phldrT="[Text]"/>
      <dgm:spPr/>
      <dgm:t>
        <a:bodyPr/>
        <a:lstStyle/>
        <a:p>
          <a:r>
            <a:rPr lang="zh-CN" altLang="en-US" dirty="0"/>
            <a:t>全面成本管理体系</a:t>
          </a:r>
          <a:endParaRPr lang="en-US" dirty="0"/>
        </a:p>
      </dgm:t>
    </dgm:pt>
    <dgm:pt modelId="{C312AB66-888D-47A3-B3DF-EB8FC89EB376}" type="parTrans" cxnId="{55950FD5-0A24-42DA-BAB6-FDC33929754E}">
      <dgm:prSet/>
      <dgm:spPr/>
      <dgm:t>
        <a:bodyPr/>
        <a:lstStyle/>
        <a:p>
          <a:endParaRPr lang="en-US"/>
        </a:p>
      </dgm:t>
    </dgm:pt>
    <dgm:pt modelId="{7FC6B043-532F-4F3F-BC30-DE050F997E1F}" type="sibTrans" cxnId="{55950FD5-0A24-42DA-BAB6-FDC33929754E}">
      <dgm:prSet/>
      <dgm:spPr/>
      <dgm:t>
        <a:bodyPr/>
        <a:lstStyle/>
        <a:p>
          <a:endParaRPr lang="en-US"/>
        </a:p>
      </dgm:t>
    </dgm:pt>
    <dgm:pt modelId="{37E9336F-DEC7-4D75-9783-C8B0BF02E909}">
      <dgm:prSet phldrT="[Text]"/>
      <dgm:spPr/>
      <dgm:t>
        <a:bodyPr/>
        <a:lstStyle/>
        <a:p>
          <a:r>
            <a:rPr lang="zh-CN" altLang="en-US" dirty="0"/>
            <a:t>反欺诈模型风险拦截体系</a:t>
          </a:r>
          <a:endParaRPr lang="en-US" dirty="0"/>
        </a:p>
      </dgm:t>
    </dgm:pt>
    <dgm:pt modelId="{F6E4E428-7932-4EEE-882F-9099E440A6BA}" type="parTrans" cxnId="{4F441AAD-9068-40D5-9702-B83722C59225}">
      <dgm:prSet/>
      <dgm:spPr/>
      <dgm:t>
        <a:bodyPr/>
        <a:lstStyle/>
        <a:p>
          <a:endParaRPr lang="en-US"/>
        </a:p>
      </dgm:t>
    </dgm:pt>
    <dgm:pt modelId="{E5D34C06-E428-4DFF-95D0-E4DC15BE1DDF}" type="sibTrans" cxnId="{4F441AAD-9068-40D5-9702-B83722C59225}">
      <dgm:prSet/>
      <dgm:spPr/>
      <dgm:t>
        <a:bodyPr/>
        <a:lstStyle/>
        <a:p>
          <a:endParaRPr lang="en-US"/>
        </a:p>
      </dgm:t>
    </dgm:pt>
    <dgm:pt modelId="{37180CA0-ADB5-4A5A-A6F6-17C3F2713BC9}">
      <dgm:prSet phldrT="[Text]"/>
      <dgm:spPr/>
      <dgm:t>
        <a:bodyPr/>
        <a:lstStyle/>
        <a:p>
          <a:r>
            <a:rPr lang="zh-CN" altLang="en-US" dirty="0"/>
            <a:t>反照会自动策略风险可量化</a:t>
          </a:r>
          <a:endParaRPr lang="en-US" dirty="0"/>
        </a:p>
      </dgm:t>
    </dgm:pt>
    <dgm:pt modelId="{5FDAFB66-DAD8-4348-A6C0-DC0C23C5B531}" type="parTrans" cxnId="{7F95A7DE-ED5C-44E9-984C-0E5998427BF7}">
      <dgm:prSet/>
      <dgm:spPr/>
      <dgm:t>
        <a:bodyPr/>
        <a:lstStyle/>
        <a:p>
          <a:endParaRPr lang="en-US"/>
        </a:p>
      </dgm:t>
    </dgm:pt>
    <dgm:pt modelId="{9320C0C9-C719-4BED-A614-C041DDA35343}" type="sibTrans" cxnId="{7F95A7DE-ED5C-44E9-984C-0E5998427BF7}">
      <dgm:prSet/>
      <dgm:spPr/>
      <dgm:t>
        <a:bodyPr/>
        <a:lstStyle/>
        <a:p>
          <a:endParaRPr lang="en-US"/>
        </a:p>
      </dgm:t>
    </dgm:pt>
    <dgm:pt modelId="{81B03A4D-714A-457A-B0BA-5AFE9AC2DB16}">
      <dgm:prSet phldrT="[Text]"/>
      <dgm:spPr/>
      <dgm:t>
        <a:bodyPr/>
        <a:lstStyle/>
        <a:p>
          <a:r>
            <a:rPr lang="zh-CN" altLang="en-US" dirty="0"/>
            <a:t>实现敏捷管理和精细化管理</a:t>
          </a:r>
          <a:endParaRPr lang="en-US" dirty="0"/>
        </a:p>
      </dgm:t>
    </dgm:pt>
    <dgm:pt modelId="{89302604-B4DA-41DB-A39C-1ACFF53EDC6A}" type="parTrans" cxnId="{583C9BFF-A7D5-4750-A7BE-B8E74728F92D}">
      <dgm:prSet/>
      <dgm:spPr/>
      <dgm:t>
        <a:bodyPr/>
        <a:lstStyle/>
        <a:p>
          <a:endParaRPr lang="en-US"/>
        </a:p>
      </dgm:t>
    </dgm:pt>
    <dgm:pt modelId="{C8C9E19C-C9D5-494E-B4AE-A81DA7AB8BBE}" type="sibTrans" cxnId="{583C9BFF-A7D5-4750-A7BE-B8E74728F92D}">
      <dgm:prSet/>
      <dgm:spPr/>
      <dgm:t>
        <a:bodyPr/>
        <a:lstStyle/>
        <a:p>
          <a:endParaRPr lang="en-US"/>
        </a:p>
      </dgm:t>
    </dgm:pt>
    <dgm:pt modelId="{F2391BD9-F4A7-4967-80D6-4B3E15AC5A87}" type="pres">
      <dgm:prSet presAssocID="{1342419C-1334-4B2D-BCAC-8D1549C9A906}" presName="matrix" presStyleCnt="0">
        <dgm:presLayoutVars>
          <dgm:chMax val="1"/>
          <dgm:dir/>
          <dgm:resizeHandles val="exact"/>
        </dgm:presLayoutVars>
      </dgm:prSet>
      <dgm:spPr/>
    </dgm:pt>
    <dgm:pt modelId="{B9BEDA9C-64ED-4813-B528-09F9FDFB0BDD}" type="pres">
      <dgm:prSet presAssocID="{1342419C-1334-4B2D-BCAC-8D1549C9A906}" presName="axisShape" presStyleLbl="bgShp" presStyleIdx="0" presStyleCnt="1"/>
      <dgm:spPr/>
    </dgm:pt>
    <dgm:pt modelId="{FC197E88-9EF1-4DCB-8550-87006CED15D1}" type="pres">
      <dgm:prSet presAssocID="{1342419C-1334-4B2D-BCAC-8D1549C9A906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8BB0E9-9BC2-43FD-80EC-3C82A78DCE4F}" type="pres">
      <dgm:prSet presAssocID="{1342419C-1334-4B2D-BCAC-8D1549C9A906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BE69D81-3B20-4C9B-A2D5-3D9597CB0E6D}" type="pres">
      <dgm:prSet presAssocID="{1342419C-1334-4B2D-BCAC-8D1549C9A906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ADA2A0-CF1C-4E59-8CF6-4BC67F519980}" type="pres">
      <dgm:prSet presAssocID="{1342419C-1334-4B2D-BCAC-8D1549C9A906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83C9BFF-A7D5-4750-A7BE-B8E74728F92D}" srcId="{1342419C-1334-4B2D-BCAC-8D1549C9A906}" destId="{81B03A4D-714A-457A-B0BA-5AFE9AC2DB16}" srcOrd="3" destOrd="0" parTransId="{89302604-B4DA-41DB-A39C-1ACFF53EDC6A}" sibTransId="{C8C9E19C-C9D5-494E-B4AE-A81DA7AB8BBE}"/>
    <dgm:cxn modelId="{4F441AAD-9068-40D5-9702-B83722C59225}" srcId="{1342419C-1334-4B2D-BCAC-8D1549C9A906}" destId="{37E9336F-DEC7-4D75-9783-C8B0BF02E909}" srcOrd="1" destOrd="0" parTransId="{F6E4E428-7932-4EEE-882F-9099E440A6BA}" sibTransId="{E5D34C06-E428-4DFF-95D0-E4DC15BE1DDF}"/>
    <dgm:cxn modelId="{6AE65F13-D02E-4602-842F-92366E416B99}" type="presOf" srcId="{37E9336F-DEC7-4D75-9783-C8B0BF02E909}" destId="{948BB0E9-9BC2-43FD-80EC-3C82A78DCE4F}" srcOrd="0" destOrd="0" presId="urn:microsoft.com/office/officeart/2005/8/layout/matrix2"/>
    <dgm:cxn modelId="{0126810D-5B42-4AE9-9AB7-142C680C8201}" type="presOf" srcId="{60540062-BDF2-4F50-85A6-A012E560AF7D}" destId="{FC197E88-9EF1-4DCB-8550-87006CED15D1}" srcOrd="0" destOrd="0" presId="urn:microsoft.com/office/officeart/2005/8/layout/matrix2"/>
    <dgm:cxn modelId="{6C243F92-271F-4A68-B611-F6B4EAD04DA6}" type="presOf" srcId="{81B03A4D-714A-457A-B0BA-5AFE9AC2DB16}" destId="{8BADA2A0-CF1C-4E59-8CF6-4BC67F519980}" srcOrd="0" destOrd="0" presId="urn:microsoft.com/office/officeart/2005/8/layout/matrix2"/>
    <dgm:cxn modelId="{954C5FE6-8F11-4AE5-BF01-9F5170053BDB}" type="presOf" srcId="{37180CA0-ADB5-4A5A-A6F6-17C3F2713BC9}" destId="{6BE69D81-3B20-4C9B-A2D5-3D9597CB0E6D}" srcOrd="0" destOrd="0" presId="urn:microsoft.com/office/officeart/2005/8/layout/matrix2"/>
    <dgm:cxn modelId="{55950FD5-0A24-42DA-BAB6-FDC33929754E}" srcId="{1342419C-1334-4B2D-BCAC-8D1549C9A906}" destId="{60540062-BDF2-4F50-85A6-A012E560AF7D}" srcOrd="0" destOrd="0" parTransId="{C312AB66-888D-47A3-B3DF-EB8FC89EB376}" sibTransId="{7FC6B043-532F-4F3F-BC30-DE050F997E1F}"/>
    <dgm:cxn modelId="{7F95A7DE-ED5C-44E9-984C-0E5998427BF7}" srcId="{1342419C-1334-4B2D-BCAC-8D1549C9A906}" destId="{37180CA0-ADB5-4A5A-A6F6-17C3F2713BC9}" srcOrd="2" destOrd="0" parTransId="{5FDAFB66-DAD8-4348-A6C0-DC0C23C5B531}" sibTransId="{9320C0C9-C719-4BED-A614-C041DDA35343}"/>
    <dgm:cxn modelId="{362C45DE-4F52-4F29-9A6A-4747A73FB045}" type="presOf" srcId="{1342419C-1334-4B2D-BCAC-8D1549C9A906}" destId="{F2391BD9-F4A7-4967-80D6-4B3E15AC5A87}" srcOrd="0" destOrd="0" presId="urn:microsoft.com/office/officeart/2005/8/layout/matrix2"/>
    <dgm:cxn modelId="{789E3D07-56B1-450D-AE7C-5769B287150E}" type="presParOf" srcId="{F2391BD9-F4A7-4967-80D6-4B3E15AC5A87}" destId="{B9BEDA9C-64ED-4813-B528-09F9FDFB0BDD}" srcOrd="0" destOrd="0" presId="urn:microsoft.com/office/officeart/2005/8/layout/matrix2"/>
    <dgm:cxn modelId="{0872394E-CC3D-40C0-A9F6-315627D49C20}" type="presParOf" srcId="{F2391BD9-F4A7-4967-80D6-4B3E15AC5A87}" destId="{FC197E88-9EF1-4DCB-8550-87006CED15D1}" srcOrd="1" destOrd="0" presId="urn:microsoft.com/office/officeart/2005/8/layout/matrix2"/>
    <dgm:cxn modelId="{3880FEBB-E1FF-43AD-817C-C74D7E20BE06}" type="presParOf" srcId="{F2391BD9-F4A7-4967-80D6-4B3E15AC5A87}" destId="{948BB0E9-9BC2-43FD-80EC-3C82A78DCE4F}" srcOrd="2" destOrd="0" presId="urn:microsoft.com/office/officeart/2005/8/layout/matrix2"/>
    <dgm:cxn modelId="{BCF619D6-67E5-4CDC-9DDF-32DE1EA66EB8}" type="presParOf" srcId="{F2391BD9-F4A7-4967-80D6-4B3E15AC5A87}" destId="{6BE69D81-3B20-4C9B-A2D5-3D9597CB0E6D}" srcOrd="3" destOrd="0" presId="urn:microsoft.com/office/officeart/2005/8/layout/matrix2"/>
    <dgm:cxn modelId="{6B932A0F-EF49-4AB8-A7BA-053EF4056248}" type="presParOf" srcId="{F2391BD9-F4A7-4967-80D6-4B3E15AC5A87}" destId="{8BADA2A0-CF1C-4E59-8CF6-4BC67F51998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9E4C72-6BB5-44C0-BCE3-F17DA9FF3CF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87E80D-EFBA-4A5C-9EBC-418672FD3D54}">
      <dgm:prSet phldrT="[Text]" custT="1"/>
      <dgm:spPr/>
      <dgm:t>
        <a:bodyPr vert="vert"/>
        <a:lstStyle/>
        <a:p>
          <a:pPr>
            <a:lnSpc>
              <a:spcPct val="70000"/>
            </a:lnSpc>
          </a:pPr>
          <a:r>
            <a:rPr lang="zh-CN" altLang="en-US" sz="2000" b="1" dirty="0"/>
            <a:t>线上进件</a:t>
          </a:r>
          <a:endParaRPr lang="en-US" sz="2000" b="1" dirty="0"/>
        </a:p>
      </dgm:t>
    </dgm:pt>
    <dgm:pt modelId="{A2CC10F0-7FE0-47D0-90F1-C41DFEBFE000}" type="parTrans" cxnId="{03345C7B-3BCE-4249-8904-CD17878CF323}">
      <dgm:prSet/>
      <dgm:spPr/>
      <dgm:t>
        <a:bodyPr/>
        <a:lstStyle/>
        <a:p>
          <a:endParaRPr lang="en-US" sz="1050"/>
        </a:p>
      </dgm:t>
    </dgm:pt>
    <dgm:pt modelId="{2A27198C-3570-4EC3-BCDD-2B52E4543B68}" type="sibTrans" cxnId="{03345C7B-3BCE-4249-8904-CD17878CF323}">
      <dgm:prSet/>
      <dgm:spPr/>
      <dgm:t>
        <a:bodyPr/>
        <a:lstStyle/>
        <a:p>
          <a:endParaRPr lang="en-US" sz="1050"/>
        </a:p>
      </dgm:t>
    </dgm:pt>
    <dgm:pt modelId="{F371B61E-6B4C-4725-83C7-217326683D63}">
      <dgm:prSet phldrT="[Text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商户合作</a:t>
          </a:r>
          <a:endParaRPr lang="en-US" sz="1800" dirty="0"/>
        </a:p>
      </dgm:t>
    </dgm:pt>
    <dgm:pt modelId="{9C150BD1-767B-4D53-A294-93B7B9D56D70}" type="parTrans" cxnId="{001F676E-055A-4641-95BE-E34975B7F9F2}">
      <dgm:prSet custT="1"/>
      <dgm:spPr/>
      <dgm:t>
        <a:bodyPr/>
        <a:lstStyle/>
        <a:p>
          <a:endParaRPr lang="en-US" sz="200"/>
        </a:p>
      </dgm:t>
    </dgm:pt>
    <dgm:pt modelId="{4DF6B147-F006-42AC-A73C-704CAF9E8DCF}" type="sibTrans" cxnId="{001F676E-055A-4641-95BE-E34975B7F9F2}">
      <dgm:prSet/>
      <dgm:spPr/>
      <dgm:t>
        <a:bodyPr/>
        <a:lstStyle/>
        <a:p>
          <a:endParaRPr lang="en-US" sz="1050"/>
        </a:p>
      </dgm:t>
    </dgm:pt>
    <dgm:pt modelId="{AFF957DE-6F2D-4999-ADC2-A9DBF214F3F1}">
      <dgm:prSet phldrT="[Text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微信进件</a:t>
          </a:r>
          <a:endParaRPr lang="en-US" sz="1800" dirty="0"/>
        </a:p>
      </dgm:t>
    </dgm:pt>
    <dgm:pt modelId="{C8C953BF-F0CD-4155-83EE-7C7DA9BB53A8}" type="parTrans" cxnId="{67012797-B174-46FB-831E-F999A831264F}">
      <dgm:prSet custT="1"/>
      <dgm:spPr/>
      <dgm:t>
        <a:bodyPr/>
        <a:lstStyle/>
        <a:p>
          <a:endParaRPr lang="en-US" sz="200"/>
        </a:p>
      </dgm:t>
    </dgm:pt>
    <dgm:pt modelId="{145F9AF3-4EC1-4144-AAA1-EF5F35E04245}" type="sibTrans" cxnId="{67012797-B174-46FB-831E-F999A831264F}">
      <dgm:prSet/>
      <dgm:spPr/>
      <dgm:t>
        <a:bodyPr/>
        <a:lstStyle/>
        <a:p>
          <a:endParaRPr lang="en-US" sz="1050"/>
        </a:p>
      </dgm:t>
    </dgm:pt>
    <dgm:pt modelId="{FD94A33D-A66C-4D04-A3BE-012349CBDF38}">
      <dgm:prSet phldrT="[Text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移动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WAP</a:t>
          </a:r>
          <a:endParaRPr lang="en-US" sz="1800" dirty="0"/>
        </a:p>
      </dgm:t>
    </dgm:pt>
    <dgm:pt modelId="{6B39A0BD-F386-4AD7-AA47-E38A35050CAE}" type="parTrans" cxnId="{C80B7551-A184-4850-BAD3-4D452409A84C}">
      <dgm:prSet custT="1"/>
      <dgm:spPr/>
      <dgm:t>
        <a:bodyPr/>
        <a:lstStyle/>
        <a:p>
          <a:endParaRPr lang="en-US" sz="200"/>
        </a:p>
      </dgm:t>
    </dgm:pt>
    <dgm:pt modelId="{904DB63D-11C9-42C6-937D-FB1BD4505069}" type="sibTrans" cxnId="{C80B7551-A184-4850-BAD3-4D452409A84C}">
      <dgm:prSet/>
      <dgm:spPr/>
      <dgm:t>
        <a:bodyPr/>
        <a:lstStyle/>
        <a:p>
          <a:endParaRPr lang="en-US" sz="1050"/>
        </a:p>
      </dgm:t>
    </dgm:pt>
    <dgm:pt modelId="{02739733-A881-47EC-A352-7CE42E421739}">
      <dgm:prSet phldrT="[Text]" custT="1"/>
      <dgm:spPr/>
      <dgm:t>
        <a:bodyPr/>
        <a:lstStyle/>
        <a:p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填表</a:t>
          </a:r>
          <a:endParaRPr lang="en-US" sz="1800" dirty="0"/>
        </a:p>
      </dgm:t>
    </dgm:pt>
    <dgm:pt modelId="{21F17AC7-FE9D-488F-A5BA-F0B8F2E16D30}" type="parTrans" cxnId="{27A1F114-1A7C-4AE2-993D-CA793541477D}">
      <dgm:prSet custT="1"/>
      <dgm:spPr/>
      <dgm:t>
        <a:bodyPr/>
        <a:lstStyle/>
        <a:p>
          <a:endParaRPr lang="en-US" sz="200"/>
        </a:p>
      </dgm:t>
    </dgm:pt>
    <dgm:pt modelId="{ADF27B68-F6DF-45F0-A617-333F073CC250}" type="sibTrans" cxnId="{27A1F114-1A7C-4AE2-993D-CA793541477D}">
      <dgm:prSet/>
      <dgm:spPr/>
      <dgm:t>
        <a:bodyPr/>
        <a:lstStyle/>
        <a:p>
          <a:endParaRPr lang="en-US" sz="1050"/>
        </a:p>
      </dgm:t>
    </dgm:pt>
    <dgm:pt modelId="{AE0C189C-08B6-4334-860F-72FA19C125B3}">
      <dgm:prSet phldrT="[Text]" custT="1"/>
      <dgm:spPr/>
      <dgm:t>
        <a:bodyPr vert="vert"/>
        <a:lstStyle/>
        <a:p>
          <a:r>
            <a:rPr lang="zh-CN" altLang="en-US" sz="2000" b="1" dirty="0"/>
            <a:t>线下进件</a:t>
          </a:r>
          <a:endParaRPr lang="en-US" sz="1600" dirty="0"/>
        </a:p>
      </dgm:t>
    </dgm:pt>
    <dgm:pt modelId="{435DC498-EAB5-496F-8FA3-3E0B3631EA78}" type="parTrans" cxnId="{BC25D689-BEAC-4675-9BF5-18DF3CC0A8A5}">
      <dgm:prSet/>
      <dgm:spPr/>
      <dgm:t>
        <a:bodyPr/>
        <a:lstStyle/>
        <a:p>
          <a:endParaRPr lang="en-US" sz="1050"/>
        </a:p>
      </dgm:t>
    </dgm:pt>
    <dgm:pt modelId="{CB7FD0C6-EA31-4984-82EB-210B5A223146}" type="sibTrans" cxnId="{BC25D689-BEAC-4675-9BF5-18DF3CC0A8A5}">
      <dgm:prSet/>
      <dgm:spPr/>
      <dgm:t>
        <a:bodyPr/>
        <a:lstStyle/>
        <a:p>
          <a:endParaRPr lang="en-US" sz="1050"/>
        </a:p>
      </dgm:t>
    </dgm:pt>
    <dgm:pt modelId="{5F84D9E7-41CF-4ECD-85CA-A5F542090B43}" type="pres">
      <dgm:prSet presAssocID="{6A9E4C72-6BB5-44C0-BCE3-F17DA9FF3CF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E29AC37-7053-44FE-9FB6-BC6F7578B8BF}" type="pres">
      <dgm:prSet presAssocID="{C787E80D-EFBA-4A5C-9EBC-418672FD3D54}" presName="root1" presStyleCnt="0"/>
      <dgm:spPr/>
    </dgm:pt>
    <dgm:pt modelId="{14C3CC6D-D61B-41CF-971C-45B0E528C293}" type="pres">
      <dgm:prSet presAssocID="{C787E80D-EFBA-4A5C-9EBC-418672FD3D54}" presName="LevelOneTextNode" presStyleLbl="node0" presStyleIdx="0" presStyleCnt="2">
        <dgm:presLayoutVars>
          <dgm:chPref val="3"/>
        </dgm:presLayoutVars>
      </dgm:prSet>
      <dgm:spPr/>
    </dgm:pt>
    <dgm:pt modelId="{EFA6BCF1-FED7-419E-9A8D-D39A2E89352D}" type="pres">
      <dgm:prSet presAssocID="{C787E80D-EFBA-4A5C-9EBC-418672FD3D54}" presName="level2hierChild" presStyleCnt="0"/>
      <dgm:spPr/>
    </dgm:pt>
    <dgm:pt modelId="{E46847B3-84E9-4D59-844E-1C419E870EBC}" type="pres">
      <dgm:prSet presAssocID="{9C150BD1-767B-4D53-A294-93B7B9D56D70}" presName="conn2-1" presStyleLbl="parChTrans1D2" presStyleIdx="0" presStyleCnt="4"/>
      <dgm:spPr/>
    </dgm:pt>
    <dgm:pt modelId="{43C9887D-2CF4-4AAA-8A16-785552375D0D}" type="pres">
      <dgm:prSet presAssocID="{9C150BD1-767B-4D53-A294-93B7B9D56D70}" presName="connTx" presStyleLbl="parChTrans1D2" presStyleIdx="0" presStyleCnt="4"/>
      <dgm:spPr/>
    </dgm:pt>
    <dgm:pt modelId="{A9E09865-9861-42B5-97B9-9D66C2AC0B11}" type="pres">
      <dgm:prSet presAssocID="{F371B61E-6B4C-4725-83C7-217326683D63}" presName="root2" presStyleCnt="0"/>
      <dgm:spPr/>
    </dgm:pt>
    <dgm:pt modelId="{6CE9092A-1E9D-4768-8F40-304D55857FE4}" type="pres">
      <dgm:prSet presAssocID="{F371B61E-6B4C-4725-83C7-217326683D63}" presName="LevelTwoTextNode" presStyleLbl="node2" presStyleIdx="0" presStyleCnt="4">
        <dgm:presLayoutVars>
          <dgm:chPref val="3"/>
        </dgm:presLayoutVars>
      </dgm:prSet>
      <dgm:spPr/>
    </dgm:pt>
    <dgm:pt modelId="{CB4D1339-0EE9-4194-8741-631DB7CDE1EB}" type="pres">
      <dgm:prSet presAssocID="{F371B61E-6B4C-4725-83C7-217326683D63}" presName="level3hierChild" presStyleCnt="0"/>
      <dgm:spPr/>
    </dgm:pt>
    <dgm:pt modelId="{FB1EB909-DC44-4A49-A73F-4F9F942174B6}" type="pres">
      <dgm:prSet presAssocID="{C8C953BF-F0CD-4155-83EE-7C7DA9BB53A8}" presName="conn2-1" presStyleLbl="parChTrans1D2" presStyleIdx="1" presStyleCnt="4"/>
      <dgm:spPr/>
    </dgm:pt>
    <dgm:pt modelId="{091AD839-399A-439A-A382-088A4A16424F}" type="pres">
      <dgm:prSet presAssocID="{C8C953BF-F0CD-4155-83EE-7C7DA9BB53A8}" presName="connTx" presStyleLbl="parChTrans1D2" presStyleIdx="1" presStyleCnt="4"/>
      <dgm:spPr/>
    </dgm:pt>
    <dgm:pt modelId="{07D36735-C00D-417E-93A3-B61D64E7326C}" type="pres">
      <dgm:prSet presAssocID="{AFF957DE-6F2D-4999-ADC2-A9DBF214F3F1}" presName="root2" presStyleCnt="0"/>
      <dgm:spPr/>
    </dgm:pt>
    <dgm:pt modelId="{8AF1BD86-041B-4C2E-90DC-120791D76631}" type="pres">
      <dgm:prSet presAssocID="{AFF957DE-6F2D-4999-ADC2-A9DBF214F3F1}" presName="LevelTwoTextNode" presStyleLbl="node2" presStyleIdx="1" presStyleCnt="4" custLinFactNeighborX="239" custLinFactNeighborY="2513">
        <dgm:presLayoutVars>
          <dgm:chPref val="3"/>
        </dgm:presLayoutVars>
      </dgm:prSet>
      <dgm:spPr/>
    </dgm:pt>
    <dgm:pt modelId="{72A11CAB-FCCC-4109-A6AE-46C29AF9489C}" type="pres">
      <dgm:prSet presAssocID="{AFF957DE-6F2D-4999-ADC2-A9DBF214F3F1}" presName="level3hierChild" presStyleCnt="0"/>
      <dgm:spPr/>
    </dgm:pt>
    <dgm:pt modelId="{DD1E43C0-0F70-4D9B-B5C2-C5F286302655}" type="pres">
      <dgm:prSet presAssocID="{6B39A0BD-F386-4AD7-AA47-E38A35050CAE}" presName="conn2-1" presStyleLbl="parChTrans1D2" presStyleIdx="2" presStyleCnt="4"/>
      <dgm:spPr/>
    </dgm:pt>
    <dgm:pt modelId="{AA9D6F38-8A85-4743-BCB8-70E7EC9D258A}" type="pres">
      <dgm:prSet presAssocID="{6B39A0BD-F386-4AD7-AA47-E38A35050CAE}" presName="connTx" presStyleLbl="parChTrans1D2" presStyleIdx="2" presStyleCnt="4"/>
      <dgm:spPr/>
    </dgm:pt>
    <dgm:pt modelId="{66BA8766-CDCC-4201-8515-FFFD948F2ACB}" type="pres">
      <dgm:prSet presAssocID="{FD94A33D-A66C-4D04-A3BE-012349CBDF38}" presName="root2" presStyleCnt="0"/>
      <dgm:spPr/>
    </dgm:pt>
    <dgm:pt modelId="{F552746C-1F65-4725-9B3A-7597B4685890}" type="pres">
      <dgm:prSet presAssocID="{FD94A33D-A66C-4D04-A3BE-012349CBDF38}" presName="LevelTwoTextNode" presStyleLbl="node2" presStyleIdx="2" presStyleCnt="4">
        <dgm:presLayoutVars>
          <dgm:chPref val="3"/>
        </dgm:presLayoutVars>
      </dgm:prSet>
      <dgm:spPr/>
    </dgm:pt>
    <dgm:pt modelId="{B0CE9840-21FF-4B0A-BD30-7FF35B5E2880}" type="pres">
      <dgm:prSet presAssocID="{FD94A33D-A66C-4D04-A3BE-012349CBDF38}" presName="level3hierChild" presStyleCnt="0"/>
      <dgm:spPr/>
    </dgm:pt>
    <dgm:pt modelId="{D53B118E-A72C-4B88-A8D0-0273388AC5CD}" type="pres">
      <dgm:prSet presAssocID="{21F17AC7-FE9D-488F-A5BA-F0B8F2E16D30}" presName="conn2-1" presStyleLbl="parChTrans1D2" presStyleIdx="3" presStyleCnt="4"/>
      <dgm:spPr/>
    </dgm:pt>
    <dgm:pt modelId="{CD1F7D8B-7708-4CAC-A476-FB510A3F3EF8}" type="pres">
      <dgm:prSet presAssocID="{21F17AC7-FE9D-488F-A5BA-F0B8F2E16D30}" presName="connTx" presStyleLbl="parChTrans1D2" presStyleIdx="3" presStyleCnt="4"/>
      <dgm:spPr/>
    </dgm:pt>
    <dgm:pt modelId="{B5526692-D2F8-490A-9245-104E39064BB1}" type="pres">
      <dgm:prSet presAssocID="{02739733-A881-47EC-A352-7CE42E421739}" presName="root2" presStyleCnt="0"/>
      <dgm:spPr/>
    </dgm:pt>
    <dgm:pt modelId="{766E2890-1426-41A5-A777-FCFF0A5657BD}" type="pres">
      <dgm:prSet presAssocID="{02739733-A881-47EC-A352-7CE42E421739}" presName="LevelTwoTextNode" presStyleLbl="node2" presStyleIdx="3" presStyleCnt="4">
        <dgm:presLayoutVars>
          <dgm:chPref val="3"/>
        </dgm:presLayoutVars>
      </dgm:prSet>
      <dgm:spPr/>
    </dgm:pt>
    <dgm:pt modelId="{A29FDC77-EA91-46A4-A5AB-35505271A6AC}" type="pres">
      <dgm:prSet presAssocID="{02739733-A881-47EC-A352-7CE42E421739}" presName="level3hierChild" presStyleCnt="0"/>
      <dgm:spPr/>
    </dgm:pt>
    <dgm:pt modelId="{06678D08-63DC-4CB2-BAE4-EF081486DD05}" type="pres">
      <dgm:prSet presAssocID="{AE0C189C-08B6-4334-860F-72FA19C125B3}" presName="root1" presStyleCnt="0"/>
      <dgm:spPr/>
    </dgm:pt>
    <dgm:pt modelId="{8AFE0B2A-2725-4518-BDB8-6027206A08F7}" type="pres">
      <dgm:prSet presAssocID="{AE0C189C-08B6-4334-860F-72FA19C125B3}" presName="LevelOneTextNode" presStyleLbl="node0" presStyleIdx="1" presStyleCnt="2" custScaleX="493972" custScaleY="19815">
        <dgm:presLayoutVars>
          <dgm:chPref val="3"/>
        </dgm:presLayoutVars>
      </dgm:prSet>
      <dgm:spPr/>
    </dgm:pt>
    <dgm:pt modelId="{DCECFD00-F59A-4BCD-96C6-B2FC02F60916}" type="pres">
      <dgm:prSet presAssocID="{AE0C189C-08B6-4334-860F-72FA19C125B3}" presName="level2hierChild" presStyleCnt="0"/>
      <dgm:spPr/>
    </dgm:pt>
  </dgm:ptLst>
  <dgm:cxnLst>
    <dgm:cxn modelId="{D8A44A93-1B3E-4600-B7BA-3CB69C60C392}" type="presOf" srcId="{6B39A0BD-F386-4AD7-AA47-E38A35050CAE}" destId="{DD1E43C0-0F70-4D9B-B5C2-C5F286302655}" srcOrd="0" destOrd="0" presId="urn:microsoft.com/office/officeart/2008/layout/HorizontalMultiLevelHierarchy"/>
    <dgm:cxn modelId="{C7612EB9-DAEA-4EE9-968F-6B16EF9B8D76}" type="presOf" srcId="{C787E80D-EFBA-4A5C-9EBC-418672FD3D54}" destId="{14C3CC6D-D61B-41CF-971C-45B0E528C293}" srcOrd="0" destOrd="0" presId="urn:microsoft.com/office/officeart/2008/layout/HorizontalMultiLevelHierarchy"/>
    <dgm:cxn modelId="{916D6D5A-1403-42A5-8574-2E0D14ACA314}" type="presOf" srcId="{AFF957DE-6F2D-4999-ADC2-A9DBF214F3F1}" destId="{8AF1BD86-041B-4C2E-90DC-120791D76631}" srcOrd="0" destOrd="0" presId="urn:microsoft.com/office/officeart/2008/layout/HorizontalMultiLevelHierarchy"/>
    <dgm:cxn modelId="{786552A9-76DA-4386-AB42-B1422B857FE4}" type="presOf" srcId="{6B39A0BD-F386-4AD7-AA47-E38A35050CAE}" destId="{AA9D6F38-8A85-4743-BCB8-70E7EC9D258A}" srcOrd="1" destOrd="0" presId="urn:microsoft.com/office/officeart/2008/layout/HorizontalMultiLevelHierarchy"/>
    <dgm:cxn modelId="{C80B7551-A184-4850-BAD3-4D452409A84C}" srcId="{C787E80D-EFBA-4A5C-9EBC-418672FD3D54}" destId="{FD94A33D-A66C-4D04-A3BE-012349CBDF38}" srcOrd="2" destOrd="0" parTransId="{6B39A0BD-F386-4AD7-AA47-E38A35050CAE}" sibTransId="{904DB63D-11C9-42C6-937D-FB1BD4505069}"/>
    <dgm:cxn modelId="{568CBE04-89D7-4586-AC6C-0CBF9EC1446E}" type="presOf" srcId="{F371B61E-6B4C-4725-83C7-217326683D63}" destId="{6CE9092A-1E9D-4768-8F40-304D55857FE4}" srcOrd="0" destOrd="0" presId="urn:microsoft.com/office/officeart/2008/layout/HorizontalMultiLevelHierarchy"/>
    <dgm:cxn modelId="{02B9A463-74C1-4E70-A901-6212A7E083BC}" type="presOf" srcId="{FD94A33D-A66C-4D04-A3BE-012349CBDF38}" destId="{F552746C-1F65-4725-9B3A-7597B4685890}" srcOrd="0" destOrd="0" presId="urn:microsoft.com/office/officeart/2008/layout/HorizontalMultiLevelHierarchy"/>
    <dgm:cxn modelId="{3A7179BF-C0F8-4813-ABEB-8EE6181272A3}" type="presOf" srcId="{6A9E4C72-6BB5-44C0-BCE3-F17DA9FF3CF4}" destId="{5F84D9E7-41CF-4ECD-85CA-A5F542090B43}" srcOrd="0" destOrd="0" presId="urn:microsoft.com/office/officeart/2008/layout/HorizontalMultiLevelHierarchy"/>
    <dgm:cxn modelId="{184663B1-D6F6-4AAB-BD00-7301D48F08E4}" type="presOf" srcId="{9C150BD1-767B-4D53-A294-93B7B9D56D70}" destId="{E46847B3-84E9-4D59-844E-1C419E870EBC}" srcOrd="0" destOrd="0" presId="urn:microsoft.com/office/officeart/2008/layout/HorizontalMultiLevelHierarchy"/>
    <dgm:cxn modelId="{7B8DADBD-AA9E-4760-82F8-75501162814F}" type="presOf" srcId="{02739733-A881-47EC-A352-7CE42E421739}" destId="{766E2890-1426-41A5-A777-FCFF0A5657BD}" srcOrd="0" destOrd="0" presId="urn:microsoft.com/office/officeart/2008/layout/HorizontalMultiLevelHierarchy"/>
    <dgm:cxn modelId="{67012797-B174-46FB-831E-F999A831264F}" srcId="{C787E80D-EFBA-4A5C-9EBC-418672FD3D54}" destId="{AFF957DE-6F2D-4999-ADC2-A9DBF214F3F1}" srcOrd="1" destOrd="0" parTransId="{C8C953BF-F0CD-4155-83EE-7C7DA9BB53A8}" sibTransId="{145F9AF3-4EC1-4144-AAA1-EF5F35E04245}"/>
    <dgm:cxn modelId="{F5D8B6C6-D690-4042-97E2-26E0642C4960}" type="presOf" srcId="{AE0C189C-08B6-4334-860F-72FA19C125B3}" destId="{8AFE0B2A-2725-4518-BDB8-6027206A08F7}" srcOrd="0" destOrd="0" presId="urn:microsoft.com/office/officeart/2008/layout/HorizontalMultiLevelHierarchy"/>
    <dgm:cxn modelId="{001F676E-055A-4641-95BE-E34975B7F9F2}" srcId="{C787E80D-EFBA-4A5C-9EBC-418672FD3D54}" destId="{F371B61E-6B4C-4725-83C7-217326683D63}" srcOrd="0" destOrd="0" parTransId="{9C150BD1-767B-4D53-A294-93B7B9D56D70}" sibTransId="{4DF6B147-F006-42AC-A73C-704CAF9E8DCF}"/>
    <dgm:cxn modelId="{BC25D689-BEAC-4675-9BF5-18DF3CC0A8A5}" srcId="{6A9E4C72-6BB5-44C0-BCE3-F17DA9FF3CF4}" destId="{AE0C189C-08B6-4334-860F-72FA19C125B3}" srcOrd="1" destOrd="0" parTransId="{435DC498-EAB5-496F-8FA3-3E0B3631EA78}" sibTransId="{CB7FD0C6-EA31-4984-82EB-210B5A223146}"/>
    <dgm:cxn modelId="{2D6AD9BB-61D6-4DBE-B332-C43A698BE1D7}" type="presOf" srcId="{9C150BD1-767B-4D53-A294-93B7B9D56D70}" destId="{43C9887D-2CF4-4AAA-8A16-785552375D0D}" srcOrd="1" destOrd="0" presId="urn:microsoft.com/office/officeart/2008/layout/HorizontalMultiLevelHierarchy"/>
    <dgm:cxn modelId="{CB640391-FCB3-44EC-92C6-AE4EE83DAFD4}" type="presOf" srcId="{21F17AC7-FE9D-488F-A5BA-F0B8F2E16D30}" destId="{CD1F7D8B-7708-4CAC-A476-FB510A3F3EF8}" srcOrd="1" destOrd="0" presId="urn:microsoft.com/office/officeart/2008/layout/HorizontalMultiLevelHierarchy"/>
    <dgm:cxn modelId="{AA2E0AF3-39F2-42D3-B48D-CABF5105082E}" type="presOf" srcId="{21F17AC7-FE9D-488F-A5BA-F0B8F2E16D30}" destId="{D53B118E-A72C-4B88-A8D0-0273388AC5CD}" srcOrd="0" destOrd="0" presId="urn:microsoft.com/office/officeart/2008/layout/HorizontalMultiLevelHierarchy"/>
    <dgm:cxn modelId="{03345C7B-3BCE-4249-8904-CD17878CF323}" srcId="{6A9E4C72-6BB5-44C0-BCE3-F17DA9FF3CF4}" destId="{C787E80D-EFBA-4A5C-9EBC-418672FD3D54}" srcOrd="0" destOrd="0" parTransId="{A2CC10F0-7FE0-47D0-90F1-C41DFEBFE000}" sibTransId="{2A27198C-3570-4EC3-BCDD-2B52E4543B68}"/>
    <dgm:cxn modelId="{81B50665-F426-4B17-9677-79421F8D40D7}" type="presOf" srcId="{C8C953BF-F0CD-4155-83EE-7C7DA9BB53A8}" destId="{091AD839-399A-439A-A382-088A4A16424F}" srcOrd="1" destOrd="0" presId="urn:microsoft.com/office/officeart/2008/layout/HorizontalMultiLevelHierarchy"/>
    <dgm:cxn modelId="{27A1F114-1A7C-4AE2-993D-CA793541477D}" srcId="{C787E80D-EFBA-4A5C-9EBC-418672FD3D54}" destId="{02739733-A881-47EC-A352-7CE42E421739}" srcOrd="3" destOrd="0" parTransId="{21F17AC7-FE9D-488F-A5BA-F0B8F2E16D30}" sibTransId="{ADF27B68-F6DF-45F0-A617-333F073CC250}"/>
    <dgm:cxn modelId="{0A6443F3-AC36-4B73-A9DE-6854DD2E1DC3}" type="presOf" srcId="{C8C953BF-F0CD-4155-83EE-7C7DA9BB53A8}" destId="{FB1EB909-DC44-4A49-A73F-4F9F942174B6}" srcOrd="0" destOrd="0" presId="urn:microsoft.com/office/officeart/2008/layout/HorizontalMultiLevelHierarchy"/>
    <dgm:cxn modelId="{BCD925CA-7F89-48C4-B609-97FDA8DD5558}" type="presParOf" srcId="{5F84D9E7-41CF-4ECD-85CA-A5F542090B43}" destId="{EE29AC37-7053-44FE-9FB6-BC6F7578B8BF}" srcOrd="0" destOrd="0" presId="urn:microsoft.com/office/officeart/2008/layout/HorizontalMultiLevelHierarchy"/>
    <dgm:cxn modelId="{87DAE823-A918-44E2-8083-6726E255E443}" type="presParOf" srcId="{EE29AC37-7053-44FE-9FB6-BC6F7578B8BF}" destId="{14C3CC6D-D61B-41CF-971C-45B0E528C293}" srcOrd="0" destOrd="0" presId="urn:microsoft.com/office/officeart/2008/layout/HorizontalMultiLevelHierarchy"/>
    <dgm:cxn modelId="{E2A55FD7-7D68-435D-9096-BE255D9EE9F0}" type="presParOf" srcId="{EE29AC37-7053-44FE-9FB6-BC6F7578B8BF}" destId="{EFA6BCF1-FED7-419E-9A8D-D39A2E89352D}" srcOrd="1" destOrd="0" presId="urn:microsoft.com/office/officeart/2008/layout/HorizontalMultiLevelHierarchy"/>
    <dgm:cxn modelId="{89E1BDAF-B2D2-46DD-B6EE-02A770E6D767}" type="presParOf" srcId="{EFA6BCF1-FED7-419E-9A8D-D39A2E89352D}" destId="{E46847B3-84E9-4D59-844E-1C419E870EBC}" srcOrd="0" destOrd="0" presId="urn:microsoft.com/office/officeart/2008/layout/HorizontalMultiLevelHierarchy"/>
    <dgm:cxn modelId="{716F25F5-CC90-4A92-9004-C9A79E8CC58A}" type="presParOf" srcId="{E46847B3-84E9-4D59-844E-1C419E870EBC}" destId="{43C9887D-2CF4-4AAA-8A16-785552375D0D}" srcOrd="0" destOrd="0" presId="urn:microsoft.com/office/officeart/2008/layout/HorizontalMultiLevelHierarchy"/>
    <dgm:cxn modelId="{06153D0A-B7E2-4775-987B-4F2ABB743939}" type="presParOf" srcId="{EFA6BCF1-FED7-419E-9A8D-D39A2E89352D}" destId="{A9E09865-9861-42B5-97B9-9D66C2AC0B11}" srcOrd="1" destOrd="0" presId="urn:microsoft.com/office/officeart/2008/layout/HorizontalMultiLevelHierarchy"/>
    <dgm:cxn modelId="{F9F1BE79-40BE-459A-8CCC-F37BDF34F65E}" type="presParOf" srcId="{A9E09865-9861-42B5-97B9-9D66C2AC0B11}" destId="{6CE9092A-1E9D-4768-8F40-304D55857FE4}" srcOrd="0" destOrd="0" presId="urn:microsoft.com/office/officeart/2008/layout/HorizontalMultiLevelHierarchy"/>
    <dgm:cxn modelId="{F5340F3C-38A6-4B6F-ADC8-B5B1F029EA8C}" type="presParOf" srcId="{A9E09865-9861-42B5-97B9-9D66C2AC0B11}" destId="{CB4D1339-0EE9-4194-8741-631DB7CDE1EB}" srcOrd="1" destOrd="0" presId="urn:microsoft.com/office/officeart/2008/layout/HorizontalMultiLevelHierarchy"/>
    <dgm:cxn modelId="{E2484CAB-2BE3-4519-876B-545FD5009021}" type="presParOf" srcId="{EFA6BCF1-FED7-419E-9A8D-D39A2E89352D}" destId="{FB1EB909-DC44-4A49-A73F-4F9F942174B6}" srcOrd="2" destOrd="0" presId="urn:microsoft.com/office/officeart/2008/layout/HorizontalMultiLevelHierarchy"/>
    <dgm:cxn modelId="{65F06F5F-67C0-4FA4-958D-4E7AE19259CA}" type="presParOf" srcId="{FB1EB909-DC44-4A49-A73F-4F9F942174B6}" destId="{091AD839-399A-439A-A382-088A4A16424F}" srcOrd="0" destOrd="0" presId="urn:microsoft.com/office/officeart/2008/layout/HorizontalMultiLevelHierarchy"/>
    <dgm:cxn modelId="{B569E2CC-DDCC-413F-A1FC-2D83E886BD0E}" type="presParOf" srcId="{EFA6BCF1-FED7-419E-9A8D-D39A2E89352D}" destId="{07D36735-C00D-417E-93A3-B61D64E7326C}" srcOrd="3" destOrd="0" presId="urn:microsoft.com/office/officeart/2008/layout/HorizontalMultiLevelHierarchy"/>
    <dgm:cxn modelId="{1398563B-F71C-47EE-A766-E72667425776}" type="presParOf" srcId="{07D36735-C00D-417E-93A3-B61D64E7326C}" destId="{8AF1BD86-041B-4C2E-90DC-120791D76631}" srcOrd="0" destOrd="0" presId="urn:microsoft.com/office/officeart/2008/layout/HorizontalMultiLevelHierarchy"/>
    <dgm:cxn modelId="{890E3551-8289-4FA8-A530-9DF887C413D3}" type="presParOf" srcId="{07D36735-C00D-417E-93A3-B61D64E7326C}" destId="{72A11CAB-FCCC-4109-A6AE-46C29AF9489C}" srcOrd="1" destOrd="0" presId="urn:microsoft.com/office/officeart/2008/layout/HorizontalMultiLevelHierarchy"/>
    <dgm:cxn modelId="{140C7FBD-0E7A-4A2B-A4A1-25362DCF591A}" type="presParOf" srcId="{EFA6BCF1-FED7-419E-9A8D-D39A2E89352D}" destId="{DD1E43C0-0F70-4D9B-B5C2-C5F286302655}" srcOrd="4" destOrd="0" presId="urn:microsoft.com/office/officeart/2008/layout/HorizontalMultiLevelHierarchy"/>
    <dgm:cxn modelId="{1971C6A9-B8AF-4661-A887-DCB128E62E07}" type="presParOf" srcId="{DD1E43C0-0F70-4D9B-B5C2-C5F286302655}" destId="{AA9D6F38-8A85-4743-BCB8-70E7EC9D258A}" srcOrd="0" destOrd="0" presId="urn:microsoft.com/office/officeart/2008/layout/HorizontalMultiLevelHierarchy"/>
    <dgm:cxn modelId="{7DF36FA9-B05D-4D58-8437-48AB44205867}" type="presParOf" srcId="{EFA6BCF1-FED7-419E-9A8D-D39A2E89352D}" destId="{66BA8766-CDCC-4201-8515-FFFD948F2ACB}" srcOrd="5" destOrd="0" presId="urn:microsoft.com/office/officeart/2008/layout/HorizontalMultiLevelHierarchy"/>
    <dgm:cxn modelId="{2BA2FD63-FC06-45A2-8098-AFE3E9F65F6B}" type="presParOf" srcId="{66BA8766-CDCC-4201-8515-FFFD948F2ACB}" destId="{F552746C-1F65-4725-9B3A-7597B4685890}" srcOrd="0" destOrd="0" presId="urn:microsoft.com/office/officeart/2008/layout/HorizontalMultiLevelHierarchy"/>
    <dgm:cxn modelId="{E5C2E0C8-8F3A-4691-8E60-DADB324FA352}" type="presParOf" srcId="{66BA8766-CDCC-4201-8515-FFFD948F2ACB}" destId="{B0CE9840-21FF-4B0A-BD30-7FF35B5E2880}" srcOrd="1" destOrd="0" presId="urn:microsoft.com/office/officeart/2008/layout/HorizontalMultiLevelHierarchy"/>
    <dgm:cxn modelId="{B62E70EA-8399-49CE-946A-548D35524FBD}" type="presParOf" srcId="{EFA6BCF1-FED7-419E-9A8D-D39A2E89352D}" destId="{D53B118E-A72C-4B88-A8D0-0273388AC5CD}" srcOrd="6" destOrd="0" presId="urn:microsoft.com/office/officeart/2008/layout/HorizontalMultiLevelHierarchy"/>
    <dgm:cxn modelId="{C75FFBE2-B429-4896-9C2B-3A064FD5829D}" type="presParOf" srcId="{D53B118E-A72C-4B88-A8D0-0273388AC5CD}" destId="{CD1F7D8B-7708-4CAC-A476-FB510A3F3EF8}" srcOrd="0" destOrd="0" presId="urn:microsoft.com/office/officeart/2008/layout/HorizontalMultiLevelHierarchy"/>
    <dgm:cxn modelId="{0C33CDFB-BB29-4702-9CF8-D8DA9338AD88}" type="presParOf" srcId="{EFA6BCF1-FED7-419E-9A8D-D39A2E89352D}" destId="{B5526692-D2F8-490A-9245-104E39064BB1}" srcOrd="7" destOrd="0" presId="urn:microsoft.com/office/officeart/2008/layout/HorizontalMultiLevelHierarchy"/>
    <dgm:cxn modelId="{305268C2-0D6A-4FF4-B481-ABD09CE02856}" type="presParOf" srcId="{B5526692-D2F8-490A-9245-104E39064BB1}" destId="{766E2890-1426-41A5-A777-FCFF0A5657BD}" srcOrd="0" destOrd="0" presId="urn:microsoft.com/office/officeart/2008/layout/HorizontalMultiLevelHierarchy"/>
    <dgm:cxn modelId="{1E5F15CB-55A8-4782-A69F-65E999C70CAB}" type="presParOf" srcId="{B5526692-D2F8-490A-9245-104E39064BB1}" destId="{A29FDC77-EA91-46A4-A5AB-35505271A6AC}" srcOrd="1" destOrd="0" presId="urn:microsoft.com/office/officeart/2008/layout/HorizontalMultiLevelHierarchy"/>
    <dgm:cxn modelId="{035D388E-6405-470A-880C-F85BB22EB896}" type="presParOf" srcId="{5F84D9E7-41CF-4ECD-85CA-A5F542090B43}" destId="{06678D08-63DC-4CB2-BAE4-EF081486DD05}" srcOrd="1" destOrd="0" presId="urn:microsoft.com/office/officeart/2008/layout/HorizontalMultiLevelHierarchy"/>
    <dgm:cxn modelId="{5EDA7080-B081-43E8-BF43-1D4EED9B4741}" type="presParOf" srcId="{06678D08-63DC-4CB2-BAE4-EF081486DD05}" destId="{8AFE0B2A-2725-4518-BDB8-6027206A08F7}" srcOrd="0" destOrd="0" presId="urn:microsoft.com/office/officeart/2008/layout/HorizontalMultiLevelHierarchy"/>
    <dgm:cxn modelId="{972D8A6B-B8B9-4757-97D4-76ED4B566DA5}" type="presParOf" srcId="{06678D08-63DC-4CB2-BAE4-EF081486DD05}" destId="{DCECFD00-F59A-4BCD-96C6-B2FC02F6091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6F4D7E-1E9D-40BE-99E6-3CD8595A522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960C2-B173-4B49-A4BB-F9465481ECC9}">
      <dgm:prSet phldrT="[Text]"/>
      <dgm:spPr/>
      <dgm:t>
        <a:bodyPr/>
        <a:lstStyle/>
        <a:p>
          <a:r>
            <a:rPr lang="zh-CN" altLang="en-US" dirty="0"/>
            <a:t>触发反欺诈高风险规则</a:t>
          </a:r>
          <a:endParaRPr lang="en-US" dirty="0"/>
        </a:p>
      </dgm:t>
    </dgm:pt>
    <dgm:pt modelId="{87644974-BD8F-4C58-A894-E8DE46BE3047}" type="parTrans" cxnId="{54315BCA-5285-46A7-AFCA-7C10A475FA8F}">
      <dgm:prSet/>
      <dgm:spPr/>
      <dgm:t>
        <a:bodyPr/>
        <a:lstStyle/>
        <a:p>
          <a:endParaRPr lang="en-US"/>
        </a:p>
      </dgm:t>
    </dgm:pt>
    <dgm:pt modelId="{0CA53A2C-94C4-4F9F-AC0F-8F4120974C03}" type="sibTrans" cxnId="{54315BCA-5285-46A7-AFCA-7C10A475FA8F}">
      <dgm:prSet/>
      <dgm:spPr/>
      <dgm:t>
        <a:bodyPr/>
        <a:lstStyle/>
        <a:p>
          <a:endParaRPr lang="en-US"/>
        </a:p>
      </dgm:t>
    </dgm:pt>
    <dgm:pt modelId="{8ACC7065-F3EF-45B6-8A06-D79D0808DF11}">
      <dgm:prSet phldrT="[Text]"/>
      <dgm:spPr/>
      <dgm:t>
        <a:bodyPr/>
        <a:lstStyle/>
        <a:p>
          <a:r>
            <a:rPr lang="zh-CN" altLang="en-US" b="1" dirty="0"/>
            <a:t>处理团队</a:t>
          </a:r>
          <a:r>
            <a:rPr lang="zh-CN" altLang="en-US" dirty="0"/>
            <a:t>：高级侦测</a:t>
          </a:r>
          <a:endParaRPr lang="en-US" dirty="0"/>
        </a:p>
      </dgm:t>
    </dgm:pt>
    <dgm:pt modelId="{441A2CF1-A7F7-4CE3-A64B-F16720F6FAF9}" type="parTrans" cxnId="{55273953-FAA0-49C7-8656-733435D29334}">
      <dgm:prSet/>
      <dgm:spPr/>
      <dgm:t>
        <a:bodyPr/>
        <a:lstStyle/>
        <a:p>
          <a:endParaRPr lang="en-US"/>
        </a:p>
      </dgm:t>
    </dgm:pt>
    <dgm:pt modelId="{61FB1519-9E86-4673-8C27-C1636125F91A}" type="sibTrans" cxnId="{55273953-FAA0-49C7-8656-733435D29334}">
      <dgm:prSet/>
      <dgm:spPr/>
      <dgm:t>
        <a:bodyPr/>
        <a:lstStyle/>
        <a:p>
          <a:endParaRPr lang="en-US"/>
        </a:p>
      </dgm:t>
    </dgm:pt>
    <dgm:pt modelId="{A8A8E551-26A2-4412-A056-7C95979A9AE6}">
      <dgm:prSet phldrT="[Text]"/>
      <dgm:spPr/>
      <dgm:t>
        <a:bodyPr/>
        <a:lstStyle/>
        <a:p>
          <a:r>
            <a:rPr lang="zh-CN" altLang="en-US" b="1" dirty="0"/>
            <a:t>电话频次：</a:t>
          </a:r>
          <a:r>
            <a:rPr lang="en-US" altLang="zh-CN" dirty="0"/>
            <a:t>2-3</a:t>
          </a:r>
          <a:r>
            <a:rPr lang="zh-CN" altLang="en-US" dirty="0"/>
            <a:t>次</a:t>
          </a:r>
          <a:endParaRPr lang="en-US" dirty="0"/>
        </a:p>
      </dgm:t>
    </dgm:pt>
    <dgm:pt modelId="{8BD21ACE-EDB8-4E83-8F79-F07326FE740A}" type="parTrans" cxnId="{B1D930D1-7F24-41FB-9042-B91A2001E958}">
      <dgm:prSet/>
      <dgm:spPr/>
      <dgm:t>
        <a:bodyPr/>
        <a:lstStyle/>
        <a:p>
          <a:endParaRPr lang="en-US"/>
        </a:p>
      </dgm:t>
    </dgm:pt>
    <dgm:pt modelId="{4EF80142-3A03-4CAA-8C24-53B5D9D593F2}" type="sibTrans" cxnId="{B1D930D1-7F24-41FB-9042-B91A2001E958}">
      <dgm:prSet/>
      <dgm:spPr/>
      <dgm:t>
        <a:bodyPr/>
        <a:lstStyle/>
        <a:p>
          <a:endParaRPr lang="en-US"/>
        </a:p>
      </dgm:t>
    </dgm:pt>
    <dgm:pt modelId="{7851353B-073B-451C-99A4-E42F7667E25B}">
      <dgm:prSet phldrT="[Text]"/>
      <dgm:spPr/>
      <dgm:t>
        <a:bodyPr/>
        <a:lstStyle/>
        <a:p>
          <a:r>
            <a:rPr lang="zh-CN" altLang="en-US" dirty="0"/>
            <a:t>触发反欺诈中风险规则</a:t>
          </a:r>
          <a:endParaRPr lang="en-US" dirty="0"/>
        </a:p>
      </dgm:t>
    </dgm:pt>
    <dgm:pt modelId="{4998FCC8-2C71-423B-9322-0B3B128DC920}" type="parTrans" cxnId="{F276017F-030C-4E39-B0B3-9EB2F3A1965D}">
      <dgm:prSet/>
      <dgm:spPr/>
      <dgm:t>
        <a:bodyPr/>
        <a:lstStyle/>
        <a:p>
          <a:endParaRPr lang="en-US"/>
        </a:p>
      </dgm:t>
    </dgm:pt>
    <dgm:pt modelId="{02821CCC-BD98-4F29-8D3F-FED30FB9B87E}" type="sibTrans" cxnId="{F276017F-030C-4E39-B0B3-9EB2F3A1965D}">
      <dgm:prSet/>
      <dgm:spPr/>
      <dgm:t>
        <a:bodyPr/>
        <a:lstStyle/>
        <a:p>
          <a:endParaRPr lang="en-US"/>
        </a:p>
      </dgm:t>
    </dgm:pt>
    <dgm:pt modelId="{1703B150-7EDD-45B4-A438-70BCB03DED32}">
      <dgm:prSet phldrT="[Text]"/>
      <dgm:spPr/>
      <dgm:t>
        <a:bodyPr/>
        <a:lstStyle/>
        <a:p>
          <a:r>
            <a:rPr lang="zh-CN" altLang="en-US" b="1" dirty="0"/>
            <a:t>处理团队</a:t>
          </a:r>
          <a:r>
            <a:rPr lang="zh-CN" altLang="en-US" dirty="0"/>
            <a:t>：普通侦测</a:t>
          </a:r>
          <a:endParaRPr lang="en-US" dirty="0"/>
        </a:p>
      </dgm:t>
    </dgm:pt>
    <dgm:pt modelId="{0C879FE5-6A44-4233-B098-ABDEA3AA5C47}" type="parTrans" cxnId="{D8202DE1-6C36-46CF-A620-29D751FA449E}">
      <dgm:prSet/>
      <dgm:spPr/>
      <dgm:t>
        <a:bodyPr/>
        <a:lstStyle/>
        <a:p>
          <a:endParaRPr lang="en-US"/>
        </a:p>
      </dgm:t>
    </dgm:pt>
    <dgm:pt modelId="{89B1119B-313F-4312-B523-AD2743F03DA5}" type="sibTrans" cxnId="{D8202DE1-6C36-46CF-A620-29D751FA449E}">
      <dgm:prSet/>
      <dgm:spPr/>
      <dgm:t>
        <a:bodyPr/>
        <a:lstStyle/>
        <a:p>
          <a:endParaRPr lang="en-US"/>
        </a:p>
      </dgm:t>
    </dgm:pt>
    <dgm:pt modelId="{A56D0366-55CE-4474-B270-4AC44A8E5036}">
      <dgm:prSet phldrT="[Text]"/>
      <dgm:spPr/>
      <dgm:t>
        <a:bodyPr/>
        <a:lstStyle/>
        <a:p>
          <a:r>
            <a:rPr lang="zh-CN" altLang="en-US" b="1" dirty="0"/>
            <a:t>电话频次</a:t>
          </a:r>
          <a:r>
            <a:rPr lang="zh-CN" altLang="en-US" dirty="0"/>
            <a:t>：</a:t>
          </a:r>
          <a:r>
            <a:rPr lang="en-US" altLang="zh-CN" dirty="0"/>
            <a:t>3-4</a:t>
          </a:r>
          <a:r>
            <a:rPr lang="zh-CN" altLang="en-US" dirty="0"/>
            <a:t>次</a:t>
          </a:r>
          <a:endParaRPr lang="en-US" dirty="0"/>
        </a:p>
      </dgm:t>
    </dgm:pt>
    <dgm:pt modelId="{5A5CC41D-7239-49B8-BEB8-A83039D4F538}" type="parTrans" cxnId="{82750C51-4C57-481C-9049-E63D831ADF83}">
      <dgm:prSet/>
      <dgm:spPr/>
      <dgm:t>
        <a:bodyPr/>
        <a:lstStyle/>
        <a:p>
          <a:endParaRPr lang="en-US"/>
        </a:p>
      </dgm:t>
    </dgm:pt>
    <dgm:pt modelId="{7294C3F2-0033-4728-ADDA-D089B310A7E7}" type="sibTrans" cxnId="{82750C51-4C57-481C-9049-E63D831ADF83}">
      <dgm:prSet/>
      <dgm:spPr/>
      <dgm:t>
        <a:bodyPr/>
        <a:lstStyle/>
        <a:p>
          <a:endParaRPr lang="en-US"/>
        </a:p>
      </dgm:t>
    </dgm:pt>
    <dgm:pt modelId="{A943F11C-C572-4650-B5B6-99B8EA00723D}">
      <dgm:prSet phldrT="[Text]"/>
      <dgm:spPr/>
      <dgm:t>
        <a:bodyPr/>
        <a:lstStyle/>
        <a:p>
          <a:r>
            <a:rPr lang="zh-CN" altLang="en-US" b="1" dirty="0"/>
            <a:t>运营备</a:t>
          </a:r>
          <a:r>
            <a:rPr lang="zh-CN" altLang="en-US" b="1"/>
            <a:t>选</a:t>
          </a:r>
          <a:r>
            <a:rPr lang="zh-CN" altLang="en-US"/>
            <a:t>：自动拒绝</a:t>
          </a:r>
          <a:endParaRPr lang="en-US" dirty="0"/>
        </a:p>
      </dgm:t>
    </dgm:pt>
    <dgm:pt modelId="{F34FF2D0-D52F-4F76-910F-EEE9A45BA568}" type="parTrans" cxnId="{9635D93E-9C0D-4CAC-A027-D50B829DC071}">
      <dgm:prSet/>
      <dgm:spPr/>
      <dgm:t>
        <a:bodyPr/>
        <a:lstStyle/>
        <a:p>
          <a:endParaRPr lang="en-US"/>
        </a:p>
      </dgm:t>
    </dgm:pt>
    <dgm:pt modelId="{5D36EDDD-E090-44E8-8198-603A078AFD9F}" type="sibTrans" cxnId="{9635D93E-9C0D-4CAC-A027-D50B829DC071}">
      <dgm:prSet/>
      <dgm:spPr/>
      <dgm:t>
        <a:bodyPr/>
        <a:lstStyle/>
        <a:p>
          <a:endParaRPr lang="en-US"/>
        </a:p>
      </dgm:t>
    </dgm:pt>
    <dgm:pt modelId="{B35E6976-2AC2-4EA4-A6DD-12656075EF2A}">
      <dgm:prSet phldrT="[Text]"/>
      <dgm:spPr/>
      <dgm:t>
        <a:bodyPr/>
        <a:lstStyle/>
        <a:p>
          <a:r>
            <a:rPr lang="zh-CN" altLang="en-US" b="1" dirty="0"/>
            <a:t>处理团队</a:t>
          </a:r>
          <a:r>
            <a:rPr lang="zh-CN" altLang="en-US" dirty="0"/>
            <a:t>：电核</a:t>
          </a:r>
          <a:endParaRPr lang="en-US" dirty="0"/>
        </a:p>
      </dgm:t>
    </dgm:pt>
    <dgm:pt modelId="{414560BD-6629-4B5F-9630-025D125D3178}" type="parTrans" cxnId="{3FEDF5C0-1C4E-4698-B545-DCB1AB29E7A1}">
      <dgm:prSet/>
      <dgm:spPr/>
      <dgm:t>
        <a:bodyPr/>
        <a:lstStyle/>
        <a:p>
          <a:endParaRPr lang="en-US"/>
        </a:p>
      </dgm:t>
    </dgm:pt>
    <dgm:pt modelId="{C87656D0-6808-4EF3-AC37-E1E89F6B52AD}" type="sibTrans" cxnId="{3FEDF5C0-1C4E-4698-B545-DCB1AB29E7A1}">
      <dgm:prSet/>
      <dgm:spPr/>
      <dgm:t>
        <a:bodyPr/>
        <a:lstStyle/>
        <a:p>
          <a:endParaRPr lang="en-US"/>
        </a:p>
      </dgm:t>
    </dgm:pt>
    <dgm:pt modelId="{8B776798-C752-4213-B166-1D5F38BF4FB0}">
      <dgm:prSet phldrT="[Text]"/>
      <dgm:spPr/>
      <dgm:t>
        <a:bodyPr/>
        <a:lstStyle/>
        <a:p>
          <a:r>
            <a:rPr lang="zh-CN" altLang="en-US" dirty="0"/>
            <a:t>触发反欺诈低风险规则</a:t>
          </a:r>
          <a:endParaRPr lang="en-US" dirty="0"/>
        </a:p>
      </dgm:t>
    </dgm:pt>
    <dgm:pt modelId="{B3F7B689-AEDC-4C20-B040-2C4B4D56DB23}" type="parTrans" cxnId="{FABFA648-AEB8-4096-8EC1-F22E0D3F99C4}">
      <dgm:prSet/>
      <dgm:spPr/>
      <dgm:t>
        <a:bodyPr/>
        <a:lstStyle/>
        <a:p>
          <a:endParaRPr lang="en-US"/>
        </a:p>
      </dgm:t>
    </dgm:pt>
    <dgm:pt modelId="{69F8B529-99E3-45B4-BF83-4A5E3B9FF5E5}" type="sibTrans" cxnId="{FABFA648-AEB8-4096-8EC1-F22E0D3F99C4}">
      <dgm:prSet/>
      <dgm:spPr/>
      <dgm:t>
        <a:bodyPr/>
        <a:lstStyle/>
        <a:p>
          <a:endParaRPr lang="en-US"/>
        </a:p>
      </dgm:t>
    </dgm:pt>
    <dgm:pt modelId="{EF6B4EDB-5C17-427F-8DFE-3D24FB3C18B1}">
      <dgm:prSet phldrT="[Text]"/>
      <dgm:spPr/>
      <dgm:t>
        <a:bodyPr/>
        <a:lstStyle/>
        <a:p>
          <a:r>
            <a:rPr lang="zh-CN" altLang="en-US" b="1" dirty="0"/>
            <a:t>电话频次：</a:t>
          </a:r>
          <a:r>
            <a:rPr lang="en-US" altLang="zh-CN" dirty="0"/>
            <a:t>5-6</a:t>
          </a:r>
          <a:r>
            <a:rPr lang="zh-CN" altLang="en-US" dirty="0"/>
            <a:t>次</a:t>
          </a:r>
          <a:endParaRPr lang="en-US" dirty="0"/>
        </a:p>
      </dgm:t>
    </dgm:pt>
    <dgm:pt modelId="{D3BA40EC-9952-4372-B399-5419D715981B}" type="parTrans" cxnId="{E6CF2708-23A0-41D9-B59F-AECECF35306B}">
      <dgm:prSet/>
      <dgm:spPr/>
      <dgm:t>
        <a:bodyPr/>
        <a:lstStyle/>
        <a:p>
          <a:endParaRPr lang="en-US"/>
        </a:p>
      </dgm:t>
    </dgm:pt>
    <dgm:pt modelId="{758234D1-D406-4959-A55A-8583392C56D8}" type="sibTrans" cxnId="{E6CF2708-23A0-41D9-B59F-AECECF35306B}">
      <dgm:prSet/>
      <dgm:spPr/>
      <dgm:t>
        <a:bodyPr/>
        <a:lstStyle/>
        <a:p>
          <a:endParaRPr lang="en-US"/>
        </a:p>
      </dgm:t>
    </dgm:pt>
    <dgm:pt modelId="{58BCDA37-5267-4259-AA75-8328D8909A71}" type="pres">
      <dgm:prSet presAssocID="{0B6F4D7E-1E9D-40BE-99E6-3CD8595A522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DEB532-0520-4F0A-B592-DC30AE7C2F97}" type="pres">
      <dgm:prSet presAssocID="{923960C2-B173-4B49-A4BB-F9465481ECC9}" presName="root" presStyleCnt="0"/>
      <dgm:spPr/>
    </dgm:pt>
    <dgm:pt modelId="{9651DCEC-C888-4647-AA89-E60B50B812BA}" type="pres">
      <dgm:prSet presAssocID="{923960C2-B173-4B49-A4BB-F9465481ECC9}" presName="rootComposite" presStyleCnt="0"/>
      <dgm:spPr/>
    </dgm:pt>
    <dgm:pt modelId="{B3A9A989-3E89-40D0-AF9E-4A4C69DB1ED8}" type="pres">
      <dgm:prSet presAssocID="{923960C2-B173-4B49-A4BB-F9465481ECC9}" presName="rootText" presStyleLbl="node1" presStyleIdx="0" presStyleCnt="3"/>
      <dgm:spPr/>
    </dgm:pt>
    <dgm:pt modelId="{00D6ABC5-6CF2-4238-9094-57EFF03A1C7C}" type="pres">
      <dgm:prSet presAssocID="{923960C2-B173-4B49-A4BB-F9465481ECC9}" presName="rootConnector" presStyleLbl="node1" presStyleIdx="0" presStyleCnt="3"/>
      <dgm:spPr/>
    </dgm:pt>
    <dgm:pt modelId="{81EAEBE2-AB58-4A92-AB9F-AFAD03DE27B1}" type="pres">
      <dgm:prSet presAssocID="{923960C2-B173-4B49-A4BB-F9465481ECC9}" presName="childShape" presStyleCnt="0"/>
      <dgm:spPr/>
    </dgm:pt>
    <dgm:pt modelId="{E23508B7-4F1F-4D75-8BB7-6DAE37946F6A}" type="pres">
      <dgm:prSet presAssocID="{441A2CF1-A7F7-4CE3-A64B-F16720F6FAF9}" presName="Name13" presStyleLbl="parChTrans1D2" presStyleIdx="0" presStyleCnt="7"/>
      <dgm:spPr/>
    </dgm:pt>
    <dgm:pt modelId="{35A7DEAA-D9C5-4C38-9DEF-FB514F45BC56}" type="pres">
      <dgm:prSet presAssocID="{8ACC7065-F3EF-45B6-8A06-D79D0808DF11}" presName="childText" presStyleLbl="bgAcc1" presStyleIdx="0" presStyleCnt="7">
        <dgm:presLayoutVars>
          <dgm:bulletEnabled val="1"/>
        </dgm:presLayoutVars>
      </dgm:prSet>
      <dgm:spPr/>
    </dgm:pt>
    <dgm:pt modelId="{59872C7A-E197-425F-9855-A3ACE01510A7}" type="pres">
      <dgm:prSet presAssocID="{8BD21ACE-EDB8-4E83-8F79-F07326FE740A}" presName="Name13" presStyleLbl="parChTrans1D2" presStyleIdx="1" presStyleCnt="7"/>
      <dgm:spPr/>
    </dgm:pt>
    <dgm:pt modelId="{1BD09A1C-2A59-4550-8EA9-433E3645B5E5}" type="pres">
      <dgm:prSet presAssocID="{A8A8E551-26A2-4412-A056-7C95979A9AE6}" presName="childText" presStyleLbl="bgAcc1" presStyleIdx="1" presStyleCnt="7">
        <dgm:presLayoutVars>
          <dgm:bulletEnabled val="1"/>
        </dgm:presLayoutVars>
      </dgm:prSet>
      <dgm:spPr/>
    </dgm:pt>
    <dgm:pt modelId="{38A57D62-BCAC-4AF9-93A6-4B4BFCCA85F3}" type="pres">
      <dgm:prSet presAssocID="{F34FF2D0-D52F-4F76-910F-EEE9A45BA568}" presName="Name13" presStyleLbl="parChTrans1D2" presStyleIdx="2" presStyleCnt="7"/>
      <dgm:spPr/>
    </dgm:pt>
    <dgm:pt modelId="{C568292A-8E5A-47A1-B80A-B3B2E885CA5A}" type="pres">
      <dgm:prSet presAssocID="{A943F11C-C572-4650-B5B6-99B8EA00723D}" presName="childText" presStyleLbl="bgAcc1" presStyleIdx="2" presStyleCnt="7">
        <dgm:presLayoutVars>
          <dgm:bulletEnabled val="1"/>
        </dgm:presLayoutVars>
      </dgm:prSet>
      <dgm:spPr/>
    </dgm:pt>
    <dgm:pt modelId="{E7509065-C369-48CA-A602-835403735E22}" type="pres">
      <dgm:prSet presAssocID="{7851353B-073B-451C-99A4-E42F7667E25B}" presName="root" presStyleCnt="0"/>
      <dgm:spPr/>
    </dgm:pt>
    <dgm:pt modelId="{18F1B05B-DC23-4672-996C-07116ABEA840}" type="pres">
      <dgm:prSet presAssocID="{7851353B-073B-451C-99A4-E42F7667E25B}" presName="rootComposite" presStyleCnt="0"/>
      <dgm:spPr/>
    </dgm:pt>
    <dgm:pt modelId="{A382301E-DC8B-47C8-97F7-9CDC0EDB93BA}" type="pres">
      <dgm:prSet presAssocID="{7851353B-073B-451C-99A4-E42F7667E25B}" presName="rootText" presStyleLbl="node1" presStyleIdx="1" presStyleCnt="3"/>
      <dgm:spPr/>
    </dgm:pt>
    <dgm:pt modelId="{AC10CFC7-6E9D-4DF3-A551-6AD4C5B526BE}" type="pres">
      <dgm:prSet presAssocID="{7851353B-073B-451C-99A4-E42F7667E25B}" presName="rootConnector" presStyleLbl="node1" presStyleIdx="1" presStyleCnt="3"/>
      <dgm:spPr/>
    </dgm:pt>
    <dgm:pt modelId="{301DF85A-DFBA-4CC3-B02B-51AAAB878C5F}" type="pres">
      <dgm:prSet presAssocID="{7851353B-073B-451C-99A4-E42F7667E25B}" presName="childShape" presStyleCnt="0"/>
      <dgm:spPr/>
    </dgm:pt>
    <dgm:pt modelId="{A4FA98A6-AB6E-4963-959F-E5384189B7A8}" type="pres">
      <dgm:prSet presAssocID="{0C879FE5-6A44-4233-B098-ABDEA3AA5C47}" presName="Name13" presStyleLbl="parChTrans1D2" presStyleIdx="3" presStyleCnt="7"/>
      <dgm:spPr/>
    </dgm:pt>
    <dgm:pt modelId="{097EC714-35ED-47A7-A996-1C6E4CE1B6BE}" type="pres">
      <dgm:prSet presAssocID="{1703B150-7EDD-45B4-A438-70BCB03DED32}" presName="childText" presStyleLbl="bgAcc1" presStyleIdx="3" presStyleCnt="7">
        <dgm:presLayoutVars>
          <dgm:bulletEnabled val="1"/>
        </dgm:presLayoutVars>
      </dgm:prSet>
      <dgm:spPr/>
    </dgm:pt>
    <dgm:pt modelId="{44D425BB-F5C4-4EFB-A42B-B44D19E5A007}" type="pres">
      <dgm:prSet presAssocID="{5A5CC41D-7239-49B8-BEB8-A83039D4F538}" presName="Name13" presStyleLbl="parChTrans1D2" presStyleIdx="4" presStyleCnt="7"/>
      <dgm:spPr/>
    </dgm:pt>
    <dgm:pt modelId="{57453337-4BF4-4130-87C5-6D8ECEC685AE}" type="pres">
      <dgm:prSet presAssocID="{A56D0366-55CE-4474-B270-4AC44A8E5036}" presName="childText" presStyleLbl="bgAcc1" presStyleIdx="4" presStyleCnt="7">
        <dgm:presLayoutVars>
          <dgm:bulletEnabled val="1"/>
        </dgm:presLayoutVars>
      </dgm:prSet>
      <dgm:spPr/>
    </dgm:pt>
    <dgm:pt modelId="{D7BB7E72-11E7-4A6D-A63C-3B4D7A6C497F}" type="pres">
      <dgm:prSet presAssocID="{8B776798-C752-4213-B166-1D5F38BF4FB0}" presName="root" presStyleCnt="0"/>
      <dgm:spPr/>
    </dgm:pt>
    <dgm:pt modelId="{6B0A5FD7-506C-482D-AD41-BA0A45F6839C}" type="pres">
      <dgm:prSet presAssocID="{8B776798-C752-4213-B166-1D5F38BF4FB0}" presName="rootComposite" presStyleCnt="0"/>
      <dgm:spPr/>
    </dgm:pt>
    <dgm:pt modelId="{AE988A7C-D541-44C0-892C-D50F516C5B60}" type="pres">
      <dgm:prSet presAssocID="{8B776798-C752-4213-B166-1D5F38BF4FB0}" presName="rootText" presStyleLbl="node1" presStyleIdx="2" presStyleCnt="3"/>
      <dgm:spPr/>
    </dgm:pt>
    <dgm:pt modelId="{09B900D7-ADA3-4F8A-A756-50F6396ACE46}" type="pres">
      <dgm:prSet presAssocID="{8B776798-C752-4213-B166-1D5F38BF4FB0}" presName="rootConnector" presStyleLbl="node1" presStyleIdx="2" presStyleCnt="3"/>
      <dgm:spPr/>
    </dgm:pt>
    <dgm:pt modelId="{0A2D621C-FF28-4F53-864D-C10921AA77F3}" type="pres">
      <dgm:prSet presAssocID="{8B776798-C752-4213-B166-1D5F38BF4FB0}" presName="childShape" presStyleCnt="0"/>
      <dgm:spPr/>
    </dgm:pt>
    <dgm:pt modelId="{EC454274-6856-4430-921B-8F1817467E15}" type="pres">
      <dgm:prSet presAssocID="{414560BD-6629-4B5F-9630-025D125D3178}" presName="Name13" presStyleLbl="parChTrans1D2" presStyleIdx="5" presStyleCnt="7"/>
      <dgm:spPr/>
    </dgm:pt>
    <dgm:pt modelId="{D82AC867-B470-4207-8D1D-D5877EC366C1}" type="pres">
      <dgm:prSet presAssocID="{B35E6976-2AC2-4EA4-A6DD-12656075EF2A}" presName="childText" presStyleLbl="bgAcc1" presStyleIdx="5" presStyleCnt="7">
        <dgm:presLayoutVars>
          <dgm:bulletEnabled val="1"/>
        </dgm:presLayoutVars>
      </dgm:prSet>
      <dgm:spPr/>
    </dgm:pt>
    <dgm:pt modelId="{3E886508-8B6C-4DA7-9001-9272008F3118}" type="pres">
      <dgm:prSet presAssocID="{D3BA40EC-9952-4372-B399-5419D715981B}" presName="Name13" presStyleLbl="parChTrans1D2" presStyleIdx="6" presStyleCnt="7"/>
      <dgm:spPr/>
    </dgm:pt>
    <dgm:pt modelId="{93DB7467-2A8E-4B5B-A879-1AF79FAD8070}" type="pres">
      <dgm:prSet presAssocID="{EF6B4EDB-5C17-427F-8DFE-3D24FB3C18B1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212923E0-F1BB-44A2-9CF3-EFC3F7553C10}" type="presOf" srcId="{A56D0366-55CE-4474-B270-4AC44A8E5036}" destId="{57453337-4BF4-4130-87C5-6D8ECEC685AE}" srcOrd="0" destOrd="0" presId="urn:microsoft.com/office/officeart/2005/8/layout/hierarchy3"/>
    <dgm:cxn modelId="{9635D93E-9C0D-4CAC-A027-D50B829DC071}" srcId="{923960C2-B173-4B49-A4BB-F9465481ECC9}" destId="{A943F11C-C572-4650-B5B6-99B8EA00723D}" srcOrd="2" destOrd="0" parTransId="{F34FF2D0-D52F-4F76-910F-EEE9A45BA568}" sibTransId="{5D36EDDD-E090-44E8-8198-603A078AFD9F}"/>
    <dgm:cxn modelId="{F276017F-030C-4E39-B0B3-9EB2F3A1965D}" srcId="{0B6F4D7E-1E9D-40BE-99E6-3CD8595A5225}" destId="{7851353B-073B-451C-99A4-E42F7667E25B}" srcOrd="1" destOrd="0" parTransId="{4998FCC8-2C71-423B-9322-0B3B128DC920}" sibTransId="{02821CCC-BD98-4F29-8D3F-FED30FB9B87E}"/>
    <dgm:cxn modelId="{9DFDF346-9983-4C40-A3FE-17F084C9F74F}" type="presOf" srcId="{0B6F4D7E-1E9D-40BE-99E6-3CD8595A5225}" destId="{58BCDA37-5267-4259-AA75-8328D8909A71}" srcOrd="0" destOrd="0" presId="urn:microsoft.com/office/officeart/2005/8/layout/hierarchy3"/>
    <dgm:cxn modelId="{0A154AE6-317A-484D-9C69-837D3A683E50}" type="presOf" srcId="{F34FF2D0-D52F-4F76-910F-EEE9A45BA568}" destId="{38A57D62-BCAC-4AF9-93A6-4B4BFCCA85F3}" srcOrd="0" destOrd="0" presId="urn:microsoft.com/office/officeart/2005/8/layout/hierarchy3"/>
    <dgm:cxn modelId="{F0458647-E41D-4966-A9D0-3CA2B38E633C}" type="presOf" srcId="{0C879FE5-6A44-4233-B098-ABDEA3AA5C47}" destId="{A4FA98A6-AB6E-4963-959F-E5384189B7A8}" srcOrd="0" destOrd="0" presId="urn:microsoft.com/office/officeart/2005/8/layout/hierarchy3"/>
    <dgm:cxn modelId="{325AECBC-2252-48F1-8780-A092BEC10242}" type="presOf" srcId="{A943F11C-C572-4650-B5B6-99B8EA00723D}" destId="{C568292A-8E5A-47A1-B80A-B3B2E885CA5A}" srcOrd="0" destOrd="0" presId="urn:microsoft.com/office/officeart/2005/8/layout/hierarchy3"/>
    <dgm:cxn modelId="{D8202DE1-6C36-46CF-A620-29D751FA449E}" srcId="{7851353B-073B-451C-99A4-E42F7667E25B}" destId="{1703B150-7EDD-45B4-A438-70BCB03DED32}" srcOrd="0" destOrd="0" parTransId="{0C879FE5-6A44-4233-B098-ABDEA3AA5C47}" sibTransId="{89B1119B-313F-4312-B523-AD2743F03DA5}"/>
    <dgm:cxn modelId="{0D73925F-BB60-4CD5-A59E-607F50441885}" type="presOf" srcId="{8ACC7065-F3EF-45B6-8A06-D79D0808DF11}" destId="{35A7DEAA-D9C5-4C38-9DEF-FB514F45BC56}" srcOrd="0" destOrd="0" presId="urn:microsoft.com/office/officeart/2005/8/layout/hierarchy3"/>
    <dgm:cxn modelId="{E6CF2708-23A0-41D9-B59F-AECECF35306B}" srcId="{8B776798-C752-4213-B166-1D5F38BF4FB0}" destId="{EF6B4EDB-5C17-427F-8DFE-3D24FB3C18B1}" srcOrd="1" destOrd="0" parTransId="{D3BA40EC-9952-4372-B399-5419D715981B}" sibTransId="{758234D1-D406-4959-A55A-8583392C56D8}"/>
    <dgm:cxn modelId="{2F53C8AD-50EC-4D13-858D-3CBDB8F73EF1}" type="presOf" srcId="{923960C2-B173-4B49-A4BB-F9465481ECC9}" destId="{B3A9A989-3E89-40D0-AF9E-4A4C69DB1ED8}" srcOrd="0" destOrd="0" presId="urn:microsoft.com/office/officeart/2005/8/layout/hierarchy3"/>
    <dgm:cxn modelId="{D09EA11B-4C88-4806-9AD6-E6E9EBBA0B80}" type="presOf" srcId="{1703B150-7EDD-45B4-A438-70BCB03DED32}" destId="{097EC714-35ED-47A7-A996-1C6E4CE1B6BE}" srcOrd="0" destOrd="0" presId="urn:microsoft.com/office/officeart/2005/8/layout/hierarchy3"/>
    <dgm:cxn modelId="{9965494A-FFBF-41E4-B23B-620FD0E6323F}" type="presOf" srcId="{7851353B-073B-451C-99A4-E42F7667E25B}" destId="{AC10CFC7-6E9D-4DF3-A551-6AD4C5B526BE}" srcOrd="1" destOrd="0" presId="urn:microsoft.com/office/officeart/2005/8/layout/hierarchy3"/>
    <dgm:cxn modelId="{5D4FEF20-E296-4453-9F2A-049B2D2D58AD}" type="presOf" srcId="{414560BD-6629-4B5F-9630-025D125D3178}" destId="{EC454274-6856-4430-921B-8F1817467E15}" srcOrd="0" destOrd="0" presId="urn:microsoft.com/office/officeart/2005/8/layout/hierarchy3"/>
    <dgm:cxn modelId="{89B60EF3-5533-41DA-855F-2BB75B27F607}" type="presOf" srcId="{441A2CF1-A7F7-4CE3-A64B-F16720F6FAF9}" destId="{E23508B7-4F1F-4D75-8BB7-6DAE37946F6A}" srcOrd="0" destOrd="0" presId="urn:microsoft.com/office/officeart/2005/8/layout/hierarchy3"/>
    <dgm:cxn modelId="{82750C51-4C57-481C-9049-E63D831ADF83}" srcId="{7851353B-073B-451C-99A4-E42F7667E25B}" destId="{A56D0366-55CE-4474-B270-4AC44A8E5036}" srcOrd="1" destOrd="0" parTransId="{5A5CC41D-7239-49B8-BEB8-A83039D4F538}" sibTransId="{7294C3F2-0033-4728-ADDA-D089B310A7E7}"/>
    <dgm:cxn modelId="{DF2F62D8-CB79-408D-98A7-EC5996494109}" type="presOf" srcId="{8BD21ACE-EDB8-4E83-8F79-F07326FE740A}" destId="{59872C7A-E197-425F-9855-A3ACE01510A7}" srcOrd="0" destOrd="0" presId="urn:microsoft.com/office/officeart/2005/8/layout/hierarchy3"/>
    <dgm:cxn modelId="{25EA6A11-D941-4EC7-9DC5-43BCC2F6D060}" type="presOf" srcId="{5A5CC41D-7239-49B8-BEB8-A83039D4F538}" destId="{44D425BB-F5C4-4EFB-A42B-B44D19E5A007}" srcOrd="0" destOrd="0" presId="urn:microsoft.com/office/officeart/2005/8/layout/hierarchy3"/>
    <dgm:cxn modelId="{2F73F119-DBFB-4B0E-87DE-784A8F4D75FA}" type="presOf" srcId="{A8A8E551-26A2-4412-A056-7C95979A9AE6}" destId="{1BD09A1C-2A59-4550-8EA9-433E3645B5E5}" srcOrd="0" destOrd="0" presId="urn:microsoft.com/office/officeart/2005/8/layout/hierarchy3"/>
    <dgm:cxn modelId="{3FEDF5C0-1C4E-4698-B545-DCB1AB29E7A1}" srcId="{8B776798-C752-4213-B166-1D5F38BF4FB0}" destId="{B35E6976-2AC2-4EA4-A6DD-12656075EF2A}" srcOrd="0" destOrd="0" parTransId="{414560BD-6629-4B5F-9630-025D125D3178}" sibTransId="{C87656D0-6808-4EF3-AC37-E1E89F6B52AD}"/>
    <dgm:cxn modelId="{B2E56D6D-A059-48D7-B1F3-6B6B971D2243}" type="presOf" srcId="{8B776798-C752-4213-B166-1D5F38BF4FB0}" destId="{AE988A7C-D541-44C0-892C-D50F516C5B60}" srcOrd="0" destOrd="0" presId="urn:microsoft.com/office/officeart/2005/8/layout/hierarchy3"/>
    <dgm:cxn modelId="{54315BCA-5285-46A7-AFCA-7C10A475FA8F}" srcId="{0B6F4D7E-1E9D-40BE-99E6-3CD8595A5225}" destId="{923960C2-B173-4B49-A4BB-F9465481ECC9}" srcOrd="0" destOrd="0" parTransId="{87644974-BD8F-4C58-A894-E8DE46BE3047}" sibTransId="{0CA53A2C-94C4-4F9F-AC0F-8F4120974C03}"/>
    <dgm:cxn modelId="{3A4DE4D2-A5A5-402C-B3DA-2B42745A8BB1}" type="presOf" srcId="{D3BA40EC-9952-4372-B399-5419D715981B}" destId="{3E886508-8B6C-4DA7-9001-9272008F3118}" srcOrd="0" destOrd="0" presId="urn:microsoft.com/office/officeart/2005/8/layout/hierarchy3"/>
    <dgm:cxn modelId="{5CD6A5B7-A671-485B-9DD6-F76A30F1EC0E}" type="presOf" srcId="{7851353B-073B-451C-99A4-E42F7667E25B}" destId="{A382301E-DC8B-47C8-97F7-9CDC0EDB93BA}" srcOrd="0" destOrd="0" presId="urn:microsoft.com/office/officeart/2005/8/layout/hierarchy3"/>
    <dgm:cxn modelId="{81BE7188-DF7C-4E8F-890F-0A9B17CB1668}" type="presOf" srcId="{B35E6976-2AC2-4EA4-A6DD-12656075EF2A}" destId="{D82AC867-B470-4207-8D1D-D5877EC366C1}" srcOrd="0" destOrd="0" presId="urn:microsoft.com/office/officeart/2005/8/layout/hierarchy3"/>
    <dgm:cxn modelId="{55273953-FAA0-49C7-8656-733435D29334}" srcId="{923960C2-B173-4B49-A4BB-F9465481ECC9}" destId="{8ACC7065-F3EF-45B6-8A06-D79D0808DF11}" srcOrd="0" destOrd="0" parTransId="{441A2CF1-A7F7-4CE3-A64B-F16720F6FAF9}" sibTransId="{61FB1519-9E86-4673-8C27-C1636125F91A}"/>
    <dgm:cxn modelId="{B1D930D1-7F24-41FB-9042-B91A2001E958}" srcId="{923960C2-B173-4B49-A4BB-F9465481ECC9}" destId="{A8A8E551-26A2-4412-A056-7C95979A9AE6}" srcOrd="1" destOrd="0" parTransId="{8BD21ACE-EDB8-4E83-8F79-F07326FE740A}" sibTransId="{4EF80142-3A03-4CAA-8C24-53B5D9D593F2}"/>
    <dgm:cxn modelId="{96CE2A97-5572-41D3-92A0-3E6CA47595E0}" type="presOf" srcId="{923960C2-B173-4B49-A4BB-F9465481ECC9}" destId="{00D6ABC5-6CF2-4238-9094-57EFF03A1C7C}" srcOrd="1" destOrd="0" presId="urn:microsoft.com/office/officeart/2005/8/layout/hierarchy3"/>
    <dgm:cxn modelId="{FABFA648-AEB8-4096-8EC1-F22E0D3F99C4}" srcId="{0B6F4D7E-1E9D-40BE-99E6-3CD8595A5225}" destId="{8B776798-C752-4213-B166-1D5F38BF4FB0}" srcOrd="2" destOrd="0" parTransId="{B3F7B689-AEDC-4C20-B040-2C4B4D56DB23}" sibTransId="{69F8B529-99E3-45B4-BF83-4A5E3B9FF5E5}"/>
    <dgm:cxn modelId="{D010F351-1857-4BBB-9DDD-A6595FFA7066}" type="presOf" srcId="{EF6B4EDB-5C17-427F-8DFE-3D24FB3C18B1}" destId="{93DB7467-2A8E-4B5B-A879-1AF79FAD8070}" srcOrd="0" destOrd="0" presId="urn:microsoft.com/office/officeart/2005/8/layout/hierarchy3"/>
    <dgm:cxn modelId="{FE4EB8C0-AF57-4B1F-A8C0-50F9A596AE66}" type="presOf" srcId="{8B776798-C752-4213-B166-1D5F38BF4FB0}" destId="{09B900D7-ADA3-4F8A-A756-50F6396ACE46}" srcOrd="1" destOrd="0" presId="urn:microsoft.com/office/officeart/2005/8/layout/hierarchy3"/>
    <dgm:cxn modelId="{084CA802-5B43-4DFB-B2C8-88DAA9242FD0}" type="presParOf" srcId="{58BCDA37-5267-4259-AA75-8328D8909A71}" destId="{8CDEB532-0520-4F0A-B592-DC30AE7C2F97}" srcOrd="0" destOrd="0" presId="urn:microsoft.com/office/officeart/2005/8/layout/hierarchy3"/>
    <dgm:cxn modelId="{0C149CD2-F62D-42EF-9CA3-72FB2687190B}" type="presParOf" srcId="{8CDEB532-0520-4F0A-B592-DC30AE7C2F97}" destId="{9651DCEC-C888-4647-AA89-E60B50B812BA}" srcOrd="0" destOrd="0" presId="urn:microsoft.com/office/officeart/2005/8/layout/hierarchy3"/>
    <dgm:cxn modelId="{A59B4FF0-A38C-4502-B450-64C616A6A784}" type="presParOf" srcId="{9651DCEC-C888-4647-AA89-E60B50B812BA}" destId="{B3A9A989-3E89-40D0-AF9E-4A4C69DB1ED8}" srcOrd="0" destOrd="0" presId="urn:microsoft.com/office/officeart/2005/8/layout/hierarchy3"/>
    <dgm:cxn modelId="{C9DAF49D-F9BE-407F-8CD3-6FBA5A1BE829}" type="presParOf" srcId="{9651DCEC-C888-4647-AA89-E60B50B812BA}" destId="{00D6ABC5-6CF2-4238-9094-57EFF03A1C7C}" srcOrd="1" destOrd="0" presId="urn:microsoft.com/office/officeart/2005/8/layout/hierarchy3"/>
    <dgm:cxn modelId="{88234E33-3A2B-4EC6-9FA0-87DC9F44CA3C}" type="presParOf" srcId="{8CDEB532-0520-4F0A-B592-DC30AE7C2F97}" destId="{81EAEBE2-AB58-4A92-AB9F-AFAD03DE27B1}" srcOrd="1" destOrd="0" presId="urn:microsoft.com/office/officeart/2005/8/layout/hierarchy3"/>
    <dgm:cxn modelId="{8142D7EF-7A06-4BE2-BD11-8B753907140C}" type="presParOf" srcId="{81EAEBE2-AB58-4A92-AB9F-AFAD03DE27B1}" destId="{E23508B7-4F1F-4D75-8BB7-6DAE37946F6A}" srcOrd="0" destOrd="0" presId="urn:microsoft.com/office/officeart/2005/8/layout/hierarchy3"/>
    <dgm:cxn modelId="{C2418B11-37C7-4D20-97E4-8CE723B034C1}" type="presParOf" srcId="{81EAEBE2-AB58-4A92-AB9F-AFAD03DE27B1}" destId="{35A7DEAA-D9C5-4C38-9DEF-FB514F45BC56}" srcOrd="1" destOrd="0" presId="urn:microsoft.com/office/officeart/2005/8/layout/hierarchy3"/>
    <dgm:cxn modelId="{BB4F9679-1CD0-43D9-8D0A-42384D8A2933}" type="presParOf" srcId="{81EAEBE2-AB58-4A92-AB9F-AFAD03DE27B1}" destId="{59872C7A-E197-425F-9855-A3ACE01510A7}" srcOrd="2" destOrd="0" presId="urn:microsoft.com/office/officeart/2005/8/layout/hierarchy3"/>
    <dgm:cxn modelId="{DB72ABD2-BD3F-42E2-9301-CC2A975220D3}" type="presParOf" srcId="{81EAEBE2-AB58-4A92-AB9F-AFAD03DE27B1}" destId="{1BD09A1C-2A59-4550-8EA9-433E3645B5E5}" srcOrd="3" destOrd="0" presId="urn:microsoft.com/office/officeart/2005/8/layout/hierarchy3"/>
    <dgm:cxn modelId="{BA48A98F-3272-4E9B-8866-6C7AF6EBED50}" type="presParOf" srcId="{81EAEBE2-AB58-4A92-AB9F-AFAD03DE27B1}" destId="{38A57D62-BCAC-4AF9-93A6-4B4BFCCA85F3}" srcOrd="4" destOrd="0" presId="urn:microsoft.com/office/officeart/2005/8/layout/hierarchy3"/>
    <dgm:cxn modelId="{0EA76F26-F65F-4A73-BE85-7454D4455789}" type="presParOf" srcId="{81EAEBE2-AB58-4A92-AB9F-AFAD03DE27B1}" destId="{C568292A-8E5A-47A1-B80A-B3B2E885CA5A}" srcOrd="5" destOrd="0" presId="urn:microsoft.com/office/officeart/2005/8/layout/hierarchy3"/>
    <dgm:cxn modelId="{4359274C-8167-474A-B74D-E84BB5ABC43E}" type="presParOf" srcId="{58BCDA37-5267-4259-AA75-8328D8909A71}" destId="{E7509065-C369-48CA-A602-835403735E22}" srcOrd="1" destOrd="0" presId="urn:microsoft.com/office/officeart/2005/8/layout/hierarchy3"/>
    <dgm:cxn modelId="{DAD6EF78-2D09-4E07-895F-A4D6A0A32685}" type="presParOf" srcId="{E7509065-C369-48CA-A602-835403735E22}" destId="{18F1B05B-DC23-4672-996C-07116ABEA840}" srcOrd="0" destOrd="0" presId="urn:microsoft.com/office/officeart/2005/8/layout/hierarchy3"/>
    <dgm:cxn modelId="{E3237F9D-7169-4298-9331-124D20DAA2A0}" type="presParOf" srcId="{18F1B05B-DC23-4672-996C-07116ABEA840}" destId="{A382301E-DC8B-47C8-97F7-9CDC0EDB93BA}" srcOrd="0" destOrd="0" presId="urn:microsoft.com/office/officeart/2005/8/layout/hierarchy3"/>
    <dgm:cxn modelId="{BFDBB24E-2289-4AE0-8F19-8B355AC5DA58}" type="presParOf" srcId="{18F1B05B-DC23-4672-996C-07116ABEA840}" destId="{AC10CFC7-6E9D-4DF3-A551-6AD4C5B526BE}" srcOrd="1" destOrd="0" presId="urn:microsoft.com/office/officeart/2005/8/layout/hierarchy3"/>
    <dgm:cxn modelId="{10CE56E1-A6CC-41F5-8311-D54C98B0B227}" type="presParOf" srcId="{E7509065-C369-48CA-A602-835403735E22}" destId="{301DF85A-DFBA-4CC3-B02B-51AAAB878C5F}" srcOrd="1" destOrd="0" presId="urn:microsoft.com/office/officeart/2005/8/layout/hierarchy3"/>
    <dgm:cxn modelId="{622C3AB8-97FC-4586-9BBF-6044D3133343}" type="presParOf" srcId="{301DF85A-DFBA-4CC3-B02B-51AAAB878C5F}" destId="{A4FA98A6-AB6E-4963-959F-E5384189B7A8}" srcOrd="0" destOrd="0" presId="urn:microsoft.com/office/officeart/2005/8/layout/hierarchy3"/>
    <dgm:cxn modelId="{6A40C65B-8D36-4DC0-94E9-1569E2368AA5}" type="presParOf" srcId="{301DF85A-DFBA-4CC3-B02B-51AAAB878C5F}" destId="{097EC714-35ED-47A7-A996-1C6E4CE1B6BE}" srcOrd="1" destOrd="0" presId="urn:microsoft.com/office/officeart/2005/8/layout/hierarchy3"/>
    <dgm:cxn modelId="{85D25F8E-7F93-4C7C-BCF1-8DED5641EEA1}" type="presParOf" srcId="{301DF85A-DFBA-4CC3-B02B-51AAAB878C5F}" destId="{44D425BB-F5C4-4EFB-A42B-B44D19E5A007}" srcOrd="2" destOrd="0" presId="urn:microsoft.com/office/officeart/2005/8/layout/hierarchy3"/>
    <dgm:cxn modelId="{B0C3D086-6DB5-4CA7-BF0E-02FDC9CD695A}" type="presParOf" srcId="{301DF85A-DFBA-4CC3-B02B-51AAAB878C5F}" destId="{57453337-4BF4-4130-87C5-6D8ECEC685AE}" srcOrd="3" destOrd="0" presId="urn:microsoft.com/office/officeart/2005/8/layout/hierarchy3"/>
    <dgm:cxn modelId="{C218D24F-CAB3-4310-85C0-33996D56C0B3}" type="presParOf" srcId="{58BCDA37-5267-4259-AA75-8328D8909A71}" destId="{D7BB7E72-11E7-4A6D-A63C-3B4D7A6C497F}" srcOrd="2" destOrd="0" presId="urn:microsoft.com/office/officeart/2005/8/layout/hierarchy3"/>
    <dgm:cxn modelId="{B0B7F8EE-A9D0-48DE-97B1-E90C323F8AA0}" type="presParOf" srcId="{D7BB7E72-11E7-4A6D-A63C-3B4D7A6C497F}" destId="{6B0A5FD7-506C-482D-AD41-BA0A45F6839C}" srcOrd="0" destOrd="0" presId="urn:microsoft.com/office/officeart/2005/8/layout/hierarchy3"/>
    <dgm:cxn modelId="{75573FDC-4304-4C92-BFED-F8B20AD36796}" type="presParOf" srcId="{6B0A5FD7-506C-482D-AD41-BA0A45F6839C}" destId="{AE988A7C-D541-44C0-892C-D50F516C5B60}" srcOrd="0" destOrd="0" presId="urn:microsoft.com/office/officeart/2005/8/layout/hierarchy3"/>
    <dgm:cxn modelId="{76174F8F-EBC4-4D6E-8D5A-0149F0D10FF9}" type="presParOf" srcId="{6B0A5FD7-506C-482D-AD41-BA0A45F6839C}" destId="{09B900D7-ADA3-4F8A-A756-50F6396ACE46}" srcOrd="1" destOrd="0" presId="urn:microsoft.com/office/officeart/2005/8/layout/hierarchy3"/>
    <dgm:cxn modelId="{AB47DE63-C2D6-406E-8296-0AF6BFED7561}" type="presParOf" srcId="{D7BB7E72-11E7-4A6D-A63C-3B4D7A6C497F}" destId="{0A2D621C-FF28-4F53-864D-C10921AA77F3}" srcOrd="1" destOrd="0" presId="urn:microsoft.com/office/officeart/2005/8/layout/hierarchy3"/>
    <dgm:cxn modelId="{A0EFC33C-8C0D-4850-B54C-5571644BB6B5}" type="presParOf" srcId="{0A2D621C-FF28-4F53-864D-C10921AA77F3}" destId="{EC454274-6856-4430-921B-8F1817467E15}" srcOrd="0" destOrd="0" presId="urn:microsoft.com/office/officeart/2005/8/layout/hierarchy3"/>
    <dgm:cxn modelId="{DF1D76EF-445C-4B1F-B6C3-F91EFD9D6AD3}" type="presParOf" srcId="{0A2D621C-FF28-4F53-864D-C10921AA77F3}" destId="{D82AC867-B470-4207-8D1D-D5877EC366C1}" srcOrd="1" destOrd="0" presId="urn:microsoft.com/office/officeart/2005/8/layout/hierarchy3"/>
    <dgm:cxn modelId="{E074E58F-83D5-4A8F-B667-C82B2BE27B73}" type="presParOf" srcId="{0A2D621C-FF28-4F53-864D-C10921AA77F3}" destId="{3E886508-8B6C-4DA7-9001-9272008F3118}" srcOrd="2" destOrd="0" presId="urn:microsoft.com/office/officeart/2005/8/layout/hierarchy3"/>
    <dgm:cxn modelId="{68ECFCD9-6D68-4FD7-845B-4D8C9AEAE7A9}" type="presParOf" srcId="{0A2D621C-FF28-4F53-864D-C10921AA77F3}" destId="{93DB7467-2A8E-4B5B-A879-1AF79FAD807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EDA9C-64ED-4813-B528-09F9FDFB0BDD}">
      <dsp:nvSpPr>
        <dsp:cNvPr id="0" name=""/>
        <dsp:cNvSpPr/>
      </dsp:nvSpPr>
      <dsp:spPr>
        <a:xfrm>
          <a:off x="1016000" y="0"/>
          <a:ext cx="4064000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97E88-9EF1-4DCB-8550-87006CED15D1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全面成本管理体系</a:t>
          </a:r>
          <a:endParaRPr lang="en-US" sz="2100" kern="1200" dirty="0"/>
        </a:p>
      </dsp:txBody>
      <dsp:txXfrm>
        <a:off x="1359515" y="343515"/>
        <a:ext cx="1466890" cy="1466890"/>
      </dsp:txXfrm>
    </dsp:sp>
    <dsp:sp modelId="{948BB0E9-9BC2-43FD-80EC-3C82A78DCE4F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反欺诈模型风险拦截体系</a:t>
          </a:r>
          <a:endParaRPr lang="en-US" sz="2100" kern="1200" dirty="0"/>
        </a:p>
      </dsp:txBody>
      <dsp:txXfrm>
        <a:off x="3269595" y="343515"/>
        <a:ext cx="1466890" cy="1466890"/>
      </dsp:txXfrm>
    </dsp:sp>
    <dsp:sp modelId="{6BE69D81-3B20-4C9B-A2D5-3D9597CB0E6D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反照会自动策略风险可量化</a:t>
          </a:r>
          <a:endParaRPr lang="en-US" sz="2100" kern="1200" dirty="0"/>
        </a:p>
      </dsp:txBody>
      <dsp:txXfrm>
        <a:off x="1359515" y="2253595"/>
        <a:ext cx="1466890" cy="1466890"/>
      </dsp:txXfrm>
    </dsp:sp>
    <dsp:sp modelId="{8BADA2A0-CF1C-4E59-8CF6-4BC67F519980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实现敏捷管理和精细化管理</a:t>
          </a:r>
          <a:endParaRPr lang="en-US" sz="2100" kern="1200" dirty="0"/>
        </a:p>
      </dsp:txBody>
      <dsp:txXfrm>
        <a:off x="3269595" y="2253595"/>
        <a:ext cx="1466890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B118E-A72C-4B88-A8D0-0273388AC5CD}">
      <dsp:nvSpPr>
        <dsp:cNvPr id="0" name=""/>
        <dsp:cNvSpPr/>
      </dsp:nvSpPr>
      <dsp:spPr>
        <a:xfrm>
          <a:off x="396912" y="1347831"/>
          <a:ext cx="259308" cy="741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654" y="0"/>
              </a:lnTo>
              <a:lnTo>
                <a:pt x="129654" y="741163"/>
              </a:lnTo>
              <a:lnTo>
                <a:pt x="259308" y="7411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506936" y="1698782"/>
        <a:ext cx="39260" cy="39260"/>
      </dsp:txXfrm>
    </dsp:sp>
    <dsp:sp modelId="{DD1E43C0-0F70-4D9B-B5C2-C5F286302655}">
      <dsp:nvSpPr>
        <dsp:cNvPr id="0" name=""/>
        <dsp:cNvSpPr/>
      </dsp:nvSpPr>
      <dsp:spPr>
        <a:xfrm>
          <a:off x="396912" y="1347831"/>
          <a:ext cx="259308" cy="24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654" y="0"/>
              </a:lnTo>
              <a:lnTo>
                <a:pt x="129654" y="247054"/>
              </a:lnTo>
              <a:lnTo>
                <a:pt x="259308" y="24705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517612" y="1462404"/>
        <a:ext cx="17907" cy="17907"/>
      </dsp:txXfrm>
    </dsp:sp>
    <dsp:sp modelId="{FB1EB909-DC44-4A49-A73F-4F9F942174B6}">
      <dsp:nvSpPr>
        <dsp:cNvPr id="0" name=""/>
        <dsp:cNvSpPr/>
      </dsp:nvSpPr>
      <dsp:spPr>
        <a:xfrm>
          <a:off x="396912" y="1110709"/>
          <a:ext cx="262403" cy="237121"/>
        </a:xfrm>
        <a:custGeom>
          <a:avLst/>
          <a:gdLst/>
          <a:ahLst/>
          <a:cxnLst/>
          <a:rect l="0" t="0" r="0" b="0"/>
          <a:pathLst>
            <a:path>
              <a:moveTo>
                <a:pt x="0" y="237121"/>
              </a:moveTo>
              <a:lnTo>
                <a:pt x="131201" y="237121"/>
              </a:lnTo>
              <a:lnTo>
                <a:pt x="131201" y="0"/>
              </a:lnTo>
              <a:lnTo>
                <a:pt x="262403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519272" y="1220428"/>
        <a:ext cx="17683" cy="17683"/>
      </dsp:txXfrm>
    </dsp:sp>
    <dsp:sp modelId="{E46847B3-84E9-4D59-844E-1C419E870EBC}">
      <dsp:nvSpPr>
        <dsp:cNvPr id="0" name=""/>
        <dsp:cNvSpPr/>
      </dsp:nvSpPr>
      <dsp:spPr>
        <a:xfrm>
          <a:off x="396912" y="606667"/>
          <a:ext cx="259308" cy="741163"/>
        </a:xfrm>
        <a:custGeom>
          <a:avLst/>
          <a:gdLst/>
          <a:ahLst/>
          <a:cxnLst/>
          <a:rect l="0" t="0" r="0" b="0"/>
          <a:pathLst>
            <a:path>
              <a:moveTo>
                <a:pt x="0" y="741163"/>
              </a:moveTo>
              <a:lnTo>
                <a:pt x="129654" y="741163"/>
              </a:lnTo>
              <a:lnTo>
                <a:pt x="129654" y="0"/>
              </a:lnTo>
              <a:lnTo>
                <a:pt x="25930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506936" y="957618"/>
        <a:ext cx="39260" cy="39260"/>
      </dsp:txXfrm>
    </dsp:sp>
    <dsp:sp modelId="{14C3CC6D-D61B-41CF-971C-45B0E528C293}">
      <dsp:nvSpPr>
        <dsp:cNvPr id="0" name=""/>
        <dsp:cNvSpPr/>
      </dsp:nvSpPr>
      <dsp:spPr>
        <a:xfrm rot="16200000">
          <a:off x="-840961" y="1150187"/>
          <a:ext cx="2080459" cy="395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线上进件</a:t>
          </a:r>
          <a:endParaRPr lang="en-US" sz="2000" b="1" kern="1200" dirty="0"/>
        </a:p>
      </dsp:txBody>
      <dsp:txXfrm>
        <a:off x="-840961" y="1150187"/>
        <a:ext cx="2080459" cy="395287"/>
      </dsp:txXfrm>
    </dsp:sp>
    <dsp:sp modelId="{6CE9092A-1E9D-4768-8F40-304D55857FE4}">
      <dsp:nvSpPr>
        <dsp:cNvPr id="0" name=""/>
        <dsp:cNvSpPr/>
      </dsp:nvSpPr>
      <dsp:spPr>
        <a:xfrm>
          <a:off x="656220" y="409023"/>
          <a:ext cx="1296542" cy="39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商户合作</a:t>
          </a:r>
          <a:endParaRPr lang="en-US" sz="1800" kern="1200" dirty="0"/>
        </a:p>
      </dsp:txBody>
      <dsp:txXfrm>
        <a:off x="656220" y="409023"/>
        <a:ext cx="1296542" cy="395287"/>
      </dsp:txXfrm>
    </dsp:sp>
    <dsp:sp modelId="{8AF1BD86-041B-4C2E-90DC-120791D76631}">
      <dsp:nvSpPr>
        <dsp:cNvPr id="0" name=""/>
        <dsp:cNvSpPr/>
      </dsp:nvSpPr>
      <dsp:spPr>
        <a:xfrm>
          <a:off x="659316" y="913066"/>
          <a:ext cx="1296542" cy="39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微信进件</a:t>
          </a:r>
          <a:endParaRPr lang="en-US" sz="1800" kern="1200" dirty="0"/>
        </a:p>
      </dsp:txBody>
      <dsp:txXfrm>
        <a:off x="659316" y="913066"/>
        <a:ext cx="1296542" cy="395287"/>
      </dsp:txXfrm>
    </dsp:sp>
    <dsp:sp modelId="{F552746C-1F65-4725-9B3A-7597B4685890}">
      <dsp:nvSpPr>
        <dsp:cNvPr id="0" name=""/>
        <dsp:cNvSpPr/>
      </dsp:nvSpPr>
      <dsp:spPr>
        <a:xfrm>
          <a:off x="656220" y="1397241"/>
          <a:ext cx="1296542" cy="39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WAP</a:t>
          </a:r>
          <a:endParaRPr lang="en-US" sz="1800" kern="1200" dirty="0"/>
        </a:p>
      </dsp:txBody>
      <dsp:txXfrm>
        <a:off x="656220" y="1397241"/>
        <a:ext cx="1296542" cy="395287"/>
      </dsp:txXfrm>
    </dsp:sp>
    <dsp:sp modelId="{766E2890-1426-41A5-A777-FCFF0A5657BD}">
      <dsp:nvSpPr>
        <dsp:cNvPr id="0" name=""/>
        <dsp:cNvSpPr/>
      </dsp:nvSpPr>
      <dsp:spPr>
        <a:xfrm>
          <a:off x="656220" y="1891351"/>
          <a:ext cx="1296542" cy="39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填表</a:t>
          </a:r>
          <a:endParaRPr lang="en-US" sz="1800" kern="1200" dirty="0"/>
        </a:p>
      </dsp:txBody>
      <dsp:txXfrm>
        <a:off x="656220" y="1891351"/>
        <a:ext cx="1296542" cy="395287"/>
      </dsp:txXfrm>
    </dsp:sp>
    <dsp:sp modelId="{8AFE0B2A-2725-4518-BDB8-6027206A08F7}">
      <dsp:nvSpPr>
        <dsp:cNvPr id="0" name=""/>
        <dsp:cNvSpPr/>
      </dsp:nvSpPr>
      <dsp:spPr>
        <a:xfrm rot="16200000">
          <a:off x="771807" y="1716699"/>
          <a:ext cx="412243" cy="1952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线下进件</a:t>
          </a:r>
          <a:endParaRPr lang="en-US" sz="1600" kern="1200" dirty="0"/>
        </a:p>
      </dsp:txBody>
      <dsp:txXfrm>
        <a:off x="771807" y="1716699"/>
        <a:ext cx="412243" cy="1952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9A989-3E89-40D0-AF9E-4A4C69DB1ED8}">
      <dsp:nvSpPr>
        <dsp:cNvPr id="0" name=""/>
        <dsp:cNvSpPr/>
      </dsp:nvSpPr>
      <dsp:spPr>
        <a:xfrm>
          <a:off x="58042" y="3100"/>
          <a:ext cx="1708546" cy="854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触发反欺诈高风险规则</a:t>
          </a:r>
          <a:endParaRPr lang="en-US" sz="1900" kern="1200" dirty="0"/>
        </a:p>
      </dsp:txBody>
      <dsp:txXfrm>
        <a:off x="83063" y="28121"/>
        <a:ext cx="1658504" cy="804231"/>
      </dsp:txXfrm>
    </dsp:sp>
    <dsp:sp modelId="{E23508B7-4F1F-4D75-8BB7-6DAE37946F6A}">
      <dsp:nvSpPr>
        <dsp:cNvPr id="0" name=""/>
        <dsp:cNvSpPr/>
      </dsp:nvSpPr>
      <dsp:spPr>
        <a:xfrm>
          <a:off x="228897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7DEAA-D9C5-4C38-9DEF-FB514F45BC56}">
      <dsp:nvSpPr>
        <dsp:cNvPr id="0" name=""/>
        <dsp:cNvSpPr/>
      </dsp:nvSpPr>
      <dsp:spPr>
        <a:xfrm>
          <a:off x="399752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处理团队</a:t>
          </a:r>
          <a:r>
            <a:rPr lang="zh-CN" altLang="en-US" sz="1900" kern="1200" dirty="0"/>
            <a:t>：高级侦测</a:t>
          </a:r>
          <a:endParaRPr lang="en-US" sz="1900" kern="1200" dirty="0"/>
        </a:p>
      </dsp:txBody>
      <dsp:txXfrm>
        <a:off x="424773" y="1095963"/>
        <a:ext cx="1316795" cy="804231"/>
      </dsp:txXfrm>
    </dsp:sp>
    <dsp:sp modelId="{59872C7A-E197-425F-9855-A3ACE01510A7}">
      <dsp:nvSpPr>
        <dsp:cNvPr id="0" name=""/>
        <dsp:cNvSpPr/>
      </dsp:nvSpPr>
      <dsp:spPr>
        <a:xfrm>
          <a:off x="228897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09A1C-2A59-4550-8EA9-433E3645B5E5}">
      <dsp:nvSpPr>
        <dsp:cNvPr id="0" name=""/>
        <dsp:cNvSpPr/>
      </dsp:nvSpPr>
      <dsp:spPr>
        <a:xfrm>
          <a:off x="399752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电话频次：</a:t>
          </a:r>
          <a:r>
            <a:rPr lang="en-US" altLang="zh-CN" sz="1900" kern="1200" dirty="0"/>
            <a:t>2-3</a:t>
          </a:r>
          <a:r>
            <a:rPr lang="zh-CN" altLang="en-US" sz="1900" kern="1200" dirty="0"/>
            <a:t>次</a:t>
          </a:r>
          <a:endParaRPr lang="en-US" sz="1900" kern="1200" dirty="0"/>
        </a:p>
      </dsp:txBody>
      <dsp:txXfrm>
        <a:off x="424773" y="2163805"/>
        <a:ext cx="1316795" cy="804231"/>
      </dsp:txXfrm>
    </dsp:sp>
    <dsp:sp modelId="{38A57D62-BCAC-4AF9-93A6-4B4BFCCA85F3}">
      <dsp:nvSpPr>
        <dsp:cNvPr id="0" name=""/>
        <dsp:cNvSpPr/>
      </dsp:nvSpPr>
      <dsp:spPr>
        <a:xfrm>
          <a:off x="228897" y="857374"/>
          <a:ext cx="170854" cy="277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388"/>
              </a:lnTo>
              <a:lnTo>
                <a:pt x="170854" y="2776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8292A-8E5A-47A1-B80A-B3B2E885CA5A}">
      <dsp:nvSpPr>
        <dsp:cNvPr id="0" name=""/>
        <dsp:cNvSpPr/>
      </dsp:nvSpPr>
      <dsp:spPr>
        <a:xfrm>
          <a:off x="399752" y="3206625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运营备</a:t>
          </a:r>
          <a:r>
            <a:rPr lang="zh-CN" altLang="en-US" sz="1900" b="1" kern="1200"/>
            <a:t>选</a:t>
          </a:r>
          <a:r>
            <a:rPr lang="zh-CN" altLang="en-US" sz="1900" kern="1200"/>
            <a:t>：自动拒绝</a:t>
          </a:r>
          <a:endParaRPr lang="en-US" sz="1900" kern="1200" dirty="0"/>
        </a:p>
      </dsp:txBody>
      <dsp:txXfrm>
        <a:off x="424773" y="3231646"/>
        <a:ext cx="1316795" cy="804231"/>
      </dsp:txXfrm>
    </dsp:sp>
    <dsp:sp modelId="{A382301E-DC8B-47C8-97F7-9CDC0EDB93BA}">
      <dsp:nvSpPr>
        <dsp:cNvPr id="0" name=""/>
        <dsp:cNvSpPr/>
      </dsp:nvSpPr>
      <dsp:spPr>
        <a:xfrm>
          <a:off x="2193726" y="3100"/>
          <a:ext cx="1708546" cy="854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触发反欺诈中风险规则</a:t>
          </a:r>
          <a:endParaRPr lang="en-US" sz="1900" kern="1200" dirty="0"/>
        </a:p>
      </dsp:txBody>
      <dsp:txXfrm>
        <a:off x="2218747" y="28121"/>
        <a:ext cx="1658504" cy="804231"/>
      </dsp:txXfrm>
    </dsp:sp>
    <dsp:sp modelId="{A4FA98A6-AB6E-4963-959F-E5384189B7A8}">
      <dsp:nvSpPr>
        <dsp:cNvPr id="0" name=""/>
        <dsp:cNvSpPr/>
      </dsp:nvSpPr>
      <dsp:spPr>
        <a:xfrm>
          <a:off x="2364581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EC714-35ED-47A7-A996-1C6E4CE1B6BE}">
      <dsp:nvSpPr>
        <dsp:cNvPr id="0" name=""/>
        <dsp:cNvSpPr/>
      </dsp:nvSpPr>
      <dsp:spPr>
        <a:xfrm>
          <a:off x="2535435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处理团队</a:t>
          </a:r>
          <a:r>
            <a:rPr lang="zh-CN" altLang="en-US" sz="1900" kern="1200" dirty="0"/>
            <a:t>：普通侦测</a:t>
          </a:r>
          <a:endParaRPr lang="en-US" sz="1900" kern="1200" dirty="0"/>
        </a:p>
      </dsp:txBody>
      <dsp:txXfrm>
        <a:off x="2560456" y="1095963"/>
        <a:ext cx="1316795" cy="804231"/>
      </dsp:txXfrm>
    </dsp:sp>
    <dsp:sp modelId="{44D425BB-F5C4-4EFB-A42B-B44D19E5A007}">
      <dsp:nvSpPr>
        <dsp:cNvPr id="0" name=""/>
        <dsp:cNvSpPr/>
      </dsp:nvSpPr>
      <dsp:spPr>
        <a:xfrm>
          <a:off x="2364581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53337-4BF4-4130-87C5-6D8ECEC685AE}">
      <dsp:nvSpPr>
        <dsp:cNvPr id="0" name=""/>
        <dsp:cNvSpPr/>
      </dsp:nvSpPr>
      <dsp:spPr>
        <a:xfrm>
          <a:off x="2535435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电话频次</a:t>
          </a:r>
          <a:r>
            <a:rPr lang="zh-CN" altLang="en-US" sz="1900" kern="1200" dirty="0"/>
            <a:t>：</a:t>
          </a:r>
          <a:r>
            <a:rPr lang="en-US" altLang="zh-CN" sz="1900" kern="1200" dirty="0"/>
            <a:t>3-4</a:t>
          </a:r>
          <a:r>
            <a:rPr lang="zh-CN" altLang="en-US" sz="1900" kern="1200" dirty="0"/>
            <a:t>次</a:t>
          </a:r>
          <a:endParaRPr lang="en-US" sz="1900" kern="1200" dirty="0"/>
        </a:p>
      </dsp:txBody>
      <dsp:txXfrm>
        <a:off x="2560456" y="2163805"/>
        <a:ext cx="1316795" cy="804231"/>
      </dsp:txXfrm>
    </dsp:sp>
    <dsp:sp modelId="{AE988A7C-D541-44C0-892C-D50F516C5B60}">
      <dsp:nvSpPr>
        <dsp:cNvPr id="0" name=""/>
        <dsp:cNvSpPr/>
      </dsp:nvSpPr>
      <dsp:spPr>
        <a:xfrm>
          <a:off x="4329410" y="3100"/>
          <a:ext cx="1708546" cy="854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触发反欺诈低风险规则</a:t>
          </a:r>
          <a:endParaRPr lang="en-US" sz="1900" kern="1200" dirty="0"/>
        </a:p>
      </dsp:txBody>
      <dsp:txXfrm>
        <a:off x="4354431" y="28121"/>
        <a:ext cx="1658504" cy="804231"/>
      </dsp:txXfrm>
    </dsp:sp>
    <dsp:sp modelId="{EC454274-6856-4430-921B-8F1817467E15}">
      <dsp:nvSpPr>
        <dsp:cNvPr id="0" name=""/>
        <dsp:cNvSpPr/>
      </dsp:nvSpPr>
      <dsp:spPr>
        <a:xfrm>
          <a:off x="4500264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AC867-B470-4207-8D1D-D5877EC366C1}">
      <dsp:nvSpPr>
        <dsp:cNvPr id="0" name=""/>
        <dsp:cNvSpPr/>
      </dsp:nvSpPr>
      <dsp:spPr>
        <a:xfrm>
          <a:off x="4671119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处理团队</a:t>
          </a:r>
          <a:r>
            <a:rPr lang="zh-CN" altLang="en-US" sz="1900" kern="1200" dirty="0"/>
            <a:t>：电核</a:t>
          </a:r>
          <a:endParaRPr lang="en-US" sz="1900" kern="1200" dirty="0"/>
        </a:p>
      </dsp:txBody>
      <dsp:txXfrm>
        <a:off x="4696140" y="1095963"/>
        <a:ext cx="1316795" cy="804231"/>
      </dsp:txXfrm>
    </dsp:sp>
    <dsp:sp modelId="{3E886508-8B6C-4DA7-9001-9272008F3118}">
      <dsp:nvSpPr>
        <dsp:cNvPr id="0" name=""/>
        <dsp:cNvSpPr/>
      </dsp:nvSpPr>
      <dsp:spPr>
        <a:xfrm>
          <a:off x="4500264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B7467-2A8E-4B5B-A879-1AF79FAD8070}">
      <dsp:nvSpPr>
        <dsp:cNvPr id="0" name=""/>
        <dsp:cNvSpPr/>
      </dsp:nvSpPr>
      <dsp:spPr>
        <a:xfrm>
          <a:off x="4671119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电话频次：</a:t>
          </a:r>
          <a:r>
            <a:rPr lang="en-US" altLang="zh-CN" sz="1900" kern="1200" dirty="0"/>
            <a:t>5-6</a:t>
          </a:r>
          <a:r>
            <a:rPr lang="zh-CN" altLang="en-US" sz="1900" kern="1200" dirty="0"/>
            <a:t>次</a:t>
          </a:r>
          <a:endParaRPr lang="en-US" sz="1900" kern="1200" dirty="0"/>
        </a:p>
      </dsp:txBody>
      <dsp:txXfrm>
        <a:off x="4696140" y="2163805"/>
        <a:ext cx="1316795" cy="80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835275" y="8997950"/>
            <a:ext cx="1295400" cy="9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 defTabSz="908050" eaLnBrk="1" hangingPunct="1">
              <a:lnSpc>
                <a:spcPct val="88000"/>
              </a:lnSpc>
              <a:buClrTx/>
              <a:buFontTx/>
              <a:buNone/>
            </a:pPr>
            <a:r>
              <a:rPr lang="en-US" sz="800" dirty="0"/>
              <a:t>© 2012 Fair Isaac Corporation. Confidential. 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859338" y="8888413"/>
            <a:ext cx="88582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6" tIns="0" rIns="18996" bIns="0" anchor="b"/>
          <a:lstStyle/>
          <a:p>
            <a:pPr algn="r" defTabSz="908050" eaLnBrk="1" hangingPunct="1">
              <a:lnSpc>
                <a:spcPct val="88000"/>
              </a:lnSpc>
              <a:spcBef>
                <a:spcPct val="0"/>
              </a:spcBef>
              <a:buClrTx/>
              <a:buFontTx/>
              <a:buNone/>
            </a:pPr>
            <a:r>
              <a:rPr lang="en-US" sz="800" i="1"/>
              <a:t>Page </a:t>
            </a:r>
            <a:fld id="{97793C30-CC1D-4724-9E12-8C9D234D35EB}" type="slidenum">
              <a:rPr lang="en-US" sz="800" i="1"/>
              <a:pPr algn="r" defTabSz="908050" eaLnBrk="1" hangingPunct="1">
                <a:lnSpc>
                  <a:spcPct val="88000"/>
                </a:lnSpc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800" i="1"/>
          </a:p>
        </p:txBody>
      </p:sp>
    </p:spTree>
    <p:extLst>
      <p:ext uri="{BB962C8B-B14F-4D97-AF65-F5344CB8AC3E}">
        <p14:creationId xmlns:p14="http://schemas.microsoft.com/office/powerpoint/2010/main" val="262677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092200" y="3805238"/>
            <a:ext cx="4627563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911" rIns="0" bIns="459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where you write your notes...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gray">
          <a:xfrm>
            <a:off x="1131888" y="8997950"/>
            <a:ext cx="1293812" cy="9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defTabSz="908050" eaLnBrk="1" hangingPunct="1">
              <a:lnSpc>
                <a:spcPct val="88000"/>
              </a:lnSpc>
              <a:buClrTx/>
              <a:buFontTx/>
              <a:buNone/>
            </a:pPr>
            <a:r>
              <a:rPr lang="en-US" sz="800" dirty="0"/>
              <a:t>© 2012 Fair Isaac Corporation. Confidential. 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4025900" y="8985250"/>
            <a:ext cx="171926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96" tIns="0" rIns="18996" bIns="0" numCol="1" anchor="b" anchorCtr="0" compatLnSpc="1">
            <a:prstTxWarp prst="textNoShape">
              <a:avLst/>
            </a:prstTxWarp>
          </a:bodyPr>
          <a:lstStyle>
            <a:lvl1pPr algn="r" defTabSz="908050" eaLnBrk="1" hangingPunct="1">
              <a:lnSpc>
                <a:spcPct val="88000"/>
              </a:lnSpc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r>
              <a:rPr lang="en-US"/>
              <a:t>Page </a:t>
            </a:r>
            <a:fld id="{C94A05DE-F9C5-4809-873C-E38265155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04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39813" rtl="0" fontAlgn="base">
      <a:lnSpc>
        <a:spcPct val="9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87363" algn="l" defTabSz="10398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974725" algn="l" defTabSz="10398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463675" algn="l" defTabSz="10398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951038" algn="l" defTabSz="10398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BD723-70DB-4C9F-A076-51D1D6BB7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Page </a:t>
            </a:r>
            <a:fld id="{256C4A4D-FCAB-4120-922B-F81D0F7F125C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228600"/>
            <a:ext cx="4619625" cy="3465513"/>
          </a:xfrm>
          <a:prstGeom prst="rect">
            <a:avLst/>
          </a:prstGeom>
          <a:noFill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A99AB08E-C13E-4F65-A329-AF4CD77DB773}" type="slidenum">
              <a:rPr lang="en-US"/>
              <a:pPr/>
              <a:t>14</a:t>
            </a:fld>
            <a:endParaRPr lang="en-US"/>
          </a:p>
        </p:txBody>
      </p:sp>
      <p:sp>
        <p:nvSpPr>
          <p:cNvPr id="40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228600"/>
            <a:ext cx="4622800" cy="3467100"/>
          </a:xfrm>
          <a:prstGeom prst="rect">
            <a:avLst/>
          </a:prstGeom>
          <a:ln/>
        </p:spPr>
      </p:sp>
      <p:sp>
        <p:nvSpPr>
          <p:cNvPr id="40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3805238"/>
            <a:ext cx="4627563" cy="5022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7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A99AB08E-C13E-4F65-A329-AF4CD77DB773}" type="slidenum">
              <a:rPr lang="en-US"/>
              <a:pPr/>
              <a:t>16</a:t>
            </a:fld>
            <a:endParaRPr lang="en-US"/>
          </a:p>
        </p:txBody>
      </p:sp>
      <p:sp>
        <p:nvSpPr>
          <p:cNvPr id="40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228600"/>
            <a:ext cx="4622800" cy="3467100"/>
          </a:xfrm>
          <a:prstGeom prst="rect">
            <a:avLst/>
          </a:prstGeom>
          <a:ln/>
        </p:spPr>
      </p:sp>
      <p:sp>
        <p:nvSpPr>
          <p:cNvPr id="40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3805238"/>
            <a:ext cx="4627563" cy="50228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Page </a:t>
            </a:r>
            <a:fld id="{16188ACE-C0CF-4FAB-B5A2-E792C97CA565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228600"/>
            <a:ext cx="4619625" cy="3465513"/>
          </a:xfrm>
          <a:prstGeom prst="rect">
            <a:avLst/>
          </a:prstGeom>
          <a:noFill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5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04825" y="1600200"/>
            <a:ext cx="8105775" cy="1155700"/>
          </a:xfrm>
        </p:spPr>
        <p:txBody>
          <a:bodyPr lIns="0" rIns="0"/>
          <a:lstStyle>
            <a:lvl1pPr>
              <a:lnSpc>
                <a:spcPct val="90000"/>
              </a:lnSpc>
              <a:defRPr sz="3200"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02085" name="Rectangle 5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504825" y="2849563"/>
            <a:ext cx="8105775" cy="274637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ClrTx/>
              <a:buFontTx/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02118" name="Text Box 38"/>
          <p:cNvSpPr txBox="1">
            <a:spLocks noChangeArrowheads="1"/>
          </p:cNvSpPr>
          <p:nvPr/>
        </p:nvSpPr>
        <p:spPr bwMode="black">
          <a:xfrm>
            <a:off x="528638" y="6372225"/>
            <a:ext cx="44815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</a:pPr>
            <a:r>
              <a:rPr lang="en-US" sz="700" dirty="0">
                <a:solidFill>
                  <a:schemeClr val="accent5"/>
                </a:solidFill>
              </a:rPr>
              <a:t>Confidential. This presentation is provided for the recipient only and cannot </a:t>
            </a:r>
            <a:br>
              <a:rPr lang="en-US" sz="700" dirty="0">
                <a:solidFill>
                  <a:schemeClr val="accent5"/>
                </a:solidFill>
              </a:rPr>
            </a:br>
            <a:r>
              <a:rPr lang="en-US" sz="700" dirty="0">
                <a:solidFill>
                  <a:schemeClr val="accent5"/>
                </a:solidFill>
              </a:rPr>
              <a:t>be reproduced or shared without Fair Isaac Corporation's express consent.</a:t>
            </a:r>
          </a:p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</a:pPr>
            <a:r>
              <a:rPr lang="en-US" sz="700" dirty="0">
                <a:solidFill>
                  <a:schemeClr val="accent5"/>
                </a:solidFill>
              </a:rPr>
              <a:t>© 2012 Fair Isaac Corporation. </a:t>
            </a:r>
          </a:p>
        </p:txBody>
      </p:sp>
      <p:pic>
        <p:nvPicPr>
          <p:cNvPr id="3502122" name="Picture 42" descr="FICO_LOGO_PP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3163" y="5984875"/>
            <a:ext cx="1449387" cy="7207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04825" y="1594780"/>
            <a:ext cx="8105775" cy="1155700"/>
          </a:xfrm>
          <a:noFill/>
          <a:ln w="9525">
            <a:noFill/>
            <a:miter lim="800000"/>
            <a:headEnd/>
            <a:tailEnd/>
          </a:ln>
        </p:spPr>
        <p:txBody>
          <a:bodyPr lIns="0" rIns="0"/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None/>
              <a:defRPr lang="en-US" sz="40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02118" name="Text Box 38"/>
          <p:cNvSpPr txBox="1">
            <a:spLocks noChangeArrowheads="1"/>
          </p:cNvSpPr>
          <p:nvPr/>
        </p:nvSpPr>
        <p:spPr bwMode="black">
          <a:xfrm>
            <a:off x="528638" y="6372225"/>
            <a:ext cx="44815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marL="0" indent="0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None/>
            </a:pPr>
            <a:r>
              <a:rPr lang="en-US" sz="700" dirty="0">
                <a:solidFill>
                  <a:schemeClr val="accent5"/>
                </a:solidFill>
              </a:rPr>
              <a:t>Confidential. This presentation is provided for the recipient only and cannot </a:t>
            </a:r>
            <a:br>
              <a:rPr lang="en-US" sz="700" dirty="0">
                <a:solidFill>
                  <a:schemeClr val="accent5"/>
                </a:solidFill>
              </a:rPr>
            </a:br>
            <a:r>
              <a:rPr lang="en-US" sz="700" dirty="0">
                <a:solidFill>
                  <a:schemeClr val="accent5"/>
                </a:solidFill>
              </a:rPr>
              <a:t>be reproduced or shared without Fair Isaac Corporation's express consent.</a:t>
            </a:r>
          </a:p>
          <a:p>
            <a:pPr marL="0" indent="0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None/>
            </a:pPr>
            <a:r>
              <a:rPr lang="en-US" sz="700" dirty="0">
                <a:solidFill>
                  <a:schemeClr val="accent5"/>
                </a:solidFill>
              </a:rPr>
              <a:t>© 2012 Fair Isaac Corporation. </a:t>
            </a:r>
          </a:p>
        </p:txBody>
      </p:sp>
      <p:sp>
        <p:nvSpPr>
          <p:cNvPr id="3502119" name="Rectangle 39"/>
          <p:cNvSpPr>
            <a:spLocks noChangeArrowheads="1"/>
          </p:cNvSpPr>
          <p:nvPr/>
        </p:nvSpPr>
        <p:spPr bwMode="black">
          <a:xfrm>
            <a:off x="76200" y="6707188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marL="0" indent="0"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None/>
            </a:pPr>
            <a:fld id="{3AA3FAA9-79D8-4929-9E37-0AB4BC43037C}" type="slidenum">
              <a:rPr lang="en-US" sz="800">
                <a:solidFill>
                  <a:schemeClr val="accent5"/>
                </a:solidFill>
              </a:rPr>
              <a:pPr marL="0" indent="0"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None/>
              </a:pPr>
              <a:t>‹#›</a:t>
            </a:fld>
            <a:endParaRPr lang="en-US" sz="800">
              <a:solidFill>
                <a:schemeClr val="accent5"/>
              </a:solidFill>
            </a:endParaRPr>
          </a:p>
        </p:txBody>
      </p:sp>
      <p:pic>
        <p:nvPicPr>
          <p:cNvPr id="3502122" name="Picture 42" descr="FICO_LOGO_PP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3163" y="5984875"/>
            <a:ext cx="1449387" cy="720725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8638" y="4724400"/>
            <a:ext cx="4043362" cy="49244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33363" indent="-233363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285750" indent="-285750">
              <a:buNone/>
              <a:def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28638" y="5867400"/>
            <a:ext cx="2917598" cy="2154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30187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FontTx/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744537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FontTx/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204912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FontTx/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73355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FontTx/>
              <a:buNone/>
              <a:defRPr lang="en-US" sz="14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5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910763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15588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3526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15588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FIC-PPT-Template-agenda-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58975" cy="6858000"/>
          </a:xfrm>
          <a:prstGeom prst="rect">
            <a:avLst/>
          </a:prstGeom>
          <a:noFill/>
        </p:spPr>
      </p:pic>
      <p:pic>
        <p:nvPicPr>
          <p:cNvPr id="5" name="Picture 24" descr="FIC-PPT-Template-agenda-whi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white">
          <a:xfrm>
            <a:off x="1955800" y="0"/>
            <a:ext cx="7188200" cy="6858000"/>
          </a:xfrm>
          <a:prstGeom prst="rect">
            <a:avLst/>
          </a:prstGeom>
          <a:noFill/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black">
          <a:xfrm>
            <a:off x="2133600" y="6707188"/>
            <a:ext cx="3135313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</a:pPr>
            <a:r>
              <a:rPr lang="en-US" sz="700" dirty="0">
                <a:solidFill>
                  <a:schemeClr val="accent5"/>
                </a:solidFill>
              </a:rPr>
              <a:t>© 2012 Fair Isaac Corporation. Confidential.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white">
          <a:xfrm>
            <a:off x="304800" y="0"/>
            <a:ext cx="15240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0" rIns="45720" bIns="0" anchor="b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sz="3200">
                <a:solidFill>
                  <a:schemeClr val="accent2"/>
                </a:solidFill>
              </a:rPr>
              <a:t>Agenda</a:t>
            </a:r>
          </a:p>
        </p:txBody>
      </p:sp>
      <p:pic>
        <p:nvPicPr>
          <p:cNvPr id="9" name="Picture 38" descr="FICO_LOGO_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8413" y="200025"/>
            <a:ext cx="1449388" cy="720725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 userDrawn="1">
            <p:ph type="body" sz="quarter" idx="10"/>
          </p:nvPr>
        </p:nvSpPr>
        <p:spPr>
          <a:xfrm>
            <a:off x="2128837" y="1141413"/>
            <a:ext cx="5489576" cy="2163669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algn="l" defTabSz="158750" rtl="0" eaLnBrk="0" fontAlgn="base" hangingPunct="0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lang="en-US" sz="2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33363" indent="-233363" algn="l" defTabSz="158750" rtl="0" eaLnBrk="0" fontAlgn="base" hangingPunct="0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lang="en-US" sz="20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233363" indent="-233363" algn="l" defTabSz="158750" rtl="0" eaLnBrk="0" fontAlgn="base" hangingPunct="0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lang="en-US" sz="20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233363" indent="-233363" algn="l" defTabSz="158750" rtl="0" eaLnBrk="0" fontAlgn="base" hangingPunct="0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lang="en-US" sz="20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33363" indent="-233363" algn="l" defTabSz="158750" rtl="0" eaLnBrk="0" fontAlgn="base" hangingPunct="0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lang="en-US" sz="20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 eaLnBrk="0" hangingPunct="0"/>
            <a:r>
              <a:rPr lang="en-US"/>
              <a:t>Click to edit Master text styles</a:t>
            </a:r>
          </a:p>
          <a:p>
            <a:pPr lvl="1" eaLnBrk="0" hangingPunct="0"/>
            <a:r>
              <a:rPr lang="en-US"/>
              <a:t>Second level</a:t>
            </a:r>
          </a:p>
          <a:p>
            <a:pPr lvl="2" eaLnBrk="0" hangingPunct="0"/>
            <a:r>
              <a:rPr lang="en-US"/>
              <a:t>Third level</a:t>
            </a:r>
          </a:p>
          <a:p>
            <a:pPr lvl="3" eaLnBrk="0" hangingPunct="0"/>
            <a:r>
              <a:rPr lang="en-US"/>
              <a:t>Fourth level</a:t>
            </a:r>
          </a:p>
          <a:p>
            <a:pPr lvl="4" eaLnBrk="0" hangingPunct="0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black">
          <a:xfrm>
            <a:off x="76200" y="6707188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</a:pPr>
            <a:fld id="{19F009C6-BEEF-4C28-A8F6-9A8F60AF028C}" type="slidenum">
              <a:rPr lang="en-US" sz="800">
                <a:solidFill>
                  <a:schemeClr val="accent5"/>
                </a:solidFill>
              </a:rPr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</a:pPr>
              <a:t>‹#›</a:t>
            </a:fld>
            <a:endParaRPr lang="en-US" sz="8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5365"/>
      </p:ext>
    </p:extLst>
  </p:cSld>
  <p:clrMapOvr>
    <a:masterClrMapping/>
  </p:clrMapOvr>
  <p:transition>
    <p:wipe dir="r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FIC-PPT-Template-Section-top-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2894013"/>
          </a:xfrm>
          <a:prstGeom prst="rect">
            <a:avLst/>
          </a:prstGeom>
          <a:noFill/>
        </p:spPr>
      </p:pic>
      <p:pic>
        <p:nvPicPr>
          <p:cNvPr id="6" name="Picture 15" descr="FIC-PPT-Template-Section-blue-ba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97188"/>
            <a:ext cx="9144000" cy="3960813"/>
          </a:xfrm>
          <a:prstGeom prst="rect">
            <a:avLst/>
          </a:prstGeom>
          <a:noFill/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white">
          <a:xfrm>
            <a:off x="525663" y="6704013"/>
            <a:ext cx="31367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</a:pPr>
            <a:r>
              <a:rPr lang="en-US" sz="700" dirty="0">
                <a:solidFill>
                  <a:schemeClr val="accent5"/>
                </a:solidFill>
              </a:rPr>
              <a:t>© 2012 Fair Isaac Corporation. Confidential.</a:t>
            </a:r>
          </a:p>
        </p:txBody>
      </p:sp>
      <p:pic>
        <p:nvPicPr>
          <p:cNvPr id="8" name="Picture 23" descr="FICO_LOGO_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8413" y="201613"/>
            <a:ext cx="1449388" cy="720725"/>
          </a:xfrm>
          <a:prstGeom prst="rect">
            <a:avLst/>
          </a:prstGeom>
          <a:noFill/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47784" y="2320401"/>
            <a:ext cx="7995323" cy="41857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0" rIns="45720" bIns="0" anchor="b"/>
          <a:lstStyle>
            <a:lvl1pPr marL="0" indent="0">
              <a:buNone/>
              <a:defRPr lang="en-US" sz="3200" kern="120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lang="en-US" sz="2600" kern="1200" smtClean="0">
                <a:latin typeface="Arial" charset="0"/>
                <a:ea typeface="+mn-ea"/>
                <a:cs typeface="Arial" charset="0"/>
              </a:defRPr>
            </a:lvl2pPr>
            <a:lvl3pPr>
              <a:defRPr lang="en-US" sz="2600" kern="1200" smtClean="0">
                <a:latin typeface="Arial" charset="0"/>
                <a:ea typeface="+mn-ea"/>
                <a:cs typeface="Arial" charset="0"/>
              </a:defRPr>
            </a:lvl3pPr>
            <a:lvl4pPr>
              <a:defRPr lang="en-US" sz="2600" kern="1200" smtClean="0">
                <a:latin typeface="Arial" charset="0"/>
                <a:ea typeface="+mn-ea"/>
                <a:cs typeface="Arial" charset="0"/>
              </a:defRPr>
            </a:lvl4pPr>
            <a:lvl5pPr>
              <a:defRPr lang="en-US" sz="2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>
              <a:lnSpc>
                <a:spcPct val="85000"/>
              </a:lnSpc>
              <a:spcBef>
                <a:spcPct val="0"/>
              </a:spcBef>
              <a:buClrTx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47784" y="3346900"/>
            <a:ext cx="4149725" cy="1023357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lr>
                <a:schemeClr val="accent2"/>
              </a:buClr>
              <a:defRPr lang="en-US" sz="2000" kern="1200" smtClean="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>
              <a:buClr>
                <a:schemeClr val="accent2"/>
              </a:buClr>
              <a:defRPr lang="en-US" sz="1800" kern="1200" smtClean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defRPr>
            </a:lvl2pPr>
            <a:lvl3pPr>
              <a:buClr>
                <a:schemeClr val="accent2"/>
              </a:buClr>
              <a:defRPr lang="en-US" sz="1600" kern="1200" smtClean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en-US" sz="2600" kern="1200" smtClean="0">
                <a:latin typeface="Arial" charset="0"/>
                <a:ea typeface="+mn-ea"/>
                <a:cs typeface="Arial" charset="0"/>
              </a:defRPr>
            </a:lvl4pPr>
            <a:lvl5pPr>
              <a:defRPr lang="en-US" sz="2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 eaLnBrk="0" hangingPunct="0">
              <a:spcBef>
                <a:spcPct val="35000"/>
              </a:spcBef>
              <a:buClrTx/>
              <a:buFontTx/>
            </a:pPr>
            <a:r>
              <a:rPr lang="en-US"/>
              <a:t>Click to edit Master text styles</a:t>
            </a:r>
          </a:p>
          <a:p>
            <a:pPr lvl="1" eaLnBrk="0" hangingPunct="0">
              <a:spcBef>
                <a:spcPct val="35000"/>
              </a:spcBef>
              <a:buClrTx/>
              <a:buFontTx/>
            </a:pPr>
            <a:r>
              <a:rPr lang="en-US"/>
              <a:t>Second level</a:t>
            </a:r>
          </a:p>
          <a:p>
            <a:pPr lvl="2" eaLnBrk="0" hangingPunct="0">
              <a:spcBef>
                <a:spcPct val="35000"/>
              </a:spcBef>
              <a:buClrTx/>
              <a:buFontTx/>
            </a:pPr>
            <a:r>
              <a:rPr lang="en-US"/>
              <a:t>Third level</a:t>
            </a: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black">
          <a:xfrm>
            <a:off x="76200" y="6707188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</a:pPr>
            <a:fld id="{19F009C6-BEEF-4C28-A8F6-9A8F60AF028C}" type="slidenum">
              <a:rPr lang="en-US" sz="800">
                <a:solidFill>
                  <a:schemeClr val="accent5"/>
                </a:solidFill>
              </a:rPr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</a:pPr>
              <a:t>‹#›</a:t>
            </a:fld>
            <a:endParaRPr lang="en-US" sz="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84300"/>
            <a:ext cx="4191000" cy="139884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84300"/>
            <a:ext cx="4191000" cy="139884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0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1373743"/>
            <a:ext cx="4040188" cy="36933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825" y="1743075"/>
            <a:ext cx="4040188" cy="139884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6625" y="1373743"/>
            <a:ext cx="4041775" cy="36933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6625" y="1743075"/>
            <a:ext cx="4041775" cy="139884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C-PPT-Template-Se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9525"/>
            <a:ext cx="9144000" cy="6854825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hidden">
          <a:xfrm>
            <a:off x="525463" y="6713538"/>
            <a:ext cx="31369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</a:pPr>
            <a:r>
              <a:rPr lang="en-US" sz="700" dirty="0">
                <a:solidFill>
                  <a:schemeClr val="accent5"/>
                </a:solidFill>
              </a:rPr>
              <a:t>© 2012 Fair Isaac Corporation. Confidential.</a:t>
            </a:r>
          </a:p>
        </p:txBody>
      </p:sp>
      <p:pic>
        <p:nvPicPr>
          <p:cNvPr id="7" name="Picture 14" descr="FICO_LOGO_PPT-WHI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8" y="209550"/>
            <a:ext cx="1433513" cy="7048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1504950" y="2019300"/>
            <a:ext cx="6507163" cy="566309"/>
          </a:xfrm>
          <a:noFill/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 algn="l" defTabSz="158750" rtl="0" eaLnBrk="1" fontAlgn="base" hangingPunct="1">
              <a:lnSpc>
                <a:spcPct val="110000"/>
              </a:lnSpc>
              <a:spcBef>
                <a:spcPct val="55000"/>
              </a:spcBef>
              <a:spcAft>
                <a:spcPct val="0"/>
              </a:spcAft>
              <a:buClrTx/>
              <a:buFont typeface="Arial" charset="0"/>
              <a:buNone/>
              <a:defRPr lang="en-US" sz="28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>
              <a:defRPr lang="en-US" sz="2600" kern="1200" smtClean="0">
                <a:latin typeface="Arial" charset="0"/>
                <a:ea typeface="+mn-ea"/>
                <a:cs typeface="Arial" charset="0"/>
              </a:defRPr>
            </a:lvl2pPr>
            <a:lvl3pPr>
              <a:defRPr lang="en-US" sz="2600" kern="1200" smtClean="0">
                <a:latin typeface="Arial" charset="0"/>
                <a:ea typeface="+mn-ea"/>
                <a:cs typeface="Arial" charset="0"/>
              </a:defRPr>
            </a:lvl3pPr>
            <a:lvl4pPr>
              <a:defRPr lang="en-US" sz="2600" kern="1200" smtClean="0">
                <a:latin typeface="Arial" charset="0"/>
                <a:ea typeface="+mn-ea"/>
                <a:cs typeface="Arial" charset="0"/>
              </a:defRPr>
            </a:lvl4pPr>
            <a:lvl5pPr>
              <a:defRPr lang="en-US" sz="2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marL="114300" lvl="0" indent="-114300" eaLnBrk="0" hangingPunct="0">
              <a:lnSpc>
                <a:spcPct val="110000"/>
              </a:lnSpc>
              <a:buClrTx/>
            </a:pPr>
            <a:r>
              <a:rPr lang="en-US"/>
              <a:t>Click to edit Master text styles</a:t>
            </a: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black">
          <a:xfrm>
            <a:off x="76200" y="6707188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</a:pPr>
            <a:fld id="{19F009C6-BEEF-4C28-A8F6-9A8F60AF028C}" type="slidenum">
              <a:rPr lang="en-US" sz="800">
                <a:solidFill>
                  <a:schemeClr val="accent5"/>
                </a:solidFill>
              </a:rPr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</a:pPr>
              <a:t>‹#›</a:t>
            </a:fld>
            <a:endParaRPr lang="en-US" sz="8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6578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1152" name="Picture 96" descr="FIC-PPT-Template-Format-base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white">
          <a:xfrm>
            <a:off x="3175" y="917575"/>
            <a:ext cx="9140825" cy="5940425"/>
          </a:xfrm>
          <a:prstGeom prst="rect">
            <a:avLst/>
          </a:prstGeom>
          <a:noFill/>
        </p:spPr>
      </p:pic>
      <p:pic>
        <p:nvPicPr>
          <p:cNvPr id="3501150" name="Picture 94" descr="FIC-PPT-Template-Format-to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</p:spPr>
      </p:pic>
      <p:sp>
        <p:nvSpPr>
          <p:cNvPr id="350105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1000" y="1143000"/>
            <a:ext cx="853440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501060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0"/>
            <a:ext cx="7239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01072" name="Text Box 16"/>
          <p:cNvSpPr txBox="1">
            <a:spLocks noChangeArrowheads="1"/>
          </p:cNvSpPr>
          <p:nvPr/>
        </p:nvSpPr>
        <p:spPr bwMode="black">
          <a:xfrm>
            <a:off x="528638" y="6707188"/>
            <a:ext cx="3135312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</a:pPr>
            <a:r>
              <a:rPr lang="en-US" sz="700" dirty="0">
                <a:solidFill>
                  <a:schemeClr val="accent5"/>
                </a:solidFill>
              </a:rPr>
              <a:t>© 2012 Fair Isaac Corporation. Confidential.</a:t>
            </a:r>
          </a:p>
        </p:txBody>
      </p:sp>
      <p:sp>
        <p:nvSpPr>
          <p:cNvPr id="3501074" name="Rectangle 18"/>
          <p:cNvSpPr>
            <a:spLocks noChangeArrowheads="1"/>
          </p:cNvSpPr>
          <p:nvPr/>
        </p:nvSpPr>
        <p:spPr bwMode="black">
          <a:xfrm>
            <a:off x="76200" y="6707188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</a:pPr>
            <a:fld id="{19F009C6-BEEF-4C28-A8F6-9A8F60AF028C}" type="slidenum">
              <a:rPr lang="en-US" sz="800">
                <a:solidFill>
                  <a:schemeClr val="accent5"/>
                </a:solidFill>
              </a:rPr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</a:pPr>
              <a:t>‹#›</a:t>
            </a:fld>
            <a:endParaRPr lang="en-US" sz="800">
              <a:solidFill>
                <a:schemeClr val="accent5"/>
              </a:solidFill>
            </a:endParaRPr>
          </a:p>
        </p:txBody>
      </p:sp>
      <p:pic>
        <p:nvPicPr>
          <p:cNvPr id="3501155" name="Picture 99" descr="FICO_LOGO_PPT-WHIT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34288" y="209550"/>
            <a:ext cx="1433512" cy="704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9" r:id="rId9"/>
    <p:sldLayoutId id="2147483670" r:id="rId10"/>
  </p:sldLayoutIdLst>
  <p:transition>
    <p:wipe dir="r"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9pPr>
    </p:titleStyle>
    <p:bodyStyle>
      <a:lvl1pPr marL="233363" indent="-233363" algn="l" defTabSz="158750" rtl="0" eaLnBrk="1" fontAlgn="base" hangingPunct="1">
        <a:lnSpc>
          <a:spcPct val="90000"/>
        </a:lnSpc>
        <a:spcBef>
          <a:spcPct val="55000"/>
        </a:spcBef>
        <a:spcAft>
          <a:spcPct val="0"/>
        </a:spcAft>
        <a:buClr>
          <a:schemeClr val="tx1"/>
        </a:buClr>
        <a:buFont typeface="Arial" charset="0"/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7013" algn="l" defTabSz="15875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2pPr>
      <a:lvl3pPr marL="858838" indent="-169863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90000"/>
        <a:buFont typeface="Arial" charset="0"/>
        <a:buChar char="»"/>
        <a:defRPr>
          <a:solidFill>
            <a:schemeClr val="tx1"/>
          </a:solidFill>
          <a:latin typeface="+mn-lt"/>
          <a:cs typeface="+mn-cs"/>
        </a:defRPr>
      </a:lvl3pPr>
      <a:lvl4pPr marL="1139825" indent="-166688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14684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5pPr>
      <a:lvl6pPr marL="19256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6pPr>
      <a:lvl7pPr marL="23828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7pPr>
      <a:lvl8pPr marL="28400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8pPr>
      <a:lvl9pPr marL="32972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C-PPT-Template-Format-ba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white">
          <a:xfrm>
            <a:off x="3175" y="914400"/>
            <a:ext cx="9140825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IC-PPT-Template-Format-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1000" y="1143000"/>
            <a:ext cx="8534400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1"/>
            <a:ext cx="7239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639750" name="Text Box 6"/>
          <p:cNvSpPr txBox="1">
            <a:spLocks noChangeArrowheads="1"/>
          </p:cNvSpPr>
          <p:nvPr/>
        </p:nvSpPr>
        <p:spPr bwMode="black">
          <a:xfrm>
            <a:off x="528638" y="6707190"/>
            <a:ext cx="3135312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fontAlgn="auto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rgbClr val="80A3B7"/>
                </a:solidFill>
                <a:latin typeface="Arial"/>
                <a:cs typeface="Arial"/>
              </a:rPr>
              <a:t>© 2016 Fair Isaac Corporation. Confidential.</a:t>
            </a:r>
          </a:p>
        </p:txBody>
      </p:sp>
      <p:sp>
        <p:nvSpPr>
          <p:cNvPr id="4639751" name="Rectangle 7"/>
          <p:cNvSpPr>
            <a:spLocks noChangeArrowheads="1"/>
          </p:cNvSpPr>
          <p:nvPr/>
        </p:nvSpPr>
        <p:spPr bwMode="black">
          <a:xfrm>
            <a:off x="76200" y="6707190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925513" eaLnBrk="1" fontAlgn="auto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  <a:defRPr/>
            </a:pPr>
            <a:fld id="{A262D726-3B3D-4035-BDAE-A17BCC58EA64}" type="slidenum">
              <a:rPr lang="zh-CN" altLang="en-US" sz="800">
                <a:solidFill>
                  <a:srgbClr val="80A3B7"/>
                </a:solidFill>
                <a:latin typeface="Arial"/>
                <a:ea typeface="宋体" pitchFamily="2" charset="-122"/>
                <a:cs typeface="Arial"/>
              </a:rPr>
              <a:pPr algn="ctr" defTabSz="925513" eaLnBrk="1" fontAlgn="auto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  <a:defRPr/>
              </a:pPr>
              <a:t>‹#›</a:t>
            </a:fld>
            <a:endParaRPr lang="en-US" altLang="zh-CN" sz="800">
              <a:solidFill>
                <a:srgbClr val="80A3B7"/>
              </a:solidFill>
              <a:latin typeface="Arial"/>
              <a:ea typeface="宋体" pitchFamily="2" charset="-122"/>
              <a:cs typeface="Arial"/>
            </a:endParaRPr>
          </a:p>
        </p:txBody>
      </p:sp>
      <p:pic>
        <p:nvPicPr>
          <p:cNvPr id="1032" name="Picture 8" descr="FICO_LOGO_PPT-WHIT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34288" y="209549"/>
            <a:ext cx="1433512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75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</p:sldLayoutIdLst>
  <p:transition>
    <p:wipe dir="r"/>
  </p:transition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9pPr>
    </p:titleStyle>
    <p:bodyStyle>
      <a:lvl1pPr marL="233363" indent="-233363" algn="l" defTabSz="158750" rtl="0" eaLnBrk="0" fontAlgn="base" hangingPunct="0">
        <a:lnSpc>
          <a:spcPct val="90000"/>
        </a:lnSpc>
        <a:spcBef>
          <a:spcPct val="55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7013" algn="l" defTabSz="158750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2pPr>
      <a:lvl3pPr marL="858838" indent="-169863" algn="l" defTabSz="158750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»"/>
        <a:defRPr>
          <a:solidFill>
            <a:schemeClr val="tx1"/>
          </a:solidFill>
          <a:latin typeface="+mn-lt"/>
          <a:cs typeface="+mn-cs"/>
        </a:defRPr>
      </a:lvl3pPr>
      <a:lvl4pPr marL="1139825" indent="-166688" algn="l" defTabSz="158750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1468438" indent="-95250" algn="l" defTabSz="158750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5pPr>
      <a:lvl6pPr marL="1925638" indent="-95250" algn="l" defTabSz="158750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6pPr>
      <a:lvl7pPr marL="2382838" indent="-95250" algn="l" defTabSz="158750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7pPr>
      <a:lvl8pPr marL="2840038" indent="-95250" algn="l" defTabSz="158750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8pPr>
      <a:lvl9pPr marL="3297238" indent="-95250" algn="l" defTabSz="158750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20.jpe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white">
          <a:xfrm>
            <a:off x="772812" y="507189"/>
            <a:ext cx="7913986" cy="263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br>
              <a:rPr lang="en-US" altLang="zh-CN" sz="3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申请反欺诈咨询项目成果汇报</a:t>
            </a:r>
            <a:br>
              <a:rPr lang="en-US" altLang="zh-CN" sz="3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" y="3820023"/>
            <a:ext cx="9148127" cy="2070031"/>
            <a:chOff x="-1" y="3820023"/>
            <a:chExt cx="9148127" cy="2070031"/>
          </a:xfrm>
        </p:grpSpPr>
        <p:sp>
          <p:nvSpPr>
            <p:cNvPr id="2" name="Rectangle 1"/>
            <p:cNvSpPr/>
            <p:nvPr/>
          </p:nvSpPr>
          <p:spPr bwMode="auto">
            <a:xfrm>
              <a:off x="-1" y="3820023"/>
              <a:ext cx="2001800" cy="202576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2" name="Picture 8" descr="http://youandyourmoney.com.au/wp-content/uploads/2013/10/Credit-Card-Fraud-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799" y="3823096"/>
              <a:ext cx="3299265" cy="2064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topnews.in/files/credit-card-fraud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988020" y="3824219"/>
              <a:ext cx="4160106" cy="206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图片 5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710"/>
          <a:stretch/>
        </p:blipFill>
        <p:spPr bwMode="auto">
          <a:xfrm>
            <a:off x="4027358" y="5991362"/>
            <a:ext cx="1921329" cy="79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137352" y="5998757"/>
            <a:ext cx="1829282" cy="45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b="1" kern="0" dirty="0">
                <a:solidFill>
                  <a:schemeClr val="tx1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2016-08-30</a:t>
            </a:r>
            <a:endParaRPr lang="zh-CN" altLang="en-US" sz="2000" b="1" kern="0" dirty="0">
              <a:solidFill>
                <a:schemeClr val="tx1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Picture 9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966" y="4120798"/>
            <a:ext cx="1611871" cy="16118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8605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反照会模型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339"/>
              </p:ext>
            </p:extLst>
          </p:nvPr>
        </p:nvGraphicFramePr>
        <p:xfrm>
          <a:off x="556180" y="1073807"/>
          <a:ext cx="8342724" cy="2259568"/>
        </p:xfrm>
        <a:graphic>
          <a:graphicData uri="http://schemas.openxmlformats.org/drawingml/2006/table">
            <a:tbl>
              <a:tblPr/>
              <a:tblGrid>
                <a:gridCol w="289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模型细分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入模变量</a:t>
                      </a:r>
                      <a:br>
                        <a:rPr lang="en-US" altLang="zh-C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个数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KS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训练样本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验证样本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跨时间检验样本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普通线下申请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50.57%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42.98%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41.98%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线上ＰＣ填表进件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70.67%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73.43%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74.33%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线上外部商户合作获客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49.13%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45.30%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48.10%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线上移动端渠道ＷＡＰ进件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70.09%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68.33%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71.72%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线上移动端渠道微信进件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59.98%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56.43%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60.71%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征信小白进件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50.51%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32.82%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29.17%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31849" y="3581679"/>
            <a:ext cx="3971349" cy="2978512"/>
            <a:chOff x="-2577338" y="3669384"/>
            <a:chExt cx="3971349" cy="2978512"/>
          </a:xfrm>
        </p:grpSpPr>
        <p:pic>
          <p:nvPicPr>
            <p:cNvPr id="11" name="图片 37" descr="img17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77338" y="3669384"/>
              <a:ext cx="3971349" cy="29785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/>
            <p:cNvCxnSpPr/>
            <p:nvPr/>
          </p:nvCxnSpPr>
          <p:spPr bwMode="auto">
            <a:xfrm>
              <a:off x="-564949" y="4297159"/>
              <a:ext cx="0" cy="148746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564949" y="4748010"/>
              <a:ext cx="868955" cy="4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dirty="0"/>
                <a:t>KS</a:t>
              </a:r>
              <a:r>
                <a:rPr lang="zh-CN" altLang="en-US" dirty="0"/>
                <a:t>值</a:t>
              </a:r>
              <a:endParaRPr lang="en-US" dirty="0"/>
            </a:p>
          </p:txBody>
        </p:sp>
      </p:grpSp>
      <p:pic>
        <p:nvPicPr>
          <p:cNvPr id="7" name="图片 24" descr="img3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029" y="4188496"/>
            <a:ext cx="4637988" cy="1934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77069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– </a:t>
            </a:r>
            <a:r>
              <a:rPr lang="zh-CN" altLang="en-US" dirty="0"/>
              <a:t>普通线下进件免照会模型入模变量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40749"/>
              </p:ext>
            </p:extLst>
          </p:nvPr>
        </p:nvGraphicFramePr>
        <p:xfrm>
          <a:off x="457200" y="1054580"/>
          <a:ext cx="8382000" cy="4946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3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变量描述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DV__BINNED_FA00052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职业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zh-CN" altLang="en-US" sz="800" dirty="0">
                          <a:effectLst/>
                        </a:rPr>
                        <a:t>取值是否为</a:t>
                      </a:r>
                      <a:r>
                        <a:rPr lang="en-US" sz="800" dirty="0">
                          <a:effectLst/>
                        </a:rPr>
                        <a:t>012,108,207,209,306,311,403,506,507,508,653,657,670,804,903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1.4213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65.3271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DV__BINNED_FD0006_MAX1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申请人表填单位名称与人行记录中单位名称的相似度评分最大值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(-,0.378667]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-0.8633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52.7282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DV_FA00172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营销人员是否亲访单位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Y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0.725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46.6272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HIT_RATE_MAX_2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-3.629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44.8664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LOG_TRIGGER_RATE_MIN_2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Trigger_Rate</a:t>
                      </a:r>
                      <a:r>
                        <a:rPr lang="zh-CN" sz="800" dirty="0">
                          <a:effectLst/>
                        </a:rPr>
                        <a:t>最小值（不含疑似欺诈及电核判定欺诈）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LOG(TRIGGER_RATE_MIN_2+1)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3.4929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40.493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LOG_FA0009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年收入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LOG(FA0009+1)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1.0231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36.843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7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LOG_FB0009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zh-CN" sz="800" dirty="0">
                          <a:effectLst/>
                        </a:rPr>
                        <a:t>年收入</a:t>
                      </a:r>
                      <a:r>
                        <a:rPr lang="en-US" sz="800" dirty="0">
                          <a:effectLst/>
                        </a:rPr>
                        <a:t>-</a:t>
                      </a:r>
                      <a:r>
                        <a:rPr lang="zh-CN" sz="800" dirty="0">
                          <a:effectLst/>
                        </a:rPr>
                        <a:t>同职业年收入中位数</a:t>
                      </a:r>
                      <a:r>
                        <a:rPr lang="en-US" sz="800" dirty="0">
                          <a:effectLst/>
                        </a:rPr>
                        <a:t>)/</a:t>
                      </a:r>
                      <a:r>
                        <a:rPr lang="zh-CN" sz="800" dirty="0">
                          <a:effectLst/>
                        </a:rPr>
                        <a:t>同职业年收入标准差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LOG(FB0009+5.2025593575)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-1.4529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31.6589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</a:t>
                      </a:r>
                      <a:r>
                        <a:rPr lang="zh-CN" altLang="en-US" sz="800" dirty="0">
                          <a:effectLst/>
                        </a:rPr>
                        <a:t>业取值是否为</a:t>
                      </a:r>
                      <a:r>
                        <a:rPr lang="en-US" sz="800" dirty="0">
                          <a:effectLst/>
                        </a:rPr>
                        <a:t>0030,0060,0100,0105,0112,0113,0120,0170,0173,0174,0190,0301,0305,0385,0386,0490,0630,0980,0990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23.6828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5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DV__BINNED_TRIGGER_RATE_MIN2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Trigger_Rate</a:t>
                      </a:r>
                      <a:r>
                        <a:rPr lang="zh-CN" sz="800" dirty="0">
                          <a:effectLst/>
                        </a:rPr>
                        <a:t>最小值（不含疑似欺诈及电核判定欺诈）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取值是否</a:t>
                      </a:r>
                      <a:r>
                        <a:rPr lang="en-US" sz="800" dirty="0">
                          <a:effectLst/>
                        </a:rPr>
                        <a:t>(0.00087786,0.00959555]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-0.6429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21.4581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DV_FA00105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学历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U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0.6367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20.1104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</a:t>
                      </a:r>
                      <a:r>
                        <a:rPr lang="zh-CN" altLang="en-US" sz="800" dirty="0">
                          <a:effectLst/>
                        </a:rPr>
                        <a:t>业取值是否为</a:t>
                      </a:r>
                      <a:r>
                        <a:rPr lang="en-US" sz="800" dirty="0">
                          <a:effectLst/>
                        </a:rPr>
                        <a:t>0010,0090,0101,0104,0106,0121,0122,0123,0171,0172,0192,0250,0252,0253,0255,0300,0387,0400,0415,0510,0620,0700,0720,0800,0840,0860,0960,9999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0.6394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19.3523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DV__BINNED_FG70202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卡寄单位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不同卡寄地址申请次</a:t>
                      </a:r>
                      <a:r>
                        <a:rPr lang="zh-CN" altLang="en-US" sz="800" dirty="0">
                          <a:effectLst/>
                        </a:rPr>
                        <a:t>数是否</a:t>
                      </a:r>
                      <a:r>
                        <a:rPr lang="en-US" sz="800" dirty="0">
                          <a:effectLst/>
                        </a:rPr>
                        <a:t>(0,+]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0.8044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19.0329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FG9019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不同单位地址申请次数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0.0793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13.1276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0.0003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7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LOG_FG7021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不同联系人联系电话申请次数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LOG(FG7021+1)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-0.2661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11.3734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DV__BINNED_FD0002_MAX3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申请人表填单位地址与人行记录中通讯地址的相似度评分最大</a:t>
                      </a:r>
                      <a:r>
                        <a:rPr lang="zh-CN" altLang="en-US" sz="800" dirty="0">
                          <a:effectLst/>
                        </a:rPr>
                        <a:t>值</a:t>
                      </a:r>
                      <a:r>
                        <a:rPr lang="zh-CN" altLang="en-US" sz="800" baseline="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(0.384348,+]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0.4362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11.0892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0.0009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4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DV__BINNED_FD0001_MAX2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</a:t>
                      </a:r>
                      <a:r>
                        <a:rPr lang="zh-CN" altLang="en-US" sz="800" dirty="0">
                          <a:effectLst/>
                        </a:rPr>
                        <a:t>值</a:t>
                      </a:r>
                      <a:r>
                        <a:rPr lang="zh-CN" altLang="en-US" sz="800" baseline="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(0,0.160516]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-0.4525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11.0636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4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DV__BINNED_FD0005_MAX2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申请人表填住宅地址与人行记录中通讯地址的相似度评分最大值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(0.106,0.229333]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0.3595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9.0744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0.0026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DV_FA00035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房屋类型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Q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6.6823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0.0097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DV__BINNED_FC00082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天信用卡审批查询次数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(3,+]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-0.4645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6.6421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1692" marR="61692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00683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white">
          <a:xfrm>
            <a:off x="1034342" y="1255647"/>
            <a:ext cx="7273723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策略开发</a:t>
            </a:r>
          </a:p>
        </p:txBody>
      </p:sp>
      <p:pic>
        <p:nvPicPr>
          <p:cNvPr id="9" name="Picture 20" descr="http://artistsvalley.com/images/icons/Database%20Application%20Icons%20Var/Grant%20Reports%20Line%20Chart%20Security%20Risk/256x256/Grant%20Reports%20Line%20Chart%20Security%20Risk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AC20"/>
              </a:clrFrom>
              <a:clrTo>
                <a:srgbClr val="FFAC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06" y="3175806"/>
            <a:ext cx="2539194" cy="2539194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1854623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2876722" y="1647935"/>
            <a:ext cx="3326573" cy="3492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Clr>
                <a:srgbClr val="003F5F"/>
              </a:buClr>
              <a:buFontTx/>
              <a:buNone/>
            </a:pPr>
            <a:r>
              <a:rPr lang="en-US" altLang="zh-CN" sz="1600" b="1" dirty="0">
                <a:solidFill>
                  <a:srgbClr val="003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1. </a:t>
            </a:r>
            <a:r>
              <a:rPr lang="zh-CN" altLang="en-US" sz="1600" b="1" dirty="0">
                <a:solidFill>
                  <a:srgbClr val="003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反欺诈现有规则拒绝 </a:t>
            </a:r>
          </a:p>
        </p:txBody>
      </p:sp>
      <p:sp>
        <p:nvSpPr>
          <p:cNvPr id="7" name="下箭头 6"/>
          <p:cNvSpPr/>
          <p:nvPr/>
        </p:nvSpPr>
        <p:spPr bwMode="auto">
          <a:xfrm>
            <a:off x="4353670" y="2031443"/>
            <a:ext cx="416121" cy="289064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buClr>
                <a:srgbClr val="003F5F"/>
              </a:buClr>
              <a:buFont typeface="Arial" pitchFamily="34" charset="0"/>
              <a:buChar char="»"/>
            </a:pPr>
            <a:endParaRPr lang="zh-CN" altLang="en-US" sz="1600">
              <a:solidFill>
                <a:srgbClr val="003F5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73373" y="1822534"/>
            <a:ext cx="812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600" b="1" dirty="0">
                <a:solidFill>
                  <a:srgbClr val="003F5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触发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456552" y="5637404"/>
            <a:ext cx="990000" cy="990000"/>
            <a:chOff x="1550822" y="5637404"/>
            <a:chExt cx="990000" cy="990000"/>
          </a:xfrm>
        </p:grpSpPr>
        <p:sp>
          <p:nvSpPr>
            <p:cNvPr id="27" name="椭圆 26"/>
            <p:cNvSpPr/>
            <p:nvPr/>
          </p:nvSpPr>
          <p:spPr bwMode="auto">
            <a:xfrm>
              <a:off x="1550822" y="5637404"/>
              <a:ext cx="990000" cy="99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indent="-233363">
                <a:buClr>
                  <a:srgbClr val="003F5F"/>
                </a:buClr>
                <a:buFont typeface="Arial" pitchFamily="34" charset="0"/>
                <a:buChar char="»"/>
              </a:pPr>
              <a:endParaRPr lang="zh-CN" altLang="en-US">
                <a:solidFill>
                  <a:srgbClr val="003F5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67270" y="5776494"/>
              <a:ext cx="955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03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免电核</a:t>
              </a:r>
              <a:endParaRPr lang="en-US" altLang="zh-CN" sz="1800" b="1" dirty="0">
                <a:solidFill>
                  <a:srgbClr val="003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03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拒绝</a:t>
              </a:r>
            </a:p>
          </p:txBody>
        </p:sp>
      </p:grpSp>
      <p:sp>
        <p:nvSpPr>
          <p:cNvPr id="33" name="圆角矩形 32"/>
          <p:cNvSpPr/>
          <p:nvPr/>
        </p:nvSpPr>
        <p:spPr bwMode="auto">
          <a:xfrm>
            <a:off x="2547139" y="2984940"/>
            <a:ext cx="4066482" cy="1079873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3F5F"/>
              </a:buClr>
              <a:buFontTx/>
              <a:buNone/>
            </a:pPr>
            <a:r>
              <a:rPr lang="en-US" altLang="zh-CN" sz="1600" b="1" dirty="0">
                <a:solidFill>
                  <a:srgbClr val="003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3. </a:t>
            </a:r>
            <a:r>
              <a:rPr lang="zh-CN" altLang="en-US" sz="1600" b="1" dirty="0">
                <a:solidFill>
                  <a:srgbClr val="003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历史规则库 </a:t>
            </a:r>
            <a:r>
              <a:rPr lang="en-US" altLang="zh-CN" sz="2000" b="1" dirty="0">
                <a:solidFill>
                  <a:srgbClr val="003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+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3F5F"/>
              </a:buClr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条反欺诈评分规则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+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3F5F"/>
              </a:buClr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20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条反欺诈变量规则</a:t>
            </a:r>
          </a:p>
        </p:txBody>
      </p:sp>
      <p:sp>
        <p:nvSpPr>
          <p:cNvPr id="34" name="下箭头 33"/>
          <p:cNvSpPr/>
          <p:nvPr/>
        </p:nvSpPr>
        <p:spPr bwMode="auto">
          <a:xfrm>
            <a:off x="4367108" y="4064813"/>
            <a:ext cx="400077" cy="40653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buClr>
                <a:srgbClr val="003F5F"/>
              </a:buClr>
              <a:buFont typeface="Arial" pitchFamily="34" charset="0"/>
              <a:buChar char="»"/>
            </a:pPr>
            <a:endParaRPr lang="zh-CN" altLang="en-US" sz="1600">
              <a:solidFill>
                <a:srgbClr val="003F5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23667" y="3637221"/>
            <a:ext cx="812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600" b="1" dirty="0">
                <a:solidFill>
                  <a:srgbClr val="003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未触发</a:t>
            </a:r>
          </a:p>
        </p:txBody>
      </p:sp>
      <p:sp>
        <p:nvSpPr>
          <p:cNvPr id="42" name="下箭头 41"/>
          <p:cNvSpPr/>
          <p:nvPr/>
        </p:nvSpPr>
        <p:spPr bwMode="auto">
          <a:xfrm>
            <a:off x="4353671" y="1325591"/>
            <a:ext cx="400077" cy="2880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buClr>
                <a:srgbClr val="003F5F"/>
              </a:buClr>
              <a:buFont typeface="Arial" pitchFamily="34" charset="0"/>
              <a:buChar char="»"/>
            </a:pPr>
            <a:endParaRPr lang="zh-CN" altLang="en-US" sz="1600">
              <a:solidFill>
                <a:srgbClr val="003F5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890424" y="4471343"/>
            <a:ext cx="3326573" cy="349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Clr>
                <a:srgbClr val="003F5F"/>
              </a:buClr>
              <a:buFontTx/>
              <a:buNone/>
            </a:pPr>
            <a:r>
              <a:rPr lang="en-US" altLang="zh-CN" sz="1600" b="1" dirty="0">
                <a:solidFill>
                  <a:srgbClr val="003F5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反照会模型和策略体系 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727194" y="4069039"/>
            <a:ext cx="812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200" b="1" dirty="0">
                <a:solidFill>
                  <a:srgbClr val="003F5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触发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04800" y="389574"/>
            <a:ext cx="4504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反欺诈策略框架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6743285" y="5637404"/>
            <a:ext cx="990000" cy="990000"/>
            <a:chOff x="6068968" y="5637404"/>
            <a:chExt cx="990000" cy="990000"/>
          </a:xfrm>
        </p:grpSpPr>
        <p:sp>
          <p:nvSpPr>
            <p:cNvPr id="63" name="椭圆 62"/>
            <p:cNvSpPr/>
            <p:nvPr/>
          </p:nvSpPr>
          <p:spPr bwMode="auto">
            <a:xfrm>
              <a:off x="6068968" y="5637404"/>
              <a:ext cx="990000" cy="9900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indent="-233363">
                <a:buClr>
                  <a:srgbClr val="003F5F"/>
                </a:buClr>
                <a:buFont typeface="Arial" pitchFamily="34" charset="0"/>
                <a:buChar char="»"/>
              </a:pPr>
              <a:endParaRPr lang="zh-CN" altLang="en-US">
                <a:solidFill>
                  <a:srgbClr val="003F5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95609" y="5803107"/>
              <a:ext cx="955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03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免电核</a:t>
              </a:r>
              <a:endParaRPr lang="en-US" altLang="zh-CN" sz="1800" b="1" dirty="0">
                <a:solidFill>
                  <a:srgbClr val="003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03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通过</a:t>
              </a:r>
            </a:p>
          </p:txBody>
        </p:sp>
      </p:grpSp>
      <p:cxnSp>
        <p:nvCxnSpPr>
          <p:cNvPr id="67" name="肘形连接符 66"/>
          <p:cNvCxnSpPr>
            <a:stCxn id="6" idx="1"/>
            <a:endCxn id="28" idx="1"/>
          </p:cNvCxnSpPr>
          <p:nvPr/>
        </p:nvCxnSpPr>
        <p:spPr bwMode="auto">
          <a:xfrm rot="10800000" flipV="1">
            <a:off x="1473000" y="1822534"/>
            <a:ext cx="1403722" cy="4277125"/>
          </a:xfrm>
          <a:prstGeom prst="bentConnector3">
            <a:avLst>
              <a:gd name="adj1" fmla="val 11628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肘形连接符 67"/>
          <p:cNvCxnSpPr>
            <a:stCxn id="33" idx="3"/>
            <a:endCxn id="63" idx="6"/>
          </p:cNvCxnSpPr>
          <p:nvPr/>
        </p:nvCxnSpPr>
        <p:spPr bwMode="auto">
          <a:xfrm>
            <a:off x="6613621" y="3524877"/>
            <a:ext cx="1119664" cy="2607527"/>
          </a:xfrm>
          <a:prstGeom prst="bentConnector3">
            <a:avLst>
              <a:gd name="adj1" fmla="val 120417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圆角矩形 1"/>
          <p:cNvSpPr/>
          <p:nvPr/>
        </p:nvSpPr>
        <p:spPr>
          <a:xfrm>
            <a:off x="2899382" y="5164505"/>
            <a:ext cx="3335531" cy="374571"/>
          </a:xfrm>
          <a:prstGeom prst="roundRect">
            <a:avLst/>
          </a:prstGeom>
          <a:ln w="2857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b="1" dirty="0">
                <a:solidFill>
                  <a:srgbClr val="003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1600" b="1" dirty="0">
                <a:solidFill>
                  <a:srgbClr val="003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人工电核、人工侦测</a:t>
            </a:r>
            <a:endParaRPr lang="en-US" altLang="zh-CN" sz="1600" b="1" dirty="0">
              <a:solidFill>
                <a:srgbClr val="003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下箭头 95"/>
          <p:cNvSpPr/>
          <p:nvPr/>
        </p:nvSpPr>
        <p:spPr bwMode="auto">
          <a:xfrm>
            <a:off x="4367107" y="4840179"/>
            <a:ext cx="400077" cy="2880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buClr>
                <a:srgbClr val="003F5F"/>
              </a:buClr>
              <a:buFont typeface="Arial" pitchFamily="34" charset="0"/>
              <a:buChar char="»"/>
            </a:pPr>
            <a:endParaRPr lang="zh-CN" altLang="en-US" sz="1600">
              <a:solidFill>
                <a:srgbClr val="003F5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4975264" y="5637404"/>
            <a:ext cx="990000" cy="990000"/>
            <a:chOff x="4862140" y="5637404"/>
            <a:chExt cx="990000" cy="990000"/>
          </a:xfrm>
        </p:grpSpPr>
        <p:sp>
          <p:nvSpPr>
            <p:cNvPr id="102" name="椭圆 101"/>
            <p:cNvSpPr/>
            <p:nvPr/>
          </p:nvSpPr>
          <p:spPr bwMode="auto">
            <a:xfrm>
              <a:off x="4862140" y="5637404"/>
              <a:ext cx="990000" cy="9900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indent="-233363">
                <a:buClr>
                  <a:srgbClr val="003F5F"/>
                </a:buClr>
                <a:buFont typeface="Arial" pitchFamily="34" charset="0"/>
                <a:buChar char="»"/>
              </a:pPr>
              <a:endParaRPr lang="zh-CN" altLang="en-US">
                <a:solidFill>
                  <a:srgbClr val="003F5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4888781" y="5803107"/>
              <a:ext cx="955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03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人工</a:t>
              </a:r>
              <a:endParaRPr lang="en-US" altLang="zh-CN" sz="1800" b="1" dirty="0">
                <a:solidFill>
                  <a:srgbClr val="003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03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通过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118578" y="5637404"/>
            <a:ext cx="990000" cy="990000"/>
            <a:chOff x="3137432" y="5637404"/>
            <a:chExt cx="990000" cy="990000"/>
          </a:xfrm>
        </p:grpSpPr>
        <p:sp>
          <p:nvSpPr>
            <p:cNvPr id="105" name="椭圆 104"/>
            <p:cNvSpPr/>
            <p:nvPr/>
          </p:nvSpPr>
          <p:spPr bwMode="auto">
            <a:xfrm>
              <a:off x="3137432" y="5637404"/>
              <a:ext cx="990000" cy="99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indent="-233363">
                <a:buClr>
                  <a:srgbClr val="003F5F"/>
                </a:buClr>
                <a:buFont typeface="Arial" pitchFamily="34" charset="0"/>
                <a:buChar char="»"/>
              </a:pPr>
              <a:endParaRPr lang="zh-CN" altLang="en-US">
                <a:solidFill>
                  <a:srgbClr val="003F5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3154562" y="5809239"/>
              <a:ext cx="955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03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人工</a:t>
              </a:r>
              <a:endParaRPr lang="en-US" altLang="zh-CN" sz="1800" b="1" dirty="0">
                <a:solidFill>
                  <a:srgbClr val="003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03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拒绝</a:t>
              </a:r>
            </a:p>
          </p:txBody>
        </p:sp>
      </p:grpSp>
      <p:cxnSp>
        <p:nvCxnSpPr>
          <p:cNvPr id="128" name="肘形连接符 127"/>
          <p:cNvCxnSpPr>
            <a:stCxn id="44" idx="3"/>
            <a:endCxn id="63" idx="6"/>
          </p:cNvCxnSpPr>
          <p:nvPr/>
        </p:nvCxnSpPr>
        <p:spPr bwMode="auto">
          <a:xfrm>
            <a:off x="6216997" y="4645943"/>
            <a:ext cx="1516288" cy="1486461"/>
          </a:xfrm>
          <a:prstGeom prst="bentConnector3">
            <a:avLst>
              <a:gd name="adj1" fmla="val 115076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肘形连接符 129"/>
          <p:cNvCxnSpPr/>
          <p:nvPr/>
        </p:nvCxnSpPr>
        <p:spPr bwMode="auto">
          <a:xfrm rot="10800000" flipV="1">
            <a:off x="1473000" y="4636515"/>
            <a:ext cx="1417424" cy="1453717"/>
          </a:xfrm>
          <a:prstGeom prst="bentConnector3">
            <a:avLst>
              <a:gd name="adj1" fmla="val 116128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肘形连接符 138"/>
          <p:cNvCxnSpPr/>
          <p:nvPr/>
        </p:nvCxnSpPr>
        <p:spPr bwMode="auto">
          <a:xfrm rot="5400000">
            <a:off x="4031174" y="5623570"/>
            <a:ext cx="569110" cy="448560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肘形连接符 142"/>
          <p:cNvCxnSpPr/>
          <p:nvPr/>
        </p:nvCxnSpPr>
        <p:spPr bwMode="auto">
          <a:xfrm rot="16200000" flipH="1">
            <a:off x="4485236" y="5623571"/>
            <a:ext cx="569110" cy="448560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3092687" y="956259"/>
            <a:ext cx="297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>
                <a:srgbClr val="003F5F"/>
              </a:buClr>
              <a:buFontTx/>
              <a:buNone/>
            </a:pPr>
            <a:r>
              <a:rPr lang="zh-CN" altLang="en-US" sz="1800" b="1" dirty="0">
                <a:solidFill>
                  <a:srgbClr val="003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风险政策自动决策非拒绝件</a:t>
            </a:r>
          </a:p>
        </p:txBody>
      </p:sp>
      <p:sp>
        <p:nvSpPr>
          <p:cNvPr id="37" name="圆角矩形 5"/>
          <p:cNvSpPr/>
          <p:nvPr/>
        </p:nvSpPr>
        <p:spPr bwMode="auto">
          <a:xfrm>
            <a:off x="2557184" y="2329134"/>
            <a:ext cx="4186101" cy="3492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Clr>
                <a:srgbClr val="003F5F"/>
              </a:buClr>
              <a:buFontTx/>
              <a:buNone/>
            </a:pPr>
            <a:r>
              <a:rPr lang="en-US" altLang="zh-CN" sz="1600" b="1" dirty="0">
                <a:solidFill>
                  <a:srgbClr val="003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2.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反欺诈模型强风险拒绝（命中率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75%+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itchFamily="34" charset="0"/>
              </a:rPr>
              <a:t>） </a:t>
            </a:r>
          </a:p>
        </p:txBody>
      </p:sp>
      <p:sp>
        <p:nvSpPr>
          <p:cNvPr id="40" name="下箭头 6"/>
          <p:cNvSpPr/>
          <p:nvPr/>
        </p:nvSpPr>
        <p:spPr bwMode="auto">
          <a:xfrm>
            <a:off x="4389955" y="2678334"/>
            <a:ext cx="416121" cy="30660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buClr>
                <a:srgbClr val="003F5F"/>
              </a:buClr>
              <a:buFont typeface="Arial" pitchFamily="34" charset="0"/>
              <a:buChar char="»"/>
            </a:pPr>
            <a:endParaRPr lang="zh-CN" altLang="en-US" sz="1600">
              <a:solidFill>
                <a:srgbClr val="003F5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5754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996" name="Rectangle 28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7239000" cy="825500"/>
          </a:xfrm>
        </p:spPr>
        <p:txBody>
          <a:bodyPr/>
          <a:lstStyle/>
          <a:p>
            <a:pPr lvl="1"/>
            <a:r>
              <a:rPr lang="zh-CN" altLang="en-US" dirty="0">
                <a:solidFill>
                  <a:schemeClr val="bg1"/>
                </a:solidFill>
              </a:rPr>
              <a:t>反欺诈模型规则拦截体系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5199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-8906" y="1057688"/>
            <a:ext cx="3397332" cy="1261884"/>
          </a:xfrm>
          <a:noFill/>
        </p:spPr>
        <p:txBody>
          <a:bodyPr/>
          <a:lstStyle/>
          <a:p>
            <a:pPr marL="347662" lvl="1" indent="0">
              <a:buNone/>
            </a:pPr>
            <a:r>
              <a:rPr lang="zh-CN" altLang="en-US" sz="1600" dirty="0"/>
              <a:t>根据风险特征和渠道特征进行</a:t>
            </a:r>
            <a:r>
              <a:rPr lang="en-US" altLang="zh-CN" sz="1600" dirty="0"/>
              <a:t>6</a:t>
            </a:r>
            <a:r>
              <a:rPr lang="zh-CN" altLang="en-US" sz="1600" dirty="0"/>
              <a:t>大客群分类，开发</a:t>
            </a:r>
            <a:r>
              <a:rPr lang="en-US" altLang="zh-CN" sz="1600" dirty="0"/>
              <a:t>6</a:t>
            </a:r>
            <a:r>
              <a:rPr lang="zh-CN" altLang="en-US" sz="1600" dirty="0"/>
              <a:t>套反欺诈评分卡，建立</a:t>
            </a:r>
            <a:r>
              <a:rPr lang="en-US" altLang="zh-CN" sz="1600" dirty="0"/>
              <a:t>6</a:t>
            </a:r>
            <a:r>
              <a:rPr lang="zh-CN" altLang="en-US" sz="1600" dirty="0"/>
              <a:t>套相应的反欺诈规则群。</a:t>
            </a:r>
            <a:endParaRPr lang="en-US" altLang="zh-CN" sz="1600" dirty="0"/>
          </a:p>
          <a:p>
            <a:pPr marL="347662" lvl="1" indent="0">
              <a:buNone/>
            </a:pPr>
            <a:endParaRPr lang="en-US" altLang="zh-CN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2154"/>
              </p:ext>
            </p:extLst>
          </p:nvPr>
        </p:nvGraphicFramePr>
        <p:xfrm>
          <a:off x="381000" y="2214879"/>
          <a:ext cx="2802576" cy="1388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5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命中率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浦发现有规则分布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规则定义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&lt;=6.5%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</a:t>
                      </a:r>
                      <a:r>
                        <a:rPr lang="en-US" altLang="zh-CN" sz="1200" dirty="0"/>
                        <a:t>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低风险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6.5</a:t>
                      </a:r>
                      <a:r>
                        <a:rPr lang="en-US" altLang="zh-CN" sz="1200" dirty="0"/>
                        <a:t>-40%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r>
                        <a:rPr lang="en-US" altLang="zh-CN" sz="1200" dirty="0"/>
                        <a:t>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中风险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r>
                        <a:rPr lang="en-US" altLang="zh-CN" sz="1200" dirty="0"/>
                        <a:t>%+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r>
                        <a:rPr lang="en-US" altLang="zh-CN" sz="1200" dirty="0"/>
                        <a:t>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高风险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53376"/>
              </p:ext>
            </p:extLst>
          </p:nvPr>
        </p:nvGraphicFramePr>
        <p:xfrm>
          <a:off x="3388426" y="1077515"/>
          <a:ext cx="5482440" cy="2571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3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现有规则库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触发率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电核拒绝率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侦测拒绝率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疑似欺诈拒绝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无征信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线下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外部商户合作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线上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线上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线上微信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总计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72455"/>
              </p:ext>
            </p:extLst>
          </p:nvPr>
        </p:nvGraphicFramePr>
        <p:xfrm>
          <a:off x="324344" y="3819846"/>
          <a:ext cx="8427769" cy="2713421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950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4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2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8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75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反欺诈评分</a:t>
                      </a:r>
                      <a:endParaRPr lang="en-US" altLang="zh-CN" sz="12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规则</a:t>
                      </a:r>
                      <a:endParaRPr lang="en-US" altLang="zh-CN" sz="12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96" marR="8196" marT="8196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触发</a:t>
                      </a:r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低风险</a:t>
                      </a:r>
                      <a:endParaRPr lang="en-US" altLang="zh-CN" sz="12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评分规则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触发低风险规则</a:t>
                      </a:r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中等风险</a:t>
                      </a:r>
                      <a:endParaRPr lang="en-US" altLang="zh-CN" sz="12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评分规则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触发中风险规则</a:t>
                      </a:r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高风险</a:t>
                      </a:r>
                      <a:endParaRPr lang="en-US" altLang="zh-CN" sz="12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评分规则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触发高风险规则</a:t>
                      </a:r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自动拒绝</a:t>
                      </a:r>
                      <a:endParaRPr lang="en-US" altLang="zh-CN" sz="12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评分规则</a:t>
                      </a:r>
                    </a:p>
                  </a:txBody>
                  <a:tcPr marL="8196" marR="8196" marT="8196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触发自动拒绝规则</a:t>
                      </a:r>
                      <a:r>
                        <a:rPr lang="en-US" altLang="zh-CN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zh-CN" altLang="en-US" sz="12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96" marR="8196" marT="8196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无征信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(0.4275,1.000]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线下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外部商户合作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(0.0286,1.000]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4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线上</a:t>
                      </a:r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18.5%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(0.0292, 0.0761]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( 0.0761,0.4338]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(0.4338,1</a:t>
                      </a:r>
                      <a:r>
                        <a:rPr lang="en-US" sz="1100" u="none" strike="noStrike" dirty="0">
                          <a:effectLst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5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线上</a:t>
                      </a:r>
                      <a:r>
                        <a:rPr lang="en-US" sz="1100" u="none" strike="noStrike">
                          <a:effectLst/>
                        </a:rPr>
                        <a:t>WAP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(0.0224,0.1143]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(0.1143,0.3858]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(0.3858,1]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1.2%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(0.7544,1]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0.3%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5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线上微信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(0.0432,0.1102]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(0.1102,1.0000</a:t>
                      </a:r>
                      <a:r>
                        <a:rPr lang="en-US" sz="1100" u="none" strike="noStrike" dirty="0">
                          <a:effectLst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6" marR="8196" marT="8196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70709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反欺诈规则触发率与命中率比较效果评估</a:t>
            </a:r>
          </a:p>
        </p:txBody>
      </p:sp>
      <p:sp>
        <p:nvSpPr>
          <p:cNvPr id="9" name="椭圆 8"/>
          <p:cNvSpPr/>
          <p:nvPr/>
        </p:nvSpPr>
        <p:spPr>
          <a:xfrm>
            <a:off x="1676400" y="1436370"/>
            <a:ext cx="2188800" cy="2186940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98520" y="1961514"/>
            <a:ext cx="1164003" cy="983705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087880" y="2228850"/>
            <a:ext cx="1280160" cy="45720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浦发现有规则</a:t>
            </a:r>
            <a:endParaRPr kumimoji="0" lang="en-US" altLang="zh-CN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3632905" y="2198372"/>
            <a:ext cx="1004455" cy="45720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FICO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反欺诈评分规则</a:t>
            </a:r>
          </a:p>
        </p:txBody>
      </p:sp>
      <p:sp>
        <p:nvSpPr>
          <p:cNvPr id="13" name="文本框 7"/>
          <p:cNvSpPr txBox="1"/>
          <p:nvPr/>
        </p:nvSpPr>
        <p:spPr>
          <a:xfrm>
            <a:off x="271780" y="1625600"/>
            <a:ext cx="1788160" cy="67056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触发率：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31.69%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命中率：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3.26%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文本框 7"/>
          <p:cNvSpPr txBox="1"/>
          <p:nvPr/>
        </p:nvSpPr>
        <p:spPr>
          <a:xfrm>
            <a:off x="3423580" y="1176020"/>
            <a:ext cx="1788160" cy="67056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触发率：</a:t>
            </a:r>
            <a:r>
              <a:rPr lang="en-US" altLang="zh-CN" sz="1400" kern="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4.81%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文本框 7"/>
          <p:cNvSpPr txBox="1"/>
          <p:nvPr/>
        </p:nvSpPr>
        <p:spPr>
          <a:xfrm>
            <a:off x="4810080" y="1626234"/>
            <a:ext cx="1788160" cy="67056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触发率：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7.2%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命中率：</a:t>
            </a:r>
            <a:r>
              <a:rPr lang="en-US" altLang="zh-CN" sz="1400" b="1" kern="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11.16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%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33" name="肘形连接符 32"/>
          <p:cNvCxnSpPr/>
          <p:nvPr/>
        </p:nvCxnSpPr>
        <p:spPr bwMode="auto">
          <a:xfrm flipV="1">
            <a:off x="4637360" y="2184399"/>
            <a:ext cx="1264920" cy="436880"/>
          </a:xfrm>
          <a:prstGeom prst="bentConnector3">
            <a:avLst>
              <a:gd name="adj1" fmla="val 29919"/>
            </a:avLst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肘形连接符 38"/>
          <p:cNvCxnSpPr/>
          <p:nvPr/>
        </p:nvCxnSpPr>
        <p:spPr bwMode="auto">
          <a:xfrm rot="5400000" flipH="1" flipV="1">
            <a:off x="3666636" y="1663845"/>
            <a:ext cx="801371" cy="724882"/>
          </a:xfrm>
          <a:prstGeom prst="bentConnector3">
            <a:avLst>
              <a:gd name="adj1" fmla="val 103249"/>
            </a:avLst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肘形连接符 45"/>
          <p:cNvCxnSpPr/>
          <p:nvPr/>
        </p:nvCxnSpPr>
        <p:spPr bwMode="auto">
          <a:xfrm rot="10800000">
            <a:off x="381000" y="2266950"/>
            <a:ext cx="1706882" cy="457200"/>
          </a:xfrm>
          <a:prstGeom prst="bentConnector3">
            <a:avLst>
              <a:gd name="adj1" fmla="val 35714"/>
            </a:avLst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椭圆 65"/>
          <p:cNvSpPr/>
          <p:nvPr/>
        </p:nvSpPr>
        <p:spPr>
          <a:xfrm>
            <a:off x="1605960" y="4032251"/>
            <a:ext cx="2188800" cy="2186940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3455522" y="4683391"/>
            <a:ext cx="1223597" cy="917397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3"/>
          <p:cNvSpPr txBox="1"/>
          <p:nvPr/>
        </p:nvSpPr>
        <p:spPr>
          <a:xfrm>
            <a:off x="2017440" y="4824731"/>
            <a:ext cx="1280160" cy="45720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浦发现有规则</a:t>
            </a:r>
            <a:endParaRPr kumimoji="0" lang="en-US" altLang="zh-CN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文本框 4"/>
          <p:cNvSpPr txBox="1"/>
          <p:nvPr/>
        </p:nvSpPr>
        <p:spPr>
          <a:xfrm>
            <a:off x="3653200" y="4913490"/>
            <a:ext cx="1104900" cy="45720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FICO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风险变量规则</a:t>
            </a:r>
          </a:p>
        </p:txBody>
      </p:sp>
      <p:sp>
        <p:nvSpPr>
          <p:cNvPr id="70" name="文本框 7"/>
          <p:cNvSpPr txBox="1"/>
          <p:nvPr/>
        </p:nvSpPr>
        <p:spPr>
          <a:xfrm>
            <a:off x="201340" y="4221481"/>
            <a:ext cx="1788160" cy="67056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触发率：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31.69%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命中率：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3.26%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文本框 7"/>
          <p:cNvSpPr txBox="1"/>
          <p:nvPr/>
        </p:nvSpPr>
        <p:spPr>
          <a:xfrm>
            <a:off x="3353140" y="3840481"/>
            <a:ext cx="1788160" cy="67056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触发率：</a:t>
            </a:r>
            <a:r>
              <a:rPr lang="en-US" altLang="zh-CN" sz="1400" kern="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2.68%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7"/>
          <p:cNvSpPr txBox="1"/>
          <p:nvPr/>
        </p:nvSpPr>
        <p:spPr>
          <a:xfrm>
            <a:off x="4892722" y="4227692"/>
            <a:ext cx="1788160" cy="67056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触发率：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6.32%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命中率：</a:t>
            </a:r>
            <a:r>
              <a:rPr lang="en-US" altLang="zh-CN" sz="1400" b="1" kern="0" noProof="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9.93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%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73" name="肘形连接符 72"/>
          <p:cNvCxnSpPr/>
          <p:nvPr/>
        </p:nvCxnSpPr>
        <p:spPr bwMode="auto">
          <a:xfrm flipV="1">
            <a:off x="4562523" y="4739641"/>
            <a:ext cx="1402077" cy="43688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肘形连接符 73"/>
          <p:cNvCxnSpPr/>
          <p:nvPr/>
        </p:nvCxnSpPr>
        <p:spPr bwMode="auto">
          <a:xfrm rot="5400000" flipH="1" flipV="1">
            <a:off x="3596196" y="4259726"/>
            <a:ext cx="801371" cy="724882"/>
          </a:xfrm>
          <a:prstGeom prst="bentConnector3">
            <a:avLst>
              <a:gd name="adj1" fmla="val 103249"/>
            </a:avLst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肘形连接符 74"/>
          <p:cNvCxnSpPr/>
          <p:nvPr/>
        </p:nvCxnSpPr>
        <p:spPr bwMode="auto">
          <a:xfrm rot="10800000">
            <a:off x="310560" y="4862831"/>
            <a:ext cx="1706882" cy="457200"/>
          </a:xfrm>
          <a:prstGeom prst="bentConnector3">
            <a:avLst>
              <a:gd name="adj1" fmla="val 35714"/>
            </a:avLst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32156" y="2655572"/>
            <a:ext cx="1184793" cy="101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低触发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高命中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74961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99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丰富和完善反欺诈拦截体系  </a:t>
            </a:r>
            <a:endParaRPr lang="en-US" dirty="0"/>
          </a:p>
        </p:txBody>
      </p:sp>
      <p:sp>
        <p:nvSpPr>
          <p:cNvPr id="405199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381000" y="1238250"/>
            <a:ext cx="8534400" cy="723275"/>
          </a:xfrm>
          <a:noFill/>
        </p:spPr>
        <p:txBody>
          <a:bodyPr/>
          <a:lstStyle/>
          <a:p>
            <a:pPr marL="347662" lvl="1" indent="0">
              <a:buNone/>
            </a:pPr>
            <a:r>
              <a:rPr lang="zh-CN" altLang="en-US" dirty="0"/>
              <a:t>建立高、中、低欺诈风险客户画像，从而实现精准的反欺诈行动分配。</a:t>
            </a:r>
            <a:endParaRPr lang="en-GB" altLang="zh-CN" dirty="0"/>
          </a:p>
          <a:p>
            <a:pPr marL="347662" lvl="1" indent="0">
              <a:buNone/>
            </a:pPr>
            <a:r>
              <a:rPr lang="en-GB" dirty="0"/>
              <a:t>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29659662"/>
              </p:ext>
            </p:extLst>
          </p:nvPr>
        </p:nvGraphicFramePr>
        <p:xfrm>
          <a:off x="1428750" y="18726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1305753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精准量化和可灵活调节的免照会策略体系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4" y="984570"/>
            <a:ext cx="8534400" cy="34163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800" b="1" dirty="0"/>
              <a:t>设计思想</a:t>
            </a:r>
            <a:endParaRPr lang="en-US" altLang="zh-CN" sz="1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14374" y="3095625"/>
            <a:ext cx="7753351" cy="29432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4374" y="1381602"/>
            <a:ext cx="7658100" cy="1137857"/>
          </a:xfrm>
          <a:prstGeom prst="rect">
            <a:avLst/>
          </a:prstGeom>
          <a:gradFill flip="none" rotWithShape="1">
            <a:gsLst>
              <a:gs pos="0">
                <a:srgbClr val="EAEAEA">
                  <a:shade val="30000"/>
                  <a:satMod val="115000"/>
                </a:srgbClr>
              </a:gs>
              <a:gs pos="50000">
                <a:srgbClr val="EAEAEA">
                  <a:shade val="67500"/>
                  <a:satMod val="115000"/>
                </a:srgbClr>
              </a:gs>
              <a:gs pos="100000">
                <a:srgbClr val="EAEAEA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»"/>
              <a:tabLst/>
            </a:pP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866774" y="1510409"/>
            <a:ext cx="609600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3363" indent="-233363" algn="l" defTabSz="158750" rtl="0" eaLnBrk="1" fontAlgn="base" hangingPunct="1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7013" algn="l" defTabSz="158750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858838" indent="-169863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139825" indent="-166688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4684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9256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6pPr>
            <a:lvl7pPr marL="23828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7pPr>
            <a:lvl8pPr marL="28400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8pPr>
            <a:lvl9pPr marL="32972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kern="0" dirty="0"/>
              <a:t>实现反欺诈更精准识别，降低欺诈率</a:t>
            </a:r>
            <a:endParaRPr lang="en-US" altLang="zh-CN" sz="1600" kern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kern="0" dirty="0"/>
              <a:t>提高自动化率，缓解运营压力，降低运营成本</a:t>
            </a:r>
            <a:endParaRPr lang="en-US" altLang="zh-CN" sz="1600" kern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kern="0" dirty="0"/>
              <a:t>实现运营可灵活调节</a:t>
            </a:r>
            <a:endParaRPr lang="en-US" altLang="zh-CN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23849" y="2698593"/>
            <a:ext cx="85344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3363" indent="-233363" algn="l" defTabSz="158750" rtl="0" eaLnBrk="1" fontAlgn="base" hangingPunct="1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7013" algn="l" defTabSz="158750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858838" indent="-169863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139825" indent="-166688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4684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9256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6pPr>
            <a:lvl7pPr marL="23828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7pPr>
            <a:lvl8pPr marL="28400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8pPr>
            <a:lvl9pPr marL="32972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55000"/>
              </a:spcBef>
              <a:buFont typeface="Arial" charset="0"/>
              <a:buNone/>
            </a:pPr>
            <a:r>
              <a:rPr lang="zh-CN" altLang="en-US" sz="1600" b="1" kern="0" dirty="0">
                <a:ea typeface="+mn-ea"/>
              </a:rPr>
              <a:t>三大特点</a:t>
            </a:r>
            <a:endParaRPr lang="en-US" altLang="zh-CN" sz="1600" b="1" kern="0" dirty="0">
              <a:ea typeface="+mn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4372" y="2994699"/>
            <a:ext cx="7658101" cy="2864649"/>
          </a:xfrm>
          <a:prstGeom prst="rect">
            <a:avLst/>
          </a:prstGeom>
          <a:gradFill flip="none" rotWithShape="1">
            <a:gsLst>
              <a:gs pos="0">
                <a:srgbClr val="EAEAEA">
                  <a:shade val="30000"/>
                  <a:satMod val="115000"/>
                </a:srgbClr>
              </a:gs>
              <a:gs pos="50000">
                <a:srgbClr val="EAEAEA">
                  <a:shade val="67500"/>
                  <a:satMod val="115000"/>
                </a:srgbClr>
              </a:gs>
              <a:gs pos="100000">
                <a:srgbClr val="EAEAE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»"/>
              <a:tabLst/>
            </a:pP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gray">
          <a:xfrm>
            <a:off x="635792" y="3020109"/>
            <a:ext cx="7574758" cy="283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3363" indent="-233363" algn="l" defTabSz="158750" rtl="0" eaLnBrk="1" fontAlgn="base" hangingPunct="1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7013" algn="l" defTabSz="158750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858838" indent="-169863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139825" indent="-166688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4684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9256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6pPr>
            <a:lvl7pPr marL="23828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7pPr>
            <a:lvl8pPr marL="28400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8pPr>
            <a:lvl9pPr marL="32972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spcBef>
                <a:spcPct val="55000"/>
              </a:spcBef>
              <a:buFont typeface="Arial" charset="0"/>
              <a:buNone/>
            </a:pPr>
            <a:endParaRPr lang="en-US" altLang="zh-CN" sz="1400" kern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kern="0" dirty="0"/>
              <a:t>实现</a:t>
            </a:r>
            <a:r>
              <a:rPr lang="zh-CN" altLang="en-US" sz="1400" b="1" kern="0" dirty="0"/>
              <a:t>风险可精准量化</a:t>
            </a:r>
            <a:r>
              <a:rPr lang="zh-CN" altLang="en-US" sz="1400" kern="0" dirty="0"/>
              <a:t>：</a:t>
            </a:r>
            <a:endParaRPr lang="en-US" altLang="zh-CN" sz="1400" kern="0" dirty="0"/>
          </a:p>
          <a:p>
            <a:pPr marL="1031875" lvl="2" indent="-342900">
              <a:buFont typeface="+mj-lt"/>
              <a:buAutoNum type="arabicPeriod"/>
            </a:pPr>
            <a:r>
              <a:rPr lang="zh-CN" altLang="en-US" sz="1400" kern="0" dirty="0"/>
              <a:t>通过模拟和追踪，预知免照会人群的触发拒绝率和批准后逾期率。</a:t>
            </a:r>
            <a:endParaRPr lang="en-US" altLang="zh-CN" sz="1400" kern="0" dirty="0"/>
          </a:p>
          <a:p>
            <a:pPr marL="1031875" lvl="2" indent="-342900">
              <a:buFont typeface="+mj-lt"/>
              <a:buAutoNum type="arabicPeriod"/>
            </a:pPr>
            <a:r>
              <a:rPr lang="zh-CN" altLang="en-US" sz="1400" kern="0" dirty="0"/>
              <a:t>在可量化风险的前提下，提高免照会通过率，缓解运营压力。</a:t>
            </a:r>
            <a:endParaRPr lang="en-US" altLang="zh-CN" sz="1400" kern="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zh-CN" sz="1400" kern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kern="0" dirty="0"/>
              <a:t>实现</a:t>
            </a:r>
            <a:r>
              <a:rPr lang="zh-CN" altLang="en-US" sz="1400" b="1" kern="0" dirty="0"/>
              <a:t>运营可灵活调节和精细化管理</a:t>
            </a:r>
            <a:r>
              <a:rPr lang="zh-CN" altLang="en-US" sz="1400" kern="0" dirty="0"/>
              <a:t>：</a:t>
            </a:r>
            <a:endParaRPr lang="en-US" altLang="zh-CN" sz="1400" kern="0" dirty="0"/>
          </a:p>
          <a:p>
            <a:pPr marL="1031875" lvl="2" indent="-342900">
              <a:buFont typeface="+mj-lt"/>
              <a:buAutoNum type="arabicPeriod"/>
            </a:pPr>
            <a:r>
              <a:rPr lang="zh-CN" altLang="en-US" sz="1400" kern="0" dirty="0"/>
              <a:t>免照会策略评分</a:t>
            </a:r>
            <a:r>
              <a:rPr lang="en-US" altLang="zh-CN" sz="1400" kern="0" dirty="0"/>
              <a:t>cutoff</a:t>
            </a:r>
            <a:r>
              <a:rPr lang="zh-CN" altLang="en-US" sz="1400" kern="0" dirty="0"/>
              <a:t>调节</a:t>
            </a:r>
            <a:endParaRPr lang="en-US" altLang="zh-CN" sz="1400" kern="0" dirty="0"/>
          </a:p>
          <a:p>
            <a:pPr marL="1031875" lvl="2" indent="-342900">
              <a:buFont typeface="+mj-lt"/>
              <a:buAutoNum type="arabicPeriod"/>
            </a:pPr>
            <a:r>
              <a:rPr lang="zh-CN" altLang="en-US" sz="1400" kern="0" dirty="0"/>
              <a:t>自动拒绝评分</a:t>
            </a:r>
            <a:r>
              <a:rPr lang="en-US" altLang="zh-CN" sz="1400" kern="0" dirty="0"/>
              <a:t>cutoff</a:t>
            </a:r>
            <a:r>
              <a:rPr lang="zh-CN" altLang="en-US" sz="1400" kern="0" dirty="0"/>
              <a:t>调节</a:t>
            </a:r>
            <a:endParaRPr lang="en-US" altLang="zh-CN" sz="1400" kern="0" dirty="0"/>
          </a:p>
          <a:p>
            <a:pPr marL="1031875" lvl="2" indent="-342900">
              <a:buFont typeface="+mj-lt"/>
              <a:buAutoNum type="arabicPeriod"/>
            </a:pPr>
            <a:r>
              <a:rPr lang="zh-CN" altLang="en-US" sz="1400" kern="0" dirty="0"/>
              <a:t>使用反欺诈评分</a:t>
            </a:r>
            <a:r>
              <a:rPr lang="en-US" altLang="zh-CN" sz="1400" kern="0" dirty="0"/>
              <a:t>cutoff</a:t>
            </a:r>
            <a:r>
              <a:rPr lang="zh-CN" altLang="en-US" sz="1400" kern="0" dirty="0"/>
              <a:t>调节转电核人群</a:t>
            </a:r>
            <a:r>
              <a:rPr lang="en-US" altLang="zh-CN" sz="1400" kern="0" dirty="0"/>
              <a:t>%</a:t>
            </a:r>
          </a:p>
          <a:p>
            <a:pPr marL="1031875" lvl="2" indent="-342900">
              <a:buFont typeface="+mj-lt"/>
              <a:buAutoNum type="arabicPeriod"/>
            </a:pPr>
            <a:r>
              <a:rPr lang="zh-CN" altLang="en-US" sz="1400" kern="0" dirty="0"/>
              <a:t>使用反欺诈评分</a:t>
            </a:r>
            <a:r>
              <a:rPr lang="en-US" altLang="zh-CN" sz="1400" kern="0" dirty="0"/>
              <a:t>cutoff</a:t>
            </a:r>
            <a:r>
              <a:rPr lang="zh-CN" altLang="en-US" sz="1400" kern="0" dirty="0"/>
              <a:t>调节侦测电话频次</a:t>
            </a:r>
            <a:endParaRPr lang="en-US" altLang="zh-CN" sz="1400" kern="0" dirty="0"/>
          </a:p>
          <a:p>
            <a:pPr marL="1031875" lvl="2" indent="-342900">
              <a:buFont typeface="+mj-lt"/>
              <a:buAutoNum type="arabicPeriod"/>
            </a:pPr>
            <a:endParaRPr lang="en-US" altLang="zh-CN" sz="1400" kern="0" dirty="0"/>
          </a:p>
          <a:p>
            <a:pPr marL="690562" lvl="1" indent="-285750">
              <a:buFont typeface="Wingdings" panose="05000000000000000000" pitchFamily="2" charset="2"/>
              <a:buChar char="Ø"/>
            </a:pPr>
            <a:r>
              <a:rPr lang="zh-CN" altLang="en-US" sz="1400" kern="0" dirty="0"/>
              <a:t>动态变量入模，</a:t>
            </a:r>
            <a:r>
              <a:rPr lang="en-US" altLang="zh-CN" sz="1400" kern="0" dirty="0"/>
              <a:t>T+1</a:t>
            </a:r>
            <a:r>
              <a:rPr lang="zh-CN" altLang="en-US" sz="1400" kern="0" dirty="0"/>
              <a:t>的入模变量及时扑捉规则在业务中的实际强弱变化。</a:t>
            </a:r>
            <a:endParaRPr lang="en-US" altLang="zh-CN" sz="1400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714372" y="5962651"/>
            <a:ext cx="85344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3363" indent="-233363" algn="l" defTabSz="158750" rtl="0" eaLnBrk="1" fontAlgn="base" hangingPunct="1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7013" algn="l" defTabSz="158750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858838" indent="-169863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139825" indent="-166688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4684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9256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6pPr>
            <a:lvl7pPr marL="23828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7pPr>
            <a:lvl8pPr marL="28400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8pPr>
            <a:lvl9pPr marL="3297238" indent="-95250" algn="l" defTabSz="158750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1200" kern="0" dirty="0"/>
              <a:t>免照会排除规则：</a:t>
            </a:r>
            <a:endParaRPr lang="en-US" altLang="zh-CN" sz="1200" kern="0" dirty="0"/>
          </a:p>
          <a:p>
            <a:pPr marL="690562" lvl="1" indent="-342900">
              <a:buFont typeface="+mj-lt"/>
              <a:buAutoNum type="arabicPeriod"/>
            </a:pPr>
            <a:r>
              <a:rPr lang="zh-CN" altLang="en-US" sz="1200" kern="0" dirty="0"/>
              <a:t>触发第三方欺诈（伪冒）规则进件</a:t>
            </a:r>
            <a:endParaRPr lang="en-US" altLang="zh-CN" sz="1200" kern="0" dirty="0"/>
          </a:p>
          <a:p>
            <a:pPr marL="690562" lvl="1" indent="-342900">
              <a:buFont typeface="+mj-lt"/>
              <a:buAutoNum type="arabicPeriod"/>
            </a:pPr>
            <a:r>
              <a:rPr lang="zh-CN" altLang="en-US" sz="1200" kern="0" dirty="0"/>
              <a:t>无征信人群进件</a:t>
            </a:r>
            <a:endParaRPr lang="en-US" altLang="zh-CN" sz="1200" kern="0" dirty="0"/>
          </a:p>
        </p:txBody>
      </p:sp>
    </p:spTree>
    <p:extLst>
      <p:ext uri="{BB962C8B-B14F-4D97-AF65-F5344CB8AC3E}">
        <p14:creationId xmlns:p14="http://schemas.microsoft.com/office/powerpoint/2010/main" val="4253094277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免照会策略效果评估</a:t>
            </a: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445254"/>
              </p:ext>
            </p:extLst>
          </p:nvPr>
        </p:nvGraphicFramePr>
        <p:xfrm>
          <a:off x="304800" y="1329690"/>
          <a:ext cx="4572000" cy="3345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62612"/>
              </p:ext>
            </p:extLst>
          </p:nvPr>
        </p:nvGraphicFramePr>
        <p:xfrm>
          <a:off x="4572000" y="1329690"/>
          <a:ext cx="4572000" cy="3345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3447276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反照会策略效果评估</a:t>
            </a: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625578"/>
              </p:ext>
            </p:extLst>
          </p:nvPr>
        </p:nvGraphicFramePr>
        <p:xfrm>
          <a:off x="203200" y="1071880"/>
          <a:ext cx="4838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441733"/>
              </p:ext>
            </p:extLst>
          </p:nvPr>
        </p:nvGraphicFramePr>
        <p:xfrm>
          <a:off x="203200" y="3733800"/>
          <a:ext cx="4838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507224"/>
              </p:ext>
            </p:extLst>
          </p:nvPr>
        </p:nvGraphicFramePr>
        <p:xfrm>
          <a:off x="5156200" y="3535547"/>
          <a:ext cx="38887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05376" y="1626781"/>
            <a:ext cx="299838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良好区分和稳定性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6712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127" name="Picture 30" descr="FIC-PPT-Template-agenda-blu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"/>
              <a:ext cx="1232" cy="4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8" name="Picture 24" descr="FIC-PPT-Template-agenda-whit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white">
            <a:xfrm>
              <a:off x="1232" y="0"/>
              <a:ext cx="4528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9" name="Text Box 16"/>
            <p:cNvSpPr txBox="1">
              <a:spLocks noChangeArrowheads="1"/>
            </p:cNvSpPr>
            <p:nvPr/>
          </p:nvSpPr>
          <p:spPr bwMode="black">
            <a:xfrm>
              <a:off x="1344" y="4225"/>
              <a:ext cx="197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50000"/>
                </a:spcAft>
                <a:buClrTx/>
                <a:buFontTx/>
                <a:buNone/>
              </a:pPr>
              <a:r>
                <a:rPr lang="en-US" sz="700" dirty="0">
                  <a:solidFill>
                    <a:schemeClr val="hlink"/>
                  </a:solidFill>
                </a:rPr>
                <a:t>© 2016 Fair Isaac Corporation. Confidential.</a:t>
              </a:r>
            </a:p>
          </p:txBody>
        </p:sp>
        <p:sp>
          <p:nvSpPr>
            <p:cNvPr id="5130" name="Rectangle 32"/>
            <p:cNvSpPr>
              <a:spLocks noChangeArrowheads="1"/>
            </p:cNvSpPr>
            <p:nvPr/>
          </p:nvSpPr>
          <p:spPr bwMode="white">
            <a:xfrm>
              <a:off x="48" y="4225"/>
              <a:ext cx="17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</a:pPr>
              <a:fld id="{34772B4C-A1C5-46B2-A5DD-6AB5FDC0DF34}" type="slidenum">
                <a:rPr lang="en-US" sz="800">
                  <a:solidFill>
                    <a:schemeClr val="hlink"/>
                  </a:solidFill>
                </a:rPr>
                <a:pPr algn="ctr" defTabSz="925513" eaLnBrk="1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FontTx/>
                  <a:buNone/>
                </a:pPr>
                <a:t>2</a:t>
              </a:fld>
              <a:endParaRPr lang="en-US" sz="800">
                <a:solidFill>
                  <a:schemeClr val="hlink"/>
                </a:solidFill>
              </a:endParaRPr>
            </a:p>
          </p:txBody>
        </p:sp>
        <p:sp>
          <p:nvSpPr>
            <p:cNvPr id="5131" name="Rectangle 35"/>
            <p:cNvSpPr>
              <a:spLocks noChangeArrowheads="1"/>
            </p:cNvSpPr>
            <p:nvPr/>
          </p:nvSpPr>
          <p:spPr bwMode="white">
            <a:xfrm>
              <a:off x="192" y="0"/>
              <a:ext cx="960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0" rIns="45720" bIns="0" anchor="b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3200" dirty="0" err="1">
                  <a:solidFill>
                    <a:schemeClr val="bg1"/>
                  </a:solidFill>
                </a:rPr>
                <a:t>日程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5132" name="Picture 38" descr="FICO_LOGO_PP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" y="126"/>
              <a:ext cx="913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 bwMode="auto">
          <a:xfrm>
            <a:off x="4461194" y="844550"/>
            <a:ext cx="2260781" cy="2412498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7621" y="2435576"/>
            <a:ext cx="1739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24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阶段性工作成果与亮点</a:t>
            </a:r>
            <a:endParaRPr lang="en-US" altLang="zh-CN" sz="24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2" descr="http://www.nantucketdreamland.org/wp-content/uploads/2014/12/Spotlight-Performance-Icon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AC20"/>
              </a:clrFrom>
              <a:clrTo>
                <a:srgbClr val="FFAC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" t="1233" r="1143" b="1645"/>
          <a:stretch/>
        </p:blipFill>
        <p:spPr bwMode="auto">
          <a:xfrm>
            <a:off x="5189622" y="1057803"/>
            <a:ext cx="1339826" cy="133982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4403253" y="1156795"/>
            <a:ext cx="880369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36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3054311" y="3632198"/>
            <a:ext cx="2299667" cy="2412498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36554" y="5363843"/>
            <a:ext cx="1602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24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模型开发</a:t>
            </a:r>
            <a:endParaRPr lang="en-US" altLang="zh-CN" sz="24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96370" y="3944443"/>
            <a:ext cx="880369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36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814451" y="3632198"/>
            <a:ext cx="2288978" cy="2412498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17181" y="3944443"/>
            <a:ext cx="880369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3600" dirty="0"/>
          </a:p>
        </p:txBody>
      </p:sp>
      <p:sp>
        <p:nvSpPr>
          <p:cNvPr id="50" name="Rectangle 49"/>
          <p:cNvSpPr/>
          <p:nvPr/>
        </p:nvSpPr>
        <p:spPr>
          <a:xfrm>
            <a:off x="6212213" y="5376462"/>
            <a:ext cx="1739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24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策略开发</a:t>
            </a:r>
            <a:endParaRPr lang="en-US" altLang="zh-CN" sz="24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92" name="Picture 20" descr="http://artistsvalley.com/images/icons/Database%20Application%20Icons%20Var/Grant%20Reports%20Line%20Chart%20Security%20Risk/256x256/Grant%20Reports%20Line%20Chart%20Security%20Risk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AC20"/>
              </a:clrFrom>
              <a:clrTo>
                <a:srgbClr val="FFAC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022" y="3757871"/>
            <a:ext cx="1412022" cy="1412022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/>
        </p:spPr>
      </p:pic>
      <p:pic>
        <p:nvPicPr>
          <p:cNvPr id="39" name="Picture 38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1353" y="3809948"/>
            <a:ext cx="1394459" cy="13944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8105775" cy="2527303"/>
          </a:xfrm>
        </p:spPr>
        <p:txBody>
          <a:bodyPr/>
          <a:lstStyle/>
          <a:p>
            <a:pPr>
              <a:defRPr/>
            </a:pPr>
            <a:b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4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– </a:t>
            </a:r>
            <a:r>
              <a:rPr lang="zh-CN" altLang="en-US" dirty="0"/>
              <a:t>征信小白进件免照会模型入模变量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21694"/>
              </p:ext>
            </p:extLst>
          </p:nvPr>
        </p:nvGraphicFramePr>
        <p:xfrm>
          <a:off x="380999" y="1066801"/>
          <a:ext cx="8442961" cy="2095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64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变量描述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DV__BINNED_FG60221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60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不同手机号码申请次数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1.0647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17.4614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DV__BINNED_FL70081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不同手机号码申请次数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(-,1]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1.4599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17.447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DV__BINNED_HIT_RATE_MAX_26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(0.24039990,+]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-3.0315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16.3116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DV__BINNED_FA00063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 0060,0106,0112,0123,0170,0171,0172,0173,0175,0190,0305,0385,0630,0800,0850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-2.2904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16.067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0122,0174,0252,0256,0290,0510,0660,0700,0860,0861,0867,0900,0960,0961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2.1898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15.9866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DV__BINNED_FA00092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年收入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(0,18]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1.2636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11.0808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0.0009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0285" marR="5028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52839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– </a:t>
            </a:r>
            <a:r>
              <a:rPr lang="zh-CN" altLang="en-US" dirty="0"/>
              <a:t>外部商户合作进件免照会模型入模变量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33862"/>
              </p:ext>
            </p:extLst>
          </p:nvPr>
        </p:nvGraphicFramePr>
        <p:xfrm>
          <a:off x="449293" y="1032426"/>
          <a:ext cx="8342282" cy="5499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4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变量描述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DV_FA00122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卡片寄往地址标识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H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-1.0172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208.5472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LOG_FG9084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近90天/</a:t>
                      </a:r>
                      <a:r>
                        <a:rPr lang="en-US" sz="800" dirty="0" err="1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不同单位名称申请次数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LOG(FG9084+1)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0.6142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81.377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DV__BINNED_BAD_HIT_RATE_MAX2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触发规则中Bad_Hit_Rate最大值（不含疑似欺诈及电核判定欺诈</a:t>
                      </a:r>
                      <a:r>
                        <a:rPr lang="en-US" sz="800" dirty="0">
                          <a:effectLst/>
                        </a:rPr>
                        <a:t>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(0.11814051,0.29360363]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-0.7112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62.1066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DV__BINNED_TRIGGER_RATE_MIN2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触发规则中Trigger_Rate最小值（不含疑似欺诈及电核判定欺诈</a:t>
                      </a:r>
                      <a:r>
                        <a:rPr lang="en-US" sz="800" dirty="0">
                          <a:effectLst/>
                        </a:rPr>
                        <a:t>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(0.00913239,+]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0.9652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56.6493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DV__BINNED_FD0006_MAX2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申请人表填单位名称与人行记录中单位名称的相似度评分最大值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(0.164444,+]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0.5847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48.9847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DV__BINNED_FA00055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213,302,306,310,551,555,650,667,670,720,751,804,901,959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0.7203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42.4303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7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 0090,0101,0102,0103,0104,0105,0114,0175,0199,0251,0252,0255,0256,0257,0290,0304,0386,0530,0540,0590,0620,0660,0690,0720,0750,0860,0900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0.5254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42.1436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DV__BINNED_FA00091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年收入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(-,16]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-0.7362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41.9346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LOG_HIT_RATE_MAX_2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触发规则中Hit_Rate最大值（不含疑似欺诈及电核判定欺诈</a:t>
                      </a:r>
                      <a:r>
                        <a:rPr lang="en-US" sz="800" dirty="0">
                          <a:effectLst/>
                        </a:rPr>
                        <a:t>）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LOG(HIT_RATE_MAX_2+1)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-7.237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39.929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DV__BINNED_FL70032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近7天/</a:t>
                      </a:r>
                      <a:r>
                        <a:rPr lang="en-US" sz="800" dirty="0" err="1">
                          <a:effectLst/>
                        </a:rPr>
                        <a:t>同一IP地址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卡寄单位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相同卡寄的申请次数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(2,+]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-2.3782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36.5831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DV__BINNED_FB00052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年收入与年龄比值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(0.03846153,1.37931034]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0.4489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31.8739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TRIGGER_RATE_MIN_2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触发规则中Trigger_Rate最小值（不含疑似欺诈及电核判定欺诈）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62.8609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30.6008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行</a:t>
                      </a:r>
                      <a:r>
                        <a:rPr lang="zh-CN" altLang="en-US" sz="800" dirty="0">
                          <a:effectLst/>
                        </a:rPr>
                        <a:t>业是否为</a:t>
                      </a:r>
                      <a:r>
                        <a:rPr lang="en-US" sz="800" dirty="0">
                          <a:effectLst/>
                        </a:rPr>
                        <a:t>0110,0121,0122,0170,0173,0174,0192,0301,0302,0305,0385,0600,0630,0700,0840,0870,0890,0960,0961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-0.4922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28.9734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LOG_TRIGGER_RATE_MIN_2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触发规则中Trigger_Rate最小值（不含疑似欺诈及电核判定欺诈</a:t>
                      </a:r>
                      <a:r>
                        <a:rPr lang="en-US" sz="800" dirty="0">
                          <a:effectLst/>
                        </a:rPr>
                        <a:t>）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LOG(TRIGGER_RATE_MIN_2+1)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-67.7594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25.7359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BAD_HIT_RATE_MAX_2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触发规则中Bad_Hit_Rate最大值（不含疑似欺诈及电核判定欺诈</a:t>
                      </a:r>
                      <a:r>
                        <a:rPr lang="en-US" sz="800" dirty="0">
                          <a:effectLst/>
                        </a:rPr>
                        <a:t>）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-0.9686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25.4157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DV__BINNED_FA00053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105,109,207,209,210,305,553,719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-0.5423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24.8621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DV__BINNED_FL10012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近1天/</a:t>
                      </a:r>
                      <a:r>
                        <a:rPr lang="en-US" sz="800" dirty="0" err="1">
                          <a:effectLst/>
                        </a:rPr>
                        <a:t>同一IP地址的申请次数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(9,+]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-0.7368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22.4219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8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DV__BINNED_FC00043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近90天总查询次数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(1,+]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-0.3242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21.1461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8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DV__BINNED_FA00102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学历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M,P,S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-0.304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17.8668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0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(0.501818,+]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14.2235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0.0002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6200" marR="1620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56395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– </a:t>
            </a:r>
            <a:r>
              <a:rPr lang="zh-CN" altLang="en-US" dirty="0"/>
              <a:t>线上</a:t>
            </a:r>
            <a:r>
              <a:rPr lang="en-US" altLang="zh-CN" dirty="0"/>
              <a:t>PC</a:t>
            </a:r>
            <a:r>
              <a:rPr lang="zh-CN" altLang="en-US" dirty="0"/>
              <a:t>进件免照会模型入模变量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9187"/>
              </p:ext>
            </p:extLst>
          </p:nvPr>
        </p:nvGraphicFramePr>
        <p:xfrm>
          <a:off x="459901" y="1070265"/>
          <a:ext cx="8289244" cy="5309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变量描述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LOG_FL7010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不同直系亲属联系电话申请次数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LOG(FL7010+1)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-0.7659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102.5337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(0.220966,+]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0.8918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74.6029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DV__BINNED_TRIGGER_RATE_MIN1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Trigger_Rate</a:t>
                      </a:r>
                      <a:r>
                        <a:rPr lang="zh-CN" sz="800" dirty="0">
                          <a:effectLst/>
                        </a:rPr>
                        <a:t>最小值（不含疑似欺诈及电核判定欺诈）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(-,0.00309224]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-1.3241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59.6921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LOG_BAD_HIT_RATE_MAX_2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Bad_Hit_Rate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LOG(BAD_HIT_RATE_MAX_2+1)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-2.1689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48.3861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DV__BINNED_HIT_RATE_MAX_23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(0.03646833,0.06735159]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0.8126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44.0309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0010,0060,0104,0121,0123,0171,0190,0251,0252,0253,0255,0257,0290,0301,0303,0387,0400,0540,0600,0720,0790,0832,0860,0870,0960,0961,9999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0.7699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38.0536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DV__BINNED_TRIGGER_RATE_MIN5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Trigger_Rate</a:t>
                      </a:r>
                      <a:r>
                        <a:rPr lang="zh-CN" sz="800" dirty="0">
                          <a:effectLst/>
                        </a:rPr>
                        <a:t>最小值（不含疑似欺诈及电核判定欺诈）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(0.09386799,+]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1.1751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37.3531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DV__BINNED_FA00182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是否有推荐人</a:t>
                      </a:r>
                      <a:r>
                        <a:rPr lang="en-US" sz="800" dirty="0">
                          <a:effectLst/>
                        </a:rPr>
                        <a:t>(0,+]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2.7026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36.8025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DV__BINNED_FA00031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房屋类型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-99,M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0.8618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35.0794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LOG_FG7024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不同直系亲属联系电话申请次数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LOG(FG7024+1)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-0.4408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33.3491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LOG_FL7006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卡寄单位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不同卡寄地址申请次数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LOG(FL7006+1)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-0.468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32.0611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DV__BINNED_FC00051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天信用卡审批查询次数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0.5529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29.518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DV__BINNED_FL70252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卡寄家庭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不同卡寄地址申请次数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-1.3843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21.9289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HIT_RATE_MAX_2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-6.8681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16.2816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FL7010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7</a:t>
                      </a:r>
                      <a:r>
                        <a:rPr lang="zh-CN" sz="800">
                          <a:effectLst/>
                        </a:rPr>
                        <a:t>天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同一</a:t>
                      </a:r>
                      <a:r>
                        <a:rPr lang="en-US" sz="800">
                          <a:effectLst/>
                        </a:rPr>
                        <a:t>IP</a:t>
                      </a:r>
                      <a:r>
                        <a:rPr lang="zh-CN" sz="800">
                          <a:effectLst/>
                        </a:rPr>
                        <a:t>地址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不同直系亲属联系电话申请次数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12.1322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DV__BINNED_HIT_RATE_MAX_21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(-,0.02830867]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0.4087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7.423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0.0064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20219" marR="20219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953234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– </a:t>
            </a:r>
            <a:r>
              <a:rPr lang="zh-CN" altLang="en-US" dirty="0"/>
              <a:t>线上移动渠道</a:t>
            </a:r>
            <a:r>
              <a:rPr lang="en-US" altLang="zh-CN" dirty="0"/>
              <a:t>WAP</a:t>
            </a:r>
            <a:r>
              <a:rPr lang="zh-CN" altLang="en-US" dirty="0"/>
              <a:t>进件免照会模型入模变量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99208"/>
              </p:ext>
            </p:extLst>
          </p:nvPr>
        </p:nvGraphicFramePr>
        <p:xfrm>
          <a:off x="339437" y="1022643"/>
          <a:ext cx="8499763" cy="5567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变量描述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DV__BINNED_TRIGGER_RATE_MIN6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Trigger_Rate</a:t>
                      </a:r>
                      <a:r>
                        <a:rPr lang="zh-CN" sz="800" dirty="0">
                          <a:effectLst/>
                        </a:rPr>
                        <a:t>最小值（不含疑似欺诈及电核判定欺诈）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(0.08767815,+]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1.4573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142.7654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LOG_HIT_RATE_MAX_2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LOG(HIT_RATE_MAX_2+1)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-12.7142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87.5176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FC0001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天总查询次数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-0.2773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67.6708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DV__BINNED_TRIGGER_RATE_MIN4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Trigger_Rate</a:t>
                      </a:r>
                      <a:r>
                        <a:rPr lang="zh-CN" sz="800" dirty="0">
                          <a:effectLst/>
                        </a:rPr>
                        <a:t>最小值（不含疑似欺诈及电核判定欺诈）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(0.03616297,0.04650899]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0.8269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63.0608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DV__BINNED_FL10013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1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地址的申请次数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(10,+]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-1.5866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62.2927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DV_FA00122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卡片寄往地址标识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H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-0.6193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57.0741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LOG_FL7011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不同住宅地址申请次数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LOG(FL7011+1)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-0.4909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56.6858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0010,0030,0103,0104,0121,0122,0171,0172,0175,0190,0191,0199,0250,0251,0252,0253,0254,0255,0256,0258,0290,0301,0303,0387,0400,0415,0490,0500,0510,0620,0660,0685,0690,0700,0720,0750,0790,0800,0832,0840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0.5614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53.2129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DV__BINNED_FL70032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卡寄单位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相同卡寄的申请次</a:t>
                      </a:r>
                      <a:r>
                        <a:rPr lang="zh-CN" altLang="en-US" sz="800" dirty="0">
                          <a:effectLst/>
                        </a:rPr>
                        <a:t>数是否</a:t>
                      </a:r>
                      <a:r>
                        <a:rPr lang="en-US" sz="800" dirty="0">
                          <a:effectLst/>
                        </a:rPr>
                        <a:t>(1,+]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-1.1835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46.5573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(0.674,+]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0.8772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38.4347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DV__BINNED_FD0003_MAX4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申请人表填住宅地址与人行记录中住宅地址的相似度评分最大值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10588,+]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0.591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35.1489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9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FL5001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15</a:t>
                      </a:r>
                      <a:r>
                        <a:rPr lang="zh-CN" sz="800">
                          <a:effectLst/>
                        </a:rPr>
                        <a:t>天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同一</a:t>
                      </a:r>
                      <a:r>
                        <a:rPr lang="en-US" sz="800">
                          <a:effectLst/>
                        </a:rPr>
                        <a:t>IP</a:t>
                      </a:r>
                      <a:r>
                        <a:rPr lang="zh-CN" sz="800">
                          <a:effectLst/>
                        </a:rPr>
                        <a:t>地址的申请次数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0.0205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33.129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DV__BINNED_FG70021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同一手机号码的申请次</a:t>
                      </a:r>
                      <a:r>
                        <a:rPr lang="zh-CN" altLang="en-US" sz="800" dirty="0">
                          <a:effectLst/>
                        </a:rPr>
                        <a:t>数是否</a:t>
                      </a:r>
                      <a:r>
                        <a:rPr lang="en-US" sz="800" dirty="0">
                          <a:effectLst/>
                        </a:rPr>
                        <a:t>(-</a:t>
                      </a:r>
                      <a:r>
                        <a:rPr lang="zh-CN" altLang="en-US" sz="800" dirty="0">
                          <a:effectLst/>
                        </a:rPr>
                        <a:t>、</a:t>
                      </a:r>
                      <a:r>
                        <a:rPr lang="en-US" sz="800" dirty="0">
                          <a:effectLst/>
                        </a:rPr>
                        <a:t>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-0.5839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26.9067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DV__BINNED_FD0002_MAX4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申请人表填单位地址与人行记录中通讯地址的相似度评分最大值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(0.412522,+]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0.6464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26.3379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91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DV__BINNED_FA00053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012,013,014,015,016,105,108,207,309,310,506,507,552,553,718,719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-0.4755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23.6668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DV__BINNED_BAD_HIT_RATE_MAX1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Bad_Hit_Rate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(-,0.17954563]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0.4478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23.6295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91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DV__BINNED_FA00051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002,213,302,311,404,554,555,650,653,657,667,751,804,901,959,999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0.5912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22.2775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DV__BINNED_FG30982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30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同一直系亲属联系电话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不同单位名称申请次数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-0.8281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17.7713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DV__BINNED_FD0002_MAX3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申请人表填单位地址与人行记录中通讯地址的相似度评分最大</a:t>
                      </a:r>
                      <a:r>
                        <a:rPr lang="zh-CN" altLang="en-US" sz="800" dirty="0">
                          <a:effectLst/>
                        </a:rPr>
                        <a:t>值</a:t>
                      </a:r>
                      <a:r>
                        <a:rPr lang="zh-CN" altLang="en-US" sz="800" baseline="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(0.180364,0.412522]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0.3979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13.9308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LOG_FG6022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60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不同手机号码申请次数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LOG(FG6022+1)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-0.145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12.7119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LOG_FL7010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不同直系亲属联系电话申请次数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LOG(FL7010+1)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-0.2367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11.8626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9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学历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0.7724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10.6977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0.0011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9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DV_FA00141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自动还款标志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N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-0.3537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9.265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0.0023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9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DV__BINNED_FL10011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1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地址的申请次数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0.2474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4.7859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0.0287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2632" marR="12632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170120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– </a:t>
            </a:r>
            <a:r>
              <a:rPr lang="zh-CN" altLang="en-US" dirty="0"/>
              <a:t>线上移动渠道微信进件免照会模型入模变量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73682"/>
              </p:ext>
            </p:extLst>
          </p:nvPr>
        </p:nvGraphicFramePr>
        <p:xfrm>
          <a:off x="437369" y="1034712"/>
          <a:ext cx="8354207" cy="5337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8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变量描述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(0.516148,+]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1.056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38.452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DV__BINNED_BAD_HIT_RATE_MAX1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Bad_Hit_Rate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(-,0.12003773]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1.1545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33.1811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行</a:t>
                      </a:r>
                      <a:r>
                        <a:rPr lang="zh-CN" sz="800" dirty="0">
                          <a:effectLst/>
                        </a:rPr>
                        <a:t>业</a:t>
                      </a:r>
                      <a:r>
                        <a:rPr lang="en-US" sz="800" dirty="0">
                          <a:effectLst/>
                        </a:rPr>
                        <a:t> Value: 0010,0102,0104,0121,0171,0172,0251,0252,0253,0257,0258,0301,0500,0685,0720,0860,0867,0961,0980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1.3777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32.1303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LOG_FG7024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FG7024-</a:t>
                      </a: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7</a:t>
                      </a:r>
                      <a:r>
                        <a:rPr lang="zh-CN" sz="800">
                          <a:effectLst/>
                        </a:rPr>
                        <a:t>天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同一单位电话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不同直系亲属联系电话申请次数</a:t>
                      </a:r>
                      <a:r>
                        <a:rPr lang="en-US" sz="800">
                          <a:effectLst/>
                        </a:rPr>
                        <a:t>=LOG(FG7024+1)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-0.456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28.9049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DV__BINNED_FA00051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职</a:t>
                      </a:r>
                      <a:r>
                        <a:rPr lang="zh-CN" altLang="en-US" sz="800" dirty="0">
                          <a:effectLst/>
                        </a:rPr>
                        <a:t>业是否为</a:t>
                      </a:r>
                      <a:r>
                        <a:rPr lang="en-US" sz="800" dirty="0">
                          <a:effectLst/>
                        </a:rPr>
                        <a:t>003,012,108,109,205,206,208,210,211,301,302,305,306,403,404,506,507,508,551,553,554,650,653,656,667,701,751,801,804,901,959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0.7817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27.2153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FG6103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60</a:t>
                      </a:r>
                      <a:r>
                        <a:rPr lang="zh-CN" sz="800">
                          <a:effectLst/>
                        </a:rPr>
                        <a:t>天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同一推荐人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卡寄单位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相同卡寄地址的申请次数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-0.0191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25.6843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3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DV__BINNED_BAD_HIT_RATE_MAX4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Bad_Hit_Rate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en-US" sz="800" dirty="0">
                          <a:effectLst/>
                        </a:rPr>
                        <a:t> Value: (0.57287661,0.60013981]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-0.7147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卡片寄往地址标识</a:t>
                      </a:r>
                      <a:r>
                        <a:rPr lang="en-US" sz="800" dirty="0">
                          <a:effectLst/>
                        </a:rPr>
                        <a:t> Value: B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0.6316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21.863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LOG_HIT_RATE_MAX_2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</a:t>
                      </a: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LOG(HIT_RATE_MAX_2+1)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-10.1732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21.8284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LOG_FL7011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不同住宅地址申请次数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LOG(FL7011+1)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-0.3789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19.8457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DV__BINNED_FB1019_MAX2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住宅地址与单位地址的相似度评分最大值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(0.693037,0.793939]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-0.6581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17.1978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FC0005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7</a:t>
                      </a:r>
                      <a:r>
                        <a:rPr lang="zh-CN" sz="800">
                          <a:effectLst/>
                        </a:rPr>
                        <a:t>天信用卡审批查询次数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-0.267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13.8184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LOG_TRIGGER_RATE_MIN_2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Trigger_Rate</a:t>
                      </a:r>
                      <a:r>
                        <a:rPr lang="zh-CN" sz="800" dirty="0">
                          <a:effectLst/>
                        </a:rPr>
                        <a:t>最小值（不含疑似欺诈及电核判定欺诈）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LOG(TRIGGER_RATE_MIN_2+1)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69.2886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11.541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(0.24,0.516148]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0.5571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11.221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DV__BINNED_FD0006_MIN2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申请人表填单位名称与人行记录中单位名称的相似度评分最小值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0.4904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11.0117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TRIGGER_RATE_MIN_2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Trigger_Rate</a:t>
                      </a:r>
                      <a:r>
                        <a:rPr lang="zh-CN" sz="800" dirty="0">
                          <a:effectLst/>
                        </a:rPr>
                        <a:t>最小值（不含疑似欺诈及电核判定欺诈）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-54.0192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9.8238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0.0017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DV__BINNED_FD0003_MAX4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申请人表填住宅地址与人行记录中住宅地址的相似度评分最大值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(0.529846,0.736]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0.5472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8.6433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0.0033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45820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– </a:t>
            </a:r>
            <a:r>
              <a:rPr lang="zh-CN" altLang="en-US" dirty="0"/>
              <a:t>征信小白进件反欺诈模型入模变量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82929"/>
              </p:ext>
            </p:extLst>
          </p:nvPr>
        </p:nvGraphicFramePr>
        <p:xfrm>
          <a:off x="506589" y="1041044"/>
          <a:ext cx="8246885" cy="4292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6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7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变量描述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DV__BINNED_FA00063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</a:t>
                      </a:r>
                      <a:r>
                        <a:rPr lang="zh-CN" altLang="en-US" sz="800" dirty="0">
                          <a:effectLst/>
                        </a:rPr>
                        <a:t>业是否为</a:t>
                      </a:r>
                      <a:r>
                        <a:rPr lang="en-US" sz="800" dirty="0">
                          <a:effectLst/>
                        </a:rPr>
                        <a:t>0060,0105,0106,0199,0250,0251,0252,0254,0258,0386,0620,0660,0690,0750,0790,0830,0861,0961,9999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-1.7372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26.159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DV__BINNED_FA00053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109,207,208,212,302,309,507,552,656,667,718,719,801,903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2.0135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20.8084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LOG_FG6024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60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不同直系亲属联系电话申请次数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LOG(FG6024+1)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0.6098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17.9937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DV__BINNED_FA00062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</a:t>
                      </a:r>
                      <a:r>
                        <a:rPr lang="zh-CN" altLang="en-US" sz="800" dirty="0">
                          <a:effectLst/>
                        </a:rPr>
                        <a:t>业是否为</a:t>
                      </a:r>
                      <a:r>
                        <a:rPr lang="en-US" sz="800" dirty="0">
                          <a:effectLst/>
                        </a:rPr>
                        <a:t>0030,0100,0102,0110,0113,0121,0123,0172,0190,0255,0300,0490,0800,0870,0900,0960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1.4528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17.0594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DV__BINNED_FL10012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1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地址的申请次数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(6,+]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2.5618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16.0028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DV__BINNED_FB00051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年收入与年龄比值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(-,0.5]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1.1955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12.9913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DV__BINNED_FA00092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年收入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(0,21]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-1.4359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11.1141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DV__BINNED_FB1019_MAX4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住宅地址与单位地址的相似度评分最大值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(0.931429,+]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-1.4423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9.1645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0.0025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DV_FA00122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dirty="0">
                          <a:effectLst/>
                        </a:rPr>
                        <a:t>卡</a:t>
                      </a:r>
                      <a:r>
                        <a:rPr lang="zh-CN" sz="800" dirty="0">
                          <a:effectLst/>
                        </a:rPr>
                        <a:t>片寄往地址标识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H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0.8061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8.3133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0.0039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DV__BINNED_FA00082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当前工作年限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(1,3]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0.7493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6.0617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0.0138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DV__BINNED_FG60102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60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同一联系人联系电话的申请次数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2.3692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4.692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0.0303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4277" marR="94277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82871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– </a:t>
            </a:r>
            <a:r>
              <a:rPr lang="zh-CN" altLang="en-US" dirty="0"/>
              <a:t>普通线下进件反欺诈模型入模变量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6217"/>
              </p:ext>
            </p:extLst>
          </p:nvPr>
        </p:nvGraphicFramePr>
        <p:xfrm>
          <a:off x="459098" y="1084158"/>
          <a:ext cx="8187479" cy="4998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9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变量描述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DV__BINNED_FD0006_MAX1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申请人表填单位名称与人行记录中单位名称的相似度评分最大值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(-,0.104]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1.266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120.8883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DV__BINNED_FA00051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职</a:t>
                      </a:r>
                      <a:r>
                        <a:rPr lang="zh-CN" altLang="en-US" sz="800" dirty="0">
                          <a:effectLst/>
                        </a:rPr>
                        <a:t>业是否为</a:t>
                      </a:r>
                      <a:r>
                        <a:rPr lang="en-US" sz="800" dirty="0">
                          <a:effectLst/>
                        </a:rPr>
                        <a:t>002,012,014,015,108,109,208,209,210,213,306,311,403,404,506,507,508,554,650,653,657,701,719,720,804,901,903,999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-0.98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58.9175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DV__BINNED_FD0006_MAX2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申请人表填单位名称与人行记录中单位名称的相似度评分最大值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(0.104,0.381333]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0.9072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48.6717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LOG_FG3004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30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同一单位电话的申请次数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LOG(FG3004+1)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0.4431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47.0996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(0,0.216]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0.7854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42.4213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DV__BINNED_FG70201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卡寄单位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不同卡寄地址申请次数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1.2291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42.3931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0030,0112,0120,0174,0300,0385,0386,0510,0900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0.7031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31.0657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LOG_FA0009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年收入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LOG(FA0009+1)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-0.4691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27.3714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DV__BINNED_FG90841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不同单位名称申请次</a:t>
                      </a:r>
                      <a:r>
                        <a:rPr lang="zh-CN" altLang="en-US" sz="800" dirty="0">
                          <a:effectLst/>
                        </a:rPr>
                        <a:t>数是否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-0.8555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25.4912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DV_FA00172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营销人员是否亲访单位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Y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-0.5016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23.3821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(0.216,0.405333]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0.5885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22.6989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DV__BINNED_FC00023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30</a:t>
                      </a:r>
                      <a:r>
                        <a:rPr lang="zh-CN" sz="800" dirty="0">
                          <a:effectLst/>
                        </a:rPr>
                        <a:t>天总查询次数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(1,+]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0.6986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19.5471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DV_FA00122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卡片寄往地址标识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H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0.542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17.2396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LOG_FB0010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zh-CN" sz="800" dirty="0">
                          <a:effectLst/>
                        </a:rPr>
                        <a:t>年收入</a:t>
                      </a:r>
                      <a:r>
                        <a:rPr lang="en-US" sz="800" dirty="0">
                          <a:effectLst/>
                        </a:rPr>
                        <a:t>-</a:t>
                      </a:r>
                      <a:r>
                        <a:rPr lang="zh-CN" sz="800" dirty="0">
                          <a:effectLst/>
                        </a:rPr>
                        <a:t>同学历年收入中位数</a:t>
                      </a:r>
                      <a:r>
                        <a:rPr lang="en-US" sz="800" dirty="0">
                          <a:effectLst/>
                        </a:rPr>
                        <a:t>)/</a:t>
                      </a:r>
                      <a:r>
                        <a:rPr lang="zh-CN" sz="800" dirty="0">
                          <a:effectLst/>
                        </a:rPr>
                        <a:t>同学历年收入标准差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LOG(FB0010+1)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0.8671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16.4514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DV__BINNED_FG90442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同一手机号码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不同单位电话申请次数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1.494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15.0916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0010,0123,0171,0250,0252,0387,0620,0700,0800,0832,0850,0860,0861,0960,0961,9999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-0.5996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15.054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4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DV__BINNED_FC00081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天信用卡审批查询次数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(-,1]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-0.5306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14.9755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4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DV__BINNED_FA00101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学历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H,P,S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0.4496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14.0452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0.0002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962" marR="44962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411877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– </a:t>
            </a:r>
            <a:r>
              <a:rPr lang="zh-CN" altLang="en-US" dirty="0"/>
              <a:t>外部商户合作进件反欺诈模型入模变量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5441"/>
              </p:ext>
            </p:extLst>
          </p:nvPr>
        </p:nvGraphicFramePr>
        <p:xfrm>
          <a:off x="381000" y="1059870"/>
          <a:ext cx="8321039" cy="5247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5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变量描述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DV_FA00121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卡片寄往地址标识</a:t>
                      </a:r>
                      <a:r>
                        <a:rPr lang="zh-CN" altLang="en-US" sz="800" baseline="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B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-0.8779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184.7571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DV__BINNED_FA00052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职业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016,311,667,751,804,901,959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-1.2918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116.4829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DV__BINNED_FD0006_MAX1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申请人表填单位名称与人行记录中单位名称的相似度评分最大</a:t>
                      </a:r>
                      <a:r>
                        <a:rPr lang="zh-CN" altLang="en-US" sz="800" dirty="0">
                          <a:effectLst/>
                        </a:rPr>
                        <a:t>值</a:t>
                      </a:r>
                      <a:r>
                        <a:rPr lang="zh-CN" altLang="en-US" sz="800" baseline="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(-,0.293714]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0.7381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110.591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DV__BINNED_FB00051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年收入与年龄比值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(-,0.47368421]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1.0906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97.0032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DV__BINNED_FA00103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学历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P,S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0.5767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83.3042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LOG_FL7011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不同住宅地址申请次数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LOG(FL7011+1)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0.4065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72.5915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DV__BINNED_FG90961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同一手机号码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不同单位名称申请次数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-1.3065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63.8424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MDV_FL7003318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卡寄单位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相同卡寄的申请次数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r>
                        <a:rPr lang="zh-CN" sz="800" dirty="0">
                          <a:effectLst/>
                        </a:rPr>
                        <a:t>是否等于众数</a:t>
                      </a:r>
                      <a:r>
                        <a:rPr lang="en-US" sz="800" dirty="0">
                          <a:effectLst/>
                        </a:rPr>
                        <a:t>(0)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-1.2209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54.2051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0104,0304,0800,0832,0860,0990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-0.6837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46.7013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DV__BINNED_FG90802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同一住宅电话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不同证件号码申请次数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1.4108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46.2333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DV__BINNED_FG90221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不同手机号码申请次数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-0.4768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46.0887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DV__BINNED_FA00053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207,209,305,552,701,719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0.6975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44.1243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DV__BINNED_FC00063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30</a:t>
                      </a:r>
                      <a:r>
                        <a:rPr lang="zh-CN" sz="800" dirty="0">
                          <a:effectLst/>
                        </a:rPr>
                        <a:t>天信用卡审批查询次数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(1,+]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0.6281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38.5364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LOG_FC0004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天总查询次数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LOG(FC0004+1)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0.3572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38.1626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DV__BINNED_FA00211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是否填写</a:t>
                      </a:r>
                      <a:r>
                        <a:rPr lang="en-US" sz="800" dirty="0">
                          <a:effectLst/>
                        </a:rPr>
                        <a:t>Email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-1.4357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36.0025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DV__BINNED_FD0002_MAX5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申请人表填单位地址与人行记录中通讯地址的相似度评分最大值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(0.412667,+]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-0.462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33.5938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DV__BINNED_FG90631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同一直系亲属联系电话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不同手机号码申请次数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-1.1248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29.4257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2431" marR="42431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268523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– </a:t>
            </a:r>
            <a:r>
              <a:rPr lang="zh-CN" altLang="en-US" dirty="0"/>
              <a:t>线上</a:t>
            </a:r>
            <a:r>
              <a:rPr lang="en-US" altLang="zh-CN" dirty="0"/>
              <a:t>PC</a:t>
            </a:r>
            <a:r>
              <a:rPr lang="zh-CN" altLang="en-US" dirty="0"/>
              <a:t>进件反欺诈模型入模变量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4224"/>
              </p:ext>
            </p:extLst>
          </p:nvPr>
        </p:nvGraphicFramePr>
        <p:xfrm>
          <a:off x="479570" y="1025020"/>
          <a:ext cx="8359630" cy="5105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变量描述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LOG_FL7010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不同直系亲属联系电话申请次数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(FL7010+1)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0.9206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196.7907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LOG_FG9024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不同直系亲属联系电话申请次数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(FG9024+1)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109.0262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DV__BINNED_FD0002_MAX6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申请人表填单位地址与人行记录中通讯地址的相似度评分最大值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(0.571429,+]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-1.4367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78.7717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DV__BINNED_FD0003_MAX3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申请人表填住宅地址与人行记录中住宅地址的相似度评分最大值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(0.353143,+]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-0.8685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68.9023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DV__BINNED_FC00051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天信用卡审批查询次</a:t>
                      </a:r>
                      <a:r>
                        <a:rPr lang="zh-CN" altLang="en-US" sz="800" dirty="0">
                          <a:effectLst/>
                        </a:rPr>
                        <a:t>数是否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-0.6581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57.7213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DV__BINNED_FA00101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学历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H,M,O,S,U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-0.5526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38.3462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DV__BINNED_FG60791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60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同一住宅电话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不同手机号码申请次数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-1.3152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35.8914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LOG_FL7011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不同住宅地址申请次数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LOG(FL7011+1)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0.4205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34.9581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FG9060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90</a:t>
                      </a:r>
                      <a:r>
                        <a:rPr lang="zh-CN" sz="800">
                          <a:effectLst/>
                        </a:rPr>
                        <a:t>天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同一直系亲属联系电话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不同单位电话申请次数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0.6045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34.7846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DV__BINNED_FD0002_MAX5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申请人表填单位地址与人行记录中通讯地址的相似度评分最大值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(0.394462,0.571429]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-0.9574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34.7291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DV__BINNED_FL70241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卡寄家庭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相同卡寄的申请次数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-1.3209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32.4763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DV__BINNED_FA00182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是否有推荐人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-2.7543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32.2287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LOG_FL7002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不同进件城市的申请次数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LOG(FL7002+1)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-0.4133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30.7362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DV__BINNED_FD0002_MAX4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申请人表填单位地址与人行记录中通讯地址的相似度评分最大值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(0.263226,0.394462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-0.7511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25.7234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827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 0100,0102,0105,0106,0110,0111,0113,0114,0120,0121,0170,0172,0174,0191,0192,0199,0250,0251,0253,0300,0301,0305,0385,0386,0387,0630,0685,0700,0750,0900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0.4184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24.3685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DV__BINNED_FA00031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房屋类</a:t>
                      </a:r>
                      <a:r>
                        <a:rPr lang="zh-CN" altLang="en-US" sz="800" dirty="0">
                          <a:effectLst/>
                        </a:rPr>
                        <a:t>型是否为</a:t>
                      </a:r>
                      <a:r>
                        <a:rPr lang="en-US" sz="800" dirty="0">
                          <a:effectLst/>
                        </a:rPr>
                        <a:t>-99,M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-0.6247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22.0634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FL7010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7</a:t>
                      </a:r>
                      <a:r>
                        <a:rPr lang="zh-CN" sz="800">
                          <a:effectLst/>
                        </a:rPr>
                        <a:t>天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同一</a:t>
                      </a:r>
                      <a:r>
                        <a:rPr lang="en-US" sz="800">
                          <a:effectLst/>
                        </a:rPr>
                        <a:t>IP</a:t>
                      </a:r>
                      <a:r>
                        <a:rPr lang="zh-CN" sz="800">
                          <a:effectLst/>
                        </a:rPr>
                        <a:t>地址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不同直系亲属联系电话申请次数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6.8777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0.0087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20" marR="1772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18986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white">
          <a:xfrm>
            <a:off x="1034342" y="1255647"/>
            <a:ext cx="7273723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阶段性工作成果及亮点</a:t>
            </a:r>
          </a:p>
        </p:txBody>
      </p:sp>
      <p:pic>
        <p:nvPicPr>
          <p:cNvPr id="5122" name="Picture 2" descr="http://www.nantucketdreamland.org/wp-content/uploads/2014/12/Spotlight-Performance-Icon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AC20"/>
              </a:clrFrom>
              <a:clrTo>
                <a:srgbClr val="FFAC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" t="1233" r="1143" b="1645"/>
          <a:stretch/>
        </p:blipFill>
        <p:spPr bwMode="auto">
          <a:xfrm>
            <a:off x="3444183" y="3267325"/>
            <a:ext cx="2589291" cy="2589291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43532768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– </a:t>
            </a:r>
            <a:r>
              <a:rPr lang="zh-CN" altLang="en-US" dirty="0"/>
              <a:t>线上移动渠道</a:t>
            </a:r>
            <a:r>
              <a:rPr lang="en-US" altLang="zh-CN" dirty="0"/>
              <a:t>WAP</a:t>
            </a:r>
            <a:r>
              <a:rPr lang="zh-CN" altLang="en-US" dirty="0"/>
              <a:t>进件反欺诈模型入模变量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96471"/>
              </p:ext>
            </p:extLst>
          </p:nvPr>
        </p:nvGraphicFramePr>
        <p:xfrm>
          <a:off x="483217" y="1053987"/>
          <a:ext cx="8286710" cy="5367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0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变量描述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0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LOG_FG9022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不同手机号码申请次数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LOG(FG9022+1)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0.5991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111.8114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DV__BINNED_FL70032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卡寄单位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相同卡寄的申请次数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1,+]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1.435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91.6637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DV__BINNED_FD0003_MAX2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申请人表填住宅地址与人行记录中住宅地址的相似度评分最大值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0,0.267692]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0.7619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89.551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DV__BINNED_FD0002_MAX4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申请人表填单位地址与人行记录中通讯地址的相似度评分最大值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0.533517,+]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-1.2078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86.7964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DV__BINNED_FL70113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不同住宅地址申请次数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4,+]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1.2602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75.5941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0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LOG_FL7010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不同直系亲属联系电话申请次数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LOG(FL7010+1)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0.4347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74.9119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DV__BINNED_FA00052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职</a:t>
                      </a:r>
                      <a:r>
                        <a:rPr lang="zh-CN" altLang="en-US" sz="800" dirty="0">
                          <a:effectLst/>
                        </a:rPr>
                        <a:t>业是否为</a:t>
                      </a:r>
                      <a:r>
                        <a:rPr lang="en-US" sz="800" dirty="0">
                          <a:effectLst/>
                        </a:rPr>
                        <a:t>003,109,205,209,210,212,213,301,302,306,403,404,508,555,650,653,657,667,751,804,901,903,959,999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-0.5506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64.4371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DV__BINNED_FD0006_MAX1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申请人表填单位名称与人行记录中单位名称的相似度评分最大值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-,0.154]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0.638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64.1695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DV__BINNED_FD0002_MAX3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申请人表填单位地址与人行记录中通讯地址的相似度评分最大值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0.2,0.533517]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-0.6484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59.3875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DV__BINNED_FG90801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同一住宅电话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不同证件号码申请次数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-1.1063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49.2346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0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DV_FA00122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卡片寄往地址标识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H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0.4997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48.7657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0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学历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P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0.4828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48.519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DV__BINNED_FG30632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30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同一直系亲属联系电话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不同手机号码申请次数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1.4802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43.9187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3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0010,0030,0104,0121,0171,0172,0253,0301,0400,0415,0500,0620,0832,0840,0870,0890,0990,9999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-0.6779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39.1892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0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LOG_FC0004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天总查询次数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LOG(FC0004+1)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0.3625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37.8749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当前工作年限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7,+]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-0.4053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34.9762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&lt;.0001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FG9023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90</a:t>
                      </a:r>
                      <a:r>
                        <a:rPr lang="zh-CN" sz="800">
                          <a:effectLst/>
                        </a:rPr>
                        <a:t>天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同一单位电话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不同证件号码申请次数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-0.0265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33.7945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90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DV_FA00113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婚姻状况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27.8627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0.623273,+]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-0.5686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26.2029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9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FC0001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7</a:t>
                      </a:r>
                      <a:r>
                        <a:rPr lang="zh-CN" sz="800">
                          <a:effectLst/>
                        </a:rPr>
                        <a:t>天总查询次数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0.154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19.9824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3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FL5001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15</a:t>
                      </a:r>
                      <a:r>
                        <a:rPr lang="zh-CN" sz="800">
                          <a:effectLst/>
                        </a:rPr>
                        <a:t>天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同一</a:t>
                      </a:r>
                      <a:r>
                        <a:rPr lang="en-US" sz="800">
                          <a:effectLst/>
                        </a:rPr>
                        <a:t>IP</a:t>
                      </a:r>
                      <a:r>
                        <a:rPr lang="zh-CN" sz="800">
                          <a:effectLst/>
                        </a:rPr>
                        <a:t>地址的申请次数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16.9347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3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DV__BINNED_FL10011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1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地址的申请次数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-,3]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-0.4984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14.9974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4816" marR="14816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818085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– </a:t>
            </a:r>
            <a:r>
              <a:rPr lang="zh-CN" altLang="en-US" dirty="0"/>
              <a:t>线上移动渠道微信进件反欺诈模型入模变量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23552"/>
              </p:ext>
            </p:extLst>
          </p:nvPr>
        </p:nvGraphicFramePr>
        <p:xfrm>
          <a:off x="407359" y="1091443"/>
          <a:ext cx="8383350" cy="5371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54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变量描述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LOG_FG9024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不同直系亲属联系电话申请次数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(FG9024+1)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0.6304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69.1496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卡片寄往地址标识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B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-1.0997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61.8308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LOG_FL7011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不同住宅地址申请次数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(FL7011+1)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0.6964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57.5239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2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DV__BINNED_FA00051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职业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002,003,012,014,015,108,109,209,306,506,507,508,551,554,653,657,667,751,804,901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-1.334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47.459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LOG_FA0009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年收入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(FA0009+1)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-0.4839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39.2729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LOG_FG6103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60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同一推荐人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卡寄单位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相同卡寄地址的申请次数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(FG6103+1)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0.2954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30.6571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DV__BINNED_FD0003_MAX3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申请人表填住宅地址与人行记录中住宅地址的相似度评分最大值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0.321931,+]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-0.738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27.1627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DV__BINNED_FD0002_MAX2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申请人表填单位地址与人行记录中通讯地址的相似度评分最大值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0,0.120727]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0.8462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23.9817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FC0001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天总查询次数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0.3134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23.3465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0.490667,0.790769]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-0.7971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22.5609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DV__BINNED_FC00121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天信贷审批查询次数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-0.6595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22.3504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DV__BINNED_FG90791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同一住宅电话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不同手机号码申请次数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-1.2569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21.7657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当前工作年限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6,+]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-0.5509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20.0507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DV__BINNED_FB00052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年收入与年龄比值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0.6,1.79069767]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-0.6082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18.6428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DV__BINNED_FA00091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年收入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-,29]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-0.9344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15.4751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7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DV__BINNED_FB1019_MAX4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住宅地址与单位地址的相似度评分最大值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0.699355,0.875]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0.4384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12.0728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DV__BINNED_FG90631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90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同一直系亲属联系电话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不同手机号码申请次数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-,0]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-1.3483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10.9876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0.790769,+]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-0.7735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10.6556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0.0011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8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MDV_FL7006324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卡寄单位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不同卡寄地址申请次数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r>
                        <a:rPr lang="zh-CN" sz="800" dirty="0">
                          <a:effectLst/>
                        </a:rPr>
                        <a:t>是否等于众数</a:t>
                      </a:r>
                      <a:r>
                        <a:rPr lang="en-US" sz="800" dirty="0">
                          <a:effectLst/>
                        </a:rPr>
                        <a:t>(0)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-0.5112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5.0786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0.0242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5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FG9052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90</a:t>
                      </a:r>
                      <a:r>
                        <a:rPr lang="zh-CN" sz="800">
                          <a:effectLst/>
                        </a:rPr>
                        <a:t>天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同一证件号码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不同单位电话申请次数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0.2792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4.9818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0.0256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5729" marR="15729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379820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 </a:t>
            </a:r>
            <a:r>
              <a:rPr lang="en-US" altLang="zh-CN" dirty="0"/>
              <a:t>– </a:t>
            </a:r>
            <a:r>
              <a:rPr lang="zh-CN" altLang="en-US" dirty="0"/>
              <a:t>全面覆盖，捕获欺诈本质</a:t>
            </a:r>
            <a:endParaRPr lang="en-US" dirty="0"/>
          </a:p>
        </p:txBody>
      </p:sp>
      <p:pic>
        <p:nvPicPr>
          <p:cNvPr id="7" name="Picture 2" descr="http://img3.redocn.com/20130923/Redocn_201309150112476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8722" r="3941" b="13655"/>
          <a:stretch/>
        </p:blipFill>
        <p:spPr bwMode="auto">
          <a:xfrm>
            <a:off x="6907110" y="825503"/>
            <a:ext cx="1988893" cy="173018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81639" y="1322954"/>
            <a:ext cx="67518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FICO</a:t>
            </a:r>
            <a:endParaRPr lang="en-US" sz="1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0793" y="1049717"/>
            <a:ext cx="54373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浦发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7080" y="1352839"/>
            <a:ext cx="837089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INSTINCT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814" y="1157196"/>
            <a:ext cx="5165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b="1" dirty="0"/>
              <a:t>信息匹配的精准性是反欺诈策略开发的基石</a:t>
            </a:r>
            <a:endParaRPr lang="en-US" altLang="zh-CN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989814" y="1620866"/>
            <a:ext cx="5917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b="1" dirty="0"/>
              <a:t>基于中文模糊匹配衍生变量开发是反欺诈策略开发的基础和难点</a:t>
            </a:r>
            <a:endParaRPr lang="en-US" altLang="zh-CN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989814" y="2358653"/>
            <a:ext cx="5917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b="1" dirty="0"/>
              <a:t>基于规则的衍生变量紧扣免照会策略应用场景</a:t>
            </a:r>
            <a:endParaRPr lang="en-US" altLang="zh-CN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2899756" y="5918303"/>
            <a:ext cx="348364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3F5F"/>
              </a:buClr>
              <a:buNone/>
            </a:pPr>
            <a:r>
              <a:rPr lang="zh-CN" altLang="en-US" sz="2400" b="1" dirty="0">
                <a:solidFill>
                  <a:srgbClr val="003F5F"/>
                </a:solidFill>
              </a:rPr>
              <a:t>共计开发</a:t>
            </a:r>
            <a:r>
              <a:rPr lang="en-US" altLang="zh-CN" sz="2400" b="1" dirty="0">
                <a:solidFill>
                  <a:srgbClr val="0000FF"/>
                </a:solidFill>
              </a:rPr>
              <a:t>361</a:t>
            </a:r>
            <a:r>
              <a:rPr lang="zh-CN" altLang="en-US" sz="2400" b="1" dirty="0">
                <a:solidFill>
                  <a:srgbClr val="003F5F"/>
                </a:solidFill>
              </a:rPr>
              <a:t>个衍生变量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3" name="Rounded Rectangle 6"/>
          <p:cNvSpPr/>
          <p:nvPr/>
        </p:nvSpPr>
        <p:spPr>
          <a:xfrm>
            <a:off x="1062940" y="4326365"/>
            <a:ext cx="2054789" cy="635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0970" tIns="70485" rIns="140970" bIns="7048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kern="1200" dirty="0">
                <a:solidFill>
                  <a:schemeClr val="tx1"/>
                </a:solidFill>
              </a:rPr>
              <a:t>信用报告查询类</a:t>
            </a:r>
            <a:endParaRPr lang="en-US" sz="1800" kern="1200" dirty="0">
              <a:solidFill>
                <a:schemeClr val="tx1"/>
              </a:solidFill>
            </a:endParaRPr>
          </a:p>
        </p:txBody>
      </p:sp>
      <p:sp>
        <p:nvSpPr>
          <p:cNvPr id="44" name="Rounded Rectangle 6"/>
          <p:cNvSpPr/>
          <p:nvPr/>
        </p:nvSpPr>
        <p:spPr>
          <a:xfrm>
            <a:off x="1062939" y="5108789"/>
            <a:ext cx="2054789" cy="635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0970" tIns="70485" rIns="140970" bIns="7048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kern="1200" dirty="0">
                <a:solidFill>
                  <a:schemeClr val="tx1"/>
                </a:solidFill>
              </a:rPr>
              <a:t>触发规则类</a:t>
            </a:r>
            <a:endParaRPr lang="en-US" sz="1800" kern="1200" dirty="0">
              <a:solidFill>
                <a:schemeClr val="tx1"/>
              </a:solidFill>
            </a:endParaRPr>
          </a:p>
        </p:txBody>
      </p:sp>
      <p:sp>
        <p:nvSpPr>
          <p:cNvPr id="45" name="Rounded Rectangle 6"/>
          <p:cNvSpPr/>
          <p:nvPr/>
        </p:nvSpPr>
        <p:spPr>
          <a:xfrm>
            <a:off x="1062940" y="2815725"/>
            <a:ext cx="2054789" cy="635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0970" tIns="70485" rIns="140970" bIns="7048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kern="1200" dirty="0">
                <a:solidFill>
                  <a:schemeClr val="tx1"/>
                </a:solidFill>
              </a:rPr>
              <a:t>申请信息          逻辑校验类</a:t>
            </a:r>
            <a:endParaRPr lang="en-US" sz="1800" kern="1200" dirty="0">
              <a:solidFill>
                <a:schemeClr val="tx1"/>
              </a:solidFill>
            </a:endParaRPr>
          </a:p>
        </p:txBody>
      </p:sp>
      <p:sp>
        <p:nvSpPr>
          <p:cNvPr id="46" name="Rounded Rectangle 6"/>
          <p:cNvSpPr/>
          <p:nvPr/>
        </p:nvSpPr>
        <p:spPr>
          <a:xfrm>
            <a:off x="1062940" y="3563877"/>
            <a:ext cx="2054789" cy="635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0970" tIns="70485" rIns="140970" bIns="7048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kern="1200" dirty="0">
                <a:solidFill>
                  <a:schemeClr val="tx1"/>
                </a:solidFill>
              </a:rPr>
              <a:t>模糊匹配          相似度评分</a:t>
            </a:r>
            <a:endParaRPr lang="en-US" sz="1800" kern="1200" dirty="0">
              <a:solidFill>
                <a:schemeClr val="tx1"/>
              </a:solidFill>
            </a:endParaRPr>
          </a:p>
        </p:txBody>
      </p:sp>
      <p:sp>
        <p:nvSpPr>
          <p:cNvPr id="47" name="Rounded Rectangle 6"/>
          <p:cNvSpPr/>
          <p:nvPr/>
        </p:nvSpPr>
        <p:spPr>
          <a:xfrm>
            <a:off x="3270129" y="2815725"/>
            <a:ext cx="5340471" cy="635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0970" tIns="70485" rIns="140970" bIns="70485" numCol="1" spcCol="1270" anchor="ctr" anchorCtr="0">
            <a:noAutofit/>
          </a:bodyPr>
          <a:lstStyle/>
          <a:p>
            <a:pPr marL="285750" lvl="0" indent="-285750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altLang="zh-CN" sz="1400" b="1" dirty="0">
                <a:solidFill>
                  <a:schemeClr val="tx1"/>
                </a:solidFill>
              </a:rPr>
              <a:t>(</a:t>
            </a:r>
            <a:r>
              <a:rPr lang="zh-CN" altLang="en-US" sz="1400" b="1" kern="1200" dirty="0">
                <a:solidFill>
                  <a:schemeClr val="tx1"/>
                </a:solidFill>
              </a:rPr>
              <a:t>年收入</a:t>
            </a:r>
            <a:r>
              <a:rPr lang="en-US" altLang="zh-CN" sz="1400" b="1" kern="1200" dirty="0">
                <a:solidFill>
                  <a:schemeClr val="tx1"/>
                </a:solidFill>
              </a:rPr>
              <a:t>-</a:t>
            </a:r>
            <a:r>
              <a:rPr lang="zh-CN" altLang="en-US" sz="1400" b="1" kern="1200" dirty="0">
                <a:solidFill>
                  <a:schemeClr val="tx1"/>
                </a:solidFill>
              </a:rPr>
              <a:t>同学历年收入中位数</a:t>
            </a:r>
            <a:r>
              <a:rPr lang="en-US" altLang="zh-CN" sz="1400" b="1" kern="1200" dirty="0">
                <a:solidFill>
                  <a:schemeClr val="tx1"/>
                </a:solidFill>
              </a:rPr>
              <a:t>)</a:t>
            </a:r>
            <a:r>
              <a:rPr lang="en-US" altLang="zh-CN" sz="1400" b="1" dirty="0">
                <a:solidFill>
                  <a:schemeClr val="tx1"/>
                </a:solidFill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</a:rPr>
              <a:t>同学历年收入标准差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285750" lvl="0" indent="-285750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zh-CN" altLang="en-US" sz="1400" b="1" kern="1200" dirty="0">
                <a:solidFill>
                  <a:schemeClr val="tx1"/>
                </a:solidFill>
              </a:rPr>
              <a:t>近</a:t>
            </a:r>
            <a:r>
              <a:rPr lang="en-US" altLang="zh-CN" sz="1400" b="1" kern="1200" dirty="0">
                <a:solidFill>
                  <a:schemeClr val="tx1"/>
                </a:solidFill>
              </a:rPr>
              <a:t>60</a:t>
            </a:r>
            <a:r>
              <a:rPr lang="zh-CN" altLang="en-US" sz="1400" b="1" kern="1200" dirty="0">
                <a:solidFill>
                  <a:schemeClr val="tx1"/>
                </a:solidFill>
              </a:rPr>
              <a:t>天</a:t>
            </a:r>
            <a:r>
              <a:rPr lang="en-US" altLang="zh-CN" sz="1400" b="1" kern="1200" dirty="0">
                <a:solidFill>
                  <a:schemeClr val="tx1"/>
                </a:solidFill>
              </a:rPr>
              <a:t>/</a:t>
            </a:r>
            <a:r>
              <a:rPr lang="zh-CN" altLang="en-US" sz="1400" b="1" kern="1200" dirty="0">
                <a:solidFill>
                  <a:schemeClr val="tx1"/>
                </a:solidFill>
              </a:rPr>
              <a:t>同一证件号码的申请次数</a:t>
            </a:r>
            <a:endParaRPr lang="en-US" sz="1400" b="1" kern="1200" dirty="0">
              <a:solidFill>
                <a:schemeClr val="tx1"/>
              </a:solidFill>
            </a:endParaRPr>
          </a:p>
        </p:txBody>
      </p:sp>
      <p:sp>
        <p:nvSpPr>
          <p:cNvPr id="48" name="Rounded Rectangle 6"/>
          <p:cNvSpPr/>
          <p:nvPr/>
        </p:nvSpPr>
        <p:spPr>
          <a:xfrm>
            <a:off x="3270129" y="3554352"/>
            <a:ext cx="5340471" cy="635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0970" tIns="70485" rIns="140970" bIns="70485" numCol="1" spcCol="1270" anchor="ctr" anchorCtr="0">
            <a:noAutofit/>
          </a:bodyPr>
          <a:lstStyle/>
          <a:p>
            <a:pPr marL="285750" lvl="0" indent="-285750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zh-CN" altLang="en-US" sz="1400" b="1" dirty="0">
                <a:solidFill>
                  <a:schemeClr val="tx1"/>
                </a:solidFill>
              </a:rPr>
              <a:t>申请人表填单位地址与人行记录中单位地址的相似度评分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285750" lvl="0" indent="-285750" defTabSz="1644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zh-CN" altLang="en-US" sz="1400" b="1" dirty="0">
                <a:solidFill>
                  <a:schemeClr val="tx1"/>
                </a:solidFill>
              </a:rPr>
              <a:t>申请人表填住宅地址与人行记录中通讯地址的相似度评分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6"/>
          <p:cNvSpPr/>
          <p:nvPr/>
        </p:nvSpPr>
        <p:spPr>
          <a:xfrm>
            <a:off x="3270128" y="4326365"/>
            <a:ext cx="5340471" cy="635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0970" tIns="70485" rIns="140970" bIns="70485" numCol="1" spcCol="1270" anchor="ctr" anchorCtr="0">
            <a:noAutofit/>
          </a:bodyPr>
          <a:lstStyle/>
          <a:p>
            <a:pPr marL="285750" lvl="0" indent="-285750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zh-CN" altLang="en-US" sz="1400" b="1" dirty="0">
                <a:solidFill>
                  <a:schemeClr val="tx1"/>
                </a:solidFill>
              </a:rPr>
              <a:t>近</a:t>
            </a:r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r>
              <a:rPr lang="zh-CN" altLang="en-US" sz="1400" b="1" dirty="0">
                <a:solidFill>
                  <a:schemeClr val="tx1"/>
                </a:solidFill>
              </a:rPr>
              <a:t>天总查询次数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285750" lvl="0" indent="-285750" defTabSz="1644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zh-CN" altLang="en-US" sz="1400" b="1" dirty="0">
                <a:solidFill>
                  <a:schemeClr val="tx1"/>
                </a:solidFill>
              </a:rPr>
              <a:t>近</a:t>
            </a:r>
            <a:r>
              <a:rPr lang="en-US" altLang="zh-CN" sz="1400" b="1" dirty="0">
                <a:solidFill>
                  <a:schemeClr val="tx1"/>
                </a:solidFill>
              </a:rPr>
              <a:t>60</a:t>
            </a:r>
            <a:r>
              <a:rPr lang="zh-CN" altLang="en-US" sz="1400" b="1" dirty="0">
                <a:solidFill>
                  <a:schemeClr val="tx1"/>
                </a:solidFill>
              </a:rPr>
              <a:t>天信用卡审批查询次数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6"/>
          <p:cNvSpPr/>
          <p:nvPr/>
        </p:nvSpPr>
        <p:spPr>
          <a:xfrm>
            <a:off x="3270129" y="5108789"/>
            <a:ext cx="5340471" cy="635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0970" tIns="70485" rIns="140970" bIns="70485" numCol="1" spcCol="1270" anchor="ctr" anchorCtr="0">
            <a:noAutofit/>
          </a:bodyPr>
          <a:lstStyle/>
          <a:p>
            <a:pPr marL="285750" lvl="0" indent="-285750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zh-CN" altLang="en-US" sz="1400" b="1" dirty="0">
                <a:solidFill>
                  <a:schemeClr val="tx1"/>
                </a:solidFill>
              </a:rPr>
              <a:t>触发规则中命中率的最大值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285750" lvl="0" indent="-285750" defTabSz="1644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zh-CN" altLang="en-US" sz="1400" b="1" dirty="0">
                <a:solidFill>
                  <a:schemeClr val="tx1"/>
                </a:solidFill>
              </a:rPr>
              <a:t>触发规则中触发率的最小值 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0340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 bwMode="auto">
          <a:xfrm>
            <a:off x="588131" y="4049123"/>
            <a:ext cx="1737737" cy="2473913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项目开发进程图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www.centraldelregalo.es/wp-content/uploads/2013/02/buscador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-404" r="5268" b="404"/>
          <a:stretch/>
        </p:blipFill>
        <p:spPr bwMode="auto">
          <a:xfrm>
            <a:off x="859905" y="1711912"/>
            <a:ext cx="1450108" cy="14213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86126" y="3271766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业务调研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http://img04.tooopen.com/images/20130323/tooopen_13430880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r="9159" b="5955"/>
          <a:stretch/>
        </p:blipFill>
        <p:spPr bwMode="auto">
          <a:xfrm>
            <a:off x="2806417" y="1720965"/>
            <a:ext cx="1411570" cy="13857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46146" y="3271663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业务诊断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5292" y="3242732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6" descr="http://www.iconshock.com/img_jpg/REALVISTA/construction/jpg/256/architect_icon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29414" y="1669203"/>
            <a:ext cx="1421393" cy="14213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143" y="4512663"/>
            <a:ext cx="1394459" cy="13944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35453" y="6061414"/>
            <a:ext cx="172354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模型和策略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13979" y="3242732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欺诈分析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40909" y="6079333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算法开发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0593" y="6090675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规则评估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71528" y="6070023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44393" y="1207764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89273" y="1223809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63351" y="1223809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6878" y="1223809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08398" y="4150193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06389" y="4126972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22346" y="4099628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29329" y="4087931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2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37" y="2647456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862" y="2647456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24" y="2618881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ight Arrow 66"/>
          <p:cNvSpPr/>
          <p:nvPr/>
        </p:nvSpPr>
        <p:spPr bwMode="auto">
          <a:xfrm>
            <a:off x="2440975" y="2120710"/>
            <a:ext cx="264666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8" name="Right Arrow 77"/>
          <p:cNvSpPr/>
          <p:nvPr/>
        </p:nvSpPr>
        <p:spPr bwMode="auto">
          <a:xfrm>
            <a:off x="4359616" y="2120710"/>
            <a:ext cx="264666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>
            <a:off x="6466191" y="2102344"/>
            <a:ext cx="269781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2" name="Right Arrow 81"/>
          <p:cNvSpPr/>
          <p:nvPr/>
        </p:nvSpPr>
        <p:spPr bwMode="auto">
          <a:xfrm rot="10800000">
            <a:off x="6444588" y="5012808"/>
            <a:ext cx="301151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3" name="Right Arrow 82"/>
          <p:cNvSpPr/>
          <p:nvPr/>
        </p:nvSpPr>
        <p:spPr bwMode="auto">
          <a:xfrm rot="5400000">
            <a:off x="7481010" y="3608418"/>
            <a:ext cx="318739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4" name="Right Arrow 83"/>
          <p:cNvSpPr/>
          <p:nvPr/>
        </p:nvSpPr>
        <p:spPr bwMode="auto">
          <a:xfrm rot="10800000">
            <a:off x="4411597" y="5043479"/>
            <a:ext cx="264666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5" name="Right Arrow 84"/>
          <p:cNvSpPr/>
          <p:nvPr/>
        </p:nvSpPr>
        <p:spPr bwMode="auto">
          <a:xfrm rot="10800000">
            <a:off x="2359992" y="5107019"/>
            <a:ext cx="264666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9613" y="1202604"/>
            <a:ext cx="124906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10" name="Picture 38" descr="http://seohunts.com/images/seo-landing-img.jpg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43" y="1638164"/>
            <a:ext cx="1450533" cy="14974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578" y="2637931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http://tutorial.math.lamar.edu/Classes/CalcIII/QuadricSurfaces_files/image006.gif"/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51"/>
          <a:stretch/>
        </p:blipFill>
        <p:spPr bwMode="auto">
          <a:xfrm>
            <a:off x="4816847" y="4599617"/>
            <a:ext cx="1458203" cy="14102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/>
        </p:spPr>
      </p:pic>
      <p:pic>
        <p:nvPicPr>
          <p:cNvPr id="63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27" y="5498214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 descr="https://cdn4.iconfinder.com/data/icons/professionals/512/power_engineer.svg-512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801" y="4557445"/>
            <a:ext cx="1423880" cy="14238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/>
        </p:spPr>
      </p:pic>
      <p:pic>
        <p:nvPicPr>
          <p:cNvPr id="105" name="Picture 6" descr="http://homeforgoodla.org/wp-content/uploads/2015/01/icon3-01.png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4" t="13912" r="22489" b="16120"/>
          <a:stretch/>
        </p:blipFill>
        <p:spPr bwMode="auto">
          <a:xfrm flipV="1">
            <a:off x="6966809" y="4623279"/>
            <a:ext cx="1423531" cy="13568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/>
        </p:spPr>
      </p:pic>
      <p:pic>
        <p:nvPicPr>
          <p:cNvPr id="62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68" y="5495399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70" y="5498214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66" y="5498214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ounded Rectangle 44"/>
          <p:cNvSpPr/>
          <p:nvPr/>
        </p:nvSpPr>
        <p:spPr bwMode="auto">
          <a:xfrm>
            <a:off x="2629461" y="4014599"/>
            <a:ext cx="1737737" cy="2473913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4305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8255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487455"/>
              </p:ext>
            </p:extLst>
          </p:nvPr>
        </p:nvGraphicFramePr>
        <p:xfrm>
          <a:off x="1385777" y="171597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95312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成功开发可落地反照会策略</a:t>
            </a:r>
            <a:r>
              <a:rPr lang="en-US" altLang="zh-CN" dirty="0"/>
              <a:t>,</a:t>
            </a:r>
            <a:r>
              <a:rPr lang="zh-CN" altLang="en-US" dirty="0"/>
              <a:t>建议自动化策略每月价值高达</a:t>
            </a:r>
            <a:r>
              <a:rPr lang="en-US" altLang="zh-CN" dirty="0"/>
              <a:t>55</a:t>
            </a:r>
            <a:r>
              <a:rPr lang="zh-CN" altLang="en-US" dirty="0"/>
              <a:t>万，实现策略可精准量化调节</a:t>
            </a:r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95331366"/>
              </p:ext>
            </p:extLst>
          </p:nvPr>
        </p:nvGraphicFramePr>
        <p:xfrm>
          <a:off x="5046075" y="1657744"/>
          <a:ext cx="1955859" cy="320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/>
          <p:cNvSpPr/>
          <p:nvPr/>
        </p:nvSpPr>
        <p:spPr>
          <a:xfrm>
            <a:off x="6963805" y="4181377"/>
            <a:ext cx="6463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88%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7094" y="2618947"/>
            <a:ext cx="6463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45%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57094" y="3107044"/>
            <a:ext cx="6463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37%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57094" y="3585852"/>
            <a:ext cx="6463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56%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66891" y="1571591"/>
            <a:ext cx="19800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人工转自动比率</a:t>
            </a:r>
            <a:endParaRPr 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7094" y="2109119"/>
            <a:ext cx="6463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19%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32160" y="1562799"/>
            <a:ext cx="12105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策略价值</a:t>
            </a:r>
            <a:endParaRPr 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45114" y="4191607"/>
            <a:ext cx="101822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</a:rPr>
              <a:t>146,386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37882" y="2622630"/>
            <a:ext cx="88998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</a:rPr>
              <a:t>56,677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5114" y="3124628"/>
            <a:ext cx="101822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</a:rPr>
              <a:t>106,643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37881" y="3585387"/>
            <a:ext cx="88998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</a:rPr>
              <a:t>58,397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45114" y="2109119"/>
            <a:ext cx="101822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</a:rPr>
              <a:t>160,817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89059" y="4801976"/>
            <a:ext cx="389561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平均人工转自动比率：</a:t>
            </a:r>
            <a:r>
              <a:rPr lang="en-US" altLang="zh-CN" sz="2400" b="1" dirty="0">
                <a:solidFill>
                  <a:srgbClr val="000000"/>
                </a:solidFill>
              </a:rPr>
              <a:t>34%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07170" y="5353655"/>
            <a:ext cx="44775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自动策略总价值：</a:t>
            </a:r>
            <a:r>
              <a:rPr lang="en-US" sz="2400" b="1" dirty="0">
                <a:solidFill>
                  <a:srgbClr val="000000"/>
                </a:solidFill>
              </a:rPr>
              <a:t>550,844</a:t>
            </a:r>
            <a:r>
              <a:rPr lang="zh-CN" altLang="en-US" sz="2400" b="1" dirty="0">
                <a:solidFill>
                  <a:srgbClr val="000000"/>
                </a:solidFill>
              </a:rPr>
              <a:t>元</a:t>
            </a:r>
            <a:r>
              <a:rPr lang="en-US" altLang="zh-CN" sz="2400" b="1" dirty="0">
                <a:solidFill>
                  <a:srgbClr val="000000"/>
                </a:solidFill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</a:rPr>
              <a:t>月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3451" y="6127156"/>
            <a:ext cx="7178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价值计算：人工节约成本</a:t>
            </a:r>
            <a:r>
              <a:rPr lang="en-US" altLang="zh-CN" sz="2000" b="1" dirty="0">
                <a:solidFill>
                  <a:srgbClr val="000000"/>
                </a:solidFill>
              </a:rPr>
              <a:t>-</a:t>
            </a:r>
            <a:r>
              <a:rPr lang="zh-CN" altLang="en-US" sz="2000" b="1" dirty="0">
                <a:solidFill>
                  <a:srgbClr val="000000"/>
                </a:solidFill>
              </a:rPr>
              <a:t>增加欺诈成本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" y="1488259"/>
            <a:ext cx="4928131" cy="362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29662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white">
          <a:xfrm>
            <a:off x="1024915" y="1255647"/>
            <a:ext cx="7273723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模型开发</a:t>
            </a:r>
          </a:p>
        </p:txBody>
      </p:sp>
      <p:pic>
        <p:nvPicPr>
          <p:cNvPr id="5" name="Picture 4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470" y="3296605"/>
            <a:ext cx="2425465" cy="24254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93038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30" descr="img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171" y="4129695"/>
            <a:ext cx="4666268" cy="20525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强风险欺诈模型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22372"/>
              </p:ext>
            </p:extLst>
          </p:nvPr>
        </p:nvGraphicFramePr>
        <p:xfrm>
          <a:off x="556180" y="1073807"/>
          <a:ext cx="8342724" cy="2259568"/>
        </p:xfrm>
        <a:graphic>
          <a:graphicData uri="http://schemas.openxmlformats.org/drawingml/2006/table">
            <a:tbl>
              <a:tblPr/>
              <a:tblGrid>
                <a:gridCol w="289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模型细分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入模变量</a:t>
                      </a:r>
                      <a:br>
                        <a:rPr lang="en-US" altLang="zh-C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个数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KS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训练样本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验证样本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跨时间检验样本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普通线下申请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线上ＰＣ填表进件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线上外部商户合作获客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46.10%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线上移动端渠道ＷＡＰ进件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线上移动端渠道微信进件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征信小白进件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81000" y="3664009"/>
            <a:ext cx="3976029" cy="2983887"/>
            <a:chOff x="122547" y="3501297"/>
            <a:chExt cx="4409662" cy="3309315"/>
          </a:xfrm>
        </p:grpSpPr>
        <p:pic>
          <p:nvPicPr>
            <p:cNvPr id="13" name="图片 40" descr="img14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47" y="3501297"/>
              <a:ext cx="4409662" cy="33093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" name="Straight Connector 13"/>
            <p:cNvCxnSpPr/>
            <p:nvPr/>
          </p:nvCxnSpPr>
          <p:spPr bwMode="auto">
            <a:xfrm>
              <a:off x="2384981" y="4161680"/>
              <a:ext cx="0" cy="1649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340270" y="4830983"/>
              <a:ext cx="963725" cy="452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dirty="0"/>
                <a:t>KS</a:t>
              </a:r>
              <a:r>
                <a:rPr lang="zh-CN" altLang="en-US" dirty="0"/>
                <a:t>值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416717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– </a:t>
            </a:r>
            <a:r>
              <a:rPr lang="zh-CN" altLang="en-US" dirty="0"/>
              <a:t>线上移动渠道微信进件免照会模型入模变量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43546"/>
              </p:ext>
            </p:extLst>
          </p:nvPr>
        </p:nvGraphicFramePr>
        <p:xfrm>
          <a:off x="437369" y="1034712"/>
          <a:ext cx="8439931" cy="534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8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变量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变量描述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估计值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Wald </a:t>
                      </a:r>
                      <a:r>
                        <a:rPr lang="zh-CN" sz="800" dirty="0">
                          <a:effectLst/>
                        </a:rPr>
                        <a:t>卡方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 &gt; </a:t>
                      </a:r>
                      <a:r>
                        <a:rPr lang="zh-CN" sz="800">
                          <a:effectLst/>
                        </a:rPr>
                        <a:t>卡方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(0.516148,+]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1.056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38.452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DV__BINNED_BAD_HIT_RATE_MAX1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Bad_Hit_Rate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(-,0.12003773]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1.1545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33.1811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DV__BINNED_FA00061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行</a:t>
                      </a:r>
                      <a:r>
                        <a:rPr lang="zh-CN" altLang="en-US" sz="800" dirty="0">
                          <a:effectLst/>
                        </a:rPr>
                        <a:t>业代码是否为</a:t>
                      </a:r>
                      <a:r>
                        <a:rPr lang="en-US" sz="800" dirty="0">
                          <a:effectLst/>
                        </a:rPr>
                        <a:t>0010,0102,0104,0121,0171,0172,0251,0252,0253,0257,0258,0301,0500,0685,0720,0860,0867,0961,0980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1.3777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32.1303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LOG_FG7024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同一单位电话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不同直系亲属联系电话申请次数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LOG(FG7024+1)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-0.456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28.9049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DV__BINNED_FA00051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职</a:t>
                      </a:r>
                      <a:r>
                        <a:rPr lang="zh-CN" altLang="en-US" sz="800" dirty="0">
                          <a:effectLst/>
                        </a:rPr>
                        <a:t>业是否为</a:t>
                      </a:r>
                      <a:r>
                        <a:rPr lang="en-US" sz="800" dirty="0">
                          <a:effectLst/>
                        </a:rPr>
                        <a:t>003,012,108,109,205,206,208,210,211,301,302,305,306,403,404,506,507,508,551,553,554,650,653,656,667,701,751,801,804,901,959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0.7817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27.2153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FG6103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60</a:t>
                      </a:r>
                      <a:r>
                        <a:rPr lang="zh-CN" sz="800">
                          <a:effectLst/>
                        </a:rPr>
                        <a:t>天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同一推荐人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卡寄单位</a:t>
                      </a:r>
                      <a:r>
                        <a:rPr lang="en-US" sz="800">
                          <a:effectLst/>
                        </a:rPr>
                        <a:t>/</a:t>
                      </a:r>
                      <a:r>
                        <a:rPr lang="zh-CN" sz="800">
                          <a:effectLst/>
                        </a:rPr>
                        <a:t>相同卡寄地址的申请次数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-0.0191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25.6843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3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DV__BINNED_BAD_HIT_RATE_MAX4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Bad_Hit_Rate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altLang="zh-CN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0.57287661,0.60013981]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-0.7147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DV_FA00121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卡片寄往地址标识</a:t>
                      </a:r>
                      <a:r>
                        <a:rPr lang="zh-CN" altLang="en-US" sz="800" dirty="0">
                          <a:effectLst/>
                        </a:rPr>
                        <a:t>是否为</a:t>
                      </a:r>
                      <a:r>
                        <a:rPr lang="en-US" sz="800" dirty="0">
                          <a:effectLst/>
                        </a:rPr>
                        <a:t>B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0.6316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21.863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LOG_HIT_RATE_MAX_2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Hit_Rate</a:t>
                      </a:r>
                      <a:r>
                        <a:rPr lang="zh-CN" sz="800" dirty="0">
                          <a:effectLst/>
                        </a:rPr>
                        <a:t>最大值（不含疑似欺诈及电核判定欺诈）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LOG(HIT_RATE_MAX_2+1)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-10.1732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21.8284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LOG_FL7011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近</a:t>
                      </a: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zh-CN" sz="800" dirty="0">
                          <a:effectLst/>
                        </a:rPr>
                        <a:t>天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同一</a:t>
                      </a:r>
                      <a:r>
                        <a:rPr lang="en-US" sz="800" dirty="0">
                          <a:effectLst/>
                        </a:rPr>
                        <a:t>IP</a:t>
                      </a:r>
                      <a:r>
                        <a:rPr lang="zh-CN" sz="800" dirty="0">
                          <a:effectLst/>
                        </a:rPr>
                        <a:t>地址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zh-CN" sz="800" dirty="0">
                          <a:effectLst/>
                        </a:rPr>
                        <a:t>不同住宅地址申请次数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LOG(FL7011+1)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-0.3789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19.8457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DV__BINNED_FB1019_MAX2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住宅地址与单位地址的相似度评分最大值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(0.693037,0.793939]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-0.6581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17.1978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&lt;.0001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FC0005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近</a:t>
                      </a:r>
                      <a:r>
                        <a:rPr lang="en-US" sz="800">
                          <a:effectLst/>
                        </a:rPr>
                        <a:t>7</a:t>
                      </a:r>
                      <a:r>
                        <a:rPr lang="zh-CN" sz="800">
                          <a:effectLst/>
                        </a:rPr>
                        <a:t>天信用卡审批查询次数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-0.267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13.8184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LOG_TRIGGER_RATE_MIN_2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Trigger_Rate</a:t>
                      </a:r>
                      <a:r>
                        <a:rPr lang="zh-CN" sz="800" dirty="0">
                          <a:effectLst/>
                        </a:rPr>
                        <a:t>最小值（不含疑似欺诈及电核判定欺诈）</a:t>
                      </a:r>
                      <a:r>
                        <a:rPr lang="zh-CN" altLang="en-US" sz="800" dirty="0">
                          <a:effectLst/>
                        </a:rPr>
                        <a:t>的</a:t>
                      </a:r>
                      <a:r>
                        <a:rPr lang="en-US" altLang="zh-CN" sz="800" dirty="0">
                          <a:effectLst/>
                        </a:rPr>
                        <a:t>LOG</a:t>
                      </a:r>
                      <a:r>
                        <a:rPr lang="zh-CN" altLang="en-US" sz="800" dirty="0">
                          <a:effectLst/>
                        </a:rPr>
                        <a:t>变换</a:t>
                      </a:r>
                      <a:r>
                        <a:rPr lang="en-US" sz="800" dirty="0">
                          <a:effectLst/>
                        </a:rPr>
                        <a:t>LOG(TRIGGER_RATE_MIN_2+1)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69.2886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11.541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DV__BINNED_FD0001_MAX4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申请人表填单位地址与人行记录中单位地址的相似度评分最大值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(0.24,0.516148]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0.5571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11.221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DV__BINNED_FD0006_MIN2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申请人表填单位名称与人行记录中单位名称的相似度评分最小值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(0,+]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0.4904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11.0117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0.0009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TRIGGER_RATE_MIN_2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触发规则中</a:t>
                      </a:r>
                      <a:r>
                        <a:rPr lang="en-US" sz="800" dirty="0" err="1">
                          <a:effectLst/>
                        </a:rPr>
                        <a:t>Trigger_Rate</a:t>
                      </a:r>
                      <a:r>
                        <a:rPr lang="zh-CN" sz="800" dirty="0">
                          <a:effectLst/>
                        </a:rPr>
                        <a:t>最小值（不含疑似欺诈及电核判定欺诈）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-54.0192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9.8238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0.0017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DV__BINNED_FD0003_MAX4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申请人表填住宅地址与人行记录中住宅地址的相似度评分最大值</a:t>
                      </a:r>
                      <a:r>
                        <a:rPr lang="zh-CN" altLang="en-US" sz="800" dirty="0">
                          <a:effectLst/>
                        </a:rPr>
                        <a:t>是否</a:t>
                      </a:r>
                      <a:r>
                        <a:rPr lang="en-US" sz="800" dirty="0">
                          <a:effectLst/>
                        </a:rPr>
                        <a:t>(0.529846,0.736]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0.5472</a:t>
                      </a:r>
                      <a:endParaRPr lang="en-US" sz="8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8.6433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0.0033</a:t>
                      </a:r>
                      <a:endParaRPr lang="en-US" sz="8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8841" marR="18841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0816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Blank">
  <a:themeElements>
    <a:clrScheme name="FICO Confidential">
      <a:dk1>
        <a:srgbClr val="003F5F"/>
      </a:dk1>
      <a:lt1>
        <a:srgbClr val="FFFFFF"/>
      </a:lt1>
      <a:dk2>
        <a:srgbClr val="616265"/>
      </a:dk2>
      <a:lt2>
        <a:srgbClr val="E0E6B0"/>
      </a:lt2>
      <a:accent1>
        <a:srgbClr val="003F5F"/>
      </a:accent1>
      <a:accent2>
        <a:srgbClr val="FFC82E"/>
      </a:accent2>
      <a:accent3>
        <a:srgbClr val="A2AC59"/>
      </a:accent3>
      <a:accent4>
        <a:srgbClr val="616265"/>
      </a:accent4>
      <a:accent5>
        <a:srgbClr val="80A3B7"/>
      </a:accent5>
      <a:accent6>
        <a:srgbClr val="EF8200"/>
      </a:accent6>
      <a:hlink>
        <a:srgbClr val="D7D2CB"/>
      </a:hlink>
      <a:folHlink>
        <a:srgbClr val="DBE5EA"/>
      </a:folHlink>
    </a:clrScheme>
    <a:fontScheme name="FICO 2010 CONFIDENTIAL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3363" marR="0" indent="-233363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Arial" charset="0"/>
          <a:buChar char="»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3363" marR="0" indent="-233363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Arial" charset="0"/>
          <a:buChar char="»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FICO 2010 CONFIDENTIAL 1">
        <a:dk1>
          <a:srgbClr val="000000"/>
        </a:dk1>
        <a:lt1>
          <a:srgbClr val="FFFFFF"/>
        </a:lt1>
        <a:dk2>
          <a:srgbClr val="A3100D"/>
        </a:dk2>
        <a:lt2>
          <a:srgbClr val="D9D8BE"/>
        </a:lt2>
        <a:accent1>
          <a:srgbClr val="F47B1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8BFAB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2">
        <a:dk1>
          <a:srgbClr val="000000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3">
        <a:dk1>
          <a:srgbClr val="4D4E49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40413D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4">
        <a:dk1>
          <a:srgbClr val="42433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373834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5">
        <a:dk1>
          <a:srgbClr val="003F5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6">
        <a:dk1>
          <a:srgbClr val="003F5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8C525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1B220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7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8C525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1B220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8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9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53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0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1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B7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2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4D4E53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2B2B3"/>
        </a:accent5>
        <a:accent6>
          <a:srgbClr val="E7B529"/>
        </a:accent6>
        <a:hlink>
          <a:srgbClr val="80A1B7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3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4D4E53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2B2B3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4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5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7E99AA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6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7E99AA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ICO 2010 CONFIDENTIAL">
  <a:themeElements>
    <a:clrScheme name="">
      <a:dk1>
        <a:srgbClr val="003F5F"/>
      </a:dk1>
      <a:lt1>
        <a:srgbClr val="FFFFFF"/>
      </a:lt1>
      <a:dk2>
        <a:srgbClr val="A3120D"/>
      </a:dk2>
      <a:lt2>
        <a:srgbClr val="D7D2CB"/>
      </a:lt2>
      <a:accent1>
        <a:srgbClr val="616265"/>
      </a:accent1>
      <a:accent2>
        <a:srgbClr val="FFC82E"/>
      </a:accent2>
      <a:accent3>
        <a:srgbClr val="FFFFFF"/>
      </a:accent3>
      <a:accent4>
        <a:srgbClr val="003450"/>
      </a:accent4>
      <a:accent5>
        <a:srgbClr val="B7B7B8"/>
      </a:accent5>
      <a:accent6>
        <a:srgbClr val="E7B529"/>
      </a:accent6>
      <a:hlink>
        <a:srgbClr val="80A3B7"/>
      </a:hlink>
      <a:folHlink>
        <a:srgbClr val="A2AC59"/>
      </a:folHlink>
    </a:clrScheme>
    <a:fontScheme name="FICO 2010 CONFIDENTIAL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3363" marR="0" indent="-233363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Arial" pitchFamily="34" charset="0"/>
          <a:buChar char="»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3363" marR="0" indent="-233363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Arial" pitchFamily="34" charset="0"/>
          <a:buChar char="»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FICO 2010 CONFIDENTIAL 1">
        <a:dk1>
          <a:srgbClr val="000000"/>
        </a:dk1>
        <a:lt1>
          <a:srgbClr val="FFFFFF"/>
        </a:lt1>
        <a:dk2>
          <a:srgbClr val="A3100D"/>
        </a:dk2>
        <a:lt2>
          <a:srgbClr val="D9D8BE"/>
        </a:lt2>
        <a:accent1>
          <a:srgbClr val="F47B1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8BFAB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2">
        <a:dk1>
          <a:srgbClr val="000000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3">
        <a:dk1>
          <a:srgbClr val="4D4E49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40413D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4">
        <a:dk1>
          <a:srgbClr val="42433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373834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5">
        <a:dk1>
          <a:srgbClr val="003F5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6">
        <a:dk1>
          <a:srgbClr val="003F5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8C525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1B220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7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8C525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1B220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8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9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53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0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1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B7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2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4D4E53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2B2B3"/>
        </a:accent5>
        <a:accent6>
          <a:srgbClr val="E7B529"/>
        </a:accent6>
        <a:hlink>
          <a:srgbClr val="80A1B7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3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4D4E53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2B2B3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4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5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7E99AA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6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7E99AA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4039</TotalTime>
  <Words>6246</Words>
  <Application>Microsoft Office PowerPoint</Application>
  <PresentationFormat>全屏显示(4:3)</PresentationFormat>
  <Paragraphs>1567</Paragraphs>
  <Slides>32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Candara</vt:lpstr>
      <vt:lpstr>Times New Roman</vt:lpstr>
      <vt:lpstr>Wingdings</vt:lpstr>
      <vt:lpstr>Blank</vt:lpstr>
      <vt:lpstr>FICO 2010 CONFIDENTIAL</vt:lpstr>
      <vt:lpstr>PowerPoint 演示文稿</vt:lpstr>
      <vt:lpstr>PowerPoint 演示文稿</vt:lpstr>
      <vt:lpstr>PowerPoint 演示文稿</vt:lpstr>
      <vt:lpstr>项目开发进程图</vt:lpstr>
      <vt:lpstr>项目亮点</vt:lpstr>
      <vt:lpstr>成功开发可落地反照会策略,建议自动化策略每月价值高达55万，实现策略可精准量化调节</vt:lpstr>
      <vt:lpstr>PowerPoint 演示文稿</vt:lpstr>
      <vt:lpstr>强风险欺诈模型</vt:lpstr>
      <vt:lpstr>示例– 线上移动渠道微信进件免照会模型入模变量</vt:lpstr>
      <vt:lpstr>反照会模型</vt:lpstr>
      <vt:lpstr>示例– 普通线下进件免照会模型入模变量</vt:lpstr>
      <vt:lpstr>PowerPoint 演示文稿</vt:lpstr>
      <vt:lpstr>PowerPoint 演示文稿</vt:lpstr>
      <vt:lpstr>反欺诈模型规则拦截体系   </vt:lpstr>
      <vt:lpstr>反欺诈规则触发率与命中率比较效果评估</vt:lpstr>
      <vt:lpstr>丰富和完善反欺诈拦截体系  </vt:lpstr>
      <vt:lpstr>精准量化和可灵活调节的免照会策略体系</vt:lpstr>
      <vt:lpstr>免照会策略效果评估</vt:lpstr>
      <vt:lpstr>反照会策略效果评估</vt:lpstr>
      <vt:lpstr>   附录</vt:lpstr>
      <vt:lpstr>附录 – 征信小白进件免照会模型入模变量</vt:lpstr>
      <vt:lpstr>附录 – 外部商户合作进件免照会模型入模变量</vt:lpstr>
      <vt:lpstr>附录 – 线上PC进件免照会模型入模变量</vt:lpstr>
      <vt:lpstr>附录 – 线上移动渠道WAP进件免照会模型入模变量</vt:lpstr>
      <vt:lpstr>附录 – 线上移动渠道微信进件免照会模型入模变量</vt:lpstr>
      <vt:lpstr>附录 – 征信小白进件反欺诈模型入模变量</vt:lpstr>
      <vt:lpstr>附录 – 普通线下进件反欺诈模型入模变量</vt:lpstr>
      <vt:lpstr>附录 – 外部商户合作进件反欺诈模型入模变量</vt:lpstr>
      <vt:lpstr>附录 – 线上PC进件反欺诈模型入模变量</vt:lpstr>
      <vt:lpstr>附录 – 线上移动渠道WAP进件反欺诈模型入模变量</vt:lpstr>
      <vt:lpstr>附录 – 线上移动渠道微信进件反欺诈模型入模变量</vt:lpstr>
      <vt:lpstr>特征工程 – 全面覆盖，捕获欺诈本质</vt:lpstr>
    </vt:vector>
  </TitlesOfParts>
  <Company>FICO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David Qi</dc:creator>
  <cp:keywords>FICO PPT Template 2012</cp:keywords>
  <cp:lastModifiedBy>Brian</cp:lastModifiedBy>
  <cp:revision>146</cp:revision>
  <cp:lastPrinted>2007-07-19T16:12:38Z</cp:lastPrinted>
  <dcterms:created xsi:type="dcterms:W3CDTF">2016-08-28T14:20:53Z</dcterms:created>
  <dcterms:modified xsi:type="dcterms:W3CDTF">2016-09-01T14:51:22Z</dcterms:modified>
  <cp:category>FICO PowerPoint Template 2012</cp:category>
</cp:coreProperties>
</file>