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4"/>
  </p:notesMasterIdLst>
  <p:sldIdLst>
    <p:sldId id="256" r:id="rId2"/>
    <p:sldId id="263" r:id="rId3"/>
    <p:sldId id="262" r:id="rId4"/>
    <p:sldId id="264" r:id="rId5"/>
    <p:sldId id="269" r:id="rId6"/>
    <p:sldId id="266" r:id="rId7"/>
    <p:sldId id="272" r:id="rId8"/>
    <p:sldId id="275" r:id="rId9"/>
    <p:sldId id="274" r:id="rId10"/>
    <p:sldId id="276" r:id="rId11"/>
    <p:sldId id="268" r:id="rId12"/>
    <p:sldId id="277" r:id="rId13"/>
    <p:sldId id="273" r:id="rId14"/>
    <p:sldId id="258" r:id="rId15"/>
    <p:sldId id="257" r:id="rId16"/>
    <p:sldId id="282" r:id="rId17"/>
    <p:sldId id="280" r:id="rId18"/>
    <p:sldId id="281" r:id="rId19"/>
    <p:sldId id="279" r:id="rId20"/>
    <p:sldId id="270" r:id="rId21"/>
    <p:sldId id="271" r:id="rId22"/>
    <p:sldId id="278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tx1"/>
      </a:buClr>
      <a:buFont typeface="Arial" pitchFamily="34" charset="0"/>
      <a:buChar char="»"/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627" autoAdjust="0"/>
  </p:normalViewPr>
  <p:slideViewPr>
    <p:cSldViewPr snapToGrid="0">
      <p:cViewPr varScale="1">
        <p:scale>
          <a:sx n="68" d="100"/>
          <a:sy n="68" d="100"/>
        </p:scale>
        <p:origin x="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8A34E-E026-4837-9CC3-039B87D4CB1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B18BEB-C8D6-4786-9662-AE6B93733DAD}">
      <dgm:prSet phldrT="[Text]"/>
      <dgm:spPr/>
      <dgm:t>
        <a:bodyPr/>
        <a:lstStyle/>
        <a:p>
          <a:r>
            <a:rPr lang="zh-CN" altLang="en-US" dirty="0"/>
            <a:t>创新模糊匹配快速解决方案</a:t>
          </a:r>
          <a:endParaRPr lang="en-US" dirty="0"/>
        </a:p>
      </dgm:t>
    </dgm:pt>
    <dgm:pt modelId="{EA4257D4-C878-4C58-B50E-3FC7333BBF97}" type="parTrans" cxnId="{0A66CF9C-8F11-4FD0-8870-4D19ED97F59A}">
      <dgm:prSet/>
      <dgm:spPr/>
      <dgm:t>
        <a:bodyPr/>
        <a:lstStyle/>
        <a:p>
          <a:endParaRPr lang="en-US"/>
        </a:p>
      </dgm:t>
    </dgm:pt>
    <dgm:pt modelId="{DB606C24-F476-46A6-83D9-F2DF301C3ABB}" type="sibTrans" cxnId="{0A66CF9C-8F11-4FD0-8870-4D19ED97F59A}">
      <dgm:prSet/>
      <dgm:spPr/>
      <dgm:t>
        <a:bodyPr/>
        <a:lstStyle/>
        <a:p>
          <a:endParaRPr lang="en-US"/>
        </a:p>
      </dgm:t>
    </dgm:pt>
    <dgm:pt modelId="{218E0A2B-9C99-4538-90A0-83E01474D440}">
      <dgm:prSet phldrT="[Text]"/>
      <dgm:spPr/>
      <dgm:t>
        <a:bodyPr/>
        <a:lstStyle/>
        <a:p>
          <a:r>
            <a:rPr lang="zh-CN" altLang="en-US" dirty="0"/>
            <a:t>创新大数据法则逻辑校验</a:t>
          </a:r>
          <a:endParaRPr lang="en-US" dirty="0"/>
        </a:p>
      </dgm:t>
    </dgm:pt>
    <dgm:pt modelId="{4CA61DE7-A4D5-44A9-8C43-98D47437B8B3}" type="parTrans" cxnId="{EF53BA09-FFD1-42C8-8BC1-46B94A2A1B38}">
      <dgm:prSet/>
      <dgm:spPr/>
      <dgm:t>
        <a:bodyPr/>
        <a:lstStyle/>
        <a:p>
          <a:endParaRPr lang="en-US"/>
        </a:p>
      </dgm:t>
    </dgm:pt>
    <dgm:pt modelId="{3AD6CE72-D0DC-4016-AFA4-B991D8704903}" type="sibTrans" cxnId="{EF53BA09-FFD1-42C8-8BC1-46B94A2A1B38}">
      <dgm:prSet/>
      <dgm:spPr/>
      <dgm:t>
        <a:bodyPr/>
        <a:lstStyle/>
        <a:p>
          <a:endParaRPr lang="en-US"/>
        </a:p>
      </dgm:t>
    </dgm:pt>
    <dgm:pt modelId="{F0FDBFD2-3F02-4CDC-A02B-02D68170CD3D}">
      <dgm:prSet phldrT="[Text]"/>
      <dgm:spPr/>
      <dgm:t>
        <a:bodyPr/>
        <a:lstStyle/>
        <a:p>
          <a:r>
            <a:rPr lang="zh-CN" altLang="en-US" dirty="0"/>
            <a:t>创新策略模拟工具</a:t>
          </a:r>
          <a:endParaRPr lang="en-US" dirty="0"/>
        </a:p>
      </dgm:t>
    </dgm:pt>
    <dgm:pt modelId="{3457CA70-8D2D-4C18-A7BC-580F9A926295}" type="parTrans" cxnId="{AD58FEE5-60AA-40C0-8DF4-5B0433AD35FD}">
      <dgm:prSet/>
      <dgm:spPr/>
      <dgm:t>
        <a:bodyPr/>
        <a:lstStyle/>
        <a:p>
          <a:endParaRPr lang="en-US"/>
        </a:p>
      </dgm:t>
    </dgm:pt>
    <dgm:pt modelId="{2D415133-EDC5-427C-8A20-077BFAC8263B}" type="sibTrans" cxnId="{AD58FEE5-60AA-40C0-8DF4-5B0433AD35FD}">
      <dgm:prSet/>
      <dgm:spPr/>
      <dgm:t>
        <a:bodyPr/>
        <a:lstStyle/>
        <a:p>
          <a:endParaRPr lang="en-US"/>
        </a:p>
      </dgm:t>
    </dgm:pt>
    <dgm:pt modelId="{639971DF-952E-4C49-B0A7-8917CA2BD8AB}">
      <dgm:prSet phldrT="[Text]"/>
      <dgm:spPr/>
      <dgm:t>
        <a:bodyPr/>
        <a:lstStyle/>
        <a:p>
          <a:r>
            <a:rPr lang="zh-CN" altLang="en-US" dirty="0"/>
            <a:t>创新多维度信息交叉验证</a:t>
          </a:r>
          <a:endParaRPr lang="en-US" dirty="0"/>
        </a:p>
      </dgm:t>
    </dgm:pt>
    <dgm:pt modelId="{EC39F30C-144E-4214-8A29-F8752643C704}" type="parTrans" cxnId="{441523F3-A511-449D-9029-FC291409194B}">
      <dgm:prSet/>
      <dgm:spPr/>
      <dgm:t>
        <a:bodyPr/>
        <a:lstStyle/>
        <a:p>
          <a:endParaRPr lang="en-US"/>
        </a:p>
      </dgm:t>
    </dgm:pt>
    <dgm:pt modelId="{2A645C50-1EDF-483A-9C3E-32B02EDC46BE}" type="sibTrans" cxnId="{441523F3-A511-449D-9029-FC291409194B}">
      <dgm:prSet/>
      <dgm:spPr/>
      <dgm:t>
        <a:bodyPr/>
        <a:lstStyle/>
        <a:p>
          <a:endParaRPr lang="en-US"/>
        </a:p>
      </dgm:t>
    </dgm:pt>
    <dgm:pt modelId="{AC839B97-63CC-4EF4-82BB-9173A433EFDF}">
      <dgm:prSet phldrT="[Text]"/>
      <dgm:spPr/>
      <dgm:t>
        <a:bodyPr/>
        <a:lstStyle/>
        <a:p>
          <a:r>
            <a:rPr lang="zh-CN" altLang="en-US" dirty="0"/>
            <a:t>创新相似度评分指标入模</a:t>
          </a:r>
          <a:endParaRPr lang="en-US" dirty="0"/>
        </a:p>
      </dgm:t>
    </dgm:pt>
    <dgm:pt modelId="{A7428B68-899D-43AD-8C67-5A48D17DC6E8}" type="parTrans" cxnId="{EA7476A2-866C-4352-9D1B-97CB57D5C8F0}">
      <dgm:prSet/>
      <dgm:spPr/>
      <dgm:t>
        <a:bodyPr/>
        <a:lstStyle/>
        <a:p>
          <a:endParaRPr lang="en-US"/>
        </a:p>
      </dgm:t>
    </dgm:pt>
    <dgm:pt modelId="{6507C14C-0B46-40EE-909F-EAC3197858FA}" type="sibTrans" cxnId="{EA7476A2-866C-4352-9D1B-97CB57D5C8F0}">
      <dgm:prSet/>
      <dgm:spPr/>
      <dgm:t>
        <a:bodyPr/>
        <a:lstStyle/>
        <a:p>
          <a:endParaRPr lang="en-US"/>
        </a:p>
      </dgm:t>
    </dgm:pt>
    <dgm:pt modelId="{1FDEEA47-5E88-4C9D-9757-46420CD51231}" type="pres">
      <dgm:prSet presAssocID="{7778A34E-E026-4837-9CC3-039B87D4CB16}" presName="Name0" presStyleCnt="0">
        <dgm:presLayoutVars>
          <dgm:chMax val="7"/>
          <dgm:chPref val="7"/>
          <dgm:dir/>
        </dgm:presLayoutVars>
      </dgm:prSet>
      <dgm:spPr/>
    </dgm:pt>
    <dgm:pt modelId="{808DB468-E47B-4FEA-87AD-A908413616F4}" type="pres">
      <dgm:prSet presAssocID="{7778A34E-E026-4837-9CC3-039B87D4CB16}" presName="Name1" presStyleCnt="0"/>
      <dgm:spPr/>
    </dgm:pt>
    <dgm:pt modelId="{40AC4DAD-E610-4E9B-B570-F5363945E1DB}" type="pres">
      <dgm:prSet presAssocID="{7778A34E-E026-4837-9CC3-039B87D4CB16}" presName="cycle" presStyleCnt="0"/>
      <dgm:spPr/>
    </dgm:pt>
    <dgm:pt modelId="{EE3B8EEC-77AD-4546-8A75-9D54A8DFFA93}" type="pres">
      <dgm:prSet presAssocID="{7778A34E-E026-4837-9CC3-039B87D4CB16}" presName="srcNode" presStyleLbl="node1" presStyleIdx="0" presStyleCnt="5"/>
      <dgm:spPr/>
    </dgm:pt>
    <dgm:pt modelId="{1112DB70-932C-4A06-A4DF-D1381F4CA4EA}" type="pres">
      <dgm:prSet presAssocID="{7778A34E-E026-4837-9CC3-039B87D4CB16}" presName="conn" presStyleLbl="parChTrans1D2" presStyleIdx="0" presStyleCnt="1"/>
      <dgm:spPr/>
    </dgm:pt>
    <dgm:pt modelId="{2A3FC0B2-1204-41D8-A2C0-1ECEA0D60251}" type="pres">
      <dgm:prSet presAssocID="{7778A34E-E026-4837-9CC3-039B87D4CB16}" presName="extraNode" presStyleLbl="node1" presStyleIdx="0" presStyleCnt="5"/>
      <dgm:spPr/>
    </dgm:pt>
    <dgm:pt modelId="{249CDB9F-0481-4800-9096-3BDA0C8C0A58}" type="pres">
      <dgm:prSet presAssocID="{7778A34E-E026-4837-9CC3-039B87D4CB16}" presName="dstNode" presStyleLbl="node1" presStyleIdx="0" presStyleCnt="5"/>
      <dgm:spPr/>
    </dgm:pt>
    <dgm:pt modelId="{8AA57A4E-3354-4816-8E29-BBE496ECB2BD}" type="pres">
      <dgm:prSet presAssocID="{EBB18BEB-C8D6-4786-9662-AE6B93733DAD}" presName="text_1" presStyleLbl="node1" presStyleIdx="0" presStyleCnt="5">
        <dgm:presLayoutVars>
          <dgm:bulletEnabled val="1"/>
        </dgm:presLayoutVars>
      </dgm:prSet>
      <dgm:spPr/>
    </dgm:pt>
    <dgm:pt modelId="{7D953D6A-F2E2-4E27-ABC0-20A516363566}" type="pres">
      <dgm:prSet presAssocID="{EBB18BEB-C8D6-4786-9662-AE6B93733DAD}" presName="accent_1" presStyleCnt="0"/>
      <dgm:spPr/>
    </dgm:pt>
    <dgm:pt modelId="{1955AFB3-05E2-45AF-9584-91EB5B034EBE}" type="pres">
      <dgm:prSet presAssocID="{EBB18BEB-C8D6-4786-9662-AE6B93733DAD}" presName="accentRepeatNode" presStyleLbl="solidFgAcc1" presStyleIdx="0" presStyleCnt="5"/>
      <dgm:spPr/>
    </dgm:pt>
    <dgm:pt modelId="{2E1BD2D7-DC0F-42CF-89F8-844359AC4622}" type="pres">
      <dgm:prSet presAssocID="{218E0A2B-9C99-4538-90A0-83E01474D440}" presName="text_2" presStyleLbl="node1" presStyleIdx="1" presStyleCnt="5">
        <dgm:presLayoutVars>
          <dgm:bulletEnabled val="1"/>
        </dgm:presLayoutVars>
      </dgm:prSet>
      <dgm:spPr/>
    </dgm:pt>
    <dgm:pt modelId="{5E91C81D-A8D0-419B-88C9-B901A0C5F8B0}" type="pres">
      <dgm:prSet presAssocID="{218E0A2B-9C99-4538-90A0-83E01474D440}" presName="accent_2" presStyleCnt="0"/>
      <dgm:spPr/>
    </dgm:pt>
    <dgm:pt modelId="{D123BC3B-F3BC-4802-9021-6DB8F563F81B}" type="pres">
      <dgm:prSet presAssocID="{218E0A2B-9C99-4538-90A0-83E01474D440}" presName="accentRepeatNode" presStyleLbl="solidFgAcc1" presStyleIdx="1" presStyleCnt="5"/>
      <dgm:spPr/>
    </dgm:pt>
    <dgm:pt modelId="{19BC3EA1-232E-464D-A79C-7159B9A91B03}" type="pres">
      <dgm:prSet presAssocID="{639971DF-952E-4C49-B0A7-8917CA2BD8AB}" presName="text_3" presStyleLbl="node1" presStyleIdx="2" presStyleCnt="5">
        <dgm:presLayoutVars>
          <dgm:bulletEnabled val="1"/>
        </dgm:presLayoutVars>
      </dgm:prSet>
      <dgm:spPr/>
    </dgm:pt>
    <dgm:pt modelId="{92E4C4E8-E2A3-4876-8B38-D156BE6C77A5}" type="pres">
      <dgm:prSet presAssocID="{639971DF-952E-4C49-B0A7-8917CA2BD8AB}" presName="accent_3" presStyleCnt="0"/>
      <dgm:spPr/>
    </dgm:pt>
    <dgm:pt modelId="{9CB8D00F-FF55-4848-9DAF-AA9F0AD9615E}" type="pres">
      <dgm:prSet presAssocID="{639971DF-952E-4C49-B0A7-8917CA2BD8AB}" presName="accentRepeatNode" presStyleLbl="solidFgAcc1" presStyleIdx="2" presStyleCnt="5"/>
      <dgm:spPr/>
    </dgm:pt>
    <dgm:pt modelId="{9A30BC1E-E2E4-43E6-AFC2-E4367EEE7181}" type="pres">
      <dgm:prSet presAssocID="{AC839B97-63CC-4EF4-82BB-9173A433EFDF}" presName="text_4" presStyleLbl="node1" presStyleIdx="3" presStyleCnt="5">
        <dgm:presLayoutVars>
          <dgm:bulletEnabled val="1"/>
        </dgm:presLayoutVars>
      </dgm:prSet>
      <dgm:spPr/>
    </dgm:pt>
    <dgm:pt modelId="{15EEDCF6-8991-4133-9329-010A5DE757DC}" type="pres">
      <dgm:prSet presAssocID="{AC839B97-63CC-4EF4-82BB-9173A433EFDF}" presName="accent_4" presStyleCnt="0"/>
      <dgm:spPr/>
    </dgm:pt>
    <dgm:pt modelId="{BA420AEA-C91C-4854-94CF-266346137F0F}" type="pres">
      <dgm:prSet presAssocID="{AC839B97-63CC-4EF4-82BB-9173A433EFDF}" presName="accentRepeatNode" presStyleLbl="solidFgAcc1" presStyleIdx="3" presStyleCnt="5"/>
      <dgm:spPr/>
    </dgm:pt>
    <dgm:pt modelId="{9B74521B-3ADF-4253-925F-0AE10CA30433}" type="pres">
      <dgm:prSet presAssocID="{F0FDBFD2-3F02-4CDC-A02B-02D68170CD3D}" presName="text_5" presStyleLbl="node1" presStyleIdx="4" presStyleCnt="5">
        <dgm:presLayoutVars>
          <dgm:bulletEnabled val="1"/>
        </dgm:presLayoutVars>
      </dgm:prSet>
      <dgm:spPr/>
    </dgm:pt>
    <dgm:pt modelId="{712B399E-9898-4531-AD76-29C086EBBECB}" type="pres">
      <dgm:prSet presAssocID="{F0FDBFD2-3F02-4CDC-A02B-02D68170CD3D}" presName="accent_5" presStyleCnt="0"/>
      <dgm:spPr/>
    </dgm:pt>
    <dgm:pt modelId="{6FE4C10A-359D-429C-AD3C-85ED90CB03C5}" type="pres">
      <dgm:prSet presAssocID="{F0FDBFD2-3F02-4CDC-A02B-02D68170CD3D}" presName="accentRepeatNode" presStyleLbl="solidFgAcc1" presStyleIdx="4" presStyleCnt="5"/>
      <dgm:spPr/>
    </dgm:pt>
  </dgm:ptLst>
  <dgm:cxnLst>
    <dgm:cxn modelId="{444AFF08-2EA3-4C10-B401-2E24B2064069}" type="presOf" srcId="{F0FDBFD2-3F02-4CDC-A02B-02D68170CD3D}" destId="{9B74521B-3ADF-4253-925F-0AE10CA30433}" srcOrd="0" destOrd="0" presId="urn:microsoft.com/office/officeart/2008/layout/VerticalCurvedList"/>
    <dgm:cxn modelId="{EF53BA09-FFD1-42C8-8BC1-46B94A2A1B38}" srcId="{7778A34E-E026-4837-9CC3-039B87D4CB16}" destId="{218E0A2B-9C99-4538-90A0-83E01474D440}" srcOrd="1" destOrd="0" parTransId="{4CA61DE7-A4D5-44A9-8C43-98D47437B8B3}" sibTransId="{3AD6CE72-D0DC-4016-AFA4-B991D8704903}"/>
    <dgm:cxn modelId="{53C4E915-7C71-43F9-9FD9-3445915A48C0}" type="presOf" srcId="{639971DF-952E-4C49-B0A7-8917CA2BD8AB}" destId="{19BC3EA1-232E-464D-A79C-7159B9A91B03}" srcOrd="0" destOrd="0" presId="urn:microsoft.com/office/officeart/2008/layout/VerticalCurvedList"/>
    <dgm:cxn modelId="{0635803F-2876-49D2-B5DB-BAA980FD4C49}" type="presOf" srcId="{7778A34E-E026-4837-9CC3-039B87D4CB16}" destId="{1FDEEA47-5E88-4C9D-9757-46420CD51231}" srcOrd="0" destOrd="0" presId="urn:microsoft.com/office/officeart/2008/layout/VerticalCurvedList"/>
    <dgm:cxn modelId="{377C355C-BBA7-4734-99AE-18094BF8CAB0}" type="presOf" srcId="{DB606C24-F476-46A6-83D9-F2DF301C3ABB}" destId="{1112DB70-932C-4A06-A4DF-D1381F4CA4EA}" srcOrd="0" destOrd="0" presId="urn:microsoft.com/office/officeart/2008/layout/VerticalCurvedList"/>
    <dgm:cxn modelId="{30264F7B-5D9F-4104-B45A-C7185608D63B}" type="presOf" srcId="{EBB18BEB-C8D6-4786-9662-AE6B93733DAD}" destId="{8AA57A4E-3354-4816-8E29-BBE496ECB2BD}" srcOrd="0" destOrd="0" presId="urn:microsoft.com/office/officeart/2008/layout/VerticalCurvedList"/>
    <dgm:cxn modelId="{7256AD99-AACB-44D9-AD9D-1DBCAAAE82C2}" type="presOf" srcId="{AC839B97-63CC-4EF4-82BB-9173A433EFDF}" destId="{9A30BC1E-E2E4-43E6-AFC2-E4367EEE7181}" srcOrd="0" destOrd="0" presId="urn:microsoft.com/office/officeart/2008/layout/VerticalCurvedList"/>
    <dgm:cxn modelId="{0A66CF9C-8F11-4FD0-8870-4D19ED97F59A}" srcId="{7778A34E-E026-4837-9CC3-039B87D4CB16}" destId="{EBB18BEB-C8D6-4786-9662-AE6B93733DAD}" srcOrd="0" destOrd="0" parTransId="{EA4257D4-C878-4C58-B50E-3FC7333BBF97}" sibTransId="{DB606C24-F476-46A6-83D9-F2DF301C3ABB}"/>
    <dgm:cxn modelId="{EA7476A2-866C-4352-9D1B-97CB57D5C8F0}" srcId="{7778A34E-E026-4837-9CC3-039B87D4CB16}" destId="{AC839B97-63CC-4EF4-82BB-9173A433EFDF}" srcOrd="3" destOrd="0" parTransId="{A7428B68-899D-43AD-8C67-5A48D17DC6E8}" sibTransId="{6507C14C-0B46-40EE-909F-EAC3197858FA}"/>
    <dgm:cxn modelId="{AD58FEE5-60AA-40C0-8DF4-5B0433AD35FD}" srcId="{7778A34E-E026-4837-9CC3-039B87D4CB16}" destId="{F0FDBFD2-3F02-4CDC-A02B-02D68170CD3D}" srcOrd="4" destOrd="0" parTransId="{3457CA70-8D2D-4C18-A7BC-580F9A926295}" sibTransId="{2D415133-EDC5-427C-8A20-077BFAC8263B}"/>
    <dgm:cxn modelId="{A977A2E7-8B6D-4333-BCB1-27693BF00834}" type="presOf" srcId="{218E0A2B-9C99-4538-90A0-83E01474D440}" destId="{2E1BD2D7-DC0F-42CF-89F8-844359AC4622}" srcOrd="0" destOrd="0" presId="urn:microsoft.com/office/officeart/2008/layout/VerticalCurvedList"/>
    <dgm:cxn modelId="{441523F3-A511-449D-9029-FC291409194B}" srcId="{7778A34E-E026-4837-9CC3-039B87D4CB16}" destId="{639971DF-952E-4C49-B0A7-8917CA2BD8AB}" srcOrd="2" destOrd="0" parTransId="{EC39F30C-144E-4214-8A29-F8752643C704}" sibTransId="{2A645C50-1EDF-483A-9C3E-32B02EDC46BE}"/>
    <dgm:cxn modelId="{0B482111-ED0D-4F60-8ED0-4E20FDEA1AC2}" type="presParOf" srcId="{1FDEEA47-5E88-4C9D-9757-46420CD51231}" destId="{808DB468-E47B-4FEA-87AD-A908413616F4}" srcOrd="0" destOrd="0" presId="urn:microsoft.com/office/officeart/2008/layout/VerticalCurvedList"/>
    <dgm:cxn modelId="{6B174C70-7CC2-409B-91C6-412E2E6D03E5}" type="presParOf" srcId="{808DB468-E47B-4FEA-87AD-A908413616F4}" destId="{40AC4DAD-E610-4E9B-B570-F5363945E1DB}" srcOrd="0" destOrd="0" presId="urn:microsoft.com/office/officeart/2008/layout/VerticalCurvedList"/>
    <dgm:cxn modelId="{4031CF24-9614-4E98-8321-8BE6416BED0B}" type="presParOf" srcId="{40AC4DAD-E610-4E9B-B570-F5363945E1DB}" destId="{EE3B8EEC-77AD-4546-8A75-9D54A8DFFA93}" srcOrd="0" destOrd="0" presId="urn:microsoft.com/office/officeart/2008/layout/VerticalCurvedList"/>
    <dgm:cxn modelId="{A1AB24C1-907F-45D9-A85D-5BF274E7313F}" type="presParOf" srcId="{40AC4DAD-E610-4E9B-B570-F5363945E1DB}" destId="{1112DB70-932C-4A06-A4DF-D1381F4CA4EA}" srcOrd="1" destOrd="0" presId="urn:microsoft.com/office/officeart/2008/layout/VerticalCurvedList"/>
    <dgm:cxn modelId="{BC5B7F51-352D-4B17-B547-9CE553EF05E0}" type="presParOf" srcId="{40AC4DAD-E610-4E9B-B570-F5363945E1DB}" destId="{2A3FC0B2-1204-41D8-A2C0-1ECEA0D60251}" srcOrd="2" destOrd="0" presId="urn:microsoft.com/office/officeart/2008/layout/VerticalCurvedList"/>
    <dgm:cxn modelId="{D033D85A-B880-4968-AAFC-60F33A14FAA2}" type="presParOf" srcId="{40AC4DAD-E610-4E9B-B570-F5363945E1DB}" destId="{249CDB9F-0481-4800-9096-3BDA0C8C0A58}" srcOrd="3" destOrd="0" presId="urn:microsoft.com/office/officeart/2008/layout/VerticalCurvedList"/>
    <dgm:cxn modelId="{CB76C347-A0E1-4910-B945-8B16A769EA03}" type="presParOf" srcId="{808DB468-E47B-4FEA-87AD-A908413616F4}" destId="{8AA57A4E-3354-4816-8E29-BBE496ECB2BD}" srcOrd="1" destOrd="0" presId="urn:microsoft.com/office/officeart/2008/layout/VerticalCurvedList"/>
    <dgm:cxn modelId="{60B566D2-BD08-4581-891F-52989B352677}" type="presParOf" srcId="{808DB468-E47B-4FEA-87AD-A908413616F4}" destId="{7D953D6A-F2E2-4E27-ABC0-20A516363566}" srcOrd="2" destOrd="0" presId="urn:microsoft.com/office/officeart/2008/layout/VerticalCurvedList"/>
    <dgm:cxn modelId="{12315DA2-F69F-4683-9D9B-813DF4B271E5}" type="presParOf" srcId="{7D953D6A-F2E2-4E27-ABC0-20A516363566}" destId="{1955AFB3-05E2-45AF-9584-91EB5B034EBE}" srcOrd="0" destOrd="0" presId="urn:microsoft.com/office/officeart/2008/layout/VerticalCurvedList"/>
    <dgm:cxn modelId="{83E12DFD-4179-4338-BD90-4112C3D652E4}" type="presParOf" srcId="{808DB468-E47B-4FEA-87AD-A908413616F4}" destId="{2E1BD2D7-DC0F-42CF-89F8-844359AC4622}" srcOrd="3" destOrd="0" presId="urn:microsoft.com/office/officeart/2008/layout/VerticalCurvedList"/>
    <dgm:cxn modelId="{FFAF7B9C-21ED-4798-B528-F250493AD91C}" type="presParOf" srcId="{808DB468-E47B-4FEA-87AD-A908413616F4}" destId="{5E91C81D-A8D0-419B-88C9-B901A0C5F8B0}" srcOrd="4" destOrd="0" presId="urn:microsoft.com/office/officeart/2008/layout/VerticalCurvedList"/>
    <dgm:cxn modelId="{78435E40-33D4-44AA-BDE3-2811852A064D}" type="presParOf" srcId="{5E91C81D-A8D0-419B-88C9-B901A0C5F8B0}" destId="{D123BC3B-F3BC-4802-9021-6DB8F563F81B}" srcOrd="0" destOrd="0" presId="urn:microsoft.com/office/officeart/2008/layout/VerticalCurvedList"/>
    <dgm:cxn modelId="{2B540518-4087-42C4-98B7-D307D200A45C}" type="presParOf" srcId="{808DB468-E47B-4FEA-87AD-A908413616F4}" destId="{19BC3EA1-232E-464D-A79C-7159B9A91B03}" srcOrd="5" destOrd="0" presId="urn:microsoft.com/office/officeart/2008/layout/VerticalCurvedList"/>
    <dgm:cxn modelId="{47DBB186-47B1-48A0-B093-4084DD0EE421}" type="presParOf" srcId="{808DB468-E47B-4FEA-87AD-A908413616F4}" destId="{92E4C4E8-E2A3-4876-8B38-D156BE6C77A5}" srcOrd="6" destOrd="0" presId="urn:microsoft.com/office/officeart/2008/layout/VerticalCurvedList"/>
    <dgm:cxn modelId="{B006B1B6-BB55-4945-A324-2112D8BBCFDF}" type="presParOf" srcId="{92E4C4E8-E2A3-4876-8B38-D156BE6C77A5}" destId="{9CB8D00F-FF55-4848-9DAF-AA9F0AD9615E}" srcOrd="0" destOrd="0" presId="urn:microsoft.com/office/officeart/2008/layout/VerticalCurvedList"/>
    <dgm:cxn modelId="{59E5AB4C-B901-44C1-9B36-D9DB4721FBBA}" type="presParOf" srcId="{808DB468-E47B-4FEA-87AD-A908413616F4}" destId="{9A30BC1E-E2E4-43E6-AFC2-E4367EEE7181}" srcOrd="7" destOrd="0" presId="urn:microsoft.com/office/officeart/2008/layout/VerticalCurvedList"/>
    <dgm:cxn modelId="{F77E25F5-C237-4D58-8E33-4DB4BD25F437}" type="presParOf" srcId="{808DB468-E47B-4FEA-87AD-A908413616F4}" destId="{15EEDCF6-8991-4133-9329-010A5DE757DC}" srcOrd="8" destOrd="0" presId="urn:microsoft.com/office/officeart/2008/layout/VerticalCurvedList"/>
    <dgm:cxn modelId="{874ADA76-8276-44B2-BC0F-D254BEDE7649}" type="presParOf" srcId="{15EEDCF6-8991-4133-9329-010A5DE757DC}" destId="{BA420AEA-C91C-4854-94CF-266346137F0F}" srcOrd="0" destOrd="0" presId="urn:microsoft.com/office/officeart/2008/layout/VerticalCurvedList"/>
    <dgm:cxn modelId="{45CC59E9-46DD-46C7-A67F-B3874A071C74}" type="presParOf" srcId="{808DB468-E47B-4FEA-87AD-A908413616F4}" destId="{9B74521B-3ADF-4253-925F-0AE10CA30433}" srcOrd="9" destOrd="0" presId="urn:microsoft.com/office/officeart/2008/layout/VerticalCurvedList"/>
    <dgm:cxn modelId="{F5D27FC7-E9F6-46F9-AB52-024AC42B42CF}" type="presParOf" srcId="{808DB468-E47B-4FEA-87AD-A908413616F4}" destId="{712B399E-9898-4531-AD76-29C086EBBECB}" srcOrd="10" destOrd="0" presId="urn:microsoft.com/office/officeart/2008/layout/VerticalCurvedList"/>
    <dgm:cxn modelId="{74264B0C-FB62-4D4F-A0BD-0BFE7707313A}" type="presParOf" srcId="{712B399E-9898-4531-AD76-29C086EBBECB}" destId="{6FE4C10A-359D-429C-AD3C-85ED90CB03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363CB-D41B-4F56-BC5E-49BF21F71833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625692-30D7-4C87-AFBC-8B7C94ADFED2}">
      <dgm:prSet phldrT="[Text]" custT="1"/>
      <dgm:spPr/>
      <dgm:t>
        <a:bodyPr/>
        <a:lstStyle/>
        <a:p>
          <a:r>
            <a:rPr lang="zh-CN" altLang="en-US" sz="2400" b="1" dirty="0"/>
            <a:t>申请反欺诈规则和模型</a:t>
          </a:r>
          <a:endParaRPr lang="en-US" sz="2400" b="1" dirty="0"/>
        </a:p>
      </dgm:t>
    </dgm:pt>
    <dgm:pt modelId="{68850050-2C99-4C5D-B512-2D8061695EE1}" type="parTrans" cxnId="{7ECE5557-F847-47D0-B738-31FB5ADB8B9B}">
      <dgm:prSet/>
      <dgm:spPr/>
      <dgm:t>
        <a:bodyPr/>
        <a:lstStyle/>
        <a:p>
          <a:endParaRPr lang="en-US" sz="2000"/>
        </a:p>
      </dgm:t>
    </dgm:pt>
    <dgm:pt modelId="{EF800B25-EBC5-4300-8406-D9F86FBEB6A9}" type="sibTrans" cxnId="{7ECE5557-F847-47D0-B738-31FB5ADB8B9B}">
      <dgm:prSet/>
      <dgm:spPr/>
      <dgm:t>
        <a:bodyPr/>
        <a:lstStyle/>
        <a:p>
          <a:endParaRPr lang="en-US" sz="2000"/>
        </a:p>
      </dgm:t>
    </dgm:pt>
    <dgm:pt modelId="{786F4ADA-4E34-48F9-BB23-B8A78DE1FEC7}">
      <dgm:prSet phldrT="[Text]" custT="1"/>
      <dgm:spPr/>
      <dgm:t>
        <a:bodyPr/>
        <a:lstStyle/>
        <a:p>
          <a:r>
            <a:rPr lang="zh-CN" altLang="en-US" sz="1800" b="1" dirty="0"/>
            <a:t> </a:t>
          </a:r>
          <a:endParaRPr lang="en-US" sz="1800" b="1" dirty="0"/>
        </a:p>
      </dgm:t>
    </dgm:pt>
    <dgm:pt modelId="{41C29B80-1279-41ED-8F56-1A74DDE4F160}" type="parTrans" cxnId="{74EA6DC5-29C5-4D2E-8E79-F15CC2AF2174}">
      <dgm:prSet/>
      <dgm:spPr/>
      <dgm:t>
        <a:bodyPr/>
        <a:lstStyle/>
        <a:p>
          <a:endParaRPr lang="en-US" sz="2000"/>
        </a:p>
      </dgm:t>
    </dgm:pt>
    <dgm:pt modelId="{EDAAFC0C-E692-4353-8B49-B14DD806D0CC}" type="sibTrans" cxnId="{74EA6DC5-29C5-4D2E-8E79-F15CC2AF2174}">
      <dgm:prSet/>
      <dgm:spPr/>
      <dgm:t>
        <a:bodyPr/>
        <a:lstStyle/>
        <a:p>
          <a:endParaRPr lang="en-US" sz="2000"/>
        </a:p>
      </dgm:t>
    </dgm:pt>
    <dgm:pt modelId="{3ABF7508-FF55-42C6-9E8D-85DF41911185}">
      <dgm:prSet phldrT="[Text]" custT="1"/>
      <dgm:spPr/>
      <dgm:t>
        <a:bodyPr/>
        <a:lstStyle/>
        <a:p>
          <a:r>
            <a:rPr lang="zh-CN" altLang="en-US" sz="1800" b="1" dirty="0"/>
            <a:t> </a:t>
          </a:r>
          <a:endParaRPr lang="en-US" sz="1800" b="1" dirty="0"/>
        </a:p>
      </dgm:t>
    </dgm:pt>
    <dgm:pt modelId="{B374DA18-24EE-4584-88CA-A2796388B69E}" type="parTrans" cxnId="{263F30AB-E6F0-4488-ACA4-6B21BC885EFA}">
      <dgm:prSet/>
      <dgm:spPr/>
      <dgm:t>
        <a:bodyPr/>
        <a:lstStyle/>
        <a:p>
          <a:endParaRPr lang="en-US" sz="2000"/>
        </a:p>
      </dgm:t>
    </dgm:pt>
    <dgm:pt modelId="{2EBA3EE8-0E6F-4EB4-B84E-89F96086F7BC}" type="sibTrans" cxnId="{263F30AB-E6F0-4488-ACA4-6B21BC885EFA}">
      <dgm:prSet/>
      <dgm:spPr/>
      <dgm:t>
        <a:bodyPr/>
        <a:lstStyle/>
        <a:p>
          <a:endParaRPr lang="en-US" sz="2000"/>
        </a:p>
      </dgm:t>
    </dgm:pt>
    <dgm:pt modelId="{EBA3FFE8-F396-4130-9466-FA7D985749DD}">
      <dgm:prSet phldrT="[Text]" custT="1"/>
      <dgm:spPr/>
      <dgm:t>
        <a:bodyPr/>
        <a:lstStyle/>
        <a:p>
          <a:r>
            <a:rPr lang="en-US" altLang="zh-CN" sz="1800" b="1" dirty="0"/>
            <a:t> </a:t>
          </a:r>
          <a:endParaRPr lang="en-US" sz="1800" b="1" dirty="0"/>
        </a:p>
      </dgm:t>
    </dgm:pt>
    <dgm:pt modelId="{56E1BA74-D615-41CC-9255-2CDB97950698}" type="parTrans" cxnId="{A0FB531D-2FCF-4CCD-9CBB-48DAFEE3C2FD}">
      <dgm:prSet/>
      <dgm:spPr/>
      <dgm:t>
        <a:bodyPr/>
        <a:lstStyle/>
        <a:p>
          <a:endParaRPr lang="en-US" sz="2000"/>
        </a:p>
      </dgm:t>
    </dgm:pt>
    <dgm:pt modelId="{BF56B499-D010-46E5-9104-7D6AC6B30209}" type="sibTrans" cxnId="{A0FB531D-2FCF-4CCD-9CBB-48DAFEE3C2FD}">
      <dgm:prSet/>
      <dgm:spPr/>
      <dgm:t>
        <a:bodyPr/>
        <a:lstStyle/>
        <a:p>
          <a:endParaRPr lang="en-US" sz="2000"/>
        </a:p>
      </dgm:t>
    </dgm:pt>
    <dgm:pt modelId="{BB31C21D-49B3-4DC5-9353-5DE1B6825D2D}">
      <dgm:prSet phldrT="[Text]" custT="1"/>
      <dgm:spPr/>
      <dgm:t>
        <a:bodyPr/>
        <a:lstStyle/>
        <a:p>
          <a:r>
            <a:rPr lang="en-US" altLang="zh-CN" sz="1800" b="1" dirty="0"/>
            <a:t> </a:t>
          </a:r>
          <a:endParaRPr lang="en-US" sz="1800" b="1" dirty="0"/>
        </a:p>
      </dgm:t>
    </dgm:pt>
    <dgm:pt modelId="{FC84B5FB-4671-4BD5-A11F-364FA5FB6F19}" type="parTrans" cxnId="{A1E7C1DB-49B1-428B-86A5-307F10DD1C0A}">
      <dgm:prSet/>
      <dgm:spPr/>
      <dgm:t>
        <a:bodyPr/>
        <a:lstStyle/>
        <a:p>
          <a:endParaRPr lang="en-US" sz="2000"/>
        </a:p>
      </dgm:t>
    </dgm:pt>
    <dgm:pt modelId="{52AC6EBA-C4DF-4041-BB74-8FF7EB212DBD}" type="sibTrans" cxnId="{A1E7C1DB-49B1-428B-86A5-307F10DD1C0A}">
      <dgm:prSet/>
      <dgm:spPr/>
      <dgm:t>
        <a:bodyPr/>
        <a:lstStyle/>
        <a:p>
          <a:endParaRPr lang="en-US" sz="2000"/>
        </a:p>
      </dgm:t>
    </dgm:pt>
    <dgm:pt modelId="{11779511-9D3C-4B72-978B-62E5EB252F29}">
      <dgm:prSet phldrT="[Text]" custT="1"/>
      <dgm:spPr/>
      <dgm:t>
        <a:bodyPr/>
        <a:lstStyle/>
        <a:p>
          <a:r>
            <a:rPr lang="en-US" altLang="zh-CN" sz="1800" b="1" dirty="0"/>
            <a:t> </a:t>
          </a:r>
          <a:endParaRPr lang="en-US" sz="1800" b="1" dirty="0"/>
        </a:p>
      </dgm:t>
    </dgm:pt>
    <dgm:pt modelId="{0AEFEFAE-EE84-4F6C-B253-03FEA2E7B0B5}" type="parTrans" cxnId="{07AEDAB9-BD86-437E-83CC-E51165DDD4E8}">
      <dgm:prSet/>
      <dgm:spPr/>
      <dgm:t>
        <a:bodyPr/>
        <a:lstStyle/>
        <a:p>
          <a:endParaRPr lang="en-US" sz="2000"/>
        </a:p>
      </dgm:t>
    </dgm:pt>
    <dgm:pt modelId="{02363012-2D15-45AC-AAB5-3BDE6739AC87}" type="sibTrans" cxnId="{07AEDAB9-BD86-437E-83CC-E51165DDD4E8}">
      <dgm:prSet/>
      <dgm:spPr/>
      <dgm:t>
        <a:bodyPr/>
        <a:lstStyle/>
        <a:p>
          <a:endParaRPr lang="en-US" sz="2000"/>
        </a:p>
      </dgm:t>
    </dgm:pt>
    <dgm:pt modelId="{964BB0CA-B8CC-4399-B0C6-6D6C2B885A7D}" type="pres">
      <dgm:prSet presAssocID="{C80363CB-D41B-4F56-BC5E-49BF21F7183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4C503D-7692-45FE-AA40-EE03B5D8B79D}" type="pres">
      <dgm:prSet presAssocID="{2D625692-30D7-4C87-AFBC-8B7C94ADFED2}" presName="centerShape" presStyleLbl="node0" presStyleIdx="0" presStyleCnt="1" custScaleX="121609" custScaleY="121609"/>
      <dgm:spPr/>
    </dgm:pt>
    <dgm:pt modelId="{F3BBB3A4-38C9-43C0-8E10-10DBA7000383}" type="pres">
      <dgm:prSet presAssocID="{3ABF7508-FF55-42C6-9E8D-85DF41911185}" presName="node" presStyleLbl="node1" presStyleIdx="0" presStyleCnt="5">
        <dgm:presLayoutVars>
          <dgm:bulletEnabled val="1"/>
        </dgm:presLayoutVars>
      </dgm:prSet>
      <dgm:spPr/>
    </dgm:pt>
    <dgm:pt modelId="{997E7DAF-F67B-4414-989D-F7810589B1A1}" type="pres">
      <dgm:prSet presAssocID="{3ABF7508-FF55-42C6-9E8D-85DF41911185}" presName="dummy" presStyleCnt="0"/>
      <dgm:spPr/>
    </dgm:pt>
    <dgm:pt modelId="{0C4C0378-18CE-4E67-939F-69ECFEF45D7E}" type="pres">
      <dgm:prSet presAssocID="{2EBA3EE8-0E6F-4EB4-B84E-89F96086F7BC}" presName="sibTrans" presStyleLbl="sibTrans2D1" presStyleIdx="0" presStyleCnt="5"/>
      <dgm:spPr/>
    </dgm:pt>
    <dgm:pt modelId="{805408DA-6C76-43DA-B7E0-878011FE658B}" type="pres">
      <dgm:prSet presAssocID="{BB31C21D-49B3-4DC5-9353-5DE1B6825D2D}" presName="node" presStyleLbl="node1" presStyleIdx="1" presStyleCnt="5">
        <dgm:presLayoutVars>
          <dgm:bulletEnabled val="1"/>
        </dgm:presLayoutVars>
      </dgm:prSet>
      <dgm:spPr/>
    </dgm:pt>
    <dgm:pt modelId="{39E82B3E-0E6E-4739-9F5E-F0E3072E79AD}" type="pres">
      <dgm:prSet presAssocID="{BB31C21D-49B3-4DC5-9353-5DE1B6825D2D}" presName="dummy" presStyleCnt="0"/>
      <dgm:spPr/>
    </dgm:pt>
    <dgm:pt modelId="{05F2434C-2014-49AA-BC1C-5BF3BFF1736F}" type="pres">
      <dgm:prSet presAssocID="{52AC6EBA-C4DF-4041-BB74-8FF7EB212DBD}" presName="sibTrans" presStyleLbl="sibTrans2D1" presStyleIdx="1" presStyleCnt="5"/>
      <dgm:spPr/>
    </dgm:pt>
    <dgm:pt modelId="{205443B5-2B75-4284-8BAF-894D7BEAA4D2}" type="pres">
      <dgm:prSet presAssocID="{EBA3FFE8-F396-4130-9466-FA7D985749DD}" presName="node" presStyleLbl="node1" presStyleIdx="2" presStyleCnt="5">
        <dgm:presLayoutVars>
          <dgm:bulletEnabled val="1"/>
        </dgm:presLayoutVars>
      </dgm:prSet>
      <dgm:spPr/>
    </dgm:pt>
    <dgm:pt modelId="{2A0F0BF3-B887-45B8-A03B-F2FEB23C879E}" type="pres">
      <dgm:prSet presAssocID="{EBA3FFE8-F396-4130-9466-FA7D985749DD}" presName="dummy" presStyleCnt="0"/>
      <dgm:spPr/>
    </dgm:pt>
    <dgm:pt modelId="{34325707-D01E-4061-B3CF-C36377071D14}" type="pres">
      <dgm:prSet presAssocID="{BF56B499-D010-46E5-9104-7D6AC6B30209}" presName="sibTrans" presStyleLbl="sibTrans2D1" presStyleIdx="2" presStyleCnt="5"/>
      <dgm:spPr/>
    </dgm:pt>
    <dgm:pt modelId="{5D95FC3F-F30B-4404-96BF-BA8A41DB5D58}" type="pres">
      <dgm:prSet presAssocID="{786F4ADA-4E34-48F9-BB23-B8A78DE1FEC7}" presName="node" presStyleLbl="node1" presStyleIdx="3" presStyleCnt="5">
        <dgm:presLayoutVars>
          <dgm:bulletEnabled val="1"/>
        </dgm:presLayoutVars>
      </dgm:prSet>
      <dgm:spPr/>
    </dgm:pt>
    <dgm:pt modelId="{0F5CC12F-1880-4DF2-ACE1-A258080AF93D}" type="pres">
      <dgm:prSet presAssocID="{786F4ADA-4E34-48F9-BB23-B8A78DE1FEC7}" presName="dummy" presStyleCnt="0"/>
      <dgm:spPr/>
    </dgm:pt>
    <dgm:pt modelId="{3F319EB1-3F7D-4E7F-AA19-A6745C30FDFC}" type="pres">
      <dgm:prSet presAssocID="{EDAAFC0C-E692-4353-8B49-B14DD806D0CC}" presName="sibTrans" presStyleLbl="sibTrans2D1" presStyleIdx="3" presStyleCnt="5"/>
      <dgm:spPr/>
    </dgm:pt>
    <dgm:pt modelId="{65CF3051-6B8C-4398-B48E-C5269DEDCFD6}" type="pres">
      <dgm:prSet presAssocID="{11779511-9D3C-4B72-978B-62E5EB252F29}" presName="node" presStyleLbl="node1" presStyleIdx="4" presStyleCnt="5">
        <dgm:presLayoutVars>
          <dgm:bulletEnabled val="1"/>
        </dgm:presLayoutVars>
      </dgm:prSet>
      <dgm:spPr/>
    </dgm:pt>
    <dgm:pt modelId="{54B53916-ECE0-46F4-A5D7-80F4EBC379E8}" type="pres">
      <dgm:prSet presAssocID="{11779511-9D3C-4B72-978B-62E5EB252F29}" presName="dummy" presStyleCnt="0"/>
      <dgm:spPr/>
    </dgm:pt>
    <dgm:pt modelId="{C84BAD49-4A19-4785-B9BD-C53BEFFE2528}" type="pres">
      <dgm:prSet presAssocID="{02363012-2D15-45AC-AAB5-3BDE6739AC87}" presName="sibTrans" presStyleLbl="sibTrans2D1" presStyleIdx="4" presStyleCnt="5"/>
      <dgm:spPr/>
    </dgm:pt>
  </dgm:ptLst>
  <dgm:cxnLst>
    <dgm:cxn modelId="{A0FB531D-2FCF-4CCD-9CBB-48DAFEE3C2FD}" srcId="{2D625692-30D7-4C87-AFBC-8B7C94ADFED2}" destId="{EBA3FFE8-F396-4130-9466-FA7D985749DD}" srcOrd="2" destOrd="0" parTransId="{56E1BA74-D615-41CC-9255-2CDB97950698}" sibTransId="{BF56B499-D010-46E5-9104-7D6AC6B30209}"/>
    <dgm:cxn modelId="{3F77691E-FB75-40ED-A2E5-5ED8B3B579C7}" type="presOf" srcId="{2EBA3EE8-0E6F-4EB4-B84E-89F96086F7BC}" destId="{0C4C0378-18CE-4E67-939F-69ECFEF45D7E}" srcOrd="0" destOrd="0" presId="urn:microsoft.com/office/officeart/2005/8/layout/radial6"/>
    <dgm:cxn modelId="{F7B0E534-F283-4CB8-B009-9475B7F39987}" type="presOf" srcId="{EDAAFC0C-E692-4353-8B49-B14DD806D0CC}" destId="{3F319EB1-3F7D-4E7F-AA19-A6745C30FDFC}" srcOrd="0" destOrd="0" presId="urn:microsoft.com/office/officeart/2005/8/layout/radial6"/>
    <dgm:cxn modelId="{544EDF5C-85CF-42F5-8101-9807A1EA39DF}" type="presOf" srcId="{786F4ADA-4E34-48F9-BB23-B8A78DE1FEC7}" destId="{5D95FC3F-F30B-4404-96BF-BA8A41DB5D58}" srcOrd="0" destOrd="0" presId="urn:microsoft.com/office/officeart/2005/8/layout/radial6"/>
    <dgm:cxn modelId="{F8DCB649-3DEC-41D4-8C73-C83B5A311715}" type="presOf" srcId="{3ABF7508-FF55-42C6-9E8D-85DF41911185}" destId="{F3BBB3A4-38C9-43C0-8E10-10DBA7000383}" srcOrd="0" destOrd="0" presId="urn:microsoft.com/office/officeart/2005/8/layout/radial6"/>
    <dgm:cxn modelId="{7ECE5557-F847-47D0-B738-31FB5ADB8B9B}" srcId="{C80363CB-D41B-4F56-BC5E-49BF21F71833}" destId="{2D625692-30D7-4C87-AFBC-8B7C94ADFED2}" srcOrd="0" destOrd="0" parTransId="{68850050-2C99-4C5D-B512-2D8061695EE1}" sibTransId="{EF800B25-EBC5-4300-8406-D9F86FBEB6A9}"/>
    <dgm:cxn modelId="{8151F95A-25A7-402F-8818-83CC77FD60EF}" type="presOf" srcId="{C80363CB-D41B-4F56-BC5E-49BF21F71833}" destId="{964BB0CA-B8CC-4399-B0C6-6D6C2B885A7D}" srcOrd="0" destOrd="0" presId="urn:microsoft.com/office/officeart/2005/8/layout/radial6"/>
    <dgm:cxn modelId="{453A347F-1776-4B54-99EE-17479B5F6643}" type="presOf" srcId="{2D625692-30D7-4C87-AFBC-8B7C94ADFED2}" destId="{E64C503D-7692-45FE-AA40-EE03B5D8B79D}" srcOrd="0" destOrd="0" presId="urn:microsoft.com/office/officeart/2005/8/layout/radial6"/>
    <dgm:cxn modelId="{14819B86-37B3-429B-B377-45DE87A97544}" type="presOf" srcId="{52AC6EBA-C4DF-4041-BB74-8FF7EB212DBD}" destId="{05F2434C-2014-49AA-BC1C-5BF3BFF1736F}" srcOrd="0" destOrd="0" presId="urn:microsoft.com/office/officeart/2005/8/layout/radial6"/>
    <dgm:cxn modelId="{1CD1EE95-EE14-4FC8-AAB9-B411C02414B4}" type="presOf" srcId="{BF56B499-D010-46E5-9104-7D6AC6B30209}" destId="{34325707-D01E-4061-B3CF-C36377071D14}" srcOrd="0" destOrd="0" presId="urn:microsoft.com/office/officeart/2005/8/layout/radial6"/>
    <dgm:cxn modelId="{BC4D9B97-B5A2-4ECE-A77A-77C50E07642F}" type="presOf" srcId="{BB31C21D-49B3-4DC5-9353-5DE1B6825D2D}" destId="{805408DA-6C76-43DA-B7E0-878011FE658B}" srcOrd="0" destOrd="0" presId="urn:microsoft.com/office/officeart/2005/8/layout/radial6"/>
    <dgm:cxn modelId="{CF17C099-38D3-4399-AB4D-55C1F0689006}" type="presOf" srcId="{EBA3FFE8-F396-4130-9466-FA7D985749DD}" destId="{205443B5-2B75-4284-8BAF-894D7BEAA4D2}" srcOrd="0" destOrd="0" presId="urn:microsoft.com/office/officeart/2005/8/layout/radial6"/>
    <dgm:cxn modelId="{FC214CA0-FDEA-435B-A164-18706C2093F6}" type="presOf" srcId="{02363012-2D15-45AC-AAB5-3BDE6739AC87}" destId="{C84BAD49-4A19-4785-B9BD-C53BEFFE2528}" srcOrd="0" destOrd="0" presId="urn:microsoft.com/office/officeart/2005/8/layout/radial6"/>
    <dgm:cxn modelId="{D14837A7-26E6-45C9-BA6E-A2F8E4B0EB68}" type="presOf" srcId="{11779511-9D3C-4B72-978B-62E5EB252F29}" destId="{65CF3051-6B8C-4398-B48E-C5269DEDCFD6}" srcOrd="0" destOrd="0" presId="urn:microsoft.com/office/officeart/2005/8/layout/radial6"/>
    <dgm:cxn modelId="{263F30AB-E6F0-4488-ACA4-6B21BC885EFA}" srcId="{2D625692-30D7-4C87-AFBC-8B7C94ADFED2}" destId="{3ABF7508-FF55-42C6-9E8D-85DF41911185}" srcOrd="0" destOrd="0" parTransId="{B374DA18-24EE-4584-88CA-A2796388B69E}" sibTransId="{2EBA3EE8-0E6F-4EB4-B84E-89F96086F7BC}"/>
    <dgm:cxn modelId="{07AEDAB9-BD86-437E-83CC-E51165DDD4E8}" srcId="{2D625692-30D7-4C87-AFBC-8B7C94ADFED2}" destId="{11779511-9D3C-4B72-978B-62E5EB252F29}" srcOrd="4" destOrd="0" parTransId="{0AEFEFAE-EE84-4F6C-B253-03FEA2E7B0B5}" sibTransId="{02363012-2D15-45AC-AAB5-3BDE6739AC87}"/>
    <dgm:cxn modelId="{74EA6DC5-29C5-4D2E-8E79-F15CC2AF2174}" srcId="{2D625692-30D7-4C87-AFBC-8B7C94ADFED2}" destId="{786F4ADA-4E34-48F9-BB23-B8A78DE1FEC7}" srcOrd="3" destOrd="0" parTransId="{41C29B80-1279-41ED-8F56-1A74DDE4F160}" sibTransId="{EDAAFC0C-E692-4353-8B49-B14DD806D0CC}"/>
    <dgm:cxn modelId="{A1E7C1DB-49B1-428B-86A5-307F10DD1C0A}" srcId="{2D625692-30D7-4C87-AFBC-8B7C94ADFED2}" destId="{BB31C21D-49B3-4DC5-9353-5DE1B6825D2D}" srcOrd="1" destOrd="0" parTransId="{FC84B5FB-4671-4BD5-A11F-364FA5FB6F19}" sibTransId="{52AC6EBA-C4DF-4041-BB74-8FF7EB212DBD}"/>
    <dgm:cxn modelId="{30FA2FE0-0679-4AAD-8FAF-9FBAAB9E83ED}" type="presParOf" srcId="{964BB0CA-B8CC-4399-B0C6-6D6C2B885A7D}" destId="{E64C503D-7692-45FE-AA40-EE03B5D8B79D}" srcOrd="0" destOrd="0" presId="urn:microsoft.com/office/officeart/2005/8/layout/radial6"/>
    <dgm:cxn modelId="{CDE52881-DECD-4025-80A5-E1DC9C340EE3}" type="presParOf" srcId="{964BB0CA-B8CC-4399-B0C6-6D6C2B885A7D}" destId="{F3BBB3A4-38C9-43C0-8E10-10DBA7000383}" srcOrd="1" destOrd="0" presId="urn:microsoft.com/office/officeart/2005/8/layout/radial6"/>
    <dgm:cxn modelId="{D10328E7-3F76-4D53-B005-8B0286C0ED3A}" type="presParOf" srcId="{964BB0CA-B8CC-4399-B0C6-6D6C2B885A7D}" destId="{997E7DAF-F67B-4414-989D-F7810589B1A1}" srcOrd="2" destOrd="0" presId="urn:microsoft.com/office/officeart/2005/8/layout/radial6"/>
    <dgm:cxn modelId="{1BF0451D-927C-4188-8FFF-9A1D1A5BEB4F}" type="presParOf" srcId="{964BB0CA-B8CC-4399-B0C6-6D6C2B885A7D}" destId="{0C4C0378-18CE-4E67-939F-69ECFEF45D7E}" srcOrd="3" destOrd="0" presId="urn:microsoft.com/office/officeart/2005/8/layout/radial6"/>
    <dgm:cxn modelId="{F58EBA27-D141-4005-A643-9377C1A44DFE}" type="presParOf" srcId="{964BB0CA-B8CC-4399-B0C6-6D6C2B885A7D}" destId="{805408DA-6C76-43DA-B7E0-878011FE658B}" srcOrd="4" destOrd="0" presId="urn:microsoft.com/office/officeart/2005/8/layout/radial6"/>
    <dgm:cxn modelId="{9F4D991A-CD28-4F8E-8289-3095E1497B09}" type="presParOf" srcId="{964BB0CA-B8CC-4399-B0C6-6D6C2B885A7D}" destId="{39E82B3E-0E6E-4739-9F5E-F0E3072E79AD}" srcOrd="5" destOrd="0" presId="urn:microsoft.com/office/officeart/2005/8/layout/radial6"/>
    <dgm:cxn modelId="{4F973255-2527-4AFD-96C9-53FAB944E079}" type="presParOf" srcId="{964BB0CA-B8CC-4399-B0C6-6D6C2B885A7D}" destId="{05F2434C-2014-49AA-BC1C-5BF3BFF1736F}" srcOrd="6" destOrd="0" presId="urn:microsoft.com/office/officeart/2005/8/layout/radial6"/>
    <dgm:cxn modelId="{36AF9473-79AB-49E8-B149-7E52BEEAE75B}" type="presParOf" srcId="{964BB0CA-B8CC-4399-B0C6-6D6C2B885A7D}" destId="{205443B5-2B75-4284-8BAF-894D7BEAA4D2}" srcOrd="7" destOrd="0" presId="urn:microsoft.com/office/officeart/2005/8/layout/radial6"/>
    <dgm:cxn modelId="{BC112F62-B227-4A49-8DC1-3CBE57E2627A}" type="presParOf" srcId="{964BB0CA-B8CC-4399-B0C6-6D6C2B885A7D}" destId="{2A0F0BF3-B887-45B8-A03B-F2FEB23C879E}" srcOrd="8" destOrd="0" presId="urn:microsoft.com/office/officeart/2005/8/layout/radial6"/>
    <dgm:cxn modelId="{510479E0-F419-4E3E-AEF0-F1A4A45B20E0}" type="presParOf" srcId="{964BB0CA-B8CC-4399-B0C6-6D6C2B885A7D}" destId="{34325707-D01E-4061-B3CF-C36377071D14}" srcOrd="9" destOrd="0" presId="urn:microsoft.com/office/officeart/2005/8/layout/radial6"/>
    <dgm:cxn modelId="{815C681B-DFFE-4CA4-A3DF-8CC9009F8929}" type="presParOf" srcId="{964BB0CA-B8CC-4399-B0C6-6D6C2B885A7D}" destId="{5D95FC3F-F30B-4404-96BF-BA8A41DB5D58}" srcOrd="10" destOrd="0" presId="urn:microsoft.com/office/officeart/2005/8/layout/radial6"/>
    <dgm:cxn modelId="{AAEBF31E-5492-4EDA-93B1-525A1492AA48}" type="presParOf" srcId="{964BB0CA-B8CC-4399-B0C6-6D6C2B885A7D}" destId="{0F5CC12F-1880-4DF2-ACE1-A258080AF93D}" srcOrd="11" destOrd="0" presId="urn:microsoft.com/office/officeart/2005/8/layout/radial6"/>
    <dgm:cxn modelId="{7B4A5752-9F73-4A56-BF6E-AD3B1324B563}" type="presParOf" srcId="{964BB0CA-B8CC-4399-B0C6-6D6C2B885A7D}" destId="{3F319EB1-3F7D-4E7F-AA19-A6745C30FDFC}" srcOrd="12" destOrd="0" presId="urn:microsoft.com/office/officeart/2005/8/layout/radial6"/>
    <dgm:cxn modelId="{C2F67AFF-F8EB-43CD-A470-79219DED7B8C}" type="presParOf" srcId="{964BB0CA-B8CC-4399-B0C6-6D6C2B885A7D}" destId="{65CF3051-6B8C-4398-B48E-C5269DEDCFD6}" srcOrd="13" destOrd="0" presId="urn:microsoft.com/office/officeart/2005/8/layout/radial6"/>
    <dgm:cxn modelId="{CBE3DD3F-4DC9-470C-9169-4C4E60A96282}" type="presParOf" srcId="{964BB0CA-B8CC-4399-B0C6-6D6C2B885A7D}" destId="{54B53916-ECE0-46F4-A5D7-80F4EBC379E8}" srcOrd="14" destOrd="0" presId="urn:microsoft.com/office/officeart/2005/8/layout/radial6"/>
    <dgm:cxn modelId="{E0633E1C-7111-4BA5-B7EB-39DBDA0B1CFC}" type="presParOf" srcId="{964BB0CA-B8CC-4399-B0C6-6D6C2B885A7D}" destId="{C84BAD49-4A19-4785-B9BD-C53BEFFE252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F1FA1-89C5-4B56-8F6D-167792117A5A}" type="doc">
      <dgm:prSet loTypeId="urn:microsoft.com/office/officeart/2005/8/layout/bProcess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83615E-A2D4-4752-8DEC-B39F09A7C5ED}">
      <dgm:prSet phldrT="[Text]" custT="1"/>
      <dgm:spPr/>
      <dgm:t>
        <a:bodyPr/>
        <a:lstStyle/>
        <a:p>
          <a:r>
            <a:rPr lang="zh-CN" altLang="en-US" sz="2000" b="1" dirty="0"/>
            <a:t>数据描述性统计分析</a:t>
          </a:r>
          <a:endParaRPr lang="en-US" sz="2000" b="1" dirty="0"/>
        </a:p>
      </dgm:t>
    </dgm:pt>
    <dgm:pt modelId="{8A3BD65C-ECC0-48AD-A408-E1AA96C7EF96}" type="parTrans" cxnId="{8E409137-9383-43E6-A4AF-2F8FAE6A25A0}">
      <dgm:prSet/>
      <dgm:spPr/>
      <dgm:t>
        <a:bodyPr/>
        <a:lstStyle/>
        <a:p>
          <a:endParaRPr lang="en-US" sz="3200" b="1"/>
        </a:p>
      </dgm:t>
    </dgm:pt>
    <dgm:pt modelId="{75D365BE-9C0C-42AB-BD1A-FF6976C12826}" type="sibTrans" cxnId="{8E409137-9383-43E6-A4AF-2F8FAE6A25A0}">
      <dgm:prSet custT="1"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900" b="1"/>
        </a:p>
      </dgm:t>
    </dgm:pt>
    <dgm:pt modelId="{D564ED0F-09EC-4EE9-A726-F46CAEC65D6C}">
      <dgm:prSet phldrT="[Text]" custT="1"/>
      <dgm:spPr/>
      <dgm:t>
        <a:bodyPr/>
        <a:lstStyle/>
        <a:p>
          <a:r>
            <a:rPr lang="zh-CN" altLang="en-US" sz="2000" b="1" dirty="0"/>
            <a:t>数据质量</a:t>
          </a:r>
          <a:br>
            <a:rPr lang="en-US" altLang="zh-CN" sz="2000" b="1" dirty="0"/>
          </a:br>
          <a:r>
            <a:rPr lang="zh-CN" altLang="en-US" sz="2000" b="1" dirty="0"/>
            <a:t>变量筛选</a:t>
          </a:r>
          <a:endParaRPr lang="en-US" sz="2000" b="1" dirty="0"/>
        </a:p>
      </dgm:t>
    </dgm:pt>
    <dgm:pt modelId="{CB9CD52E-9DFB-415A-B49B-7E4452894C93}" type="parTrans" cxnId="{276D3680-41AD-4C84-8266-48E1FEA52902}">
      <dgm:prSet/>
      <dgm:spPr/>
      <dgm:t>
        <a:bodyPr/>
        <a:lstStyle/>
        <a:p>
          <a:endParaRPr lang="en-US" sz="3200" b="1"/>
        </a:p>
      </dgm:t>
    </dgm:pt>
    <dgm:pt modelId="{F78FCC41-F04D-4D68-A782-89FC2FE1B0F8}" type="sibTrans" cxnId="{276D3680-41AD-4C84-8266-48E1FEA52902}">
      <dgm:prSet custT="1"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900" b="1" dirty="0"/>
        </a:p>
      </dgm:t>
    </dgm:pt>
    <dgm:pt modelId="{74612995-3CF7-4438-B610-C163CEA20D1A}">
      <dgm:prSet phldrT="[Text]" custT="1"/>
      <dgm:spPr/>
      <dgm:t>
        <a:bodyPr/>
        <a:lstStyle/>
        <a:p>
          <a:r>
            <a:rPr lang="en-US" altLang="zh-CN" sz="2000" b="1" dirty="0"/>
            <a:t>IV</a:t>
          </a:r>
          <a:r>
            <a:rPr lang="zh-CN" altLang="en-US" sz="2000" b="1" dirty="0"/>
            <a:t>值标准变量筛选</a:t>
          </a:r>
          <a:endParaRPr lang="en-US" sz="2000" b="1" dirty="0"/>
        </a:p>
      </dgm:t>
    </dgm:pt>
    <dgm:pt modelId="{FF5341AA-56CD-403C-8DBE-FB63EAA64980}" type="parTrans" cxnId="{8ADE5F99-C47C-4A1A-B59E-4F4317FDF02C}">
      <dgm:prSet/>
      <dgm:spPr/>
      <dgm:t>
        <a:bodyPr/>
        <a:lstStyle/>
        <a:p>
          <a:endParaRPr lang="en-US" sz="3200" b="1"/>
        </a:p>
      </dgm:t>
    </dgm:pt>
    <dgm:pt modelId="{D6D255BA-9C6B-4192-A3F9-B832594D0AF7}" type="sibTrans" cxnId="{8ADE5F99-C47C-4A1A-B59E-4F4317FDF02C}">
      <dgm:prSet custT="1"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900" b="1"/>
        </a:p>
      </dgm:t>
    </dgm:pt>
    <dgm:pt modelId="{ED7E5B8B-396E-422F-AC62-A22C6FFB497F}">
      <dgm:prSet phldrT="[Text]" custT="1"/>
      <dgm:spPr/>
      <dgm:t>
        <a:bodyPr/>
        <a:lstStyle/>
        <a:p>
          <a:r>
            <a:rPr lang="zh-CN" altLang="en-US" sz="2000" b="1" dirty="0"/>
            <a:t>变量粗分栏</a:t>
          </a:r>
          <a:endParaRPr lang="en-US" sz="2000" b="1" dirty="0"/>
        </a:p>
      </dgm:t>
    </dgm:pt>
    <dgm:pt modelId="{CF757B84-2621-420B-B30F-1CF218CAD69C}" type="parTrans" cxnId="{8726434E-1AEE-4CC6-8723-D4182FA9F5BC}">
      <dgm:prSet/>
      <dgm:spPr/>
      <dgm:t>
        <a:bodyPr/>
        <a:lstStyle/>
        <a:p>
          <a:endParaRPr lang="en-US" sz="3200" b="1"/>
        </a:p>
      </dgm:t>
    </dgm:pt>
    <dgm:pt modelId="{770FCF35-1C74-4495-97DF-6E97A488F530}" type="sibTrans" cxnId="{8726434E-1AEE-4CC6-8723-D4182FA9F5BC}">
      <dgm:prSet custT="1"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900" b="1"/>
        </a:p>
      </dgm:t>
    </dgm:pt>
    <dgm:pt modelId="{552ADC4F-8CFB-4D68-A790-9FEEBCC4F9B2}">
      <dgm:prSet phldrT="[Text]" custT="1"/>
      <dgm:spPr/>
      <dgm:t>
        <a:bodyPr/>
        <a:lstStyle/>
        <a:p>
          <a:r>
            <a:rPr lang="en-US" altLang="zh-CN" sz="2000" b="1" dirty="0"/>
            <a:t>WOE</a:t>
          </a:r>
          <a:br>
            <a:rPr lang="en-US" altLang="zh-CN" sz="2000" b="1" dirty="0"/>
          </a:br>
          <a:r>
            <a:rPr lang="zh-CN" altLang="en-US" sz="2000" b="1" dirty="0"/>
            <a:t>趋势分析</a:t>
          </a:r>
          <a:endParaRPr lang="en-US" sz="2000" b="1" dirty="0"/>
        </a:p>
      </dgm:t>
    </dgm:pt>
    <dgm:pt modelId="{C17688C9-EB29-448E-AB2F-BB4A1516FAA3}" type="parTrans" cxnId="{D873E8E3-BFFE-46DC-96B6-827307613E8C}">
      <dgm:prSet/>
      <dgm:spPr/>
      <dgm:t>
        <a:bodyPr/>
        <a:lstStyle/>
        <a:p>
          <a:endParaRPr lang="en-US" sz="3200" b="1"/>
        </a:p>
      </dgm:t>
    </dgm:pt>
    <dgm:pt modelId="{EA6ACDD3-7A0E-47D8-A5A9-007EB620AA08}" type="sibTrans" cxnId="{D873E8E3-BFFE-46DC-96B6-827307613E8C}">
      <dgm:prSet custT="1"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900" b="1"/>
        </a:p>
      </dgm:t>
    </dgm:pt>
    <dgm:pt modelId="{190A4AE2-4816-403A-BAF4-9C7F489951FD}">
      <dgm:prSet phldrT="[Text]" custT="1"/>
      <dgm:spPr/>
      <dgm:t>
        <a:bodyPr/>
        <a:lstStyle/>
        <a:p>
          <a:r>
            <a:rPr lang="zh-CN" altLang="en-US" sz="2000" b="1" dirty="0"/>
            <a:t>变量细分栏</a:t>
          </a:r>
          <a:endParaRPr lang="en-US" sz="2000" b="1" dirty="0"/>
        </a:p>
      </dgm:t>
    </dgm:pt>
    <dgm:pt modelId="{040AE9A9-4E6E-4F63-B82A-8D47FEAFB90C}" type="parTrans" cxnId="{5DE04882-A73E-423F-8962-4CFACFBDD4E7}">
      <dgm:prSet/>
      <dgm:spPr/>
      <dgm:t>
        <a:bodyPr/>
        <a:lstStyle/>
        <a:p>
          <a:endParaRPr lang="en-US" sz="3200" b="1"/>
        </a:p>
      </dgm:t>
    </dgm:pt>
    <dgm:pt modelId="{AC647B9B-2D32-42A3-87F6-E82016D6CAC7}" type="sibTrans" cxnId="{5DE04882-A73E-423F-8962-4CFACFBDD4E7}">
      <dgm:prSet custT="1"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900" b="1"/>
        </a:p>
      </dgm:t>
    </dgm:pt>
    <dgm:pt modelId="{36136AF1-34E6-46DD-AD88-9640897D0E21}">
      <dgm:prSet phldrT="[Text]" custT="1"/>
      <dgm:spPr/>
      <dgm:t>
        <a:bodyPr/>
        <a:lstStyle/>
        <a:p>
          <a:r>
            <a:rPr lang="zh-CN" altLang="en-US" sz="2000" b="1" dirty="0"/>
            <a:t>变量</a:t>
          </a:r>
          <a:r>
            <a:rPr lang="en-US" altLang="zh-CN" sz="2000" b="1" dirty="0"/>
            <a:t>WOE</a:t>
          </a:r>
          <a:br>
            <a:rPr lang="en-US" altLang="zh-CN" sz="2000" b="1" dirty="0"/>
          </a:br>
          <a:r>
            <a:rPr lang="zh-CN" altLang="en-US" sz="2000" b="1" dirty="0"/>
            <a:t>值转换</a:t>
          </a:r>
          <a:endParaRPr lang="en-US" sz="2000" b="1" dirty="0"/>
        </a:p>
      </dgm:t>
    </dgm:pt>
    <dgm:pt modelId="{1E3EAF22-7B03-47BC-B921-0AB25F5DAD56}" type="parTrans" cxnId="{0DA1887D-26B0-422C-BDCB-199D47D677FC}">
      <dgm:prSet/>
      <dgm:spPr/>
      <dgm:t>
        <a:bodyPr/>
        <a:lstStyle/>
        <a:p>
          <a:endParaRPr lang="en-US" sz="3200" b="1"/>
        </a:p>
      </dgm:t>
    </dgm:pt>
    <dgm:pt modelId="{81C8C17E-F979-4759-AFCB-021C205ABE26}" type="sibTrans" cxnId="{0DA1887D-26B0-422C-BDCB-199D47D677FC}">
      <dgm:prSet custT="1"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endParaRPr lang="en-US" sz="900" b="1"/>
        </a:p>
      </dgm:t>
    </dgm:pt>
    <dgm:pt modelId="{FECEFEC6-BCF5-4F7C-ABBF-A0072587688A}">
      <dgm:prSet phldrT="[Text]" custT="1"/>
      <dgm:spPr/>
      <dgm:t>
        <a:bodyPr/>
        <a:lstStyle/>
        <a:p>
          <a:r>
            <a:rPr lang="zh-CN" altLang="en-US" sz="2000" b="1" dirty="0"/>
            <a:t>广义线性模型变量筛选</a:t>
          </a:r>
          <a:r>
            <a:rPr lang="zh-CN" altLang="en-US" sz="1200" b="1" dirty="0"/>
            <a:t>（</a:t>
          </a:r>
          <a:r>
            <a:rPr lang="en-US" altLang="zh-CN" sz="1200" b="1" dirty="0"/>
            <a:t>GLMSELECT</a:t>
          </a:r>
          <a:r>
            <a:rPr lang="zh-CN" altLang="en-US" sz="1200" b="1" dirty="0"/>
            <a:t>）</a:t>
          </a:r>
          <a:endParaRPr lang="en-US" sz="1200" b="1" dirty="0"/>
        </a:p>
      </dgm:t>
    </dgm:pt>
    <dgm:pt modelId="{4F20FD4A-0BC0-4857-950E-33C1866706CD}" type="parTrans" cxnId="{8107696D-B19A-4FCA-94CC-FA59DA118955}">
      <dgm:prSet/>
      <dgm:spPr/>
      <dgm:t>
        <a:bodyPr/>
        <a:lstStyle/>
        <a:p>
          <a:endParaRPr lang="en-US" sz="3200" b="1"/>
        </a:p>
      </dgm:t>
    </dgm:pt>
    <dgm:pt modelId="{D0BCF841-96F1-4BF3-9CFA-028DCE2C0C82}" type="sibTrans" cxnId="{8107696D-B19A-4FCA-94CC-FA59DA118955}">
      <dgm:prSet custT="1"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>
          <a:solidFill>
            <a:srgbClr val="92D050"/>
          </a:solidFill>
        </a:ln>
      </dgm:spPr>
      <dgm:t>
        <a:bodyPr/>
        <a:lstStyle/>
        <a:p>
          <a:endParaRPr lang="en-US" sz="900" b="1"/>
        </a:p>
      </dgm:t>
    </dgm:pt>
    <dgm:pt modelId="{6FC7BE6D-43E0-4977-8EC7-1E04AD4F1B08}">
      <dgm:prSet phldrT="[Text]" custT="1"/>
      <dgm:spPr/>
      <dgm:t>
        <a:bodyPr/>
        <a:lstStyle/>
        <a:p>
          <a:r>
            <a:rPr lang="zh-CN" altLang="en-US" sz="2000" b="1" dirty="0"/>
            <a:t>逻辑回归模型拟合</a:t>
          </a:r>
          <a:endParaRPr lang="en-US" sz="2000" b="1" dirty="0"/>
        </a:p>
      </dgm:t>
    </dgm:pt>
    <dgm:pt modelId="{C0A7365C-ADE4-4317-9325-249F281CA31F}" type="parTrans" cxnId="{0BEBF8A3-F98F-4CCC-938C-E98ACED02C78}">
      <dgm:prSet/>
      <dgm:spPr/>
      <dgm:t>
        <a:bodyPr/>
        <a:lstStyle/>
        <a:p>
          <a:endParaRPr lang="en-US" sz="3200" b="1"/>
        </a:p>
      </dgm:t>
    </dgm:pt>
    <dgm:pt modelId="{76024C17-9870-4747-A4DA-A0EEB6D6A580}" type="sibTrans" cxnId="{0BEBF8A3-F98F-4CCC-938C-E98ACED02C78}">
      <dgm:prSet custT="1"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900" b="1"/>
        </a:p>
      </dgm:t>
    </dgm:pt>
    <dgm:pt modelId="{B46684BF-E8E6-4C07-8B1E-F4FA0DE931B3}">
      <dgm:prSet phldrT="[Text]" custT="1"/>
      <dgm:spPr/>
      <dgm:t>
        <a:bodyPr/>
        <a:lstStyle/>
        <a:p>
          <a:r>
            <a:rPr lang="zh-CN" altLang="en-US" sz="2000" b="1" dirty="0"/>
            <a:t>模型验证</a:t>
          </a:r>
          <a:endParaRPr lang="en-US" sz="2000" b="1" dirty="0"/>
        </a:p>
      </dgm:t>
    </dgm:pt>
    <dgm:pt modelId="{DFDB4FF9-F0A0-4E7B-8505-2B73ECD61942}" type="parTrans" cxnId="{10F1865D-974A-489F-848C-34F4C44450C1}">
      <dgm:prSet/>
      <dgm:spPr/>
      <dgm:t>
        <a:bodyPr/>
        <a:lstStyle/>
        <a:p>
          <a:endParaRPr lang="en-US" sz="3200" b="1"/>
        </a:p>
      </dgm:t>
    </dgm:pt>
    <dgm:pt modelId="{B51A33B6-1069-4753-80EA-4348036BD06D}" type="sibTrans" cxnId="{10F1865D-974A-489F-848C-34F4C44450C1}">
      <dgm:prSet/>
      <dgm:spPr/>
      <dgm:t>
        <a:bodyPr/>
        <a:lstStyle/>
        <a:p>
          <a:endParaRPr lang="en-US" sz="3200" b="1"/>
        </a:p>
      </dgm:t>
    </dgm:pt>
    <dgm:pt modelId="{CE996C92-BEB1-4DF3-8795-CA68C39F292B}">
      <dgm:prSet phldrT="[Text]" custT="1"/>
      <dgm:spPr/>
      <dgm:t>
        <a:bodyPr/>
        <a:lstStyle/>
        <a:p>
          <a:r>
            <a:rPr lang="zh-CN" altLang="en-US" sz="2000" b="1" dirty="0"/>
            <a:t>评分卡转换</a:t>
          </a:r>
          <a:endParaRPr lang="en-US" sz="2000" b="1" dirty="0"/>
        </a:p>
      </dgm:t>
    </dgm:pt>
    <dgm:pt modelId="{3CD1A0A2-178F-417E-9CAF-CE769C670925}" type="parTrans" cxnId="{6F19DDC6-8FEC-4910-BD44-7A31B5AC5472}">
      <dgm:prSet/>
      <dgm:spPr/>
      <dgm:t>
        <a:bodyPr/>
        <a:lstStyle/>
        <a:p>
          <a:endParaRPr lang="en-US" sz="3200" b="1"/>
        </a:p>
      </dgm:t>
    </dgm:pt>
    <dgm:pt modelId="{9D3050A9-1A4A-415E-83FE-4D4EE9010A8B}" type="sibTrans" cxnId="{6F19DDC6-8FEC-4910-BD44-7A31B5AC5472}">
      <dgm:prSet custT="1"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900" b="1"/>
        </a:p>
      </dgm:t>
    </dgm:pt>
    <dgm:pt modelId="{F31C2030-1B31-4A13-B84E-A6343AE9B6A5}">
      <dgm:prSet phldrT="[Text]" custT="1"/>
      <dgm:spPr/>
      <dgm:t>
        <a:bodyPr/>
        <a:lstStyle/>
        <a:p>
          <a:r>
            <a:rPr lang="zh-CN" altLang="en-US" sz="2000" b="1" dirty="0"/>
            <a:t>训练和验证样本切分</a:t>
          </a:r>
          <a:endParaRPr lang="en-US" sz="2000" b="1" dirty="0"/>
        </a:p>
      </dgm:t>
    </dgm:pt>
    <dgm:pt modelId="{2467F4CF-CB33-4DE5-B078-7133C0CA3CFD}" type="parTrans" cxnId="{C1F23312-BEA5-4A11-902B-9913F5CBD2ED}">
      <dgm:prSet/>
      <dgm:spPr/>
      <dgm:t>
        <a:bodyPr/>
        <a:lstStyle/>
        <a:p>
          <a:endParaRPr lang="en-US" sz="3200" b="1"/>
        </a:p>
      </dgm:t>
    </dgm:pt>
    <dgm:pt modelId="{AD468FCE-5C2C-4106-809C-0B36950705BE}" type="sibTrans" cxnId="{C1F23312-BEA5-4A11-902B-9913F5CBD2ED}">
      <dgm:prSet custT="1"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900" b="1"/>
        </a:p>
      </dgm:t>
    </dgm:pt>
    <dgm:pt modelId="{A0D0F1A3-7384-4F65-8E3A-9BF23D9896B9}" type="pres">
      <dgm:prSet presAssocID="{BF7F1FA1-89C5-4B56-8F6D-167792117A5A}" presName="Name0" presStyleCnt="0">
        <dgm:presLayoutVars>
          <dgm:dir/>
          <dgm:resizeHandles val="exact"/>
        </dgm:presLayoutVars>
      </dgm:prSet>
      <dgm:spPr/>
    </dgm:pt>
    <dgm:pt modelId="{7EE21349-F5BB-4D75-81A9-847A34F46A32}" type="pres">
      <dgm:prSet presAssocID="{F31C2030-1B31-4A13-B84E-A6343AE9B6A5}" presName="node" presStyleLbl="node1" presStyleIdx="0" presStyleCnt="12">
        <dgm:presLayoutVars>
          <dgm:bulletEnabled val="1"/>
        </dgm:presLayoutVars>
      </dgm:prSet>
      <dgm:spPr/>
    </dgm:pt>
    <dgm:pt modelId="{AB70BEF2-3797-4A3C-B776-B3E6019D7B0D}" type="pres">
      <dgm:prSet presAssocID="{AD468FCE-5C2C-4106-809C-0B36950705BE}" presName="sibTrans" presStyleLbl="sibTrans1D1" presStyleIdx="0" presStyleCnt="11"/>
      <dgm:spPr/>
    </dgm:pt>
    <dgm:pt modelId="{251006C9-C9B6-4A05-9BC9-D1301609FE9F}" type="pres">
      <dgm:prSet presAssocID="{AD468FCE-5C2C-4106-809C-0B36950705BE}" presName="connectorText" presStyleLbl="sibTrans1D1" presStyleIdx="0" presStyleCnt="11"/>
      <dgm:spPr/>
    </dgm:pt>
    <dgm:pt modelId="{821D8500-FD39-4D36-BBF7-8BB7EFE9CF81}" type="pres">
      <dgm:prSet presAssocID="{EB83615E-A2D4-4752-8DEC-B39F09A7C5ED}" presName="node" presStyleLbl="node1" presStyleIdx="1" presStyleCnt="12">
        <dgm:presLayoutVars>
          <dgm:bulletEnabled val="1"/>
        </dgm:presLayoutVars>
      </dgm:prSet>
      <dgm:spPr/>
    </dgm:pt>
    <dgm:pt modelId="{F9D3B4B7-841A-444A-9FFF-870FA30544BF}" type="pres">
      <dgm:prSet presAssocID="{75D365BE-9C0C-42AB-BD1A-FF6976C12826}" presName="sibTrans" presStyleLbl="sibTrans1D1" presStyleIdx="1" presStyleCnt="11"/>
      <dgm:spPr/>
    </dgm:pt>
    <dgm:pt modelId="{5F60E4BC-44BD-4C97-B990-714D01798343}" type="pres">
      <dgm:prSet presAssocID="{75D365BE-9C0C-42AB-BD1A-FF6976C12826}" presName="connectorText" presStyleLbl="sibTrans1D1" presStyleIdx="1" presStyleCnt="11"/>
      <dgm:spPr/>
    </dgm:pt>
    <dgm:pt modelId="{813CC92C-E767-4531-946A-AD6C2DA81437}" type="pres">
      <dgm:prSet presAssocID="{D564ED0F-09EC-4EE9-A726-F46CAEC65D6C}" presName="node" presStyleLbl="node1" presStyleIdx="2" presStyleCnt="12">
        <dgm:presLayoutVars>
          <dgm:bulletEnabled val="1"/>
        </dgm:presLayoutVars>
      </dgm:prSet>
      <dgm:spPr/>
    </dgm:pt>
    <dgm:pt modelId="{168461A5-4A35-45B4-80CF-6F9D7FEECD72}" type="pres">
      <dgm:prSet presAssocID="{F78FCC41-F04D-4D68-A782-89FC2FE1B0F8}" presName="sibTrans" presStyleLbl="sibTrans1D1" presStyleIdx="2" presStyleCnt="11"/>
      <dgm:spPr/>
    </dgm:pt>
    <dgm:pt modelId="{90DE74BE-360F-4CD3-825A-ED838E227F4E}" type="pres">
      <dgm:prSet presAssocID="{F78FCC41-F04D-4D68-A782-89FC2FE1B0F8}" presName="connectorText" presStyleLbl="sibTrans1D1" presStyleIdx="2" presStyleCnt="11"/>
      <dgm:spPr/>
    </dgm:pt>
    <dgm:pt modelId="{DFB6C262-350D-49C6-ADA1-340C1EE419A4}" type="pres">
      <dgm:prSet presAssocID="{190A4AE2-4816-403A-BAF4-9C7F489951FD}" presName="node" presStyleLbl="node1" presStyleIdx="3" presStyleCnt="12">
        <dgm:presLayoutVars>
          <dgm:bulletEnabled val="1"/>
        </dgm:presLayoutVars>
      </dgm:prSet>
      <dgm:spPr/>
    </dgm:pt>
    <dgm:pt modelId="{CDE3B4E0-520A-4BB5-9FD6-A41334D1B357}" type="pres">
      <dgm:prSet presAssocID="{AC647B9B-2D32-42A3-87F6-E82016D6CAC7}" presName="sibTrans" presStyleLbl="sibTrans1D1" presStyleIdx="3" presStyleCnt="11"/>
      <dgm:spPr/>
    </dgm:pt>
    <dgm:pt modelId="{C839D2F6-2C00-4340-8A39-F8F1C3A68D84}" type="pres">
      <dgm:prSet presAssocID="{AC647B9B-2D32-42A3-87F6-E82016D6CAC7}" presName="connectorText" presStyleLbl="sibTrans1D1" presStyleIdx="3" presStyleCnt="11"/>
      <dgm:spPr/>
    </dgm:pt>
    <dgm:pt modelId="{E2BC1814-EC8A-4D74-951C-FAC255495889}" type="pres">
      <dgm:prSet presAssocID="{74612995-3CF7-4438-B610-C163CEA20D1A}" presName="node" presStyleLbl="node1" presStyleIdx="4" presStyleCnt="12">
        <dgm:presLayoutVars>
          <dgm:bulletEnabled val="1"/>
        </dgm:presLayoutVars>
      </dgm:prSet>
      <dgm:spPr/>
    </dgm:pt>
    <dgm:pt modelId="{8FE49D70-2674-4DEC-8FDB-4F6B2BD97C44}" type="pres">
      <dgm:prSet presAssocID="{D6D255BA-9C6B-4192-A3F9-B832594D0AF7}" presName="sibTrans" presStyleLbl="sibTrans1D1" presStyleIdx="4" presStyleCnt="11"/>
      <dgm:spPr/>
    </dgm:pt>
    <dgm:pt modelId="{528C32A8-C93B-4EC6-B48B-991CB92D765F}" type="pres">
      <dgm:prSet presAssocID="{D6D255BA-9C6B-4192-A3F9-B832594D0AF7}" presName="connectorText" presStyleLbl="sibTrans1D1" presStyleIdx="4" presStyleCnt="11"/>
      <dgm:spPr/>
    </dgm:pt>
    <dgm:pt modelId="{88841145-816D-4090-9031-D84FE1438A9E}" type="pres">
      <dgm:prSet presAssocID="{ED7E5B8B-396E-422F-AC62-A22C6FFB497F}" presName="node" presStyleLbl="node1" presStyleIdx="5" presStyleCnt="12">
        <dgm:presLayoutVars>
          <dgm:bulletEnabled val="1"/>
        </dgm:presLayoutVars>
      </dgm:prSet>
      <dgm:spPr/>
    </dgm:pt>
    <dgm:pt modelId="{FB5BA10E-D323-4768-8CD1-349524DC93BD}" type="pres">
      <dgm:prSet presAssocID="{770FCF35-1C74-4495-97DF-6E97A488F530}" presName="sibTrans" presStyleLbl="sibTrans1D1" presStyleIdx="5" presStyleCnt="11"/>
      <dgm:spPr/>
    </dgm:pt>
    <dgm:pt modelId="{12C1B5C6-AC3E-4715-BBDA-DE3B0ADF8364}" type="pres">
      <dgm:prSet presAssocID="{770FCF35-1C74-4495-97DF-6E97A488F530}" presName="connectorText" presStyleLbl="sibTrans1D1" presStyleIdx="5" presStyleCnt="11"/>
      <dgm:spPr/>
    </dgm:pt>
    <dgm:pt modelId="{1DED8F61-390D-4370-A5E1-1123A92E58F6}" type="pres">
      <dgm:prSet presAssocID="{552ADC4F-8CFB-4D68-A790-9FEEBCC4F9B2}" presName="node" presStyleLbl="node1" presStyleIdx="6" presStyleCnt="12">
        <dgm:presLayoutVars>
          <dgm:bulletEnabled val="1"/>
        </dgm:presLayoutVars>
      </dgm:prSet>
      <dgm:spPr/>
    </dgm:pt>
    <dgm:pt modelId="{B8D1F731-2C10-4CE5-999C-DAE00499B15D}" type="pres">
      <dgm:prSet presAssocID="{EA6ACDD3-7A0E-47D8-A5A9-007EB620AA08}" presName="sibTrans" presStyleLbl="sibTrans1D1" presStyleIdx="6" presStyleCnt="11"/>
      <dgm:spPr/>
    </dgm:pt>
    <dgm:pt modelId="{F72DC7C7-74AB-4A02-93E2-FCE0F44E42D6}" type="pres">
      <dgm:prSet presAssocID="{EA6ACDD3-7A0E-47D8-A5A9-007EB620AA08}" presName="connectorText" presStyleLbl="sibTrans1D1" presStyleIdx="6" presStyleCnt="11"/>
      <dgm:spPr/>
    </dgm:pt>
    <dgm:pt modelId="{4C1A8C08-FBE1-4C86-99AA-EF1D430A5261}" type="pres">
      <dgm:prSet presAssocID="{36136AF1-34E6-46DD-AD88-9640897D0E21}" presName="node" presStyleLbl="node1" presStyleIdx="7" presStyleCnt="12">
        <dgm:presLayoutVars>
          <dgm:bulletEnabled val="1"/>
        </dgm:presLayoutVars>
      </dgm:prSet>
      <dgm:spPr/>
    </dgm:pt>
    <dgm:pt modelId="{B6FD1F93-2B34-42E8-A3E2-4A7D9BD18EFF}" type="pres">
      <dgm:prSet presAssocID="{81C8C17E-F979-4759-AFCB-021C205ABE26}" presName="sibTrans" presStyleLbl="sibTrans1D1" presStyleIdx="7" presStyleCnt="11"/>
      <dgm:spPr/>
    </dgm:pt>
    <dgm:pt modelId="{D4FF5A12-D123-4FAC-903C-52C9C9346E60}" type="pres">
      <dgm:prSet presAssocID="{81C8C17E-F979-4759-AFCB-021C205ABE26}" presName="connectorText" presStyleLbl="sibTrans1D1" presStyleIdx="7" presStyleCnt="11"/>
      <dgm:spPr/>
    </dgm:pt>
    <dgm:pt modelId="{676BD54E-D8C6-42EA-87C9-5A23B4674207}" type="pres">
      <dgm:prSet presAssocID="{FECEFEC6-BCF5-4F7C-ABBF-A0072587688A}" presName="node" presStyleLbl="node1" presStyleIdx="8" presStyleCnt="12">
        <dgm:presLayoutVars>
          <dgm:bulletEnabled val="1"/>
        </dgm:presLayoutVars>
      </dgm:prSet>
      <dgm:spPr/>
    </dgm:pt>
    <dgm:pt modelId="{F84A354D-CA28-417D-B36D-40F980D1EC5B}" type="pres">
      <dgm:prSet presAssocID="{D0BCF841-96F1-4BF3-9CFA-028DCE2C0C82}" presName="sibTrans" presStyleLbl="sibTrans1D1" presStyleIdx="8" presStyleCnt="11"/>
      <dgm:spPr/>
    </dgm:pt>
    <dgm:pt modelId="{76331D14-2A63-494B-8A42-A1599A1D04FE}" type="pres">
      <dgm:prSet presAssocID="{D0BCF841-96F1-4BF3-9CFA-028DCE2C0C82}" presName="connectorText" presStyleLbl="sibTrans1D1" presStyleIdx="8" presStyleCnt="11"/>
      <dgm:spPr/>
    </dgm:pt>
    <dgm:pt modelId="{AB250D5E-7BB1-4C0D-B158-CD8E5A00DB7E}" type="pres">
      <dgm:prSet presAssocID="{6FC7BE6D-43E0-4977-8EC7-1E04AD4F1B08}" presName="node" presStyleLbl="node1" presStyleIdx="9" presStyleCnt="12">
        <dgm:presLayoutVars>
          <dgm:bulletEnabled val="1"/>
        </dgm:presLayoutVars>
      </dgm:prSet>
      <dgm:spPr/>
    </dgm:pt>
    <dgm:pt modelId="{B5070B43-4E70-4640-9F05-CAA0F69DDBE8}" type="pres">
      <dgm:prSet presAssocID="{76024C17-9870-4747-A4DA-A0EEB6D6A580}" presName="sibTrans" presStyleLbl="sibTrans1D1" presStyleIdx="9" presStyleCnt="11"/>
      <dgm:spPr/>
    </dgm:pt>
    <dgm:pt modelId="{6529B049-AEFA-4C99-8FF4-01A8348D5E8B}" type="pres">
      <dgm:prSet presAssocID="{76024C17-9870-4747-A4DA-A0EEB6D6A580}" presName="connectorText" presStyleLbl="sibTrans1D1" presStyleIdx="9" presStyleCnt="11"/>
      <dgm:spPr/>
    </dgm:pt>
    <dgm:pt modelId="{DEDCEAB3-DFC5-4D4D-8026-07FDA6BB3928}" type="pres">
      <dgm:prSet presAssocID="{CE996C92-BEB1-4DF3-8795-CA68C39F292B}" presName="node" presStyleLbl="node1" presStyleIdx="10" presStyleCnt="12">
        <dgm:presLayoutVars>
          <dgm:bulletEnabled val="1"/>
        </dgm:presLayoutVars>
      </dgm:prSet>
      <dgm:spPr/>
    </dgm:pt>
    <dgm:pt modelId="{5AD2A1AE-B2A4-4904-BC5D-443714FF8D32}" type="pres">
      <dgm:prSet presAssocID="{9D3050A9-1A4A-415E-83FE-4D4EE9010A8B}" presName="sibTrans" presStyleLbl="sibTrans1D1" presStyleIdx="10" presStyleCnt="11"/>
      <dgm:spPr/>
    </dgm:pt>
    <dgm:pt modelId="{8C4BF748-C3ED-4800-A1CC-7C0B9D6C5630}" type="pres">
      <dgm:prSet presAssocID="{9D3050A9-1A4A-415E-83FE-4D4EE9010A8B}" presName="connectorText" presStyleLbl="sibTrans1D1" presStyleIdx="10" presStyleCnt="11"/>
      <dgm:spPr/>
    </dgm:pt>
    <dgm:pt modelId="{8E4A6FA0-9462-433C-A7B3-64A4F226733E}" type="pres">
      <dgm:prSet presAssocID="{B46684BF-E8E6-4C07-8B1E-F4FA0DE931B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090D10B-A658-4757-AE6A-B3A4E7A03FEA}" type="presOf" srcId="{75D365BE-9C0C-42AB-BD1A-FF6976C12826}" destId="{5F60E4BC-44BD-4C97-B990-714D01798343}" srcOrd="1" destOrd="0" presId="urn:microsoft.com/office/officeart/2005/8/layout/bProcess3"/>
    <dgm:cxn modelId="{2ACB2911-CDCE-4160-A611-56D930CCB80B}" type="presOf" srcId="{D564ED0F-09EC-4EE9-A726-F46CAEC65D6C}" destId="{813CC92C-E767-4531-946A-AD6C2DA81437}" srcOrd="0" destOrd="0" presId="urn:microsoft.com/office/officeart/2005/8/layout/bProcess3"/>
    <dgm:cxn modelId="{C1F23312-BEA5-4A11-902B-9913F5CBD2ED}" srcId="{BF7F1FA1-89C5-4B56-8F6D-167792117A5A}" destId="{F31C2030-1B31-4A13-B84E-A6343AE9B6A5}" srcOrd="0" destOrd="0" parTransId="{2467F4CF-CB33-4DE5-B078-7133C0CA3CFD}" sibTransId="{AD468FCE-5C2C-4106-809C-0B36950705BE}"/>
    <dgm:cxn modelId="{0C65A520-CA9A-4987-8C46-55167B113DAD}" type="presOf" srcId="{770FCF35-1C74-4495-97DF-6E97A488F530}" destId="{FB5BA10E-D323-4768-8CD1-349524DC93BD}" srcOrd="0" destOrd="0" presId="urn:microsoft.com/office/officeart/2005/8/layout/bProcess3"/>
    <dgm:cxn modelId="{F66F7228-603D-47AC-B31D-AB8066BD1395}" type="presOf" srcId="{CE996C92-BEB1-4DF3-8795-CA68C39F292B}" destId="{DEDCEAB3-DFC5-4D4D-8026-07FDA6BB3928}" srcOrd="0" destOrd="0" presId="urn:microsoft.com/office/officeart/2005/8/layout/bProcess3"/>
    <dgm:cxn modelId="{864BF62F-DA46-42BC-B490-2288AEA36B3C}" type="presOf" srcId="{BF7F1FA1-89C5-4B56-8F6D-167792117A5A}" destId="{A0D0F1A3-7384-4F65-8E3A-9BF23D9896B9}" srcOrd="0" destOrd="0" presId="urn:microsoft.com/office/officeart/2005/8/layout/bProcess3"/>
    <dgm:cxn modelId="{8E409137-9383-43E6-A4AF-2F8FAE6A25A0}" srcId="{BF7F1FA1-89C5-4B56-8F6D-167792117A5A}" destId="{EB83615E-A2D4-4752-8DEC-B39F09A7C5ED}" srcOrd="1" destOrd="0" parTransId="{8A3BD65C-ECC0-48AD-A408-E1AA96C7EF96}" sibTransId="{75D365BE-9C0C-42AB-BD1A-FF6976C12826}"/>
    <dgm:cxn modelId="{0F3A013A-C5B2-42AF-AB36-98685A3AFB06}" type="presOf" srcId="{F78FCC41-F04D-4D68-A782-89FC2FE1B0F8}" destId="{168461A5-4A35-45B4-80CF-6F9D7FEECD72}" srcOrd="0" destOrd="0" presId="urn:microsoft.com/office/officeart/2005/8/layout/bProcess3"/>
    <dgm:cxn modelId="{C9B9913F-BDF9-4CC8-B622-01C0069A59D5}" type="presOf" srcId="{75D365BE-9C0C-42AB-BD1A-FF6976C12826}" destId="{F9D3B4B7-841A-444A-9FFF-870FA30544BF}" srcOrd="0" destOrd="0" presId="urn:microsoft.com/office/officeart/2005/8/layout/bProcess3"/>
    <dgm:cxn modelId="{51D6445C-86F6-4A64-A652-A6B0D6847835}" type="presOf" srcId="{9D3050A9-1A4A-415E-83FE-4D4EE9010A8B}" destId="{8C4BF748-C3ED-4800-A1CC-7C0B9D6C5630}" srcOrd="1" destOrd="0" presId="urn:microsoft.com/office/officeart/2005/8/layout/bProcess3"/>
    <dgm:cxn modelId="{D7D6135D-3305-4F78-A4AB-EA62E8BD4A4C}" type="presOf" srcId="{76024C17-9870-4747-A4DA-A0EEB6D6A580}" destId="{6529B049-AEFA-4C99-8FF4-01A8348D5E8B}" srcOrd="1" destOrd="0" presId="urn:microsoft.com/office/officeart/2005/8/layout/bProcess3"/>
    <dgm:cxn modelId="{10F1865D-974A-489F-848C-34F4C44450C1}" srcId="{BF7F1FA1-89C5-4B56-8F6D-167792117A5A}" destId="{B46684BF-E8E6-4C07-8B1E-F4FA0DE931B3}" srcOrd="11" destOrd="0" parTransId="{DFDB4FF9-F0A0-4E7B-8505-2B73ECD61942}" sibTransId="{B51A33B6-1069-4753-80EA-4348036BD06D}"/>
    <dgm:cxn modelId="{FA919766-AA73-4EF0-9CAE-79E0CCE9FC03}" type="presOf" srcId="{D0BCF841-96F1-4BF3-9CFA-028DCE2C0C82}" destId="{F84A354D-CA28-417D-B36D-40F980D1EC5B}" srcOrd="0" destOrd="0" presId="urn:microsoft.com/office/officeart/2005/8/layout/bProcess3"/>
    <dgm:cxn modelId="{8168AF47-80B0-4F28-8FB2-18823865FE6D}" type="presOf" srcId="{76024C17-9870-4747-A4DA-A0EEB6D6A580}" destId="{B5070B43-4E70-4640-9F05-CAA0F69DDBE8}" srcOrd="0" destOrd="0" presId="urn:microsoft.com/office/officeart/2005/8/layout/bProcess3"/>
    <dgm:cxn modelId="{8107696D-B19A-4FCA-94CC-FA59DA118955}" srcId="{BF7F1FA1-89C5-4B56-8F6D-167792117A5A}" destId="{FECEFEC6-BCF5-4F7C-ABBF-A0072587688A}" srcOrd="8" destOrd="0" parTransId="{4F20FD4A-0BC0-4857-950E-33C1866706CD}" sibTransId="{D0BCF841-96F1-4BF3-9CFA-028DCE2C0C82}"/>
    <dgm:cxn modelId="{8726434E-1AEE-4CC6-8723-D4182FA9F5BC}" srcId="{BF7F1FA1-89C5-4B56-8F6D-167792117A5A}" destId="{ED7E5B8B-396E-422F-AC62-A22C6FFB497F}" srcOrd="5" destOrd="0" parTransId="{CF757B84-2621-420B-B30F-1CF218CAD69C}" sibTransId="{770FCF35-1C74-4495-97DF-6E97A488F530}"/>
    <dgm:cxn modelId="{A660A66F-052A-47AC-A1C4-FFAC45F0ED84}" type="presOf" srcId="{B46684BF-E8E6-4C07-8B1E-F4FA0DE931B3}" destId="{8E4A6FA0-9462-433C-A7B3-64A4F226733E}" srcOrd="0" destOrd="0" presId="urn:microsoft.com/office/officeart/2005/8/layout/bProcess3"/>
    <dgm:cxn modelId="{153B3F54-D9E0-435B-84B4-A571E1A2611A}" type="presOf" srcId="{F31C2030-1B31-4A13-B84E-A6343AE9B6A5}" destId="{7EE21349-F5BB-4D75-81A9-847A34F46A32}" srcOrd="0" destOrd="0" presId="urn:microsoft.com/office/officeart/2005/8/layout/bProcess3"/>
    <dgm:cxn modelId="{6F25F876-2280-4698-A008-DF0E2712F14A}" type="presOf" srcId="{81C8C17E-F979-4759-AFCB-021C205ABE26}" destId="{D4FF5A12-D123-4FAC-903C-52C9C9346E60}" srcOrd="1" destOrd="0" presId="urn:microsoft.com/office/officeart/2005/8/layout/bProcess3"/>
    <dgm:cxn modelId="{132F8A5A-0BEA-4834-9589-BC8C8C8C26ED}" type="presOf" srcId="{AC647B9B-2D32-42A3-87F6-E82016D6CAC7}" destId="{CDE3B4E0-520A-4BB5-9FD6-A41334D1B357}" srcOrd="0" destOrd="0" presId="urn:microsoft.com/office/officeart/2005/8/layout/bProcess3"/>
    <dgm:cxn modelId="{0DA1887D-26B0-422C-BDCB-199D47D677FC}" srcId="{BF7F1FA1-89C5-4B56-8F6D-167792117A5A}" destId="{36136AF1-34E6-46DD-AD88-9640897D0E21}" srcOrd="7" destOrd="0" parTransId="{1E3EAF22-7B03-47BC-B921-0AB25F5DAD56}" sibTransId="{81C8C17E-F979-4759-AFCB-021C205ABE26}"/>
    <dgm:cxn modelId="{B638F67D-CCA3-48AF-AF46-E8F30F94B2FB}" type="presOf" srcId="{190A4AE2-4816-403A-BAF4-9C7F489951FD}" destId="{DFB6C262-350D-49C6-ADA1-340C1EE419A4}" srcOrd="0" destOrd="0" presId="urn:microsoft.com/office/officeart/2005/8/layout/bProcess3"/>
    <dgm:cxn modelId="{276D3680-41AD-4C84-8266-48E1FEA52902}" srcId="{BF7F1FA1-89C5-4B56-8F6D-167792117A5A}" destId="{D564ED0F-09EC-4EE9-A726-F46CAEC65D6C}" srcOrd="2" destOrd="0" parTransId="{CB9CD52E-9DFB-415A-B49B-7E4452894C93}" sibTransId="{F78FCC41-F04D-4D68-A782-89FC2FE1B0F8}"/>
    <dgm:cxn modelId="{5DE04882-A73E-423F-8962-4CFACFBDD4E7}" srcId="{BF7F1FA1-89C5-4B56-8F6D-167792117A5A}" destId="{190A4AE2-4816-403A-BAF4-9C7F489951FD}" srcOrd="3" destOrd="0" parTransId="{040AE9A9-4E6E-4F63-B82A-8D47FEAFB90C}" sibTransId="{AC647B9B-2D32-42A3-87F6-E82016D6CAC7}"/>
    <dgm:cxn modelId="{A6801285-0F0F-4874-A7F8-CF6FEB2C0614}" type="presOf" srcId="{36136AF1-34E6-46DD-AD88-9640897D0E21}" destId="{4C1A8C08-FBE1-4C86-99AA-EF1D430A5261}" srcOrd="0" destOrd="0" presId="urn:microsoft.com/office/officeart/2005/8/layout/bProcess3"/>
    <dgm:cxn modelId="{30972085-B1C8-4E86-9507-DCAD13BDD5F2}" type="presOf" srcId="{AD468FCE-5C2C-4106-809C-0B36950705BE}" destId="{AB70BEF2-3797-4A3C-B776-B3E6019D7B0D}" srcOrd="0" destOrd="0" presId="urn:microsoft.com/office/officeart/2005/8/layout/bProcess3"/>
    <dgm:cxn modelId="{12AC7D92-82C2-4D75-AF79-4018F5E84A47}" type="presOf" srcId="{6FC7BE6D-43E0-4977-8EC7-1E04AD4F1B08}" destId="{AB250D5E-7BB1-4C0D-B158-CD8E5A00DB7E}" srcOrd="0" destOrd="0" presId="urn:microsoft.com/office/officeart/2005/8/layout/bProcess3"/>
    <dgm:cxn modelId="{8ADE5F99-C47C-4A1A-B59E-4F4317FDF02C}" srcId="{BF7F1FA1-89C5-4B56-8F6D-167792117A5A}" destId="{74612995-3CF7-4438-B610-C163CEA20D1A}" srcOrd="4" destOrd="0" parTransId="{FF5341AA-56CD-403C-8DBE-FB63EAA64980}" sibTransId="{D6D255BA-9C6B-4192-A3F9-B832594D0AF7}"/>
    <dgm:cxn modelId="{DBB7ED9F-5AFE-44AA-96D3-001DCCB996B5}" type="presOf" srcId="{AC647B9B-2D32-42A3-87F6-E82016D6CAC7}" destId="{C839D2F6-2C00-4340-8A39-F8F1C3A68D84}" srcOrd="1" destOrd="0" presId="urn:microsoft.com/office/officeart/2005/8/layout/bProcess3"/>
    <dgm:cxn modelId="{0BEBF8A3-F98F-4CCC-938C-E98ACED02C78}" srcId="{BF7F1FA1-89C5-4B56-8F6D-167792117A5A}" destId="{6FC7BE6D-43E0-4977-8EC7-1E04AD4F1B08}" srcOrd="9" destOrd="0" parTransId="{C0A7365C-ADE4-4317-9325-249F281CA31F}" sibTransId="{76024C17-9870-4747-A4DA-A0EEB6D6A580}"/>
    <dgm:cxn modelId="{746842A6-AC71-4BFB-BB0C-78D339A5A2D9}" type="presOf" srcId="{D6D255BA-9C6B-4192-A3F9-B832594D0AF7}" destId="{8FE49D70-2674-4DEC-8FDB-4F6B2BD97C44}" srcOrd="0" destOrd="0" presId="urn:microsoft.com/office/officeart/2005/8/layout/bProcess3"/>
    <dgm:cxn modelId="{28A516A8-CE96-4B9A-908D-FA7FE5BC6086}" type="presOf" srcId="{552ADC4F-8CFB-4D68-A790-9FEEBCC4F9B2}" destId="{1DED8F61-390D-4370-A5E1-1123A92E58F6}" srcOrd="0" destOrd="0" presId="urn:microsoft.com/office/officeart/2005/8/layout/bProcess3"/>
    <dgm:cxn modelId="{D1DDABAE-5FDB-43E8-91BA-EF72D63DD959}" type="presOf" srcId="{9D3050A9-1A4A-415E-83FE-4D4EE9010A8B}" destId="{5AD2A1AE-B2A4-4904-BC5D-443714FF8D32}" srcOrd="0" destOrd="0" presId="urn:microsoft.com/office/officeart/2005/8/layout/bProcess3"/>
    <dgm:cxn modelId="{B98AC4B0-E4D4-48B1-9887-024DC7F3F131}" type="presOf" srcId="{770FCF35-1C74-4495-97DF-6E97A488F530}" destId="{12C1B5C6-AC3E-4715-BBDA-DE3B0ADF8364}" srcOrd="1" destOrd="0" presId="urn:microsoft.com/office/officeart/2005/8/layout/bProcess3"/>
    <dgm:cxn modelId="{9FB180B7-217A-4A0E-ACFB-41227A5F7D3C}" type="presOf" srcId="{F78FCC41-F04D-4D68-A782-89FC2FE1B0F8}" destId="{90DE74BE-360F-4CD3-825A-ED838E227F4E}" srcOrd="1" destOrd="0" presId="urn:microsoft.com/office/officeart/2005/8/layout/bProcess3"/>
    <dgm:cxn modelId="{0F2BCEBA-1583-42C6-913B-64AF553C3044}" type="presOf" srcId="{EA6ACDD3-7A0E-47D8-A5A9-007EB620AA08}" destId="{B8D1F731-2C10-4CE5-999C-DAE00499B15D}" srcOrd="0" destOrd="0" presId="urn:microsoft.com/office/officeart/2005/8/layout/bProcess3"/>
    <dgm:cxn modelId="{6F19DDC6-8FEC-4910-BD44-7A31B5AC5472}" srcId="{BF7F1FA1-89C5-4B56-8F6D-167792117A5A}" destId="{CE996C92-BEB1-4DF3-8795-CA68C39F292B}" srcOrd="10" destOrd="0" parTransId="{3CD1A0A2-178F-417E-9CAF-CE769C670925}" sibTransId="{9D3050A9-1A4A-415E-83FE-4D4EE9010A8B}"/>
    <dgm:cxn modelId="{DDC2CCC7-750F-4897-8926-DD11C095B984}" type="presOf" srcId="{74612995-3CF7-4438-B610-C163CEA20D1A}" destId="{E2BC1814-EC8A-4D74-951C-FAC255495889}" srcOrd="0" destOrd="0" presId="urn:microsoft.com/office/officeart/2005/8/layout/bProcess3"/>
    <dgm:cxn modelId="{CD3A08CF-8AA3-482D-B88E-6B126DC7D32D}" type="presOf" srcId="{D6D255BA-9C6B-4192-A3F9-B832594D0AF7}" destId="{528C32A8-C93B-4EC6-B48B-991CB92D765F}" srcOrd="1" destOrd="0" presId="urn:microsoft.com/office/officeart/2005/8/layout/bProcess3"/>
    <dgm:cxn modelId="{8330FFD1-DA7E-4E52-8BF9-4827952C6CCA}" type="presOf" srcId="{ED7E5B8B-396E-422F-AC62-A22C6FFB497F}" destId="{88841145-816D-4090-9031-D84FE1438A9E}" srcOrd="0" destOrd="0" presId="urn:microsoft.com/office/officeart/2005/8/layout/bProcess3"/>
    <dgm:cxn modelId="{D873E8E3-BFFE-46DC-96B6-827307613E8C}" srcId="{BF7F1FA1-89C5-4B56-8F6D-167792117A5A}" destId="{552ADC4F-8CFB-4D68-A790-9FEEBCC4F9B2}" srcOrd="6" destOrd="0" parTransId="{C17688C9-EB29-448E-AB2F-BB4A1516FAA3}" sibTransId="{EA6ACDD3-7A0E-47D8-A5A9-007EB620AA08}"/>
    <dgm:cxn modelId="{C5AE7DEF-D640-49EA-995E-017AA58F890E}" type="presOf" srcId="{AD468FCE-5C2C-4106-809C-0B36950705BE}" destId="{251006C9-C9B6-4A05-9BC9-D1301609FE9F}" srcOrd="1" destOrd="0" presId="urn:microsoft.com/office/officeart/2005/8/layout/bProcess3"/>
    <dgm:cxn modelId="{E4AC4DF2-7B48-49BD-8F4F-03980C51D168}" type="presOf" srcId="{FECEFEC6-BCF5-4F7C-ABBF-A0072587688A}" destId="{676BD54E-D8C6-42EA-87C9-5A23B4674207}" srcOrd="0" destOrd="0" presId="urn:microsoft.com/office/officeart/2005/8/layout/bProcess3"/>
    <dgm:cxn modelId="{9D174DF8-D8F4-4DB7-80C2-BF3C6C1B23AF}" type="presOf" srcId="{EA6ACDD3-7A0E-47D8-A5A9-007EB620AA08}" destId="{F72DC7C7-74AB-4A02-93E2-FCE0F44E42D6}" srcOrd="1" destOrd="0" presId="urn:microsoft.com/office/officeart/2005/8/layout/bProcess3"/>
    <dgm:cxn modelId="{59F483FA-AF5F-4D12-BDBA-92EFF23D5A9E}" type="presOf" srcId="{81C8C17E-F979-4759-AFCB-021C205ABE26}" destId="{B6FD1F93-2B34-42E8-A3E2-4A7D9BD18EFF}" srcOrd="0" destOrd="0" presId="urn:microsoft.com/office/officeart/2005/8/layout/bProcess3"/>
    <dgm:cxn modelId="{18107AFB-9909-4F10-8E53-887F1EF71781}" type="presOf" srcId="{D0BCF841-96F1-4BF3-9CFA-028DCE2C0C82}" destId="{76331D14-2A63-494B-8A42-A1599A1D04FE}" srcOrd="1" destOrd="0" presId="urn:microsoft.com/office/officeart/2005/8/layout/bProcess3"/>
    <dgm:cxn modelId="{55856EFF-198D-41C7-9480-B47C983856A4}" type="presOf" srcId="{EB83615E-A2D4-4752-8DEC-B39F09A7C5ED}" destId="{821D8500-FD39-4D36-BBF7-8BB7EFE9CF81}" srcOrd="0" destOrd="0" presId="urn:microsoft.com/office/officeart/2005/8/layout/bProcess3"/>
    <dgm:cxn modelId="{F131BE9F-5C09-4A31-9E0B-03A23D7CC53A}" type="presParOf" srcId="{A0D0F1A3-7384-4F65-8E3A-9BF23D9896B9}" destId="{7EE21349-F5BB-4D75-81A9-847A34F46A32}" srcOrd="0" destOrd="0" presId="urn:microsoft.com/office/officeart/2005/8/layout/bProcess3"/>
    <dgm:cxn modelId="{2273B332-2B2D-4A10-B48A-88049F58375B}" type="presParOf" srcId="{A0D0F1A3-7384-4F65-8E3A-9BF23D9896B9}" destId="{AB70BEF2-3797-4A3C-B776-B3E6019D7B0D}" srcOrd="1" destOrd="0" presId="urn:microsoft.com/office/officeart/2005/8/layout/bProcess3"/>
    <dgm:cxn modelId="{DF6EEAA6-C933-46E0-8B17-F4E1D077F329}" type="presParOf" srcId="{AB70BEF2-3797-4A3C-B776-B3E6019D7B0D}" destId="{251006C9-C9B6-4A05-9BC9-D1301609FE9F}" srcOrd="0" destOrd="0" presId="urn:microsoft.com/office/officeart/2005/8/layout/bProcess3"/>
    <dgm:cxn modelId="{71DF45DD-8E4B-47F9-A54B-6CEF7C9BBA67}" type="presParOf" srcId="{A0D0F1A3-7384-4F65-8E3A-9BF23D9896B9}" destId="{821D8500-FD39-4D36-BBF7-8BB7EFE9CF81}" srcOrd="2" destOrd="0" presId="urn:microsoft.com/office/officeart/2005/8/layout/bProcess3"/>
    <dgm:cxn modelId="{20728A2A-2EBD-4CB5-9DDB-3D69021E8F93}" type="presParOf" srcId="{A0D0F1A3-7384-4F65-8E3A-9BF23D9896B9}" destId="{F9D3B4B7-841A-444A-9FFF-870FA30544BF}" srcOrd="3" destOrd="0" presId="urn:microsoft.com/office/officeart/2005/8/layout/bProcess3"/>
    <dgm:cxn modelId="{571392A9-BEB3-4B76-9F5B-9948D81CC196}" type="presParOf" srcId="{F9D3B4B7-841A-444A-9FFF-870FA30544BF}" destId="{5F60E4BC-44BD-4C97-B990-714D01798343}" srcOrd="0" destOrd="0" presId="urn:microsoft.com/office/officeart/2005/8/layout/bProcess3"/>
    <dgm:cxn modelId="{4F8905DB-8D75-404B-8C0F-C8387E2F791F}" type="presParOf" srcId="{A0D0F1A3-7384-4F65-8E3A-9BF23D9896B9}" destId="{813CC92C-E767-4531-946A-AD6C2DA81437}" srcOrd="4" destOrd="0" presId="urn:microsoft.com/office/officeart/2005/8/layout/bProcess3"/>
    <dgm:cxn modelId="{D976A4AE-418C-47B0-99D0-60293289BA9B}" type="presParOf" srcId="{A0D0F1A3-7384-4F65-8E3A-9BF23D9896B9}" destId="{168461A5-4A35-45B4-80CF-6F9D7FEECD72}" srcOrd="5" destOrd="0" presId="urn:microsoft.com/office/officeart/2005/8/layout/bProcess3"/>
    <dgm:cxn modelId="{837B3B44-91A2-4EB3-B71A-CC15E52EB650}" type="presParOf" srcId="{168461A5-4A35-45B4-80CF-6F9D7FEECD72}" destId="{90DE74BE-360F-4CD3-825A-ED838E227F4E}" srcOrd="0" destOrd="0" presId="urn:microsoft.com/office/officeart/2005/8/layout/bProcess3"/>
    <dgm:cxn modelId="{E5B846BB-973D-4459-82E1-5BF715DD2D02}" type="presParOf" srcId="{A0D0F1A3-7384-4F65-8E3A-9BF23D9896B9}" destId="{DFB6C262-350D-49C6-ADA1-340C1EE419A4}" srcOrd="6" destOrd="0" presId="urn:microsoft.com/office/officeart/2005/8/layout/bProcess3"/>
    <dgm:cxn modelId="{A07D45E8-674D-40F4-AEF5-5156B2328C5D}" type="presParOf" srcId="{A0D0F1A3-7384-4F65-8E3A-9BF23D9896B9}" destId="{CDE3B4E0-520A-4BB5-9FD6-A41334D1B357}" srcOrd="7" destOrd="0" presId="urn:microsoft.com/office/officeart/2005/8/layout/bProcess3"/>
    <dgm:cxn modelId="{662A1845-F194-4E3F-A484-D4FFA8FEFE73}" type="presParOf" srcId="{CDE3B4E0-520A-4BB5-9FD6-A41334D1B357}" destId="{C839D2F6-2C00-4340-8A39-F8F1C3A68D84}" srcOrd="0" destOrd="0" presId="urn:microsoft.com/office/officeart/2005/8/layout/bProcess3"/>
    <dgm:cxn modelId="{4C1C0B80-9658-4D53-9EFB-84703CF52DD4}" type="presParOf" srcId="{A0D0F1A3-7384-4F65-8E3A-9BF23D9896B9}" destId="{E2BC1814-EC8A-4D74-951C-FAC255495889}" srcOrd="8" destOrd="0" presId="urn:microsoft.com/office/officeart/2005/8/layout/bProcess3"/>
    <dgm:cxn modelId="{599DA994-63F6-4F1F-8093-E008BC7CDB3E}" type="presParOf" srcId="{A0D0F1A3-7384-4F65-8E3A-9BF23D9896B9}" destId="{8FE49D70-2674-4DEC-8FDB-4F6B2BD97C44}" srcOrd="9" destOrd="0" presId="urn:microsoft.com/office/officeart/2005/8/layout/bProcess3"/>
    <dgm:cxn modelId="{2A6DAB48-0452-4829-AB9D-24248FC3B94A}" type="presParOf" srcId="{8FE49D70-2674-4DEC-8FDB-4F6B2BD97C44}" destId="{528C32A8-C93B-4EC6-B48B-991CB92D765F}" srcOrd="0" destOrd="0" presId="urn:microsoft.com/office/officeart/2005/8/layout/bProcess3"/>
    <dgm:cxn modelId="{C394B810-4548-4AA3-B4BA-7C598F1CF98B}" type="presParOf" srcId="{A0D0F1A3-7384-4F65-8E3A-9BF23D9896B9}" destId="{88841145-816D-4090-9031-D84FE1438A9E}" srcOrd="10" destOrd="0" presId="urn:microsoft.com/office/officeart/2005/8/layout/bProcess3"/>
    <dgm:cxn modelId="{3E1D8806-2506-4ABE-9F90-E8364D7FE7DC}" type="presParOf" srcId="{A0D0F1A3-7384-4F65-8E3A-9BF23D9896B9}" destId="{FB5BA10E-D323-4768-8CD1-349524DC93BD}" srcOrd="11" destOrd="0" presId="urn:microsoft.com/office/officeart/2005/8/layout/bProcess3"/>
    <dgm:cxn modelId="{05581CF7-4E1E-4898-8910-E5E7BDD47C32}" type="presParOf" srcId="{FB5BA10E-D323-4768-8CD1-349524DC93BD}" destId="{12C1B5C6-AC3E-4715-BBDA-DE3B0ADF8364}" srcOrd="0" destOrd="0" presId="urn:microsoft.com/office/officeart/2005/8/layout/bProcess3"/>
    <dgm:cxn modelId="{C63F3260-FE14-418D-9725-6F7F166A9D8A}" type="presParOf" srcId="{A0D0F1A3-7384-4F65-8E3A-9BF23D9896B9}" destId="{1DED8F61-390D-4370-A5E1-1123A92E58F6}" srcOrd="12" destOrd="0" presId="urn:microsoft.com/office/officeart/2005/8/layout/bProcess3"/>
    <dgm:cxn modelId="{228AE1B3-B54D-443C-B478-CEEE96447238}" type="presParOf" srcId="{A0D0F1A3-7384-4F65-8E3A-9BF23D9896B9}" destId="{B8D1F731-2C10-4CE5-999C-DAE00499B15D}" srcOrd="13" destOrd="0" presId="urn:microsoft.com/office/officeart/2005/8/layout/bProcess3"/>
    <dgm:cxn modelId="{1AD60295-646A-4941-BBC2-1DDCCEF0DF83}" type="presParOf" srcId="{B8D1F731-2C10-4CE5-999C-DAE00499B15D}" destId="{F72DC7C7-74AB-4A02-93E2-FCE0F44E42D6}" srcOrd="0" destOrd="0" presId="urn:microsoft.com/office/officeart/2005/8/layout/bProcess3"/>
    <dgm:cxn modelId="{13105979-68B7-45D3-B588-27EBE21E2563}" type="presParOf" srcId="{A0D0F1A3-7384-4F65-8E3A-9BF23D9896B9}" destId="{4C1A8C08-FBE1-4C86-99AA-EF1D430A5261}" srcOrd="14" destOrd="0" presId="urn:microsoft.com/office/officeart/2005/8/layout/bProcess3"/>
    <dgm:cxn modelId="{14D96982-C206-49B6-A0DA-BE67C03CE02C}" type="presParOf" srcId="{A0D0F1A3-7384-4F65-8E3A-9BF23D9896B9}" destId="{B6FD1F93-2B34-42E8-A3E2-4A7D9BD18EFF}" srcOrd="15" destOrd="0" presId="urn:microsoft.com/office/officeart/2005/8/layout/bProcess3"/>
    <dgm:cxn modelId="{7EF54054-63DA-42AB-BB05-EEBDAD6A2A2A}" type="presParOf" srcId="{B6FD1F93-2B34-42E8-A3E2-4A7D9BD18EFF}" destId="{D4FF5A12-D123-4FAC-903C-52C9C9346E60}" srcOrd="0" destOrd="0" presId="urn:microsoft.com/office/officeart/2005/8/layout/bProcess3"/>
    <dgm:cxn modelId="{B49104D1-C6C7-4AE9-B076-8726297860AE}" type="presParOf" srcId="{A0D0F1A3-7384-4F65-8E3A-9BF23D9896B9}" destId="{676BD54E-D8C6-42EA-87C9-5A23B4674207}" srcOrd="16" destOrd="0" presId="urn:microsoft.com/office/officeart/2005/8/layout/bProcess3"/>
    <dgm:cxn modelId="{F5CB8D8C-B3FB-4E67-B6ED-9ECFF2663F95}" type="presParOf" srcId="{A0D0F1A3-7384-4F65-8E3A-9BF23D9896B9}" destId="{F84A354D-CA28-417D-B36D-40F980D1EC5B}" srcOrd="17" destOrd="0" presId="urn:microsoft.com/office/officeart/2005/8/layout/bProcess3"/>
    <dgm:cxn modelId="{9DC77FAA-F873-448A-A3E6-08DCEC38CBD0}" type="presParOf" srcId="{F84A354D-CA28-417D-B36D-40F980D1EC5B}" destId="{76331D14-2A63-494B-8A42-A1599A1D04FE}" srcOrd="0" destOrd="0" presId="urn:microsoft.com/office/officeart/2005/8/layout/bProcess3"/>
    <dgm:cxn modelId="{F092D7D5-47DE-44B4-AB28-9BB3B3D3DA10}" type="presParOf" srcId="{A0D0F1A3-7384-4F65-8E3A-9BF23D9896B9}" destId="{AB250D5E-7BB1-4C0D-B158-CD8E5A00DB7E}" srcOrd="18" destOrd="0" presId="urn:microsoft.com/office/officeart/2005/8/layout/bProcess3"/>
    <dgm:cxn modelId="{1427ED77-4B9A-4B7B-B0D1-820616C64625}" type="presParOf" srcId="{A0D0F1A3-7384-4F65-8E3A-9BF23D9896B9}" destId="{B5070B43-4E70-4640-9F05-CAA0F69DDBE8}" srcOrd="19" destOrd="0" presId="urn:microsoft.com/office/officeart/2005/8/layout/bProcess3"/>
    <dgm:cxn modelId="{0D459638-D756-4593-B3AB-89F6B4E93E5E}" type="presParOf" srcId="{B5070B43-4E70-4640-9F05-CAA0F69DDBE8}" destId="{6529B049-AEFA-4C99-8FF4-01A8348D5E8B}" srcOrd="0" destOrd="0" presId="urn:microsoft.com/office/officeart/2005/8/layout/bProcess3"/>
    <dgm:cxn modelId="{7C1C0B19-9092-42C4-BA88-617A8B81EB0E}" type="presParOf" srcId="{A0D0F1A3-7384-4F65-8E3A-9BF23D9896B9}" destId="{DEDCEAB3-DFC5-4D4D-8026-07FDA6BB3928}" srcOrd="20" destOrd="0" presId="urn:microsoft.com/office/officeart/2005/8/layout/bProcess3"/>
    <dgm:cxn modelId="{5E9F00B4-95C0-48F3-BD0C-EEB172C3A226}" type="presParOf" srcId="{A0D0F1A3-7384-4F65-8E3A-9BF23D9896B9}" destId="{5AD2A1AE-B2A4-4904-BC5D-443714FF8D32}" srcOrd="21" destOrd="0" presId="urn:microsoft.com/office/officeart/2005/8/layout/bProcess3"/>
    <dgm:cxn modelId="{A1BC6ACA-F547-4C00-ACC2-4AF0776A3782}" type="presParOf" srcId="{5AD2A1AE-B2A4-4904-BC5D-443714FF8D32}" destId="{8C4BF748-C3ED-4800-A1CC-7C0B9D6C5630}" srcOrd="0" destOrd="0" presId="urn:microsoft.com/office/officeart/2005/8/layout/bProcess3"/>
    <dgm:cxn modelId="{BECCB8E0-56FE-4728-BC70-46B8CC97F265}" type="presParOf" srcId="{A0D0F1A3-7384-4F65-8E3A-9BF23D9896B9}" destId="{8E4A6FA0-9462-433C-A7B3-64A4F226733E}" srcOrd="22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42C14A-53C7-4CCC-B901-4CF083EA0151}" type="doc">
      <dgm:prSet loTypeId="urn:microsoft.com/office/officeart/2005/8/layout/cycle8" loCatId="cycle" qsTypeId="urn:microsoft.com/office/officeart/2005/8/quickstyle/simple5" qsCatId="simple" csTypeId="urn:microsoft.com/office/officeart/2005/8/colors/colorful4" csCatId="colorful" phldr="1"/>
      <dgm:spPr/>
    </dgm:pt>
    <dgm:pt modelId="{02635B23-0DCE-4564-B4AC-434353962A1E}">
      <dgm:prSet phldrT="[Text]"/>
      <dgm:spPr/>
      <dgm:t>
        <a:bodyPr/>
        <a:lstStyle/>
        <a:p>
          <a:r>
            <a:rPr lang="zh-CN" altLang="en-US" dirty="0"/>
            <a:t>欺诈监控体系</a:t>
          </a:r>
          <a:endParaRPr lang="en-US" dirty="0"/>
        </a:p>
      </dgm:t>
    </dgm:pt>
    <dgm:pt modelId="{C0C7EFB1-479C-4128-8A12-B613FDB34470}" type="parTrans" cxnId="{77FB15CF-FAAD-4F40-85E8-D706C824CCB4}">
      <dgm:prSet/>
      <dgm:spPr/>
      <dgm:t>
        <a:bodyPr/>
        <a:lstStyle/>
        <a:p>
          <a:endParaRPr lang="en-US"/>
        </a:p>
      </dgm:t>
    </dgm:pt>
    <dgm:pt modelId="{C4CF07E5-3931-4E22-93BE-11109ABB568F}" type="sibTrans" cxnId="{77FB15CF-FAAD-4F40-85E8-D706C824CCB4}">
      <dgm:prSet/>
      <dgm:spPr/>
      <dgm:t>
        <a:bodyPr/>
        <a:lstStyle/>
        <a:p>
          <a:endParaRPr lang="en-US"/>
        </a:p>
      </dgm:t>
    </dgm:pt>
    <dgm:pt modelId="{587FC93F-94AB-46B6-87CF-86360B2F4007}">
      <dgm:prSet phldrT="[Text]"/>
      <dgm:spPr/>
      <dgm:t>
        <a:bodyPr/>
        <a:lstStyle/>
        <a:p>
          <a:r>
            <a:rPr lang="zh-CN" altLang="en-US" dirty="0"/>
            <a:t>规则模型调优</a:t>
          </a:r>
          <a:endParaRPr lang="en-US" dirty="0"/>
        </a:p>
      </dgm:t>
    </dgm:pt>
    <dgm:pt modelId="{3C99B7FB-952A-42A9-821D-7B78034EE2CC}" type="parTrans" cxnId="{25658326-AEF6-4B7E-9981-6C26A1F34BAA}">
      <dgm:prSet/>
      <dgm:spPr/>
      <dgm:t>
        <a:bodyPr/>
        <a:lstStyle/>
        <a:p>
          <a:endParaRPr lang="en-US"/>
        </a:p>
      </dgm:t>
    </dgm:pt>
    <dgm:pt modelId="{233572FF-0362-49C2-BB86-F056819842F2}" type="sibTrans" cxnId="{25658326-AEF6-4B7E-9981-6C26A1F34BAA}">
      <dgm:prSet/>
      <dgm:spPr/>
      <dgm:t>
        <a:bodyPr/>
        <a:lstStyle/>
        <a:p>
          <a:endParaRPr lang="en-US"/>
        </a:p>
      </dgm:t>
    </dgm:pt>
    <dgm:pt modelId="{5C61FCEB-4EB9-4A20-8A85-8E81A23F60F0}">
      <dgm:prSet phldrT="[Text]"/>
      <dgm:spPr/>
      <dgm:t>
        <a:bodyPr/>
        <a:lstStyle/>
        <a:p>
          <a:r>
            <a:rPr lang="zh-CN" altLang="en-US" dirty="0"/>
            <a:t>人工欺诈审核</a:t>
          </a:r>
          <a:endParaRPr lang="en-US" dirty="0"/>
        </a:p>
      </dgm:t>
    </dgm:pt>
    <dgm:pt modelId="{B76EFB0D-573B-418B-9D78-711AA3D96556}" type="parTrans" cxnId="{724EE0AF-C873-4698-8A55-D03D3F871864}">
      <dgm:prSet/>
      <dgm:spPr/>
      <dgm:t>
        <a:bodyPr/>
        <a:lstStyle/>
        <a:p>
          <a:endParaRPr lang="en-US"/>
        </a:p>
      </dgm:t>
    </dgm:pt>
    <dgm:pt modelId="{5BC869B7-1D39-4D6B-902F-3F24CA063742}" type="sibTrans" cxnId="{724EE0AF-C873-4698-8A55-D03D3F871864}">
      <dgm:prSet/>
      <dgm:spPr/>
      <dgm:t>
        <a:bodyPr/>
        <a:lstStyle/>
        <a:p>
          <a:endParaRPr lang="en-US"/>
        </a:p>
      </dgm:t>
    </dgm:pt>
    <dgm:pt modelId="{162A3B21-4BDE-4D91-B068-9AC75B8A93E4}" type="pres">
      <dgm:prSet presAssocID="{4142C14A-53C7-4CCC-B901-4CF083EA0151}" presName="compositeShape" presStyleCnt="0">
        <dgm:presLayoutVars>
          <dgm:chMax val="7"/>
          <dgm:dir/>
          <dgm:resizeHandles val="exact"/>
        </dgm:presLayoutVars>
      </dgm:prSet>
      <dgm:spPr/>
    </dgm:pt>
    <dgm:pt modelId="{EE9A44C3-FAA8-444E-AB1E-5E7086F4A001}" type="pres">
      <dgm:prSet presAssocID="{4142C14A-53C7-4CCC-B901-4CF083EA0151}" presName="wedge1" presStyleLbl="node1" presStyleIdx="0" presStyleCnt="3"/>
      <dgm:spPr/>
    </dgm:pt>
    <dgm:pt modelId="{508307C5-B378-4046-8E51-D8C1FC1D331E}" type="pres">
      <dgm:prSet presAssocID="{4142C14A-53C7-4CCC-B901-4CF083EA0151}" presName="dummy1a" presStyleCnt="0"/>
      <dgm:spPr/>
    </dgm:pt>
    <dgm:pt modelId="{C13F507E-9153-4663-BBF6-0B91F5932430}" type="pres">
      <dgm:prSet presAssocID="{4142C14A-53C7-4CCC-B901-4CF083EA0151}" presName="dummy1b" presStyleCnt="0"/>
      <dgm:spPr/>
    </dgm:pt>
    <dgm:pt modelId="{D1A7F839-4741-49FD-BADB-D9A821CFB1DE}" type="pres">
      <dgm:prSet presAssocID="{4142C14A-53C7-4CCC-B901-4CF083EA015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D6481A0-E383-4EB3-9011-B1E374577A23}" type="pres">
      <dgm:prSet presAssocID="{4142C14A-53C7-4CCC-B901-4CF083EA0151}" presName="wedge2" presStyleLbl="node1" presStyleIdx="1" presStyleCnt="3"/>
      <dgm:spPr/>
    </dgm:pt>
    <dgm:pt modelId="{1349D087-3FF2-4A8C-B41B-9DB154678C03}" type="pres">
      <dgm:prSet presAssocID="{4142C14A-53C7-4CCC-B901-4CF083EA0151}" presName="dummy2a" presStyleCnt="0"/>
      <dgm:spPr/>
    </dgm:pt>
    <dgm:pt modelId="{0D4FCF90-25C1-40CB-9D87-5F0980B53329}" type="pres">
      <dgm:prSet presAssocID="{4142C14A-53C7-4CCC-B901-4CF083EA0151}" presName="dummy2b" presStyleCnt="0"/>
      <dgm:spPr/>
    </dgm:pt>
    <dgm:pt modelId="{B98A7DBB-FC2F-4489-B679-B7B00AD37C8B}" type="pres">
      <dgm:prSet presAssocID="{4142C14A-53C7-4CCC-B901-4CF083EA015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1745A62-FD40-47FE-8BD4-7A9B00676588}" type="pres">
      <dgm:prSet presAssocID="{4142C14A-53C7-4CCC-B901-4CF083EA0151}" presName="wedge3" presStyleLbl="node1" presStyleIdx="2" presStyleCnt="3"/>
      <dgm:spPr/>
    </dgm:pt>
    <dgm:pt modelId="{7FB14EB5-ACC9-4E16-88B2-34367141D6E7}" type="pres">
      <dgm:prSet presAssocID="{4142C14A-53C7-4CCC-B901-4CF083EA0151}" presName="dummy3a" presStyleCnt="0"/>
      <dgm:spPr/>
    </dgm:pt>
    <dgm:pt modelId="{C7AB2159-829E-4103-96ED-1657790B2DB4}" type="pres">
      <dgm:prSet presAssocID="{4142C14A-53C7-4CCC-B901-4CF083EA0151}" presName="dummy3b" presStyleCnt="0"/>
      <dgm:spPr/>
    </dgm:pt>
    <dgm:pt modelId="{63966E53-7D93-4508-B31A-33BF2620E1A0}" type="pres">
      <dgm:prSet presAssocID="{4142C14A-53C7-4CCC-B901-4CF083EA015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BBEBF8B-2FF4-4FDE-8FF6-3497A2894916}" type="pres">
      <dgm:prSet presAssocID="{C4CF07E5-3931-4E22-93BE-11109ABB568F}" presName="arrowWedge1" presStyleLbl="fgSibTrans2D1" presStyleIdx="0" presStyleCnt="3"/>
      <dgm:spPr/>
    </dgm:pt>
    <dgm:pt modelId="{C69EE1A4-4300-4271-95EA-59A43E1194FC}" type="pres">
      <dgm:prSet presAssocID="{233572FF-0362-49C2-BB86-F056819842F2}" presName="arrowWedge2" presStyleLbl="fgSibTrans2D1" presStyleIdx="1" presStyleCnt="3"/>
      <dgm:spPr/>
    </dgm:pt>
    <dgm:pt modelId="{010EE8BC-2726-4A95-AAA0-83C4E146B559}" type="pres">
      <dgm:prSet presAssocID="{5BC869B7-1D39-4D6B-902F-3F24CA063742}" presName="arrowWedge3" presStyleLbl="fgSibTrans2D1" presStyleIdx="2" presStyleCnt="3"/>
      <dgm:spPr/>
    </dgm:pt>
  </dgm:ptLst>
  <dgm:cxnLst>
    <dgm:cxn modelId="{CE799707-F5D3-4FE7-B31B-0994BD513AB5}" type="presOf" srcId="{5C61FCEB-4EB9-4A20-8A85-8E81A23F60F0}" destId="{91745A62-FD40-47FE-8BD4-7A9B00676588}" srcOrd="0" destOrd="0" presId="urn:microsoft.com/office/officeart/2005/8/layout/cycle8"/>
    <dgm:cxn modelId="{D0452C1A-9840-4A9F-B79D-0C7F260F8C80}" type="presOf" srcId="{587FC93F-94AB-46B6-87CF-86360B2F4007}" destId="{1D6481A0-E383-4EB3-9011-B1E374577A23}" srcOrd="0" destOrd="0" presId="urn:microsoft.com/office/officeart/2005/8/layout/cycle8"/>
    <dgm:cxn modelId="{688DC720-096E-4FE3-8BF2-3BBDC2C7AF09}" type="presOf" srcId="{587FC93F-94AB-46B6-87CF-86360B2F4007}" destId="{B98A7DBB-FC2F-4489-B679-B7B00AD37C8B}" srcOrd="1" destOrd="0" presId="urn:microsoft.com/office/officeart/2005/8/layout/cycle8"/>
    <dgm:cxn modelId="{25658326-AEF6-4B7E-9981-6C26A1F34BAA}" srcId="{4142C14A-53C7-4CCC-B901-4CF083EA0151}" destId="{587FC93F-94AB-46B6-87CF-86360B2F4007}" srcOrd="1" destOrd="0" parTransId="{3C99B7FB-952A-42A9-821D-7B78034EE2CC}" sibTransId="{233572FF-0362-49C2-BB86-F056819842F2}"/>
    <dgm:cxn modelId="{88735131-5BBA-4596-819F-18A1AA00A6F2}" type="presOf" srcId="{02635B23-0DCE-4564-B4AC-434353962A1E}" destId="{EE9A44C3-FAA8-444E-AB1E-5E7086F4A001}" srcOrd="0" destOrd="0" presId="urn:microsoft.com/office/officeart/2005/8/layout/cycle8"/>
    <dgm:cxn modelId="{9B84CC88-1172-47EF-94FC-48BFBD7BFA75}" type="presOf" srcId="{02635B23-0DCE-4564-B4AC-434353962A1E}" destId="{D1A7F839-4741-49FD-BADB-D9A821CFB1DE}" srcOrd="1" destOrd="0" presId="urn:microsoft.com/office/officeart/2005/8/layout/cycle8"/>
    <dgm:cxn modelId="{D9EC4694-414A-4344-B9EC-0344A4A10DFF}" type="presOf" srcId="{5C61FCEB-4EB9-4A20-8A85-8E81A23F60F0}" destId="{63966E53-7D93-4508-B31A-33BF2620E1A0}" srcOrd="1" destOrd="0" presId="urn:microsoft.com/office/officeart/2005/8/layout/cycle8"/>
    <dgm:cxn modelId="{724EE0AF-C873-4698-8A55-D03D3F871864}" srcId="{4142C14A-53C7-4CCC-B901-4CF083EA0151}" destId="{5C61FCEB-4EB9-4A20-8A85-8E81A23F60F0}" srcOrd="2" destOrd="0" parTransId="{B76EFB0D-573B-418B-9D78-711AA3D96556}" sibTransId="{5BC869B7-1D39-4D6B-902F-3F24CA063742}"/>
    <dgm:cxn modelId="{A4AEF7BB-43E5-4184-872B-0208BEC7C23C}" type="presOf" srcId="{4142C14A-53C7-4CCC-B901-4CF083EA0151}" destId="{162A3B21-4BDE-4D91-B068-9AC75B8A93E4}" srcOrd="0" destOrd="0" presId="urn:microsoft.com/office/officeart/2005/8/layout/cycle8"/>
    <dgm:cxn modelId="{77FB15CF-FAAD-4F40-85E8-D706C824CCB4}" srcId="{4142C14A-53C7-4CCC-B901-4CF083EA0151}" destId="{02635B23-0DCE-4564-B4AC-434353962A1E}" srcOrd="0" destOrd="0" parTransId="{C0C7EFB1-479C-4128-8A12-B613FDB34470}" sibTransId="{C4CF07E5-3931-4E22-93BE-11109ABB568F}"/>
    <dgm:cxn modelId="{E30D3982-AE09-49DE-A891-228681D40F7A}" type="presParOf" srcId="{162A3B21-4BDE-4D91-B068-9AC75B8A93E4}" destId="{EE9A44C3-FAA8-444E-AB1E-5E7086F4A001}" srcOrd="0" destOrd="0" presId="urn:microsoft.com/office/officeart/2005/8/layout/cycle8"/>
    <dgm:cxn modelId="{85BE7096-6AEC-43E1-A8C7-96B97AA50161}" type="presParOf" srcId="{162A3B21-4BDE-4D91-B068-9AC75B8A93E4}" destId="{508307C5-B378-4046-8E51-D8C1FC1D331E}" srcOrd="1" destOrd="0" presId="urn:microsoft.com/office/officeart/2005/8/layout/cycle8"/>
    <dgm:cxn modelId="{FBC71884-1605-4F99-BB87-8690672D2B7E}" type="presParOf" srcId="{162A3B21-4BDE-4D91-B068-9AC75B8A93E4}" destId="{C13F507E-9153-4663-BBF6-0B91F5932430}" srcOrd="2" destOrd="0" presId="urn:microsoft.com/office/officeart/2005/8/layout/cycle8"/>
    <dgm:cxn modelId="{B35A041B-E208-480F-8823-BDCF301E6CE5}" type="presParOf" srcId="{162A3B21-4BDE-4D91-B068-9AC75B8A93E4}" destId="{D1A7F839-4741-49FD-BADB-D9A821CFB1DE}" srcOrd="3" destOrd="0" presId="urn:microsoft.com/office/officeart/2005/8/layout/cycle8"/>
    <dgm:cxn modelId="{C26B98A5-D6FB-404C-BD74-33AA9F603A3E}" type="presParOf" srcId="{162A3B21-4BDE-4D91-B068-9AC75B8A93E4}" destId="{1D6481A0-E383-4EB3-9011-B1E374577A23}" srcOrd="4" destOrd="0" presId="urn:microsoft.com/office/officeart/2005/8/layout/cycle8"/>
    <dgm:cxn modelId="{8D9567DA-820E-4229-93D8-435CEAD94683}" type="presParOf" srcId="{162A3B21-4BDE-4D91-B068-9AC75B8A93E4}" destId="{1349D087-3FF2-4A8C-B41B-9DB154678C03}" srcOrd="5" destOrd="0" presId="urn:microsoft.com/office/officeart/2005/8/layout/cycle8"/>
    <dgm:cxn modelId="{7883E577-3780-416C-BF03-EFA4DD28F832}" type="presParOf" srcId="{162A3B21-4BDE-4D91-B068-9AC75B8A93E4}" destId="{0D4FCF90-25C1-40CB-9D87-5F0980B53329}" srcOrd="6" destOrd="0" presId="urn:microsoft.com/office/officeart/2005/8/layout/cycle8"/>
    <dgm:cxn modelId="{AA958848-1B59-4E91-8014-1F10297F8AD3}" type="presParOf" srcId="{162A3B21-4BDE-4D91-B068-9AC75B8A93E4}" destId="{B98A7DBB-FC2F-4489-B679-B7B00AD37C8B}" srcOrd="7" destOrd="0" presId="urn:microsoft.com/office/officeart/2005/8/layout/cycle8"/>
    <dgm:cxn modelId="{761490C0-6241-4AD4-90C2-F914680998DE}" type="presParOf" srcId="{162A3B21-4BDE-4D91-B068-9AC75B8A93E4}" destId="{91745A62-FD40-47FE-8BD4-7A9B00676588}" srcOrd="8" destOrd="0" presId="urn:microsoft.com/office/officeart/2005/8/layout/cycle8"/>
    <dgm:cxn modelId="{4AA0083C-7424-41C6-835B-1D025FFBE092}" type="presParOf" srcId="{162A3B21-4BDE-4D91-B068-9AC75B8A93E4}" destId="{7FB14EB5-ACC9-4E16-88B2-34367141D6E7}" srcOrd="9" destOrd="0" presId="urn:microsoft.com/office/officeart/2005/8/layout/cycle8"/>
    <dgm:cxn modelId="{EAA1FE2F-A8B0-4412-87CE-121CB2CC25D5}" type="presParOf" srcId="{162A3B21-4BDE-4D91-B068-9AC75B8A93E4}" destId="{C7AB2159-829E-4103-96ED-1657790B2DB4}" srcOrd="10" destOrd="0" presId="urn:microsoft.com/office/officeart/2005/8/layout/cycle8"/>
    <dgm:cxn modelId="{9A4BFB95-3258-4586-8E95-47165D739675}" type="presParOf" srcId="{162A3B21-4BDE-4D91-B068-9AC75B8A93E4}" destId="{63966E53-7D93-4508-B31A-33BF2620E1A0}" srcOrd="11" destOrd="0" presId="urn:microsoft.com/office/officeart/2005/8/layout/cycle8"/>
    <dgm:cxn modelId="{942EB116-CCD6-4F7D-B7FC-9A12A4728A69}" type="presParOf" srcId="{162A3B21-4BDE-4D91-B068-9AC75B8A93E4}" destId="{3BBEBF8B-2FF4-4FDE-8FF6-3497A2894916}" srcOrd="12" destOrd="0" presId="urn:microsoft.com/office/officeart/2005/8/layout/cycle8"/>
    <dgm:cxn modelId="{63131C2F-0A5E-4C34-A27D-43A562E3F605}" type="presParOf" srcId="{162A3B21-4BDE-4D91-B068-9AC75B8A93E4}" destId="{C69EE1A4-4300-4271-95EA-59A43E1194FC}" srcOrd="13" destOrd="0" presId="urn:microsoft.com/office/officeart/2005/8/layout/cycle8"/>
    <dgm:cxn modelId="{FAFC59F9-4241-4CC4-947D-23392FC4739C}" type="presParOf" srcId="{162A3B21-4BDE-4D91-B068-9AC75B8A93E4}" destId="{010EE8BC-2726-4A95-AAA0-83C4E146B55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2DB70-932C-4A06-A4DF-D1381F4CA4E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57A4E-3354-4816-8E29-BBE496ECB2BD}">
      <dsp:nvSpPr>
        <dsp:cNvPr id="0" name=""/>
        <dsp:cNvSpPr/>
      </dsp:nvSpPr>
      <dsp:spPr>
        <a:xfrm>
          <a:off x="384538" y="253918"/>
          <a:ext cx="3891318" cy="5081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创新模糊匹配快速解决方案</a:t>
          </a:r>
          <a:endParaRPr lang="en-US" sz="2000" kern="1200" dirty="0"/>
        </a:p>
      </dsp:txBody>
      <dsp:txXfrm>
        <a:off x="384538" y="253918"/>
        <a:ext cx="3891318" cy="508162"/>
      </dsp:txXfrm>
    </dsp:sp>
    <dsp:sp modelId="{1955AFB3-05E2-45AF-9584-91EB5B034EBE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BD2D7-DC0F-42CF-89F8-844359AC4622}">
      <dsp:nvSpPr>
        <dsp:cNvPr id="0" name=""/>
        <dsp:cNvSpPr/>
      </dsp:nvSpPr>
      <dsp:spPr>
        <a:xfrm>
          <a:off x="748672" y="1015918"/>
          <a:ext cx="3527183" cy="508162"/>
        </a:xfrm>
        <a:prstGeom prst="rect">
          <a:avLst/>
        </a:prstGeom>
        <a:solidFill>
          <a:schemeClr val="accent5">
            <a:hueOff val="-2936833"/>
            <a:satOff val="19783"/>
            <a:lumOff val="-46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创新大数据法则逻辑校验</a:t>
          </a:r>
          <a:endParaRPr lang="en-US" sz="2000" kern="1200" dirty="0"/>
        </a:p>
      </dsp:txBody>
      <dsp:txXfrm>
        <a:off x="748672" y="1015918"/>
        <a:ext cx="3527183" cy="508162"/>
      </dsp:txXfrm>
    </dsp:sp>
    <dsp:sp modelId="{D123BC3B-F3BC-4802-9021-6DB8F563F81B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936833"/>
              <a:satOff val="19783"/>
              <a:lumOff val="-46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C3EA1-232E-464D-A79C-7159B9A91B03}">
      <dsp:nvSpPr>
        <dsp:cNvPr id="0" name=""/>
        <dsp:cNvSpPr/>
      </dsp:nvSpPr>
      <dsp:spPr>
        <a:xfrm>
          <a:off x="860432" y="1777918"/>
          <a:ext cx="3415423" cy="508162"/>
        </a:xfrm>
        <a:prstGeom prst="rect">
          <a:avLst/>
        </a:prstGeom>
        <a:solidFill>
          <a:schemeClr val="accent5">
            <a:hueOff val="-5873667"/>
            <a:satOff val="39566"/>
            <a:lumOff val="-9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创新多维度信息交叉验证</a:t>
          </a:r>
          <a:endParaRPr lang="en-US" sz="2000" kern="1200" dirty="0"/>
        </a:p>
      </dsp:txBody>
      <dsp:txXfrm>
        <a:off x="860432" y="1777918"/>
        <a:ext cx="3415423" cy="508162"/>
      </dsp:txXfrm>
    </dsp:sp>
    <dsp:sp modelId="{9CB8D00F-FF55-4848-9DAF-AA9F0AD9615E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873667"/>
              <a:satOff val="39566"/>
              <a:lumOff val="-9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0BC1E-E2E4-43E6-AFC2-E4367EEE7181}">
      <dsp:nvSpPr>
        <dsp:cNvPr id="0" name=""/>
        <dsp:cNvSpPr/>
      </dsp:nvSpPr>
      <dsp:spPr>
        <a:xfrm>
          <a:off x="748672" y="2539918"/>
          <a:ext cx="3527183" cy="508162"/>
        </a:xfrm>
        <a:prstGeom prst="rect">
          <a:avLst/>
        </a:prstGeom>
        <a:solidFill>
          <a:schemeClr val="accent5">
            <a:hueOff val="-8810500"/>
            <a:satOff val="59350"/>
            <a:lumOff val="-139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创新相似度评分指标入模</a:t>
          </a:r>
          <a:endParaRPr lang="en-US" sz="2000" kern="1200" dirty="0"/>
        </a:p>
      </dsp:txBody>
      <dsp:txXfrm>
        <a:off x="748672" y="2539918"/>
        <a:ext cx="3527183" cy="508162"/>
      </dsp:txXfrm>
    </dsp:sp>
    <dsp:sp modelId="{BA420AEA-C91C-4854-94CF-266346137F0F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810500"/>
              <a:satOff val="59350"/>
              <a:lumOff val="-139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4521B-3ADF-4253-925F-0AE10CA30433}">
      <dsp:nvSpPr>
        <dsp:cNvPr id="0" name=""/>
        <dsp:cNvSpPr/>
      </dsp:nvSpPr>
      <dsp:spPr>
        <a:xfrm>
          <a:off x="384538" y="3301918"/>
          <a:ext cx="3891318" cy="508162"/>
        </a:xfrm>
        <a:prstGeom prst="rect">
          <a:avLst/>
        </a:prstGeom>
        <a:solidFill>
          <a:schemeClr val="accent5">
            <a:hueOff val="-11747334"/>
            <a:satOff val="79133"/>
            <a:lumOff val="-186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创新策略模拟工具</a:t>
          </a:r>
          <a:endParaRPr lang="en-US" sz="2000" kern="1200" dirty="0"/>
        </a:p>
      </dsp:txBody>
      <dsp:txXfrm>
        <a:off x="384538" y="3301918"/>
        <a:ext cx="3891318" cy="508162"/>
      </dsp:txXfrm>
    </dsp:sp>
    <dsp:sp modelId="{6FE4C10A-359D-429C-AD3C-85ED90CB03C5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747334"/>
              <a:satOff val="79133"/>
              <a:lumOff val="-186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BAD49-4A19-4785-B9BD-C53BEFFE2528}">
      <dsp:nvSpPr>
        <dsp:cNvPr id="0" name=""/>
        <dsp:cNvSpPr/>
      </dsp:nvSpPr>
      <dsp:spPr>
        <a:xfrm>
          <a:off x="1894017" y="535728"/>
          <a:ext cx="3575680" cy="3575680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5">
            <a:hueOff val="-11747334"/>
            <a:satOff val="79133"/>
            <a:lumOff val="-186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19EB1-3F7D-4E7F-AA19-A6745C30FDFC}">
      <dsp:nvSpPr>
        <dsp:cNvPr id="0" name=""/>
        <dsp:cNvSpPr/>
      </dsp:nvSpPr>
      <dsp:spPr>
        <a:xfrm>
          <a:off x="1894017" y="535728"/>
          <a:ext cx="3575680" cy="3575680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5">
            <a:hueOff val="-8810500"/>
            <a:satOff val="59350"/>
            <a:lumOff val="-139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25707-D01E-4061-B3CF-C36377071D14}">
      <dsp:nvSpPr>
        <dsp:cNvPr id="0" name=""/>
        <dsp:cNvSpPr/>
      </dsp:nvSpPr>
      <dsp:spPr>
        <a:xfrm>
          <a:off x="1894017" y="535728"/>
          <a:ext cx="3575680" cy="3575680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5">
            <a:hueOff val="-5873667"/>
            <a:satOff val="39566"/>
            <a:lumOff val="-9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2434C-2014-49AA-BC1C-5BF3BFF1736F}">
      <dsp:nvSpPr>
        <dsp:cNvPr id="0" name=""/>
        <dsp:cNvSpPr/>
      </dsp:nvSpPr>
      <dsp:spPr>
        <a:xfrm>
          <a:off x="1894017" y="535728"/>
          <a:ext cx="3575680" cy="3575680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5">
            <a:hueOff val="-2936833"/>
            <a:satOff val="19783"/>
            <a:lumOff val="-46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C0378-18CE-4E67-939F-69ECFEF45D7E}">
      <dsp:nvSpPr>
        <dsp:cNvPr id="0" name=""/>
        <dsp:cNvSpPr/>
      </dsp:nvSpPr>
      <dsp:spPr>
        <a:xfrm>
          <a:off x="1894017" y="535728"/>
          <a:ext cx="3575680" cy="3575680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C503D-7692-45FE-AA40-EE03B5D8B79D}">
      <dsp:nvSpPr>
        <dsp:cNvPr id="0" name=""/>
        <dsp:cNvSpPr/>
      </dsp:nvSpPr>
      <dsp:spPr>
        <a:xfrm>
          <a:off x="2680548" y="1322259"/>
          <a:ext cx="2002618" cy="20026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申请反欺诈规则和模型</a:t>
          </a:r>
          <a:endParaRPr lang="en-US" sz="2400" b="1" kern="1200" dirty="0"/>
        </a:p>
      </dsp:txBody>
      <dsp:txXfrm>
        <a:off x="2973825" y="1615536"/>
        <a:ext cx="1416064" cy="1416064"/>
      </dsp:txXfrm>
    </dsp:sp>
    <dsp:sp modelId="{F3BBB3A4-38C9-43C0-8E10-10DBA7000383}">
      <dsp:nvSpPr>
        <dsp:cNvPr id="0" name=""/>
        <dsp:cNvSpPr/>
      </dsp:nvSpPr>
      <dsp:spPr>
        <a:xfrm>
          <a:off x="3105489" y="857"/>
          <a:ext cx="1152737" cy="1152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 </a:t>
          </a:r>
          <a:endParaRPr lang="en-US" sz="1800" b="1" kern="1200" dirty="0"/>
        </a:p>
      </dsp:txBody>
      <dsp:txXfrm>
        <a:off x="3274303" y="169671"/>
        <a:ext cx="815109" cy="815109"/>
      </dsp:txXfrm>
    </dsp:sp>
    <dsp:sp modelId="{805408DA-6C76-43DA-B7E0-878011FE658B}">
      <dsp:nvSpPr>
        <dsp:cNvPr id="0" name=""/>
        <dsp:cNvSpPr/>
      </dsp:nvSpPr>
      <dsp:spPr>
        <a:xfrm>
          <a:off x="4766358" y="1207550"/>
          <a:ext cx="1152737" cy="1152737"/>
        </a:xfrm>
        <a:prstGeom prst="ellipse">
          <a:avLst/>
        </a:prstGeom>
        <a:solidFill>
          <a:schemeClr val="accent5">
            <a:hueOff val="-2936833"/>
            <a:satOff val="19783"/>
            <a:lumOff val="-46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</a:t>
          </a:r>
          <a:endParaRPr lang="en-US" sz="1800" b="1" kern="1200" dirty="0"/>
        </a:p>
      </dsp:txBody>
      <dsp:txXfrm>
        <a:off x="4935172" y="1376364"/>
        <a:ext cx="815109" cy="815109"/>
      </dsp:txXfrm>
    </dsp:sp>
    <dsp:sp modelId="{205443B5-2B75-4284-8BAF-894D7BEAA4D2}">
      <dsp:nvSpPr>
        <dsp:cNvPr id="0" name=""/>
        <dsp:cNvSpPr/>
      </dsp:nvSpPr>
      <dsp:spPr>
        <a:xfrm>
          <a:off x="4131963" y="3160019"/>
          <a:ext cx="1152737" cy="1152737"/>
        </a:xfrm>
        <a:prstGeom prst="ellipse">
          <a:avLst/>
        </a:prstGeom>
        <a:solidFill>
          <a:schemeClr val="accent5">
            <a:hueOff val="-5873667"/>
            <a:satOff val="39566"/>
            <a:lumOff val="-9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</a:t>
          </a:r>
          <a:endParaRPr lang="en-US" sz="1800" b="1" kern="1200" dirty="0"/>
        </a:p>
      </dsp:txBody>
      <dsp:txXfrm>
        <a:off x="4300777" y="3328833"/>
        <a:ext cx="815109" cy="815109"/>
      </dsp:txXfrm>
    </dsp:sp>
    <dsp:sp modelId="{5D95FC3F-F30B-4404-96BF-BA8A41DB5D58}">
      <dsp:nvSpPr>
        <dsp:cNvPr id="0" name=""/>
        <dsp:cNvSpPr/>
      </dsp:nvSpPr>
      <dsp:spPr>
        <a:xfrm>
          <a:off x="2079015" y="3160019"/>
          <a:ext cx="1152737" cy="1152737"/>
        </a:xfrm>
        <a:prstGeom prst="ellipse">
          <a:avLst/>
        </a:prstGeom>
        <a:solidFill>
          <a:schemeClr val="accent5">
            <a:hueOff val="-8810500"/>
            <a:satOff val="59350"/>
            <a:lumOff val="-139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 </a:t>
          </a:r>
          <a:endParaRPr lang="en-US" sz="1800" b="1" kern="1200" dirty="0"/>
        </a:p>
      </dsp:txBody>
      <dsp:txXfrm>
        <a:off x="2247829" y="3328833"/>
        <a:ext cx="815109" cy="815109"/>
      </dsp:txXfrm>
    </dsp:sp>
    <dsp:sp modelId="{65CF3051-6B8C-4398-B48E-C5269DEDCFD6}">
      <dsp:nvSpPr>
        <dsp:cNvPr id="0" name=""/>
        <dsp:cNvSpPr/>
      </dsp:nvSpPr>
      <dsp:spPr>
        <a:xfrm>
          <a:off x="1444619" y="1207550"/>
          <a:ext cx="1152737" cy="1152737"/>
        </a:xfrm>
        <a:prstGeom prst="ellipse">
          <a:avLst/>
        </a:prstGeom>
        <a:solidFill>
          <a:schemeClr val="accent5">
            <a:hueOff val="-11747334"/>
            <a:satOff val="79133"/>
            <a:lumOff val="-186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 </a:t>
          </a:r>
          <a:endParaRPr lang="en-US" sz="1800" b="1" kern="1200" dirty="0"/>
        </a:p>
      </dsp:txBody>
      <dsp:txXfrm>
        <a:off x="1613433" y="1376364"/>
        <a:ext cx="815109" cy="815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0BEF2-3797-4A3C-B776-B3E6019D7B0D}">
      <dsp:nvSpPr>
        <dsp:cNvPr id="0" name=""/>
        <dsp:cNvSpPr/>
      </dsp:nvSpPr>
      <dsp:spPr>
        <a:xfrm>
          <a:off x="1707323" y="940570"/>
          <a:ext cx="361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233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1878144" y="984329"/>
        <a:ext cx="19591" cy="3922"/>
      </dsp:txXfrm>
    </dsp:sp>
    <dsp:sp modelId="{7EE21349-F5BB-4D75-81A9-847A34F46A32}">
      <dsp:nvSpPr>
        <dsp:cNvPr id="0" name=""/>
        <dsp:cNvSpPr/>
      </dsp:nvSpPr>
      <dsp:spPr>
        <a:xfrm>
          <a:off x="5497" y="475202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训练和验证样本切分</a:t>
          </a:r>
          <a:endParaRPr lang="en-US" sz="2000" b="1" kern="1200" dirty="0"/>
        </a:p>
      </dsp:txBody>
      <dsp:txXfrm>
        <a:off x="5497" y="475202"/>
        <a:ext cx="1703625" cy="1022175"/>
      </dsp:txXfrm>
    </dsp:sp>
    <dsp:sp modelId="{F9D3B4B7-841A-444A-9FFF-870FA30544BF}">
      <dsp:nvSpPr>
        <dsp:cNvPr id="0" name=""/>
        <dsp:cNvSpPr/>
      </dsp:nvSpPr>
      <dsp:spPr>
        <a:xfrm>
          <a:off x="3802783" y="940570"/>
          <a:ext cx="361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233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3973604" y="984329"/>
        <a:ext cx="19591" cy="3922"/>
      </dsp:txXfrm>
    </dsp:sp>
    <dsp:sp modelId="{821D8500-FD39-4D36-BBF7-8BB7EFE9CF81}">
      <dsp:nvSpPr>
        <dsp:cNvPr id="0" name=""/>
        <dsp:cNvSpPr/>
      </dsp:nvSpPr>
      <dsp:spPr>
        <a:xfrm>
          <a:off x="2100957" y="475202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1067939"/>
                <a:satOff val="7194"/>
                <a:lumOff val="-1694"/>
                <a:alphaOff val="0"/>
                <a:shade val="51000"/>
                <a:satMod val="130000"/>
              </a:schemeClr>
            </a:gs>
            <a:gs pos="80000">
              <a:schemeClr val="accent5">
                <a:hueOff val="-1067939"/>
                <a:satOff val="7194"/>
                <a:lumOff val="-1694"/>
                <a:alphaOff val="0"/>
                <a:shade val="93000"/>
                <a:satMod val="130000"/>
              </a:schemeClr>
            </a:gs>
            <a:gs pos="100000">
              <a:schemeClr val="accent5">
                <a:hueOff val="-1067939"/>
                <a:satOff val="7194"/>
                <a:lumOff val="-16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数据描述性统计分析</a:t>
          </a:r>
          <a:endParaRPr lang="en-US" sz="2000" b="1" kern="1200" dirty="0"/>
        </a:p>
      </dsp:txBody>
      <dsp:txXfrm>
        <a:off x="2100957" y="475202"/>
        <a:ext cx="1703625" cy="1022175"/>
      </dsp:txXfrm>
    </dsp:sp>
    <dsp:sp modelId="{168461A5-4A35-45B4-80CF-6F9D7FEECD72}">
      <dsp:nvSpPr>
        <dsp:cNvPr id="0" name=""/>
        <dsp:cNvSpPr/>
      </dsp:nvSpPr>
      <dsp:spPr>
        <a:xfrm>
          <a:off x="5898242" y="940570"/>
          <a:ext cx="361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233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</dsp:txBody>
      <dsp:txXfrm>
        <a:off x="6069064" y="984329"/>
        <a:ext cx="19591" cy="3922"/>
      </dsp:txXfrm>
    </dsp:sp>
    <dsp:sp modelId="{813CC92C-E767-4531-946A-AD6C2DA81437}">
      <dsp:nvSpPr>
        <dsp:cNvPr id="0" name=""/>
        <dsp:cNvSpPr/>
      </dsp:nvSpPr>
      <dsp:spPr>
        <a:xfrm>
          <a:off x="4196416" y="475202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2135879"/>
                <a:satOff val="14388"/>
                <a:lumOff val="-3387"/>
                <a:alphaOff val="0"/>
                <a:shade val="51000"/>
                <a:satMod val="130000"/>
              </a:schemeClr>
            </a:gs>
            <a:gs pos="80000">
              <a:schemeClr val="accent5">
                <a:hueOff val="-2135879"/>
                <a:satOff val="14388"/>
                <a:lumOff val="-3387"/>
                <a:alphaOff val="0"/>
                <a:shade val="93000"/>
                <a:satMod val="130000"/>
              </a:schemeClr>
            </a:gs>
            <a:gs pos="100000">
              <a:schemeClr val="accent5">
                <a:hueOff val="-2135879"/>
                <a:satOff val="14388"/>
                <a:lumOff val="-33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数据质量</a:t>
          </a:r>
          <a:br>
            <a:rPr lang="en-US" altLang="zh-CN" sz="2000" b="1" kern="1200" dirty="0"/>
          </a:br>
          <a:r>
            <a:rPr lang="zh-CN" altLang="en-US" sz="2000" b="1" kern="1200" dirty="0"/>
            <a:t>变量筛选</a:t>
          </a:r>
          <a:endParaRPr lang="en-US" sz="2000" b="1" kern="1200" dirty="0"/>
        </a:p>
      </dsp:txBody>
      <dsp:txXfrm>
        <a:off x="4196416" y="475202"/>
        <a:ext cx="1703625" cy="1022175"/>
      </dsp:txXfrm>
    </dsp:sp>
    <dsp:sp modelId="{CDE3B4E0-520A-4BB5-9FD6-A41334D1B357}">
      <dsp:nvSpPr>
        <dsp:cNvPr id="0" name=""/>
        <dsp:cNvSpPr/>
      </dsp:nvSpPr>
      <dsp:spPr>
        <a:xfrm>
          <a:off x="857310" y="1495578"/>
          <a:ext cx="6286379" cy="361233"/>
        </a:xfrm>
        <a:custGeom>
          <a:avLst/>
          <a:gdLst/>
          <a:ahLst/>
          <a:cxnLst/>
          <a:rect l="0" t="0" r="0" b="0"/>
          <a:pathLst>
            <a:path>
              <a:moveTo>
                <a:pt x="6286379" y="0"/>
              </a:moveTo>
              <a:lnTo>
                <a:pt x="6286379" y="197716"/>
              </a:lnTo>
              <a:lnTo>
                <a:pt x="0" y="197716"/>
              </a:lnTo>
              <a:lnTo>
                <a:pt x="0" y="361233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3843035" y="1674234"/>
        <a:ext cx="314928" cy="3922"/>
      </dsp:txXfrm>
    </dsp:sp>
    <dsp:sp modelId="{DFB6C262-350D-49C6-ADA1-340C1EE419A4}">
      <dsp:nvSpPr>
        <dsp:cNvPr id="0" name=""/>
        <dsp:cNvSpPr/>
      </dsp:nvSpPr>
      <dsp:spPr>
        <a:xfrm>
          <a:off x="6291876" y="475202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3203818"/>
                <a:satOff val="21582"/>
                <a:lumOff val="-5081"/>
                <a:alphaOff val="0"/>
                <a:shade val="51000"/>
                <a:satMod val="130000"/>
              </a:schemeClr>
            </a:gs>
            <a:gs pos="80000">
              <a:schemeClr val="accent5">
                <a:hueOff val="-3203818"/>
                <a:satOff val="21582"/>
                <a:lumOff val="-5081"/>
                <a:alphaOff val="0"/>
                <a:shade val="93000"/>
                <a:satMod val="130000"/>
              </a:schemeClr>
            </a:gs>
            <a:gs pos="100000">
              <a:schemeClr val="accent5">
                <a:hueOff val="-3203818"/>
                <a:satOff val="21582"/>
                <a:lumOff val="-50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变量细分栏</a:t>
          </a:r>
          <a:endParaRPr lang="en-US" sz="2000" b="1" kern="1200" dirty="0"/>
        </a:p>
      </dsp:txBody>
      <dsp:txXfrm>
        <a:off x="6291876" y="475202"/>
        <a:ext cx="1703625" cy="1022175"/>
      </dsp:txXfrm>
    </dsp:sp>
    <dsp:sp modelId="{8FE49D70-2674-4DEC-8FDB-4F6B2BD97C44}">
      <dsp:nvSpPr>
        <dsp:cNvPr id="0" name=""/>
        <dsp:cNvSpPr/>
      </dsp:nvSpPr>
      <dsp:spPr>
        <a:xfrm>
          <a:off x="1707323" y="2354580"/>
          <a:ext cx="361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233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1878144" y="2398338"/>
        <a:ext cx="19591" cy="3922"/>
      </dsp:txXfrm>
    </dsp:sp>
    <dsp:sp modelId="{E2BC1814-EC8A-4D74-951C-FAC255495889}">
      <dsp:nvSpPr>
        <dsp:cNvPr id="0" name=""/>
        <dsp:cNvSpPr/>
      </dsp:nvSpPr>
      <dsp:spPr>
        <a:xfrm>
          <a:off x="5497" y="1889212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4271758"/>
                <a:satOff val="28776"/>
                <a:lumOff val="-6774"/>
                <a:alphaOff val="0"/>
                <a:shade val="51000"/>
                <a:satMod val="130000"/>
              </a:schemeClr>
            </a:gs>
            <a:gs pos="80000">
              <a:schemeClr val="accent5">
                <a:hueOff val="-4271758"/>
                <a:satOff val="28776"/>
                <a:lumOff val="-6774"/>
                <a:alphaOff val="0"/>
                <a:shade val="93000"/>
                <a:satMod val="130000"/>
              </a:schemeClr>
            </a:gs>
            <a:gs pos="100000">
              <a:schemeClr val="accent5">
                <a:hueOff val="-4271758"/>
                <a:satOff val="28776"/>
                <a:lumOff val="-67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IV</a:t>
          </a:r>
          <a:r>
            <a:rPr lang="zh-CN" altLang="en-US" sz="2000" b="1" kern="1200" dirty="0"/>
            <a:t>值标准变量筛选</a:t>
          </a:r>
          <a:endParaRPr lang="en-US" sz="2000" b="1" kern="1200" dirty="0"/>
        </a:p>
      </dsp:txBody>
      <dsp:txXfrm>
        <a:off x="5497" y="1889212"/>
        <a:ext cx="1703625" cy="1022175"/>
      </dsp:txXfrm>
    </dsp:sp>
    <dsp:sp modelId="{FB5BA10E-D323-4768-8CD1-349524DC93BD}">
      <dsp:nvSpPr>
        <dsp:cNvPr id="0" name=""/>
        <dsp:cNvSpPr/>
      </dsp:nvSpPr>
      <dsp:spPr>
        <a:xfrm>
          <a:off x="3802783" y="2354580"/>
          <a:ext cx="361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233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3973604" y="2398338"/>
        <a:ext cx="19591" cy="3922"/>
      </dsp:txXfrm>
    </dsp:sp>
    <dsp:sp modelId="{88841145-816D-4090-9031-D84FE1438A9E}">
      <dsp:nvSpPr>
        <dsp:cNvPr id="0" name=""/>
        <dsp:cNvSpPr/>
      </dsp:nvSpPr>
      <dsp:spPr>
        <a:xfrm>
          <a:off x="2100957" y="1889212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5339697"/>
                <a:satOff val="35970"/>
                <a:lumOff val="-8468"/>
                <a:alphaOff val="0"/>
                <a:shade val="51000"/>
                <a:satMod val="130000"/>
              </a:schemeClr>
            </a:gs>
            <a:gs pos="80000">
              <a:schemeClr val="accent5">
                <a:hueOff val="-5339697"/>
                <a:satOff val="35970"/>
                <a:lumOff val="-8468"/>
                <a:alphaOff val="0"/>
                <a:shade val="93000"/>
                <a:satMod val="130000"/>
              </a:schemeClr>
            </a:gs>
            <a:gs pos="100000">
              <a:schemeClr val="accent5">
                <a:hueOff val="-5339697"/>
                <a:satOff val="35970"/>
                <a:lumOff val="-84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变量粗分栏</a:t>
          </a:r>
          <a:endParaRPr lang="en-US" sz="2000" b="1" kern="1200" dirty="0"/>
        </a:p>
      </dsp:txBody>
      <dsp:txXfrm>
        <a:off x="2100957" y="1889212"/>
        <a:ext cx="1703625" cy="1022175"/>
      </dsp:txXfrm>
    </dsp:sp>
    <dsp:sp modelId="{B8D1F731-2C10-4CE5-999C-DAE00499B15D}">
      <dsp:nvSpPr>
        <dsp:cNvPr id="0" name=""/>
        <dsp:cNvSpPr/>
      </dsp:nvSpPr>
      <dsp:spPr>
        <a:xfrm>
          <a:off x="5898242" y="2354580"/>
          <a:ext cx="361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233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6069064" y="2398338"/>
        <a:ext cx="19591" cy="3922"/>
      </dsp:txXfrm>
    </dsp:sp>
    <dsp:sp modelId="{1DED8F61-390D-4370-A5E1-1123A92E58F6}">
      <dsp:nvSpPr>
        <dsp:cNvPr id="0" name=""/>
        <dsp:cNvSpPr/>
      </dsp:nvSpPr>
      <dsp:spPr>
        <a:xfrm>
          <a:off x="4196416" y="1889212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6407637"/>
                <a:satOff val="43163"/>
                <a:lumOff val="-10161"/>
                <a:alphaOff val="0"/>
                <a:shade val="51000"/>
                <a:satMod val="130000"/>
              </a:schemeClr>
            </a:gs>
            <a:gs pos="80000">
              <a:schemeClr val="accent5">
                <a:hueOff val="-6407637"/>
                <a:satOff val="43163"/>
                <a:lumOff val="-10161"/>
                <a:alphaOff val="0"/>
                <a:shade val="93000"/>
                <a:satMod val="130000"/>
              </a:schemeClr>
            </a:gs>
            <a:gs pos="100000">
              <a:schemeClr val="accent5">
                <a:hueOff val="-6407637"/>
                <a:satOff val="43163"/>
                <a:lumOff val="-101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WOE</a:t>
          </a:r>
          <a:br>
            <a:rPr lang="en-US" altLang="zh-CN" sz="2000" b="1" kern="1200" dirty="0"/>
          </a:br>
          <a:r>
            <a:rPr lang="zh-CN" altLang="en-US" sz="2000" b="1" kern="1200" dirty="0"/>
            <a:t>趋势分析</a:t>
          </a:r>
          <a:endParaRPr lang="en-US" sz="2000" b="1" kern="1200" dirty="0"/>
        </a:p>
      </dsp:txBody>
      <dsp:txXfrm>
        <a:off x="4196416" y="1889212"/>
        <a:ext cx="1703625" cy="1022175"/>
      </dsp:txXfrm>
    </dsp:sp>
    <dsp:sp modelId="{B6FD1F93-2B34-42E8-A3E2-4A7D9BD18EFF}">
      <dsp:nvSpPr>
        <dsp:cNvPr id="0" name=""/>
        <dsp:cNvSpPr/>
      </dsp:nvSpPr>
      <dsp:spPr>
        <a:xfrm>
          <a:off x="857310" y="2909587"/>
          <a:ext cx="6286379" cy="361233"/>
        </a:xfrm>
        <a:custGeom>
          <a:avLst/>
          <a:gdLst/>
          <a:ahLst/>
          <a:cxnLst/>
          <a:rect l="0" t="0" r="0" b="0"/>
          <a:pathLst>
            <a:path>
              <a:moveTo>
                <a:pt x="6286379" y="0"/>
              </a:moveTo>
              <a:lnTo>
                <a:pt x="6286379" y="197716"/>
              </a:lnTo>
              <a:lnTo>
                <a:pt x="0" y="197716"/>
              </a:lnTo>
              <a:lnTo>
                <a:pt x="0" y="361233"/>
              </a:lnTo>
            </a:path>
          </a:pathLst>
        </a:custGeom>
        <a:noFill/>
        <a:ln w="38100" cap="flat" cmpd="sng" algn="ctr">
          <a:solidFill>
            <a:srgbClr val="00B050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3843035" y="3088243"/>
        <a:ext cx="314928" cy="3922"/>
      </dsp:txXfrm>
    </dsp:sp>
    <dsp:sp modelId="{4C1A8C08-FBE1-4C86-99AA-EF1D430A5261}">
      <dsp:nvSpPr>
        <dsp:cNvPr id="0" name=""/>
        <dsp:cNvSpPr/>
      </dsp:nvSpPr>
      <dsp:spPr>
        <a:xfrm>
          <a:off x="6291876" y="1889212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7475576"/>
                <a:satOff val="50357"/>
                <a:lumOff val="-11855"/>
                <a:alphaOff val="0"/>
                <a:shade val="51000"/>
                <a:satMod val="130000"/>
              </a:schemeClr>
            </a:gs>
            <a:gs pos="80000">
              <a:schemeClr val="accent5">
                <a:hueOff val="-7475576"/>
                <a:satOff val="50357"/>
                <a:lumOff val="-11855"/>
                <a:alphaOff val="0"/>
                <a:shade val="93000"/>
                <a:satMod val="130000"/>
              </a:schemeClr>
            </a:gs>
            <a:gs pos="100000">
              <a:schemeClr val="accent5">
                <a:hueOff val="-7475576"/>
                <a:satOff val="50357"/>
                <a:lumOff val="-118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变量</a:t>
          </a:r>
          <a:r>
            <a:rPr lang="en-US" altLang="zh-CN" sz="2000" b="1" kern="1200" dirty="0"/>
            <a:t>WOE</a:t>
          </a:r>
          <a:br>
            <a:rPr lang="en-US" altLang="zh-CN" sz="2000" b="1" kern="1200" dirty="0"/>
          </a:br>
          <a:r>
            <a:rPr lang="zh-CN" altLang="en-US" sz="2000" b="1" kern="1200" dirty="0"/>
            <a:t>值转换</a:t>
          </a:r>
          <a:endParaRPr lang="en-US" sz="2000" b="1" kern="1200" dirty="0"/>
        </a:p>
      </dsp:txBody>
      <dsp:txXfrm>
        <a:off x="6291876" y="1889212"/>
        <a:ext cx="1703625" cy="1022175"/>
      </dsp:txXfrm>
    </dsp:sp>
    <dsp:sp modelId="{F84A354D-CA28-417D-B36D-40F980D1EC5B}">
      <dsp:nvSpPr>
        <dsp:cNvPr id="0" name=""/>
        <dsp:cNvSpPr/>
      </dsp:nvSpPr>
      <dsp:spPr>
        <a:xfrm>
          <a:off x="1707323" y="3768589"/>
          <a:ext cx="361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233" y="45720"/>
              </a:lnTo>
            </a:path>
          </a:pathLst>
        </a:custGeom>
        <a:noFill/>
        <a:ln w="38100" cap="flat" cmpd="sng" algn="ctr">
          <a:solidFill>
            <a:srgbClr val="92D050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1878144" y="3812348"/>
        <a:ext cx="19591" cy="3922"/>
      </dsp:txXfrm>
    </dsp:sp>
    <dsp:sp modelId="{676BD54E-D8C6-42EA-87C9-5A23B4674207}">
      <dsp:nvSpPr>
        <dsp:cNvPr id="0" name=""/>
        <dsp:cNvSpPr/>
      </dsp:nvSpPr>
      <dsp:spPr>
        <a:xfrm>
          <a:off x="5497" y="3303221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8543515"/>
                <a:satOff val="57551"/>
                <a:lumOff val="-13548"/>
                <a:alphaOff val="0"/>
                <a:shade val="51000"/>
                <a:satMod val="130000"/>
              </a:schemeClr>
            </a:gs>
            <a:gs pos="80000">
              <a:schemeClr val="accent5">
                <a:hueOff val="-8543515"/>
                <a:satOff val="57551"/>
                <a:lumOff val="-13548"/>
                <a:alphaOff val="0"/>
                <a:shade val="93000"/>
                <a:satMod val="130000"/>
              </a:schemeClr>
            </a:gs>
            <a:gs pos="100000">
              <a:schemeClr val="accent5">
                <a:hueOff val="-8543515"/>
                <a:satOff val="57551"/>
                <a:lumOff val="-1354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广义线性模型变量筛选</a:t>
          </a:r>
          <a:r>
            <a:rPr lang="zh-CN" altLang="en-US" sz="1200" b="1" kern="1200" dirty="0"/>
            <a:t>（</a:t>
          </a:r>
          <a:r>
            <a:rPr lang="en-US" altLang="zh-CN" sz="1200" b="1" kern="1200" dirty="0"/>
            <a:t>GLMSELECT</a:t>
          </a:r>
          <a:r>
            <a:rPr lang="zh-CN" altLang="en-US" sz="1200" b="1" kern="1200" dirty="0"/>
            <a:t>）</a:t>
          </a:r>
          <a:endParaRPr lang="en-US" sz="1200" b="1" kern="1200" dirty="0"/>
        </a:p>
      </dsp:txBody>
      <dsp:txXfrm>
        <a:off x="5497" y="3303221"/>
        <a:ext cx="1703625" cy="1022175"/>
      </dsp:txXfrm>
    </dsp:sp>
    <dsp:sp modelId="{B5070B43-4E70-4640-9F05-CAA0F69DDBE8}">
      <dsp:nvSpPr>
        <dsp:cNvPr id="0" name=""/>
        <dsp:cNvSpPr/>
      </dsp:nvSpPr>
      <dsp:spPr>
        <a:xfrm>
          <a:off x="3802783" y="3768589"/>
          <a:ext cx="361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233" y="45720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3973604" y="3812348"/>
        <a:ext cx="19591" cy="3922"/>
      </dsp:txXfrm>
    </dsp:sp>
    <dsp:sp modelId="{AB250D5E-7BB1-4C0D-B158-CD8E5A00DB7E}">
      <dsp:nvSpPr>
        <dsp:cNvPr id="0" name=""/>
        <dsp:cNvSpPr/>
      </dsp:nvSpPr>
      <dsp:spPr>
        <a:xfrm>
          <a:off x="2100957" y="3303221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9611455"/>
                <a:satOff val="64745"/>
                <a:lumOff val="-15242"/>
                <a:alphaOff val="0"/>
                <a:shade val="51000"/>
                <a:satMod val="130000"/>
              </a:schemeClr>
            </a:gs>
            <a:gs pos="80000">
              <a:schemeClr val="accent5">
                <a:hueOff val="-9611455"/>
                <a:satOff val="64745"/>
                <a:lumOff val="-15242"/>
                <a:alphaOff val="0"/>
                <a:shade val="93000"/>
                <a:satMod val="130000"/>
              </a:schemeClr>
            </a:gs>
            <a:gs pos="100000">
              <a:schemeClr val="accent5">
                <a:hueOff val="-9611455"/>
                <a:satOff val="64745"/>
                <a:lumOff val="-152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逻辑回归模型拟合</a:t>
          </a:r>
          <a:endParaRPr lang="en-US" sz="2000" b="1" kern="1200" dirty="0"/>
        </a:p>
      </dsp:txBody>
      <dsp:txXfrm>
        <a:off x="2100957" y="3303221"/>
        <a:ext cx="1703625" cy="1022175"/>
      </dsp:txXfrm>
    </dsp:sp>
    <dsp:sp modelId="{5AD2A1AE-B2A4-4904-BC5D-443714FF8D32}">
      <dsp:nvSpPr>
        <dsp:cNvPr id="0" name=""/>
        <dsp:cNvSpPr/>
      </dsp:nvSpPr>
      <dsp:spPr>
        <a:xfrm>
          <a:off x="5898242" y="3768589"/>
          <a:ext cx="361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233" y="45720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>
        <a:off x="6069064" y="3812348"/>
        <a:ext cx="19591" cy="3922"/>
      </dsp:txXfrm>
    </dsp:sp>
    <dsp:sp modelId="{DEDCEAB3-DFC5-4D4D-8026-07FDA6BB3928}">
      <dsp:nvSpPr>
        <dsp:cNvPr id="0" name=""/>
        <dsp:cNvSpPr/>
      </dsp:nvSpPr>
      <dsp:spPr>
        <a:xfrm>
          <a:off x="4196416" y="3303221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10679395"/>
                <a:satOff val="71939"/>
                <a:lumOff val="-16935"/>
                <a:alphaOff val="0"/>
                <a:shade val="51000"/>
                <a:satMod val="130000"/>
              </a:schemeClr>
            </a:gs>
            <a:gs pos="80000">
              <a:schemeClr val="accent5">
                <a:hueOff val="-10679395"/>
                <a:satOff val="71939"/>
                <a:lumOff val="-16935"/>
                <a:alphaOff val="0"/>
                <a:shade val="93000"/>
                <a:satMod val="130000"/>
              </a:schemeClr>
            </a:gs>
            <a:gs pos="100000">
              <a:schemeClr val="accent5">
                <a:hueOff val="-10679395"/>
                <a:satOff val="71939"/>
                <a:lumOff val="-169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评分卡转换</a:t>
          </a:r>
          <a:endParaRPr lang="en-US" sz="2000" b="1" kern="1200" dirty="0"/>
        </a:p>
      </dsp:txBody>
      <dsp:txXfrm>
        <a:off x="4196416" y="3303221"/>
        <a:ext cx="1703625" cy="1022175"/>
      </dsp:txXfrm>
    </dsp:sp>
    <dsp:sp modelId="{8E4A6FA0-9462-433C-A7B3-64A4F226733E}">
      <dsp:nvSpPr>
        <dsp:cNvPr id="0" name=""/>
        <dsp:cNvSpPr/>
      </dsp:nvSpPr>
      <dsp:spPr>
        <a:xfrm>
          <a:off x="6291876" y="3303221"/>
          <a:ext cx="1703625" cy="1022175"/>
        </a:xfrm>
        <a:prstGeom prst="rect">
          <a:avLst/>
        </a:prstGeom>
        <a:gradFill rotWithShape="0">
          <a:gsLst>
            <a:gs pos="0">
              <a:schemeClr val="accent5">
                <a:hueOff val="-11747334"/>
                <a:satOff val="79133"/>
                <a:lumOff val="-18629"/>
                <a:alphaOff val="0"/>
                <a:shade val="51000"/>
                <a:satMod val="130000"/>
              </a:schemeClr>
            </a:gs>
            <a:gs pos="80000">
              <a:schemeClr val="accent5">
                <a:hueOff val="-11747334"/>
                <a:satOff val="79133"/>
                <a:lumOff val="-18629"/>
                <a:alphaOff val="0"/>
                <a:shade val="93000"/>
                <a:satMod val="130000"/>
              </a:schemeClr>
            </a:gs>
            <a:gs pos="100000">
              <a:schemeClr val="accent5">
                <a:hueOff val="-11747334"/>
                <a:satOff val="79133"/>
                <a:lumOff val="-1862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模型验证</a:t>
          </a:r>
          <a:endParaRPr lang="en-US" sz="2000" b="1" kern="1200" dirty="0"/>
        </a:p>
      </dsp:txBody>
      <dsp:txXfrm>
        <a:off x="6291876" y="3303221"/>
        <a:ext cx="1703625" cy="1022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A44C3-FAA8-444E-AB1E-5E7086F4A001}">
      <dsp:nvSpPr>
        <dsp:cNvPr id="0" name=""/>
        <dsp:cNvSpPr/>
      </dsp:nvSpPr>
      <dsp:spPr>
        <a:xfrm>
          <a:off x="1368727" y="252602"/>
          <a:ext cx="3264408" cy="326440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欺诈监控体系</a:t>
          </a:r>
          <a:endParaRPr lang="en-US" sz="2200" kern="1200" dirty="0"/>
        </a:p>
      </dsp:txBody>
      <dsp:txXfrm>
        <a:off x="3089148" y="944346"/>
        <a:ext cx="1165860" cy="971550"/>
      </dsp:txXfrm>
    </dsp:sp>
    <dsp:sp modelId="{1D6481A0-E383-4EB3-9011-B1E374577A23}">
      <dsp:nvSpPr>
        <dsp:cNvPr id="0" name=""/>
        <dsp:cNvSpPr/>
      </dsp:nvSpPr>
      <dsp:spPr>
        <a:xfrm>
          <a:off x="1301495" y="369188"/>
          <a:ext cx="3264408" cy="326440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4">
                <a:hueOff val="1170002"/>
                <a:satOff val="-49650"/>
                <a:lumOff val="28137"/>
                <a:alphaOff val="0"/>
                <a:shade val="51000"/>
                <a:satMod val="130000"/>
              </a:schemeClr>
            </a:gs>
            <a:gs pos="80000">
              <a:schemeClr val="accent4">
                <a:hueOff val="1170002"/>
                <a:satOff val="-49650"/>
                <a:lumOff val="28137"/>
                <a:alphaOff val="0"/>
                <a:shade val="93000"/>
                <a:satMod val="130000"/>
              </a:schemeClr>
            </a:gs>
            <a:gs pos="100000">
              <a:schemeClr val="accent4">
                <a:hueOff val="1170002"/>
                <a:satOff val="-49650"/>
                <a:lumOff val="281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规则模型调优</a:t>
          </a:r>
          <a:endParaRPr lang="en-US" sz="2200" kern="1200" dirty="0"/>
        </a:p>
      </dsp:txBody>
      <dsp:txXfrm>
        <a:off x="2078736" y="2487168"/>
        <a:ext cx="1748790" cy="854964"/>
      </dsp:txXfrm>
    </dsp:sp>
    <dsp:sp modelId="{91745A62-FD40-47FE-8BD4-7A9B00676588}">
      <dsp:nvSpPr>
        <dsp:cNvPr id="0" name=""/>
        <dsp:cNvSpPr/>
      </dsp:nvSpPr>
      <dsp:spPr>
        <a:xfrm>
          <a:off x="1234264" y="252602"/>
          <a:ext cx="3264408" cy="326440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2340005"/>
                <a:satOff val="-99301"/>
                <a:lumOff val="56275"/>
                <a:alphaOff val="0"/>
                <a:shade val="51000"/>
                <a:satMod val="130000"/>
              </a:schemeClr>
            </a:gs>
            <a:gs pos="80000">
              <a:schemeClr val="accent4">
                <a:hueOff val="2340005"/>
                <a:satOff val="-99301"/>
                <a:lumOff val="56275"/>
                <a:alphaOff val="0"/>
                <a:shade val="93000"/>
                <a:satMod val="130000"/>
              </a:schemeClr>
            </a:gs>
            <a:gs pos="100000">
              <a:schemeClr val="accent4">
                <a:hueOff val="2340005"/>
                <a:satOff val="-99301"/>
                <a:lumOff val="56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人工欺诈审核</a:t>
          </a:r>
          <a:endParaRPr lang="en-US" sz="2200" kern="1200" dirty="0"/>
        </a:p>
      </dsp:txBody>
      <dsp:txXfrm>
        <a:off x="1612391" y="944346"/>
        <a:ext cx="1165860" cy="971550"/>
      </dsp:txXfrm>
    </dsp:sp>
    <dsp:sp modelId="{3BBEBF8B-2FF4-4FDE-8FF6-3497A2894916}">
      <dsp:nvSpPr>
        <dsp:cNvPr id="0" name=""/>
        <dsp:cNvSpPr/>
      </dsp:nvSpPr>
      <dsp:spPr>
        <a:xfrm>
          <a:off x="1166914" y="50520"/>
          <a:ext cx="3668572" cy="366857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9EE1A4-4300-4271-95EA-59A43E1194FC}">
      <dsp:nvSpPr>
        <dsp:cNvPr id="0" name=""/>
        <dsp:cNvSpPr/>
      </dsp:nvSpPr>
      <dsp:spPr>
        <a:xfrm>
          <a:off x="1099413" y="166900"/>
          <a:ext cx="3668572" cy="366857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4">
                <a:hueOff val="1170002"/>
                <a:satOff val="-49650"/>
                <a:lumOff val="28137"/>
                <a:alphaOff val="0"/>
                <a:shade val="51000"/>
                <a:satMod val="130000"/>
              </a:schemeClr>
            </a:gs>
            <a:gs pos="80000">
              <a:schemeClr val="accent4">
                <a:hueOff val="1170002"/>
                <a:satOff val="-49650"/>
                <a:lumOff val="28137"/>
                <a:alphaOff val="0"/>
                <a:shade val="93000"/>
                <a:satMod val="130000"/>
              </a:schemeClr>
            </a:gs>
            <a:gs pos="100000">
              <a:schemeClr val="accent4">
                <a:hueOff val="1170002"/>
                <a:satOff val="-49650"/>
                <a:lumOff val="281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0EE8BC-2726-4A95-AAA0-83C4E146B559}">
      <dsp:nvSpPr>
        <dsp:cNvPr id="0" name=""/>
        <dsp:cNvSpPr/>
      </dsp:nvSpPr>
      <dsp:spPr>
        <a:xfrm>
          <a:off x="1031912" y="50520"/>
          <a:ext cx="3668572" cy="366857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2340005"/>
                <a:satOff val="-99301"/>
                <a:lumOff val="56275"/>
                <a:alphaOff val="0"/>
                <a:shade val="51000"/>
                <a:satMod val="130000"/>
              </a:schemeClr>
            </a:gs>
            <a:gs pos="80000">
              <a:schemeClr val="accent4">
                <a:hueOff val="2340005"/>
                <a:satOff val="-99301"/>
                <a:lumOff val="56275"/>
                <a:alphaOff val="0"/>
                <a:shade val="93000"/>
                <a:satMod val="130000"/>
              </a:schemeClr>
            </a:gs>
            <a:gs pos="100000">
              <a:schemeClr val="accent4">
                <a:hueOff val="2340005"/>
                <a:satOff val="-99301"/>
                <a:lumOff val="56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B4CB8-6ABD-4FD3-AD3B-94BF452B150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BD723-70DB-4C9F-A076-51D1D6BB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Page </a:t>
            </a:r>
            <a:fld id="{256C4A4D-FCAB-4120-922B-F81D0F7F125C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228600"/>
            <a:ext cx="4625975" cy="3470275"/>
          </a:xfrm>
          <a:noFill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9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Page </a:t>
            </a:r>
            <a:fld id="{181E0AD7-80F1-48F4-858E-F7D4B43DE0B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79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Page </a:t>
            </a:r>
            <a:fld id="{16188ACE-C0CF-4FAB-B5A2-E792C97CA565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228600"/>
            <a:ext cx="4625975" cy="3470275"/>
          </a:xfrm>
          <a:noFill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black">
          <a:xfrm>
            <a:off x="528638" y="6372225"/>
            <a:ext cx="4481512" cy="42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chemeClr val="hlink"/>
                </a:solidFill>
              </a:rPr>
              <a:t>Confidential. This presentation is provided for the recipient only and cannot </a:t>
            </a:r>
            <a:br>
              <a:rPr lang="en-US" sz="700" dirty="0">
                <a:solidFill>
                  <a:schemeClr val="hlink"/>
                </a:solidFill>
              </a:rPr>
            </a:br>
            <a:r>
              <a:rPr lang="en-US" sz="700" dirty="0">
                <a:solidFill>
                  <a:schemeClr val="hlink"/>
                </a:solidFill>
              </a:rPr>
              <a:t>be reproduced or shared without Fair Isaac Corporation's express consent.</a:t>
            </a:r>
          </a:p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chemeClr val="hlink"/>
                </a:solidFill>
              </a:rPr>
              <a:t>© 2013 Fair Isaac Corporation.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black">
          <a:xfrm>
            <a:off x="76200" y="6707205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  <a:defRPr/>
            </a:pPr>
            <a:fld id="{770DB0AD-893C-4BF3-8004-6AB2EF27F05F}" type="slidenum">
              <a:rPr lang="zh-CN" altLang="en-US" sz="800">
                <a:solidFill>
                  <a:schemeClr val="hlink"/>
                </a:solidFill>
                <a:latin typeface="Arial" charset="0"/>
                <a:ea typeface="宋体" pitchFamily="2" charset="-122"/>
                <a:cs typeface="Arial" charset="0"/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800">
              <a:solidFill>
                <a:schemeClr val="hlink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6" name="Picture 6" descr="FICO_LOGO_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164" y="5984876"/>
            <a:ext cx="14493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407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4826" y="1600203"/>
            <a:ext cx="8105775" cy="1155700"/>
          </a:xfrm>
        </p:spPr>
        <p:txBody>
          <a:bodyPr lIns="0" rIns="0"/>
          <a:lstStyle>
            <a:lvl1pPr>
              <a:lnSpc>
                <a:spcPct val="90000"/>
              </a:lnSpc>
              <a:defRPr sz="3200"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40771" name="Rectangle 3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504826" y="2849579"/>
            <a:ext cx="8105775" cy="276999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ClrTx/>
              <a:buFontTx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7305" y="1143000"/>
            <a:ext cx="4338111" cy="17338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133600" cy="24336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8801" y="0"/>
            <a:ext cx="2260619" cy="24336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534400" cy="39703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1863727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910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15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16"/>
            <a:ext cx="4191000" cy="219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16"/>
            <a:ext cx="4191000" cy="219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746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96"/>
            <a:ext cx="4040188" cy="1918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417746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96"/>
            <a:ext cx="4041775" cy="1918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9"/>
            <a:ext cx="5111750" cy="2508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93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C-PPT-Template-Format-bas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white">
          <a:xfrm>
            <a:off x="3175" y="917583"/>
            <a:ext cx="9140825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IC-PPT-Template-Format-to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1143000"/>
            <a:ext cx="8534400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"/>
            <a:ext cx="7239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639750" name="Text Box 6"/>
          <p:cNvSpPr txBox="1">
            <a:spLocks noChangeArrowheads="1"/>
          </p:cNvSpPr>
          <p:nvPr/>
        </p:nvSpPr>
        <p:spPr bwMode="black">
          <a:xfrm>
            <a:off x="528638" y="6707205"/>
            <a:ext cx="3135312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FontTx/>
              <a:buNone/>
              <a:defRPr/>
            </a:pPr>
            <a:r>
              <a:rPr lang="en-US" sz="700" dirty="0">
                <a:solidFill>
                  <a:schemeClr val="hlink"/>
                </a:solidFill>
              </a:rPr>
              <a:t>© 2013 Fair Isaac Corporation. Confidential.</a:t>
            </a:r>
          </a:p>
        </p:txBody>
      </p:sp>
      <p:sp>
        <p:nvSpPr>
          <p:cNvPr id="4639751" name="Rectangle 7"/>
          <p:cNvSpPr>
            <a:spLocks noChangeArrowheads="1"/>
          </p:cNvSpPr>
          <p:nvPr/>
        </p:nvSpPr>
        <p:spPr bwMode="black">
          <a:xfrm>
            <a:off x="76200" y="6707205"/>
            <a:ext cx="274638" cy="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  <a:defRPr/>
            </a:pPr>
            <a:fld id="{A262D726-3B3D-4035-BDAE-A17BCC58EA64}" type="slidenum">
              <a:rPr lang="zh-CN" altLang="en-US" sz="800">
                <a:solidFill>
                  <a:schemeClr val="hlink"/>
                </a:solidFill>
                <a:latin typeface="Arial" charset="0"/>
                <a:ea typeface="宋体" pitchFamily="2" charset="-122"/>
                <a:cs typeface="Arial" charset="0"/>
              </a:rPr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  <a:defRPr/>
              </a:pPr>
              <a:t>‹#›</a:t>
            </a:fld>
            <a:endParaRPr lang="en-US" altLang="zh-CN" sz="800">
              <a:solidFill>
                <a:schemeClr val="hlink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pic>
        <p:nvPicPr>
          <p:cNvPr id="1032" name="Picture 8" descr="FICO_LOGO_PPT-WHIT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4288" y="209549"/>
            <a:ext cx="1433512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</p:sldLayoutIdLst>
  <p:transition>
    <p:wipe dir="r"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</a:defRPr>
      </a:lvl9pPr>
    </p:titleStyle>
    <p:bodyStyle>
      <a:lvl1pPr marL="233363" indent="-233363" algn="l" defTabSz="158750" rtl="0" eaLnBrk="1" fontAlgn="base" hangingPunct="1">
        <a:lnSpc>
          <a:spcPct val="90000"/>
        </a:lnSpc>
        <a:spcBef>
          <a:spcPct val="55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7013" algn="l" defTabSz="15875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2pPr>
      <a:lvl3pPr marL="858838" indent="-169863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90000"/>
        <a:buFont typeface="Arial" pitchFamily="34" charset="0"/>
        <a:buChar char="»"/>
        <a:defRPr>
          <a:solidFill>
            <a:schemeClr val="tx1"/>
          </a:solidFill>
          <a:latin typeface="+mn-lt"/>
          <a:cs typeface="+mn-cs"/>
        </a:defRPr>
      </a:lvl3pPr>
      <a:lvl4pPr marL="1139825" indent="-166688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4pPr>
      <a:lvl5pPr marL="14684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5pPr>
      <a:lvl6pPr marL="19256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3828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28400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297238" indent="-95250" algn="l" defTabSz="158750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SzPct val="80000"/>
        <a:buFont typeface="Arial" pitchFamily="34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white">
          <a:xfrm>
            <a:off x="798693" y="611658"/>
            <a:ext cx="7467600" cy="263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altLang="en-US" sz="36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广州农村商业银行</a:t>
            </a:r>
            <a:br>
              <a:rPr lang="en-US" altLang="zh-CN" sz="36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信用卡申请反欺诈</a:t>
            </a:r>
            <a:br>
              <a:rPr lang="en-US" altLang="zh-CN" sz="36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规则模型和策略开发汇报</a:t>
            </a:r>
            <a:br>
              <a:rPr lang="zh-CN" altLang="en-US" sz="40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Brian </a:t>
            </a:r>
            <a:r>
              <a:rPr lang="en-US" altLang="zh-CN" sz="2400" b="1" ker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Sun, FICO </a:t>
            </a:r>
            <a:r>
              <a:rPr lang="en-US" altLang="zh-CN" sz="24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 China</a:t>
            </a:r>
            <a:endParaRPr lang="zh-CN" altLang="en-US" sz="2400" b="1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1" y="3820842"/>
            <a:ext cx="9148127" cy="2069212"/>
            <a:chOff x="-1" y="3820842"/>
            <a:chExt cx="9148127" cy="2069212"/>
          </a:xfrm>
        </p:grpSpPr>
        <p:sp>
          <p:nvSpPr>
            <p:cNvPr id="2" name="Rectangle 1"/>
            <p:cNvSpPr/>
            <p:nvPr/>
          </p:nvSpPr>
          <p:spPr bwMode="auto">
            <a:xfrm>
              <a:off x="-1" y="3820842"/>
              <a:ext cx="798693" cy="202576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2" name="Picture 8" descr="http://youandyourmoney.com.au/wp-content/uploads/2013/10/Credit-Card-Fraud-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799" y="3823096"/>
              <a:ext cx="3299265" cy="2064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topnews.in/files/credit-card-fraud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988020" y="3824219"/>
              <a:ext cx="4160106" cy="206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840" y="3820842"/>
              <a:ext cx="2025767" cy="2025767"/>
            </a:xfrm>
            <a:prstGeom prst="rect">
              <a:avLst/>
            </a:prstGeom>
          </p:spPr>
        </p:pic>
      </p:grp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16389" y="6075201"/>
            <a:ext cx="1327074" cy="29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000" b="1" kern="0" dirty="0">
                <a:solidFill>
                  <a:schemeClr val="tx1"/>
                </a:solidFill>
                <a:latin typeface="Candara" panose="020E0502030303020204" pitchFamily="34" charset="0"/>
                <a:ea typeface="微软雅黑" panose="020B0503020204020204" pitchFamily="34" charset="-122"/>
              </a:rPr>
              <a:t>2016-3-16</a:t>
            </a:r>
            <a:endParaRPr lang="zh-CN" altLang="en-US" sz="1400" b="1" kern="0" dirty="0">
              <a:solidFill>
                <a:schemeClr val="tx1"/>
              </a:solidFill>
              <a:latin typeface="Candara" panose="020E0502030303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02747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创新设计理念提升规则的复杂度、精准度</a:t>
            </a:r>
            <a:br>
              <a:rPr lang="en-US" altLang="zh-CN" dirty="0"/>
            </a:br>
            <a:r>
              <a:rPr lang="zh-CN" altLang="en-US" dirty="0"/>
              <a:t>反欺诈规则实现质的飞跃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5664" y="1089540"/>
            <a:ext cx="4297492" cy="5349359"/>
            <a:chOff x="255664" y="1089540"/>
            <a:chExt cx="4297492" cy="5349359"/>
          </a:xfrm>
        </p:grpSpPr>
        <p:sp>
          <p:nvSpPr>
            <p:cNvPr id="33" name="Rectangle 32"/>
            <p:cNvSpPr/>
            <p:nvPr/>
          </p:nvSpPr>
          <p:spPr bwMode="auto">
            <a:xfrm>
              <a:off x="255664" y="1115808"/>
              <a:ext cx="4211562" cy="5323091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3963" y="1304940"/>
              <a:ext cx="2559277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3200" b="1" dirty="0">
                  <a:solidFill>
                    <a:srgbClr val="000000"/>
                  </a:solidFill>
                </a:rPr>
                <a:t>大数据法则逻辑校验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04610" y="1089540"/>
              <a:ext cx="1351245" cy="135124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81000" y="2870360"/>
              <a:ext cx="399097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i="1" dirty="0">
                  <a:solidFill>
                    <a:srgbClr val="0070C0"/>
                  </a:solidFill>
                </a:rPr>
                <a:t>“如年龄小于</a:t>
              </a:r>
              <a:r>
                <a:rPr lang="en-US" altLang="zh-CN" sz="1600" i="1" dirty="0">
                  <a:solidFill>
                    <a:srgbClr val="0070C0"/>
                  </a:solidFill>
                </a:rPr>
                <a:t>30</a:t>
              </a:r>
              <a:r>
                <a:rPr lang="zh-CN" altLang="en-US" sz="1600" i="1" dirty="0">
                  <a:solidFill>
                    <a:srgbClr val="0070C0"/>
                  </a:solidFill>
                </a:rPr>
                <a:t>岁，申请表的公司职务为厅局级以上，返回</a:t>
              </a:r>
              <a:r>
                <a:rPr lang="en-US" altLang="zh-CN" sz="1600" i="1" dirty="0">
                  <a:solidFill>
                    <a:srgbClr val="0070C0"/>
                  </a:solidFill>
                </a:rPr>
                <a:t>F</a:t>
              </a:r>
              <a:r>
                <a:rPr lang="zh-CN" altLang="en-US" sz="1600" i="1" dirty="0">
                  <a:solidFill>
                    <a:srgbClr val="0070C0"/>
                  </a:solidFill>
                </a:rPr>
                <a:t>”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0313" y="4745117"/>
              <a:ext cx="4200190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i="1" dirty="0">
                  <a:solidFill>
                    <a:srgbClr val="008000"/>
                  </a:solidFill>
                </a:rPr>
                <a:t>“年龄比相同职级对应年龄中位数小</a:t>
              </a:r>
              <a:r>
                <a:rPr lang="en-US" altLang="zh-CN" sz="1600" i="1" dirty="0">
                  <a:solidFill>
                    <a:srgbClr val="008000"/>
                  </a:solidFill>
                </a:rPr>
                <a:t>6</a:t>
              </a:r>
              <a:r>
                <a:rPr lang="zh-CN" altLang="en-US" sz="1600" i="1" dirty="0">
                  <a:solidFill>
                    <a:srgbClr val="008000"/>
                  </a:solidFill>
                </a:rPr>
                <a:t>岁以上”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9224" y="4403485"/>
              <a:ext cx="2210862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sz="1800" b="1" i="1" u="sng" dirty="0">
                  <a:solidFill>
                    <a:srgbClr val="008000"/>
                  </a:solidFill>
                </a:rPr>
                <a:t>创新规则 </a:t>
              </a:r>
              <a:r>
                <a:rPr lang="en-US" altLang="zh-CN" sz="1800" b="1" i="1" u="sng" dirty="0">
                  <a:solidFill>
                    <a:srgbClr val="008000"/>
                  </a:solidFill>
                </a:rPr>
                <a:t>(</a:t>
              </a:r>
              <a:r>
                <a:rPr lang="en-US" sz="1800" b="1" i="1" u="sng" dirty="0">
                  <a:solidFill>
                    <a:srgbClr val="008000"/>
                  </a:solidFill>
                </a:rPr>
                <a:t>LOG002)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83425" y="2502941"/>
              <a:ext cx="267252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800" b="1" i="1" u="sng" dirty="0">
                  <a:solidFill>
                    <a:srgbClr val="0070C0"/>
                  </a:solidFill>
                </a:rPr>
                <a:t>现有银联规则 </a:t>
              </a:r>
              <a:r>
                <a:rPr lang="en-US" altLang="zh-CN" sz="1800" b="1" i="1" u="sng" dirty="0">
                  <a:solidFill>
                    <a:srgbClr val="0070C0"/>
                  </a:solidFill>
                </a:rPr>
                <a:t>(</a:t>
              </a:r>
              <a:r>
                <a:rPr lang="en-US" sz="1800" b="1" i="1" u="sng" dirty="0">
                  <a:solidFill>
                    <a:srgbClr val="0070C0"/>
                  </a:solidFill>
                </a:rPr>
                <a:t>CHK012)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0795" y="5127197"/>
              <a:ext cx="4209708" cy="1003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8000"/>
                </a:buClr>
                <a:buFont typeface="Wingdings" panose="05000000000000000000" pitchFamily="2" charset="2"/>
                <a:buChar char="ü"/>
              </a:pPr>
              <a:r>
                <a:rPr lang="zh-CN" altLang="en-US" sz="1600" b="1" dirty="0">
                  <a:solidFill>
                    <a:srgbClr val="008000"/>
                  </a:solidFill>
                </a:rPr>
                <a:t>大数据法则优化驱动，高精确度高灵敏度</a:t>
              </a:r>
              <a:endParaRPr lang="en-US" altLang="zh-CN" sz="1600" b="1" dirty="0">
                <a:solidFill>
                  <a:srgbClr val="008000"/>
                </a:solidFill>
              </a:endParaRPr>
            </a:p>
            <a:p>
              <a:pPr marL="285750" indent="-285750">
                <a:buClr>
                  <a:srgbClr val="008000"/>
                </a:buClr>
                <a:buFont typeface="Wingdings" panose="05000000000000000000" pitchFamily="2" charset="2"/>
                <a:buChar char="ü"/>
              </a:pPr>
              <a:r>
                <a:rPr lang="zh-CN" altLang="en-US" sz="1600" b="1" dirty="0">
                  <a:solidFill>
                    <a:srgbClr val="008000"/>
                  </a:solidFill>
                </a:rPr>
                <a:t>稳定性高，不受极端值、虚假值影响</a:t>
              </a:r>
              <a:endParaRPr lang="en-US" altLang="zh-CN" sz="1600" b="1" dirty="0">
                <a:solidFill>
                  <a:srgbClr val="008000"/>
                </a:solidFill>
              </a:endParaRPr>
            </a:p>
            <a:p>
              <a:pPr marL="285750" indent="-285750">
                <a:buClr>
                  <a:srgbClr val="008000"/>
                </a:buClr>
                <a:buFont typeface="Wingdings" panose="05000000000000000000" pitchFamily="2" charset="2"/>
                <a:buChar char="ü"/>
              </a:pPr>
              <a:r>
                <a:rPr lang="zh-CN" altLang="en-US" sz="1600" b="1" dirty="0">
                  <a:solidFill>
                    <a:srgbClr val="008000"/>
                  </a:solidFill>
                </a:rPr>
                <a:t>可动态维护，可扩展性强，规则不易过时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3770" y="3446847"/>
              <a:ext cx="4249386" cy="658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X"/>
              </a:pPr>
              <a:r>
                <a:rPr lang="zh-CN" altLang="en-US" sz="1600" b="1" dirty="0">
                  <a:solidFill>
                    <a:srgbClr val="0070C0"/>
                  </a:solidFill>
                </a:rPr>
                <a:t>经验法则驱动，精确度低灵敏度差</a:t>
              </a:r>
              <a:endParaRPr lang="en-US" altLang="zh-CN" sz="1600" b="1" dirty="0">
                <a:solidFill>
                  <a:srgbClr val="0070C0"/>
                </a:solidFill>
              </a:endParaRP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X"/>
              </a:pPr>
              <a:r>
                <a:rPr lang="zh-CN" altLang="en-US" sz="1600" b="1" dirty="0">
                  <a:solidFill>
                    <a:srgbClr val="0070C0"/>
                  </a:solidFill>
                </a:rPr>
                <a:t>可维护性差，可扩展性差，规则容易过时</a:t>
              </a:r>
              <a:endParaRPr lang="en-US" altLang="zh-CN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64545" y="1073364"/>
            <a:ext cx="4396085" cy="5365535"/>
            <a:chOff x="4764545" y="1073364"/>
            <a:chExt cx="4396085" cy="5365535"/>
          </a:xfrm>
        </p:grpSpPr>
        <p:sp>
          <p:nvSpPr>
            <p:cNvPr id="20" name="Rectangle 19"/>
            <p:cNvSpPr/>
            <p:nvPr/>
          </p:nvSpPr>
          <p:spPr>
            <a:xfrm>
              <a:off x="4913488" y="1304940"/>
              <a:ext cx="2512181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3200" b="1" dirty="0">
                  <a:solidFill>
                    <a:srgbClr val="000000"/>
                  </a:solidFill>
                </a:rPr>
                <a:t>多维度信息交叉验证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764545" y="1115808"/>
              <a:ext cx="4211562" cy="5323091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2" name="Picture 4" descr="http://helicaltech.com/images/services/ol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160" y="1073364"/>
              <a:ext cx="1714500" cy="1476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4958651" y="4745117"/>
              <a:ext cx="383632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i="1" dirty="0">
                  <a:solidFill>
                    <a:srgbClr val="008000"/>
                  </a:solidFill>
                </a:rPr>
                <a:t>“年收入与同教育程度同单位性质同职级年收入中位数比值小于</a:t>
              </a:r>
              <a:r>
                <a:rPr lang="en-US" altLang="zh-CN" sz="1600" i="1" dirty="0">
                  <a:solidFill>
                    <a:srgbClr val="008000"/>
                  </a:solidFill>
                </a:rPr>
                <a:t>0.8</a:t>
              </a:r>
              <a:r>
                <a:rPr lang="zh-CN" altLang="en-US" sz="1600" i="1" dirty="0">
                  <a:solidFill>
                    <a:srgbClr val="008000"/>
                  </a:solidFill>
                </a:rPr>
                <a:t>”</a:t>
              </a:r>
              <a:endParaRPr lang="en-US" sz="1600" i="1" dirty="0">
                <a:solidFill>
                  <a:srgbClr val="008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42063" y="2867112"/>
              <a:ext cx="400191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i="1" dirty="0">
                  <a:solidFill>
                    <a:srgbClr val="0070C0"/>
                  </a:solidFill>
                </a:rPr>
                <a:t>“如年收入</a:t>
              </a:r>
              <a:r>
                <a:rPr lang="en-US" altLang="zh-CN" sz="1600" i="1" dirty="0">
                  <a:solidFill>
                    <a:srgbClr val="0070C0"/>
                  </a:solidFill>
                </a:rPr>
                <a:t>&gt;</a:t>
              </a:r>
              <a:r>
                <a:rPr lang="zh-CN" altLang="en-US" sz="1600" i="1" dirty="0">
                  <a:solidFill>
                    <a:srgbClr val="0070C0"/>
                  </a:solidFill>
                </a:rPr>
                <a:t>年龄，返回</a:t>
              </a:r>
              <a:r>
                <a:rPr lang="en-US" altLang="zh-CN" sz="1600" i="1" dirty="0">
                  <a:solidFill>
                    <a:srgbClr val="0070C0"/>
                  </a:solidFill>
                </a:rPr>
                <a:t>C</a:t>
              </a:r>
              <a:r>
                <a:rPr lang="zh-CN" altLang="en-US" sz="1600" i="1" dirty="0">
                  <a:solidFill>
                    <a:srgbClr val="0070C0"/>
                  </a:solidFill>
                </a:rPr>
                <a:t>；年收入</a:t>
              </a:r>
              <a:r>
                <a:rPr lang="en-US" altLang="zh-CN" sz="1600" i="1" dirty="0">
                  <a:solidFill>
                    <a:srgbClr val="0070C0"/>
                  </a:solidFill>
                </a:rPr>
                <a:t>&gt;0.6*</a:t>
              </a:r>
              <a:r>
                <a:rPr lang="zh-CN" altLang="en-US" sz="1600" i="1" dirty="0">
                  <a:solidFill>
                    <a:srgbClr val="0070C0"/>
                  </a:solidFill>
                </a:rPr>
                <a:t>年龄，则返回</a:t>
              </a:r>
              <a:r>
                <a:rPr lang="en-US" altLang="zh-CN" sz="1600" i="1" dirty="0">
                  <a:solidFill>
                    <a:srgbClr val="0070C0"/>
                  </a:solidFill>
                </a:rPr>
                <a:t>B</a:t>
              </a:r>
              <a:r>
                <a:rPr lang="zh-CN" altLang="en-US" sz="1600" i="1" dirty="0">
                  <a:solidFill>
                    <a:srgbClr val="0070C0"/>
                  </a:solidFill>
                </a:rPr>
                <a:t>”</a:t>
              </a:r>
              <a:endParaRPr lang="en-US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42063" y="4403485"/>
              <a:ext cx="2210862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sz="1800" b="1" i="1" u="sng" dirty="0">
                  <a:solidFill>
                    <a:srgbClr val="008000"/>
                  </a:solidFill>
                </a:rPr>
                <a:t>创新规则 </a:t>
              </a:r>
              <a:r>
                <a:rPr lang="en-US" altLang="zh-CN" sz="1800" b="1" i="1" u="sng" dirty="0">
                  <a:solidFill>
                    <a:srgbClr val="008000"/>
                  </a:solidFill>
                </a:rPr>
                <a:t>(</a:t>
              </a:r>
              <a:r>
                <a:rPr lang="en-US" sz="1800" b="1" i="1" u="sng" dirty="0">
                  <a:solidFill>
                    <a:srgbClr val="008000"/>
                  </a:solidFill>
                </a:rPr>
                <a:t>LOG005)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58651" y="2502941"/>
              <a:ext cx="267252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800" b="1" i="1" u="sng" dirty="0">
                  <a:solidFill>
                    <a:srgbClr val="0070C0"/>
                  </a:solidFill>
                </a:rPr>
                <a:t>现有银联规则 </a:t>
              </a:r>
              <a:r>
                <a:rPr lang="en-US" altLang="zh-CN" sz="1800" b="1" i="1" u="sng" dirty="0">
                  <a:solidFill>
                    <a:srgbClr val="0070C0"/>
                  </a:solidFill>
                </a:rPr>
                <a:t>(</a:t>
              </a:r>
              <a:r>
                <a:rPr lang="en-US" sz="1800" b="1" i="1" u="sng" dirty="0">
                  <a:solidFill>
                    <a:srgbClr val="0070C0"/>
                  </a:solidFill>
                </a:rPr>
                <a:t>CHK014)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11244" y="3446847"/>
              <a:ext cx="4249386" cy="658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X"/>
              </a:pPr>
              <a:r>
                <a:rPr lang="zh-CN" altLang="en-US" sz="1600" b="1" dirty="0">
                  <a:solidFill>
                    <a:srgbClr val="0070C0"/>
                  </a:solidFill>
                </a:rPr>
                <a:t>单一验证维度，可靠性差</a:t>
              </a:r>
              <a:endParaRPr lang="en-US" altLang="zh-CN" sz="1600" b="1" dirty="0">
                <a:solidFill>
                  <a:srgbClr val="0070C0"/>
                </a:solidFill>
              </a:endParaRP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X"/>
              </a:pPr>
              <a:r>
                <a:rPr lang="zh-CN" altLang="en-US" sz="1600" b="1" dirty="0">
                  <a:solidFill>
                    <a:srgbClr val="0070C0"/>
                  </a:solidFill>
                </a:rPr>
                <a:t>规则复杂度低，易被破解猜中</a:t>
              </a:r>
              <a:endParaRPr lang="en-US" altLang="zh-CN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87822" y="5317697"/>
              <a:ext cx="4209708" cy="658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8000"/>
                </a:buClr>
                <a:buFont typeface="Wingdings" panose="05000000000000000000" pitchFamily="2" charset="2"/>
                <a:buChar char="ü"/>
              </a:pPr>
              <a:r>
                <a:rPr lang="zh-CN" altLang="en-US" sz="1600" b="1" dirty="0">
                  <a:solidFill>
                    <a:srgbClr val="008000"/>
                  </a:solidFill>
                </a:rPr>
                <a:t>多维度交叉验证，可靠性高</a:t>
              </a:r>
              <a:endParaRPr lang="en-US" altLang="zh-CN" sz="1600" b="1" dirty="0">
                <a:solidFill>
                  <a:srgbClr val="008000"/>
                </a:solidFill>
              </a:endParaRPr>
            </a:p>
            <a:p>
              <a:pPr marL="285750" indent="-285750">
                <a:buClr>
                  <a:srgbClr val="008000"/>
                </a:buClr>
                <a:buFont typeface="Wingdings" panose="05000000000000000000" pitchFamily="2" charset="2"/>
                <a:buChar char="ü"/>
              </a:pPr>
              <a:r>
                <a:rPr lang="zh-CN" altLang="en-US" sz="1600" b="1" dirty="0">
                  <a:solidFill>
                    <a:srgbClr val="008000"/>
                  </a:solidFill>
                </a:rPr>
                <a:t>规则复杂度高，不易被破解猜中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6823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大步骤的严谨模型设计</a:t>
            </a:r>
            <a:br>
              <a:rPr lang="en-US" altLang="zh-CN" dirty="0"/>
            </a:br>
            <a:r>
              <a:rPr lang="zh-CN" altLang="en-US" dirty="0"/>
              <a:t>全面前沿开发流程确保模型质量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1143000"/>
            <a:ext cx="370809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建模方法论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5090692"/>
              </p:ext>
            </p:extLst>
          </p:nvPr>
        </p:nvGraphicFramePr>
        <p:xfrm>
          <a:off x="381000" y="1334565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blogs.msdn.com/blogfiles/willy-peter_schaub/WindowsLiveWriter/WhatisALMandaretherelevantpublicationsto_F2DE/CLIPART_OF_26862_SMJPG_2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5097" y="5257800"/>
            <a:ext cx="2209383" cy="176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7858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76" y="1026225"/>
            <a:ext cx="5540171" cy="53650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"/>
            <a:ext cx="7239000" cy="825500"/>
          </a:xfrm>
        </p:spPr>
        <p:txBody>
          <a:bodyPr/>
          <a:lstStyle/>
          <a:p>
            <a:r>
              <a:rPr lang="zh-CN" altLang="en-US" dirty="0"/>
              <a:t>相似度评分指标显著提升模型性能</a:t>
            </a:r>
            <a:br>
              <a:rPr lang="en-US" altLang="zh-CN" dirty="0"/>
            </a:br>
            <a:r>
              <a:rPr lang="zh-CN" altLang="en-US" dirty="0"/>
              <a:t>模型拟合度统计指标（</a:t>
            </a:r>
            <a:r>
              <a:rPr lang="en-US" altLang="zh-CN" dirty="0"/>
              <a:t>KS</a:t>
            </a:r>
            <a:r>
              <a:rPr lang="zh-CN" altLang="en-US" dirty="0"/>
              <a:t>）创</a:t>
            </a:r>
            <a:r>
              <a:rPr lang="en-US" altLang="zh-CN" dirty="0"/>
              <a:t>FICO</a:t>
            </a:r>
            <a:r>
              <a:rPr lang="zh-CN" altLang="en-US" dirty="0"/>
              <a:t>同业经验新高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4375" y="1181100"/>
            <a:ext cx="1219200" cy="369332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b="1" dirty="0">
                <a:solidFill>
                  <a:srgbClr val="000D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测试样本</a:t>
            </a:r>
            <a:endParaRPr lang="en-US" sz="2000" b="1" dirty="0">
              <a:solidFill>
                <a:srgbClr val="000D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9944" y="1873375"/>
            <a:ext cx="2352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FF6600"/>
                </a:solidFill>
              </a:rPr>
              <a:t>非欺诈申请曲线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5656" y="4099673"/>
            <a:ext cx="20799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欺诈申请曲线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73" name="Straight Arrow Connector 7172"/>
          <p:cNvCxnSpPr/>
          <p:nvPr/>
        </p:nvCxnSpPr>
        <p:spPr bwMode="auto">
          <a:xfrm>
            <a:off x="2981325" y="2533650"/>
            <a:ext cx="0" cy="1981225"/>
          </a:xfrm>
          <a:prstGeom prst="straightConnector1">
            <a:avLst/>
          </a:prstGeom>
          <a:ln w="762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74" name="Rectangle 7173"/>
          <p:cNvSpPr/>
          <p:nvPr/>
        </p:nvSpPr>
        <p:spPr>
          <a:xfrm>
            <a:off x="2247393" y="3440735"/>
            <a:ext cx="753090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b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2997" y="1166539"/>
            <a:ext cx="3366859" cy="1800303"/>
            <a:chOff x="5643791" y="4022907"/>
            <a:chExt cx="3366859" cy="1800303"/>
          </a:xfrm>
        </p:grpSpPr>
        <p:sp>
          <p:nvSpPr>
            <p:cNvPr id="41" name="Rectangle 40"/>
            <p:cNvSpPr/>
            <p:nvPr/>
          </p:nvSpPr>
          <p:spPr>
            <a:xfrm>
              <a:off x="5799393" y="4584392"/>
              <a:ext cx="2144748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solidFill>
                    <a:srgbClr val="000000"/>
                  </a:solidFill>
                </a:rPr>
                <a:t>广农商银联系统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643791" y="4022907"/>
              <a:ext cx="3366859" cy="1800303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96954" y="4584392"/>
              <a:ext cx="1247192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solidFill>
                    <a:srgbClr val="000000"/>
                  </a:solidFill>
                </a:rPr>
                <a:t>无欺诈模型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66465" y="4955927"/>
              <a:ext cx="1663416" cy="45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b="1" dirty="0">
                  <a:solidFill>
                    <a:srgbClr val="000000"/>
                  </a:solidFill>
                </a:rPr>
                <a:t>FICO</a:t>
              </a:r>
              <a:r>
                <a:rPr lang="zh-CN" altLang="en-US" sz="1600" b="1" dirty="0">
                  <a:solidFill>
                    <a:srgbClr val="000000"/>
                  </a:solidFill>
                </a:rPr>
                <a:t>同业经验</a:t>
              </a:r>
              <a:br>
                <a:rPr lang="en-US" altLang="zh-CN" sz="1600" b="1" dirty="0">
                  <a:solidFill>
                    <a:srgbClr val="000000"/>
                  </a:solidFill>
                </a:rPr>
              </a:br>
              <a:r>
                <a:rPr lang="zh-CN" altLang="en-US" sz="1050" b="1" dirty="0">
                  <a:solidFill>
                    <a:srgbClr val="000000"/>
                  </a:solidFill>
                </a:rPr>
                <a:t>（某国有大行项目）</a:t>
              </a:r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3791" y="4039772"/>
              <a:ext cx="3366859" cy="424732"/>
            </a:xfrm>
            <a:prstGeom prst="rect">
              <a:avLst/>
            </a:prstGeom>
            <a:solidFill>
              <a:srgbClr val="0070C0">
                <a:alpha val="15000"/>
              </a:srgbClr>
            </a:solidFill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测试样本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KS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同业比较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27406" y="5434828"/>
              <a:ext cx="2050230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广农商二期咨询项目</a:t>
              </a:r>
              <a:endPara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74126" y="4951466"/>
              <a:ext cx="6833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32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38444" y="5379428"/>
              <a:ext cx="96527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45</a:t>
              </a:r>
              <a:endPara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5622997" y="3135731"/>
            <a:ext cx="3366859" cy="350170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36013" y="3149249"/>
            <a:ext cx="3366859" cy="441676"/>
          </a:xfrm>
          <a:prstGeom prst="rect">
            <a:avLst/>
          </a:prstGeom>
          <a:solidFill>
            <a:srgbClr val="0070C0">
              <a:alpha val="15000"/>
            </a:srgbClr>
          </a:solidFill>
        </p:spPr>
        <p:txBody>
          <a:bodyPr wrap="square">
            <a:noAutofit/>
          </a:bodyPr>
          <a:lstStyle/>
          <a:p>
            <a:pPr algn="ctr"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信息匹配指标设计创新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78037" y="3699668"/>
            <a:ext cx="214474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u="sng" dirty="0">
                <a:solidFill>
                  <a:srgbClr val="0070C0"/>
                </a:solidFill>
              </a:rPr>
              <a:t>传统设计</a:t>
            </a:r>
            <a:endParaRPr lang="en-US" sz="1600" b="1" u="sng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713334" y="5079533"/>
            <a:ext cx="214474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u="sng" dirty="0">
                <a:solidFill>
                  <a:srgbClr val="008000"/>
                </a:solidFill>
              </a:rPr>
              <a:t>创新设计</a:t>
            </a:r>
            <a:endParaRPr lang="en-US" sz="1600" b="1" u="sng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00299" y="5396960"/>
            <a:ext cx="310642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i="1" dirty="0">
                <a:solidFill>
                  <a:srgbClr val="008000"/>
                </a:solidFill>
              </a:rPr>
              <a:t>申请人公司名与人行记录中公司名</a:t>
            </a:r>
            <a:r>
              <a:rPr lang="zh-CN" altLang="en-US" sz="1200" b="1" i="1" u="sng" dirty="0">
                <a:solidFill>
                  <a:srgbClr val="008000"/>
                </a:solidFill>
              </a:rPr>
              <a:t>匹配的最大相似度评分</a:t>
            </a:r>
            <a:endParaRPr lang="en-US" sz="1200" b="1" i="1" u="sng" dirty="0">
              <a:solidFill>
                <a:srgbClr val="008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62047" y="3970979"/>
            <a:ext cx="3257335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i="1" dirty="0">
                <a:solidFill>
                  <a:srgbClr val="0070C0"/>
                </a:solidFill>
              </a:rPr>
              <a:t>申请人公司名与人行记录中公司名</a:t>
            </a:r>
            <a:r>
              <a:rPr lang="zh-CN" altLang="en-US" sz="1200" b="1" i="1" u="sng" dirty="0">
                <a:solidFill>
                  <a:srgbClr val="0070C0"/>
                </a:solidFill>
              </a:rPr>
              <a:t>是否匹配</a:t>
            </a:r>
            <a:endParaRPr lang="en-US" sz="1200" b="1" i="1" u="sng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00299" y="4249423"/>
            <a:ext cx="330257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X"/>
            </a:pPr>
            <a:r>
              <a:rPr lang="en-US" altLang="zh-CN" sz="1200" b="1" dirty="0">
                <a:solidFill>
                  <a:srgbClr val="0070C0"/>
                </a:solidFill>
              </a:rPr>
              <a:t>0-1</a:t>
            </a:r>
            <a:r>
              <a:rPr lang="zh-CN" altLang="en-US" sz="1200" b="1" dirty="0">
                <a:solidFill>
                  <a:srgbClr val="0070C0"/>
                </a:solidFill>
              </a:rPr>
              <a:t>变量，信息损失量大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X"/>
            </a:pPr>
            <a:r>
              <a:rPr lang="zh-CN" altLang="en-US" sz="1200" b="1" dirty="0">
                <a:solidFill>
                  <a:srgbClr val="0070C0"/>
                </a:solidFill>
              </a:rPr>
              <a:t>准确度高度依赖匹配</a:t>
            </a:r>
            <a:r>
              <a:rPr lang="en-US" altLang="zh-CN" sz="1200" b="1" dirty="0">
                <a:solidFill>
                  <a:srgbClr val="0070C0"/>
                </a:solidFill>
              </a:rPr>
              <a:t>cutoff</a:t>
            </a:r>
            <a:r>
              <a:rPr lang="zh-CN" altLang="en-US" sz="1200" b="1" dirty="0">
                <a:solidFill>
                  <a:srgbClr val="0070C0"/>
                </a:solidFill>
              </a:rPr>
              <a:t>设置和特定匹配算法</a:t>
            </a:r>
            <a:endParaRPr lang="en-US" altLang="zh-CN" sz="1200" b="1" dirty="0">
              <a:solidFill>
                <a:srgbClr val="0070C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20622" y="5824658"/>
            <a:ext cx="33263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zh-CN" altLang="en-US" sz="1200" b="1" dirty="0">
                <a:solidFill>
                  <a:srgbClr val="008000"/>
                </a:solidFill>
              </a:rPr>
              <a:t>连续变量入模，无信息损失</a:t>
            </a:r>
            <a:endParaRPr lang="en-US" altLang="zh-CN" sz="1200" b="1" dirty="0">
              <a:solidFill>
                <a:srgbClr val="008000"/>
              </a:solidFill>
            </a:endParaRPr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zh-CN" altLang="en-US" sz="1200" b="1" dirty="0">
                <a:solidFill>
                  <a:srgbClr val="008000"/>
                </a:solidFill>
              </a:rPr>
              <a:t>不依赖匹配</a:t>
            </a:r>
            <a:r>
              <a:rPr lang="en-US" altLang="zh-CN" sz="1200" b="1" dirty="0">
                <a:solidFill>
                  <a:srgbClr val="008000"/>
                </a:solidFill>
              </a:rPr>
              <a:t>cutoff</a:t>
            </a:r>
            <a:r>
              <a:rPr lang="zh-CN" altLang="en-US" sz="1200" b="1" dirty="0">
                <a:solidFill>
                  <a:srgbClr val="008000"/>
                </a:solidFill>
              </a:rPr>
              <a:t>的设置，对不同匹配算法具有包容性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65937" y="5148522"/>
            <a:ext cx="1869622" cy="590931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b="1" dirty="0">
                <a:solidFill>
                  <a:srgbClr val="000D14"/>
                </a:solidFill>
              </a:rPr>
              <a:t>跨时间检验样本</a:t>
            </a:r>
            <a:r>
              <a:rPr lang="en-US" altLang="zh-CN" sz="1200" b="1" dirty="0">
                <a:solidFill>
                  <a:srgbClr val="000D14"/>
                </a:solidFill>
              </a:rPr>
              <a:t>KS</a:t>
            </a:r>
            <a:r>
              <a:rPr lang="zh-CN" altLang="en-US" sz="1200" b="1" dirty="0">
                <a:solidFill>
                  <a:srgbClr val="000D14"/>
                </a:solidFill>
              </a:rPr>
              <a:t>：</a:t>
            </a:r>
            <a:r>
              <a:rPr lang="en-US" altLang="zh-CN" sz="1200" b="1" dirty="0">
                <a:solidFill>
                  <a:srgbClr val="000D14"/>
                </a:solidFill>
              </a:rPr>
              <a:t>44</a:t>
            </a:r>
            <a:br>
              <a:rPr lang="en-US" altLang="zh-CN" sz="1200" b="1" dirty="0">
                <a:solidFill>
                  <a:srgbClr val="000D14"/>
                </a:solidFill>
              </a:rPr>
            </a:br>
            <a:r>
              <a:rPr lang="en-US" altLang="zh-CN" sz="1200" b="1" dirty="0">
                <a:solidFill>
                  <a:srgbClr val="000D14"/>
                </a:solidFill>
              </a:rPr>
              <a:t>VIF</a:t>
            </a:r>
            <a:r>
              <a:rPr lang="zh-CN" altLang="en-US" sz="1200" b="1" dirty="0">
                <a:solidFill>
                  <a:srgbClr val="000D14"/>
                </a:solidFill>
              </a:rPr>
              <a:t>和</a:t>
            </a:r>
            <a:r>
              <a:rPr lang="en-US" altLang="zh-CN" sz="1200" b="1" dirty="0">
                <a:solidFill>
                  <a:srgbClr val="000D14"/>
                </a:solidFill>
              </a:rPr>
              <a:t>PSI</a:t>
            </a:r>
            <a:r>
              <a:rPr lang="zh-CN" altLang="en-US" sz="1200" b="1" dirty="0">
                <a:solidFill>
                  <a:srgbClr val="000D14"/>
                </a:solidFill>
              </a:rPr>
              <a:t>检验完美通过</a:t>
            </a:r>
            <a:br>
              <a:rPr lang="en-US" altLang="zh-CN" sz="1200" b="1" dirty="0">
                <a:solidFill>
                  <a:srgbClr val="000D14"/>
                </a:solidFill>
              </a:rPr>
            </a:br>
            <a:r>
              <a:rPr lang="zh-CN" altLang="en-US" sz="1200" b="1" dirty="0">
                <a:solidFill>
                  <a:srgbClr val="000D14"/>
                </a:solidFill>
              </a:rPr>
              <a:t>模型稳定性良好</a:t>
            </a:r>
            <a:endParaRPr lang="en-US" sz="1200" b="1" dirty="0">
              <a:solidFill>
                <a:srgbClr val="000D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4793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8032" y="3451654"/>
            <a:ext cx="5206392" cy="2920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29" y="1598141"/>
            <a:ext cx="5762368" cy="1206500"/>
          </a:xfrm>
        </p:spPr>
        <p:txBody>
          <a:bodyPr/>
          <a:lstStyle/>
          <a:p>
            <a:pPr algn="ctr"/>
            <a:r>
              <a:rPr lang="zh-CN" alt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信用卡申请反欺诈策略开发总结</a:t>
            </a:r>
          </a:p>
        </p:txBody>
      </p:sp>
    </p:spTree>
    <p:extLst>
      <p:ext uri="{BB962C8B-B14F-4D97-AF65-F5344CB8AC3E}">
        <p14:creationId xmlns:p14="http://schemas.microsoft.com/office/powerpoint/2010/main" val="9322451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Picture 38" descr="https://tse1.mm.bing.net/th?&amp;id=OIP.M7ea50c35320ad65387640812b0572de6H0&amp;w=300&amp;h=240&amp;c=0&amp;pid=1.9&amp;rs=0&amp;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6954" y="4920277"/>
            <a:ext cx="1045572" cy="83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clipartbest.com/cliparts/RiG/MBo/RiGMBo6iL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1259" y="4083446"/>
            <a:ext cx="1046039" cy="8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 bwMode="auto">
          <a:xfrm>
            <a:off x="1791841" y="5113756"/>
            <a:ext cx="1704986" cy="1591084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88230" y="5117569"/>
            <a:ext cx="1662912" cy="1591084"/>
          </a:xfrm>
          <a:prstGeom prst="rect">
            <a:avLst/>
          </a:prstGeom>
          <a:solidFill>
            <a:srgbClr val="92D050">
              <a:alpha val="19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431262" y="1199208"/>
            <a:ext cx="1704986" cy="1591084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764775" y="1199208"/>
            <a:ext cx="1662912" cy="1591084"/>
          </a:xfrm>
          <a:prstGeom prst="rect">
            <a:avLst/>
          </a:prstGeom>
          <a:solidFill>
            <a:srgbClr val="92D050">
              <a:alpha val="19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637"/>
            <a:ext cx="7239000" cy="626865"/>
          </a:xfrm>
        </p:spPr>
        <p:txBody>
          <a:bodyPr/>
          <a:lstStyle/>
          <a:p>
            <a:r>
              <a:rPr lang="zh-CN" altLang="en-US" dirty="0"/>
              <a:t>申请反欺诈策略设计思想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147396" y="5105447"/>
            <a:ext cx="4016765" cy="1626456"/>
            <a:chOff x="3813706" y="1133658"/>
            <a:chExt cx="4016765" cy="1626456"/>
          </a:xfrm>
        </p:grpSpPr>
        <p:grpSp>
          <p:nvGrpSpPr>
            <p:cNvPr id="19" name="Group 18"/>
            <p:cNvGrpSpPr/>
            <p:nvPr/>
          </p:nvGrpSpPr>
          <p:grpSpPr>
            <a:xfrm>
              <a:off x="4438341" y="1133658"/>
              <a:ext cx="3392130" cy="1626456"/>
              <a:chOff x="4391921" y="1297733"/>
              <a:chExt cx="3392130" cy="1626456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4391921" y="1297733"/>
                <a:ext cx="3392130" cy="1614335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33363" marR="0" indent="-233363" algn="l" defTabSz="914400" rtl="0" eaLnBrk="0" fontAlgn="base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Tx/>
                  <a:buFont typeface="Arial" pitchFamily="34" charset="0"/>
                  <a:buChar char="»"/>
                  <a:tabLst/>
                </a:pPr>
                <a:endParaRPr kumimoji="0" lang="en-US" sz="2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493971" y="1369925"/>
                <a:ext cx="1468088" cy="1471086"/>
                <a:chOff x="3740216" y="4393406"/>
                <a:chExt cx="2070995" cy="2075224"/>
              </a:xfrm>
            </p:grpSpPr>
            <p:pic>
              <p:nvPicPr>
                <p:cNvPr id="1040" name="Picture 16" descr="http://toonclips.com/600/55364.jp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clrChange>
                    <a:clrFrom>
                      <a:srgbClr val="FCFCFC"/>
                    </a:clrFrom>
                    <a:clrTo>
                      <a:srgbClr val="FCFCFC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3740216" y="4393406"/>
                  <a:ext cx="2070995" cy="18986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4262808" y="6210098"/>
                  <a:ext cx="646330" cy="258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zh-CN" altLang="en-US" sz="1200" b="1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好客户</a:t>
                  </a:r>
                  <a:endParaRPr lang="en-US" sz="12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6553959" y="1383766"/>
                <a:ext cx="1045984" cy="1540423"/>
                <a:chOff x="8680641" y="4038857"/>
                <a:chExt cx="1484670" cy="2186478"/>
              </a:xfrm>
            </p:grpSpPr>
            <p:pic>
              <p:nvPicPr>
                <p:cNvPr id="1034" name="Picture 10" descr="http://thumbs.dreamstime.com/x/arrow-surprise-23877767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80641" y="4038857"/>
                  <a:ext cx="1484670" cy="18558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8743643" y="5858375"/>
                  <a:ext cx="1259801" cy="36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:r>
                    <a:rPr lang="zh-CN" altLang="en-US" sz="1200" b="1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欺诈客户</a:t>
                  </a:r>
                  <a:endParaRPr lang="en-US" sz="12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3813706" y="1144841"/>
              <a:ext cx="492559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自动拒绝</a:t>
              </a:r>
              <a:endPara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8652" y="1180439"/>
            <a:ext cx="4073735" cy="1633104"/>
            <a:chOff x="3823160" y="4968077"/>
            <a:chExt cx="4073735" cy="1633104"/>
          </a:xfrm>
        </p:grpSpPr>
        <p:grpSp>
          <p:nvGrpSpPr>
            <p:cNvPr id="21" name="Group 20"/>
            <p:cNvGrpSpPr/>
            <p:nvPr/>
          </p:nvGrpSpPr>
          <p:grpSpPr>
            <a:xfrm>
              <a:off x="4412201" y="4968077"/>
              <a:ext cx="3484694" cy="1633104"/>
              <a:chOff x="4589601" y="4383597"/>
              <a:chExt cx="3484694" cy="1633104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4589601" y="4402366"/>
                <a:ext cx="3392130" cy="1614335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33363" marR="0" indent="-233363" algn="l" defTabSz="914400" rtl="0" eaLnBrk="0" fontAlgn="base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Tx/>
                  <a:buFont typeface="Arial" pitchFamily="34" charset="0"/>
                  <a:buChar char="»"/>
                  <a:tabLst/>
                </a:pPr>
                <a:endParaRPr kumimoji="0" lang="en-US" sz="2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985702" y="4413236"/>
                <a:ext cx="848513" cy="1603065"/>
                <a:chOff x="5502318" y="4714294"/>
                <a:chExt cx="740787" cy="139954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5612759" y="5898113"/>
                  <a:ext cx="539309" cy="215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zh-CN" altLang="en-US" sz="1200" b="1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好客户</a:t>
                  </a:r>
                  <a:endParaRPr lang="en-US" sz="12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1044" name="Picture 20" descr="http://www.clker.com/cliparts/7/a/a/3/1384580218166618667Short_Man_in_Suit.svg.hi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2318" y="4714294"/>
                  <a:ext cx="740787" cy="12264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Group 13"/>
              <p:cNvGrpSpPr/>
              <p:nvPr/>
            </p:nvGrpSpPr>
            <p:grpSpPr>
              <a:xfrm>
                <a:off x="6179646" y="4383597"/>
                <a:ext cx="1894649" cy="1612793"/>
                <a:chOff x="6533592" y="4592654"/>
                <a:chExt cx="2170342" cy="184747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6533592" y="4592654"/>
                  <a:ext cx="2170342" cy="1667954"/>
                  <a:chOff x="2852173" y="4102820"/>
                  <a:chExt cx="2600085" cy="199822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852173" y="4102820"/>
                    <a:ext cx="2600085" cy="1998220"/>
                    <a:chOff x="3004659" y="4327270"/>
                    <a:chExt cx="2339080" cy="1797632"/>
                  </a:xfrm>
                </p:grpSpPr>
                <p:pic>
                  <p:nvPicPr>
                    <p:cNvPr id="18" name="Picture 14" descr="http://thumbs.dreamstime.com/t/hit-target-illustration-representing-arrow-launched-against-as-metaphor-reaching-their-goals-39373894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/>
                  </p:blipFill>
                  <p:spPr bwMode="auto">
                    <a:xfrm rot="538353">
                      <a:off x="3888711" y="5109628"/>
                      <a:ext cx="1455028" cy="79075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6" name="Picture 12" descr="http://images.clipartpanda.com/theft-clipart-burglar.jp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87784" y="4607958"/>
                      <a:ext cx="1441095" cy="151694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8" name="Picture 14" descr="http://thumbs.dreamstime.com/t/hit-target-illustration-representing-arrow-launched-against-as-metaphor-reaching-their-goals-39373894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/>
                  </p:blipFill>
                  <p:spPr bwMode="auto">
                    <a:xfrm rot="2060828">
                      <a:off x="3004659" y="5317762"/>
                      <a:ext cx="971494" cy="5279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7" name="Picture 14" descr="http://thumbs.dreamstime.com/t/hit-target-illustration-representing-arrow-launched-against-as-metaphor-reaching-their-goals-39373894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/>
                  </p:blipFill>
                  <p:spPr bwMode="auto">
                    <a:xfrm rot="20479410">
                      <a:off x="3766736" y="4327270"/>
                      <a:ext cx="1387686" cy="75415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0" name="TextBox 19"/>
                  <p:cNvSpPr txBox="1"/>
                  <p:nvPr/>
                </p:nvSpPr>
                <p:spPr>
                  <a:xfrm rot="1828984">
                    <a:off x="4164168" y="4668755"/>
                    <a:ext cx="641801" cy="3097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ea typeface="楷体" panose="02010609060101010101" pitchFamily="49" charset="-122"/>
                      </a:rPr>
                      <a:t>Fraud</a:t>
                    </a:r>
                    <a:endParaRPr lang="en-US" sz="1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anose="020B0606020202030204" pitchFamily="34" charset="0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7164666" y="6181594"/>
                  <a:ext cx="800219" cy="258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zh-CN" altLang="en-US" sz="1200" b="1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欺诈客户</a:t>
                  </a:r>
                  <a:endParaRPr lang="en-US" sz="12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3823160" y="5068454"/>
              <a:ext cx="492559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自动通过</a:t>
              </a:r>
              <a:endParaRPr 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47396" y="3145117"/>
            <a:ext cx="3071967" cy="1653917"/>
            <a:chOff x="5701977" y="3016605"/>
            <a:chExt cx="3071967" cy="1653917"/>
          </a:xfrm>
        </p:grpSpPr>
        <p:pic>
          <p:nvPicPr>
            <p:cNvPr id="1028" name="Picture 4" descr="http://circlebc.com.au/wp-content/uploads/2014/08/Helpdesk_contact_call_centre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027" y="3016605"/>
              <a:ext cx="1653917" cy="1653917"/>
            </a:xfrm>
            <a:prstGeom prst="rect">
              <a:avLst/>
            </a:prstGeom>
            <a:ln w="25400">
              <a:solidFill>
                <a:schemeClr val="dk1"/>
              </a:solidFill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5701977" y="3044246"/>
              <a:ext cx="492559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人工电核</a:t>
              </a: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202129" y="2369460"/>
            <a:ext cx="6734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1" dirty="0"/>
              <a:t>申请反欺诈模型评分分数</a:t>
            </a:r>
            <a:endParaRPr lang="en-US" sz="20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558643" y="948921"/>
            <a:ext cx="791770" cy="5784590"/>
            <a:chOff x="7360260" y="1082762"/>
            <a:chExt cx="791770" cy="5549533"/>
          </a:xfrm>
        </p:grpSpPr>
        <p:sp>
          <p:nvSpPr>
            <p:cNvPr id="31" name="Up Arrow 30"/>
            <p:cNvSpPr/>
            <p:nvPr/>
          </p:nvSpPr>
          <p:spPr bwMode="auto">
            <a:xfrm>
              <a:off x="7360260" y="1082762"/>
              <a:ext cx="639097" cy="5549044"/>
            </a:xfrm>
            <a:prstGeom prst="up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478543" y="1230853"/>
              <a:ext cx="673487" cy="354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/>
                <a:t>高</a:t>
              </a:r>
              <a:endParaRPr lang="en-US" sz="2000" b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66732" y="3709488"/>
              <a:ext cx="673487" cy="354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/>
                <a:t>中</a:t>
              </a:r>
              <a:endParaRPr lang="en-US" sz="2000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47077" y="6277971"/>
              <a:ext cx="673487" cy="354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/>
                <a:t>低</a:t>
              </a:r>
              <a:endParaRPr lang="en-US" sz="2000" b="1" dirty="0"/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7508039" y="2949417"/>
              <a:ext cx="336743" cy="0"/>
            </a:xfrm>
            <a:prstGeom prst="line">
              <a:avLst/>
            </a:prstGeom>
            <a:ln w="222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>
              <a:off x="7508039" y="4893221"/>
              <a:ext cx="336743" cy="0"/>
            </a:xfrm>
            <a:prstGeom prst="line">
              <a:avLst/>
            </a:prstGeom>
            <a:ln w="222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489789" y="957427"/>
            <a:ext cx="159168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200" b="1"/>
            </a:lvl1pPr>
          </a:lstStyle>
          <a:p>
            <a:r>
              <a:rPr lang="zh-CN" altLang="en-US" dirty="0"/>
              <a:t>假阴率</a:t>
            </a:r>
            <a:r>
              <a:rPr lang="en-US" altLang="zh-CN" dirty="0"/>
              <a:t>(</a:t>
            </a:r>
            <a:r>
              <a:rPr lang="zh-CN" altLang="en-US" dirty="0"/>
              <a:t>漏网率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939152" y="4875785"/>
            <a:ext cx="130197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200" b="1"/>
            </a:lvl1pPr>
          </a:lstStyle>
          <a:p>
            <a:r>
              <a:rPr lang="zh-CN" altLang="en-US" dirty="0"/>
              <a:t>假阳率</a:t>
            </a:r>
            <a:r>
              <a:rPr lang="en-US" altLang="zh-CN" dirty="0"/>
              <a:t>(</a:t>
            </a:r>
            <a:r>
              <a:rPr lang="zh-CN" altLang="en-US" dirty="0"/>
              <a:t>误杀率</a:t>
            </a:r>
            <a:r>
              <a:rPr lang="en-US" dirty="0"/>
              <a:t>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38547" y="2897564"/>
            <a:ext cx="18590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200" b="1"/>
            </a:lvl1pPr>
          </a:lstStyle>
          <a:p>
            <a:r>
              <a:rPr lang="zh-CN" altLang="en-US" dirty="0"/>
              <a:t>人工成本</a:t>
            </a:r>
            <a:r>
              <a:rPr lang="en-US" altLang="zh-CN" dirty="0"/>
              <a:t>(</a:t>
            </a:r>
            <a:r>
              <a:rPr lang="zh-CN" altLang="en-US" dirty="0"/>
              <a:t>￥￥￥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738662" y="948921"/>
            <a:ext cx="166812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1200" b="1" dirty="0"/>
              <a:t>好客户免电核率</a:t>
            </a:r>
            <a:endParaRPr 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694213" y="4875785"/>
            <a:ext cx="130197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1200" b="1"/>
            </a:lvl1pPr>
          </a:lstStyle>
          <a:p>
            <a:r>
              <a:rPr lang="zh-CN" altLang="en-US" dirty="0"/>
              <a:t>欺诈识别率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478489" y="1163497"/>
            <a:ext cx="3297713" cy="2667053"/>
            <a:chOff x="5299512" y="1986041"/>
            <a:chExt cx="3297713" cy="2667053"/>
          </a:xfrm>
        </p:grpSpPr>
        <p:grpSp>
          <p:nvGrpSpPr>
            <p:cNvPr id="45" name="Group 44"/>
            <p:cNvGrpSpPr/>
            <p:nvPr/>
          </p:nvGrpSpPr>
          <p:grpSpPr>
            <a:xfrm>
              <a:off x="5299512" y="1986041"/>
              <a:ext cx="3297713" cy="2667053"/>
              <a:chOff x="5572146" y="2414569"/>
              <a:chExt cx="3297713" cy="266705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003623" y="2414569"/>
                <a:ext cx="2857500" cy="2600325"/>
                <a:chOff x="6003623" y="2414569"/>
                <a:chExt cx="2857500" cy="2600325"/>
              </a:xfrm>
            </p:grpSpPr>
            <p:pic>
              <p:nvPicPr>
                <p:cNvPr id="1058" name="Picture 34" descr="https://tse3-mm.cn.bing.net/th?id=OIP.M27d82256ffe298af55d8f64fb2b3743do0&amp;w=300&amp;h=300&amp;p=0&amp;pid=1.7"/>
                <p:cNvPicPr>
                  <a:picLocks noChangeAspect="1" noChangeArrowheads="1"/>
                </p:cNvPicPr>
                <p:nvPr/>
              </p:nvPicPr>
              <p:blipFill>
                <a:blip r:embed="rId10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03623" y="2414569"/>
                  <a:ext cx="2857500" cy="26003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6148320" y="4210891"/>
                  <a:ext cx="595035" cy="313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zh-CN" alt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收益</a:t>
                  </a:r>
                  <a:endPara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151254" y="4202182"/>
                  <a:ext cx="595035" cy="313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zh-CN" altLang="en-US" sz="16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成本</a:t>
                  </a:r>
                  <a:endPara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5572146" y="4635114"/>
                <a:ext cx="1668123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zh-CN" altLang="en-US" sz="1200" b="1" dirty="0"/>
                  <a:t>好客户免电核率</a:t>
                </a:r>
                <a:endParaRPr lang="en-US" sz="12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761247" y="4823090"/>
                <a:ext cx="1301977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buNone/>
                  <a:defRPr sz="1200" b="1"/>
                </a:lvl1pPr>
              </a:lstStyle>
              <a:p>
                <a:r>
                  <a:rPr lang="zh-CN" altLang="en-US" dirty="0"/>
                  <a:t>欺诈识别率</a:t>
                </a:r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052228" y="4440886"/>
                <a:ext cx="817631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buNone/>
                  <a:defRPr sz="1200" b="1"/>
                </a:lvl1pPr>
              </a:lstStyle>
              <a:p>
                <a:r>
                  <a:rPr lang="zh-CN" altLang="en-US" dirty="0"/>
                  <a:t>人工成本</a:t>
                </a:r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090841" y="4619258"/>
                <a:ext cx="770282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buNone/>
                  <a:defRPr sz="1200" b="1"/>
                </a:lvl1pPr>
              </a:lstStyle>
              <a:p>
                <a:r>
                  <a:rPr lang="zh-CN" altLang="en-US" dirty="0"/>
                  <a:t>假阴率</a:t>
                </a:r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103073" y="4791235"/>
                <a:ext cx="753860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buNone/>
                  <a:defRPr sz="1200" b="1"/>
                </a:lvl1pPr>
              </a:lstStyle>
              <a:p>
                <a:r>
                  <a:rPr lang="zh-CN" altLang="en-US" dirty="0"/>
                  <a:t>假阳率</a:t>
                </a:r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596860" y="4441450"/>
                <a:ext cx="1668123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zh-CN" altLang="en-US" sz="1200" b="1" dirty="0"/>
                  <a:t>审批自动化率</a:t>
                </a:r>
                <a:endParaRPr lang="en-US" sz="1200" b="1" dirty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970548" y="2939290"/>
              <a:ext cx="3783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反欺诈策略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9" name="Right Brace 48"/>
          <p:cNvSpPr/>
          <p:nvPr/>
        </p:nvSpPr>
        <p:spPr bwMode="auto">
          <a:xfrm>
            <a:off x="5219253" y="1016552"/>
            <a:ext cx="327588" cy="5732603"/>
          </a:xfrm>
          <a:prstGeom prst="rightBrace">
            <a:avLst>
              <a:gd name="adj1" fmla="val 118741"/>
              <a:gd name="adj2" fmla="val 5000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99187" y="4229586"/>
            <a:ext cx="202354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不计一切代价地抓到所有欺诈</a:t>
            </a:r>
            <a:endParaRPr lang="en-US" sz="1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494965" y="5081349"/>
            <a:ext cx="226951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以最优的成本来</a:t>
            </a:r>
            <a:r>
              <a:rPr lang="zh-CN" altLang="en-US" sz="1800" b="1" u="sng" dirty="0">
                <a:solidFill>
                  <a:srgbClr val="00B050"/>
                </a:solidFill>
              </a:rPr>
              <a:t>精准控制</a:t>
            </a:r>
            <a:r>
              <a:rPr lang="zh-CN" altLang="en-US" sz="1800" dirty="0"/>
              <a:t>欺诈发生的规模</a:t>
            </a:r>
            <a:endParaRPr lang="en-US" sz="1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851150" y="5973558"/>
            <a:ext cx="3053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000" b="1" dirty="0"/>
              <a:t>提高欺诈实施的门槛！</a:t>
            </a:r>
            <a:br>
              <a:rPr lang="en-US" altLang="zh-CN" sz="2000" b="1" dirty="0"/>
            </a:br>
            <a:r>
              <a:rPr lang="zh-CN" altLang="en-US" sz="2000" b="1" dirty="0"/>
              <a:t>打击欺诈申请者的信心！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096585" y="6224513"/>
            <a:ext cx="535724" cy="2585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buNone/>
            </a:pPr>
            <a:r>
              <a:rPr lang="en-US" altLang="zh-CN" sz="12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楷体" panose="02010609060101010101" pitchFamily="49" charset="-122"/>
              </a:rPr>
              <a:t>Fraud</a:t>
            </a:r>
            <a:endParaRPr lang="en-US" sz="12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57177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920" y="1281739"/>
            <a:ext cx="2679171" cy="1898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</a:t>
            </a:r>
            <a:r>
              <a:rPr lang="en-US" altLang="zh-CN" dirty="0"/>
              <a:t>Cutoff </a:t>
            </a:r>
            <a:r>
              <a:rPr lang="zh-CN" altLang="en-US" dirty="0"/>
              <a:t>策略模拟工具展示策略全景</a:t>
            </a:r>
            <a:br>
              <a:rPr lang="en-US" altLang="zh-CN" dirty="0"/>
            </a:br>
            <a:r>
              <a:rPr lang="zh-CN" altLang="en-US" dirty="0"/>
              <a:t>客户自主决策最大化客户利益需求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993" y="3636432"/>
            <a:ext cx="6899027" cy="3056711"/>
          </a:xfrm>
          <a:prstGeom prst="rect">
            <a:avLst/>
          </a:prstGeom>
          <a:noFill/>
          <a:ln w="28575">
            <a:solidFill>
              <a:schemeClr val="dk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266700" y="1010017"/>
            <a:ext cx="3147784" cy="2441901"/>
            <a:chOff x="266700" y="1010017"/>
            <a:chExt cx="3147784" cy="2441901"/>
          </a:xfrm>
        </p:grpSpPr>
        <p:sp>
          <p:nvSpPr>
            <p:cNvPr id="10" name="Rectangle 9"/>
            <p:cNvSpPr/>
            <p:nvPr/>
          </p:nvSpPr>
          <p:spPr>
            <a:xfrm>
              <a:off x="352425" y="1542206"/>
              <a:ext cx="299085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200" b="1" i="1" u="sng" dirty="0">
                  <a:solidFill>
                    <a:srgbClr val="0070C0"/>
                  </a:solidFill>
                </a:rPr>
                <a:t>咨询公司为客户直接设计</a:t>
              </a:r>
              <a:r>
                <a:rPr lang="en-US" altLang="zh-CN" sz="1200" b="1" i="1" u="sng" dirty="0">
                  <a:solidFill>
                    <a:srgbClr val="0070C0"/>
                  </a:solidFill>
                </a:rPr>
                <a:t>Cutoff</a:t>
              </a:r>
              <a:r>
                <a:rPr lang="zh-CN" altLang="en-US" sz="1200" b="1" i="1" u="sng" dirty="0">
                  <a:solidFill>
                    <a:srgbClr val="0070C0"/>
                  </a:solidFill>
                </a:rPr>
                <a:t>策略，只给客户最终策略结果。</a:t>
              </a:r>
              <a:endParaRPr lang="en-US" sz="1200" b="1" i="1" u="sng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8594" y="2051549"/>
              <a:ext cx="2915752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X"/>
              </a:pPr>
              <a:r>
                <a:rPr lang="zh-CN" altLang="en-US" sz="1200" b="1" dirty="0">
                  <a:solidFill>
                    <a:srgbClr val="0070C0"/>
                  </a:solidFill>
                </a:rPr>
                <a:t>咨询公司对客户的风险偏好理解不足，设计出的策略往往不能充分体现客户需求和利益。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X"/>
              </a:pPr>
              <a:r>
                <a:rPr lang="zh-CN" altLang="en-US" sz="1200" b="1" dirty="0">
                  <a:solidFill>
                    <a:srgbClr val="0070C0"/>
                  </a:solidFill>
                </a:rPr>
                <a:t>客户不了解决策依据，知其然不知其所以然，只见局部不见全貌。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pPr marL="285750" indent="-285750">
                <a:buClr>
                  <a:srgbClr val="002060"/>
                </a:buClr>
                <a:buFont typeface="Arial" panose="020B0604020202020204" pitchFamily="34" charset="0"/>
                <a:buChar char="X"/>
              </a:pPr>
              <a:r>
                <a:rPr lang="zh-CN" altLang="en-US" sz="1200" b="1" dirty="0">
                  <a:solidFill>
                    <a:srgbClr val="0070C0"/>
                  </a:solidFill>
                </a:rPr>
                <a:t>客户无法在日常自主维护调整策略。</a:t>
              </a:r>
              <a:endParaRPr lang="en-US" altLang="zh-CN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66700" y="1010017"/>
              <a:ext cx="3147784" cy="2441901"/>
              <a:chOff x="-2797103" y="2870225"/>
              <a:chExt cx="3366859" cy="1800303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-2797103" y="2870225"/>
                <a:ext cx="3366859" cy="1800303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33363" marR="0" indent="-233363" algn="l" defTabSz="914400" rtl="0" eaLnBrk="0" fontAlgn="base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Tx/>
                  <a:buFont typeface="Arial" pitchFamily="34" charset="0"/>
                  <a:buChar char="»"/>
                  <a:tabLst/>
                </a:pPr>
                <a:endParaRPr kumimoji="0" lang="en-US" sz="2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-2797103" y="2887090"/>
                <a:ext cx="3366859" cy="313100"/>
              </a:xfrm>
              <a:prstGeom prst="rect">
                <a:avLst/>
              </a:prstGeom>
              <a:solidFill>
                <a:srgbClr val="0070C0">
                  <a:alpha val="15000"/>
                </a:srgbClr>
              </a:solidFill>
            </p:spPr>
            <p:txBody>
              <a:bodyPr wrap="square">
                <a:noAutofit/>
              </a:bodyPr>
              <a:lstStyle/>
              <a:p>
                <a:pPr algn="ctr">
                  <a:buNone/>
                </a:pPr>
                <a:r>
                  <a:rPr lang="zh-CN" altLang="en-US" sz="2400" b="1" dirty="0">
                    <a:solidFill>
                      <a:srgbClr val="000000"/>
                    </a:solidFill>
                  </a:rPr>
                  <a:t>传统做法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819240" y="1010017"/>
            <a:ext cx="3147784" cy="2441901"/>
            <a:chOff x="5819240" y="1010017"/>
            <a:chExt cx="3147784" cy="2441901"/>
          </a:xfrm>
        </p:grpSpPr>
        <p:sp>
          <p:nvSpPr>
            <p:cNvPr id="9" name="Rectangle 8"/>
            <p:cNvSpPr/>
            <p:nvPr/>
          </p:nvSpPr>
          <p:spPr>
            <a:xfrm>
              <a:off x="5899425" y="1532408"/>
              <a:ext cx="3035025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200" b="1" i="1" u="sng" dirty="0">
                  <a:solidFill>
                    <a:srgbClr val="008000"/>
                  </a:solidFill>
                </a:rPr>
                <a:t>为客户设计决策模拟工具，把决策依据用自动化的数据面板展现出来，由客户自主决策</a:t>
              </a:r>
              <a:r>
                <a:rPr lang="en-US" altLang="zh-CN" sz="1200" b="1" i="1" u="sng" dirty="0">
                  <a:solidFill>
                    <a:srgbClr val="008000"/>
                  </a:solidFill>
                </a:rPr>
                <a:t>cutoff</a:t>
              </a:r>
              <a:r>
                <a:rPr lang="zh-CN" altLang="en-US" sz="1200" b="1" i="1" u="sng" dirty="0">
                  <a:solidFill>
                    <a:srgbClr val="008000"/>
                  </a:solidFill>
                </a:rPr>
                <a:t>策略。</a:t>
              </a:r>
              <a:endParaRPr lang="en-US" sz="1200" b="1" i="1" u="sng" dirty="0">
                <a:solidFill>
                  <a:srgbClr val="008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2949" y="2210848"/>
              <a:ext cx="305407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8000"/>
                </a:buClr>
                <a:buFont typeface="Wingdings" panose="05000000000000000000" pitchFamily="2" charset="2"/>
                <a:buChar char="ü"/>
              </a:pPr>
              <a:r>
                <a:rPr lang="zh-CN" altLang="en-US" sz="1200" b="1" dirty="0">
                  <a:solidFill>
                    <a:srgbClr val="008000"/>
                  </a:solidFill>
                </a:rPr>
                <a:t>客户最了解自己的风险偏好，决策结果能够最大化体现客户需求和利益。</a:t>
              </a:r>
              <a:endParaRPr lang="en-US" altLang="zh-CN" sz="1200" b="1" dirty="0">
                <a:solidFill>
                  <a:srgbClr val="008000"/>
                </a:solidFill>
              </a:endParaRPr>
            </a:p>
            <a:p>
              <a:pPr marL="285750" indent="-285750">
                <a:buClr>
                  <a:srgbClr val="008000"/>
                </a:buClr>
                <a:buFont typeface="Wingdings" panose="05000000000000000000" pitchFamily="2" charset="2"/>
                <a:buChar char="ü"/>
              </a:pPr>
              <a:r>
                <a:rPr lang="zh-CN" altLang="en-US" sz="1200" b="1" dirty="0">
                  <a:solidFill>
                    <a:srgbClr val="008000"/>
                  </a:solidFill>
                </a:rPr>
                <a:t>客户充分理解决策依据，能够看到策略全景。</a:t>
              </a:r>
              <a:endParaRPr lang="en-US" altLang="zh-CN" sz="1200" b="1" dirty="0">
                <a:solidFill>
                  <a:srgbClr val="008000"/>
                </a:solidFill>
              </a:endParaRPr>
            </a:p>
            <a:p>
              <a:pPr marL="285750" indent="-285750">
                <a:buClr>
                  <a:srgbClr val="008000"/>
                </a:buClr>
                <a:buFont typeface="Wingdings" panose="05000000000000000000" pitchFamily="2" charset="2"/>
                <a:buChar char="ü"/>
              </a:pPr>
              <a:r>
                <a:rPr lang="zh-CN" altLang="en-US" sz="1200" b="1" dirty="0">
                  <a:solidFill>
                    <a:srgbClr val="008000"/>
                  </a:solidFill>
                </a:rPr>
                <a:t>客户可以在日常自主维护调整策略。</a:t>
              </a:r>
              <a:endParaRPr lang="en-US" sz="1200" b="1" dirty="0">
                <a:solidFill>
                  <a:srgbClr val="008000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819240" y="1010017"/>
              <a:ext cx="3147784" cy="2441901"/>
              <a:chOff x="-2797103" y="2870225"/>
              <a:chExt cx="3366859" cy="1800303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-2797103" y="2870225"/>
                <a:ext cx="3366859" cy="1800303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33363" marR="0" indent="-233363" algn="l" defTabSz="914400" rtl="0" eaLnBrk="0" fontAlgn="base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Tx/>
                  <a:buFont typeface="Arial" pitchFamily="34" charset="0"/>
                  <a:buChar char="»"/>
                  <a:tabLst/>
                </a:pPr>
                <a:endParaRPr kumimoji="0" lang="en-US" sz="2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-2797103" y="2887090"/>
                <a:ext cx="3366859" cy="313100"/>
              </a:xfrm>
              <a:prstGeom prst="rect">
                <a:avLst/>
              </a:prstGeom>
              <a:solidFill>
                <a:srgbClr val="00B050">
                  <a:alpha val="15000"/>
                </a:srgbClr>
              </a:solidFill>
            </p:spPr>
            <p:txBody>
              <a:bodyPr wrap="square">
                <a:noAutofit/>
              </a:bodyPr>
              <a:lstStyle/>
              <a:p>
                <a:pPr algn="ctr">
                  <a:buNone/>
                </a:pPr>
                <a:r>
                  <a:rPr lang="zh-CN" altLang="en-US" sz="2400" b="1" dirty="0">
                    <a:solidFill>
                      <a:srgbClr val="000000"/>
                    </a:solidFill>
                  </a:rPr>
                  <a:t>创新做法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6674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38097"/>
            <a:ext cx="7239000" cy="825500"/>
          </a:xfrm>
        </p:spPr>
        <p:txBody>
          <a:bodyPr/>
          <a:lstStyle/>
          <a:p>
            <a:r>
              <a:rPr lang="zh-CN" altLang="en-US" dirty="0"/>
              <a:t>规则策略设计具体细化，风险点提示电核指导性强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5725" y="1212678"/>
            <a:ext cx="8910637" cy="2825922"/>
            <a:chOff x="114300" y="1288878"/>
            <a:chExt cx="8910637" cy="28259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00" y="1288878"/>
              <a:ext cx="8910637" cy="28259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Oval 5"/>
            <p:cNvSpPr/>
            <p:nvPr/>
          </p:nvSpPr>
          <p:spPr bwMode="auto">
            <a:xfrm>
              <a:off x="8058150" y="1409699"/>
              <a:ext cx="885823" cy="2982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257425" y="1409699"/>
              <a:ext cx="742950" cy="2982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581775" y="1400174"/>
              <a:ext cx="742950" cy="2982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372350" y="1400174"/>
              <a:ext cx="638176" cy="2982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8286" y="4476403"/>
            <a:ext cx="3367698" cy="1800303"/>
            <a:chOff x="5642952" y="4022907"/>
            <a:chExt cx="3367698" cy="1800303"/>
          </a:xfrm>
        </p:grpSpPr>
        <p:sp>
          <p:nvSpPr>
            <p:cNvPr id="30" name="Rectangle 29"/>
            <p:cNvSpPr/>
            <p:nvPr/>
          </p:nvSpPr>
          <p:spPr>
            <a:xfrm>
              <a:off x="5642952" y="4588984"/>
              <a:ext cx="1692248" cy="1117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一级风险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 algn="ctr"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二级风险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 algn="ctr"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三级风险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643791" y="4022907"/>
              <a:ext cx="3366859" cy="1800303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43791" y="4039772"/>
              <a:ext cx="3366859" cy="369332"/>
            </a:xfrm>
            <a:prstGeom prst="rect">
              <a:avLst/>
            </a:prstGeom>
            <a:solidFill>
              <a:srgbClr val="0070C0">
                <a:alpha val="15000"/>
              </a:srgbClr>
            </a:solidFill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规则风险等级和电核等级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57427" y="4588984"/>
              <a:ext cx="1692248" cy="1117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严格电核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 algn="ctr"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普通电核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 algn="ctr">
                <a:buNone/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参考电核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72050" y="4476403"/>
            <a:ext cx="3416979" cy="1800303"/>
            <a:chOff x="5643791" y="4022907"/>
            <a:chExt cx="3416979" cy="1800303"/>
          </a:xfrm>
        </p:grpSpPr>
        <p:sp>
          <p:nvSpPr>
            <p:cNvPr id="42" name="Rectangle 41"/>
            <p:cNvSpPr/>
            <p:nvPr/>
          </p:nvSpPr>
          <p:spPr>
            <a:xfrm>
              <a:off x="5672366" y="4569567"/>
              <a:ext cx="3366859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solidFill>
                    <a:srgbClr val="000000"/>
                  </a:solidFill>
                </a:rPr>
                <a:t>根据触发概率和欺诈识别率划分规则风险等级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643791" y="4022907"/>
              <a:ext cx="3366859" cy="1800303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43791" y="4039772"/>
              <a:ext cx="3366859" cy="369332"/>
            </a:xfrm>
            <a:prstGeom prst="rect">
              <a:avLst/>
            </a:prstGeom>
            <a:solidFill>
              <a:srgbClr val="0070C0">
                <a:alpha val="15000"/>
              </a:srgbClr>
            </a:solidFill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2000" b="1" dirty="0">
                  <a:solidFill>
                    <a:srgbClr val="000000"/>
                  </a:solidFill>
                </a:rPr>
                <a:t>策略设计细节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83547" y="5217923"/>
              <a:ext cx="3377223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solidFill>
                    <a:srgbClr val="000000"/>
                  </a:solidFill>
                </a:rPr>
                <a:t>每条规则都对应具体的风险点提示来指导电核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54204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54" y="1547850"/>
            <a:ext cx="5334000" cy="1206500"/>
          </a:xfrm>
        </p:spPr>
        <p:txBody>
          <a:bodyPr/>
          <a:lstStyle/>
          <a:p>
            <a:pPr algn="ctr"/>
            <a:r>
              <a:rPr lang="zh-CN" alt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申请欺诈防控体系</a:t>
            </a:r>
            <a:br>
              <a:rPr lang="en-US" altLang="zh-CN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zh-CN" alt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可持续优化建议</a:t>
            </a:r>
          </a:p>
        </p:txBody>
      </p:sp>
      <p:pic>
        <p:nvPicPr>
          <p:cNvPr id="12290" name="Picture 2" descr="http://blogs.msdn.com/blogfiles/willy-peter_schaub/WindowsLiveWriter/UNISAChatterOperatingSystemConceptsPart6_FBEF/CLIPART_OF_16388_SM_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3308" y="3162632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69399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0" y="2318503"/>
            <a:ext cx="9144000" cy="1351902"/>
          </a:xfrm>
          <a:prstGeom prst="rect">
            <a:avLst/>
          </a:prstGeom>
          <a:solidFill>
            <a:srgbClr val="002060">
              <a:alpha val="1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0" y="5119285"/>
            <a:ext cx="9144000" cy="1424638"/>
          </a:xfrm>
          <a:prstGeom prst="rect">
            <a:avLst/>
          </a:prstGeom>
          <a:solidFill>
            <a:srgbClr val="002060">
              <a:alpha val="1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申请欺诈防控系统可持续优化建议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969" y="1183277"/>
            <a:ext cx="7994635" cy="1029547"/>
            <a:chOff x="226969" y="1183277"/>
            <a:chExt cx="7994635" cy="1029547"/>
          </a:xfrm>
        </p:grpSpPr>
        <p:sp>
          <p:nvSpPr>
            <p:cNvPr id="11" name="Rectangle 10"/>
            <p:cNvSpPr/>
            <p:nvPr/>
          </p:nvSpPr>
          <p:spPr>
            <a:xfrm>
              <a:off x="1773976" y="1186765"/>
              <a:ext cx="6447628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400" b="1" dirty="0"/>
                <a:t>信息匹配的精准性是反欺诈规则和模型的基石</a:t>
              </a:r>
              <a:endParaRPr lang="en-US" altLang="zh-CN" sz="2400" b="1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969" y="1183277"/>
              <a:ext cx="1451223" cy="98979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773976" y="1732693"/>
              <a:ext cx="6447628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solidFill>
                    <a:srgbClr val="0070C0"/>
                  </a:solidFill>
                </a:rPr>
                <a:t>希望行方高度重视模糊匹配算法的开发</a:t>
              </a:r>
              <a:endParaRPr lang="en-US" altLang="zh-CN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4434" y="2462769"/>
            <a:ext cx="8498398" cy="1063867"/>
            <a:chOff x="184434" y="2462769"/>
            <a:chExt cx="8498398" cy="1063867"/>
          </a:xfrm>
        </p:grpSpPr>
        <p:grpSp>
          <p:nvGrpSpPr>
            <p:cNvPr id="17" name="Group 16"/>
            <p:cNvGrpSpPr/>
            <p:nvPr/>
          </p:nvGrpSpPr>
          <p:grpSpPr>
            <a:xfrm>
              <a:off x="184434" y="2503993"/>
              <a:ext cx="1488586" cy="1022643"/>
              <a:chOff x="395669" y="2673077"/>
              <a:chExt cx="2009011" cy="1380167"/>
            </a:xfrm>
          </p:grpSpPr>
          <p:pic>
            <p:nvPicPr>
              <p:cNvPr id="8196" name="Picture 4" descr="https://tse1-mm.cn.bing.net/th?id=OIP.M28c470e237085c82bb831f40775e7daeo0&amp;pid=15.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669" y="2673077"/>
                <a:ext cx="2009011" cy="129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83582" y="3592175"/>
                <a:ext cx="988673" cy="461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8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业务</a:t>
                </a:r>
                <a:endPara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1773976" y="2462769"/>
              <a:ext cx="6447628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400" b="1" dirty="0"/>
                <a:t>一线业务经验是反欺诈规则和模型的源头</a:t>
              </a:r>
              <a:endParaRPr lang="en-US" altLang="zh-CN" sz="24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73976" y="3001892"/>
              <a:ext cx="6908856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solidFill>
                    <a:srgbClr val="0070C0"/>
                  </a:solidFill>
                </a:rPr>
                <a:t>希望管理人员多去电核现场掌握一手资料</a:t>
              </a:r>
              <a:endParaRPr lang="en-US" altLang="zh-CN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0023" y="3765821"/>
            <a:ext cx="8742479" cy="1337409"/>
            <a:chOff x="260023" y="3765821"/>
            <a:chExt cx="8742479" cy="1337409"/>
          </a:xfrm>
        </p:grpSpPr>
        <p:grpSp>
          <p:nvGrpSpPr>
            <p:cNvPr id="19" name="Group 18"/>
            <p:cNvGrpSpPr/>
            <p:nvPr/>
          </p:nvGrpSpPr>
          <p:grpSpPr>
            <a:xfrm>
              <a:off x="260023" y="3765821"/>
              <a:ext cx="1337408" cy="1337409"/>
              <a:chOff x="738334" y="3996408"/>
              <a:chExt cx="1337408" cy="1337409"/>
            </a:xfrm>
          </p:grpSpPr>
          <p:pic>
            <p:nvPicPr>
              <p:cNvPr id="8200" name="Picture 8" descr="https://cdn2.iconfinder.com/data/icons/business-charts/512/monitoring-51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334" y="3996408"/>
                <a:ext cx="1337408" cy="13374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1080901" y="4600854"/>
                <a:ext cx="659155" cy="3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监控</a:t>
                </a:r>
                <a:endPara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773975" y="3918073"/>
              <a:ext cx="7228527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400" b="1" dirty="0"/>
                <a:t>及时有效的欺诈监控为规则模型策略的优化提供方向</a:t>
              </a:r>
              <a:endParaRPr lang="en-US" altLang="zh-CN" sz="24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73976" y="4483631"/>
              <a:ext cx="6908856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solidFill>
                    <a:srgbClr val="0070C0"/>
                  </a:solidFill>
                </a:rPr>
                <a:t>希望行方进一步完善欺诈监控体系</a:t>
              </a:r>
              <a:endParaRPr lang="en-US" altLang="zh-CN" sz="28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1827" y="5240520"/>
            <a:ext cx="8812421" cy="1210277"/>
            <a:chOff x="291827" y="5240520"/>
            <a:chExt cx="8812421" cy="1210277"/>
          </a:xfrm>
        </p:grpSpPr>
        <p:grpSp>
          <p:nvGrpSpPr>
            <p:cNvPr id="20" name="Group 19"/>
            <p:cNvGrpSpPr/>
            <p:nvPr/>
          </p:nvGrpSpPr>
          <p:grpSpPr>
            <a:xfrm>
              <a:off x="291827" y="5240520"/>
              <a:ext cx="1210277" cy="1210277"/>
              <a:chOff x="490602" y="5264373"/>
              <a:chExt cx="1210277" cy="1210277"/>
            </a:xfrm>
          </p:grpSpPr>
          <p:pic>
            <p:nvPicPr>
              <p:cNvPr id="8202" name="Picture 10" descr="http://a3.mzstatic.com/us/r30/Purple/v4/f8/f5/d5/f8f5d587-e87d-7427-ee99-55798cae6ea3/regression_app_icon.512x512-75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02" y="5264373"/>
                <a:ext cx="1210277" cy="1210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818094" y="5447601"/>
                <a:ext cx="659155" cy="84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规则</a:t>
                </a:r>
                <a:br>
                  <a:rPr lang="en-US" altLang="zh-CN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</a:br>
                <a:r>
                  <a:rPr lang="zh-CN" alt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模型</a:t>
                </a:r>
                <a:br>
                  <a:rPr lang="en-US" altLang="zh-CN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</a:br>
                <a:r>
                  <a:rPr lang="zh-CN" alt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策略</a:t>
                </a:r>
                <a:endPara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773975" y="5351051"/>
              <a:ext cx="7075834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400" b="1" dirty="0"/>
                <a:t>规则模型策略应持续优化以适应欺诈手法的新变化</a:t>
              </a:r>
              <a:endParaRPr lang="en-US" altLang="zh-CN" sz="24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3975" y="5867698"/>
              <a:ext cx="7330273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solidFill>
                    <a:srgbClr val="0070C0"/>
                  </a:solidFill>
                </a:rPr>
                <a:t>希望行方建立规则模型策略持续改进的机制</a:t>
              </a:r>
              <a:endParaRPr lang="en-US" altLang="zh-CN" sz="28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2344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建设反欺诈运维持续改进闭环系统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5848553"/>
            <a:ext cx="3200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400" b="1" dirty="0"/>
              <a:t>反欺诈运维是一个闭环的持续改进过程</a:t>
            </a:r>
            <a:endParaRPr lang="en-US" altLang="zh-CN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-533401" y="1419053"/>
            <a:ext cx="5867400" cy="3886200"/>
            <a:chOff x="-609600" y="1528870"/>
            <a:chExt cx="5867400" cy="38862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508572662"/>
                </p:ext>
              </p:extLst>
            </p:nvPr>
          </p:nvGraphicFramePr>
          <p:xfrm>
            <a:off x="-609600" y="1528870"/>
            <a:ext cx="5867400" cy="3886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ectangle 7"/>
            <p:cNvSpPr/>
            <p:nvPr/>
          </p:nvSpPr>
          <p:spPr>
            <a:xfrm rot="3956531">
              <a:off x="3354796" y="2453463"/>
              <a:ext cx="1143000" cy="424732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algn="ctr">
                <a:buNone/>
              </a:pP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数据流</a:t>
              </a:r>
              <a:endPara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871043">
              <a:off x="181294" y="2391185"/>
              <a:ext cx="1143000" cy="424732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algn="ctr">
                <a:buNone/>
              </a:pP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业务流</a:t>
              </a:r>
              <a:endPara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1217" y="4988168"/>
              <a:ext cx="1143000" cy="424732"/>
            </a:xfrm>
            <a:prstGeom prst="rect">
              <a:avLst/>
            </a:prstGeom>
          </p:spPr>
          <p:txBody>
            <a:bodyPr wrap="square">
              <a:prstTxWarp prst="textArchDown">
                <a:avLst/>
              </a:prstTxWarp>
              <a:spAutoFit/>
            </a:bodyPr>
            <a:lstStyle/>
            <a:p>
              <a:pPr algn="ctr">
                <a:buNone/>
              </a:pPr>
              <a:r>
                <a:rPr lang="zh-CN" altLang="en-US" sz="24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分析流</a:t>
              </a:r>
              <a:endPara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33400" y="5848553"/>
            <a:ext cx="41030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400" b="1" dirty="0"/>
              <a:t>业务、监控、分析三位一体是反欺诈运维的成败关键</a:t>
            </a:r>
            <a:endParaRPr lang="en-US" altLang="zh-CN" sz="2400" b="1" dirty="0"/>
          </a:p>
        </p:txBody>
      </p:sp>
      <p:pic>
        <p:nvPicPr>
          <p:cNvPr id="12" name="Picture 4" descr="http://www.riosalado.edu/intranet/marketing/pdca/spiralImproCycle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05400" y="1240366"/>
            <a:ext cx="5181601" cy="439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1987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127" name="Picture 30" descr="FIC-PPT-Template-agenda-blu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"/>
              <a:ext cx="1232" cy="4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8" name="Picture 24" descr="FIC-PPT-Template-agenda-whi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white">
            <a:xfrm>
              <a:off x="1232" y="0"/>
              <a:ext cx="4528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9" name="Text Box 16"/>
            <p:cNvSpPr txBox="1">
              <a:spLocks noChangeArrowheads="1"/>
            </p:cNvSpPr>
            <p:nvPr/>
          </p:nvSpPr>
          <p:spPr bwMode="black">
            <a:xfrm>
              <a:off x="1344" y="4225"/>
              <a:ext cx="197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50000"/>
                </a:spcAft>
                <a:buClrTx/>
                <a:buFontTx/>
                <a:buNone/>
              </a:pPr>
              <a:r>
                <a:rPr lang="en-US" sz="700" dirty="0">
                  <a:solidFill>
                    <a:schemeClr val="hlink"/>
                  </a:solidFill>
                </a:rPr>
                <a:t>© 2013 Fair Isaac Corporation. Confidential.</a:t>
              </a:r>
            </a:p>
          </p:txBody>
        </p:sp>
        <p:sp>
          <p:nvSpPr>
            <p:cNvPr id="5130" name="Rectangle 32"/>
            <p:cNvSpPr>
              <a:spLocks noChangeArrowheads="1"/>
            </p:cNvSpPr>
            <p:nvPr/>
          </p:nvSpPr>
          <p:spPr bwMode="white">
            <a:xfrm>
              <a:off x="48" y="4225"/>
              <a:ext cx="17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FontTx/>
                <a:buNone/>
              </a:pPr>
              <a:fld id="{34772B4C-A1C5-46B2-A5DD-6AB5FDC0DF34}" type="slidenum">
                <a:rPr lang="en-US" sz="800">
                  <a:solidFill>
                    <a:schemeClr val="hlink"/>
                  </a:solidFill>
                </a:rPr>
                <a:pPr algn="ctr" defTabSz="925513" eaLnBrk="1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FontTx/>
                  <a:buNone/>
                </a:pPr>
                <a:t>2</a:t>
              </a:fld>
              <a:endParaRPr lang="en-US" sz="800">
                <a:solidFill>
                  <a:schemeClr val="hlink"/>
                </a:solidFill>
              </a:endParaRPr>
            </a:p>
          </p:txBody>
        </p:sp>
        <p:sp>
          <p:nvSpPr>
            <p:cNvPr id="5131" name="Rectangle 35"/>
            <p:cNvSpPr>
              <a:spLocks noChangeArrowheads="1"/>
            </p:cNvSpPr>
            <p:nvPr/>
          </p:nvSpPr>
          <p:spPr bwMode="white">
            <a:xfrm>
              <a:off x="192" y="0"/>
              <a:ext cx="960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0" rIns="45720" bIns="0" anchor="b"/>
            <a:lstStyle/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3200">
                  <a:solidFill>
                    <a:schemeClr val="accent2"/>
                  </a:solidFill>
                </a:rPr>
                <a:t>日程</a:t>
              </a:r>
            </a:p>
          </p:txBody>
        </p:sp>
        <p:pic>
          <p:nvPicPr>
            <p:cNvPr id="5132" name="Picture 38" descr="FICO_LOGO_PP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" y="126"/>
              <a:ext cx="913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6" name="Rectangle 20"/>
          <p:cNvSpPr>
            <a:spLocks noChangeArrowheads="1"/>
          </p:cNvSpPr>
          <p:nvPr/>
        </p:nvSpPr>
        <p:spPr bwMode="gray">
          <a:xfrm>
            <a:off x="2168769" y="1646973"/>
            <a:ext cx="6934200" cy="313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Font typeface="+mj-lt"/>
              <a:buAutoNum type="arabicPeriod"/>
              <a:tabLst>
                <a:tab pos="363538" algn="l"/>
              </a:tabLst>
            </a:pPr>
            <a:r>
              <a:rPr lang="zh-CN" altLang="en-US" sz="2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项目内容和成果亮点</a:t>
            </a:r>
            <a:endParaRPr lang="en-US" altLang="zh-CN" sz="2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Font typeface="+mj-lt"/>
              <a:buAutoNum type="arabicPeriod"/>
              <a:tabLst>
                <a:tab pos="363538" algn="l"/>
              </a:tabLst>
            </a:pPr>
            <a:r>
              <a:rPr lang="zh-CN" altLang="en-US" sz="2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信用卡申请反欺诈规则模型开发总结</a:t>
            </a:r>
            <a:endParaRPr lang="en-US" altLang="zh-CN" sz="2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Font typeface="+mj-lt"/>
              <a:buAutoNum type="arabicPeriod"/>
              <a:tabLst>
                <a:tab pos="363538" algn="l"/>
              </a:tabLst>
            </a:pPr>
            <a:r>
              <a:rPr lang="zh-CN" altLang="en-US" sz="2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信用卡申请反欺诈策略开发总结</a:t>
            </a:r>
            <a:endParaRPr lang="en-US" altLang="zh-CN" sz="2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Font typeface="+mj-lt"/>
              <a:buAutoNum type="arabicPeriod"/>
              <a:tabLst>
                <a:tab pos="363538" algn="l"/>
              </a:tabLst>
            </a:pPr>
            <a:r>
              <a:rPr lang="zh-CN" altLang="en-US" sz="2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申请欺诈防控体系可持续优化建议</a:t>
            </a:r>
            <a:endParaRPr lang="en-US" altLang="zh-CN" sz="2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lnSpc>
                <a:spcPct val="125000"/>
              </a:lnSpc>
              <a:spcBef>
                <a:spcPct val="20000"/>
              </a:spcBef>
              <a:buClr>
                <a:srgbClr val="000066"/>
              </a:buClr>
              <a:buFont typeface="+mj-lt"/>
              <a:buAutoNum type="arabicPeriod"/>
              <a:tabLst>
                <a:tab pos="363538" algn="l"/>
              </a:tabLst>
            </a:pPr>
            <a:r>
              <a:rPr lang="zh-CN" altLang="en-US" sz="28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en-US" altLang="zh-CN" sz="28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43000"/>
            <a:ext cx="5334000" cy="1206500"/>
          </a:xfrm>
        </p:spPr>
        <p:txBody>
          <a:bodyPr/>
          <a:lstStyle/>
          <a:p>
            <a:pPr algn="ctr"/>
            <a:r>
              <a:rPr lang="zh-CN" alt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项目总结</a:t>
            </a:r>
          </a:p>
        </p:txBody>
      </p:sp>
      <p:pic>
        <p:nvPicPr>
          <p:cNvPr id="5128" name="Picture 8" descr="http://www.clipartbest.com/cliparts/nTE/B4z/nTEB4zzTA.jpe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361898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28536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2588184"/>
            <a:ext cx="9144000" cy="2261665"/>
          </a:xfrm>
          <a:prstGeom prst="rect">
            <a:avLst/>
          </a:prstGeom>
          <a:solidFill>
            <a:srgbClr val="002060">
              <a:alpha val="1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4687" y="5018260"/>
            <a:ext cx="7239313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/>
              <a:t>实现了五大创新两大超越，解决方案全面领先国内反欺诈同业水准，在质和量上大幅度提升了广农商现有反欺诈防控体系。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实现反欺诈策略和授信审批自动化，降低人工成本。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为广农商建立自主研发、自主维护的反欺诈系统奠定了良好基础。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448" y="1168047"/>
            <a:ext cx="1192824" cy="1189660"/>
            <a:chOff x="990600" y="1752600"/>
            <a:chExt cx="1192824" cy="1189660"/>
          </a:xfrm>
        </p:grpSpPr>
        <p:pic>
          <p:nvPicPr>
            <p:cNvPr id="1026" name="Picture 2" descr="http://www.magneticmarketinginc.com/v/vspfiles/assets/images/challenge-aboutus-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7526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383205" y="2517528"/>
              <a:ext cx="80021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sz="2400" b="1" dirty="0">
                  <a:ln w="0"/>
                  <a:solidFill>
                    <a:schemeClr val="bg1"/>
                  </a:solidFill>
                </a:rPr>
                <a:t>挑战</a:t>
              </a:r>
              <a:endParaRPr lang="en-US" sz="2400" b="1" dirty="0">
                <a:ln w="0"/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924150" y="1319432"/>
            <a:ext cx="694155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/>
              <a:t>在没有可用模糊匹配算法的条件下，</a:t>
            </a:r>
            <a:r>
              <a:rPr lang="en-US" altLang="zh-CN" sz="1800" dirty="0"/>
              <a:t>7</a:t>
            </a:r>
            <a:r>
              <a:rPr lang="zh-CN" altLang="en-US" sz="1800" dirty="0"/>
              <a:t>周时间内开发一整套信用卡申请反欺诈模型规则和策略解决方案，突破现有银联系统的局限，实现自动化审批，并全面提高现有欺诈策略的覆盖面和侦测效果。</a:t>
            </a:r>
            <a:endParaRPr lang="en-US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8764" y="4849849"/>
            <a:ext cx="1204797" cy="1703351"/>
            <a:chOff x="735840" y="3979984"/>
            <a:chExt cx="1204797" cy="1703351"/>
          </a:xfrm>
        </p:grpSpPr>
        <p:sp>
          <p:nvSpPr>
            <p:cNvPr id="22" name="Rectangle 21"/>
            <p:cNvSpPr/>
            <p:nvPr/>
          </p:nvSpPr>
          <p:spPr bwMode="auto">
            <a:xfrm>
              <a:off x="779800" y="4210461"/>
              <a:ext cx="1160837" cy="11608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5840" y="4201983"/>
              <a:ext cx="563481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400" b="1" dirty="0">
                  <a:ln w="0"/>
                  <a:solidFill>
                    <a:schemeClr val="bg1"/>
                  </a:solidFill>
                </a:rPr>
                <a:t>价值</a:t>
              </a:r>
              <a:endParaRPr lang="en-US" sz="2400" b="1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5592" y="3979984"/>
              <a:ext cx="800219" cy="1703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11500" b="1" dirty="0">
                  <a:ln w="0"/>
                  <a:solidFill>
                    <a:schemeClr val="bg1"/>
                  </a:solidFill>
                  <a:latin typeface="Bodoni MT" panose="02070603080606020203" pitchFamily="18" charset="0"/>
                </a:rPr>
                <a:t>$</a:t>
              </a:r>
              <a:endParaRPr lang="en-US" sz="3200" b="1" dirty="0">
                <a:ln w="0"/>
                <a:solidFill>
                  <a:schemeClr val="bg1"/>
                </a:solidFill>
                <a:latin typeface="Bodoni MT" panose="02070603080606020203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997" y="3052025"/>
            <a:ext cx="1382246" cy="1214619"/>
            <a:chOff x="605100" y="2681059"/>
            <a:chExt cx="1382246" cy="1214619"/>
          </a:xfrm>
        </p:grpSpPr>
        <p:sp>
          <p:nvSpPr>
            <p:cNvPr id="29" name="Rectangle 28"/>
            <p:cNvSpPr/>
            <p:nvPr/>
          </p:nvSpPr>
          <p:spPr bwMode="auto">
            <a:xfrm>
              <a:off x="779800" y="2681059"/>
              <a:ext cx="1160837" cy="1160837"/>
            </a:xfrm>
            <a:prstGeom prst="rect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8" name="Picture 14" descr="https://cdn1.iconfinder.com/data/icons/education-set-02/512/certification-512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00" y="2722381"/>
              <a:ext cx="1179740" cy="111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1505008" y="3138548"/>
              <a:ext cx="482338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400" b="1" dirty="0">
                  <a:ln w="0"/>
                  <a:solidFill>
                    <a:schemeClr val="bg1"/>
                  </a:solidFill>
                </a:rPr>
                <a:t>成果</a:t>
              </a:r>
              <a:endParaRPr lang="en-US" sz="2400" b="1" dirty="0">
                <a:ln w="0"/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808434" y="2924952"/>
            <a:ext cx="7174487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/>
              <a:t>克服重重困难创新开发了模糊匹配快速解决方案，运用创新的大数据法则和多维度信息交叉验证开发新规则，在量和质上大幅度超越现有银联系统；创造性地运用相似度评分指标提升模型性能，模型的拟合度统计指标创</a:t>
            </a:r>
            <a:r>
              <a:rPr lang="en-US" altLang="zh-CN" sz="1800" dirty="0"/>
              <a:t>FICO</a:t>
            </a:r>
            <a:r>
              <a:rPr lang="zh-CN" altLang="en-US" sz="1800" dirty="0"/>
              <a:t>同业水平新高；开发创新策略模拟工具展示策略全景，提升行方自主策略开发能力；策略设计具体细化，风险提示到位，并为行方后续的持续优化贡献有建设性的建议。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8212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8105775" cy="2527303"/>
          </a:xfrm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b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 descr="http://sensefinancial.com/wp-content/uploads/2012/02/Q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3533775" cy="30765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600200"/>
            <a:ext cx="6248400" cy="1206500"/>
          </a:xfrm>
        </p:spPr>
        <p:txBody>
          <a:bodyPr/>
          <a:lstStyle/>
          <a:p>
            <a:pPr algn="ctr"/>
            <a:r>
              <a:rPr lang="zh-CN" alt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项目内容和成果亮点</a:t>
            </a:r>
          </a:p>
        </p:txBody>
      </p:sp>
      <p:pic>
        <p:nvPicPr>
          <p:cNvPr id="20482" name="Picture 2" descr="http://www.clker.com/cliparts/N/2/3/7/j/x/stage-light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7659" y="3196280"/>
            <a:ext cx="4293973" cy="311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6446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项目内容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47103" y="1063794"/>
            <a:ext cx="2719921" cy="2733848"/>
            <a:chOff x="3247103" y="1063794"/>
            <a:chExt cx="2719921" cy="2733848"/>
          </a:xfrm>
        </p:grpSpPr>
        <p:grpSp>
          <p:nvGrpSpPr>
            <p:cNvPr id="14" name="Group 13"/>
            <p:cNvGrpSpPr/>
            <p:nvPr/>
          </p:nvGrpSpPr>
          <p:grpSpPr>
            <a:xfrm>
              <a:off x="3363376" y="1836598"/>
              <a:ext cx="2536311" cy="1749355"/>
              <a:chOff x="1019835" y="2742619"/>
              <a:chExt cx="1633885" cy="112692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39113" y="2763597"/>
                <a:ext cx="1614607" cy="1105951"/>
                <a:chOff x="915163" y="2423879"/>
                <a:chExt cx="1614607" cy="1105951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163" y="2423879"/>
                  <a:ext cx="1563805" cy="1099708"/>
                </a:xfrm>
                <a:prstGeom prst="rect">
                  <a:avLst/>
                </a:prstGeom>
              </p:spPr>
            </p:pic>
            <p:sp>
              <p:nvSpPr>
                <p:cNvPr id="49" name="Rectangle 48"/>
                <p:cNvSpPr/>
                <p:nvPr/>
              </p:nvSpPr>
              <p:spPr>
                <a:xfrm>
                  <a:off x="1051904" y="3226565"/>
                  <a:ext cx="1477866" cy="303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:r>
                    <a:rPr lang="zh-CN" altLang="en-US" sz="24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模糊匹配算法</a:t>
                  </a:r>
                  <a:endParaRPr lang="en-US" sz="24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19835" y="2742619"/>
                <a:ext cx="539300" cy="515595"/>
              </a:xfrm>
              <a:prstGeom prst="rect">
                <a:avLst/>
              </a:prstGeom>
            </p:spPr>
          </p:pic>
        </p:grpSp>
        <p:sp>
          <p:nvSpPr>
            <p:cNvPr id="79" name="Rectangle 78"/>
            <p:cNvSpPr/>
            <p:nvPr/>
          </p:nvSpPr>
          <p:spPr>
            <a:xfrm>
              <a:off x="4181305" y="1203392"/>
              <a:ext cx="85151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b="1" dirty="0"/>
                <a:t>困难</a:t>
              </a:r>
              <a:endParaRPr lang="en-US" b="1" dirty="0"/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247103" y="1063794"/>
              <a:ext cx="2719921" cy="27338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17486" y="1063794"/>
            <a:ext cx="2719921" cy="2733848"/>
            <a:chOff x="6217486" y="1063794"/>
            <a:chExt cx="2719921" cy="2733848"/>
          </a:xfrm>
        </p:grpSpPr>
        <p:pic>
          <p:nvPicPr>
            <p:cNvPr id="34" name="Picture 10" descr="http://a3.mzstatic.com/us/r30/Purple/v4/f8/f5/d5/f8f5d587-e87d-7427-ee99-55798cae6ea3/regression_app_icon.512x512-7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037" y="1774005"/>
              <a:ext cx="1928776" cy="192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/>
            <p:cNvSpPr/>
            <p:nvPr/>
          </p:nvSpPr>
          <p:spPr>
            <a:xfrm>
              <a:off x="6588321" y="2167299"/>
              <a:ext cx="2151436" cy="1089529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2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规则</a:t>
              </a:r>
              <a:br>
                <a:rPr lang="en-US" altLang="zh-CN" sz="2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</a:br>
              <a:r>
                <a:rPr lang="zh-CN" altLang="en-US" sz="2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模型</a:t>
              </a:r>
              <a:br>
                <a:rPr lang="en-US" altLang="zh-CN" sz="2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</a:br>
              <a:r>
                <a:rPr lang="zh-CN" altLang="en-US" sz="2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策略</a:t>
              </a:r>
              <a:endPara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159926" y="1181741"/>
              <a:ext cx="85151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b="1" dirty="0"/>
                <a:t>目标</a:t>
              </a:r>
              <a:endParaRPr lang="en-US" b="1" dirty="0"/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6217486" y="1063794"/>
              <a:ext cx="2719921" cy="27338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3906" y="3975492"/>
            <a:ext cx="8839893" cy="2536626"/>
            <a:chOff x="273906" y="3975492"/>
            <a:chExt cx="8839893" cy="2536626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73906" y="3975492"/>
              <a:ext cx="8663501" cy="2536626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67532" y="4113603"/>
              <a:ext cx="2185214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b="1" dirty="0"/>
                <a:t>行方具体期望</a:t>
              </a:r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8048" y="4679905"/>
              <a:ext cx="876575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sz="1800" b="1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反欺诈策略设计能够比较具体细化，能够给电核人员更有针对性的风险点提示。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800" b="1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能够有效提高现欺诈策略的覆盖面，提高侦测效果。 </a:t>
              </a:r>
              <a:endParaRPr lang="en-US" altLang="zh-CN" sz="18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800" b="1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实现反欺诈策略和授信审批自动化，降低人工成本。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800" b="1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优化现有欺诈防控体系，确定可持续优化的方向，通过后续的持续优化使反欺诈侦测面及侦测效率得到有效提高。 	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3906" y="1063794"/>
            <a:ext cx="2749309" cy="2742086"/>
            <a:chOff x="273906" y="1063794"/>
            <a:chExt cx="2749309" cy="2742086"/>
          </a:xfrm>
        </p:grpSpPr>
        <p:pic>
          <p:nvPicPr>
            <p:cNvPr id="1026" name="Picture 2" descr="http://blogs.lse.ac.uk/impactofsocialsciences/files/2014/03/icon_30208-1024x1024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4491"/>
            <a:stretch/>
          </p:blipFill>
          <p:spPr bwMode="auto">
            <a:xfrm>
              <a:off x="2181856" y="2536579"/>
              <a:ext cx="777004" cy="890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273906" y="1063794"/>
              <a:ext cx="2749309" cy="2742086"/>
              <a:chOff x="273906" y="1063794"/>
              <a:chExt cx="2749309" cy="274208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133601" y="1704080"/>
                <a:ext cx="799888" cy="810228"/>
                <a:chOff x="6213817" y="5382308"/>
                <a:chExt cx="1222375" cy="1238176"/>
              </a:xfrm>
            </p:grpSpPr>
            <p:pic>
              <p:nvPicPr>
                <p:cNvPr id="41" name="Picture 6" descr="https://cdn4.iconfinder.com/data/icons/wireless-network/80/Wireless_network_icons-16-51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6213817" y="5382308"/>
                  <a:ext cx="1222375" cy="1222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Rectangle 41"/>
                <p:cNvSpPr/>
                <p:nvPr/>
              </p:nvSpPr>
              <p:spPr>
                <a:xfrm>
                  <a:off x="6631913" y="6053567"/>
                  <a:ext cx="483403" cy="5669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zh-CN" altLang="en-US" sz="1600" b="1" dirty="0">
                      <a:ln w="0"/>
                      <a:solidFill>
                        <a:schemeClr val="bg1"/>
                      </a:solidFill>
                    </a:rPr>
                    <a:t>周</a:t>
                  </a:r>
                  <a:endParaRPr lang="en-US" sz="1600" b="1" dirty="0">
                    <a:ln w="0"/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1126954" y="1173612"/>
                <a:ext cx="85151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b="1" dirty="0"/>
                  <a:t>任务</a:t>
                </a:r>
                <a:endParaRPr lang="en-US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1572294">
                <a:off x="767472" y="2039700"/>
                <a:ext cx="324773" cy="867930"/>
              </a:xfrm>
              <a:prstGeom prst="rect">
                <a:avLst/>
              </a:prstGeom>
            </p:spPr>
            <p:txBody>
              <a:bodyPr wrap="square">
                <a:prstTxWarp prst="textArchUp">
                  <a:avLst>
                    <a:gd name="adj" fmla="val 5628112"/>
                  </a:avLst>
                </a:prstTxWarp>
                <a:spAutoFit/>
              </a:bodyPr>
              <a:lstStyle/>
              <a:p>
                <a:pPr>
                  <a:buNone/>
                </a:pPr>
                <a:r>
                  <a:rPr lang="en-US" altLang="zh-CN" sz="2400" b="1" dirty="0">
                    <a:ln w="0"/>
                    <a:solidFill>
                      <a:schemeClr val="bg1"/>
                    </a:solidFill>
                  </a:rPr>
                  <a:t>FICO</a:t>
                </a:r>
                <a:endParaRPr lang="en-US" sz="2400" b="1" dirty="0">
                  <a:ln w="0"/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273906" y="1063794"/>
                <a:ext cx="2719921" cy="2733848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233363" marR="0" indent="-233363" algn="l" defTabSz="914400" rtl="0" eaLnBrk="0" fontAlgn="base" latinLnBrk="0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Tx/>
                  <a:buFont typeface="Arial" pitchFamily="34" charset="0"/>
                  <a:buChar char="»"/>
                  <a:tabLst/>
                </a:pPr>
                <a:endParaRPr kumimoji="0" lang="en-US" sz="2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7" name="Picture 2" descr="http://www.analyticshero.com/wp-content/uploads/2012/04/supa_hero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GlowDiffused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24577" y="1574545"/>
                <a:ext cx="1884574" cy="2231335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883367" y="2685275"/>
                <a:ext cx="12685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zh-CN" sz="2000" b="1" dirty="0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FICO</a:t>
                </a:r>
                <a:endParaRPr lang="en-US" sz="2000" b="1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31" name="Picture 2" descr="http://blogs.lse.ac.uk/impactofsocialsciences/files/2014/03/icon_30208-1024x1024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133601" y="3153928"/>
                <a:ext cx="889614" cy="626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636260" y="3188915"/>
                <a:ext cx="366561" cy="549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100" b="1" dirty="0">
                    <a:ln w="0"/>
                    <a:solidFill>
                      <a:schemeClr val="bg1"/>
                    </a:solidFill>
                  </a:rPr>
                  <a:t>信用卡</a:t>
                </a:r>
                <a:endParaRPr lang="en-US" sz="1100" b="1" dirty="0">
                  <a:ln w="0"/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392679" y="3312485"/>
                <a:ext cx="366561" cy="39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100" b="1" dirty="0">
                    <a:ln w="0"/>
                    <a:solidFill>
                      <a:schemeClr val="bg1"/>
                    </a:solidFill>
                  </a:rPr>
                  <a:t>数据</a:t>
                </a:r>
                <a:endParaRPr lang="en-US" sz="1100" b="1" dirty="0">
                  <a:ln w="0"/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9223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项目成果亮点</a:t>
            </a:r>
            <a:br>
              <a:rPr lang="en-US" altLang="zh-CN" dirty="0"/>
            </a:br>
            <a:r>
              <a:rPr lang="zh-CN" altLang="en-US" dirty="0"/>
              <a:t>五大创新两大超越 </a:t>
            </a:r>
            <a:r>
              <a:rPr lang="en-US" altLang="zh-CN" dirty="0"/>
              <a:t>- </a:t>
            </a:r>
            <a:r>
              <a:rPr lang="zh-CN" altLang="en-US" dirty="0"/>
              <a:t>全面领先国内反欺诈同业水准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24712" y="1318427"/>
            <a:ext cx="4331043" cy="5007117"/>
            <a:chOff x="-24712" y="1318427"/>
            <a:chExt cx="4331043" cy="5007117"/>
          </a:xfrm>
        </p:grpSpPr>
        <p:grpSp>
          <p:nvGrpSpPr>
            <p:cNvPr id="21" name="Group 20"/>
            <p:cNvGrpSpPr/>
            <p:nvPr/>
          </p:nvGrpSpPr>
          <p:grpSpPr>
            <a:xfrm>
              <a:off x="-24712" y="2261544"/>
              <a:ext cx="4331043" cy="4064000"/>
              <a:chOff x="0" y="1794588"/>
              <a:chExt cx="4331043" cy="4064000"/>
            </a:xfrm>
          </p:grpSpPr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1343834355"/>
                  </p:ext>
                </p:extLst>
              </p:nvPr>
            </p:nvGraphicFramePr>
            <p:xfrm>
              <a:off x="0" y="1794588"/>
              <a:ext cx="4331043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1026" name="Picture 2" descr="http://png.clipart.me/graphics/thumbs/157/vector-lightbulb-icon_157794914.jp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55" y="3457860"/>
                <a:ext cx="737453" cy="737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http://png.clipart.me/graphics/thumbs/157/vector-lightbulb-icon_157794914.jp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16" y="1944908"/>
                <a:ext cx="737453" cy="737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http://png.clipart.me/graphics/thumbs/157/vector-lightbulb-icon_157794914.jp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904" y="2698837"/>
                <a:ext cx="737453" cy="737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http://png.clipart.me/graphics/thumbs/157/vector-lightbulb-icon_157794914.jp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10" y="4241597"/>
                <a:ext cx="737453" cy="737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http://png.clipart.me/graphics/thumbs/157/vector-lightbulb-icon_157794914.jp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8" y="4995526"/>
                <a:ext cx="737453" cy="737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451105" y="1318427"/>
              <a:ext cx="3017025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五大创新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76368" y="1331371"/>
            <a:ext cx="5283797" cy="4844646"/>
            <a:chOff x="3476368" y="1331371"/>
            <a:chExt cx="5283797" cy="4844646"/>
          </a:xfrm>
        </p:grpSpPr>
        <p:sp>
          <p:nvSpPr>
            <p:cNvPr id="44" name="Rectangle 43"/>
            <p:cNvSpPr/>
            <p:nvPr/>
          </p:nvSpPr>
          <p:spPr>
            <a:xfrm>
              <a:off x="7102689" y="2704970"/>
              <a:ext cx="1569885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800" b="1" dirty="0"/>
                <a:t>反欺诈模型拟合度 </a:t>
              </a:r>
              <a:r>
                <a:rPr lang="en-US" altLang="zh-CN" sz="1800" b="1" dirty="0"/>
                <a:t>(KS) </a:t>
              </a:r>
              <a:r>
                <a:rPr lang="zh-CN" altLang="en-US" sz="1800" b="1" dirty="0"/>
                <a:t>实现全新超越，创</a:t>
              </a:r>
              <a:r>
                <a:rPr lang="en-US" altLang="zh-CN" sz="1800" b="1" dirty="0"/>
                <a:t>FICO</a:t>
              </a:r>
              <a:r>
                <a:rPr lang="zh-CN" altLang="en-US" sz="1800" b="1" dirty="0"/>
                <a:t>同业经验记录新高</a:t>
              </a:r>
              <a:endParaRPr lang="en-US" sz="18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102689" y="4809976"/>
              <a:ext cx="1657476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800" b="1" dirty="0"/>
                <a:t>反欺诈规则质和量上都大幅度超越现有银联系统和</a:t>
              </a:r>
              <a:r>
                <a:rPr lang="en-US" altLang="zh-CN" sz="1800" b="1" dirty="0"/>
                <a:t>FICO</a:t>
              </a:r>
              <a:r>
                <a:rPr lang="zh-CN" altLang="en-US" sz="1800" b="1" dirty="0"/>
                <a:t>同业经验水准</a:t>
              </a:r>
              <a:endParaRPr lang="en-US" sz="1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86601" y="1331745"/>
              <a:ext cx="3048652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两大超越</a:t>
              </a:r>
              <a:endPara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pic>
          <p:nvPicPr>
            <p:cNvPr id="19" name="Picture 4" descr="https://tse1.mm.bing.net/th?&amp;id=OIP.M0da6388f9726a9e6466775c109d8debdo0&amp;w=300&amp;h=246&amp;c=0&amp;pid=1.9&amp;rs=0&amp;p=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9258" y="4750706"/>
              <a:ext cx="1738184" cy="142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ight Arrow 19"/>
            <p:cNvSpPr/>
            <p:nvPr/>
          </p:nvSpPr>
          <p:spPr bwMode="auto">
            <a:xfrm>
              <a:off x="3476368" y="1331371"/>
              <a:ext cx="2059459" cy="76338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43582" y="1528395"/>
              <a:ext cx="10556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>
                  <a:ln w="0"/>
                  <a:solidFill>
                    <a:schemeClr val="bg1"/>
                  </a:solidFill>
                </a:rPr>
                <a:t>实现</a:t>
              </a:r>
              <a:endParaRPr lang="en-US" sz="2000" b="1" dirty="0">
                <a:ln w="0"/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5128" y="2541580"/>
              <a:ext cx="2078410" cy="2012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83325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29" y="1527200"/>
            <a:ext cx="5762368" cy="1206500"/>
          </a:xfrm>
        </p:spPr>
        <p:txBody>
          <a:bodyPr/>
          <a:lstStyle/>
          <a:p>
            <a:pPr algn="ctr"/>
            <a:r>
              <a:rPr lang="zh-CN" alt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信用卡申请反欺诈规则模型开发总结</a:t>
            </a:r>
          </a:p>
        </p:txBody>
      </p:sp>
      <p:pic>
        <p:nvPicPr>
          <p:cNvPr id="1028" name="Picture 4" descr="http://www.bigdata.cam.ac.uk/images/g12.png/@@images/566a1269-d82b-484f-ae92-8c731b0db2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7157" y="2887091"/>
            <a:ext cx="6131511" cy="31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124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创新模糊匹配快速解决方案</a:t>
            </a:r>
            <a:br>
              <a:rPr lang="en-US" altLang="zh-CN" dirty="0"/>
            </a:br>
            <a:r>
              <a:rPr lang="zh-CN" altLang="en-US" dirty="0"/>
              <a:t>奠定规则和模型开发的稳固基石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139" y="1052321"/>
            <a:ext cx="8667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3F5F"/>
              </a:buClr>
              <a:buNone/>
              <a:defRPr/>
            </a:pPr>
            <a:r>
              <a:rPr lang="zh-CN" altLang="en-US" sz="2000" b="1" dirty="0"/>
              <a:t>比对申请人所填写的地址、单位等中文信息与该申请人历史上所填信息的一致性，以及与外部征信数据的一致性是信用卡申请反欺诈侦测的重要基石。</a:t>
            </a:r>
            <a:endParaRPr lang="en-US" altLang="zh-CN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59108" y="2035533"/>
            <a:ext cx="3516903" cy="4552012"/>
            <a:chOff x="359108" y="2035533"/>
            <a:chExt cx="3516903" cy="4552012"/>
          </a:xfrm>
        </p:grpSpPr>
        <p:sp>
          <p:nvSpPr>
            <p:cNvPr id="13" name="Rectangle 12"/>
            <p:cNvSpPr/>
            <p:nvPr/>
          </p:nvSpPr>
          <p:spPr>
            <a:xfrm>
              <a:off x="442729" y="2511718"/>
              <a:ext cx="33715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3F5F"/>
                </a:buClr>
                <a:buNone/>
                <a:defRPr/>
              </a:pPr>
              <a:r>
                <a:rPr lang="zh-CN" altLang="en-US" sz="2000" b="1" dirty="0"/>
                <a:t>行方目前的申请信息完全手工录入，存在诸多问题</a:t>
              </a:r>
              <a:endParaRPr lang="en-US" altLang="zh-CN" sz="20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166" y="3230205"/>
              <a:ext cx="3220677" cy="2185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7062" lvl="1" indent="-285750">
                <a:lnSpc>
                  <a:spcPct val="100000"/>
                </a:lnSpc>
                <a:buClr>
                  <a:srgbClr val="003F5F"/>
                </a:buClr>
                <a:buFont typeface="Courier New" panose="02070309020205020404" pitchFamily="49" charset="0"/>
                <a:buChar char="o"/>
                <a:defRPr/>
              </a:pPr>
              <a:r>
                <a:rPr lang="zh-CN" altLang="en-US" sz="1600" b="1" dirty="0"/>
                <a:t>习惯写法</a:t>
              </a:r>
              <a:r>
                <a:rPr lang="en-US" altLang="zh-CN" sz="1600" b="1" dirty="0"/>
                <a:t>--</a:t>
              </a:r>
              <a:r>
                <a:rPr lang="zh-CN" altLang="en-US" sz="1600" b="1" dirty="0"/>
                <a:t>缩写、简写</a:t>
              </a:r>
            </a:p>
            <a:p>
              <a:pPr marL="627062" lvl="1" indent="-285750">
                <a:lnSpc>
                  <a:spcPct val="100000"/>
                </a:lnSpc>
                <a:buClr>
                  <a:srgbClr val="003F5F"/>
                </a:buClr>
                <a:buFont typeface="Courier New" panose="02070309020205020404" pitchFamily="49" charset="0"/>
                <a:buChar char="o"/>
                <a:defRPr/>
              </a:pPr>
              <a:r>
                <a:rPr lang="zh-CN" altLang="en-US" sz="1600" b="1" dirty="0"/>
                <a:t>不规范写法</a:t>
              </a:r>
            </a:p>
            <a:p>
              <a:pPr marL="627062" lvl="1" indent="-285750">
                <a:lnSpc>
                  <a:spcPct val="100000"/>
                </a:lnSpc>
                <a:buClr>
                  <a:srgbClr val="003F5F"/>
                </a:buClr>
                <a:buFont typeface="Courier New" panose="02070309020205020404" pitchFamily="49" charset="0"/>
                <a:buChar char="o"/>
                <a:defRPr/>
              </a:pPr>
              <a:r>
                <a:rPr lang="zh-CN" altLang="en-US" sz="1600" b="1" dirty="0"/>
                <a:t>特殊符号</a:t>
              </a:r>
            </a:p>
            <a:p>
              <a:pPr marL="627062" lvl="1" indent="-285750">
                <a:lnSpc>
                  <a:spcPct val="100000"/>
                </a:lnSpc>
                <a:buClr>
                  <a:srgbClr val="003F5F"/>
                </a:buClr>
                <a:buFont typeface="Courier New" panose="02070309020205020404" pitchFamily="49" charset="0"/>
                <a:buChar char="o"/>
                <a:defRPr/>
              </a:pPr>
              <a:r>
                <a:rPr lang="zh-CN" altLang="en-US" sz="1600" b="1" dirty="0"/>
                <a:t>错字、别字</a:t>
              </a:r>
            </a:p>
            <a:p>
              <a:pPr marL="627062" lvl="1" indent="-285750">
                <a:lnSpc>
                  <a:spcPct val="100000"/>
                </a:lnSpc>
                <a:buClr>
                  <a:srgbClr val="003F5F"/>
                </a:buClr>
                <a:buFont typeface="Courier New" panose="02070309020205020404" pitchFamily="49" charset="0"/>
                <a:buChar char="o"/>
                <a:defRPr/>
              </a:pPr>
              <a:r>
                <a:rPr lang="zh-CN" altLang="en-US" sz="1600" b="1" dirty="0"/>
                <a:t>详细程度不一</a:t>
              </a:r>
              <a:endParaRPr lang="en-US" altLang="zh-CN" sz="1600" b="1" dirty="0"/>
            </a:p>
            <a:p>
              <a:pPr marL="627062" lvl="1" indent="-285750">
                <a:lnSpc>
                  <a:spcPct val="100000"/>
                </a:lnSpc>
                <a:buClr>
                  <a:srgbClr val="003F5F"/>
                </a:buClr>
                <a:buFont typeface="Courier New" panose="02070309020205020404" pitchFamily="49" charset="0"/>
                <a:buChar char="o"/>
                <a:defRPr/>
              </a:pPr>
              <a:r>
                <a:rPr lang="en-US" altLang="zh-CN" sz="1600" b="1" dirty="0"/>
                <a:t>……</a:t>
              </a:r>
              <a:endParaRPr lang="zh-CN" altLang="en-US" sz="1600" b="1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81000" y="2035533"/>
              <a:ext cx="3495011" cy="4532243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9108" y="2035533"/>
              <a:ext cx="3516903" cy="424684"/>
            </a:xfrm>
            <a:prstGeom prst="rect">
              <a:avLst/>
            </a:prstGeom>
            <a:solidFill>
              <a:srgbClr val="0070C0">
                <a:alpha val="15000"/>
              </a:srgbClr>
            </a:solidFill>
          </p:spPr>
          <p:txBody>
            <a:bodyPr wrap="square">
              <a:noAutofit/>
            </a:bodyPr>
            <a:lstStyle/>
            <a:p>
              <a:pPr algn="ctr"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问题和挑战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9108" y="5451895"/>
              <a:ext cx="3516903" cy="1135650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</p:spPr>
          <p:txBody>
            <a:bodyPr wrap="square">
              <a:noAutofit/>
            </a:bodyPr>
            <a:lstStyle/>
            <a:p>
              <a:pPr algn="ctr"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行方目前无可用的模糊匹配算法，这成为项目开发的瓶颈</a:t>
              </a:r>
              <a:endParaRPr lang="en-US" altLang="zh-CN" sz="24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Right Arrow 26"/>
          <p:cNvSpPr/>
          <p:nvPr/>
        </p:nvSpPr>
        <p:spPr bwMode="auto">
          <a:xfrm>
            <a:off x="4169200" y="3609547"/>
            <a:ext cx="547499" cy="110592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9887" y="2035532"/>
            <a:ext cx="3516905" cy="4532245"/>
            <a:chOff x="5009887" y="2035532"/>
            <a:chExt cx="3516905" cy="4532245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020836" y="2035533"/>
              <a:ext cx="3495011" cy="4532244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09889" y="2035532"/>
              <a:ext cx="3516903" cy="424684"/>
            </a:xfrm>
            <a:prstGeom prst="rect">
              <a:avLst/>
            </a:prstGeom>
            <a:solidFill>
              <a:srgbClr val="0070C0">
                <a:alpha val="15000"/>
              </a:srgbClr>
            </a:solidFill>
          </p:spPr>
          <p:txBody>
            <a:bodyPr wrap="square">
              <a:noAutofit/>
            </a:bodyPr>
            <a:lstStyle/>
            <a:p>
              <a:pPr algn="ctr"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FICO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的应对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80883" y="2499753"/>
              <a:ext cx="3445909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0000"/>
                </a:lnSpc>
                <a:buClr>
                  <a:srgbClr val="003F5F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sz="1400" b="1" dirty="0"/>
                <a:t>没有坐等行方采购模糊匹配算法，而是在评估各种可行性方案后， 积极开发过渡性解决方案。</a:t>
              </a:r>
              <a:endParaRPr lang="en-US" altLang="zh-CN" sz="1400" b="1" dirty="0"/>
            </a:p>
            <a:p>
              <a:pPr marL="285750" indent="-285750">
                <a:lnSpc>
                  <a:spcPct val="100000"/>
                </a:lnSpc>
                <a:buClr>
                  <a:srgbClr val="003F5F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sz="1400" b="1" dirty="0"/>
                <a:t>为了保证项目交付工期，</a:t>
              </a:r>
              <a:r>
                <a:rPr lang="en-US" altLang="zh-CN" sz="1400" b="1" dirty="0"/>
                <a:t>FICO</a:t>
              </a:r>
              <a:r>
                <a:rPr lang="zh-CN" altLang="en-US" sz="1400" b="1" dirty="0"/>
                <a:t>团队在春节假日期间加班加点，仅用</a:t>
              </a:r>
              <a:r>
                <a:rPr lang="en-US" altLang="zh-CN" sz="1400" b="1" dirty="0"/>
                <a:t>1</a:t>
              </a:r>
              <a:r>
                <a:rPr lang="zh-CN" altLang="en-US" sz="1400" b="1" dirty="0"/>
                <a:t>周时间完成了一整套针对项目开发需要、快速高效的模糊匹配解决方案。</a:t>
              </a:r>
              <a:endParaRPr lang="en-US" altLang="zh-CN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2137" y="4723419"/>
              <a:ext cx="3364898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Clr>
                  <a:srgbClr val="003F5F"/>
                </a:buClr>
                <a:buFont typeface="Wingdings" panose="05000000000000000000" pitchFamily="2" charset="2"/>
                <a:buChar char="Ø"/>
              </a:pPr>
              <a:r>
                <a:rPr lang="zh-CN" altLang="en-US" sz="1400" b="1" dirty="0">
                  <a:solidFill>
                    <a:srgbClr val="003F5F"/>
                  </a:solidFill>
                </a:rPr>
                <a:t>低开发成本，性能稳定达标。</a:t>
              </a:r>
              <a:endParaRPr lang="en-US" altLang="zh-CN" sz="1400" b="1" dirty="0">
                <a:solidFill>
                  <a:srgbClr val="003F5F"/>
                </a:solidFill>
              </a:endParaRPr>
            </a:p>
            <a:p>
              <a:pPr marL="285750" lvl="0" indent="-285750">
                <a:buClr>
                  <a:srgbClr val="003F5F"/>
                </a:buClr>
                <a:buFont typeface="Wingdings" panose="05000000000000000000" pitchFamily="2" charset="2"/>
                <a:buChar char="Ø"/>
              </a:pPr>
              <a:r>
                <a:rPr lang="zh-CN" altLang="en-US" sz="1400" b="1" dirty="0">
                  <a:solidFill>
                    <a:srgbClr val="003F5F"/>
                  </a:solidFill>
                </a:rPr>
                <a:t>在数据降噪的基础上，实现最优计算成本的相似度评分算法</a:t>
              </a:r>
              <a:endParaRPr lang="en-US" altLang="zh-CN" sz="1400" b="1" dirty="0">
                <a:solidFill>
                  <a:srgbClr val="003F5F"/>
                </a:solidFill>
              </a:endParaRPr>
            </a:p>
            <a:p>
              <a:pPr marL="285750" lvl="0" indent="-285750">
                <a:buClr>
                  <a:srgbClr val="003F5F"/>
                </a:buClr>
                <a:buFont typeface="Wingdings" panose="05000000000000000000" pitchFamily="2" charset="2"/>
                <a:buChar char="Ø"/>
              </a:pPr>
              <a:r>
                <a:rPr lang="zh-CN" altLang="en-US" sz="1400" b="1" dirty="0">
                  <a:solidFill>
                    <a:srgbClr val="003F5F"/>
                  </a:solidFill>
                </a:rPr>
                <a:t>地址模糊匹配算法针对广东地理实现了专门定制化。</a:t>
              </a:r>
              <a:endParaRPr lang="en-US" altLang="zh-CN" sz="1400" b="1" dirty="0">
                <a:solidFill>
                  <a:srgbClr val="003F5F"/>
                </a:solidFill>
              </a:endParaRPr>
            </a:p>
            <a:p>
              <a:pPr marL="285750" lvl="0" indent="-285750">
                <a:buClr>
                  <a:srgbClr val="003F5F"/>
                </a:buClr>
                <a:buFont typeface="Wingdings" panose="05000000000000000000" pitchFamily="2" charset="2"/>
                <a:buChar char="Ø"/>
              </a:pPr>
              <a:r>
                <a:rPr lang="zh-CN" altLang="en-US" sz="1400" b="1" dirty="0">
                  <a:solidFill>
                    <a:srgbClr val="003F5F"/>
                  </a:solidFill>
                </a:rPr>
                <a:t>为行方采购开发生产环境下的模糊匹配算法提供了新思路。</a:t>
              </a:r>
              <a:endParaRPr lang="en-US" sz="1400" b="1" dirty="0">
                <a:solidFill>
                  <a:srgbClr val="003F5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09887" y="4238755"/>
              <a:ext cx="3516903" cy="424684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</p:spPr>
          <p:txBody>
            <a:bodyPr wrap="square">
              <a:noAutofit/>
            </a:bodyPr>
            <a:lstStyle/>
            <a:p>
              <a:pPr algn="ctr">
                <a:buNone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创新点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152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360</a:t>
            </a:r>
            <a:r>
              <a:rPr lang="zh-CN" altLang="en-US" dirty="0"/>
              <a:t>度全方位欺诈风险扫描</a:t>
            </a:r>
            <a:br>
              <a:rPr lang="en-US" altLang="zh-CN" dirty="0"/>
            </a:br>
            <a:r>
              <a:rPr lang="zh-CN" altLang="en-US" dirty="0"/>
              <a:t>确保模型和规则的高覆盖度、高侦测率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14833" y="1065894"/>
            <a:ext cx="48479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规则、模型预选变量设计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88928061"/>
              </p:ext>
            </p:extLst>
          </p:nvPr>
        </p:nvGraphicFramePr>
        <p:xfrm>
          <a:off x="-963827" y="1948248"/>
          <a:ext cx="736371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5226783" y="2601640"/>
            <a:ext cx="3262432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7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170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个风险指标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94744" y="1679300"/>
            <a:ext cx="266064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7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大指标维度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9013" y="2690102"/>
            <a:ext cx="52770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35466" y="3876816"/>
            <a:ext cx="5405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76439" y="5847635"/>
            <a:ext cx="52770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13967" y="5839397"/>
            <a:ext cx="52770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9719" y="3898669"/>
            <a:ext cx="52770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99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3709" y="3506314"/>
            <a:ext cx="3787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90663" indent="-1490663" algn="ctr" defTabSz="1658938">
              <a:buNone/>
            </a:pPr>
            <a:r>
              <a:rPr lang="en-US" altLang="zh-CN" sz="7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度风险扫描</a:t>
            </a:r>
            <a:br>
              <a:rPr lang="en-US" altLang="zh-CN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400000">
            <a:off x="6567775" y="4370839"/>
            <a:ext cx="547499" cy="110592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marR="0" indent="-233363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Char char="»"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9807" y="5353506"/>
            <a:ext cx="4535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深度数据挖掘确保</a:t>
            </a:r>
            <a:b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zh-CN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模型和规则对各种欺诈形式</a:t>
            </a:r>
            <a:b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高覆盖度、高侦测率</a:t>
            </a:r>
            <a:endParaRPr 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1204" y="3347051"/>
            <a:ext cx="872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逻辑</a:t>
            </a:r>
            <a:b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校验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4195" y="2134073"/>
            <a:ext cx="1067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基本申请信息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06165" y="5274471"/>
            <a:ext cx="872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征信校验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5357" y="5267208"/>
            <a:ext cx="94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申请历史校验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428" y="3322751"/>
            <a:ext cx="1150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中介欺诈校验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89273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反欺诈规则数量实现大幅度扩充</a:t>
            </a:r>
            <a:br>
              <a:rPr lang="en-US" altLang="zh-CN" dirty="0"/>
            </a:br>
            <a:r>
              <a:rPr lang="zh-CN" altLang="en-US" dirty="0"/>
              <a:t>大力度重点布控中介代办欺诈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3906" y="1233661"/>
            <a:ext cx="8663501" cy="2417070"/>
            <a:chOff x="273906" y="1233661"/>
            <a:chExt cx="8663501" cy="241707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73906" y="1233661"/>
              <a:ext cx="8663501" cy="24170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3906" y="2075934"/>
              <a:ext cx="5188148" cy="1441623"/>
              <a:chOff x="-319227" y="2010030"/>
              <a:chExt cx="5188148" cy="144162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14105" r="14859" b="19383"/>
              <a:stretch/>
            </p:blipFill>
            <p:spPr>
              <a:xfrm>
                <a:off x="1500967" y="2010030"/>
                <a:ext cx="3359350" cy="1441623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-319227" y="2976820"/>
                <a:ext cx="2055199" cy="3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广农商二期咨询项目</a:t>
                </a:r>
                <a:endParaRPr 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96126" y="2552531"/>
                <a:ext cx="1663416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zh-CN" sz="1600" b="1" dirty="0">
                    <a:solidFill>
                      <a:srgbClr val="000000"/>
                    </a:solidFill>
                  </a:rPr>
                  <a:t>FICO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同业经验</a:t>
                </a:r>
                <a:br>
                  <a:rPr lang="en-US" altLang="zh-CN" sz="1600" b="1" dirty="0">
                    <a:solidFill>
                      <a:srgbClr val="000000"/>
                    </a:solidFill>
                  </a:rPr>
                </a:br>
                <a:r>
                  <a:rPr lang="zh-CN" altLang="en-US" sz="1050" b="1" dirty="0">
                    <a:solidFill>
                      <a:srgbClr val="000000"/>
                    </a:solidFill>
                  </a:rPr>
                  <a:t>（某国有大行项目）</a:t>
                </a:r>
                <a:endParaRPr lang="en-US" sz="105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4429" y="2173339"/>
                <a:ext cx="2144748" cy="3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b="1" dirty="0">
                    <a:solidFill>
                      <a:srgbClr val="000000"/>
                    </a:solidFill>
                  </a:rPr>
                  <a:t>广农商银联系统</a:t>
                </a:r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414951" y="2968222"/>
                <a:ext cx="45397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88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57081" y="2563368"/>
                <a:ext cx="45397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42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58225" y="2156863"/>
                <a:ext cx="45397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39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440520" y="1359508"/>
              <a:ext cx="3567563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CN" altLang="en-US" sz="3200" b="1" dirty="0">
                  <a:solidFill>
                    <a:srgbClr val="000000"/>
                  </a:solidFill>
                </a:rPr>
                <a:t>反欺诈规则总数量</a:t>
              </a:r>
              <a:br>
                <a:rPr lang="en-US" altLang="zh-CN" sz="3600" b="1" dirty="0">
                  <a:solidFill>
                    <a:srgbClr val="000000"/>
                  </a:solidFill>
                </a:rPr>
              </a:br>
              <a:r>
                <a:rPr lang="en-US" altLang="zh-CN" sz="1600" b="1" dirty="0">
                  <a:solidFill>
                    <a:srgbClr val="000000"/>
                  </a:solidFill>
                </a:rPr>
                <a:t>(</a:t>
              </a:r>
              <a:r>
                <a:rPr lang="zh-CN" altLang="en-US" sz="1600" b="1" dirty="0">
                  <a:solidFill>
                    <a:srgbClr val="000000"/>
                  </a:solidFill>
                </a:rPr>
                <a:t>黑名单规则除外</a:t>
              </a:r>
              <a:r>
                <a:rPr lang="en-US" altLang="zh-CN" sz="1600" b="1" dirty="0">
                  <a:solidFill>
                    <a:srgbClr val="000000"/>
                  </a:solidFill>
                </a:rPr>
                <a:t>)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82969" y="2377357"/>
              <a:ext cx="28158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/>
                <a:t>反欺诈规则总数量大幅度扩充，大比例超越现有银联系统和</a:t>
              </a:r>
              <a:r>
                <a:rPr lang="en-US" altLang="zh-CN" sz="2000" b="1" dirty="0"/>
                <a:t>FICO</a:t>
              </a:r>
              <a:r>
                <a:rPr lang="zh-CN" altLang="en-US" sz="2000" b="1" dirty="0"/>
                <a:t>同业经验水准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82969" y="1389495"/>
              <a:ext cx="28863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/>
                <a:t>深度挖掘分析</a:t>
              </a:r>
              <a:r>
                <a:rPr lang="en-US" altLang="zh-CN" sz="2000" b="1" dirty="0"/>
                <a:t>170</a:t>
              </a:r>
              <a:r>
                <a:rPr lang="zh-CN" altLang="en-US" sz="2000" b="1" dirty="0"/>
                <a:t>条预选规则，从中优选</a:t>
              </a:r>
              <a:r>
                <a:rPr lang="en-US" altLang="zh-CN" sz="2000" b="1" dirty="0"/>
                <a:t>88</a:t>
              </a:r>
              <a:r>
                <a:rPr lang="zh-CN" altLang="en-US" sz="2000" b="1" dirty="0"/>
                <a:t>条反欺诈规则</a:t>
              </a:r>
              <a:endParaRPr lang="en-US" sz="20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3906" y="3975492"/>
            <a:ext cx="8663501" cy="2417070"/>
            <a:chOff x="273906" y="3975492"/>
            <a:chExt cx="8663501" cy="2417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273906" y="3975492"/>
              <a:ext cx="8663501" cy="24170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33363" marR="0" indent="-233363" algn="l" defTabSz="914400" rtl="0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Tx/>
                <a:buFont typeface="Arial" pitchFamily="34" charset="0"/>
                <a:buChar char="»"/>
                <a:tabLst/>
              </a:pPr>
              <a:endParaRPr kumimoji="0" 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89520" y="4088173"/>
              <a:ext cx="5258829" cy="2164347"/>
              <a:chOff x="589520" y="4030507"/>
              <a:chExt cx="5258829" cy="216434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9520" y="4030507"/>
                <a:ext cx="5258829" cy="2164347"/>
                <a:chOff x="-3613" y="3931651"/>
                <a:chExt cx="5258829" cy="2164347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14342" r="13607" b="19435"/>
                <a:stretch/>
              </p:blipFill>
              <p:spPr>
                <a:xfrm>
                  <a:off x="1500966" y="4580236"/>
                  <a:ext cx="3408777" cy="1515762"/>
                </a:xfrm>
                <a:prstGeom prst="rect">
                  <a:avLst/>
                </a:prstGeom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-3613" y="3931651"/>
                  <a:ext cx="5258829" cy="7571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buNone/>
                  </a:pPr>
                  <a:r>
                    <a:rPr lang="zh-CN" altLang="en-US" sz="3200" b="1" dirty="0">
                      <a:solidFill>
                        <a:srgbClr val="000000"/>
                      </a:solidFill>
                    </a:rPr>
                    <a:t>中介</a:t>
                  </a:r>
                  <a:r>
                    <a:rPr lang="en-US" altLang="zh-CN" sz="3200" b="1" dirty="0">
                      <a:solidFill>
                        <a:srgbClr val="000000"/>
                      </a:solidFill>
                    </a:rPr>
                    <a:t>/</a:t>
                  </a:r>
                  <a:r>
                    <a:rPr lang="zh-CN" altLang="en-US" sz="3200" b="1" dirty="0">
                      <a:solidFill>
                        <a:srgbClr val="000000"/>
                      </a:solidFill>
                    </a:rPr>
                    <a:t>集团欺诈校验规则数量</a:t>
                  </a:r>
                  <a:br>
                    <a:rPr lang="en-US" altLang="zh-CN" sz="3600" b="1" dirty="0">
                      <a:solidFill>
                        <a:srgbClr val="000000"/>
                      </a:solidFill>
                    </a:rPr>
                  </a:br>
                  <a:r>
                    <a:rPr lang="en-US" altLang="zh-CN" sz="1600" b="1" dirty="0">
                      <a:solidFill>
                        <a:srgbClr val="000000"/>
                      </a:solidFill>
                    </a:rPr>
                    <a:t>(</a:t>
                  </a:r>
                  <a:r>
                    <a:rPr lang="zh-CN" altLang="en-US" sz="1600" b="1" dirty="0">
                      <a:solidFill>
                        <a:srgbClr val="000000"/>
                      </a:solidFill>
                    </a:rPr>
                    <a:t>黑名单规则除外</a:t>
                  </a:r>
                  <a:r>
                    <a:rPr lang="en-US" altLang="zh-CN" sz="1600" b="1" dirty="0">
                      <a:solidFill>
                        <a:srgbClr val="000000"/>
                      </a:solidFill>
                    </a:rPr>
                    <a:t>)</a:t>
                  </a:r>
                  <a:endParaRPr lang="en-US" sz="1800" b="1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2225689" y="4838853"/>
                <a:ext cx="31931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5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94104" y="5264093"/>
                <a:ext cx="45397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16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75132" y="5686711"/>
                <a:ext cx="45397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52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5882969" y="4657289"/>
              <a:ext cx="27302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/>
                <a:t>针对当前高频发生的中介代办欺诈，加大力度重点布控，数量达到现有银联系统的</a:t>
              </a:r>
              <a:r>
                <a:rPr lang="en-US" altLang="zh-CN" sz="2000" b="1" dirty="0"/>
                <a:t>10</a:t>
              </a:r>
              <a:r>
                <a:rPr lang="zh-CN" altLang="en-US" sz="2000" b="1" dirty="0"/>
                <a:t>倍</a:t>
              </a:r>
              <a:endParaRPr lang="en-US" sz="20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906" y="5759627"/>
              <a:ext cx="2050230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广农商二期咨询项目</a:t>
              </a:r>
              <a:endPara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4290" y="5277672"/>
              <a:ext cx="1663416" cy="459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1600" b="1" dirty="0">
                  <a:solidFill>
                    <a:srgbClr val="000000"/>
                  </a:solidFill>
                </a:rPr>
                <a:t>FICO</a:t>
              </a:r>
              <a:r>
                <a:rPr lang="zh-CN" altLang="en-US" sz="1600" b="1" dirty="0">
                  <a:solidFill>
                    <a:srgbClr val="000000"/>
                  </a:solidFill>
                </a:rPr>
                <a:t>同业经验</a:t>
              </a:r>
              <a:br>
                <a:rPr lang="en-US" altLang="zh-CN" sz="1600" b="1" dirty="0">
                  <a:solidFill>
                    <a:srgbClr val="000000"/>
                  </a:solidFill>
                </a:rPr>
              </a:br>
              <a:r>
                <a:rPr lang="zh-CN" altLang="en-US" sz="1050" b="1" dirty="0">
                  <a:solidFill>
                    <a:srgbClr val="000000"/>
                  </a:solidFill>
                </a:rPr>
                <a:t>（某国有大行项目）</a:t>
              </a:r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2593" y="4898480"/>
              <a:ext cx="2144748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600" b="1" dirty="0">
                  <a:solidFill>
                    <a:srgbClr val="000000"/>
                  </a:solidFill>
                </a:rPr>
                <a:t>广农商银联系统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6492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CO">
  <a:themeElements>
    <a:clrScheme name="">
      <a:dk1>
        <a:srgbClr val="003F5F"/>
      </a:dk1>
      <a:lt1>
        <a:srgbClr val="FFFFFF"/>
      </a:lt1>
      <a:dk2>
        <a:srgbClr val="A3120D"/>
      </a:dk2>
      <a:lt2>
        <a:srgbClr val="D7D2CB"/>
      </a:lt2>
      <a:accent1>
        <a:srgbClr val="616265"/>
      </a:accent1>
      <a:accent2>
        <a:srgbClr val="FFC82E"/>
      </a:accent2>
      <a:accent3>
        <a:srgbClr val="FFFFFF"/>
      </a:accent3>
      <a:accent4>
        <a:srgbClr val="003450"/>
      </a:accent4>
      <a:accent5>
        <a:srgbClr val="B7B7B8"/>
      </a:accent5>
      <a:accent6>
        <a:srgbClr val="E7B529"/>
      </a:accent6>
      <a:hlink>
        <a:srgbClr val="80A3B7"/>
      </a:hlink>
      <a:folHlink>
        <a:srgbClr val="A2AC59"/>
      </a:folHlink>
    </a:clrScheme>
    <a:fontScheme name="FICO 2010 CONFIDENTIAL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3363" marR="0" indent="-233363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Arial" pitchFamily="34" charset="0"/>
          <a:buChar char="»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33363" marR="0" indent="-233363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 typeface="Arial" pitchFamily="34" charset="0"/>
          <a:buChar char="»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FICO 2010 CONFIDENTIAL 1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F47B1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8BFAB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2">
        <a:dk1>
          <a:srgbClr val="000000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3">
        <a:dk1>
          <a:srgbClr val="4D4E49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40413D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4">
        <a:dk1>
          <a:srgbClr val="42433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373834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5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FC94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646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6">
        <a:dk1>
          <a:srgbClr val="003F5F"/>
        </a:dk1>
        <a:lt1>
          <a:srgbClr val="FFFFFF"/>
        </a:lt1>
        <a:dk2>
          <a:srgbClr val="A3100D"/>
        </a:dk2>
        <a:lt2>
          <a:srgbClr val="D9D8BE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7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8C525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1B220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8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507AA8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9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53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0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1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7686B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8B9BA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2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3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4D4E53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2B2B3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4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80A1B7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5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A2AC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CO 2010 CONFIDENTIAL 16">
        <a:dk1>
          <a:srgbClr val="003F5F"/>
        </a:dk1>
        <a:lt1>
          <a:srgbClr val="FFFFFF"/>
        </a:lt1>
        <a:dk2>
          <a:srgbClr val="A3100D"/>
        </a:dk2>
        <a:lt2>
          <a:srgbClr val="D7D2CB"/>
        </a:lt2>
        <a:accent1>
          <a:srgbClr val="616265"/>
        </a:accent1>
        <a:accent2>
          <a:srgbClr val="FFC82E"/>
        </a:accent2>
        <a:accent3>
          <a:srgbClr val="FFFFFF"/>
        </a:accent3>
        <a:accent4>
          <a:srgbClr val="003450"/>
        </a:accent4>
        <a:accent5>
          <a:srgbClr val="B7B7B8"/>
        </a:accent5>
        <a:accent6>
          <a:srgbClr val="E7B529"/>
        </a:accent6>
        <a:hlink>
          <a:srgbClr val="7E99AA"/>
        </a:hlink>
        <a:folHlink>
          <a:srgbClr val="8B8E4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CO" id="{DE60CD73-28ED-45FF-A994-4824B26BAE6C}" vid="{340FAE98-622C-43E4-BBB1-0CEFC17007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F5F"/>
    </a:dk1>
    <a:lt1>
      <a:srgbClr val="FFFFFF"/>
    </a:lt1>
    <a:dk2>
      <a:srgbClr val="A3100D"/>
    </a:dk2>
    <a:lt2>
      <a:srgbClr val="D7D2CB"/>
    </a:lt2>
    <a:accent1>
      <a:srgbClr val="616265"/>
    </a:accent1>
    <a:accent2>
      <a:srgbClr val="FFC82E"/>
    </a:accent2>
    <a:accent3>
      <a:srgbClr val="FFFFFF"/>
    </a:accent3>
    <a:accent4>
      <a:srgbClr val="003450"/>
    </a:accent4>
    <a:accent5>
      <a:srgbClr val="B7B7B8"/>
    </a:accent5>
    <a:accent6>
      <a:srgbClr val="E7B529"/>
    </a:accent6>
    <a:hlink>
      <a:srgbClr val="80A3B7"/>
    </a:hlink>
    <a:folHlink>
      <a:srgbClr val="A2AC5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FICO</Template>
  <TotalTime>11532</TotalTime>
  <Words>1894</Words>
  <Application>Microsoft Office PowerPoint</Application>
  <PresentationFormat>全屏显示(4:3)</PresentationFormat>
  <Paragraphs>245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FangSong</vt:lpstr>
      <vt:lpstr>仿宋</vt:lpstr>
      <vt:lpstr>楷体</vt:lpstr>
      <vt:lpstr>微软雅黑</vt:lpstr>
      <vt:lpstr>Arial</vt:lpstr>
      <vt:lpstr>Arial Narrow</vt:lpstr>
      <vt:lpstr>Bodoni MT</vt:lpstr>
      <vt:lpstr>Calibri</vt:lpstr>
      <vt:lpstr>Candara</vt:lpstr>
      <vt:lpstr>Courier New</vt:lpstr>
      <vt:lpstr>Wingdings</vt:lpstr>
      <vt:lpstr>FICO</vt:lpstr>
      <vt:lpstr>PowerPoint 演示文稿</vt:lpstr>
      <vt:lpstr>PowerPoint 演示文稿</vt:lpstr>
      <vt:lpstr>项目内容和成果亮点</vt:lpstr>
      <vt:lpstr>项目内容</vt:lpstr>
      <vt:lpstr>项目成果亮点 五大创新两大超越 - 全面领先国内反欺诈同业水准</vt:lpstr>
      <vt:lpstr>信用卡申请反欺诈规则模型开发总结</vt:lpstr>
      <vt:lpstr>创新模糊匹配快速解决方案 奠定规则和模型开发的稳固基石</vt:lpstr>
      <vt:lpstr>360度全方位欺诈风险扫描 确保模型和规则的高覆盖度、高侦测率</vt:lpstr>
      <vt:lpstr>反欺诈规则数量实现大幅度扩充 大力度重点布控中介代办欺诈</vt:lpstr>
      <vt:lpstr>创新设计理念提升规则的复杂度、精准度 反欺诈规则实现质的飞跃</vt:lpstr>
      <vt:lpstr>12大步骤的严谨模型设计 全面前沿开发流程确保模型质量</vt:lpstr>
      <vt:lpstr>相似度评分指标显著提升模型性能 模型拟合度统计指标（KS）创FICO同业经验新高</vt:lpstr>
      <vt:lpstr>信用卡申请反欺诈策略开发总结</vt:lpstr>
      <vt:lpstr>申请反欺诈策略设计思想</vt:lpstr>
      <vt:lpstr>创新Cutoff 策略模拟工具展示策略全景 客户自主决策最大化客户利益需求</vt:lpstr>
      <vt:lpstr>规则策略设计具体细化，风险点提示电核指导性强</vt:lpstr>
      <vt:lpstr>申请欺诈防控体系 可持续优化建议</vt:lpstr>
      <vt:lpstr>申请欺诈防控系统可持续优化建议</vt:lpstr>
      <vt:lpstr>建设反欺诈运维持续改进闭环系统</vt:lpstr>
      <vt:lpstr>项目总结</vt:lpstr>
      <vt:lpstr>项目总结</vt:lpstr>
      <vt:lpstr>谢谢！   </vt:lpstr>
    </vt:vector>
  </TitlesOfParts>
  <Company>FICO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Sun</dc:creator>
  <cp:lastModifiedBy>Miner Data</cp:lastModifiedBy>
  <cp:revision>463</cp:revision>
  <dcterms:created xsi:type="dcterms:W3CDTF">2016-03-07T13:14:54Z</dcterms:created>
  <dcterms:modified xsi:type="dcterms:W3CDTF">2020-08-22T12:53:09Z</dcterms:modified>
</cp:coreProperties>
</file>