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27"/>
  </p:notesMasterIdLst>
  <p:handoutMasterIdLst>
    <p:handoutMasterId r:id="rId28"/>
  </p:handoutMasterIdLst>
  <p:sldIdLst>
    <p:sldId id="256" r:id="rId2"/>
    <p:sldId id="309" r:id="rId3"/>
    <p:sldId id="300" r:id="rId4"/>
    <p:sldId id="314" r:id="rId5"/>
    <p:sldId id="308" r:id="rId6"/>
    <p:sldId id="303" r:id="rId7"/>
    <p:sldId id="289" r:id="rId8"/>
    <p:sldId id="320" r:id="rId9"/>
    <p:sldId id="307" r:id="rId10"/>
    <p:sldId id="310" r:id="rId11"/>
    <p:sldId id="293" r:id="rId12"/>
    <p:sldId id="297" r:id="rId13"/>
    <p:sldId id="298" r:id="rId14"/>
    <p:sldId id="299" r:id="rId15"/>
    <p:sldId id="311" r:id="rId16"/>
    <p:sldId id="315" r:id="rId17"/>
    <p:sldId id="313" r:id="rId18"/>
    <p:sldId id="316" r:id="rId19"/>
    <p:sldId id="312" r:id="rId20"/>
    <p:sldId id="321" r:id="rId21"/>
    <p:sldId id="323" r:id="rId22"/>
    <p:sldId id="306" r:id="rId23"/>
    <p:sldId id="301" r:id="rId24"/>
    <p:sldId id="317" r:id="rId25"/>
    <p:sldId id="318" r:id="rId26"/>
  </p:sldIdLst>
  <p:sldSz cx="9144000" cy="6858000" type="screen4x3"/>
  <p:notesSz cx="7010400" cy="9296400"/>
  <p:defaultTextStyle>
    <a:defPPr>
      <a:defRPr lang="en-US"/>
    </a:defPPr>
    <a:lvl1pPr algn="l" rtl="0" eaLnBrk="0" fontAlgn="base" hangingPunct="0">
      <a:lnSpc>
        <a:spcPct val="90000"/>
      </a:lnSpc>
      <a:spcBef>
        <a:spcPct val="50000"/>
      </a:spcBef>
      <a:spcAft>
        <a:spcPct val="0"/>
      </a:spcAft>
      <a:buClr>
        <a:schemeClr val="tx1"/>
      </a:buClr>
      <a:buFont typeface="Arial" pitchFamily="34" charset="0"/>
      <a:buChar char="»"/>
      <a:defRPr sz="2600" kern="1200">
        <a:solidFill>
          <a:schemeClr val="tx1"/>
        </a:solidFill>
        <a:latin typeface="Arial" pitchFamily="34" charset="0"/>
        <a:ea typeface="+mn-ea"/>
        <a:cs typeface="Arial" pitchFamily="34" charset="0"/>
      </a:defRPr>
    </a:lvl1pPr>
    <a:lvl2pPr marL="457200" algn="l" rtl="0" eaLnBrk="0" fontAlgn="base" hangingPunct="0">
      <a:lnSpc>
        <a:spcPct val="90000"/>
      </a:lnSpc>
      <a:spcBef>
        <a:spcPct val="50000"/>
      </a:spcBef>
      <a:spcAft>
        <a:spcPct val="0"/>
      </a:spcAft>
      <a:buClr>
        <a:schemeClr val="tx1"/>
      </a:buClr>
      <a:buFont typeface="Arial" pitchFamily="34" charset="0"/>
      <a:buChar char="»"/>
      <a:defRPr sz="2600" kern="1200">
        <a:solidFill>
          <a:schemeClr val="tx1"/>
        </a:solidFill>
        <a:latin typeface="Arial" pitchFamily="34" charset="0"/>
        <a:ea typeface="+mn-ea"/>
        <a:cs typeface="Arial" pitchFamily="34" charset="0"/>
      </a:defRPr>
    </a:lvl2pPr>
    <a:lvl3pPr marL="914400" algn="l" rtl="0" eaLnBrk="0" fontAlgn="base" hangingPunct="0">
      <a:lnSpc>
        <a:spcPct val="90000"/>
      </a:lnSpc>
      <a:spcBef>
        <a:spcPct val="50000"/>
      </a:spcBef>
      <a:spcAft>
        <a:spcPct val="0"/>
      </a:spcAft>
      <a:buClr>
        <a:schemeClr val="tx1"/>
      </a:buClr>
      <a:buFont typeface="Arial" pitchFamily="34" charset="0"/>
      <a:buChar char="»"/>
      <a:defRPr sz="2600" kern="1200">
        <a:solidFill>
          <a:schemeClr val="tx1"/>
        </a:solidFill>
        <a:latin typeface="Arial" pitchFamily="34" charset="0"/>
        <a:ea typeface="+mn-ea"/>
        <a:cs typeface="Arial" pitchFamily="34" charset="0"/>
      </a:defRPr>
    </a:lvl3pPr>
    <a:lvl4pPr marL="1371600" algn="l" rtl="0" eaLnBrk="0" fontAlgn="base" hangingPunct="0">
      <a:lnSpc>
        <a:spcPct val="90000"/>
      </a:lnSpc>
      <a:spcBef>
        <a:spcPct val="50000"/>
      </a:spcBef>
      <a:spcAft>
        <a:spcPct val="0"/>
      </a:spcAft>
      <a:buClr>
        <a:schemeClr val="tx1"/>
      </a:buClr>
      <a:buFont typeface="Arial" pitchFamily="34" charset="0"/>
      <a:buChar char="»"/>
      <a:defRPr sz="2600" kern="1200">
        <a:solidFill>
          <a:schemeClr val="tx1"/>
        </a:solidFill>
        <a:latin typeface="Arial" pitchFamily="34" charset="0"/>
        <a:ea typeface="+mn-ea"/>
        <a:cs typeface="Arial" pitchFamily="34" charset="0"/>
      </a:defRPr>
    </a:lvl4pPr>
    <a:lvl5pPr marL="1828800" algn="l" rtl="0" eaLnBrk="0" fontAlgn="base" hangingPunct="0">
      <a:lnSpc>
        <a:spcPct val="90000"/>
      </a:lnSpc>
      <a:spcBef>
        <a:spcPct val="50000"/>
      </a:spcBef>
      <a:spcAft>
        <a:spcPct val="0"/>
      </a:spcAft>
      <a:buClr>
        <a:schemeClr val="tx1"/>
      </a:buClr>
      <a:buFont typeface="Arial" pitchFamily="34" charset="0"/>
      <a:buChar char="»"/>
      <a:defRPr sz="2600" kern="1200">
        <a:solidFill>
          <a:schemeClr val="tx1"/>
        </a:solidFill>
        <a:latin typeface="Arial" pitchFamily="34" charset="0"/>
        <a:ea typeface="+mn-ea"/>
        <a:cs typeface="Arial" pitchFamily="34" charset="0"/>
      </a:defRPr>
    </a:lvl5pPr>
    <a:lvl6pPr marL="2286000" algn="l" defTabSz="914400" rtl="0" eaLnBrk="1" latinLnBrk="0" hangingPunct="1">
      <a:defRPr sz="2600" kern="1200">
        <a:solidFill>
          <a:schemeClr val="tx1"/>
        </a:solidFill>
        <a:latin typeface="Arial" pitchFamily="34" charset="0"/>
        <a:ea typeface="+mn-ea"/>
        <a:cs typeface="Arial" pitchFamily="34" charset="0"/>
      </a:defRPr>
    </a:lvl6pPr>
    <a:lvl7pPr marL="2743200" algn="l" defTabSz="914400" rtl="0" eaLnBrk="1" latinLnBrk="0" hangingPunct="1">
      <a:defRPr sz="2600" kern="1200">
        <a:solidFill>
          <a:schemeClr val="tx1"/>
        </a:solidFill>
        <a:latin typeface="Arial" pitchFamily="34" charset="0"/>
        <a:ea typeface="+mn-ea"/>
        <a:cs typeface="Arial" pitchFamily="34" charset="0"/>
      </a:defRPr>
    </a:lvl7pPr>
    <a:lvl8pPr marL="3200400" algn="l" defTabSz="914400" rtl="0" eaLnBrk="1" latinLnBrk="0" hangingPunct="1">
      <a:defRPr sz="2600" kern="1200">
        <a:solidFill>
          <a:schemeClr val="tx1"/>
        </a:solidFill>
        <a:latin typeface="Arial" pitchFamily="34" charset="0"/>
        <a:ea typeface="+mn-ea"/>
        <a:cs typeface="Arial" pitchFamily="34" charset="0"/>
      </a:defRPr>
    </a:lvl8pPr>
    <a:lvl9pPr marL="3657600" algn="l" defTabSz="914400" rtl="0" eaLnBrk="1" latinLnBrk="0" hangingPunct="1">
      <a:defRPr sz="26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CC"/>
    <a:srgbClr val="FF5050"/>
    <a:srgbClr val="009242"/>
    <a:srgbClr val="008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88377" autoAdjust="0"/>
  </p:normalViewPr>
  <p:slideViewPr>
    <p:cSldViewPr snapToGrid="0">
      <p:cViewPr varScale="1">
        <p:scale>
          <a:sx n="66" d="100"/>
          <a:sy n="66" d="100"/>
        </p:scale>
        <p:origin x="412" y="32"/>
      </p:cViewPr>
      <p:guideLst>
        <p:guide orient="horz" pos="2160"/>
        <p:guide pos="2880"/>
      </p:guideLst>
    </p:cSldViewPr>
  </p:slideViewPr>
  <p:notesTextViewPr>
    <p:cViewPr>
      <p:scale>
        <a:sx n="1" d="1"/>
        <a:sy n="1" d="1"/>
      </p:scale>
      <p:origin x="0" y="0"/>
    </p:cViewPr>
  </p:notesText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A5236-6851-49F0-ABE9-4EF7A300BD16}" type="doc">
      <dgm:prSet loTypeId="urn:microsoft.com/office/officeart/2008/layout/NameandTitleOrganizationalChart" loCatId="hierarchy" qsTypeId="urn:microsoft.com/office/officeart/2005/8/quickstyle/simple1" qsCatId="simple" csTypeId="urn:microsoft.com/office/officeart/2005/8/colors/accent4_5" csCatId="accent4" phldr="1"/>
      <dgm:spPr/>
      <dgm:t>
        <a:bodyPr/>
        <a:lstStyle/>
        <a:p>
          <a:endParaRPr lang="zh-CN" altLang="en-US"/>
        </a:p>
      </dgm:t>
    </dgm:pt>
    <dgm:pt modelId="{1DDBF5C6-9D78-4D5A-984C-09AB40627FB8}">
      <dgm:prSet phldrT="[文本]" custT="1"/>
      <dgm:spPr/>
      <dgm:t>
        <a:bodyPr/>
        <a:lstStyle/>
        <a:p>
          <a:r>
            <a:rPr lang="zh-CN" altLang="en-US" sz="1100" dirty="0">
              <a:latin typeface="微软雅黑" pitchFamily="34" charset="-122"/>
              <a:ea typeface="微软雅黑" pitchFamily="34" charset="-122"/>
            </a:rPr>
            <a:t>进件</a:t>
          </a:r>
        </a:p>
      </dgm:t>
    </dgm:pt>
    <dgm:pt modelId="{ABA47DFB-2400-4AA2-A508-A16D36CB3E2F}" type="parTrans" cxnId="{40C19D5D-D1CD-4550-9C1E-176AEBB9FDC2}">
      <dgm:prSet/>
      <dgm:spPr/>
      <dgm:t>
        <a:bodyPr/>
        <a:lstStyle/>
        <a:p>
          <a:endParaRPr lang="zh-CN" altLang="en-US">
            <a:latin typeface="微软雅黑" pitchFamily="34" charset="-122"/>
            <a:ea typeface="微软雅黑" pitchFamily="34" charset="-122"/>
          </a:endParaRPr>
        </a:p>
      </dgm:t>
    </dgm:pt>
    <dgm:pt modelId="{E1DD10DB-A7E8-468B-ADA3-A4C106528A71}" type="sibTrans" cxnId="{40C19D5D-D1CD-4550-9C1E-176AEBB9FDC2}">
      <dgm:prSet/>
      <dgm:spPr/>
      <dgm:t>
        <a:bodyPr/>
        <a:lstStyle/>
        <a:p>
          <a:r>
            <a:rPr lang="en-US" altLang="zh-CN" dirty="0">
              <a:latin typeface="微软雅黑" pitchFamily="34" charset="-122"/>
              <a:ea typeface="微软雅黑" pitchFamily="34" charset="-122"/>
            </a:rPr>
            <a:t>4,539,449 </a:t>
          </a:r>
          <a:r>
            <a:rPr lang="en-US" altLang="zh-CN" b="1" dirty="0">
              <a:latin typeface="微软雅黑" pitchFamily="34" charset="-122"/>
              <a:ea typeface="微软雅黑" pitchFamily="34" charset="-122"/>
            </a:rPr>
            <a:t>| 100%</a:t>
          </a:r>
          <a:endParaRPr lang="zh-CN" altLang="en-US" b="1" dirty="0">
            <a:latin typeface="微软雅黑" pitchFamily="34" charset="-122"/>
            <a:ea typeface="微软雅黑" pitchFamily="34" charset="-122"/>
          </a:endParaRPr>
        </a:p>
      </dgm:t>
    </dgm:pt>
    <dgm:pt modelId="{A8925B08-4D72-432F-B411-A5318BE724C7}">
      <dgm:prSet phldrT="[文本]"/>
      <dgm:spPr/>
      <dgm:t>
        <a:bodyPr/>
        <a:lstStyle/>
        <a:p>
          <a:r>
            <a:rPr lang="zh-CN" altLang="en-US" dirty="0">
              <a:latin typeface="微软雅黑" pitchFamily="34" charset="-122"/>
              <a:ea typeface="微软雅黑" pitchFamily="34" charset="-122"/>
            </a:rPr>
            <a:t>卡中心审批</a:t>
          </a:r>
        </a:p>
      </dgm:t>
    </dgm:pt>
    <dgm:pt modelId="{999A78C1-D829-429C-99D7-6FFDF1206783}" type="parTrans" cxnId="{7453FD37-E745-4528-9C24-91B82850919B}">
      <dgm:prSet/>
      <dgm:spPr/>
      <dgm:t>
        <a:bodyPr/>
        <a:lstStyle/>
        <a:p>
          <a:endParaRPr lang="zh-CN" altLang="en-US">
            <a:latin typeface="微软雅黑" pitchFamily="34" charset="-122"/>
            <a:ea typeface="微软雅黑" pitchFamily="34" charset="-122"/>
          </a:endParaRPr>
        </a:p>
      </dgm:t>
    </dgm:pt>
    <dgm:pt modelId="{67A381BE-2BC6-4D80-895E-63E7D3F260F4}" type="sibTrans" cxnId="{7453FD37-E745-4528-9C24-91B82850919B}">
      <dgm:prSet custT="1"/>
      <dgm:spPr/>
      <dgm:t>
        <a:bodyPr/>
        <a:lstStyle/>
        <a:p>
          <a:r>
            <a:rPr lang="en-US" altLang="zh-CN" sz="700" dirty="0">
              <a:latin typeface="微软雅黑" pitchFamily="34" charset="-122"/>
              <a:ea typeface="微软雅黑" pitchFamily="34" charset="-122"/>
            </a:rPr>
            <a:t>4,263,790 </a:t>
          </a:r>
          <a:r>
            <a:rPr lang="en-US" altLang="zh-CN" sz="700" b="1" dirty="0">
              <a:latin typeface="微软雅黑" pitchFamily="34" charset="-122"/>
              <a:ea typeface="微软雅黑" pitchFamily="34" charset="-122"/>
            </a:rPr>
            <a:t>| 93.93%</a:t>
          </a:r>
          <a:endParaRPr lang="zh-CN" altLang="en-US" sz="700" b="1" dirty="0">
            <a:latin typeface="微软雅黑" pitchFamily="34" charset="-122"/>
            <a:ea typeface="微软雅黑" pitchFamily="34" charset="-122"/>
          </a:endParaRPr>
        </a:p>
      </dgm:t>
    </dgm:pt>
    <dgm:pt modelId="{B747B48A-B7D4-4AC7-8393-5226C68E9B52}">
      <dgm:prSet phldrT="[文本]"/>
      <dgm:spPr/>
      <dgm:t>
        <a:bodyPr/>
        <a:lstStyle/>
        <a:p>
          <a:r>
            <a:rPr lang="zh-CN" altLang="en-US" dirty="0">
              <a:latin typeface="微软雅黑" pitchFamily="34" charset="-122"/>
              <a:ea typeface="微软雅黑" pitchFamily="34" charset="-122"/>
            </a:rPr>
            <a:t>分行审批</a:t>
          </a:r>
        </a:p>
      </dgm:t>
    </dgm:pt>
    <dgm:pt modelId="{2A69E926-AE05-4911-AE1F-9A9667EBCA23}" type="parTrans" cxnId="{FD8A1090-9CC9-4B64-9CE5-BF458B92E8D7}">
      <dgm:prSet/>
      <dgm:spPr/>
      <dgm:t>
        <a:bodyPr/>
        <a:lstStyle/>
        <a:p>
          <a:endParaRPr lang="zh-CN" altLang="en-US">
            <a:latin typeface="微软雅黑" pitchFamily="34" charset="-122"/>
            <a:ea typeface="微软雅黑" pitchFamily="34" charset="-122"/>
          </a:endParaRPr>
        </a:p>
      </dgm:t>
    </dgm:pt>
    <dgm:pt modelId="{16DD3BED-BB53-429E-91E9-70BC010505DA}" type="sibTrans" cxnId="{FD8A1090-9CC9-4B64-9CE5-BF458B92E8D7}">
      <dgm:prSet/>
      <dgm:spPr/>
      <dgm:t>
        <a:bodyPr/>
        <a:lstStyle/>
        <a:p>
          <a:r>
            <a:rPr lang="en-US" altLang="zh-CN" dirty="0">
              <a:latin typeface="微软雅黑" pitchFamily="34" charset="-122"/>
              <a:ea typeface="微软雅黑" pitchFamily="34" charset="-122"/>
            </a:rPr>
            <a:t>275,659 | </a:t>
          </a:r>
          <a:r>
            <a:rPr lang="en-US" altLang="zh-CN" b="1" dirty="0">
              <a:latin typeface="微软雅黑" pitchFamily="34" charset="-122"/>
              <a:ea typeface="微软雅黑" pitchFamily="34" charset="-122"/>
            </a:rPr>
            <a:t>6.07%</a:t>
          </a:r>
          <a:endParaRPr lang="zh-CN" altLang="en-US" b="1" dirty="0">
            <a:latin typeface="微软雅黑" pitchFamily="34" charset="-122"/>
            <a:ea typeface="微软雅黑" pitchFamily="34" charset="-122"/>
          </a:endParaRPr>
        </a:p>
      </dgm:t>
    </dgm:pt>
    <dgm:pt modelId="{2C68D373-3C92-4562-A5AA-BF3EADC37B11}">
      <dgm:prSet phldrT="[文本]"/>
      <dgm:spPr/>
      <dgm:t>
        <a:bodyPr/>
        <a:lstStyle/>
        <a:p>
          <a:r>
            <a:rPr lang="zh-CN" altLang="en-US" dirty="0">
              <a:latin typeface="微软雅黑" pitchFamily="34" charset="-122"/>
              <a:ea typeface="微软雅黑" pitchFamily="34" charset="-122"/>
            </a:rPr>
            <a:t>决策系统</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自动拒绝</a:t>
          </a:r>
        </a:p>
      </dgm:t>
    </dgm:pt>
    <dgm:pt modelId="{B34A868E-B25F-4C15-86C1-8F2173DC2C9B}" type="parTrans" cxnId="{4FE6B4C9-742E-4C3F-8EA6-074F2BBDB7AB}">
      <dgm:prSet/>
      <dgm:spPr/>
      <dgm:t>
        <a:bodyPr/>
        <a:lstStyle/>
        <a:p>
          <a:endParaRPr lang="zh-CN" altLang="en-US">
            <a:latin typeface="微软雅黑" pitchFamily="34" charset="-122"/>
            <a:ea typeface="微软雅黑" pitchFamily="34" charset="-122"/>
          </a:endParaRPr>
        </a:p>
      </dgm:t>
    </dgm:pt>
    <dgm:pt modelId="{1130E136-2194-4DE1-A77F-1CA3089FCCA2}" type="sibTrans" cxnId="{4FE6B4C9-742E-4C3F-8EA6-074F2BBDB7AB}">
      <dgm:prSet/>
      <dgm:spPr/>
      <dgm:t>
        <a:bodyPr/>
        <a:lstStyle/>
        <a:p>
          <a:r>
            <a:rPr lang="en-US" altLang="zh-CN" dirty="0">
              <a:latin typeface="微软雅黑" pitchFamily="34" charset="-122"/>
              <a:ea typeface="微软雅黑" pitchFamily="34" charset="-122"/>
            </a:rPr>
            <a:t>1,294,956 | </a:t>
          </a:r>
          <a:r>
            <a:rPr lang="en-US" altLang="zh-CN" b="1" dirty="0">
              <a:latin typeface="微软雅黑" pitchFamily="34" charset="-122"/>
              <a:ea typeface="微软雅黑" pitchFamily="34" charset="-122"/>
            </a:rPr>
            <a:t>28.52%</a:t>
          </a:r>
          <a:endParaRPr lang="zh-CN" altLang="en-US" b="1" dirty="0">
            <a:latin typeface="微软雅黑" pitchFamily="34" charset="-122"/>
            <a:ea typeface="微软雅黑" pitchFamily="34" charset="-122"/>
          </a:endParaRPr>
        </a:p>
      </dgm:t>
    </dgm:pt>
    <dgm:pt modelId="{D0AD0D78-C9DC-46DE-B955-7401C3E8B1F1}">
      <dgm:prSet phldrT="[文本]"/>
      <dgm:spPr/>
      <dgm:t>
        <a:bodyPr/>
        <a:lstStyle/>
        <a:p>
          <a:r>
            <a:rPr lang="zh-CN" altLang="en-US" dirty="0">
              <a:latin typeface="微软雅黑" pitchFamily="34" charset="-122"/>
              <a:ea typeface="微软雅黑" pitchFamily="34" charset="-122"/>
            </a:rPr>
            <a:t>客户主动取消</a:t>
          </a:r>
        </a:p>
      </dgm:t>
    </dgm:pt>
    <dgm:pt modelId="{E4293357-01E9-462B-90D3-71A0163F7BEF}" type="parTrans" cxnId="{41A859DC-1C01-41ED-B3AF-981551380501}">
      <dgm:prSet/>
      <dgm:spPr/>
      <dgm:t>
        <a:bodyPr/>
        <a:lstStyle/>
        <a:p>
          <a:endParaRPr lang="zh-CN" altLang="en-US">
            <a:latin typeface="微软雅黑" pitchFamily="34" charset="-122"/>
            <a:ea typeface="微软雅黑" pitchFamily="34" charset="-122"/>
          </a:endParaRPr>
        </a:p>
      </dgm:t>
    </dgm:pt>
    <dgm:pt modelId="{AA3AE8D9-6B10-4676-8AE0-ED8B9EB914D6}" type="sibTrans" cxnId="{41A859DC-1C01-41ED-B3AF-981551380501}">
      <dgm:prSet/>
      <dgm:spPr/>
      <dgm:t>
        <a:bodyPr/>
        <a:lstStyle/>
        <a:p>
          <a:r>
            <a:rPr lang="en-US" altLang="zh-CN" dirty="0">
              <a:latin typeface="微软雅黑" pitchFamily="34" charset="-122"/>
              <a:ea typeface="微软雅黑" pitchFamily="34" charset="-122"/>
            </a:rPr>
            <a:t>28,7479 | </a:t>
          </a:r>
          <a:r>
            <a:rPr lang="en-US" altLang="zh-CN" b="1" dirty="0">
              <a:latin typeface="微软雅黑" pitchFamily="34" charset="-122"/>
              <a:ea typeface="微软雅黑" pitchFamily="34" charset="-122"/>
            </a:rPr>
            <a:t>0.62%</a:t>
          </a:r>
          <a:endParaRPr lang="zh-CN" altLang="en-US" b="1" dirty="0">
            <a:latin typeface="微软雅黑" pitchFamily="34" charset="-122"/>
            <a:ea typeface="微软雅黑" pitchFamily="34" charset="-122"/>
          </a:endParaRPr>
        </a:p>
      </dgm:t>
    </dgm:pt>
    <dgm:pt modelId="{E623AB15-41E6-42E9-B3A2-454E9D5EB7CC}">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a:latin typeface="微软雅黑" pitchFamily="34" charset="-122"/>
              <a:ea typeface="微软雅黑" pitchFamily="34" charset="-122"/>
            </a:rPr>
            <a:t>进入</a:t>
          </a:r>
          <a:r>
            <a:rPr lang="en-US" altLang="zh-CN" dirty="0">
              <a:latin typeface="微软雅黑" pitchFamily="34" charset="-122"/>
              <a:ea typeface="微软雅黑" pitchFamily="34" charset="-122"/>
            </a:rPr>
            <a:t>Instinct</a:t>
          </a:r>
          <a:r>
            <a:rPr lang="zh-CN" altLang="en-US" dirty="0">
              <a:latin typeface="微软雅黑" pitchFamily="34" charset="-122"/>
              <a:ea typeface="微软雅黑" pitchFamily="34" charset="-122"/>
            </a:rPr>
            <a:t>系统</a:t>
          </a:r>
        </a:p>
      </dgm:t>
    </dgm:pt>
    <dgm:pt modelId="{02EDFC4D-5EB1-4B89-A643-D1ABF35CF993}" type="parTrans" cxnId="{80C7D73F-7194-4921-9E43-707C8A6A176F}">
      <dgm:prSet/>
      <dgm:spPr/>
      <dgm:t>
        <a:bodyPr/>
        <a:lstStyle/>
        <a:p>
          <a:endParaRPr lang="zh-CN" altLang="en-US">
            <a:latin typeface="微软雅黑" pitchFamily="34" charset="-122"/>
            <a:ea typeface="微软雅黑" pitchFamily="34" charset="-122"/>
          </a:endParaRPr>
        </a:p>
      </dgm:t>
    </dgm:pt>
    <dgm:pt modelId="{3303C68A-4A2C-4E4F-A4A1-B6D4D2D4F7F3}" type="sibTrans" cxnId="{80C7D73F-7194-4921-9E43-707C8A6A176F}">
      <dgm:prSet custT="1"/>
      <dgm:spPr/>
      <dgm:t>
        <a:bodyPr/>
        <a:lstStyle/>
        <a:p>
          <a:r>
            <a:rPr lang="en-US" altLang="zh-CN" sz="700" dirty="0">
              <a:latin typeface="微软雅黑" pitchFamily="34" charset="-122"/>
              <a:ea typeface="微软雅黑" pitchFamily="34" charset="-122"/>
            </a:rPr>
            <a:t>2,940,087 | </a:t>
          </a:r>
          <a:r>
            <a:rPr lang="en-US" altLang="zh-CN" sz="900" b="1" dirty="0">
              <a:latin typeface="微软雅黑" pitchFamily="34" charset="-122"/>
              <a:ea typeface="微软雅黑" pitchFamily="34" charset="-122"/>
            </a:rPr>
            <a:t>64.74%</a:t>
          </a:r>
          <a:endParaRPr lang="zh-CN" altLang="en-US" sz="700" b="1" dirty="0">
            <a:latin typeface="微软雅黑" pitchFamily="34" charset="-122"/>
            <a:ea typeface="微软雅黑" pitchFamily="34" charset="-122"/>
          </a:endParaRPr>
        </a:p>
      </dgm:t>
    </dgm:pt>
    <dgm:pt modelId="{696C75DB-0D3A-47F8-9085-9887A929D0D4}">
      <dgm:prSet phldrT="[文本]"/>
      <dgm:spPr/>
      <dgm:t>
        <a:bodyPr/>
        <a:lstStyle/>
        <a:p>
          <a:r>
            <a:rPr lang="en-US" altLang="zh-CN" dirty="0">
              <a:latin typeface="微软雅黑" pitchFamily="34" charset="-122"/>
              <a:ea typeface="微软雅黑" pitchFamily="34" charset="-122"/>
            </a:rPr>
            <a:t>Instinct</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自动决策</a:t>
          </a:r>
        </a:p>
      </dgm:t>
    </dgm:pt>
    <dgm:pt modelId="{52039FF1-9F22-434A-928E-FD9CC37FCEB9}" type="parTrans" cxnId="{62B0E06F-FA82-4970-8795-7C828B02E4EC}">
      <dgm:prSet/>
      <dgm:spPr/>
      <dgm:t>
        <a:bodyPr/>
        <a:lstStyle/>
        <a:p>
          <a:endParaRPr lang="zh-CN" altLang="en-US">
            <a:latin typeface="微软雅黑" pitchFamily="34" charset="-122"/>
            <a:ea typeface="微软雅黑" pitchFamily="34" charset="-122"/>
          </a:endParaRPr>
        </a:p>
      </dgm:t>
    </dgm:pt>
    <dgm:pt modelId="{9FBFBB4C-1C8D-461D-AB99-3DA3AEB7FEE2}" type="sibTrans" cxnId="{62B0E06F-FA82-4970-8795-7C828B02E4EC}">
      <dgm:prSet/>
      <dgm:spPr/>
      <dgm:t>
        <a:bodyPr/>
        <a:lstStyle/>
        <a:p>
          <a:r>
            <a:rPr lang="en-US" altLang="zh-CN" dirty="0">
              <a:latin typeface="微软雅黑" pitchFamily="34" charset="-122"/>
              <a:ea typeface="微软雅黑" pitchFamily="34" charset="-122"/>
            </a:rPr>
            <a:t>77,940 | </a:t>
          </a:r>
          <a:r>
            <a:rPr lang="en-US" altLang="zh-CN" b="1" dirty="0">
              <a:latin typeface="微软雅黑" pitchFamily="34" charset="-122"/>
              <a:ea typeface="微软雅黑" pitchFamily="34" charset="-122"/>
            </a:rPr>
            <a:t>1.72%</a:t>
          </a:r>
          <a:endParaRPr lang="zh-CN" altLang="en-US" b="1" dirty="0">
            <a:latin typeface="微软雅黑" pitchFamily="34" charset="-122"/>
            <a:ea typeface="微软雅黑" pitchFamily="34" charset="-122"/>
          </a:endParaRPr>
        </a:p>
      </dgm:t>
    </dgm:pt>
    <dgm:pt modelId="{030585DA-07AC-4D58-8D95-AE6B426A42D8}">
      <dgm:prSet phldrT="[文本]"/>
      <dgm:spPr/>
      <dgm:t>
        <a:bodyPr/>
        <a:lstStyle/>
        <a:p>
          <a:r>
            <a:rPr lang="zh-CN" altLang="en-US">
              <a:latin typeface="微软雅黑" pitchFamily="34" charset="-122"/>
              <a:ea typeface="微软雅黑" pitchFamily="34" charset="-122"/>
            </a:rPr>
            <a:t>特殊类产品</a:t>
          </a:r>
          <a:endParaRPr lang="zh-CN" altLang="en-US" dirty="0">
            <a:latin typeface="微软雅黑" pitchFamily="34" charset="-122"/>
            <a:ea typeface="微软雅黑" pitchFamily="34" charset="-122"/>
          </a:endParaRPr>
        </a:p>
      </dgm:t>
    </dgm:pt>
    <dgm:pt modelId="{47C4BFFE-259C-478A-8780-49BAE811D756}" type="parTrans" cxnId="{56BCD4CD-DF7B-4A62-9FA5-4DCDEB173C9C}">
      <dgm:prSet/>
      <dgm:spPr/>
      <dgm:t>
        <a:bodyPr/>
        <a:lstStyle/>
        <a:p>
          <a:endParaRPr lang="en-US"/>
        </a:p>
      </dgm:t>
    </dgm:pt>
    <dgm:pt modelId="{FAB3BCB0-10AF-45A9-946B-86BF586EF1DE}" type="sibTrans" cxnId="{56BCD4CD-DF7B-4A62-9FA5-4DCDEB173C9C}">
      <dgm:prSet/>
      <dgm:spPr/>
      <dgm:t>
        <a:bodyPr/>
        <a:lstStyle/>
        <a:p>
          <a:r>
            <a:rPr lang="en-US" dirty="0"/>
            <a:t>41,904 | </a:t>
          </a:r>
          <a:r>
            <a:rPr lang="en-US" b="1" dirty="0"/>
            <a:t>0.91%</a:t>
          </a:r>
        </a:p>
      </dgm:t>
    </dgm:pt>
    <dgm:pt modelId="{CEFF32F7-FD2F-4437-B8EA-114B710677C4}">
      <dgm:prSet phldrT="[文本]"/>
      <dgm:spPr/>
      <dgm:t>
        <a:bodyPr/>
        <a:lstStyle/>
        <a:p>
          <a:r>
            <a:rPr lang="zh-CN" altLang="en-US" dirty="0">
              <a:latin typeface="微软雅黑" pitchFamily="34" charset="-122"/>
              <a:ea typeface="微软雅黑" pitchFamily="34" charset="-122"/>
            </a:rPr>
            <a:t>万用金</a:t>
          </a:r>
        </a:p>
      </dgm:t>
    </dgm:pt>
    <dgm:pt modelId="{7A1F6283-E5B1-49F2-921F-79615472C7CE}" type="parTrans" cxnId="{59398C33-6317-4621-9BF2-493D7909F184}">
      <dgm:prSet/>
      <dgm:spPr/>
      <dgm:t>
        <a:bodyPr/>
        <a:lstStyle/>
        <a:p>
          <a:endParaRPr lang="en-US"/>
        </a:p>
      </dgm:t>
    </dgm:pt>
    <dgm:pt modelId="{F7E59C90-4079-46CB-976C-1A9044CE7796}" type="sibTrans" cxnId="{59398C33-6317-4621-9BF2-493D7909F184}">
      <dgm:prSet/>
      <dgm:spPr/>
      <dgm:t>
        <a:bodyPr/>
        <a:lstStyle/>
        <a:p>
          <a:r>
            <a:rPr lang="en-US" dirty="0"/>
            <a:t>29,906 | </a:t>
          </a:r>
          <a:r>
            <a:rPr lang="en-US" b="1" dirty="0"/>
            <a:t>0.65%</a:t>
          </a:r>
        </a:p>
      </dgm:t>
    </dgm:pt>
    <dgm:pt modelId="{D75AA5AF-3015-45AF-9215-2A8C8F09CD42}">
      <dgm:prSet phldrT="[文本]"/>
      <dgm:spPr/>
      <dgm:t>
        <a:bodyPr/>
        <a:lstStyle/>
        <a:p>
          <a:r>
            <a:rPr lang="zh-CN" altLang="en-US" dirty="0">
              <a:latin typeface="微软雅黑" pitchFamily="34" charset="-122"/>
              <a:ea typeface="微软雅黑" pitchFamily="34" charset="-122"/>
            </a:rPr>
            <a:t>大额分期</a:t>
          </a:r>
        </a:p>
      </dgm:t>
    </dgm:pt>
    <dgm:pt modelId="{EDEE8207-739D-4471-B34D-8588478BCFAC}" type="parTrans" cxnId="{FA150B7F-93E7-4254-B2E8-FAD16C48B4CC}">
      <dgm:prSet/>
      <dgm:spPr/>
      <dgm:t>
        <a:bodyPr/>
        <a:lstStyle/>
        <a:p>
          <a:endParaRPr lang="en-US"/>
        </a:p>
      </dgm:t>
    </dgm:pt>
    <dgm:pt modelId="{5B7B8300-9594-4E58-BD3C-E8C129D106D3}" type="sibTrans" cxnId="{FA150B7F-93E7-4254-B2E8-FAD16C48B4CC}">
      <dgm:prSet/>
      <dgm:spPr/>
      <dgm:t>
        <a:bodyPr/>
        <a:lstStyle/>
        <a:p>
          <a:r>
            <a:rPr lang="en-US" dirty="0"/>
            <a:t>11,998 | </a:t>
          </a:r>
          <a:r>
            <a:rPr lang="en-US" b="1" dirty="0"/>
            <a:t>0.26%</a:t>
          </a:r>
        </a:p>
      </dgm:t>
    </dgm:pt>
    <dgm:pt modelId="{4397368E-E479-488C-BBD2-F924540130DE}">
      <dgm:prSet phldrT="[文本]"/>
      <dgm:spPr/>
      <dgm:t>
        <a:bodyPr/>
        <a:lstStyle/>
        <a:p>
          <a:r>
            <a:rPr lang="zh-CN" altLang="en-US" dirty="0">
              <a:latin typeface="微软雅黑" pitchFamily="34" charset="-122"/>
              <a:ea typeface="微软雅黑" pitchFamily="34" charset="-122"/>
            </a:rPr>
            <a:t>普通信用卡</a:t>
          </a:r>
        </a:p>
      </dgm:t>
    </dgm:pt>
    <dgm:pt modelId="{6977E741-BB06-4C32-9A59-CD9898DC49D5}" type="parTrans" cxnId="{E7FCC57A-AFEC-457F-911B-3B83A727D2F3}">
      <dgm:prSet/>
      <dgm:spPr/>
      <dgm:t>
        <a:bodyPr/>
        <a:lstStyle/>
        <a:p>
          <a:endParaRPr lang="en-US"/>
        </a:p>
      </dgm:t>
    </dgm:pt>
    <dgm:pt modelId="{90392663-9E66-465B-92A2-FC4F499F5916}" type="sibTrans" cxnId="{E7FCC57A-AFEC-457F-911B-3B83A727D2F3}">
      <dgm:prSet/>
      <dgm:spPr/>
      <dgm:t>
        <a:bodyPr/>
        <a:lstStyle/>
        <a:p>
          <a:r>
            <a:rPr lang="en-US" dirty="0"/>
            <a:t>2,898,183 | </a:t>
          </a:r>
          <a:r>
            <a:rPr lang="en-US" b="1" dirty="0"/>
            <a:t>63.83%</a:t>
          </a:r>
        </a:p>
      </dgm:t>
    </dgm:pt>
    <dgm:pt modelId="{69ED31C7-A37A-4676-B0EE-C2E507C9F399}">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a:latin typeface="微软雅黑" pitchFamily="34" charset="-122"/>
              <a:ea typeface="微软雅黑" pitchFamily="34" charset="-122"/>
            </a:rPr>
            <a:t>人工处理</a:t>
          </a:r>
        </a:p>
      </dgm:t>
    </dgm:pt>
    <dgm:pt modelId="{193878C3-E5B2-4611-BC5A-44B2EB33FC7A}" type="parTrans" cxnId="{4F29A175-A0C2-4F99-9BB5-4A801837A540}">
      <dgm:prSet/>
      <dgm:spPr/>
      <dgm:t>
        <a:bodyPr/>
        <a:lstStyle/>
        <a:p>
          <a:endParaRPr lang="en-US"/>
        </a:p>
      </dgm:t>
    </dgm:pt>
    <dgm:pt modelId="{339FD89A-F9F7-4436-AB9C-D35F5951BDC5}" type="sibTrans" cxnId="{4F29A175-A0C2-4F99-9BB5-4A801837A540}">
      <dgm:prSet custT="1"/>
      <dgm:spPr/>
      <dgm:t>
        <a:bodyPr/>
        <a:lstStyle/>
        <a:p>
          <a:r>
            <a:rPr lang="en-US" sz="900" dirty="0"/>
            <a:t>1,671,141 |</a:t>
          </a:r>
          <a:r>
            <a:rPr lang="en-US" sz="900" b="1" dirty="0"/>
            <a:t>36.8%</a:t>
          </a:r>
          <a:r>
            <a:rPr lang="en-US" sz="1000" b="1" dirty="0"/>
            <a:t> </a:t>
          </a:r>
        </a:p>
      </dgm:t>
    </dgm:pt>
    <dgm:pt modelId="{D9118C04-66E4-4945-9001-4A77D4566E9F}">
      <dgm:prSet phldrT="[文本]"/>
      <dgm:spPr/>
      <dgm:t>
        <a:bodyPr/>
        <a:lstStyle/>
        <a:p>
          <a:r>
            <a:rPr lang="zh-CN" altLang="en-US" dirty="0">
              <a:latin typeface="微软雅黑" pitchFamily="34" charset="-122"/>
              <a:ea typeface="微软雅黑" pitchFamily="34" charset="-122"/>
            </a:rPr>
            <a:t>欺诈侦测团队</a:t>
          </a:r>
        </a:p>
      </dgm:t>
    </dgm:pt>
    <dgm:pt modelId="{702B2767-F9D0-45D1-B5B2-118225BCAF23}" type="parTrans" cxnId="{2B5A42A8-C0AE-477A-9DBC-4B31D7B15B02}">
      <dgm:prSet/>
      <dgm:spPr/>
      <dgm:t>
        <a:bodyPr/>
        <a:lstStyle/>
        <a:p>
          <a:endParaRPr lang="en-US"/>
        </a:p>
      </dgm:t>
    </dgm:pt>
    <dgm:pt modelId="{E335BE95-90CD-448A-B0CB-C1601A4D489A}" type="sibTrans" cxnId="{2B5A42A8-C0AE-477A-9DBC-4B31D7B15B02}">
      <dgm:prSet/>
      <dgm:spPr/>
      <dgm:t>
        <a:bodyPr/>
        <a:lstStyle/>
        <a:p>
          <a:r>
            <a:rPr lang="en-US" dirty="0"/>
            <a:t>177,832 | </a:t>
          </a:r>
          <a:r>
            <a:rPr lang="en-US" b="1" dirty="0"/>
            <a:t>3.91%</a:t>
          </a:r>
        </a:p>
      </dgm:t>
    </dgm:pt>
    <dgm:pt modelId="{7F521583-6DBA-4352-9629-0CAE6E12F2E7}">
      <dgm:prSet phldrT="[文本]"/>
      <dgm:spPr/>
      <dgm:t>
        <a:bodyPr/>
        <a:lstStyle/>
        <a:p>
          <a:r>
            <a:rPr lang="zh-CN" altLang="en-US" dirty="0">
              <a:latin typeface="微软雅黑" pitchFamily="34" charset="-122"/>
              <a:ea typeface="微软雅黑" pitchFamily="34" charset="-122"/>
            </a:rPr>
            <a:t>欺诈侦测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电核</a:t>
          </a:r>
        </a:p>
      </dgm:t>
    </dgm:pt>
    <dgm:pt modelId="{AF17B404-82CA-4E17-9F53-74300825EFDC}" type="parTrans" cxnId="{F6DA4FA7-6DDB-425A-83E4-B88703FC6726}">
      <dgm:prSet/>
      <dgm:spPr/>
      <dgm:t>
        <a:bodyPr/>
        <a:lstStyle/>
        <a:p>
          <a:endParaRPr lang="en-US"/>
        </a:p>
      </dgm:t>
    </dgm:pt>
    <dgm:pt modelId="{624D0DE7-DC00-494A-A203-F75A291F76F3}" type="sibTrans" cxnId="{F6DA4FA7-6DDB-425A-83E4-B88703FC6726}">
      <dgm:prSet/>
      <dgm:spPr/>
      <dgm:t>
        <a:bodyPr/>
        <a:lstStyle/>
        <a:p>
          <a:r>
            <a:rPr lang="en-US" dirty="0"/>
            <a:t>827,619 | </a:t>
          </a:r>
          <a:r>
            <a:rPr lang="en-US" b="1" dirty="0"/>
            <a:t>18.23%</a:t>
          </a:r>
        </a:p>
      </dgm:t>
    </dgm:pt>
    <dgm:pt modelId="{98286EBA-2162-4A5E-A5BE-C484B1B91F08}">
      <dgm:prSet phldrT="[文本]"/>
      <dgm:spPr/>
      <dgm:t>
        <a:bodyPr/>
        <a:lstStyle/>
        <a:p>
          <a:r>
            <a:rPr lang="zh-CN" altLang="en-US" dirty="0">
              <a:latin typeface="微软雅黑" pitchFamily="34" charset="-122"/>
              <a:ea typeface="微软雅黑" pitchFamily="34" charset="-122"/>
            </a:rPr>
            <a:t>电核团队</a:t>
          </a:r>
        </a:p>
      </dgm:t>
    </dgm:pt>
    <dgm:pt modelId="{0B6DE0C8-D6CC-405E-9E6C-27DB65E0A9BC}" type="parTrans" cxnId="{2F3F0CEF-BA57-48AA-A443-7891E9E31F06}">
      <dgm:prSet/>
      <dgm:spPr/>
      <dgm:t>
        <a:bodyPr/>
        <a:lstStyle/>
        <a:p>
          <a:endParaRPr lang="en-US"/>
        </a:p>
      </dgm:t>
    </dgm:pt>
    <dgm:pt modelId="{D5F4804F-30B6-4DA0-9751-4BBA0EAA9DBF}" type="sibTrans" cxnId="{2F3F0CEF-BA57-48AA-A443-7891E9E31F06}">
      <dgm:prSet/>
      <dgm:spPr/>
      <dgm:t>
        <a:bodyPr/>
        <a:lstStyle/>
        <a:p>
          <a:r>
            <a:rPr lang="en-US" dirty="0"/>
            <a:t>665,690 </a:t>
          </a:r>
          <a:r>
            <a:rPr lang="en-US" b="1" dirty="0"/>
            <a:t>| 14.66%</a:t>
          </a:r>
        </a:p>
      </dgm:t>
    </dgm:pt>
    <dgm:pt modelId="{547E1556-94ED-4287-B2A1-ED90F8D34770}">
      <dgm:prSet phldrT="[文本]"/>
      <dgm:spPr/>
      <dgm:t>
        <a:bodyPr/>
        <a:lstStyle/>
        <a:p>
          <a:r>
            <a:rPr lang="zh-CN" altLang="en-US">
              <a:latin typeface="微软雅黑" pitchFamily="34" charset="-122"/>
              <a:ea typeface="微软雅黑" pitchFamily="34" charset="-122"/>
            </a:rPr>
            <a:t>无任何处理</a:t>
          </a:r>
          <a:endParaRPr lang="zh-CN" altLang="en-US" dirty="0">
            <a:latin typeface="微软雅黑" pitchFamily="34" charset="-122"/>
            <a:ea typeface="微软雅黑" pitchFamily="34" charset="-122"/>
          </a:endParaRPr>
        </a:p>
      </dgm:t>
    </dgm:pt>
    <dgm:pt modelId="{8B1A6068-28A3-47C6-95A2-865D4BEEF466}" type="parTrans" cxnId="{B85BDF38-09A3-4D89-A6E3-BE40EEBF23D1}">
      <dgm:prSet/>
      <dgm:spPr/>
      <dgm:t>
        <a:bodyPr/>
        <a:lstStyle/>
        <a:p>
          <a:endParaRPr lang="en-US"/>
        </a:p>
      </dgm:t>
    </dgm:pt>
    <dgm:pt modelId="{9EA0AA6A-25B8-46A1-9AFC-35C6A1241CAD}" type="sibTrans" cxnId="{B85BDF38-09A3-4D89-A6E3-BE40EEBF23D1}">
      <dgm:prSet/>
      <dgm:spPr/>
      <dgm:t>
        <a:bodyPr/>
        <a:lstStyle/>
        <a:p>
          <a:r>
            <a:rPr lang="en-US" dirty="0"/>
            <a:t>1,149,102 |</a:t>
          </a:r>
          <a:r>
            <a:rPr lang="en-US" b="1" dirty="0"/>
            <a:t>25.31%</a:t>
          </a:r>
          <a:r>
            <a:rPr lang="en-US" dirty="0"/>
            <a:t> </a:t>
          </a:r>
        </a:p>
      </dgm:t>
    </dgm:pt>
    <dgm:pt modelId="{55043159-C98A-4B12-BA9C-51C001098C0D}" type="pres">
      <dgm:prSet presAssocID="{BE9A5236-6851-49F0-ABE9-4EF7A300BD16}" presName="hierChild1" presStyleCnt="0">
        <dgm:presLayoutVars>
          <dgm:orgChart val="1"/>
          <dgm:chPref val="1"/>
          <dgm:dir/>
          <dgm:animOne val="branch"/>
          <dgm:animLvl val="lvl"/>
          <dgm:resizeHandles/>
        </dgm:presLayoutVars>
      </dgm:prSet>
      <dgm:spPr/>
    </dgm:pt>
    <dgm:pt modelId="{C06F312F-139C-4ACE-BAE2-BD707F235A20}" type="pres">
      <dgm:prSet presAssocID="{1DDBF5C6-9D78-4D5A-984C-09AB40627FB8}" presName="hierRoot1" presStyleCnt="0">
        <dgm:presLayoutVars>
          <dgm:hierBranch val="init"/>
        </dgm:presLayoutVars>
      </dgm:prSet>
      <dgm:spPr/>
    </dgm:pt>
    <dgm:pt modelId="{526B9186-556C-4E12-9D8B-8D1E4241DDB3}" type="pres">
      <dgm:prSet presAssocID="{1DDBF5C6-9D78-4D5A-984C-09AB40627FB8}" presName="rootComposite1" presStyleCnt="0"/>
      <dgm:spPr/>
    </dgm:pt>
    <dgm:pt modelId="{93DEBBEE-3067-4E7F-8626-B4B1391B9F86}" type="pres">
      <dgm:prSet presAssocID="{1DDBF5C6-9D78-4D5A-984C-09AB40627FB8}" presName="rootText1" presStyleLbl="node0" presStyleIdx="0" presStyleCnt="1">
        <dgm:presLayoutVars>
          <dgm:chMax/>
          <dgm:chPref val="3"/>
        </dgm:presLayoutVars>
      </dgm:prSet>
      <dgm:spPr/>
    </dgm:pt>
    <dgm:pt modelId="{DFC48FE3-81FB-408E-84F8-64C78E9A2F88}" type="pres">
      <dgm:prSet presAssocID="{1DDBF5C6-9D78-4D5A-984C-09AB40627FB8}" presName="titleText1" presStyleLbl="fgAcc0" presStyleIdx="0" presStyleCnt="1">
        <dgm:presLayoutVars>
          <dgm:chMax val="0"/>
          <dgm:chPref val="0"/>
        </dgm:presLayoutVars>
      </dgm:prSet>
      <dgm:spPr/>
    </dgm:pt>
    <dgm:pt modelId="{BA6286B6-64F1-4DD8-84FF-437901430792}" type="pres">
      <dgm:prSet presAssocID="{1DDBF5C6-9D78-4D5A-984C-09AB40627FB8}" presName="rootConnector1" presStyleLbl="node1" presStyleIdx="0" presStyleCnt="15"/>
      <dgm:spPr/>
    </dgm:pt>
    <dgm:pt modelId="{66F88E71-1F42-43FB-AA39-3FE22DA3A611}" type="pres">
      <dgm:prSet presAssocID="{1DDBF5C6-9D78-4D5A-984C-09AB40627FB8}" presName="hierChild2" presStyleCnt="0"/>
      <dgm:spPr/>
    </dgm:pt>
    <dgm:pt modelId="{91895501-E948-44EF-868C-FBA1391C6C83}" type="pres">
      <dgm:prSet presAssocID="{999A78C1-D829-429C-99D7-6FFDF1206783}" presName="Name37" presStyleLbl="parChTrans1D2" presStyleIdx="0" presStyleCnt="2"/>
      <dgm:spPr/>
    </dgm:pt>
    <dgm:pt modelId="{C61D6FD2-5356-4DC7-9C22-D5C6F1B410BF}" type="pres">
      <dgm:prSet presAssocID="{A8925B08-4D72-432F-B411-A5318BE724C7}" presName="hierRoot2" presStyleCnt="0">
        <dgm:presLayoutVars>
          <dgm:hierBranch val="init"/>
        </dgm:presLayoutVars>
      </dgm:prSet>
      <dgm:spPr/>
    </dgm:pt>
    <dgm:pt modelId="{6B341350-AE64-4C01-8A1A-2B6AEAC568A3}" type="pres">
      <dgm:prSet presAssocID="{A8925B08-4D72-432F-B411-A5318BE724C7}" presName="rootComposite" presStyleCnt="0"/>
      <dgm:spPr/>
    </dgm:pt>
    <dgm:pt modelId="{2D933A05-BB78-41A9-B565-EF370D4DEE9B}" type="pres">
      <dgm:prSet presAssocID="{A8925B08-4D72-432F-B411-A5318BE724C7}" presName="rootText" presStyleLbl="node1" presStyleIdx="0" presStyleCnt="15">
        <dgm:presLayoutVars>
          <dgm:chMax/>
          <dgm:chPref val="3"/>
        </dgm:presLayoutVars>
      </dgm:prSet>
      <dgm:spPr/>
    </dgm:pt>
    <dgm:pt modelId="{623E1C32-39E5-49AF-9782-C0D930A12507}" type="pres">
      <dgm:prSet presAssocID="{A8925B08-4D72-432F-B411-A5318BE724C7}" presName="titleText2" presStyleLbl="fgAcc1" presStyleIdx="0" presStyleCnt="15">
        <dgm:presLayoutVars>
          <dgm:chMax val="0"/>
          <dgm:chPref val="0"/>
        </dgm:presLayoutVars>
      </dgm:prSet>
      <dgm:spPr/>
    </dgm:pt>
    <dgm:pt modelId="{380180F5-431B-4482-B93F-8AD0C7890F76}" type="pres">
      <dgm:prSet presAssocID="{A8925B08-4D72-432F-B411-A5318BE724C7}" presName="rootConnector" presStyleLbl="node2" presStyleIdx="0" presStyleCnt="0"/>
      <dgm:spPr/>
    </dgm:pt>
    <dgm:pt modelId="{55DA4654-5949-4BA6-8E24-B52DD56A2A51}" type="pres">
      <dgm:prSet presAssocID="{A8925B08-4D72-432F-B411-A5318BE724C7}" presName="hierChild4" presStyleCnt="0"/>
      <dgm:spPr/>
    </dgm:pt>
    <dgm:pt modelId="{A31EF86E-CF55-4C23-A0F9-42A3F5557DFC}" type="pres">
      <dgm:prSet presAssocID="{B34A868E-B25F-4C15-86C1-8F2173DC2C9B}" presName="Name37" presStyleLbl="parChTrans1D3" presStyleIdx="0" presStyleCnt="3"/>
      <dgm:spPr/>
    </dgm:pt>
    <dgm:pt modelId="{BC88F056-E815-4467-BC28-2C7A522C5484}" type="pres">
      <dgm:prSet presAssocID="{2C68D373-3C92-4562-A5AA-BF3EADC37B11}" presName="hierRoot2" presStyleCnt="0">
        <dgm:presLayoutVars>
          <dgm:hierBranch val="init"/>
        </dgm:presLayoutVars>
      </dgm:prSet>
      <dgm:spPr/>
    </dgm:pt>
    <dgm:pt modelId="{7C2BA260-3BDA-4870-9748-8B2A0F6B84E6}" type="pres">
      <dgm:prSet presAssocID="{2C68D373-3C92-4562-A5AA-BF3EADC37B11}" presName="rootComposite" presStyleCnt="0"/>
      <dgm:spPr/>
    </dgm:pt>
    <dgm:pt modelId="{16634BF4-6973-4246-94D0-C959AF2B635C}" type="pres">
      <dgm:prSet presAssocID="{2C68D373-3C92-4562-A5AA-BF3EADC37B11}" presName="rootText" presStyleLbl="node1" presStyleIdx="1" presStyleCnt="15">
        <dgm:presLayoutVars>
          <dgm:chMax/>
          <dgm:chPref val="3"/>
        </dgm:presLayoutVars>
      </dgm:prSet>
      <dgm:spPr/>
    </dgm:pt>
    <dgm:pt modelId="{8C02598D-54DB-4375-A473-14354439C1D0}" type="pres">
      <dgm:prSet presAssocID="{2C68D373-3C92-4562-A5AA-BF3EADC37B11}" presName="titleText2" presStyleLbl="fgAcc1" presStyleIdx="1" presStyleCnt="15">
        <dgm:presLayoutVars>
          <dgm:chMax val="0"/>
          <dgm:chPref val="0"/>
        </dgm:presLayoutVars>
      </dgm:prSet>
      <dgm:spPr/>
    </dgm:pt>
    <dgm:pt modelId="{CF0F8BD9-8988-42F4-912A-9BB8376E8623}" type="pres">
      <dgm:prSet presAssocID="{2C68D373-3C92-4562-A5AA-BF3EADC37B11}" presName="rootConnector" presStyleLbl="node3" presStyleIdx="0" presStyleCnt="0"/>
      <dgm:spPr/>
    </dgm:pt>
    <dgm:pt modelId="{37BF01B9-B62E-4FC0-96F1-4EE5F41C1799}" type="pres">
      <dgm:prSet presAssocID="{2C68D373-3C92-4562-A5AA-BF3EADC37B11}" presName="hierChild4" presStyleCnt="0"/>
      <dgm:spPr/>
    </dgm:pt>
    <dgm:pt modelId="{D541B54A-C737-418B-9ADD-CE397187A77B}" type="pres">
      <dgm:prSet presAssocID="{2C68D373-3C92-4562-A5AA-BF3EADC37B11}" presName="hierChild5" presStyleCnt="0"/>
      <dgm:spPr/>
    </dgm:pt>
    <dgm:pt modelId="{3853207F-4845-4B78-91D0-48B47512DDE4}" type="pres">
      <dgm:prSet presAssocID="{E4293357-01E9-462B-90D3-71A0163F7BEF}" presName="Name37" presStyleLbl="parChTrans1D3" presStyleIdx="1" presStyleCnt="3"/>
      <dgm:spPr/>
    </dgm:pt>
    <dgm:pt modelId="{6DAD6B09-B9BB-4BE7-B9E0-638C6A58E8FA}" type="pres">
      <dgm:prSet presAssocID="{D0AD0D78-C9DC-46DE-B955-7401C3E8B1F1}" presName="hierRoot2" presStyleCnt="0">
        <dgm:presLayoutVars>
          <dgm:hierBranch val="init"/>
        </dgm:presLayoutVars>
      </dgm:prSet>
      <dgm:spPr/>
    </dgm:pt>
    <dgm:pt modelId="{E0C4C433-0DCE-489B-8566-47EE16B0C5E8}" type="pres">
      <dgm:prSet presAssocID="{D0AD0D78-C9DC-46DE-B955-7401C3E8B1F1}" presName="rootComposite" presStyleCnt="0"/>
      <dgm:spPr/>
    </dgm:pt>
    <dgm:pt modelId="{F7ACE348-D1F6-49C2-8E09-5BB4B6FEE38B}" type="pres">
      <dgm:prSet presAssocID="{D0AD0D78-C9DC-46DE-B955-7401C3E8B1F1}" presName="rootText" presStyleLbl="node1" presStyleIdx="2" presStyleCnt="15">
        <dgm:presLayoutVars>
          <dgm:chMax/>
          <dgm:chPref val="3"/>
        </dgm:presLayoutVars>
      </dgm:prSet>
      <dgm:spPr/>
    </dgm:pt>
    <dgm:pt modelId="{0B483ACB-1AAC-41E0-B6A7-7BD16AE38012}" type="pres">
      <dgm:prSet presAssocID="{D0AD0D78-C9DC-46DE-B955-7401C3E8B1F1}" presName="titleText2" presStyleLbl="fgAcc1" presStyleIdx="2" presStyleCnt="15">
        <dgm:presLayoutVars>
          <dgm:chMax val="0"/>
          <dgm:chPref val="0"/>
        </dgm:presLayoutVars>
      </dgm:prSet>
      <dgm:spPr/>
    </dgm:pt>
    <dgm:pt modelId="{B214BC2C-CE81-4385-A357-D79B83ACAC2A}" type="pres">
      <dgm:prSet presAssocID="{D0AD0D78-C9DC-46DE-B955-7401C3E8B1F1}" presName="rootConnector" presStyleLbl="node3" presStyleIdx="0" presStyleCnt="0"/>
      <dgm:spPr/>
    </dgm:pt>
    <dgm:pt modelId="{47B581BA-89B6-4D77-9E6A-EA1155CBC1A3}" type="pres">
      <dgm:prSet presAssocID="{D0AD0D78-C9DC-46DE-B955-7401C3E8B1F1}" presName="hierChild4" presStyleCnt="0"/>
      <dgm:spPr/>
    </dgm:pt>
    <dgm:pt modelId="{D435D05F-6F58-4FF7-9C7D-6A4E5C2B07AE}" type="pres">
      <dgm:prSet presAssocID="{D0AD0D78-C9DC-46DE-B955-7401C3E8B1F1}" presName="hierChild5" presStyleCnt="0"/>
      <dgm:spPr/>
    </dgm:pt>
    <dgm:pt modelId="{46BDFEF4-76FC-40A1-B6AB-6F57D4338210}" type="pres">
      <dgm:prSet presAssocID="{02EDFC4D-5EB1-4B89-A643-D1ABF35CF993}" presName="Name37" presStyleLbl="parChTrans1D3" presStyleIdx="2" presStyleCnt="3"/>
      <dgm:spPr/>
    </dgm:pt>
    <dgm:pt modelId="{8840AD9B-8C3E-4D89-B98A-E78917124B8C}" type="pres">
      <dgm:prSet presAssocID="{E623AB15-41E6-42E9-B3A2-454E9D5EB7CC}" presName="hierRoot2" presStyleCnt="0">
        <dgm:presLayoutVars>
          <dgm:hierBranch val="init"/>
        </dgm:presLayoutVars>
      </dgm:prSet>
      <dgm:spPr/>
    </dgm:pt>
    <dgm:pt modelId="{1D5B22EE-BA97-43E0-AF54-72F62C74CB66}" type="pres">
      <dgm:prSet presAssocID="{E623AB15-41E6-42E9-B3A2-454E9D5EB7CC}" presName="rootComposite" presStyleCnt="0"/>
      <dgm:spPr/>
    </dgm:pt>
    <dgm:pt modelId="{E86B5A93-6C41-4D3E-90B3-44046B299429}" type="pres">
      <dgm:prSet presAssocID="{E623AB15-41E6-42E9-B3A2-454E9D5EB7CC}" presName="rootText" presStyleLbl="node1" presStyleIdx="3" presStyleCnt="15">
        <dgm:presLayoutVars>
          <dgm:chMax/>
          <dgm:chPref val="3"/>
        </dgm:presLayoutVars>
      </dgm:prSet>
      <dgm:spPr/>
    </dgm:pt>
    <dgm:pt modelId="{714F4559-ABA6-4D68-BD8E-EE3D7EC60C47}" type="pres">
      <dgm:prSet presAssocID="{E623AB15-41E6-42E9-B3A2-454E9D5EB7CC}" presName="titleText2" presStyleLbl="fgAcc1" presStyleIdx="3" presStyleCnt="15">
        <dgm:presLayoutVars>
          <dgm:chMax val="0"/>
          <dgm:chPref val="0"/>
        </dgm:presLayoutVars>
      </dgm:prSet>
      <dgm:spPr/>
    </dgm:pt>
    <dgm:pt modelId="{2105C014-A12C-49E5-B8DE-E255E172E91E}" type="pres">
      <dgm:prSet presAssocID="{E623AB15-41E6-42E9-B3A2-454E9D5EB7CC}" presName="rootConnector" presStyleLbl="node3" presStyleIdx="0" presStyleCnt="0"/>
      <dgm:spPr/>
    </dgm:pt>
    <dgm:pt modelId="{37DA4996-C5F1-4813-9520-80767C9802B3}" type="pres">
      <dgm:prSet presAssocID="{E623AB15-41E6-42E9-B3A2-454E9D5EB7CC}" presName="hierChild4" presStyleCnt="0"/>
      <dgm:spPr/>
    </dgm:pt>
    <dgm:pt modelId="{6F9DDBAD-9058-446C-9F81-AC23C8FC1ED1}" type="pres">
      <dgm:prSet presAssocID="{6977E741-BB06-4C32-9A59-CD9898DC49D5}" presName="Name37" presStyleLbl="parChTrans1D4" presStyleIdx="0" presStyleCnt="10"/>
      <dgm:spPr/>
    </dgm:pt>
    <dgm:pt modelId="{C9FBE3E5-0001-456F-B68B-6A52FF7F4973}" type="pres">
      <dgm:prSet presAssocID="{4397368E-E479-488C-BBD2-F924540130DE}" presName="hierRoot2" presStyleCnt="0">
        <dgm:presLayoutVars>
          <dgm:hierBranch val="init"/>
        </dgm:presLayoutVars>
      </dgm:prSet>
      <dgm:spPr/>
    </dgm:pt>
    <dgm:pt modelId="{F9CF45E0-0855-4422-A1D0-B24B6F513192}" type="pres">
      <dgm:prSet presAssocID="{4397368E-E479-488C-BBD2-F924540130DE}" presName="rootComposite" presStyleCnt="0"/>
      <dgm:spPr/>
    </dgm:pt>
    <dgm:pt modelId="{1D04EAC5-D0B3-46E9-917D-9C2C5DB84BFC}" type="pres">
      <dgm:prSet presAssocID="{4397368E-E479-488C-BBD2-F924540130DE}" presName="rootText" presStyleLbl="node1" presStyleIdx="4" presStyleCnt="15">
        <dgm:presLayoutVars>
          <dgm:chMax/>
          <dgm:chPref val="3"/>
        </dgm:presLayoutVars>
      </dgm:prSet>
      <dgm:spPr/>
    </dgm:pt>
    <dgm:pt modelId="{8A6CA2AA-C17B-4ABD-A881-16108669293E}" type="pres">
      <dgm:prSet presAssocID="{4397368E-E479-488C-BBD2-F924540130DE}" presName="titleText2" presStyleLbl="fgAcc1" presStyleIdx="4" presStyleCnt="15">
        <dgm:presLayoutVars>
          <dgm:chMax val="0"/>
          <dgm:chPref val="0"/>
        </dgm:presLayoutVars>
      </dgm:prSet>
      <dgm:spPr/>
    </dgm:pt>
    <dgm:pt modelId="{5DBB7150-4E91-439F-BCD0-2A4D702E148D}" type="pres">
      <dgm:prSet presAssocID="{4397368E-E479-488C-BBD2-F924540130DE}" presName="rootConnector" presStyleLbl="node4" presStyleIdx="0" presStyleCnt="0"/>
      <dgm:spPr/>
    </dgm:pt>
    <dgm:pt modelId="{A982747C-3675-4EF4-9AD2-EA704D7C5000}" type="pres">
      <dgm:prSet presAssocID="{4397368E-E479-488C-BBD2-F924540130DE}" presName="hierChild4" presStyleCnt="0"/>
      <dgm:spPr/>
    </dgm:pt>
    <dgm:pt modelId="{42B40E64-92F2-4745-82B9-EE83FFF30B5B}" type="pres">
      <dgm:prSet presAssocID="{52039FF1-9F22-434A-928E-FD9CC37FCEB9}" presName="Name37" presStyleLbl="parChTrans1D4" presStyleIdx="1" presStyleCnt="10"/>
      <dgm:spPr/>
    </dgm:pt>
    <dgm:pt modelId="{6C706967-9F32-4A80-AD79-BA83C954F28C}" type="pres">
      <dgm:prSet presAssocID="{696C75DB-0D3A-47F8-9085-9887A929D0D4}" presName="hierRoot2" presStyleCnt="0">
        <dgm:presLayoutVars>
          <dgm:hierBranch val="init"/>
        </dgm:presLayoutVars>
      </dgm:prSet>
      <dgm:spPr/>
    </dgm:pt>
    <dgm:pt modelId="{FE467B05-A6D8-4868-B1B8-F281D0A2462B}" type="pres">
      <dgm:prSet presAssocID="{696C75DB-0D3A-47F8-9085-9887A929D0D4}" presName="rootComposite" presStyleCnt="0"/>
      <dgm:spPr/>
    </dgm:pt>
    <dgm:pt modelId="{A85805BF-A071-4DDF-8085-F152BA642CEC}" type="pres">
      <dgm:prSet presAssocID="{696C75DB-0D3A-47F8-9085-9887A929D0D4}" presName="rootText" presStyleLbl="node1" presStyleIdx="5" presStyleCnt="15">
        <dgm:presLayoutVars>
          <dgm:chMax/>
          <dgm:chPref val="3"/>
        </dgm:presLayoutVars>
      </dgm:prSet>
      <dgm:spPr/>
    </dgm:pt>
    <dgm:pt modelId="{FFE589D8-289F-4684-BFB2-AD7DAEF568B3}" type="pres">
      <dgm:prSet presAssocID="{696C75DB-0D3A-47F8-9085-9887A929D0D4}" presName="titleText2" presStyleLbl="fgAcc1" presStyleIdx="5" presStyleCnt="15">
        <dgm:presLayoutVars>
          <dgm:chMax val="0"/>
          <dgm:chPref val="0"/>
        </dgm:presLayoutVars>
      </dgm:prSet>
      <dgm:spPr/>
    </dgm:pt>
    <dgm:pt modelId="{E2B7A1E7-F0C6-40DE-A64C-C8302CAA56D5}" type="pres">
      <dgm:prSet presAssocID="{696C75DB-0D3A-47F8-9085-9887A929D0D4}" presName="rootConnector" presStyleLbl="node4" presStyleIdx="0" presStyleCnt="0"/>
      <dgm:spPr/>
    </dgm:pt>
    <dgm:pt modelId="{BA7E884A-D6F4-4178-BC38-690A67FEAB13}" type="pres">
      <dgm:prSet presAssocID="{696C75DB-0D3A-47F8-9085-9887A929D0D4}" presName="hierChild4" presStyleCnt="0"/>
      <dgm:spPr/>
    </dgm:pt>
    <dgm:pt modelId="{38DCBA39-C25A-49CE-A413-02E523ACF3DC}" type="pres">
      <dgm:prSet presAssocID="{696C75DB-0D3A-47F8-9085-9887A929D0D4}" presName="hierChild5" presStyleCnt="0"/>
      <dgm:spPr/>
    </dgm:pt>
    <dgm:pt modelId="{5567A4FA-470F-4E3D-A2E0-A01AB6233FCB}" type="pres">
      <dgm:prSet presAssocID="{8B1A6068-28A3-47C6-95A2-865D4BEEF466}" presName="Name37" presStyleLbl="parChTrans1D4" presStyleIdx="2" presStyleCnt="10"/>
      <dgm:spPr/>
    </dgm:pt>
    <dgm:pt modelId="{F4A67E0F-8C91-4E2A-AE38-ACB1176AEADD}" type="pres">
      <dgm:prSet presAssocID="{547E1556-94ED-4287-B2A1-ED90F8D34770}" presName="hierRoot2" presStyleCnt="0">
        <dgm:presLayoutVars>
          <dgm:hierBranch val="init"/>
        </dgm:presLayoutVars>
      </dgm:prSet>
      <dgm:spPr/>
    </dgm:pt>
    <dgm:pt modelId="{80042B3F-5D86-4778-B193-126485192C80}" type="pres">
      <dgm:prSet presAssocID="{547E1556-94ED-4287-B2A1-ED90F8D34770}" presName="rootComposite" presStyleCnt="0"/>
      <dgm:spPr/>
    </dgm:pt>
    <dgm:pt modelId="{B05E4C60-3827-4D61-858C-5921E7881C25}" type="pres">
      <dgm:prSet presAssocID="{547E1556-94ED-4287-B2A1-ED90F8D34770}" presName="rootText" presStyleLbl="node1" presStyleIdx="6" presStyleCnt="15">
        <dgm:presLayoutVars>
          <dgm:chMax/>
          <dgm:chPref val="3"/>
        </dgm:presLayoutVars>
      </dgm:prSet>
      <dgm:spPr/>
    </dgm:pt>
    <dgm:pt modelId="{111A8613-34BF-489B-872C-0773BE8EDC32}" type="pres">
      <dgm:prSet presAssocID="{547E1556-94ED-4287-B2A1-ED90F8D34770}" presName="titleText2" presStyleLbl="fgAcc1" presStyleIdx="6" presStyleCnt="15">
        <dgm:presLayoutVars>
          <dgm:chMax val="0"/>
          <dgm:chPref val="0"/>
        </dgm:presLayoutVars>
      </dgm:prSet>
      <dgm:spPr/>
    </dgm:pt>
    <dgm:pt modelId="{35E2E1E2-1E5F-461D-900F-0A14D5827333}" type="pres">
      <dgm:prSet presAssocID="{547E1556-94ED-4287-B2A1-ED90F8D34770}" presName="rootConnector" presStyleLbl="node4" presStyleIdx="0" presStyleCnt="0"/>
      <dgm:spPr/>
    </dgm:pt>
    <dgm:pt modelId="{5AD25A00-4868-4FE2-B2FA-DAF10501A92C}" type="pres">
      <dgm:prSet presAssocID="{547E1556-94ED-4287-B2A1-ED90F8D34770}" presName="hierChild4" presStyleCnt="0"/>
      <dgm:spPr/>
    </dgm:pt>
    <dgm:pt modelId="{E8828211-0E3C-4DF8-8769-33E4BC269647}" type="pres">
      <dgm:prSet presAssocID="{547E1556-94ED-4287-B2A1-ED90F8D34770}" presName="hierChild5" presStyleCnt="0"/>
      <dgm:spPr/>
    </dgm:pt>
    <dgm:pt modelId="{A44D44ED-745F-44C7-B8FD-DF65A15743BA}" type="pres">
      <dgm:prSet presAssocID="{193878C3-E5B2-4611-BC5A-44B2EB33FC7A}" presName="Name37" presStyleLbl="parChTrans1D4" presStyleIdx="3" presStyleCnt="10"/>
      <dgm:spPr/>
    </dgm:pt>
    <dgm:pt modelId="{8C62E425-A669-41F5-97B7-9CA58F4694EF}" type="pres">
      <dgm:prSet presAssocID="{69ED31C7-A37A-4676-B0EE-C2E507C9F399}" presName="hierRoot2" presStyleCnt="0">
        <dgm:presLayoutVars>
          <dgm:hierBranch val="init"/>
        </dgm:presLayoutVars>
      </dgm:prSet>
      <dgm:spPr/>
    </dgm:pt>
    <dgm:pt modelId="{57D9F133-0E3B-4D1E-80A1-8CE173291738}" type="pres">
      <dgm:prSet presAssocID="{69ED31C7-A37A-4676-B0EE-C2E507C9F399}" presName="rootComposite" presStyleCnt="0"/>
      <dgm:spPr/>
    </dgm:pt>
    <dgm:pt modelId="{0C5AF612-3294-46F5-9504-06832A31D109}" type="pres">
      <dgm:prSet presAssocID="{69ED31C7-A37A-4676-B0EE-C2E507C9F399}" presName="rootText" presStyleLbl="node1" presStyleIdx="7" presStyleCnt="15">
        <dgm:presLayoutVars>
          <dgm:chMax/>
          <dgm:chPref val="3"/>
        </dgm:presLayoutVars>
      </dgm:prSet>
      <dgm:spPr/>
    </dgm:pt>
    <dgm:pt modelId="{6ADE0D54-257C-431F-AC80-A2D99D6940C7}" type="pres">
      <dgm:prSet presAssocID="{69ED31C7-A37A-4676-B0EE-C2E507C9F399}" presName="titleText2" presStyleLbl="fgAcc1" presStyleIdx="7" presStyleCnt="15">
        <dgm:presLayoutVars>
          <dgm:chMax val="0"/>
          <dgm:chPref val="0"/>
        </dgm:presLayoutVars>
      </dgm:prSet>
      <dgm:spPr/>
    </dgm:pt>
    <dgm:pt modelId="{F6F71C7E-518E-4F03-AF4C-6BC54E2E2178}" type="pres">
      <dgm:prSet presAssocID="{69ED31C7-A37A-4676-B0EE-C2E507C9F399}" presName="rootConnector" presStyleLbl="node4" presStyleIdx="0" presStyleCnt="0"/>
      <dgm:spPr/>
    </dgm:pt>
    <dgm:pt modelId="{13E282EE-99A7-4AEF-9334-9AB39E7C660B}" type="pres">
      <dgm:prSet presAssocID="{69ED31C7-A37A-4676-B0EE-C2E507C9F399}" presName="hierChild4" presStyleCnt="0"/>
      <dgm:spPr/>
    </dgm:pt>
    <dgm:pt modelId="{D6CD388C-88BC-4680-BAC0-8847956969F8}" type="pres">
      <dgm:prSet presAssocID="{702B2767-F9D0-45D1-B5B2-118225BCAF23}" presName="Name37" presStyleLbl="parChTrans1D4" presStyleIdx="4" presStyleCnt="10"/>
      <dgm:spPr/>
    </dgm:pt>
    <dgm:pt modelId="{A2495A40-7152-45D5-A2AC-9A5B98266324}" type="pres">
      <dgm:prSet presAssocID="{D9118C04-66E4-4945-9001-4A77D4566E9F}" presName="hierRoot2" presStyleCnt="0">
        <dgm:presLayoutVars>
          <dgm:hierBranch val="init"/>
        </dgm:presLayoutVars>
      </dgm:prSet>
      <dgm:spPr/>
    </dgm:pt>
    <dgm:pt modelId="{A3AA22E9-FB38-464A-ADE9-BCA682DA2EEA}" type="pres">
      <dgm:prSet presAssocID="{D9118C04-66E4-4945-9001-4A77D4566E9F}" presName="rootComposite" presStyleCnt="0"/>
      <dgm:spPr/>
    </dgm:pt>
    <dgm:pt modelId="{45B5C0EA-07EB-4D77-8246-00791C26155E}" type="pres">
      <dgm:prSet presAssocID="{D9118C04-66E4-4945-9001-4A77D4566E9F}" presName="rootText" presStyleLbl="node1" presStyleIdx="8" presStyleCnt="15">
        <dgm:presLayoutVars>
          <dgm:chMax/>
          <dgm:chPref val="3"/>
        </dgm:presLayoutVars>
      </dgm:prSet>
      <dgm:spPr/>
    </dgm:pt>
    <dgm:pt modelId="{55A505F3-89BB-4977-A075-C1A454A0CB51}" type="pres">
      <dgm:prSet presAssocID="{D9118C04-66E4-4945-9001-4A77D4566E9F}" presName="titleText2" presStyleLbl="fgAcc1" presStyleIdx="8" presStyleCnt="15">
        <dgm:presLayoutVars>
          <dgm:chMax val="0"/>
          <dgm:chPref val="0"/>
        </dgm:presLayoutVars>
      </dgm:prSet>
      <dgm:spPr/>
    </dgm:pt>
    <dgm:pt modelId="{3BFD3216-8183-41DA-A9D4-4B3247989F3B}" type="pres">
      <dgm:prSet presAssocID="{D9118C04-66E4-4945-9001-4A77D4566E9F}" presName="rootConnector" presStyleLbl="node4" presStyleIdx="0" presStyleCnt="0"/>
      <dgm:spPr/>
    </dgm:pt>
    <dgm:pt modelId="{CAE01580-8007-45B6-A608-8B9AD7A07857}" type="pres">
      <dgm:prSet presAssocID="{D9118C04-66E4-4945-9001-4A77D4566E9F}" presName="hierChild4" presStyleCnt="0"/>
      <dgm:spPr/>
    </dgm:pt>
    <dgm:pt modelId="{4A4FDD17-270F-4341-8774-40A9B3D327B5}" type="pres">
      <dgm:prSet presAssocID="{D9118C04-66E4-4945-9001-4A77D4566E9F}" presName="hierChild5" presStyleCnt="0"/>
      <dgm:spPr/>
    </dgm:pt>
    <dgm:pt modelId="{BDE3B060-8641-4E77-AA9E-2415AE71DFE3}" type="pres">
      <dgm:prSet presAssocID="{AF17B404-82CA-4E17-9F53-74300825EFDC}" presName="Name37" presStyleLbl="parChTrans1D4" presStyleIdx="5" presStyleCnt="10"/>
      <dgm:spPr/>
    </dgm:pt>
    <dgm:pt modelId="{370C6168-861F-4034-A916-83A8D1F77E36}" type="pres">
      <dgm:prSet presAssocID="{7F521583-6DBA-4352-9629-0CAE6E12F2E7}" presName="hierRoot2" presStyleCnt="0">
        <dgm:presLayoutVars>
          <dgm:hierBranch val="init"/>
        </dgm:presLayoutVars>
      </dgm:prSet>
      <dgm:spPr/>
    </dgm:pt>
    <dgm:pt modelId="{5EA46964-93CA-4516-A3DF-1F9B85DD7FC0}" type="pres">
      <dgm:prSet presAssocID="{7F521583-6DBA-4352-9629-0CAE6E12F2E7}" presName="rootComposite" presStyleCnt="0"/>
      <dgm:spPr/>
    </dgm:pt>
    <dgm:pt modelId="{DDE5E470-CA5D-40FE-8B20-ABD7B83FD26A}" type="pres">
      <dgm:prSet presAssocID="{7F521583-6DBA-4352-9629-0CAE6E12F2E7}" presName="rootText" presStyleLbl="node1" presStyleIdx="9" presStyleCnt="15">
        <dgm:presLayoutVars>
          <dgm:chMax/>
          <dgm:chPref val="3"/>
        </dgm:presLayoutVars>
      </dgm:prSet>
      <dgm:spPr/>
    </dgm:pt>
    <dgm:pt modelId="{40409F71-6C2E-4309-95F9-9EA8FA776A4B}" type="pres">
      <dgm:prSet presAssocID="{7F521583-6DBA-4352-9629-0CAE6E12F2E7}" presName="titleText2" presStyleLbl="fgAcc1" presStyleIdx="9" presStyleCnt="15">
        <dgm:presLayoutVars>
          <dgm:chMax val="0"/>
          <dgm:chPref val="0"/>
        </dgm:presLayoutVars>
      </dgm:prSet>
      <dgm:spPr/>
    </dgm:pt>
    <dgm:pt modelId="{9448770A-61AF-4D6C-A34E-D646EE748C6C}" type="pres">
      <dgm:prSet presAssocID="{7F521583-6DBA-4352-9629-0CAE6E12F2E7}" presName="rootConnector" presStyleLbl="node4" presStyleIdx="0" presStyleCnt="0"/>
      <dgm:spPr/>
    </dgm:pt>
    <dgm:pt modelId="{64E83AAA-DEC9-4BE7-B3BC-7527B413EE53}" type="pres">
      <dgm:prSet presAssocID="{7F521583-6DBA-4352-9629-0CAE6E12F2E7}" presName="hierChild4" presStyleCnt="0"/>
      <dgm:spPr/>
    </dgm:pt>
    <dgm:pt modelId="{D28B98DD-4D28-43E7-B844-5F851AD631F3}" type="pres">
      <dgm:prSet presAssocID="{7F521583-6DBA-4352-9629-0CAE6E12F2E7}" presName="hierChild5" presStyleCnt="0"/>
      <dgm:spPr/>
    </dgm:pt>
    <dgm:pt modelId="{26D8BDDE-E61D-4315-AE1D-6265924BC2FF}" type="pres">
      <dgm:prSet presAssocID="{0B6DE0C8-D6CC-405E-9E6C-27DB65E0A9BC}" presName="Name37" presStyleLbl="parChTrans1D4" presStyleIdx="6" presStyleCnt="10"/>
      <dgm:spPr/>
    </dgm:pt>
    <dgm:pt modelId="{D2AD5807-4A49-498F-8DA7-15C8C7878D4E}" type="pres">
      <dgm:prSet presAssocID="{98286EBA-2162-4A5E-A5BE-C484B1B91F08}" presName="hierRoot2" presStyleCnt="0">
        <dgm:presLayoutVars>
          <dgm:hierBranch val="init"/>
        </dgm:presLayoutVars>
      </dgm:prSet>
      <dgm:spPr/>
    </dgm:pt>
    <dgm:pt modelId="{36806956-652B-4ABB-92E5-BA9A07C54A31}" type="pres">
      <dgm:prSet presAssocID="{98286EBA-2162-4A5E-A5BE-C484B1B91F08}" presName="rootComposite" presStyleCnt="0"/>
      <dgm:spPr/>
    </dgm:pt>
    <dgm:pt modelId="{061699E1-9910-4D39-8792-73C3753A4DA6}" type="pres">
      <dgm:prSet presAssocID="{98286EBA-2162-4A5E-A5BE-C484B1B91F08}" presName="rootText" presStyleLbl="node1" presStyleIdx="10" presStyleCnt="15">
        <dgm:presLayoutVars>
          <dgm:chMax/>
          <dgm:chPref val="3"/>
        </dgm:presLayoutVars>
      </dgm:prSet>
      <dgm:spPr/>
    </dgm:pt>
    <dgm:pt modelId="{C1307551-5DFD-4015-86A5-F243BBD63D2D}" type="pres">
      <dgm:prSet presAssocID="{98286EBA-2162-4A5E-A5BE-C484B1B91F08}" presName="titleText2" presStyleLbl="fgAcc1" presStyleIdx="10" presStyleCnt="15">
        <dgm:presLayoutVars>
          <dgm:chMax val="0"/>
          <dgm:chPref val="0"/>
        </dgm:presLayoutVars>
      </dgm:prSet>
      <dgm:spPr/>
    </dgm:pt>
    <dgm:pt modelId="{B7EC54E7-2EF2-43B2-A608-52F97D92533F}" type="pres">
      <dgm:prSet presAssocID="{98286EBA-2162-4A5E-A5BE-C484B1B91F08}" presName="rootConnector" presStyleLbl="node4" presStyleIdx="0" presStyleCnt="0"/>
      <dgm:spPr/>
    </dgm:pt>
    <dgm:pt modelId="{E834DB1F-7593-4757-8FD6-484B68F1A5A3}" type="pres">
      <dgm:prSet presAssocID="{98286EBA-2162-4A5E-A5BE-C484B1B91F08}" presName="hierChild4" presStyleCnt="0"/>
      <dgm:spPr/>
    </dgm:pt>
    <dgm:pt modelId="{A458D844-E78B-49EB-965E-CD8D3E0A40D5}" type="pres">
      <dgm:prSet presAssocID="{98286EBA-2162-4A5E-A5BE-C484B1B91F08}" presName="hierChild5" presStyleCnt="0"/>
      <dgm:spPr/>
    </dgm:pt>
    <dgm:pt modelId="{56B3EAE2-54B9-4E05-AA17-DEF3A556C597}" type="pres">
      <dgm:prSet presAssocID="{69ED31C7-A37A-4676-B0EE-C2E507C9F399}" presName="hierChild5" presStyleCnt="0"/>
      <dgm:spPr/>
    </dgm:pt>
    <dgm:pt modelId="{25DD57CD-144F-4A5D-B2F6-C3434A41202C}" type="pres">
      <dgm:prSet presAssocID="{4397368E-E479-488C-BBD2-F924540130DE}" presName="hierChild5" presStyleCnt="0"/>
      <dgm:spPr/>
    </dgm:pt>
    <dgm:pt modelId="{B76D6BD5-17EE-4C9E-BE6A-4AFBCE684D18}" type="pres">
      <dgm:prSet presAssocID="{47C4BFFE-259C-478A-8780-49BAE811D756}" presName="Name37" presStyleLbl="parChTrans1D4" presStyleIdx="7" presStyleCnt="10"/>
      <dgm:spPr/>
    </dgm:pt>
    <dgm:pt modelId="{7E855D7B-5894-43C4-89D4-81D3BDD81AE4}" type="pres">
      <dgm:prSet presAssocID="{030585DA-07AC-4D58-8D95-AE6B426A42D8}" presName="hierRoot2" presStyleCnt="0">
        <dgm:presLayoutVars>
          <dgm:hierBranch val="init"/>
        </dgm:presLayoutVars>
      </dgm:prSet>
      <dgm:spPr/>
    </dgm:pt>
    <dgm:pt modelId="{DDB3133C-0431-449E-968C-F6CDFEFC81FF}" type="pres">
      <dgm:prSet presAssocID="{030585DA-07AC-4D58-8D95-AE6B426A42D8}" presName="rootComposite" presStyleCnt="0"/>
      <dgm:spPr/>
    </dgm:pt>
    <dgm:pt modelId="{DD40DE5C-AAB6-4F17-84C6-C87D195B6F75}" type="pres">
      <dgm:prSet presAssocID="{030585DA-07AC-4D58-8D95-AE6B426A42D8}" presName="rootText" presStyleLbl="node1" presStyleIdx="11" presStyleCnt="15">
        <dgm:presLayoutVars>
          <dgm:chMax/>
          <dgm:chPref val="3"/>
        </dgm:presLayoutVars>
      </dgm:prSet>
      <dgm:spPr/>
    </dgm:pt>
    <dgm:pt modelId="{51C77309-FCC7-432C-AAB2-43B250AA86FC}" type="pres">
      <dgm:prSet presAssocID="{030585DA-07AC-4D58-8D95-AE6B426A42D8}" presName="titleText2" presStyleLbl="fgAcc1" presStyleIdx="11" presStyleCnt="15">
        <dgm:presLayoutVars>
          <dgm:chMax val="0"/>
          <dgm:chPref val="0"/>
        </dgm:presLayoutVars>
      </dgm:prSet>
      <dgm:spPr/>
    </dgm:pt>
    <dgm:pt modelId="{71AAC912-465A-4F2E-BB1D-AB2596AA84E2}" type="pres">
      <dgm:prSet presAssocID="{030585DA-07AC-4D58-8D95-AE6B426A42D8}" presName="rootConnector" presStyleLbl="node4" presStyleIdx="0" presStyleCnt="0"/>
      <dgm:spPr/>
    </dgm:pt>
    <dgm:pt modelId="{CA26D472-0276-4D5C-A59D-904F07AF0742}" type="pres">
      <dgm:prSet presAssocID="{030585DA-07AC-4D58-8D95-AE6B426A42D8}" presName="hierChild4" presStyleCnt="0"/>
      <dgm:spPr/>
    </dgm:pt>
    <dgm:pt modelId="{91683C99-51DA-41B5-82AA-69C2AE3FA414}" type="pres">
      <dgm:prSet presAssocID="{7A1F6283-E5B1-49F2-921F-79615472C7CE}" presName="Name37" presStyleLbl="parChTrans1D4" presStyleIdx="8" presStyleCnt="10"/>
      <dgm:spPr/>
    </dgm:pt>
    <dgm:pt modelId="{38B73BD9-8600-4DDC-8096-683AF168F620}" type="pres">
      <dgm:prSet presAssocID="{CEFF32F7-FD2F-4437-B8EA-114B710677C4}" presName="hierRoot2" presStyleCnt="0">
        <dgm:presLayoutVars>
          <dgm:hierBranch val="init"/>
        </dgm:presLayoutVars>
      </dgm:prSet>
      <dgm:spPr/>
    </dgm:pt>
    <dgm:pt modelId="{F1B75A68-7D8F-4D21-BE2B-349766111FFC}" type="pres">
      <dgm:prSet presAssocID="{CEFF32F7-FD2F-4437-B8EA-114B710677C4}" presName="rootComposite" presStyleCnt="0"/>
      <dgm:spPr/>
    </dgm:pt>
    <dgm:pt modelId="{929F48AB-2C4D-4EB9-B18A-689394A11725}" type="pres">
      <dgm:prSet presAssocID="{CEFF32F7-FD2F-4437-B8EA-114B710677C4}" presName="rootText" presStyleLbl="node1" presStyleIdx="12" presStyleCnt="15">
        <dgm:presLayoutVars>
          <dgm:chMax/>
          <dgm:chPref val="3"/>
        </dgm:presLayoutVars>
      </dgm:prSet>
      <dgm:spPr/>
    </dgm:pt>
    <dgm:pt modelId="{C09F4E3C-240C-4635-A929-947BB4A31A2D}" type="pres">
      <dgm:prSet presAssocID="{CEFF32F7-FD2F-4437-B8EA-114B710677C4}" presName="titleText2" presStyleLbl="fgAcc1" presStyleIdx="12" presStyleCnt="15">
        <dgm:presLayoutVars>
          <dgm:chMax val="0"/>
          <dgm:chPref val="0"/>
        </dgm:presLayoutVars>
      </dgm:prSet>
      <dgm:spPr/>
    </dgm:pt>
    <dgm:pt modelId="{C611E043-D19F-472D-A90C-52854F0B3B34}" type="pres">
      <dgm:prSet presAssocID="{CEFF32F7-FD2F-4437-B8EA-114B710677C4}" presName="rootConnector" presStyleLbl="node4" presStyleIdx="0" presStyleCnt="0"/>
      <dgm:spPr/>
    </dgm:pt>
    <dgm:pt modelId="{258E333C-44E1-43D3-BFB8-F1479C5BEE65}" type="pres">
      <dgm:prSet presAssocID="{CEFF32F7-FD2F-4437-B8EA-114B710677C4}" presName="hierChild4" presStyleCnt="0"/>
      <dgm:spPr/>
    </dgm:pt>
    <dgm:pt modelId="{391B5831-D4C4-4FAF-BD9B-CF1F83C4CE51}" type="pres">
      <dgm:prSet presAssocID="{CEFF32F7-FD2F-4437-B8EA-114B710677C4}" presName="hierChild5" presStyleCnt="0"/>
      <dgm:spPr/>
    </dgm:pt>
    <dgm:pt modelId="{F7D0CAB8-EF90-47A9-8B39-A95CBA416EE5}" type="pres">
      <dgm:prSet presAssocID="{EDEE8207-739D-4471-B34D-8588478BCFAC}" presName="Name37" presStyleLbl="parChTrans1D4" presStyleIdx="9" presStyleCnt="10"/>
      <dgm:spPr/>
    </dgm:pt>
    <dgm:pt modelId="{54E2E53A-10FA-4EAF-962F-7D6F5852571D}" type="pres">
      <dgm:prSet presAssocID="{D75AA5AF-3015-45AF-9215-2A8C8F09CD42}" presName="hierRoot2" presStyleCnt="0">
        <dgm:presLayoutVars>
          <dgm:hierBranch val="init"/>
        </dgm:presLayoutVars>
      </dgm:prSet>
      <dgm:spPr/>
    </dgm:pt>
    <dgm:pt modelId="{207913FC-4F02-449B-B6F6-5D6CA644C69E}" type="pres">
      <dgm:prSet presAssocID="{D75AA5AF-3015-45AF-9215-2A8C8F09CD42}" presName="rootComposite" presStyleCnt="0"/>
      <dgm:spPr/>
    </dgm:pt>
    <dgm:pt modelId="{40ABF336-7A6A-42FD-844B-D334F4627453}" type="pres">
      <dgm:prSet presAssocID="{D75AA5AF-3015-45AF-9215-2A8C8F09CD42}" presName="rootText" presStyleLbl="node1" presStyleIdx="13" presStyleCnt="15">
        <dgm:presLayoutVars>
          <dgm:chMax/>
          <dgm:chPref val="3"/>
        </dgm:presLayoutVars>
      </dgm:prSet>
      <dgm:spPr/>
    </dgm:pt>
    <dgm:pt modelId="{1E689C11-49F5-494F-8715-27812F4DD152}" type="pres">
      <dgm:prSet presAssocID="{D75AA5AF-3015-45AF-9215-2A8C8F09CD42}" presName="titleText2" presStyleLbl="fgAcc1" presStyleIdx="13" presStyleCnt="15">
        <dgm:presLayoutVars>
          <dgm:chMax val="0"/>
          <dgm:chPref val="0"/>
        </dgm:presLayoutVars>
      </dgm:prSet>
      <dgm:spPr/>
    </dgm:pt>
    <dgm:pt modelId="{74B2422C-B38D-4E24-8377-0B23E6913F23}" type="pres">
      <dgm:prSet presAssocID="{D75AA5AF-3015-45AF-9215-2A8C8F09CD42}" presName="rootConnector" presStyleLbl="node4" presStyleIdx="0" presStyleCnt="0"/>
      <dgm:spPr/>
    </dgm:pt>
    <dgm:pt modelId="{A0B37A07-7776-44CF-9CD2-38464D1DB05F}" type="pres">
      <dgm:prSet presAssocID="{D75AA5AF-3015-45AF-9215-2A8C8F09CD42}" presName="hierChild4" presStyleCnt="0"/>
      <dgm:spPr/>
    </dgm:pt>
    <dgm:pt modelId="{6C95726F-8302-4143-994D-1B1166C84B20}" type="pres">
      <dgm:prSet presAssocID="{D75AA5AF-3015-45AF-9215-2A8C8F09CD42}" presName="hierChild5" presStyleCnt="0"/>
      <dgm:spPr/>
    </dgm:pt>
    <dgm:pt modelId="{849294F3-EB7F-4133-93CB-F1EAB90916DE}" type="pres">
      <dgm:prSet presAssocID="{030585DA-07AC-4D58-8D95-AE6B426A42D8}" presName="hierChild5" presStyleCnt="0"/>
      <dgm:spPr/>
    </dgm:pt>
    <dgm:pt modelId="{18D2A04A-D0F0-4A90-8210-1BD8460F6AD3}" type="pres">
      <dgm:prSet presAssocID="{E623AB15-41E6-42E9-B3A2-454E9D5EB7CC}" presName="hierChild5" presStyleCnt="0"/>
      <dgm:spPr/>
    </dgm:pt>
    <dgm:pt modelId="{E45A7626-DE35-4182-A32D-A69D730464F9}" type="pres">
      <dgm:prSet presAssocID="{A8925B08-4D72-432F-B411-A5318BE724C7}" presName="hierChild5" presStyleCnt="0"/>
      <dgm:spPr/>
    </dgm:pt>
    <dgm:pt modelId="{22CA6853-C094-4A63-A9CF-94B61AEC88F5}" type="pres">
      <dgm:prSet presAssocID="{2A69E926-AE05-4911-AE1F-9A9667EBCA23}" presName="Name37" presStyleLbl="parChTrans1D2" presStyleIdx="1" presStyleCnt="2"/>
      <dgm:spPr/>
    </dgm:pt>
    <dgm:pt modelId="{318A95DE-7D7A-450C-95CE-02C1EA2F6F5B}" type="pres">
      <dgm:prSet presAssocID="{B747B48A-B7D4-4AC7-8393-5226C68E9B52}" presName="hierRoot2" presStyleCnt="0">
        <dgm:presLayoutVars>
          <dgm:hierBranch val="init"/>
        </dgm:presLayoutVars>
      </dgm:prSet>
      <dgm:spPr/>
    </dgm:pt>
    <dgm:pt modelId="{18B1F18D-1E45-4DBF-A091-15359940AE61}" type="pres">
      <dgm:prSet presAssocID="{B747B48A-B7D4-4AC7-8393-5226C68E9B52}" presName="rootComposite" presStyleCnt="0"/>
      <dgm:spPr/>
    </dgm:pt>
    <dgm:pt modelId="{6023F9FD-0E08-4746-9F3C-80FA4CD40321}" type="pres">
      <dgm:prSet presAssocID="{B747B48A-B7D4-4AC7-8393-5226C68E9B52}" presName="rootText" presStyleLbl="node1" presStyleIdx="14" presStyleCnt="15">
        <dgm:presLayoutVars>
          <dgm:chMax/>
          <dgm:chPref val="3"/>
        </dgm:presLayoutVars>
      </dgm:prSet>
      <dgm:spPr/>
    </dgm:pt>
    <dgm:pt modelId="{0E19183A-AE8A-429D-8AF9-498360457E0C}" type="pres">
      <dgm:prSet presAssocID="{B747B48A-B7D4-4AC7-8393-5226C68E9B52}" presName="titleText2" presStyleLbl="fgAcc1" presStyleIdx="14" presStyleCnt="15">
        <dgm:presLayoutVars>
          <dgm:chMax val="0"/>
          <dgm:chPref val="0"/>
        </dgm:presLayoutVars>
      </dgm:prSet>
      <dgm:spPr/>
    </dgm:pt>
    <dgm:pt modelId="{28523AF1-DB8C-4980-A298-186B2EF000F7}" type="pres">
      <dgm:prSet presAssocID="{B747B48A-B7D4-4AC7-8393-5226C68E9B52}" presName="rootConnector" presStyleLbl="node2" presStyleIdx="0" presStyleCnt="0"/>
      <dgm:spPr/>
    </dgm:pt>
    <dgm:pt modelId="{5B160C12-7097-41F1-AE0C-334B586716B4}" type="pres">
      <dgm:prSet presAssocID="{B747B48A-B7D4-4AC7-8393-5226C68E9B52}" presName="hierChild4" presStyleCnt="0"/>
      <dgm:spPr/>
    </dgm:pt>
    <dgm:pt modelId="{F08D5FC7-DF84-4F24-985E-29D9560CD715}" type="pres">
      <dgm:prSet presAssocID="{B747B48A-B7D4-4AC7-8393-5226C68E9B52}" presName="hierChild5" presStyleCnt="0"/>
      <dgm:spPr/>
    </dgm:pt>
    <dgm:pt modelId="{C8557F84-3F30-428F-AABC-875CED72FF66}" type="pres">
      <dgm:prSet presAssocID="{1DDBF5C6-9D78-4D5A-984C-09AB40627FB8}" presName="hierChild3" presStyleCnt="0"/>
      <dgm:spPr/>
    </dgm:pt>
  </dgm:ptLst>
  <dgm:cxnLst>
    <dgm:cxn modelId="{CC523B02-C23B-4460-9FB2-386966A16BC3}" type="presOf" srcId="{CEFF32F7-FD2F-4437-B8EA-114B710677C4}" destId="{C611E043-D19F-472D-A90C-52854F0B3B34}" srcOrd="1" destOrd="0" presId="urn:microsoft.com/office/officeart/2008/layout/NameandTitleOrganizationalChart"/>
    <dgm:cxn modelId="{7AC84402-769E-4A61-BEFB-243CBEB4846F}" type="presOf" srcId="{AF17B404-82CA-4E17-9F53-74300825EFDC}" destId="{BDE3B060-8641-4E77-AA9E-2415AE71DFE3}" srcOrd="0" destOrd="0" presId="urn:microsoft.com/office/officeart/2008/layout/NameandTitleOrganizationalChart"/>
    <dgm:cxn modelId="{EB4A2C04-07A9-475D-ACB7-6BAD0F141AD4}" type="presOf" srcId="{B34A868E-B25F-4C15-86C1-8F2173DC2C9B}" destId="{A31EF86E-CF55-4C23-A0F9-42A3F5557DFC}" srcOrd="0" destOrd="0" presId="urn:microsoft.com/office/officeart/2008/layout/NameandTitleOrganizationalChart"/>
    <dgm:cxn modelId="{8CA21C05-EF70-4CFD-8368-5D50AF7DE91A}" type="presOf" srcId="{1130E136-2194-4DE1-A77F-1CA3089FCCA2}" destId="{8C02598D-54DB-4375-A473-14354439C1D0}" srcOrd="0" destOrd="0" presId="urn:microsoft.com/office/officeart/2008/layout/NameandTitleOrganizationalChart"/>
    <dgm:cxn modelId="{83662707-F1DB-47C7-89C6-0F2DA00D477B}" type="presOf" srcId="{90392663-9E66-465B-92A2-FC4F499F5916}" destId="{8A6CA2AA-C17B-4ABD-A881-16108669293E}" srcOrd="0" destOrd="0" presId="urn:microsoft.com/office/officeart/2008/layout/NameandTitleOrganizationalChart"/>
    <dgm:cxn modelId="{96C9CF14-CE21-4CCB-BCFA-084088F712B2}" type="presOf" srcId="{2C68D373-3C92-4562-A5AA-BF3EADC37B11}" destId="{CF0F8BD9-8988-42F4-912A-9BB8376E8623}" srcOrd="1" destOrd="0" presId="urn:microsoft.com/office/officeart/2008/layout/NameandTitleOrganizationalChart"/>
    <dgm:cxn modelId="{6D111816-6D19-4266-A241-FC281D5F82E8}" type="presOf" srcId="{6977E741-BB06-4C32-9A59-CD9898DC49D5}" destId="{6F9DDBAD-9058-446C-9F81-AC23C8FC1ED1}" srcOrd="0" destOrd="0" presId="urn:microsoft.com/office/officeart/2008/layout/NameandTitleOrganizationalChart"/>
    <dgm:cxn modelId="{C8259F19-CE6D-4414-8B42-1CDE997916B7}" type="presOf" srcId="{696C75DB-0D3A-47F8-9085-9887A929D0D4}" destId="{E2B7A1E7-F0C6-40DE-A64C-C8302CAA56D5}" srcOrd="1" destOrd="0" presId="urn:microsoft.com/office/officeart/2008/layout/NameandTitleOrganizationalChart"/>
    <dgm:cxn modelId="{2537801A-6190-4B86-9F8E-0789CBF4BA39}" type="presOf" srcId="{7F521583-6DBA-4352-9629-0CAE6E12F2E7}" destId="{9448770A-61AF-4D6C-A34E-D646EE748C6C}" srcOrd="1" destOrd="0" presId="urn:microsoft.com/office/officeart/2008/layout/NameandTitleOrganizationalChart"/>
    <dgm:cxn modelId="{0BDA0021-B9A3-4284-B189-8A856973B96F}" type="presOf" srcId="{F7E59C90-4079-46CB-976C-1A9044CE7796}" destId="{C09F4E3C-240C-4635-A929-947BB4A31A2D}" srcOrd="0" destOrd="0" presId="urn:microsoft.com/office/officeart/2008/layout/NameandTitleOrganizationalChart"/>
    <dgm:cxn modelId="{6BF76D24-593D-4283-AC0D-920327E7A6BC}" type="presOf" srcId="{696C75DB-0D3A-47F8-9085-9887A929D0D4}" destId="{A85805BF-A071-4DDF-8085-F152BA642CEC}" srcOrd="0" destOrd="0" presId="urn:microsoft.com/office/officeart/2008/layout/NameandTitleOrganizationalChart"/>
    <dgm:cxn modelId="{1C8B7427-F4B2-472E-AB67-32029D7DA7E2}" type="presOf" srcId="{69ED31C7-A37A-4676-B0EE-C2E507C9F399}" destId="{0C5AF612-3294-46F5-9504-06832A31D109}" srcOrd="0" destOrd="0" presId="urn:microsoft.com/office/officeart/2008/layout/NameandTitleOrganizationalChart"/>
    <dgm:cxn modelId="{B2F4212B-423E-42DC-AF0D-5A8D3E5EC8B9}" type="presOf" srcId="{8B1A6068-28A3-47C6-95A2-865D4BEEF466}" destId="{5567A4FA-470F-4E3D-A2E0-A01AB6233FCB}" srcOrd="0" destOrd="0" presId="urn:microsoft.com/office/officeart/2008/layout/NameandTitleOrganizationalChart"/>
    <dgm:cxn modelId="{59398C33-6317-4621-9BF2-493D7909F184}" srcId="{030585DA-07AC-4D58-8D95-AE6B426A42D8}" destId="{CEFF32F7-FD2F-4437-B8EA-114B710677C4}" srcOrd="0" destOrd="0" parTransId="{7A1F6283-E5B1-49F2-921F-79615472C7CE}" sibTransId="{F7E59C90-4079-46CB-976C-1A9044CE7796}"/>
    <dgm:cxn modelId="{7453FD37-E745-4528-9C24-91B82850919B}" srcId="{1DDBF5C6-9D78-4D5A-984C-09AB40627FB8}" destId="{A8925B08-4D72-432F-B411-A5318BE724C7}" srcOrd="0" destOrd="0" parTransId="{999A78C1-D829-429C-99D7-6FFDF1206783}" sibTransId="{67A381BE-2BC6-4D80-895E-63E7D3F260F4}"/>
    <dgm:cxn modelId="{B85BDF38-09A3-4D89-A6E3-BE40EEBF23D1}" srcId="{4397368E-E479-488C-BBD2-F924540130DE}" destId="{547E1556-94ED-4287-B2A1-ED90F8D34770}" srcOrd="1" destOrd="0" parTransId="{8B1A6068-28A3-47C6-95A2-865D4BEEF466}" sibTransId="{9EA0AA6A-25B8-46A1-9AFC-35C6A1241CAD}"/>
    <dgm:cxn modelId="{246B5339-6A29-4449-8748-6B37E31FA96B}" type="presOf" srcId="{339FD89A-F9F7-4436-AB9C-D35F5951BDC5}" destId="{6ADE0D54-257C-431F-AC80-A2D99D6940C7}" srcOrd="0" destOrd="0" presId="urn:microsoft.com/office/officeart/2008/layout/NameandTitleOrganizationalChart"/>
    <dgm:cxn modelId="{0A82703C-24F1-42DF-9212-654E65E0A272}" type="presOf" srcId="{030585DA-07AC-4D58-8D95-AE6B426A42D8}" destId="{71AAC912-465A-4F2E-BB1D-AB2596AA84E2}" srcOrd="1" destOrd="0" presId="urn:microsoft.com/office/officeart/2008/layout/NameandTitleOrganizationalChart"/>
    <dgm:cxn modelId="{80C7D73F-7194-4921-9E43-707C8A6A176F}" srcId="{A8925B08-4D72-432F-B411-A5318BE724C7}" destId="{E623AB15-41E6-42E9-B3A2-454E9D5EB7CC}" srcOrd="2" destOrd="0" parTransId="{02EDFC4D-5EB1-4B89-A643-D1ABF35CF993}" sibTransId="{3303C68A-4A2C-4E4F-A4A1-B6D4D2D4F7F3}"/>
    <dgm:cxn modelId="{0EDCF25C-89D3-4CC8-A8D1-CF3143A642E5}" type="presOf" srcId="{BE9A5236-6851-49F0-ABE9-4EF7A300BD16}" destId="{55043159-C98A-4B12-BA9C-51C001098C0D}" srcOrd="0" destOrd="0" presId="urn:microsoft.com/office/officeart/2008/layout/NameandTitleOrganizationalChart"/>
    <dgm:cxn modelId="{40C19D5D-D1CD-4550-9C1E-176AEBB9FDC2}" srcId="{BE9A5236-6851-49F0-ABE9-4EF7A300BD16}" destId="{1DDBF5C6-9D78-4D5A-984C-09AB40627FB8}" srcOrd="0" destOrd="0" parTransId="{ABA47DFB-2400-4AA2-A508-A16D36CB3E2F}" sibTransId="{E1DD10DB-A7E8-468B-ADA3-A4C106528A71}"/>
    <dgm:cxn modelId="{B9702965-FD20-43A2-8B43-D9640C4DB75B}" type="presOf" srcId="{4397368E-E479-488C-BBD2-F924540130DE}" destId="{5DBB7150-4E91-439F-BCD0-2A4D702E148D}" srcOrd="1" destOrd="0" presId="urn:microsoft.com/office/officeart/2008/layout/NameandTitleOrganizationalChart"/>
    <dgm:cxn modelId="{8BE4B367-EBB1-44EF-BBC2-0B3CDC08FC95}" type="presOf" srcId="{A8925B08-4D72-432F-B411-A5318BE724C7}" destId="{380180F5-431B-4482-B93F-8AD0C7890F76}" srcOrd="1" destOrd="0" presId="urn:microsoft.com/office/officeart/2008/layout/NameandTitleOrganizationalChart"/>
    <dgm:cxn modelId="{5FC6AC48-B606-4D62-A759-03180D14EF9F}" type="presOf" srcId="{999A78C1-D829-429C-99D7-6FFDF1206783}" destId="{91895501-E948-44EF-868C-FBA1391C6C83}" srcOrd="0" destOrd="0" presId="urn:microsoft.com/office/officeart/2008/layout/NameandTitleOrganizationalChart"/>
    <dgm:cxn modelId="{CFB6B749-3250-4221-8147-625730846162}" type="presOf" srcId="{EDEE8207-739D-4471-B34D-8588478BCFAC}" destId="{F7D0CAB8-EF90-47A9-8B39-A95CBA416EE5}" srcOrd="0" destOrd="0" presId="urn:microsoft.com/office/officeart/2008/layout/NameandTitleOrganizationalChart"/>
    <dgm:cxn modelId="{4169EC4E-C3B1-4FF0-A35A-C57040884B91}" type="presOf" srcId="{9EA0AA6A-25B8-46A1-9AFC-35C6A1241CAD}" destId="{111A8613-34BF-489B-872C-0773BE8EDC32}" srcOrd="0" destOrd="0" presId="urn:microsoft.com/office/officeart/2008/layout/NameandTitleOrganizationalChart"/>
    <dgm:cxn modelId="{62B0E06F-FA82-4970-8795-7C828B02E4EC}" srcId="{4397368E-E479-488C-BBD2-F924540130DE}" destId="{696C75DB-0D3A-47F8-9085-9887A929D0D4}" srcOrd="0" destOrd="0" parTransId="{52039FF1-9F22-434A-928E-FD9CC37FCEB9}" sibTransId="{9FBFBB4C-1C8D-461D-AB99-3DA3AEB7FEE2}"/>
    <dgm:cxn modelId="{746A5D70-2FB0-44AB-959B-80132A7AC584}" type="presOf" srcId="{98286EBA-2162-4A5E-A5BE-C484B1B91F08}" destId="{061699E1-9910-4D39-8792-73C3753A4DA6}" srcOrd="0" destOrd="0" presId="urn:microsoft.com/office/officeart/2008/layout/NameandTitleOrganizationalChart"/>
    <dgm:cxn modelId="{730F9151-B6B8-4B8B-B4B5-15270C740A5D}" type="presOf" srcId="{5B7B8300-9594-4E58-BD3C-E8C129D106D3}" destId="{1E689C11-49F5-494F-8715-27812F4DD152}" srcOrd="0" destOrd="0" presId="urn:microsoft.com/office/officeart/2008/layout/NameandTitleOrganizationalChart"/>
    <dgm:cxn modelId="{4C88EA52-597A-43E7-AC11-B38664568707}" type="presOf" srcId="{E335BE95-90CD-448A-B0CB-C1601A4D489A}" destId="{55A505F3-89BB-4977-A075-C1A454A0CB51}" srcOrd="0" destOrd="0" presId="urn:microsoft.com/office/officeart/2008/layout/NameandTitleOrganizationalChart"/>
    <dgm:cxn modelId="{556AED74-234C-458E-B43D-82E2BBEF6CEF}" type="presOf" srcId="{98286EBA-2162-4A5E-A5BE-C484B1B91F08}" destId="{B7EC54E7-2EF2-43B2-A608-52F97D92533F}" srcOrd="1" destOrd="0" presId="urn:microsoft.com/office/officeart/2008/layout/NameandTitleOrganizationalChart"/>
    <dgm:cxn modelId="{4F29A175-A0C2-4F99-9BB5-4A801837A540}" srcId="{4397368E-E479-488C-BBD2-F924540130DE}" destId="{69ED31C7-A37A-4676-B0EE-C2E507C9F399}" srcOrd="2" destOrd="0" parTransId="{193878C3-E5B2-4611-BC5A-44B2EB33FC7A}" sibTransId="{339FD89A-F9F7-4436-AB9C-D35F5951BDC5}"/>
    <dgm:cxn modelId="{6000FF55-A87E-46AA-80FE-B5A9C6F6B774}" type="presOf" srcId="{69ED31C7-A37A-4676-B0EE-C2E507C9F399}" destId="{F6F71C7E-518E-4F03-AF4C-6BC54E2E2178}" srcOrd="1" destOrd="0" presId="urn:microsoft.com/office/officeart/2008/layout/NameandTitleOrganizationalChart"/>
    <dgm:cxn modelId="{F1EB2257-A983-41C2-9D3A-F543093EF49C}" type="presOf" srcId="{D5F4804F-30B6-4DA0-9751-4BBA0EAA9DBF}" destId="{C1307551-5DFD-4015-86A5-F243BBD63D2D}" srcOrd="0" destOrd="0" presId="urn:microsoft.com/office/officeart/2008/layout/NameandTitleOrganizationalChart"/>
    <dgm:cxn modelId="{E7FCC57A-AFEC-457F-911B-3B83A727D2F3}" srcId="{E623AB15-41E6-42E9-B3A2-454E9D5EB7CC}" destId="{4397368E-E479-488C-BBD2-F924540130DE}" srcOrd="0" destOrd="0" parTransId="{6977E741-BB06-4C32-9A59-CD9898DC49D5}" sibTransId="{90392663-9E66-465B-92A2-FC4F499F5916}"/>
    <dgm:cxn modelId="{1C0B857D-285C-41C1-832D-F2F8B382C2B7}" type="presOf" srcId="{547E1556-94ED-4287-B2A1-ED90F8D34770}" destId="{35E2E1E2-1E5F-461D-900F-0A14D5827333}" srcOrd="1" destOrd="0" presId="urn:microsoft.com/office/officeart/2008/layout/NameandTitleOrganizationalChart"/>
    <dgm:cxn modelId="{FA150B7F-93E7-4254-B2E8-FAD16C48B4CC}" srcId="{030585DA-07AC-4D58-8D95-AE6B426A42D8}" destId="{D75AA5AF-3015-45AF-9215-2A8C8F09CD42}" srcOrd="1" destOrd="0" parTransId="{EDEE8207-739D-4471-B34D-8588478BCFAC}" sibTransId="{5B7B8300-9594-4E58-BD3C-E8C129D106D3}"/>
    <dgm:cxn modelId="{CC158380-440B-42A0-AF0A-3D02B20FEC13}" type="presOf" srcId="{1DDBF5C6-9D78-4D5A-984C-09AB40627FB8}" destId="{93DEBBEE-3067-4E7F-8626-B4B1391B9F86}" srcOrd="0" destOrd="0" presId="urn:microsoft.com/office/officeart/2008/layout/NameandTitleOrganizationalChart"/>
    <dgm:cxn modelId="{075EB785-95F5-4DE5-9EA7-9D2232015282}" type="presOf" srcId="{E1DD10DB-A7E8-468B-ADA3-A4C106528A71}" destId="{DFC48FE3-81FB-408E-84F8-64C78E9A2F88}" srcOrd="0" destOrd="0" presId="urn:microsoft.com/office/officeart/2008/layout/NameandTitleOrganizationalChart"/>
    <dgm:cxn modelId="{E7D83486-200D-4D7F-8CB5-35869A6E4752}" type="presOf" srcId="{47C4BFFE-259C-478A-8780-49BAE811D756}" destId="{B76D6BD5-17EE-4C9E-BE6A-4AFBCE684D18}" srcOrd="0" destOrd="0" presId="urn:microsoft.com/office/officeart/2008/layout/NameandTitleOrganizationalChart"/>
    <dgm:cxn modelId="{3AA63A88-2E96-4521-A44C-C80FA4A38BF7}" type="presOf" srcId="{2A69E926-AE05-4911-AE1F-9A9667EBCA23}" destId="{22CA6853-C094-4A63-A9CF-94B61AEC88F5}" srcOrd="0" destOrd="0" presId="urn:microsoft.com/office/officeart/2008/layout/NameandTitleOrganizationalChart"/>
    <dgm:cxn modelId="{45C6468B-6081-4283-AE3F-E351758B50B9}" type="presOf" srcId="{D0AD0D78-C9DC-46DE-B955-7401C3E8B1F1}" destId="{B214BC2C-CE81-4385-A357-D79B83ACAC2A}" srcOrd="1" destOrd="0" presId="urn:microsoft.com/office/officeart/2008/layout/NameandTitleOrganizationalChart"/>
    <dgm:cxn modelId="{FD8A1090-9CC9-4B64-9CE5-BF458B92E8D7}" srcId="{1DDBF5C6-9D78-4D5A-984C-09AB40627FB8}" destId="{B747B48A-B7D4-4AC7-8393-5226C68E9B52}" srcOrd="1" destOrd="0" parTransId="{2A69E926-AE05-4911-AE1F-9A9667EBCA23}" sibTransId="{16DD3BED-BB53-429E-91E9-70BC010505DA}"/>
    <dgm:cxn modelId="{0E5E7D90-C481-431B-B2CE-7D79C9CC253B}" type="presOf" srcId="{67A381BE-2BC6-4D80-895E-63E7D3F260F4}" destId="{623E1C32-39E5-49AF-9782-C0D930A12507}" srcOrd="0" destOrd="0" presId="urn:microsoft.com/office/officeart/2008/layout/NameandTitleOrganizationalChart"/>
    <dgm:cxn modelId="{3BBD2B92-FA43-41F8-8745-17321EF8C2EB}" type="presOf" srcId="{D0AD0D78-C9DC-46DE-B955-7401C3E8B1F1}" destId="{F7ACE348-D1F6-49C2-8E09-5BB4B6FEE38B}" srcOrd="0" destOrd="0" presId="urn:microsoft.com/office/officeart/2008/layout/NameandTitleOrganizationalChart"/>
    <dgm:cxn modelId="{10974F92-3D87-4BEF-9C58-AA81223C34A6}" type="presOf" srcId="{B747B48A-B7D4-4AC7-8393-5226C68E9B52}" destId="{6023F9FD-0E08-4746-9F3C-80FA4CD40321}" srcOrd="0" destOrd="0" presId="urn:microsoft.com/office/officeart/2008/layout/NameandTitleOrganizationalChart"/>
    <dgm:cxn modelId="{CF5CF192-0C00-4BF8-9907-94E13105E79B}" type="presOf" srcId="{D9118C04-66E4-4945-9001-4A77D4566E9F}" destId="{45B5C0EA-07EB-4D77-8246-00791C26155E}" srcOrd="0" destOrd="0" presId="urn:microsoft.com/office/officeart/2008/layout/NameandTitleOrganizationalChart"/>
    <dgm:cxn modelId="{F99C1194-DF3F-4775-BC66-72CC294BD10E}" type="presOf" srcId="{AA3AE8D9-6B10-4676-8AE0-ED8B9EB914D6}" destId="{0B483ACB-1AAC-41E0-B6A7-7BD16AE38012}" srcOrd="0" destOrd="0" presId="urn:microsoft.com/office/officeart/2008/layout/NameandTitleOrganizationalChart"/>
    <dgm:cxn modelId="{B5B06C94-C96D-4842-8E5A-C8FE756A155E}" type="presOf" srcId="{547E1556-94ED-4287-B2A1-ED90F8D34770}" destId="{B05E4C60-3827-4D61-858C-5921E7881C25}" srcOrd="0" destOrd="0" presId="urn:microsoft.com/office/officeart/2008/layout/NameandTitleOrganizationalChart"/>
    <dgm:cxn modelId="{26C2CA9F-0BCB-4A21-9BCB-C407FA58D100}" type="presOf" srcId="{52039FF1-9F22-434A-928E-FD9CC37FCEB9}" destId="{42B40E64-92F2-4745-82B9-EE83FFF30B5B}" srcOrd="0" destOrd="0" presId="urn:microsoft.com/office/officeart/2008/layout/NameandTitleOrganizationalChart"/>
    <dgm:cxn modelId="{27AE97A4-7E15-40C6-8E02-C45C666DE931}" type="presOf" srcId="{7F521583-6DBA-4352-9629-0CAE6E12F2E7}" destId="{DDE5E470-CA5D-40FE-8B20-ABD7B83FD26A}" srcOrd="0" destOrd="0" presId="urn:microsoft.com/office/officeart/2008/layout/NameandTitleOrganizationalChart"/>
    <dgm:cxn modelId="{F6DA4FA7-6DDB-425A-83E4-B88703FC6726}" srcId="{69ED31C7-A37A-4676-B0EE-C2E507C9F399}" destId="{7F521583-6DBA-4352-9629-0CAE6E12F2E7}" srcOrd="1" destOrd="0" parTransId="{AF17B404-82CA-4E17-9F53-74300825EFDC}" sibTransId="{624D0DE7-DC00-494A-A203-F75A291F76F3}"/>
    <dgm:cxn modelId="{2B5A42A8-C0AE-477A-9DBC-4B31D7B15B02}" srcId="{69ED31C7-A37A-4676-B0EE-C2E507C9F399}" destId="{D9118C04-66E4-4945-9001-4A77D4566E9F}" srcOrd="0" destOrd="0" parTransId="{702B2767-F9D0-45D1-B5B2-118225BCAF23}" sibTransId="{E335BE95-90CD-448A-B0CB-C1601A4D489A}"/>
    <dgm:cxn modelId="{8CEC90B6-5BF4-43DA-BD09-1A773176AB62}" type="presOf" srcId="{193878C3-E5B2-4611-BC5A-44B2EB33FC7A}" destId="{A44D44ED-745F-44C7-B8FD-DF65A15743BA}" srcOrd="0" destOrd="0" presId="urn:microsoft.com/office/officeart/2008/layout/NameandTitleOrganizationalChart"/>
    <dgm:cxn modelId="{A08F11BC-E617-447B-A2C1-A782D0F0F3EF}" type="presOf" srcId="{B747B48A-B7D4-4AC7-8393-5226C68E9B52}" destId="{28523AF1-DB8C-4980-A298-186B2EF000F7}" srcOrd="1" destOrd="0" presId="urn:microsoft.com/office/officeart/2008/layout/NameandTitleOrganizationalChart"/>
    <dgm:cxn modelId="{342A60C5-B0D6-46D3-BF19-41999F3927C4}" type="presOf" srcId="{02EDFC4D-5EB1-4B89-A643-D1ABF35CF993}" destId="{46BDFEF4-76FC-40A1-B6AB-6F57D4338210}" srcOrd="0" destOrd="0" presId="urn:microsoft.com/office/officeart/2008/layout/NameandTitleOrganizationalChart"/>
    <dgm:cxn modelId="{9A9865C6-03F0-41F6-845B-5DC8F409B8CF}" type="presOf" srcId="{CEFF32F7-FD2F-4437-B8EA-114B710677C4}" destId="{929F48AB-2C4D-4EB9-B18A-689394A11725}" srcOrd="0" destOrd="0" presId="urn:microsoft.com/office/officeart/2008/layout/NameandTitleOrganizationalChart"/>
    <dgm:cxn modelId="{4FE6B4C9-742E-4C3F-8EA6-074F2BBDB7AB}" srcId="{A8925B08-4D72-432F-B411-A5318BE724C7}" destId="{2C68D373-3C92-4562-A5AA-BF3EADC37B11}" srcOrd="0" destOrd="0" parTransId="{B34A868E-B25F-4C15-86C1-8F2173DC2C9B}" sibTransId="{1130E136-2194-4DE1-A77F-1CA3089FCCA2}"/>
    <dgm:cxn modelId="{7EC547CB-5C22-4A85-BA96-E2DA44C5E91E}" type="presOf" srcId="{E623AB15-41E6-42E9-B3A2-454E9D5EB7CC}" destId="{E86B5A93-6C41-4D3E-90B3-44046B299429}" srcOrd="0" destOrd="0" presId="urn:microsoft.com/office/officeart/2008/layout/NameandTitleOrganizationalChart"/>
    <dgm:cxn modelId="{572FD5CC-94EA-4528-A5BB-DAD6257556AF}" type="presOf" srcId="{7A1F6283-E5B1-49F2-921F-79615472C7CE}" destId="{91683C99-51DA-41B5-82AA-69C2AE3FA414}" srcOrd="0" destOrd="0" presId="urn:microsoft.com/office/officeart/2008/layout/NameandTitleOrganizationalChart"/>
    <dgm:cxn modelId="{2415D8CC-97AE-46DB-A964-756E2F918ABC}" type="presOf" srcId="{9FBFBB4C-1C8D-461D-AB99-3DA3AEB7FEE2}" destId="{FFE589D8-289F-4684-BFB2-AD7DAEF568B3}" srcOrd="0" destOrd="0" presId="urn:microsoft.com/office/officeart/2008/layout/NameandTitleOrganizationalChart"/>
    <dgm:cxn modelId="{C9F301CD-E101-4CBF-9CB6-CDDD51865C2C}" type="presOf" srcId="{4397368E-E479-488C-BBD2-F924540130DE}" destId="{1D04EAC5-D0B3-46E9-917D-9C2C5DB84BFC}" srcOrd="0" destOrd="0" presId="urn:microsoft.com/office/officeart/2008/layout/NameandTitleOrganizationalChart"/>
    <dgm:cxn modelId="{0168A7CD-B407-4338-9D2C-12FA1DCFA78D}" type="presOf" srcId="{D75AA5AF-3015-45AF-9215-2A8C8F09CD42}" destId="{40ABF336-7A6A-42FD-844B-D334F4627453}" srcOrd="0" destOrd="0" presId="urn:microsoft.com/office/officeart/2008/layout/NameandTitleOrganizationalChart"/>
    <dgm:cxn modelId="{56BCD4CD-DF7B-4A62-9FA5-4DCDEB173C9C}" srcId="{E623AB15-41E6-42E9-B3A2-454E9D5EB7CC}" destId="{030585DA-07AC-4D58-8D95-AE6B426A42D8}" srcOrd="1" destOrd="0" parTransId="{47C4BFFE-259C-478A-8780-49BAE811D756}" sibTransId="{FAB3BCB0-10AF-45A9-946B-86BF586EF1DE}"/>
    <dgm:cxn modelId="{05EC87D1-68E1-41F4-BABE-D3E1A55E5735}" type="presOf" srcId="{2C68D373-3C92-4562-A5AA-BF3EADC37B11}" destId="{16634BF4-6973-4246-94D0-C959AF2B635C}" srcOrd="0" destOrd="0" presId="urn:microsoft.com/office/officeart/2008/layout/NameandTitleOrganizationalChart"/>
    <dgm:cxn modelId="{26B45CD2-77C4-4006-8D7D-01F2C067ADE5}" type="presOf" srcId="{FAB3BCB0-10AF-45A9-946B-86BF586EF1DE}" destId="{51C77309-FCC7-432C-AAB2-43B250AA86FC}" srcOrd="0" destOrd="0" presId="urn:microsoft.com/office/officeart/2008/layout/NameandTitleOrganizationalChart"/>
    <dgm:cxn modelId="{37F28ED5-1705-476E-B8E0-7C73DD4B464C}" type="presOf" srcId="{16DD3BED-BB53-429E-91E9-70BC010505DA}" destId="{0E19183A-AE8A-429D-8AF9-498360457E0C}" srcOrd="0" destOrd="0" presId="urn:microsoft.com/office/officeart/2008/layout/NameandTitleOrganizationalChart"/>
    <dgm:cxn modelId="{88EB62DA-C8AA-4193-BE02-082FBFFD8EF8}" type="presOf" srcId="{D9118C04-66E4-4945-9001-4A77D4566E9F}" destId="{3BFD3216-8183-41DA-A9D4-4B3247989F3B}" srcOrd="1" destOrd="0" presId="urn:microsoft.com/office/officeart/2008/layout/NameandTitleOrganizationalChart"/>
    <dgm:cxn modelId="{E36645DA-DEFF-4A02-8B6F-D5E6E1DA2458}" type="presOf" srcId="{3303C68A-4A2C-4E4F-A4A1-B6D4D2D4F7F3}" destId="{714F4559-ABA6-4D68-BD8E-EE3D7EC60C47}" srcOrd="0" destOrd="0" presId="urn:microsoft.com/office/officeart/2008/layout/NameandTitleOrganizationalChart"/>
    <dgm:cxn modelId="{41A859DC-1C01-41ED-B3AF-981551380501}" srcId="{A8925B08-4D72-432F-B411-A5318BE724C7}" destId="{D0AD0D78-C9DC-46DE-B955-7401C3E8B1F1}" srcOrd="1" destOrd="0" parTransId="{E4293357-01E9-462B-90D3-71A0163F7BEF}" sibTransId="{AA3AE8D9-6B10-4676-8AE0-ED8B9EB914D6}"/>
    <dgm:cxn modelId="{19767ADD-C1AB-4717-8973-7096518A451D}" type="presOf" srcId="{1DDBF5C6-9D78-4D5A-984C-09AB40627FB8}" destId="{BA6286B6-64F1-4DD8-84FF-437901430792}" srcOrd="1" destOrd="0" presId="urn:microsoft.com/office/officeart/2008/layout/NameandTitleOrganizationalChart"/>
    <dgm:cxn modelId="{D6E379EB-CDDD-40B8-987C-7D8D85050833}" type="presOf" srcId="{E623AB15-41E6-42E9-B3A2-454E9D5EB7CC}" destId="{2105C014-A12C-49E5-B8DE-E255E172E91E}" srcOrd="1" destOrd="0" presId="urn:microsoft.com/office/officeart/2008/layout/NameandTitleOrganizationalChart"/>
    <dgm:cxn modelId="{D8D8C3EB-C0A5-41F2-B4D3-8C1D587C3088}" type="presOf" srcId="{030585DA-07AC-4D58-8D95-AE6B426A42D8}" destId="{DD40DE5C-AAB6-4F17-84C6-C87D195B6F75}" srcOrd="0" destOrd="0" presId="urn:microsoft.com/office/officeart/2008/layout/NameandTitleOrganizationalChart"/>
    <dgm:cxn modelId="{D35499EE-67B7-4E62-BB27-F16C5B84D1B9}" type="presOf" srcId="{E4293357-01E9-462B-90D3-71A0163F7BEF}" destId="{3853207F-4845-4B78-91D0-48B47512DDE4}" srcOrd="0" destOrd="0" presId="urn:microsoft.com/office/officeart/2008/layout/NameandTitleOrganizationalChart"/>
    <dgm:cxn modelId="{2F3F0CEF-BA57-48AA-A443-7891E9E31F06}" srcId="{69ED31C7-A37A-4676-B0EE-C2E507C9F399}" destId="{98286EBA-2162-4A5E-A5BE-C484B1B91F08}" srcOrd="2" destOrd="0" parTransId="{0B6DE0C8-D6CC-405E-9E6C-27DB65E0A9BC}" sibTransId="{D5F4804F-30B6-4DA0-9751-4BBA0EAA9DBF}"/>
    <dgm:cxn modelId="{5D42C0F1-A666-451E-B559-18BAC4E5FDAC}" type="presOf" srcId="{624D0DE7-DC00-494A-A203-F75A291F76F3}" destId="{40409F71-6C2E-4309-95F9-9EA8FA776A4B}" srcOrd="0" destOrd="0" presId="urn:microsoft.com/office/officeart/2008/layout/NameandTitleOrganizationalChart"/>
    <dgm:cxn modelId="{A42DE9F2-EEDA-4BF2-BE49-4F545F326D97}" type="presOf" srcId="{702B2767-F9D0-45D1-B5B2-118225BCAF23}" destId="{D6CD388C-88BC-4680-BAC0-8847956969F8}" srcOrd="0" destOrd="0" presId="urn:microsoft.com/office/officeart/2008/layout/NameandTitleOrganizationalChart"/>
    <dgm:cxn modelId="{E7CCB8F3-0F38-4234-B256-8B533BEEE64A}" type="presOf" srcId="{0B6DE0C8-D6CC-405E-9E6C-27DB65E0A9BC}" destId="{26D8BDDE-E61D-4315-AE1D-6265924BC2FF}" srcOrd="0" destOrd="0" presId="urn:microsoft.com/office/officeart/2008/layout/NameandTitleOrganizationalChart"/>
    <dgm:cxn modelId="{E65E18F4-4764-4C6B-8CE0-3E487359040F}" type="presOf" srcId="{D75AA5AF-3015-45AF-9215-2A8C8F09CD42}" destId="{74B2422C-B38D-4E24-8377-0B23E6913F23}" srcOrd="1" destOrd="0" presId="urn:microsoft.com/office/officeart/2008/layout/NameandTitleOrganizationalChart"/>
    <dgm:cxn modelId="{8D017DFB-0B5C-4D9E-B8BE-BFF3864B8702}" type="presOf" srcId="{A8925B08-4D72-432F-B411-A5318BE724C7}" destId="{2D933A05-BB78-41A9-B565-EF370D4DEE9B}" srcOrd="0" destOrd="0" presId="urn:microsoft.com/office/officeart/2008/layout/NameandTitleOrganizationalChart"/>
    <dgm:cxn modelId="{445B15AB-3351-4A27-BDE9-4E50DF060782}" type="presParOf" srcId="{55043159-C98A-4B12-BA9C-51C001098C0D}" destId="{C06F312F-139C-4ACE-BAE2-BD707F235A20}" srcOrd="0" destOrd="0" presId="urn:microsoft.com/office/officeart/2008/layout/NameandTitleOrganizationalChart"/>
    <dgm:cxn modelId="{7B2D8C22-1A7F-4A19-9691-767E3DFB215C}" type="presParOf" srcId="{C06F312F-139C-4ACE-BAE2-BD707F235A20}" destId="{526B9186-556C-4E12-9D8B-8D1E4241DDB3}" srcOrd="0" destOrd="0" presId="urn:microsoft.com/office/officeart/2008/layout/NameandTitleOrganizationalChart"/>
    <dgm:cxn modelId="{B02E1356-9BF7-42B9-9CE2-A30C2BE14183}" type="presParOf" srcId="{526B9186-556C-4E12-9D8B-8D1E4241DDB3}" destId="{93DEBBEE-3067-4E7F-8626-B4B1391B9F86}" srcOrd="0" destOrd="0" presId="urn:microsoft.com/office/officeart/2008/layout/NameandTitleOrganizationalChart"/>
    <dgm:cxn modelId="{5C8A7022-DD79-4945-8047-481331C645D7}" type="presParOf" srcId="{526B9186-556C-4E12-9D8B-8D1E4241DDB3}" destId="{DFC48FE3-81FB-408E-84F8-64C78E9A2F88}" srcOrd="1" destOrd="0" presId="urn:microsoft.com/office/officeart/2008/layout/NameandTitleOrganizationalChart"/>
    <dgm:cxn modelId="{4EA600ED-1CDE-45E8-9DC5-18606A410F56}" type="presParOf" srcId="{526B9186-556C-4E12-9D8B-8D1E4241DDB3}" destId="{BA6286B6-64F1-4DD8-84FF-437901430792}" srcOrd="2" destOrd="0" presId="urn:microsoft.com/office/officeart/2008/layout/NameandTitleOrganizationalChart"/>
    <dgm:cxn modelId="{792C38E5-C7B9-45F7-A951-80DC57B0CAD9}" type="presParOf" srcId="{C06F312F-139C-4ACE-BAE2-BD707F235A20}" destId="{66F88E71-1F42-43FB-AA39-3FE22DA3A611}" srcOrd="1" destOrd="0" presId="urn:microsoft.com/office/officeart/2008/layout/NameandTitleOrganizationalChart"/>
    <dgm:cxn modelId="{2B43701F-A196-48C2-AD11-B056F3DB5E8A}" type="presParOf" srcId="{66F88E71-1F42-43FB-AA39-3FE22DA3A611}" destId="{91895501-E948-44EF-868C-FBA1391C6C83}" srcOrd="0" destOrd="0" presId="urn:microsoft.com/office/officeart/2008/layout/NameandTitleOrganizationalChart"/>
    <dgm:cxn modelId="{439DB3A7-D52D-44CF-AB71-96540D5347FC}" type="presParOf" srcId="{66F88E71-1F42-43FB-AA39-3FE22DA3A611}" destId="{C61D6FD2-5356-4DC7-9C22-D5C6F1B410BF}" srcOrd="1" destOrd="0" presId="urn:microsoft.com/office/officeart/2008/layout/NameandTitleOrganizationalChart"/>
    <dgm:cxn modelId="{9D6BCCE4-72B4-429C-8699-09D223E558C4}" type="presParOf" srcId="{C61D6FD2-5356-4DC7-9C22-D5C6F1B410BF}" destId="{6B341350-AE64-4C01-8A1A-2B6AEAC568A3}" srcOrd="0" destOrd="0" presId="urn:microsoft.com/office/officeart/2008/layout/NameandTitleOrganizationalChart"/>
    <dgm:cxn modelId="{EAD15746-9473-4ACC-9F00-0082A2FADB0E}" type="presParOf" srcId="{6B341350-AE64-4C01-8A1A-2B6AEAC568A3}" destId="{2D933A05-BB78-41A9-B565-EF370D4DEE9B}" srcOrd="0" destOrd="0" presId="urn:microsoft.com/office/officeart/2008/layout/NameandTitleOrganizationalChart"/>
    <dgm:cxn modelId="{A71F2800-0D15-4D46-97EC-A3C5EBED86EB}" type="presParOf" srcId="{6B341350-AE64-4C01-8A1A-2B6AEAC568A3}" destId="{623E1C32-39E5-49AF-9782-C0D930A12507}" srcOrd="1" destOrd="0" presId="urn:microsoft.com/office/officeart/2008/layout/NameandTitleOrganizationalChart"/>
    <dgm:cxn modelId="{EB711D7C-A113-4D6B-B1A0-D240F0646D39}" type="presParOf" srcId="{6B341350-AE64-4C01-8A1A-2B6AEAC568A3}" destId="{380180F5-431B-4482-B93F-8AD0C7890F76}" srcOrd="2" destOrd="0" presId="urn:microsoft.com/office/officeart/2008/layout/NameandTitleOrganizationalChart"/>
    <dgm:cxn modelId="{AAB847FD-AB4E-433E-A5F5-BB747E6681CB}" type="presParOf" srcId="{C61D6FD2-5356-4DC7-9C22-D5C6F1B410BF}" destId="{55DA4654-5949-4BA6-8E24-B52DD56A2A51}" srcOrd="1" destOrd="0" presId="urn:microsoft.com/office/officeart/2008/layout/NameandTitleOrganizationalChart"/>
    <dgm:cxn modelId="{B13FFE32-DFF5-4BDC-9DD8-5D6349CB490B}" type="presParOf" srcId="{55DA4654-5949-4BA6-8E24-B52DD56A2A51}" destId="{A31EF86E-CF55-4C23-A0F9-42A3F5557DFC}" srcOrd="0" destOrd="0" presId="urn:microsoft.com/office/officeart/2008/layout/NameandTitleOrganizationalChart"/>
    <dgm:cxn modelId="{46FAC6F9-696A-493D-8F6D-74900AC6CB1E}" type="presParOf" srcId="{55DA4654-5949-4BA6-8E24-B52DD56A2A51}" destId="{BC88F056-E815-4467-BC28-2C7A522C5484}" srcOrd="1" destOrd="0" presId="urn:microsoft.com/office/officeart/2008/layout/NameandTitleOrganizationalChart"/>
    <dgm:cxn modelId="{920B7BE3-F995-444D-9252-5BEE8DAD54FA}" type="presParOf" srcId="{BC88F056-E815-4467-BC28-2C7A522C5484}" destId="{7C2BA260-3BDA-4870-9748-8B2A0F6B84E6}" srcOrd="0" destOrd="0" presId="urn:microsoft.com/office/officeart/2008/layout/NameandTitleOrganizationalChart"/>
    <dgm:cxn modelId="{55A70FF4-E6F2-4C85-AC70-73D33A83EFC5}" type="presParOf" srcId="{7C2BA260-3BDA-4870-9748-8B2A0F6B84E6}" destId="{16634BF4-6973-4246-94D0-C959AF2B635C}" srcOrd="0" destOrd="0" presId="urn:microsoft.com/office/officeart/2008/layout/NameandTitleOrganizationalChart"/>
    <dgm:cxn modelId="{C9CC5B56-5440-49AB-A9D1-335A95D78BDB}" type="presParOf" srcId="{7C2BA260-3BDA-4870-9748-8B2A0F6B84E6}" destId="{8C02598D-54DB-4375-A473-14354439C1D0}" srcOrd="1" destOrd="0" presId="urn:microsoft.com/office/officeart/2008/layout/NameandTitleOrganizationalChart"/>
    <dgm:cxn modelId="{F6A2E716-ACB4-4264-9CAC-EBC9BFC03228}" type="presParOf" srcId="{7C2BA260-3BDA-4870-9748-8B2A0F6B84E6}" destId="{CF0F8BD9-8988-42F4-912A-9BB8376E8623}" srcOrd="2" destOrd="0" presId="urn:microsoft.com/office/officeart/2008/layout/NameandTitleOrganizationalChart"/>
    <dgm:cxn modelId="{BA9FA554-65AE-416A-9E3A-119D1A247FDF}" type="presParOf" srcId="{BC88F056-E815-4467-BC28-2C7A522C5484}" destId="{37BF01B9-B62E-4FC0-96F1-4EE5F41C1799}" srcOrd="1" destOrd="0" presId="urn:microsoft.com/office/officeart/2008/layout/NameandTitleOrganizationalChart"/>
    <dgm:cxn modelId="{60609A21-71E2-4CA5-94AB-4138DF0A02B5}" type="presParOf" srcId="{BC88F056-E815-4467-BC28-2C7A522C5484}" destId="{D541B54A-C737-418B-9ADD-CE397187A77B}" srcOrd="2" destOrd="0" presId="urn:microsoft.com/office/officeart/2008/layout/NameandTitleOrganizationalChart"/>
    <dgm:cxn modelId="{95DFEB97-949E-4EF0-9E0D-C48AE386A7B7}" type="presParOf" srcId="{55DA4654-5949-4BA6-8E24-B52DD56A2A51}" destId="{3853207F-4845-4B78-91D0-48B47512DDE4}" srcOrd="2" destOrd="0" presId="urn:microsoft.com/office/officeart/2008/layout/NameandTitleOrganizationalChart"/>
    <dgm:cxn modelId="{061C12C4-0460-426A-B47E-F425C5D16706}" type="presParOf" srcId="{55DA4654-5949-4BA6-8E24-B52DD56A2A51}" destId="{6DAD6B09-B9BB-4BE7-B9E0-638C6A58E8FA}" srcOrd="3" destOrd="0" presId="urn:microsoft.com/office/officeart/2008/layout/NameandTitleOrganizationalChart"/>
    <dgm:cxn modelId="{7795FBB0-AB86-40EE-AEFE-39FCCD2FBC7F}" type="presParOf" srcId="{6DAD6B09-B9BB-4BE7-B9E0-638C6A58E8FA}" destId="{E0C4C433-0DCE-489B-8566-47EE16B0C5E8}" srcOrd="0" destOrd="0" presId="urn:microsoft.com/office/officeart/2008/layout/NameandTitleOrganizationalChart"/>
    <dgm:cxn modelId="{A8C17897-66AF-4EB7-A57E-76E082E2D76B}" type="presParOf" srcId="{E0C4C433-0DCE-489B-8566-47EE16B0C5E8}" destId="{F7ACE348-D1F6-49C2-8E09-5BB4B6FEE38B}" srcOrd="0" destOrd="0" presId="urn:microsoft.com/office/officeart/2008/layout/NameandTitleOrganizationalChart"/>
    <dgm:cxn modelId="{611192BD-FBEA-4961-AD2B-5D43644BB07D}" type="presParOf" srcId="{E0C4C433-0DCE-489B-8566-47EE16B0C5E8}" destId="{0B483ACB-1AAC-41E0-B6A7-7BD16AE38012}" srcOrd="1" destOrd="0" presId="urn:microsoft.com/office/officeart/2008/layout/NameandTitleOrganizationalChart"/>
    <dgm:cxn modelId="{116BBD4B-B1F9-44A9-B7D5-D87E8A4B9F27}" type="presParOf" srcId="{E0C4C433-0DCE-489B-8566-47EE16B0C5E8}" destId="{B214BC2C-CE81-4385-A357-D79B83ACAC2A}" srcOrd="2" destOrd="0" presId="urn:microsoft.com/office/officeart/2008/layout/NameandTitleOrganizationalChart"/>
    <dgm:cxn modelId="{BD952828-CD60-4CCF-8C63-CD1DCF6FBE9A}" type="presParOf" srcId="{6DAD6B09-B9BB-4BE7-B9E0-638C6A58E8FA}" destId="{47B581BA-89B6-4D77-9E6A-EA1155CBC1A3}" srcOrd="1" destOrd="0" presId="urn:microsoft.com/office/officeart/2008/layout/NameandTitleOrganizationalChart"/>
    <dgm:cxn modelId="{15408F2A-6D05-45A7-AE36-302A7382D9DC}" type="presParOf" srcId="{6DAD6B09-B9BB-4BE7-B9E0-638C6A58E8FA}" destId="{D435D05F-6F58-4FF7-9C7D-6A4E5C2B07AE}" srcOrd="2" destOrd="0" presId="urn:microsoft.com/office/officeart/2008/layout/NameandTitleOrganizationalChart"/>
    <dgm:cxn modelId="{6951D075-41C4-4332-A4D5-CE29E51CCB7B}" type="presParOf" srcId="{55DA4654-5949-4BA6-8E24-B52DD56A2A51}" destId="{46BDFEF4-76FC-40A1-B6AB-6F57D4338210}" srcOrd="4" destOrd="0" presId="urn:microsoft.com/office/officeart/2008/layout/NameandTitleOrganizationalChart"/>
    <dgm:cxn modelId="{02EE9D40-E82A-49BD-9679-4C61446BE465}" type="presParOf" srcId="{55DA4654-5949-4BA6-8E24-B52DD56A2A51}" destId="{8840AD9B-8C3E-4D89-B98A-E78917124B8C}" srcOrd="5" destOrd="0" presId="urn:microsoft.com/office/officeart/2008/layout/NameandTitleOrganizationalChart"/>
    <dgm:cxn modelId="{F202CFFD-AB08-4417-A103-6F8E5DDB92D7}" type="presParOf" srcId="{8840AD9B-8C3E-4D89-B98A-E78917124B8C}" destId="{1D5B22EE-BA97-43E0-AF54-72F62C74CB66}" srcOrd="0" destOrd="0" presId="urn:microsoft.com/office/officeart/2008/layout/NameandTitleOrganizationalChart"/>
    <dgm:cxn modelId="{9317324E-3B1D-4338-AF98-C3174B2AA31F}" type="presParOf" srcId="{1D5B22EE-BA97-43E0-AF54-72F62C74CB66}" destId="{E86B5A93-6C41-4D3E-90B3-44046B299429}" srcOrd="0" destOrd="0" presId="urn:microsoft.com/office/officeart/2008/layout/NameandTitleOrganizationalChart"/>
    <dgm:cxn modelId="{73FBC9EB-B961-48AF-83C6-B2FBB44132D9}" type="presParOf" srcId="{1D5B22EE-BA97-43E0-AF54-72F62C74CB66}" destId="{714F4559-ABA6-4D68-BD8E-EE3D7EC60C47}" srcOrd="1" destOrd="0" presId="urn:microsoft.com/office/officeart/2008/layout/NameandTitleOrganizationalChart"/>
    <dgm:cxn modelId="{6FF5937F-FF37-426E-AFD4-9B53C4A9ADBE}" type="presParOf" srcId="{1D5B22EE-BA97-43E0-AF54-72F62C74CB66}" destId="{2105C014-A12C-49E5-B8DE-E255E172E91E}" srcOrd="2" destOrd="0" presId="urn:microsoft.com/office/officeart/2008/layout/NameandTitleOrganizationalChart"/>
    <dgm:cxn modelId="{25F6CDFC-C8AF-4B7C-B871-8F5116C30CC1}" type="presParOf" srcId="{8840AD9B-8C3E-4D89-B98A-E78917124B8C}" destId="{37DA4996-C5F1-4813-9520-80767C9802B3}" srcOrd="1" destOrd="0" presId="urn:microsoft.com/office/officeart/2008/layout/NameandTitleOrganizationalChart"/>
    <dgm:cxn modelId="{4914364C-B322-4C47-BCF7-6642F3235994}" type="presParOf" srcId="{37DA4996-C5F1-4813-9520-80767C9802B3}" destId="{6F9DDBAD-9058-446C-9F81-AC23C8FC1ED1}" srcOrd="0" destOrd="0" presId="urn:microsoft.com/office/officeart/2008/layout/NameandTitleOrganizationalChart"/>
    <dgm:cxn modelId="{E624468F-240A-4D4C-B877-C5FD1CB68C97}" type="presParOf" srcId="{37DA4996-C5F1-4813-9520-80767C9802B3}" destId="{C9FBE3E5-0001-456F-B68B-6A52FF7F4973}" srcOrd="1" destOrd="0" presId="urn:microsoft.com/office/officeart/2008/layout/NameandTitleOrganizationalChart"/>
    <dgm:cxn modelId="{923B67A2-28DB-4A8F-A6C4-44F4A3F712DC}" type="presParOf" srcId="{C9FBE3E5-0001-456F-B68B-6A52FF7F4973}" destId="{F9CF45E0-0855-4422-A1D0-B24B6F513192}" srcOrd="0" destOrd="0" presId="urn:microsoft.com/office/officeart/2008/layout/NameandTitleOrganizationalChart"/>
    <dgm:cxn modelId="{3DEEB114-90BB-4F3D-81DC-B4B9A38CBBFF}" type="presParOf" srcId="{F9CF45E0-0855-4422-A1D0-B24B6F513192}" destId="{1D04EAC5-D0B3-46E9-917D-9C2C5DB84BFC}" srcOrd="0" destOrd="0" presId="urn:microsoft.com/office/officeart/2008/layout/NameandTitleOrganizationalChart"/>
    <dgm:cxn modelId="{02DB63B3-BA2A-4E92-B851-4A6B79CA0225}" type="presParOf" srcId="{F9CF45E0-0855-4422-A1D0-B24B6F513192}" destId="{8A6CA2AA-C17B-4ABD-A881-16108669293E}" srcOrd="1" destOrd="0" presId="urn:microsoft.com/office/officeart/2008/layout/NameandTitleOrganizationalChart"/>
    <dgm:cxn modelId="{18E9BEF2-2510-4BD9-BAA0-689D48A19CA2}" type="presParOf" srcId="{F9CF45E0-0855-4422-A1D0-B24B6F513192}" destId="{5DBB7150-4E91-439F-BCD0-2A4D702E148D}" srcOrd="2" destOrd="0" presId="urn:microsoft.com/office/officeart/2008/layout/NameandTitleOrganizationalChart"/>
    <dgm:cxn modelId="{CD3A5318-B639-496F-AD46-69418B1905E3}" type="presParOf" srcId="{C9FBE3E5-0001-456F-B68B-6A52FF7F4973}" destId="{A982747C-3675-4EF4-9AD2-EA704D7C5000}" srcOrd="1" destOrd="0" presId="urn:microsoft.com/office/officeart/2008/layout/NameandTitleOrganizationalChart"/>
    <dgm:cxn modelId="{F446B2C1-5516-473B-B59F-7EDF11D35A8E}" type="presParOf" srcId="{A982747C-3675-4EF4-9AD2-EA704D7C5000}" destId="{42B40E64-92F2-4745-82B9-EE83FFF30B5B}" srcOrd="0" destOrd="0" presId="urn:microsoft.com/office/officeart/2008/layout/NameandTitleOrganizationalChart"/>
    <dgm:cxn modelId="{DC5212A2-EC78-469E-AC0C-38FA7B94F40E}" type="presParOf" srcId="{A982747C-3675-4EF4-9AD2-EA704D7C5000}" destId="{6C706967-9F32-4A80-AD79-BA83C954F28C}" srcOrd="1" destOrd="0" presId="urn:microsoft.com/office/officeart/2008/layout/NameandTitleOrganizationalChart"/>
    <dgm:cxn modelId="{836928BC-BC43-4B50-A83D-C1B12729F510}" type="presParOf" srcId="{6C706967-9F32-4A80-AD79-BA83C954F28C}" destId="{FE467B05-A6D8-4868-B1B8-F281D0A2462B}" srcOrd="0" destOrd="0" presId="urn:microsoft.com/office/officeart/2008/layout/NameandTitleOrganizationalChart"/>
    <dgm:cxn modelId="{FF84F38B-432E-4778-BB74-72A7E46F3974}" type="presParOf" srcId="{FE467B05-A6D8-4868-B1B8-F281D0A2462B}" destId="{A85805BF-A071-4DDF-8085-F152BA642CEC}" srcOrd="0" destOrd="0" presId="urn:microsoft.com/office/officeart/2008/layout/NameandTitleOrganizationalChart"/>
    <dgm:cxn modelId="{5FC3BD3F-6287-4A9B-8872-B88C71B40B6D}" type="presParOf" srcId="{FE467B05-A6D8-4868-B1B8-F281D0A2462B}" destId="{FFE589D8-289F-4684-BFB2-AD7DAEF568B3}" srcOrd="1" destOrd="0" presId="urn:microsoft.com/office/officeart/2008/layout/NameandTitleOrganizationalChart"/>
    <dgm:cxn modelId="{708490E1-260C-4463-AAB0-64BB85F9964F}" type="presParOf" srcId="{FE467B05-A6D8-4868-B1B8-F281D0A2462B}" destId="{E2B7A1E7-F0C6-40DE-A64C-C8302CAA56D5}" srcOrd="2" destOrd="0" presId="urn:microsoft.com/office/officeart/2008/layout/NameandTitleOrganizationalChart"/>
    <dgm:cxn modelId="{456724D3-58AC-44E3-8C57-1CC19A5BFC51}" type="presParOf" srcId="{6C706967-9F32-4A80-AD79-BA83C954F28C}" destId="{BA7E884A-D6F4-4178-BC38-690A67FEAB13}" srcOrd="1" destOrd="0" presId="urn:microsoft.com/office/officeart/2008/layout/NameandTitleOrganizationalChart"/>
    <dgm:cxn modelId="{40D569EF-07BB-418B-82EA-E97EBEA4FD29}" type="presParOf" srcId="{6C706967-9F32-4A80-AD79-BA83C954F28C}" destId="{38DCBA39-C25A-49CE-A413-02E523ACF3DC}" srcOrd="2" destOrd="0" presId="urn:microsoft.com/office/officeart/2008/layout/NameandTitleOrganizationalChart"/>
    <dgm:cxn modelId="{15D83419-5C20-44FC-B57C-20A4CC243579}" type="presParOf" srcId="{A982747C-3675-4EF4-9AD2-EA704D7C5000}" destId="{5567A4FA-470F-4E3D-A2E0-A01AB6233FCB}" srcOrd="2" destOrd="0" presId="urn:microsoft.com/office/officeart/2008/layout/NameandTitleOrganizationalChart"/>
    <dgm:cxn modelId="{CFB44E7E-C3CB-418B-BC07-9C836742E3DF}" type="presParOf" srcId="{A982747C-3675-4EF4-9AD2-EA704D7C5000}" destId="{F4A67E0F-8C91-4E2A-AE38-ACB1176AEADD}" srcOrd="3" destOrd="0" presId="urn:microsoft.com/office/officeart/2008/layout/NameandTitleOrganizationalChart"/>
    <dgm:cxn modelId="{874AD745-8C92-4A99-9BA6-655D1A6B1C0E}" type="presParOf" srcId="{F4A67E0F-8C91-4E2A-AE38-ACB1176AEADD}" destId="{80042B3F-5D86-4778-B193-126485192C80}" srcOrd="0" destOrd="0" presId="urn:microsoft.com/office/officeart/2008/layout/NameandTitleOrganizationalChart"/>
    <dgm:cxn modelId="{12741AFD-026E-4B0C-8AB0-C0163FE61B72}" type="presParOf" srcId="{80042B3F-5D86-4778-B193-126485192C80}" destId="{B05E4C60-3827-4D61-858C-5921E7881C25}" srcOrd="0" destOrd="0" presId="urn:microsoft.com/office/officeart/2008/layout/NameandTitleOrganizationalChart"/>
    <dgm:cxn modelId="{26358F27-62BA-4025-9855-48726713D3F3}" type="presParOf" srcId="{80042B3F-5D86-4778-B193-126485192C80}" destId="{111A8613-34BF-489B-872C-0773BE8EDC32}" srcOrd="1" destOrd="0" presId="urn:microsoft.com/office/officeart/2008/layout/NameandTitleOrganizationalChart"/>
    <dgm:cxn modelId="{6B69572C-693D-4B6A-909C-520D64F7F22A}" type="presParOf" srcId="{80042B3F-5D86-4778-B193-126485192C80}" destId="{35E2E1E2-1E5F-461D-900F-0A14D5827333}" srcOrd="2" destOrd="0" presId="urn:microsoft.com/office/officeart/2008/layout/NameandTitleOrganizationalChart"/>
    <dgm:cxn modelId="{68AF90F4-F8ED-455F-B3F3-4CF25D9190D3}" type="presParOf" srcId="{F4A67E0F-8C91-4E2A-AE38-ACB1176AEADD}" destId="{5AD25A00-4868-4FE2-B2FA-DAF10501A92C}" srcOrd="1" destOrd="0" presId="urn:microsoft.com/office/officeart/2008/layout/NameandTitleOrganizationalChart"/>
    <dgm:cxn modelId="{96B8CFF3-F889-48EB-87BF-D88D6AA4524E}" type="presParOf" srcId="{F4A67E0F-8C91-4E2A-AE38-ACB1176AEADD}" destId="{E8828211-0E3C-4DF8-8769-33E4BC269647}" srcOrd="2" destOrd="0" presId="urn:microsoft.com/office/officeart/2008/layout/NameandTitleOrganizationalChart"/>
    <dgm:cxn modelId="{E45D5577-CD73-4DF1-95B2-B00374A63FE6}" type="presParOf" srcId="{A982747C-3675-4EF4-9AD2-EA704D7C5000}" destId="{A44D44ED-745F-44C7-B8FD-DF65A15743BA}" srcOrd="4" destOrd="0" presId="urn:microsoft.com/office/officeart/2008/layout/NameandTitleOrganizationalChart"/>
    <dgm:cxn modelId="{77EC4C37-9D1F-4F55-BF38-4E6E4455FE0C}" type="presParOf" srcId="{A982747C-3675-4EF4-9AD2-EA704D7C5000}" destId="{8C62E425-A669-41F5-97B7-9CA58F4694EF}" srcOrd="5" destOrd="0" presId="urn:microsoft.com/office/officeart/2008/layout/NameandTitleOrganizationalChart"/>
    <dgm:cxn modelId="{EFC9172C-A3C2-4216-8A0C-EF58D2D9E4F0}" type="presParOf" srcId="{8C62E425-A669-41F5-97B7-9CA58F4694EF}" destId="{57D9F133-0E3B-4D1E-80A1-8CE173291738}" srcOrd="0" destOrd="0" presId="urn:microsoft.com/office/officeart/2008/layout/NameandTitleOrganizationalChart"/>
    <dgm:cxn modelId="{4B4FB42A-ED4F-4237-8BC2-8515943BCF94}" type="presParOf" srcId="{57D9F133-0E3B-4D1E-80A1-8CE173291738}" destId="{0C5AF612-3294-46F5-9504-06832A31D109}" srcOrd="0" destOrd="0" presId="urn:microsoft.com/office/officeart/2008/layout/NameandTitleOrganizationalChart"/>
    <dgm:cxn modelId="{CF1D7F94-E987-4DE6-97B6-1AF5C49B0567}" type="presParOf" srcId="{57D9F133-0E3B-4D1E-80A1-8CE173291738}" destId="{6ADE0D54-257C-431F-AC80-A2D99D6940C7}" srcOrd="1" destOrd="0" presId="urn:microsoft.com/office/officeart/2008/layout/NameandTitleOrganizationalChart"/>
    <dgm:cxn modelId="{287C3ED1-9E55-41CE-BC8E-88EC8020EEF4}" type="presParOf" srcId="{57D9F133-0E3B-4D1E-80A1-8CE173291738}" destId="{F6F71C7E-518E-4F03-AF4C-6BC54E2E2178}" srcOrd="2" destOrd="0" presId="urn:microsoft.com/office/officeart/2008/layout/NameandTitleOrganizationalChart"/>
    <dgm:cxn modelId="{3EAD9C58-F87A-4725-9BE4-3F49D0217FBC}" type="presParOf" srcId="{8C62E425-A669-41F5-97B7-9CA58F4694EF}" destId="{13E282EE-99A7-4AEF-9334-9AB39E7C660B}" srcOrd="1" destOrd="0" presId="urn:microsoft.com/office/officeart/2008/layout/NameandTitleOrganizationalChart"/>
    <dgm:cxn modelId="{B4258515-8477-423B-9740-C431F9536C65}" type="presParOf" srcId="{13E282EE-99A7-4AEF-9334-9AB39E7C660B}" destId="{D6CD388C-88BC-4680-BAC0-8847956969F8}" srcOrd="0" destOrd="0" presId="urn:microsoft.com/office/officeart/2008/layout/NameandTitleOrganizationalChart"/>
    <dgm:cxn modelId="{C0715671-27DA-43D0-B44C-28D80E382E7A}" type="presParOf" srcId="{13E282EE-99A7-4AEF-9334-9AB39E7C660B}" destId="{A2495A40-7152-45D5-A2AC-9A5B98266324}" srcOrd="1" destOrd="0" presId="urn:microsoft.com/office/officeart/2008/layout/NameandTitleOrganizationalChart"/>
    <dgm:cxn modelId="{773F6F72-3431-4B63-AB85-D372C72B7353}" type="presParOf" srcId="{A2495A40-7152-45D5-A2AC-9A5B98266324}" destId="{A3AA22E9-FB38-464A-ADE9-BCA682DA2EEA}" srcOrd="0" destOrd="0" presId="urn:microsoft.com/office/officeart/2008/layout/NameandTitleOrganizationalChart"/>
    <dgm:cxn modelId="{6983ABF3-3AB9-46FB-A7A0-BD3ECF179A95}" type="presParOf" srcId="{A3AA22E9-FB38-464A-ADE9-BCA682DA2EEA}" destId="{45B5C0EA-07EB-4D77-8246-00791C26155E}" srcOrd="0" destOrd="0" presId="urn:microsoft.com/office/officeart/2008/layout/NameandTitleOrganizationalChart"/>
    <dgm:cxn modelId="{5F6BDAD8-761F-400A-8F0F-23F5F8D72CDC}" type="presParOf" srcId="{A3AA22E9-FB38-464A-ADE9-BCA682DA2EEA}" destId="{55A505F3-89BB-4977-A075-C1A454A0CB51}" srcOrd="1" destOrd="0" presId="urn:microsoft.com/office/officeart/2008/layout/NameandTitleOrganizationalChart"/>
    <dgm:cxn modelId="{E1BBEA98-4D6B-4038-9875-A4D466773981}" type="presParOf" srcId="{A3AA22E9-FB38-464A-ADE9-BCA682DA2EEA}" destId="{3BFD3216-8183-41DA-A9D4-4B3247989F3B}" srcOrd="2" destOrd="0" presId="urn:microsoft.com/office/officeart/2008/layout/NameandTitleOrganizationalChart"/>
    <dgm:cxn modelId="{B70D10FD-0B21-4BCF-A1F8-9AF24CB25AE5}" type="presParOf" srcId="{A2495A40-7152-45D5-A2AC-9A5B98266324}" destId="{CAE01580-8007-45B6-A608-8B9AD7A07857}" srcOrd="1" destOrd="0" presId="urn:microsoft.com/office/officeart/2008/layout/NameandTitleOrganizationalChart"/>
    <dgm:cxn modelId="{29019B21-FCC9-4540-8891-9E9D7F1BA01D}" type="presParOf" srcId="{A2495A40-7152-45D5-A2AC-9A5B98266324}" destId="{4A4FDD17-270F-4341-8774-40A9B3D327B5}" srcOrd="2" destOrd="0" presId="urn:microsoft.com/office/officeart/2008/layout/NameandTitleOrganizationalChart"/>
    <dgm:cxn modelId="{8C3BF1E6-19C2-41B0-BAB2-0FB004C6A429}" type="presParOf" srcId="{13E282EE-99A7-4AEF-9334-9AB39E7C660B}" destId="{BDE3B060-8641-4E77-AA9E-2415AE71DFE3}" srcOrd="2" destOrd="0" presId="urn:microsoft.com/office/officeart/2008/layout/NameandTitleOrganizationalChart"/>
    <dgm:cxn modelId="{E42509F6-EECD-4725-BD23-0D0B3220A695}" type="presParOf" srcId="{13E282EE-99A7-4AEF-9334-9AB39E7C660B}" destId="{370C6168-861F-4034-A916-83A8D1F77E36}" srcOrd="3" destOrd="0" presId="urn:microsoft.com/office/officeart/2008/layout/NameandTitleOrganizationalChart"/>
    <dgm:cxn modelId="{C0D4FC05-4CFC-43CE-9C70-90321F9CA164}" type="presParOf" srcId="{370C6168-861F-4034-A916-83A8D1F77E36}" destId="{5EA46964-93CA-4516-A3DF-1F9B85DD7FC0}" srcOrd="0" destOrd="0" presId="urn:microsoft.com/office/officeart/2008/layout/NameandTitleOrganizationalChart"/>
    <dgm:cxn modelId="{5C677F44-9CAE-4B4A-B42D-72A9FEC742F7}" type="presParOf" srcId="{5EA46964-93CA-4516-A3DF-1F9B85DD7FC0}" destId="{DDE5E470-CA5D-40FE-8B20-ABD7B83FD26A}" srcOrd="0" destOrd="0" presId="urn:microsoft.com/office/officeart/2008/layout/NameandTitleOrganizationalChart"/>
    <dgm:cxn modelId="{EEF2C3FD-DAFA-4061-90E7-9C172F14F61D}" type="presParOf" srcId="{5EA46964-93CA-4516-A3DF-1F9B85DD7FC0}" destId="{40409F71-6C2E-4309-95F9-9EA8FA776A4B}" srcOrd="1" destOrd="0" presId="urn:microsoft.com/office/officeart/2008/layout/NameandTitleOrganizationalChart"/>
    <dgm:cxn modelId="{D70E7BCE-D312-491D-8F8E-2627785AE801}" type="presParOf" srcId="{5EA46964-93CA-4516-A3DF-1F9B85DD7FC0}" destId="{9448770A-61AF-4D6C-A34E-D646EE748C6C}" srcOrd="2" destOrd="0" presId="urn:microsoft.com/office/officeart/2008/layout/NameandTitleOrganizationalChart"/>
    <dgm:cxn modelId="{4FCB6613-E794-45DA-8965-57E518AAA105}" type="presParOf" srcId="{370C6168-861F-4034-A916-83A8D1F77E36}" destId="{64E83AAA-DEC9-4BE7-B3BC-7527B413EE53}" srcOrd="1" destOrd="0" presId="urn:microsoft.com/office/officeart/2008/layout/NameandTitleOrganizationalChart"/>
    <dgm:cxn modelId="{2B1A6B1A-09C6-4FAB-9483-15DAA31162F2}" type="presParOf" srcId="{370C6168-861F-4034-A916-83A8D1F77E36}" destId="{D28B98DD-4D28-43E7-B844-5F851AD631F3}" srcOrd="2" destOrd="0" presId="urn:microsoft.com/office/officeart/2008/layout/NameandTitleOrganizationalChart"/>
    <dgm:cxn modelId="{28AB0751-0DB7-4D18-9E4A-B948B25197FD}" type="presParOf" srcId="{13E282EE-99A7-4AEF-9334-9AB39E7C660B}" destId="{26D8BDDE-E61D-4315-AE1D-6265924BC2FF}" srcOrd="4" destOrd="0" presId="urn:microsoft.com/office/officeart/2008/layout/NameandTitleOrganizationalChart"/>
    <dgm:cxn modelId="{5A431D5C-2010-4CD5-B3DE-10E6F3066FA6}" type="presParOf" srcId="{13E282EE-99A7-4AEF-9334-9AB39E7C660B}" destId="{D2AD5807-4A49-498F-8DA7-15C8C7878D4E}" srcOrd="5" destOrd="0" presId="urn:microsoft.com/office/officeart/2008/layout/NameandTitleOrganizationalChart"/>
    <dgm:cxn modelId="{DC38B0A6-3741-482A-B609-DE91F74AB450}" type="presParOf" srcId="{D2AD5807-4A49-498F-8DA7-15C8C7878D4E}" destId="{36806956-652B-4ABB-92E5-BA9A07C54A31}" srcOrd="0" destOrd="0" presId="urn:microsoft.com/office/officeart/2008/layout/NameandTitleOrganizationalChart"/>
    <dgm:cxn modelId="{D5611989-58B1-46E9-B20F-2AA4DDA7B50F}" type="presParOf" srcId="{36806956-652B-4ABB-92E5-BA9A07C54A31}" destId="{061699E1-9910-4D39-8792-73C3753A4DA6}" srcOrd="0" destOrd="0" presId="urn:microsoft.com/office/officeart/2008/layout/NameandTitleOrganizationalChart"/>
    <dgm:cxn modelId="{E7B41707-8EBD-4054-A1BC-1081DEE2DEEA}" type="presParOf" srcId="{36806956-652B-4ABB-92E5-BA9A07C54A31}" destId="{C1307551-5DFD-4015-86A5-F243BBD63D2D}" srcOrd="1" destOrd="0" presId="urn:microsoft.com/office/officeart/2008/layout/NameandTitleOrganizationalChart"/>
    <dgm:cxn modelId="{CD5F7443-131B-480D-8074-35693BBF8F04}" type="presParOf" srcId="{36806956-652B-4ABB-92E5-BA9A07C54A31}" destId="{B7EC54E7-2EF2-43B2-A608-52F97D92533F}" srcOrd="2" destOrd="0" presId="urn:microsoft.com/office/officeart/2008/layout/NameandTitleOrganizationalChart"/>
    <dgm:cxn modelId="{9738C90B-1FC6-45D9-BE35-F5498C3F682B}" type="presParOf" srcId="{D2AD5807-4A49-498F-8DA7-15C8C7878D4E}" destId="{E834DB1F-7593-4757-8FD6-484B68F1A5A3}" srcOrd="1" destOrd="0" presId="urn:microsoft.com/office/officeart/2008/layout/NameandTitleOrganizationalChart"/>
    <dgm:cxn modelId="{D3F2E265-F3C7-4EC0-9BD8-16F47E4D37B4}" type="presParOf" srcId="{D2AD5807-4A49-498F-8DA7-15C8C7878D4E}" destId="{A458D844-E78B-49EB-965E-CD8D3E0A40D5}" srcOrd="2" destOrd="0" presId="urn:microsoft.com/office/officeart/2008/layout/NameandTitleOrganizationalChart"/>
    <dgm:cxn modelId="{F16ED2F7-7E62-41CC-B08C-A63C3260833B}" type="presParOf" srcId="{8C62E425-A669-41F5-97B7-9CA58F4694EF}" destId="{56B3EAE2-54B9-4E05-AA17-DEF3A556C597}" srcOrd="2" destOrd="0" presId="urn:microsoft.com/office/officeart/2008/layout/NameandTitleOrganizationalChart"/>
    <dgm:cxn modelId="{28A3F7D6-A91C-441F-B751-3F9742B381D3}" type="presParOf" srcId="{C9FBE3E5-0001-456F-B68B-6A52FF7F4973}" destId="{25DD57CD-144F-4A5D-B2F6-C3434A41202C}" srcOrd="2" destOrd="0" presId="urn:microsoft.com/office/officeart/2008/layout/NameandTitleOrganizationalChart"/>
    <dgm:cxn modelId="{26D8BB4D-7D7F-4A10-BECA-609BC9BA9EE4}" type="presParOf" srcId="{37DA4996-C5F1-4813-9520-80767C9802B3}" destId="{B76D6BD5-17EE-4C9E-BE6A-4AFBCE684D18}" srcOrd="2" destOrd="0" presId="urn:microsoft.com/office/officeart/2008/layout/NameandTitleOrganizationalChart"/>
    <dgm:cxn modelId="{5A167120-20BF-4DDD-A03B-A6E756229D28}" type="presParOf" srcId="{37DA4996-C5F1-4813-9520-80767C9802B3}" destId="{7E855D7B-5894-43C4-89D4-81D3BDD81AE4}" srcOrd="3" destOrd="0" presId="urn:microsoft.com/office/officeart/2008/layout/NameandTitleOrganizationalChart"/>
    <dgm:cxn modelId="{6289138E-E115-491E-A646-E92D2904A513}" type="presParOf" srcId="{7E855D7B-5894-43C4-89D4-81D3BDD81AE4}" destId="{DDB3133C-0431-449E-968C-F6CDFEFC81FF}" srcOrd="0" destOrd="0" presId="urn:microsoft.com/office/officeart/2008/layout/NameandTitleOrganizationalChart"/>
    <dgm:cxn modelId="{E9B0691E-067D-4A13-A3D7-AB451D525B7B}" type="presParOf" srcId="{DDB3133C-0431-449E-968C-F6CDFEFC81FF}" destId="{DD40DE5C-AAB6-4F17-84C6-C87D195B6F75}" srcOrd="0" destOrd="0" presId="urn:microsoft.com/office/officeart/2008/layout/NameandTitleOrganizationalChart"/>
    <dgm:cxn modelId="{44FA65E8-97D0-4A91-85F2-62364498A7C8}" type="presParOf" srcId="{DDB3133C-0431-449E-968C-F6CDFEFC81FF}" destId="{51C77309-FCC7-432C-AAB2-43B250AA86FC}" srcOrd="1" destOrd="0" presId="urn:microsoft.com/office/officeart/2008/layout/NameandTitleOrganizationalChart"/>
    <dgm:cxn modelId="{B4434E01-6BF3-459A-A5E1-18EA0C7B48C4}" type="presParOf" srcId="{DDB3133C-0431-449E-968C-F6CDFEFC81FF}" destId="{71AAC912-465A-4F2E-BB1D-AB2596AA84E2}" srcOrd="2" destOrd="0" presId="urn:microsoft.com/office/officeart/2008/layout/NameandTitleOrganizationalChart"/>
    <dgm:cxn modelId="{00D38ACA-BCB5-4ED2-8D84-A69BC99F4A45}" type="presParOf" srcId="{7E855D7B-5894-43C4-89D4-81D3BDD81AE4}" destId="{CA26D472-0276-4D5C-A59D-904F07AF0742}" srcOrd="1" destOrd="0" presId="urn:microsoft.com/office/officeart/2008/layout/NameandTitleOrganizationalChart"/>
    <dgm:cxn modelId="{7D90FFB4-E708-4785-BCA1-1C248C4D4EFF}" type="presParOf" srcId="{CA26D472-0276-4D5C-A59D-904F07AF0742}" destId="{91683C99-51DA-41B5-82AA-69C2AE3FA414}" srcOrd="0" destOrd="0" presId="urn:microsoft.com/office/officeart/2008/layout/NameandTitleOrganizationalChart"/>
    <dgm:cxn modelId="{3F340808-048E-4A68-895F-54101E025085}" type="presParOf" srcId="{CA26D472-0276-4D5C-A59D-904F07AF0742}" destId="{38B73BD9-8600-4DDC-8096-683AF168F620}" srcOrd="1" destOrd="0" presId="urn:microsoft.com/office/officeart/2008/layout/NameandTitleOrganizationalChart"/>
    <dgm:cxn modelId="{16788F1E-E0E6-4E2F-91B3-DF9C10BD3A22}" type="presParOf" srcId="{38B73BD9-8600-4DDC-8096-683AF168F620}" destId="{F1B75A68-7D8F-4D21-BE2B-349766111FFC}" srcOrd="0" destOrd="0" presId="urn:microsoft.com/office/officeart/2008/layout/NameandTitleOrganizationalChart"/>
    <dgm:cxn modelId="{00EB435F-9F3F-4B38-BA0E-3E61F29C8B25}" type="presParOf" srcId="{F1B75A68-7D8F-4D21-BE2B-349766111FFC}" destId="{929F48AB-2C4D-4EB9-B18A-689394A11725}" srcOrd="0" destOrd="0" presId="urn:microsoft.com/office/officeart/2008/layout/NameandTitleOrganizationalChart"/>
    <dgm:cxn modelId="{2D80B203-0A2A-40EC-B21B-6D6007AEA75F}" type="presParOf" srcId="{F1B75A68-7D8F-4D21-BE2B-349766111FFC}" destId="{C09F4E3C-240C-4635-A929-947BB4A31A2D}" srcOrd="1" destOrd="0" presId="urn:microsoft.com/office/officeart/2008/layout/NameandTitleOrganizationalChart"/>
    <dgm:cxn modelId="{FD83B9DC-4852-4B50-825E-269AB22600D9}" type="presParOf" srcId="{F1B75A68-7D8F-4D21-BE2B-349766111FFC}" destId="{C611E043-D19F-472D-A90C-52854F0B3B34}" srcOrd="2" destOrd="0" presId="urn:microsoft.com/office/officeart/2008/layout/NameandTitleOrganizationalChart"/>
    <dgm:cxn modelId="{6357F0F8-72CA-4EC8-AC4C-FABBCCAD5774}" type="presParOf" srcId="{38B73BD9-8600-4DDC-8096-683AF168F620}" destId="{258E333C-44E1-43D3-BFB8-F1479C5BEE65}" srcOrd="1" destOrd="0" presId="urn:microsoft.com/office/officeart/2008/layout/NameandTitleOrganizationalChart"/>
    <dgm:cxn modelId="{8A2E045D-0374-4304-9EDE-37C15B3AC5BC}" type="presParOf" srcId="{38B73BD9-8600-4DDC-8096-683AF168F620}" destId="{391B5831-D4C4-4FAF-BD9B-CF1F83C4CE51}" srcOrd="2" destOrd="0" presId="urn:microsoft.com/office/officeart/2008/layout/NameandTitleOrganizationalChart"/>
    <dgm:cxn modelId="{18C9A87C-7986-42A0-9FCE-FBEEDB141E95}" type="presParOf" srcId="{CA26D472-0276-4D5C-A59D-904F07AF0742}" destId="{F7D0CAB8-EF90-47A9-8B39-A95CBA416EE5}" srcOrd="2" destOrd="0" presId="urn:microsoft.com/office/officeart/2008/layout/NameandTitleOrganizationalChart"/>
    <dgm:cxn modelId="{5A6A1297-96B3-45CE-B1D0-029547B176FC}" type="presParOf" srcId="{CA26D472-0276-4D5C-A59D-904F07AF0742}" destId="{54E2E53A-10FA-4EAF-962F-7D6F5852571D}" srcOrd="3" destOrd="0" presId="urn:microsoft.com/office/officeart/2008/layout/NameandTitleOrganizationalChart"/>
    <dgm:cxn modelId="{F94441B8-0666-45CD-A679-3B2466DB8EA4}" type="presParOf" srcId="{54E2E53A-10FA-4EAF-962F-7D6F5852571D}" destId="{207913FC-4F02-449B-B6F6-5D6CA644C69E}" srcOrd="0" destOrd="0" presId="urn:microsoft.com/office/officeart/2008/layout/NameandTitleOrganizationalChart"/>
    <dgm:cxn modelId="{6D4BA667-7236-4177-ADF1-B26D65DD535A}" type="presParOf" srcId="{207913FC-4F02-449B-B6F6-5D6CA644C69E}" destId="{40ABF336-7A6A-42FD-844B-D334F4627453}" srcOrd="0" destOrd="0" presId="urn:microsoft.com/office/officeart/2008/layout/NameandTitleOrganizationalChart"/>
    <dgm:cxn modelId="{AF6D1F6C-4A18-49A6-BDE8-17C7335F4D33}" type="presParOf" srcId="{207913FC-4F02-449B-B6F6-5D6CA644C69E}" destId="{1E689C11-49F5-494F-8715-27812F4DD152}" srcOrd="1" destOrd="0" presId="urn:microsoft.com/office/officeart/2008/layout/NameandTitleOrganizationalChart"/>
    <dgm:cxn modelId="{4122C673-BD0A-449F-8358-DF890B6AA21E}" type="presParOf" srcId="{207913FC-4F02-449B-B6F6-5D6CA644C69E}" destId="{74B2422C-B38D-4E24-8377-0B23E6913F23}" srcOrd="2" destOrd="0" presId="urn:microsoft.com/office/officeart/2008/layout/NameandTitleOrganizationalChart"/>
    <dgm:cxn modelId="{CE37BAD4-EECC-4745-8B49-D1219E524BB3}" type="presParOf" srcId="{54E2E53A-10FA-4EAF-962F-7D6F5852571D}" destId="{A0B37A07-7776-44CF-9CD2-38464D1DB05F}" srcOrd="1" destOrd="0" presId="urn:microsoft.com/office/officeart/2008/layout/NameandTitleOrganizationalChart"/>
    <dgm:cxn modelId="{60A87DF0-6AD9-4FB1-B129-E54FCA338A46}" type="presParOf" srcId="{54E2E53A-10FA-4EAF-962F-7D6F5852571D}" destId="{6C95726F-8302-4143-994D-1B1166C84B20}" srcOrd="2" destOrd="0" presId="urn:microsoft.com/office/officeart/2008/layout/NameandTitleOrganizationalChart"/>
    <dgm:cxn modelId="{50983B34-0231-47A3-BA4D-4E6BCA3DE0C8}" type="presParOf" srcId="{7E855D7B-5894-43C4-89D4-81D3BDD81AE4}" destId="{849294F3-EB7F-4133-93CB-F1EAB90916DE}" srcOrd="2" destOrd="0" presId="urn:microsoft.com/office/officeart/2008/layout/NameandTitleOrganizationalChart"/>
    <dgm:cxn modelId="{B1E9B48F-D988-48BC-A6DF-C80824B88D8B}" type="presParOf" srcId="{8840AD9B-8C3E-4D89-B98A-E78917124B8C}" destId="{18D2A04A-D0F0-4A90-8210-1BD8460F6AD3}" srcOrd="2" destOrd="0" presId="urn:microsoft.com/office/officeart/2008/layout/NameandTitleOrganizationalChart"/>
    <dgm:cxn modelId="{D1419A5E-8C02-42F6-8410-151FF5F5E237}" type="presParOf" srcId="{C61D6FD2-5356-4DC7-9C22-D5C6F1B410BF}" destId="{E45A7626-DE35-4182-A32D-A69D730464F9}" srcOrd="2" destOrd="0" presId="urn:microsoft.com/office/officeart/2008/layout/NameandTitleOrganizationalChart"/>
    <dgm:cxn modelId="{069B5857-D660-469A-AE5B-13A06BDC227C}" type="presParOf" srcId="{66F88E71-1F42-43FB-AA39-3FE22DA3A611}" destId="{22CA6853-C094-4A63-A9CF-94B61AEC88F5}" srcOrd="2" destOrd="0" presId="urn:microsoft.com/office/officeart/2008/layout/NameandTitleOrganizationalChart"/>
    <dgm:cxn modelId="{1F4ADE23-F5AE-4D18-8DD7-D0E4B9A670D4}" type="presParOf" srcId="{66F88E71-1F42-43FB-AA39-3FE22DA3A611}" destId="{318A95DE-7D7A-450C-95CE-02C1EA2F6F5B}" srcOrd="3" destOrd="0" presId="urn:microsoft.com/office/officeart/2008/layout/NameandTitleOrganizationalChart"/>
    <dgm:cxn modelId="{DAD02270-7C51-43E2-9111-B6E751C8E415}" type="presParOf" srcId="{318A95DE-7D7A-450C-95CE-02C1EA2F6F5B}" destId="{18B1F18D-1E45-4DBF-A091-15359940AE61}" srcOrd="0" destOrd="0" presId="urn:microsoft.com/office/officeart/2008/layout/NameandTitleOrganizationalChart"/>
    <dgm:cxn modelId="{8802698D-F594-4BD8-B579-00DD512FDE29}" type="presParOf" srcId="{18B1F18D-1E45-4DBF-A091-15359940AE61}" destId="{6023F9FD-0E08-4746-9F3C-80FA4CD40321}" srcOrd="0" destOrd="0" presId="urn:microsoft.com/office/officeart/2008/layout/NameandTitleOrganizationalChart"/>
    <dgm:cxn modelId="{107A6DA4-9D58-4C10-A13D-03B37BD33B67}" type="presParOf" srcId="{18B1F18D-1E45-4DBF-A091-15359940AE61}" destId="{0E19183A-AE8A-429D-8AF9-498360457E0C}" srcOrd="1" destOrd="0" presId="urn:microsoft.com/office/officeart/2008/layout/NameandTitleOrganizationalChart"/>
    <dgm:cxn modelId="{921E2295-B5A9-4409-96F9-840E3C03C048}" type="presParOf" srcId="{18B1F18D-1E45-4DBF-A091-15359940AE61}" destId="{28523AF1-DB8C-4980-A298-186B2EF000F7}" srcOrd="2" destOrd="0" presId="urn:microsoft.com/office/officeart/2008/layout/NameandTitleOrganizationalChart"/>
    <dgm:cxn modelId="{F376C026-2D93-4A8A-B3EC-9B5420E1A45F}" type="presParOf" srcId="{318A95DE-7D7A-450C-95CE-02C1EA2F6F5B}" destId="{5B160C12-7097-41F1-AE0C-334B586716B4}" srcOrd="1" destOrd="0" presId="urn:microsoft.com/office/officeart/2008/layout/NameandTitleOrganizationalChart"/>
    <dgm:cxn modelId="{32224DD1-4F47-4B50-83D6-E2B960DB47BD}" type="presParOf" srcId="{318A95DE-7D7A-450C-95CE-02C1EA2F6F5B}" destId="{F08D5FC7-DF84-4F24-985E-29D9560CD715}" srcOrd="2" destOrd="0" presId="urn:microsoft.com/office/officeart/2008/layout/NameandTitleOrganizationalChart"/>
    <dgm:cxn modelId="{7952EB04-4D72-4A20-8339-4AD001B92D40}" type="presParOf" srcId="{C06F312F-139C-4ACE-BAE2-BD707F235A20}" destId="{C8557F84-3F30-428F-AABC-875CED72FF66}" srcOrd="2" destOrd="0" presId="urn:microsoft.com/office/officeart/2008/layout/NameandTitleOrganizationalChart"/>
  </dgm:cxnLst>
  <dgm:bg>
    <a:solidFill>
      <a:schemeClr val="bg1"/>
    </a:solidFill>
  </dgm:bg>
  <dgm:whole>
    <a:ln w="19050">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E86A53-D043-44E3-9492-6E73FE1032E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ACBC10E-4621-42D7-8CC4-1B6EE7C01235}">
      <dgm:prSet phldrT="[文本]"/>
      <dgm:spPr/>
      <dgm:t>
        <a:bodyPr/>
        <a:lstStyle/>
        <a:p>
          <a:r>
            <a:rPr lang="zh-CN" altLang="en-US" dirty="0">
              <a:latin typeface="微软雅黑" pitchFamily="34" charset="-122"/>
              <a:ea typeface="微软雅黑" pitchFamily="34" charset="-122"/>
            </a:rPr>
            <a:t>卡中心批核</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普通信用卡</a:t>
          </a:r>
        </a:p>
      </dgm:t>
    </dgm:pt>
    <dgm:pt modelId="{8B339470-1CB1-4D6D-BBB6-A595720BFE60}" type="parTrans" cxnId="{EB534851-204D-48C6-939A-017D31759942}">
      <dgm:prSet/>
      <dgm:spPr/>
      <dgm:t>
        <a:bodyPr/>
        <a:lstStyle/>
        <a:p>
          <a:endParaRPr lang="zh-CN" altLang="en-US"/>
        </a:p>
      </dgm:t>
    </dgm:pt>
    <dgm:pt modelId="{E62C3667-98CB-45CB-ABB9-64B67BCD6F4A}" type="sibTrans" cxnId="{EB534851-204D-48C6-939A-017D31759942}">
      <dgm:prSet/>
      <dgm:spPr/>
      <dgm:t>
        <a:bodyPr/>
        <a:lstStyle/>
        <a:p>
          <a:endParaRPr lang="zh-CN" altLang="en-US"/>
        </a:p>
      </dgm:t>
    </dgm:pt>
    <dgm:pt modelId="{59B50A70-8C8B-4F8F-92B2-38B87F5FDFDF}">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a:latin typeface="微软雅黑" pitchFamily="34" charset="-122"/>
              <a:ea typeface="微软雅黑" pitchFamily="34" charset="-122"/>
            </a:rPr>
            <a:t>前端欺诈</a:t>
          </a:r>
        </a:p>
      </dgm:t>
    </dgm:pt>
    <dgm:pt modelId="{B89071F8-4408-4C08-AA87-B1477C3337E1}" type="parTrans" cxnId="{3D4E5BEB-2C88-4C0B-A264-554FFB308F69}">
      <dgm:prSet/>
      <dgm:spPr/>
      <dgm:t>
        <a:bodyPr/>
        <a:lstStyle/>
        <a:p>
          <a:endParaRPr lang="zh-CN" altLang="en-US">
            <a:latin typeface="微软雅黑" pitchFamily="34" charset="-122"/>
            <a:ea typeface="微软雅黑" pitchFamily="34" charset="-122"/>
          </a:endParaRPr>
        </a:p>
      </dgm:t>
    </dgm:pt>
    <dgm:pt modelId="{E1EFBEAE-3597-4EC6-9496-C00B230BF4B8}" type="sibTrans" cxnId="{3D4E5BEB-2C88-4C0B-A264-554FFB308F69}">
      <dgm:prSet/>
      <dgm:spPr/>
      <dgm:t>
        <a:bodyPr/>
        <a:lstStyle/>
        <a:p>
          <a:endParaRPr lang="zh-CN" altLang="en-US"/>
        </a:p>
      </dgm:t>
    </dgm:pt>
    <dgm:pt modelId="{79635C0A-4049-4872-BD90-FA6FDFB42036}">
      <dgm:prSet phldrT="[文本]"/>
      <dgm:spPr/>
      <dgm:t>
        <a:bodyPr/>
        <a:lstStyle/>
        <a:p>
          <a:r>
            <a:rPr lang="zh-CN" altLang="en-US" dirty="0">
              <a:latin typeface="微软雅黑" pitchFamily="34" charset="-122"/>
              <a:ea typeface="微软雅黑" pitchFamily="34" charset="-122"/>
            </a:rPr>
            <a:t>伪冒欺诈</a:t>
          </a:r>
        </a:p>
      </dgm:t>
    </dgm:pt>
    <dgm:pt modelId="{7DFA9F46-BFCF-4B5C-B5FF-A0816A8ADF39}" type="parTrans" cxnId="{480BE531-98C0-435E-BA06-E8CA707AB1B7}">
      <dgm:prSet/>
      <dgm:spPr/>
      <dgm:t>
        <a:bodyPr/>
        <a:lstStyle/>
        <a:p>
          <a:endParaRPr lang="zh-CN" altLang="en-US">
            <a:latin typeface="微软雅黑" pitchFamily="34" charset="-122"/>
            <a:ea typeface="微软雅黑" pitchFamily="34" charset="-122"/>
          </a:endParaRPr>
        </a:p>
      </dgm:t>
    </dgm:pt>
    <dgm:pt modelId="{87681B85-CDEE-4A5F-9AF7-84417FC4ED3A}" type="sibTrans" cxnId="{480BE531-98C0-435E-BA06-E8CA707AB1B7}">
      <dgm:prSet/>
      <dgm:spPr/>
      <dgm:t>
        <a:bodyPr/>
        <a:lstStyle/>
        <a:p>
          <a:endParaRPr lang="zh-CN" altLang="en-US"/>
        </a:p>
      </dgm:t>
    </dgm:pt>
    <dgm:pt modelId="{3CDBB65D-A748-4EDA-A90D-4430DB242C4C}">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a:latin typeface="微软雅黑" pitchFamily="34" charset="-122"/>
              <a:ea typeface="微软雅黑" pitchFamily="34" charset="-122"/>
            </a:rPr>
            <a:t>虚假信息欺诈</a:t>
          </a:r>
        </a:p>
      </dgm:t>
    </dgm:pt>
    <dgm:pt modelId="{433A1971-0249-4483-9095-05E6BFFBBBAF}" type="parTrans" cxnId="{C07A7151-E821-4445-99BA-84729D7D97D2}">
      <dgm:prSet/>
      <dgm:spPr/>
      <dgm:t>
        <a:bodyPr/>
        <a:lstStyle/>
        <a:p>
          <a:endParaRPr lang="zh-CN" altLang="en-US">
            <a:latin typeface="微软雅黑" pitchFamily="34" charset="-122"/>
            <a:ea typeface="微软雅黑" pitchFamily="34" charset="-122"/>
          </a:endParaRPr>
        </a:p>
      </dgm:t>
    </dgm:pt>
    <dgm:pt modelId="{FCCF76B6-4E6C-484A-B2B1-61DD506EA1D4}" type="sibTrans" cxnId="{C07A7151-E821-4445-99BA-84729D7D97D2}">
      <dgm:prSet/>
      <dgm:spPr/>
      <dgm:t>
        <a:bodyPr/>
        <a:lstStyle/>
        <a:p>
          <a:endParaRPr lang="zh-CN" altLang="en-US"/>
        </a:p>
      </dgm:t>
    </dgm:pt>
    <dgm:pt modelId="{922BD629-43DD-48E8-8C61-18A6BBCC84DB}">
      <dgm:prSet phldrT="[文本]"/>
      <dgm:spPr/>
      <dgm:t>
        <a:bodyPr/>
        <a:lstStyle/>
        <a:p>
          <a:r>
            <a:rPr lang="zh-CN" altLang="en-US" dirty="0">
              <a:latin typeface="微软雅黑" pitchFamily="34" charset="-122"/>
              <a:ea typeface="微软雅黑" pitchFamily="34" charset="-122"/>
            </a:rPr>
            <a:t>后端欺诈</a:t>
          </a:r>
        </a:p>
      </dgm:t>
    </dgm:pt>
    <dgm:pt modelId="{E36A34E9-566D-42DF-BB3A-6ECF5824BEA0}" type="parTrans" cxnId="{40C4116F-2F3F-4598-9EE5-7D923FF759B5}">
      <dgm:prSet/>
      <dgm:spPr/>
      <dgm:t>
        <a:bodyPr/>
        <a:lstStyle/>
        <a:p>
          <a:endParaRPr lang="zh-CN" altLang="en-US">
            <a:latin typeface="微软雅黑" pitchFamily="34" charset="-122"/>
            <a:ea typeface="微软雅黑" pitchFamily="34" charset="-122"/>
          </a:endParaRPr>
        </a:p>
      </dgm:t>
    </dgm:pt>
    <dgm:pt modelId="{6C6879A7-07A5-43DA-ACE4-8A51CEC1677E}" type="sibTrans" cxnId="{40C4116F-2F3F-4598-9EE5-7D923FF759B5}">
      <dgm:prSet/>
      <dgm:spPr/>
      <dgm:t>
        <a:bodyPr/>
        <a:lstStyle/>
        <a:p>
          <a:endParaRPr lang="zh-CN" altLang="en-US"/>
        </a:p>
      </dgm:t>
    </dgm:pt>
    <dgm:pt modelId="{51A6CA89-7416-4233-A9EE-11EF585832C3}">
      <dgm:prSet phldrT="[文本]"/>
      <dgm:spPr/>
      <dgm:t>
        <a:bodyPr/>
        <a:lstStyle/>
        <a:p>
          <a:r>
            <a:rPr lang="zh-CN" altLang="en-US" dirty="0">
              <a:latin typeface="微软雅黑" pitchFamily="34" charset="-122"/>
              <a:ea typeface="微软雅黑" pitchFamily="34" charset="-122"/>
            </a:rPr>
            <a:t>伪冒欺诈</a:t>
          </a:r>
          <a:endParaRPr lang="en-US" altLang="zh-CN" dirty="0">
            <a:latin typeface="微软雅黑" pitchFamily="34" charset="-122"/>
            <a:ea typeface="微软雅黑" pitchFamily="34" charset="-122"/>
          </a:endParaRPr>
        </a:p>
      </dgm:t>
    </dgm:pt>
    <dgm:pt modelId="{D684235D-BA22-4634-BFC2-7CDBE0CB91EA}" type="parTrans" cxnId="{901B4A0F-390A-4059-A8C0-2549EEE2CD1C}">
      <dgm:prSet/>
      <dgm:spPr/>
      <dgm:t>
        <a:bodyPr/>
        <a:lstStyle/>
        <a:p>
          <a:endParaRPr lang="zh-CN" altLang="en-US">
            <a:latin typeface="微软雅黑" pitchFamily="34" charset="-122"/>
            <a:ea typeface="微软雅黑" pitchFamily="34" charset="-122"/>
          </a:endParaRPr>
        </a:p>
      </dgm:t>
    </dgm:pt>
    <dgm:pt modelId="{418B3ACD-6392-4DF6-808E-6018C7760BA8}" type="sibTrans" cxnId="{901B4A0F-390A-4059-A8C0-2549EEE2CD1C}">
      <dgm:prSet/>
      <dgm:spPr/>
      <dgm:t>
        <a:bodyPr/>
        <a:lstStyle/>
        <a:p>
          <a:endParaRPr lang="zh-CN" altLang="en-US"/>
        </a:p>
      </dgm:t>
    </dgm:pt>
    <dgm:pt modelId="{B2F182D8-7AAA-4596-8232-40BBBCA4282E}">
      <dgm:prSet phldrT="[文本]"/>
      <dgm:spPr/>
      <dgm:t>
        <a:bodyPr/>
        <a:lstStyle/>
        <a:p>
          <a:r>
            <a:rPr lang="zh-CN" altLang="en-US" dirty="0">
              <a:latin typeface="微软雅黑" pitchFamily="34" charset="-122"/>
              <a:ea typeface="微软雅黑" pitchFamily="34" charset="-122"/>
            </a:rPr>
            <a:t>虚假信息欺诈</a:t>
          </a:r>
          <a:endParaRPr lang="en-US" altLang="zh-CN" dirty="0">
            <a:latin typeface="微软雅黑" pitchFamily="34" charset="-122"/>
            <a:ea typeface="微软雅黑" pitchFamily="34" charset="-122"/>
          </a:endParaRPr>
        </a:p>
      </dgm:t>
    </dgm:pt>
    <dgm:pt modelId="{6C2FCC2B-9CD6-473A-B25A-984BF66C42C4}" type="parTrans" cxnId="{45A4264B-46FC-472D-A813-3EEE0FC5299B}">
      <dgm:prSet/>
      <dgm:spPr/>
      <dgm:t>
        <a:bodyPr/>
        <a:lstStyle/>
        <a:p>
          <a:endParaRPr lang="zh-CN" altLang="en-US">
            <a:latin typeface="微软雅黑" pitchFamily="34" charset="-122"/>
            <a:ea typeface="微软雅黑" pitchFamily="34" charset="-122"/>
          </a:endParaRPr>
        </a:p>
      </dgm:t>
    </dgm:pt>
    <dgm:pt modelId="{C8F2BFE1-DE89-456A-98D4-63275841E75E}" type="sibTrans" cxnId="{45A4264B-46FC-472D-A813-3EEE0FC5299B}">
      <dgm:prSet/>
      <dgm:spPr/>
      <dgm:t>
        <a:bodyPr/>
        <a:lstStyle/>
        <a:p>
          <a:endParaRPr lang="zh-CN" altLang="en-US"/>
        </a:p>
      </dgm:t>
    </dgm:pt>
    <dgm:pt modelId="{EE2D2E89-2AD6-4A88-9C46-635C90FD902D}">
      <dgm:prSet phldrT="[文本]"/>
      <dgm:spPr/>
      <dgm:t>
        <a:bodyPr/>
        <a:lstStyle/>
        <a:p>
          <a:r>
            <a:rPr lang="zh-CN" altLang="en-US" dirty="0">
              <a:latin typeface="微软雅黑" pitchFamily="34" charset="-122"/>
              <a:ea typeface="微软雅黑" pitchFamily="34" charset="-122"/>
            </a:rPr>
            <a:t>信息无矛盾第一方欺诈</a:t>
          </a:r>
          <a:endParaRPr lang="en-US" altLang="zh-CN" dirty="0">
            <a:latin typeface="微软雅黑" pitchFamily="34" charset="-122"/>
            <a:ea typeface="微软雅黑" pitchFamily="34" charset="-122"/>
          </a:endParaRPr>
        </a:p>
      </dgm:t>
    </dgm:pt>
    <dgm:pt modelId="{BC6DCCD6-876D-4877-8712-A061E7D016C5}" type="parTrans" cxnId="{281D7465-B02D-44E1-90B1-D40CA5AB1F11}">
      <dgm:prSet/>
      <dgm:spPr/>
      <dgm:t>
        <a:bodyPr/>
        <a:lstStyle/>
        <a:p>
          <a:endParaRPr lang="zh-CN" altLang="en-US">
            <a:latin typeface="微软雅黑" pitchFamily="34" charset="-122"/>
            <a:ea typeface="微软雅黑" pitchFamily="34" charset="-122"/>
          </a:endParaRPr>
        </a:p>
      </dgm:t>
    </dgm:pt>
    <dgm:pt modelId="{50E25E4B-49D9-463C-974D-8C678C078678}" type="sibTrans" cxnId="{281D7465-B02D-44E1-90B1-D40CA5AB1F11}">
      <dgm:prSet/>
      <dgm:spPr/>
      <dgm:t>
        <a:bodyPr/>
        <a:lstStyle/>
        <a:p>
          <a:endParaRPr lang="zh-CN" altLang="en-US"/>
        </a:p>
      </dgm:t>
    </dgm:pt>
    <dgm:pt modelId="{A0E02918-BC66-4663-B910-BE8F24DE14A5}" type="pres">
      <dgm:prSet presAssocID="{CEE86A53-D043-44E3-9492-6E73FE1032E9}" presName="diagram" presStyleCnt="0">
        <dgm:presLayoutVars>
          <dgm:chPref val="1"/>
          <dgm:dir/>
          <dgm:animOne val="branch"/>
          <dgm:animLvl val="lvl"/>
          <dgm:resizeHandles val="exact"/>
        </dgm:presLayoutVars>
      </dgm:prSet>
      <dgm:spPr/>
    </dgm:pt>
    <dgm:pt modelId="{A30D3269-9113-4EB9-BC78-AC5FCF95E695}" type="pres">
      <dgm:prSet presAssocID="{5ACBC10E-4621-42D7-8CC4-1B6EE7C01235}" presName="root1" presStyleCnt="0"/>
      <dgm:spPr/>
    </dgm:pt>
    <dgm:pt modelId="{A642459B-26D5-4C34-B273-C030075D59C4}" type="pres">
      <dgm:prSet presAssocID="{5ACBC10E-4621-42D7-8CC4-1B6EE7C01235}" presName="LevelOneTextNode" presStyleLbl="node0" presStyleIdx="0" presStyleCnt="1">
        <dgm:presLayoutVars>
          <dgm:chPref val="3"/>
        </dgm:presLayoutVars>
      </dgm:prSet>
      <dgm:spPr/>
    </dgm:pt>
    <dgm:pt modelId="{7B28EB0B-A5E6-4BE7-B357-2580A69291D7}" type="pres">
      <dgm:prSet presAssocID="{5ACBC10E-4621-42D7-8CC4-1B6EE7C01235}" presName="level2hierChild" presStyleCnt="0"/>
      <dgm:spPr/>
    </dgm:pt>
    <dgm:pt modelId="{4326691A-989B-4835-8F93-4BE7C4531402}" type="pres">
      <dgm:prSet presAssocID="{B89071F8-4408-4C08-AA87-B1477C3337E1}" presName="conn2-1" presStyleLbl="parChTrans1D2" presStyleIdx="0" presStyleCnt="2"/>
      <dgm:spPr/>
    </dgm:pt>
    <dgm:pt modelId="{641DA17B-1D09-4288-9748-0FDF98D4F86A}" type="pres">
      <dgm:prSet presAssocID="{B89071F8-4408-4C08-AA87-B1477C3337E1}" presName="connTx" presStyleLbl="parChTrans1D2" presStyleIdx="0" presStyleCnt="2"/>
      <dgm:spPr/>
    </dgm:pt>
    <dgm:pt modelId="{23A1EB34-B28C-4A69-BB60-E4952EE831D5}" type="pres">
      <dgm:prSet presAssocID="{59B50A70-8C8B-4F8F-92B2-38B87F5FDFDF}" presName="root2" presStyleCnt="0"/>
      <dgm:spPr/>
    </dgm:pt>
    <dgm:pt modelId="{69CFEB72-03DB-4CBF-994B-CBF57621CA35}" type="pres">
      <dgm:prSet presAssocID="{59B50A70-8C8B-4F8F-92B2-38B87F5FDFDF}" presName="LevelTwoTextNode" presStyleLbl="node2" presStyleIdx="0" presStyleCnt="2">
        <dgm:presLayoutVars>
          <dgm:chPref val="3"/>
        </dgm:presLayoutVars>
      </dgm:prSet>
      <dgm:spPr/>
    </dgm:pt>
    <dgm:pt modelId="{32B91B3D-7C54-4964-B434-244FF5CD987B}" type="pres">
      <dgm:prSet presAssocID="{59B50A70-8C8B-4F8F-92B2-38B87F5FDFDF}" presName="level3hierChild" presStyleCnt="0"/>
      <dgm:spPr/>
    </dgm:pt>
    <dgm:pt modelId="{7A2B5378-286A-4B32-B920-EE105DC70040}" type="pres">
      <dgm:prSet presAssocID="{7DFA9F46-BFCF-4B5C-B5FF-A0816A8ADF39}" presName="conn2-1" presStyleLbl="parChTrans1D3" presStyleIdx="0" presStyleCnt="5"/>
      <dgm:spPr/>
    </dgm:pt>
    <dgm:pt modelId="{BB5FADB5-4A2C-47BC-B6C0-0A7B8A55A601}" type="pres">
      <dgm:prSet presAssocID="{7DFA9F46-BFCF-4B5C-B5FF-A0816A8ADF39}" presName="connTx" presStyleLbl="parChTrans1D3" presStyleIdx="0" presStyleCnt="5"/>
      <dgm:spPr/>
    </dgm:pt>
    <dgm:pt modelId="{4D8B5F09-D465-4F2F-80E1-05CA50FC3E3E}" type="pres">
      <dgm:prSet presAssocID="{79635C0A-4049-4872-BD90-FA6FDFB42036}" presName="root2" presStyleCnt="0"/>
      <dgm:spPr/>
    </dgm:pt>
    <dgm:pt modelId="{A8308C32-D9C1-4812-AB7E-91A12B087467}" type="pres">
      <dgm:prSet presAssocID="{79635C0A-4049-4872-BD90-FA6FDFB42036}" presName="LevelTwoTextNode" presStyleLbl="node3" presStyleIdx="0" presStyleCnt="5">
        <dgm:presLayoutVars>
          <dgm:chPref val="3"/>
        </dgm:presLayoutVars>
      </dgm:prSet>
      <dgm:spPr/>
    </dgm:pt>
    <dgm:pt modelId="{A8ECE54F-AFBA-4AB6-A2EE-644528811BB2}" type="pres">
      <dgm:prSet presAssocID="{79635C0A-4049-4872-BD90-FA6FDFB42036}" presName="level3hierChild" presStyleCnt="0"/>
      <dgm:spPr/>
    </dgm:pt>
    <dgm:pt modelId="{983FAA94-F912-46FF-BC45-299EA6AB7EF7}" type="pres">
      <dgm:prSet presAssocID="{433A1971-0249-4483-9095-05E6BFFBBBAF}" presName="conn2-1" presStyleLbl="parChTrans1D3" presStyleIdx="1" presStyleCnt="5"/>
      <dgm:spPr/>
    </dgm:pt>
    <dgm:pt modelId="{194D4AA3-F531-491E-AE7A-53052FBF2627}" type="pres">
      <dgm:prSet presAssocID="{433A1971-0249-4483-9095-05E6BFFBBBAF}" presName="connTx" presStyleLbl="parChTrans1D3" presStyleIdx="1" presStyleCnt="5"/>
      <dgm:spPr/>
    </dgm:pt>
    <dgm:pt modelId="{29F04E37-9084-4CF3-8803-E79E52B34EEF}" type="pres">
      <dgm:prSet presAssocID="{3CDBB65D-A748-4EDA-A90D-4430DB242C4C}" presName="root2" presStyleCnt="0"/>
      <dgm:spPr/>
    </dgm:pt>
    <dgm:pt modelId="{3B0F3D3B-5A2B-4C49-B536-8387C566EB3F}" type="pres">
      <dgm:prSet presAssocID="{3CDBB65D-A748-4EDA-A90D-4430DB242C4C}" presName="LevelTwoTextNode" presStyleLbl="node3" presStyleIdx="1" presStyleCnt="5">
        <dgm:presLayoutVars>
          <dgm:chPref val="3"/>
        </dgm:presLayoutVars>
      </dgm:prSet>
      <dgm:spPr/>
    </dgm:pt>
    <dgm:pt modelId="{42127FC6-7B82-45A7-9184-A0A94A2A4517}" type="pres">
      <dgm:prSet presAssocID="{3CDBB65D-A748-4EDA-A90D-4430DB242C4C}" presName="level3hierChild" presStyleCnt="0"/>
      <dgm:spPr/>
    </dgm:pt>
    <dgm:pt modelId="{65527DB2-FC7F-46A5-BEEB-8CF59E474D86}" type="pres">
      <dgm:prSet presAssocID="{E36A34E9-566D-42DF-BB3A-6ECF5824BEA0}" presName="conn2-1" presStyleLbl="parChTrans1D2" presStyleIdx="1" presStyleCnt="2"/>
      <dgm:spPr/>
    </dgm:pt>
    <dgm:pt modelId="{E52BA1CC-417A-4741-978E-270930765A55}" type="pres">
      <dgm:prSet presAssocID="{E36A34E9-566D-42DF-BB3A-6ECF5824BEA0}" presName="connTx" presStyleLbl="parChTrans1D2" presStyleIdx="1" presStyleCnt="2"/>
      <dgm:spPr/>
    </dgm:pt>
    <dgm:pt modelId="{2E7C371C-4C14-480C-859F-AB53E6832FEF}" type="pres">
      <dgm:prSet presAssocID="{922BD629-43DD-48E8-8C61-18A6BBCC84DB}" presName="root2" presStyleCnt="0"/>
      <dgm:spPr/>
    </dgm:pt>
    <dgm:pt modelId="{726AE095-667D-41EA-A3EB-652F355D7382}" type="pres">
      <dgm:prSet presAssocID="{922BD629-43DD-48E8-8C61-18A6BBCC84DB}" presName="LevelTwoTextNode" presStyleLbl="node2" presStyleIdx="1" presStyleCnt="2">
        <dgm:presLayoutVars>
          <dgm:chPref val="3"/>
        </dgm:presLayoutVars>
      </dgm:prSet>
      <dgm:spPr/>
    </dgm:pt>
    <dgm:pt modelId="{69793E94-E251-401E-86A2-F91FEEA51C23}" type="pres">
      <dgm:prSet presAssocID="{922BD629-43DD-48E8-8C61-18A6BBCC84DB}" presName="level3hierChild" presStyleCnt="0"/>
      <dgm:spPr/>
    </dgm:pt>
    <dgm:pt modelId="{DEF867BB-2BE3-4BB0-B026-8AC1FEA2B7F6}" type="pres">
      <dgm:prSet presAssocID="{D684235D-BA22-4634-BFC2-7CDBE0CB91EA}" presName="conn2-1" presStyleLbl="parChTrans1D3" presStyleIdx="2" presStyleCnt="5"/>
      <dgm:spPr/>
    </dgm:pt>
    <dgm:pt modelId="{5BCD8A0C-BD02-465B-819A-96C77F4A4378}" type="pres">
      <dgm:prSet presAssocID="{D684235D-BA22-4634-BFC2-7CDBE0CB91EA}" presName="connTx" presStyleLbl="parChTrans1D3" presStyleIdx="2" presStyleCnt="5"/>
      <dgm:spPr/>
    </dgm:pt>
    <dgm:pt modelId="{AC092972-B1A3-4077-8087-C9EFBECBCB8E}" type="pres">
      <dgm:prSet presAssocID="{51A6CA89-7416-4233-A9EE-11EF585832C3}" presName="root2" presStyleCnt="0"/>
      <dgm:spPr/>
    </dgm:pt>
    <dgm:pt modelId="{D094B06D-50CC-4A07-B788-B61F0372EF05}" type="pres">
      <dgm:prSet presAssocID="{51A6CA89-7416-4233-A9EE-11EF585832C3}" presName="LevelTwoTextNode" presStyleLbl="node3" presStyleIdx="2" presStyleCnt="5">
        <dgm:presLayoutVars>
          <dgm:chPref val="3"/>
        </dgm:presLayoutVars>
      </dgm:prSet>
      <dgm:spPr/>
    </dgm:pt>
    <dgm:pt modelId="{DBC830B1-49F9-4727-A93B-AFF950B50828}" type="pres">
      <dgm:prSet presAssocID="{51A6CA89-7416-4233-A9EE-11EF585832C3}" presName="level3hierChild" presStyleCnt="0"/>
      <dgm:spPr/>
    </dgm:pt>
    <dgm:pt modelId="{637B380E-12A1-4C93-B86F-83D75A52011B}" type="pres">
      <dgm:prSet presAssocID="{6C2FCC2B-9CD6-473A-B25A-984BF66C42C4}" presName="conn2-1" presStyleLbl="parChTrans1D3" presStyleIdx="3" presStyleCnt="5"/>
      <dgm:spPr/>
    </dgm:pt>
    <dgm:pt modelId="{D0D4AC05-AC00-4375-AF45-AA09BD408693}" type="pres">
      <dgm:prSet presAssocID="{6C2FCC2B-9CD6-473A-B25A-984BF66C42C4}" presName="connTx" presStyleLbl="parChTrans1D3" presStyleIdx="3" presStyleCnt="5"/>
      <dgm:spPr/>
    </dgm:pt>
    <dgm:pt modelId="{24CCB844-C92F-46AC-B35E-FBFC324BE063}" type="pres">
      <dgm:prSet presAssocID="{B2F182D8-7AAA-4596-8232-40BBBCA4282E}" presName="root2" presStyleCnt="0"/>
      <dgm:spPr/>
    </dgm:pt>
    <dgm:pt modelId="{84589C9A-4FBB-4A7F-BA5F-3D6E15CCE795}" type="pres">
      <dgm:prSet presAssocID="{B2F182D8-7AAA-4596-8232-40BBBCA4282E}" presName="LevelTwoTextNode" presStyleLbl="node3" presStyleIdx="3" presStyleCnt="5">
        <dgm:presLayoutVars>
          <dgm:chPref val="3"/>
        </dgm:presLayoutVars>
      </dgm:prSet>
      <dgm:spPr/>
    </dgm:pt>
    <dgm:pt modelId="{B0C4F8D3-9798-42B0-B373-C04CCD4751BC}" type="pres">
      <dgm:prSet presAssocID="{B2F182D8-7AAA-4596-8232-40BBBCA4282E}" presName="level3hierChild" presStyleCnt="0"/>
      <dgm:spPr/>
    </dgm:pt>
    <dgm:pt modelId="{01DA824D-B844-4616-AE1C-6CD11976E9D7}" type="pres">
      <dgm:prSet presAssocID="{BC6DCCD6-876D-4877-8712-A061E7D016C5}" presName="conn2-1" presStyleLbl="parChTrans1D3" presStyleIdx="4" presStyleCnt="5"/>
      <dgm:spPr/>
    </dgm:pt>
    <dgm:pt modelId="{E8829F48-E010-4BC3-B0A4-BC9945E90554}" type="pres">
      <dgm:prSet presAssocID="{BC6DCCD6-876D-4877-8712-A061E7D016C5}" presName="connTx" presStyleLbl="parChTrans1D3" presStyleIdx="4" presStyleCnt="5"/>
      <dgm:spPr/>
    </dgm:pt>
    <dgm:pt modelId="{19A17169-CA94-4CF8-8988-C6350FC73AC5}" type="pres">
      <dgm:prSet presAssocID="{EE2D2E89-2AD6-4A88-9C46-635C90FD902D}" presName="root2" presStyleCnt="0"/>
      <dgm:spPr/>
    </dgm:pt>
    <dgm:pt modelId="{0DD54FF8-F495-4573-BF5B-EB38DDC05EDA}" type="pres">
      <dgm:prSet presAssocID="{EE2D2E89-2AD6-4A88-9C46-635C90FD902D}" presName="LevelTwoTextNode" presStyleLbl="node3" presStyleIdx="4" presStyleCnt="5">
        <dgm:presLayoutVars>
          <dgm:chPref val="3"/>
        </dgm:presLayoutVars>
      </dgm:prSet>
      <dgm:spPr/>
    </dgm:pt>
    <dgm:pt modelId="{BE98E169-A8A4-4EE3-86B5-BD98D3E4F974}" type="pres">
      <dgm:prSet presAssocID="{EE2D2E89-2AD6-4A88-9C46-635C90FD902D}" presName="level3hierChild" presStyleCnt="0"/>
      <dgm:spPr/>
    </dgm:pt>
  </dgm:ptLst>
  <dgm:cxnLst>
    <dgm:cxn modelId="{901B4A0F-390A-4059-A8C0-2549EEE2CD1C}" srcId="{922BD629-43DD-48E8-8C61-18A6BBCC84DB}" destId="{51A6CA89-7416-4233-A9EE-11EF585832C3}" srcOrd="0" destOrd="0" parTransId="{D684235D-BA22-4634-BFC2-7CDBE0CB91EA}" sibTransId="{418B3ACD-6392-4DF6-808E-6018C7760BA8}"/>
    <dgm:cxn modelId="{87F3151F-2690-42DC-B593-8A15400F46C0}" type="presOf" srcId="{433A1971-0249-4483-9095-05E6BFFBBBAF}" destId="{983FAA94-F912-46FF-BC45-299EA6AB7EF7}" srcOrd="0" destOrd="0" presId="urn:microsoft.com/office/officeart/2005/8/layout/hierarchy2"/>
    <dgm:cxn modelId="{4E44F727-F48E-4DF0-BA25-DCEAEA04960D}" type="presOf" srcId="{D684235D-BA22-4634-BFC2-7CDBE0CB91EA}" destId="{DEF867BB-2BE3-4BB0-B026-8AC1FEA2B7F6}" srcOrd="0" destOrd="0" presId="urn:microsoft.com/office/officeart/2005/8/layout/hierarchy2"/>
    <dgm:cxn modelId="{C34E9728-655B-48DD-A531-27E04C18F5AE}" type="presOf" srcId="{E36A34E9-566D-42DF-BB3A-6ECF5824BEA0}" destId="{65527DB2-FC7F-46A5-BEEB-8CF59E474D86}" srcOrd="0" destOrd="0" presId="urn:microsoft.com/office/officeart/2005/8/layout/hierarchy2"/>
    <dgm:cxn modelId="{480BE531-98C0-435E-BA06-E8CA707AB1B7}" srcId="{59B50A70-8C8B-4F8F-92B2-38B87F5FDFDF}" destId="{79635C0A-4049-4872-BD90-FA6FDFB42036}" srcOrd="0" destOrd="0" parTransId="{7DFA9F46-BFCF-4B5C-B5FF-A0816A8ADF39}" sibTransId="{87681B85-CDEE-4A5F-9AF7-84417FC4ED3A}"/>
    <dgm:cxn modelId="{53AF175B-9E87-4540-98C2-6DD3BAF7C32B}" type="presOf" srcId="{BC6DCCD6-876D-4877-8712-A061E7D016C5}" destId="{E8829F48-E010-4BC3-B0A4-BC9945E90554}" srcOrd="1" destOrd="0" presId="urn:microsoft.com/office/officeart/2005/8/layout/hierarchy2"/>
    <dgm:cxn modelId="{5189D35C-3D51-4082-B52B-439D2356F433}" type="presOf" srcId="{BC6DCCD6-876D-4877-8712-A061E7D016C5}" destId="{01DA824D-B844-4616-AE1C-6CD11976E9D7}" srcOrd="0" destOrd="0" presId="urn:microsoft.com/office/officeart/2005/8/layout/hierarchy2"/>
    <dgm:cxn modelId="{5E21B644-8BC0-4427-BD2F-B31077AF13C1}" type="presOf" srcId="{3CDBB65D-A748-4EDA-A90D-4430DB242C4C}" destId="{3B0F3D3B-5A2B-4C49-B536-8387C566EB3F}" srcOrd="0" destOrd="0" presId="urn:microsoft.com/office/officeart/2005/8/layout/hierarchy2"/>
    <dgm:cxn modelId="{281D7465-B02D-44E1-90B1-D40CA5AB1F11}" srcId="{922BD629-43DD-48E8-8C61-18A6BBCC84DB}" destId="{EE2D2E89-2AD6-4A88-9C46-635C90FD902D}" srcOrd="2" destOrd="0" parTransId="{BC6DCCD6-876D-4877-8712-A061E7D016C5}" sibTransId="{50E25E4B-49D9-463C-974D-8C678C078678}"/>
    <dgm:cxn modelId="{5F72FB6A-5071-464A-82E3-065A70C4D662}" type="presOf" srcId="{79635C0A-4049-4872-BD90-FA6FDFB42036}" destId="{A8308C32-D9C1-4812-AB7E-91A12B087467}" srcOrd="0" destOrd="0" presId="urn:microsoft.com/office/officeart/2005/8/layout/hierarchy2"/>
    <dgm:cxn modelId="{45A4264B-46FC-472D-A813-3EEE0FC5299B}" srcId="{922BD629-43DD-48E8-8C61-18A6BBCC84DB}" destId="{B2F182D8-7AAA-4596-8232-40BBBCA4282E}" srcOrd="1" destOrd="0" parTransId="{6C2FCC2B-9CD6-473A-B25A-984BF66C42C4}" sibTransId="{C8F2BFE1-DE89-456A-98D4-63275841E75E}"/>
    <dgm:cxn modelId="{1418964D-52D2-43A7-9E90-AF774A471E07}" type="presOf" srcId="{51A6CA89-7416-4233-A9EE-11EF585832C3}" destId="{D094B06D-50CC-4A07-B788-B61F0372EF05}" srcOrd="0" destOrd="0" presId="urn:microsoft.com/office/officeart/2005/8/layout/hierarchy2"/>
    <dgm:cxn modelId="{40C4116F-2F3F-4598-9EE5-7D923FF759B5}" srcId="{5ACBC10E-4621-42D7-8CC4-1B6EE7C01235}" destId="{922BD629-43DD-48E8-8C61-18A6BBCC84DB}" srcOrd="1" destOrd="0" parTransId="{E36A34E9-566D-42DF-BB3A-6ECF5824BEA0}" sibTransId="{6C6879A7-07A5-43DA-ACE4-8A51CEC1677E}"/>
    <dgm:cxn modelId="{EB534851-204D-48C6-939A-017D31759942}" srcId="{CEE86A53-D043-44E3-9492-6E73FE1032E9}" destId="{5ACBC10E-4621-42D7-8CC4-1B6EE7C01235}" srcOrd="0" destOrd="0" parTransId="{8B339470-1CB1-4D6D-BBB6-A595720BFE60}" sibTransId="{E62C3667-98CB-45CB-ABB9-64B67BCD6F4A}"/>
    <dgm:cxn modelId="{C07A7151-E821-4445-99BA-84729D7D97D2}" srcId="{59B50A70-8C8B-4F8F-92B2-38B87F5FDFDF}" destId="{3CDBB65D-A748-4EDA-A90D-4430DB242C4C}" srcOrd="1" destOrd="0" parTransId="{433A1971-0249-4483-9095-05E6BFFBBBAF}" sibTransId="{FCCF76B6-4E6C-484A-B2B1-61DD506EA1D4}"/>
    <dgm:cxn modelId="{F3389651-7FA5-4AD8-A197-044968EE9BA1}" type="presOf" srcId="{B2F182D8-7AAA-4596-8232-40BBBCA4282E}" destId="{84589C9A-4FBB-4A7F-BA5F-3D6E15CCE795}" srcOrd="0" destOrd="0" presId="urn:microsoft.com/office/officeart/2005/8/layout/hierarchy2"/>
    <dgm:cxn modelId="{E4730385-A70A-4334-9FD2-ED128310DCFF}" type="presOf" srcId="{7DFA9F46-BFCF-4B5C-B5FF-A0816A8ADF39}" destId="{BB5FADB5-4A2C-47BC-B6C0-0A7B8A55A601}" srcOrd="1" destOrd="0" presId="urn:microsoft.com/office/officeart/2005/8/layout/hierarchy2"/>
    <dgm:cxn modelId="{975B038A-3BD8-42FF-918C-5A0450778FC3}" type="presOf" srcId="{CEE86A53-D043-44E3-9492-6E73FE1032E9}" destId="{A0E02918-BC66-4663-B910-BE8F24DE14A5}" srcOrd="0" destOrd="0" presId="urn:microsoft.com/office/officeart/2005/8/layout/hierarchy2"/>
    <dgm:cxn modelId="{8DA14D91-1DBA-4841-9646-3E65E92B0C23}" type="presOf" srcId="{922BD629-43DD-48E8-8C61-18A6BBCC84DB}" destId="{726AE095-667D-41EA-A3EB-652F355D7382}" srcOrd="0" destOrd="0" presId="urn:microsoft.com/office/officeart/2005/8/layout/hierarchy2"/>
    <dgm:cxn modelId="{D7F66A92-FCFE-478E-B872-CC8C19E67B4B}" type="presOf" srcId="{6C2FCC2B-9CD6-473A-B25A-984BF66C42C4}" destId="{D0D4AC05-AC00-4375-AF45-AA09BD408693}" srcOrd="1" destOrd="0" presId="urn:microsoft.com/office/officeart/2005/8/layout/hierarchy2"/>
    <dgm:cxn modelId="{4637249B-3A54-4043-8E49-FDCBB9BE8396}" type="presOf" srcId="{D684235D-BA22-4634-BFC2-7CDBE0CB91EA}" destId="{5BCD8A0C-BD02-465B-819A-96C77F4A4378}" srcOrd="1" destOrd="0" presId="urn:microsoft.com/office/officeart/2005/8/layout/hierarchy2"/>
    <dgm:cxn modelId="{24B5929B-1A82-495D-B362-4C31272F8ECA}" type="presOf" srcId="{EE2D2E89-2AD6-4A88-9C46-635C90FD902D}" destId="{0DD54FF8-F495-4573-BF5B-EB38DDC05EDA}" srcOrd="0" destOrd="0" presId="urn:microsoft.com/office/officeart/2005/8/layout/hierarchy2"/>
    <dgm:cxn modelId="{83E7A59C-1560-4DCF-BC68-C9AD013DF26E}" type="presOf" srcId="{6C2FCC2B-9CD6-473A-B25A-984BF66C42C4}" destId="{637B380E-12A1-4C93-B86F-83D75A52011B}" srcOrd="0" destOrd="0" presId="urn:microsoft.com/office/officeart/2005/8/layout/hierarchy2"/>
    <dgm:cxn modelId="{D2F36CBD-EFE1-4F93-9E2E-40E973C77197}" type="presOf" srcId="{59B50A70-8C8B-4F8F-92B2-38B87F5FDFDF}" destId="{69CFEB72-03DB-4CBF-994B-CBF57621CA35}" srcOrd="0" destOrd="0" presId="urn:microsoft.com/office/officeart/2005/8/layout/hierarchy2"/>
    <dgm:cxn modelId="{D8D56CCC-CABE-4AC5-A865-4AA352A3582E}" type="presOf" srcId="{B89071F8-4408-4C08-AA87-B1477C3337E1}" destId="{641DA17B-1D09-4288-9748-0FDF98D4F86A}" srcOrd="1" destOrd="0" presId="urn:microsoft.com/office/officeart/2005/8/layout/hierarchy2"/>
    <dgm:cxn modelId="{8933B3D0-40C0-4409-82F9-9A8B6B66916C}" type="presOf" srcId="{7DFA9F46-BFCF-4B5C-B5FF-A0816A8ADF39}" destId="{7A2B5378-286A-4B32-B920-EE105DC70040}" srcOrd="0" destOrd="0" presId="urn:microsoft.com/office/officeart/2005/8/layout/hierarchy2"/>
    <dgm:cxn modelId="{83FE7AD1-85BD-44DF-9A66-4EB71F660D00}" type="presOf" srcId="{E36A34E9-566D-42DF-BB3A-6ECF5824BEA0}" destId="{E52BA1CC-417A-4741-978E-270930765A55}" srcOrd="1" destOrd="0" presId="urn:microsoft.com/office/officeart/2005/8/layout/hierarchy2"/>
    <dgm:cxn modelId="{88B498D1-BC69-40E4-9224-1119F74BA961}" type="presOf" srcId="{433A1971-0249-4483-9095-05E6BFFBBBAF}" destId="{194D4AA3-F531-491E-AE7A-53052FBF2627}" srcOrd="1" destOrd="0" presId="urn:microsoft.com/office/officeart/2005/8/layout/hierarchy2"/>
    <dgm:cxn modelId="{D49950DD-CA6C-4401-827B-C8FB7737A0C3}" type="presOf" srcId="{B89071F8-4408-4C08-AA87-B1477C3337E1}" destId="{4326691A-989B-4835-8F93-4BE7C4531402}" srcOrd="0" destOrd="0" presId="urn:microsoft.com/office/officeart/2005/8/layout/hierarchy2"/>
    <dgm:cxn modelId="{3D4E5BEB-2C88-4C0B-A264-554FFB308F69}" srcId="{5ACBC10E-4621-42D7-8CC4-1B6EE7C01235}" destId="{59B50A70-8C8B-4F8F-92B2-38B87F5FDFDF}" srcOrd="0" destOrd="0" parTransId="{B89071F8-4408-4C08-AA87-B1477C3337E1}" sibTransId="{E1EFBEAE-3597-4EC6-9496-C00B230BF4B8}"/>
    <dgm:cxn modelId="{8B5F3DF3-3775-4128-97E2-CD15D4D8A102}" type="presOf" srcId="{5ACBC10E-4621-42D7-8CC4-1B6EE7C01235}" destId="{A642459B-26D5-4C34-B273-C030075D59C4}" srcOrd="0" destOrd="0" presId="urn:microsoft.com/office/officeart/2005/8/layout/hierarchy2"/>
    <dgm:cxn modelId="{A467913F-82EF-43A9-9247-EB39A1C01854}" type="presParOf" srcId="{A0E02918-BC66-4663-B910-BE8F24DE14A5}" destId="{A30D3269-9113-4EB9-BC78-AC5FCF95E695}" srcOrd="0" destOrd="0" presId="urn:microsoft.com/office/officeart/2005/8/layout/hierarchy2"/>
    <dgm:cxn modelId="{B2DCADA5-C25D-41FB-9E7E-17BDCE440030}" type="presParOf" srcId="{A30D3269-9113-4EB9-BC78-AC5FCF95E695}" destId="{A642459B-26D5-4C34-B273-C030075D59C4}" srcOrd="0" destOrd="0" presId="urn:microsoft.com/office/officeart/2005/8/layout/hierarchy2"/>
    <dgm:cxn modelId="{3CB931AD-76BC-413B-B26A-36D0DD9BA5D4}" type="presParOf" srcId="{A30D3269-9113-4EB9-BC78-AC5FCF95E695}" destId="{7B28EB0B-A5E6-4BE7-B357-2580A69291D7}" srcOrd="1" destOrd="0" presId="urn:microsoft.com/office/officeart/2005/8/layout/hierarchy2"/>
    <dgm:cxn modelId="{AAE1E3DE-8B9F-4C0F-91B5-E8C76E7126F1}" type="presParOf" srcId="{7B28EB0B-A5E6-4BE7-B357-2580A69291D7}" destId="{4326691A-989B-4835-8F93-4BE7C4531402}" srcOrd="0" destOrd="0" presId="urn:microsoft.com/office/officeart/2005/8/layout/hierarchy2"/>
    <dgm:cxn modelId="{95697AF2-7F4E-455D-A4E3-EC492AC853FD}" type="presParOf" srcId="{4326691A-989B-4835-8F93-4BE7C4531402}" destId="{641DA17B-1D09-4288-9748-0FDF98D4F86A}" srcOrd="0" destOrd="0" presId="urn:microsoft.com/office/officeart/2005/8/layout/hierarchy2"/>
    <dgm:cxn modelId="{40ED46D4-C146-4FA5-BAA1-EB97FA945011}" type="presParOf" srcId="{7B28EB0B-A5E6-4BE7-B357-2580A69291D7}" destId="{23A1EB34-B28C-4A69-BB60-E4952EE831D5}" srcOrd="1" destOrd="0" presId="urn:microsoft.com/office/officeart/2005/8/layout/hierarchy2"/>
    <dgm:cxn modelId="{5BD92E5C-A4F6-4B0B-95C1-159A3D003782}" type="presParOf" srcId="{23A1EB34-B28C-4A69-BB60-E4952EE831D5}" destId="{69CFEB72-03DB-4CBF-994B-CBF57621CA35}" srcOrd="0" destOrd="0" presId="urn:microsoft.com/office/officeart/2005/8/layout/hierarchy2"/>
    <dgm:cxn modelId="{AB49696E-ECDC-43C4-ADAD-01EF141436A1}" type="presParOf" srcId="{23A1EB34-B28C-4A69-BB60-E4952EE831D5}" destId="{32B91B3D-7C54-4964-B434-244FF5CD987B}" srcOrd="1" destOrd="0" presId="urn:microsoft.com/office/officeart/2005/8/layout/hierarchy2"/>
    <dgm:cxn modelId="{101BD0F1-E841-4DDD-90A6-40F18F42FDA6}" type="presParOf" srcId="{32B91B3D-7C54-4964-B434-244FF5CD987B}" destId="{7A2B5378-286A-4B32-B920-EE105DC70040}" srcOrd="0" destOrd="0" presId="urn:microsoft.com/office/officeart/2005/8/layout/hierarchy2"/>
    <dgm:cxn modelId="{E71C6255-1F83-469A-A43F-AE8FC26CF360}" type="presParOf" srcId="{7A2B5378-286A-4B32-B920-EE105DC70040}" destId="{BB5FADB5-4A2C-47BC-B6C0-0A7B8A55A601}" srcOrd="0" destOrd="0" presId="urn:microsoft.com/office/officeart/2005/8/layout/hierarchy2"/>
    <dgm:cxn modelId="{E3989ABE-B858-43A8-A198-32377DB603AB}" type="presParOf" srcId="{32B91B3D-7C54-4964-B434-244FF5CD987B}" destId="{4D8B5F09-D465-4F2F-80E1-05CA50FC3E3E}" srcOrd="1" destOrd="0" presId="urn:microsoft.com/office/officeart/2005/8/layout/hierarchy2"/>
    <dgm:cxn modelId="{E431EAFB-5D44-4029-AFB6-E8CEB4C9B2D7}" type="presParOf" srcId="{4D8B5F09-D465-4F2F-80E1-05CA50FC3E3E}" destId="{A8308C32-D9C1-4812-AB7E-91A12B087467}" srcOrd="0" destOrd="0" presId="urn:microsoft.com/office/officeart/2005/8/layout/hierarchy2"/>
    <dgm:cxn modelId="{B71A0C5B-8AC1-4CB5-A1C5-BFE3954FE0D7}" type="presParOf" srcId="{4D8B5F09-D465-4F2F-80E1-05CA50FC3E3E}" destId="{A8ECE54F-AFBA-4AB6-A2EE-644528811BB2}" srcOrd="1" destOrd="0" presId="urn:microsoft.com/office/officeart/2005/8/layout/hierarchy2"/>
    <dgm:cxn modelId="{97EB0735-8198-4B6D-9A7B-C1FAB6F0F61B}" type="presParOf" srcId="{32B91B3D-7C54-4964-B434-244FF5CD987B}" destId="{983FAA94-F912-46FF-BC45-299EA6AB7EF7}" srcOrd="2" destOrd="0" presId="urn:microsoft.com/office/officeart/2005/8/layout/hierarchy2"/>
    <dgm:cxn modelId="{02BA045A-1EB7-46F5-9639-B88CC2C27C83}" type="presParOf" srcId="{983FAA94-F912-46FF-BC45-299EA6AB7EF7}" destId="{194D4AA3-F531-491E-AE7A-53052FBF2627}" srcOrd="0" destOrd="0" presId="urn:microsoft.com/office/officeart/2005/8/layout/hierarchy2"/>
    <dgm:cxn modelId="{C16C001F-2FDC-4EC7-87EE-43F9C6289B1A}" type="presParOf" srcId="{32B91B3D-7C54-4964-B434-244FF5CD987B}" destId="{29F04E37-9084-4CF3-8803-E79E52B34EEF}" srcOrd="3" destOrd="0" presId="urn:microsoft.com/office/officeart/2005/8/layout/hierarchy2"/>
    <dgm:cxn modelId="{3EE22553-274A-4E95-A121-E812F3A04B4C}" type="presParOf" srcId="{29F04E37-9084-4CF3-8803-E79E52B34EEF}" destId="{3B0F3D3B-5A2B-4C49-B536-8387C566EB3F}" srcOrd="0" destOrd="0" presId="urn:microsoft.com/office/officeart/2005/8/layout/hierarchy2"/>
    <dgm:cxn modelId="{A8CB10F4-FE66-4579-8B9C-AA26D600B04D}" type="presParOf" srcId="{29F04E37-9084-4CF3-8803-E79E52B34EEF}" destId="{42127FC6-7B82-45A7-9184-A0A94A2A4517}" srcOrd="1" destOrd="0" presId="urn:microsoft.com/office/officeart/2005/8/layout/hierarchy2"/>
    <dgm:cxn modelId="{EC9A8A70-16C5-435B-8524-A0C257780E1C}" type="presParOf" srcId="{7B28EB0B-A5E6-4BE7-B357-2580A69291D7}" destId="{65527DB2-FC7F-46A5-BEEB-8CF59E474D86}" srcOrd="2" destOrd="0" presId="urn:microsoft.com/office/officeart/2005/8/layout/hierarchy2"/>
    <dgm:cxn modelId="{D51B3369-D380-4B31-8D11-99DC7A64C1C1}" type="presParOf" srcId="{65527DB2-FC7F-46A5-BEEB-8CF59E474D86}" destId="{E52BA1CC-417A-4741-978E-270930765A55}" srcOrd="0" destOrd="0" presId="urn:microsoft.com/office/officeart/2005/8/layout/hierarchy2"/>
    <dgm:cxn modelId="{09A810C7-5855-4D5A-917A-92267A5571C6}" type="presParOf" srcId="{7B28EB0B-A5E6-4BE7-B357-2580A69291D7}" destId="{2E7C371C-4C14-480C-859F-AB53E6832FEF}" srcOrd="3" destOrd="0" presId="urn:microsoft.com/office/officeart/2005/8/layout/hierarchy2"/>
    <dgm:cxn modelId="{DE65716B-4895-494A-9B1B-3B261666528D}" type="presParOf" srcId="{2E7C371C-4C14-480C-859F-AB53E6832FEF}" destId="{726AE095-667D-41EA-A3EB-652F355D7382}" srcOrd="0" destOrd="0" presId="urn:microsoft.com/office/officeart/2005/8/layout/hierarchy2"/>
    <dgm:cxn modelId="{1E9AA7B1-F26A-456C-B871-8BAFA08224F3}" type="presParOf" srcId="{2E7C371C-4C14-480C-859F-AB53E6832FEF}" destId="{69793E94-E251-401E-86A2-F91FEEA51C23}" srcOrd="1" destOrd="0" presId="urn:microsoft.com/office/officeart/2005/8/layout/hierarchy2"/>
    <dgm:cxn modelId="{F145E092-20D9-4CF0-BD56-0CF77EFF0597}" type="presParOf" srcId="{69793E94-E251-401E-86A2-F91FEEA51C23}" destId="{DEF867BB-2BE3-4BB0-B026-8AC1FEA2B7F6}" srcOrd="0" destOrd="0" presId="urn:microsoft.com/office/officeart/2005/8/layout/hierarchy2"/>
    <dgm:cxn modelId="{12CD1883-6CE4-4B24-965D-5F84B0A40679}" type="presParOf" srcId="{DEF867BB-2BE3-4BB0-B026-8AC1FEA2B7F6}" destId="{5BCD8A0C-BD02-465B-819A-96C77F4A4378}" srcOrd="0" destOrd="0" presId="urn:microsoft.com/office/officeart/2005/8/layout/hierarchy2"/>
    <dgm:cxn modelId="{20A68DE4-7819-455D-937C-7C4A43668505}" type="presParOf" srcId="{69793E94-E251-401E-86A2-F91FEEA51C23}" destId="{AC092972-B1A3-4077-8087-C9EFBECBCB8E}" srcOrd="1" destOrd="0" presId="urn:microsoft.com/office/officeart/2005/8/layout/hierarchy2"/>
    <dgm:cxn modelId="{7CC1CFB0-84E8-4491-8AF7-E1BECFD51054}" type="presParOf" srcId="{AC092972-B1A3-4077-8087-C9EFBECBCB8E}" destId="{D094B06D-50CC-4A07-B788-B61F0372EF05}" srcOrd="0" destOrd="0" presId="urn:microsoft.com/office/officeart/2005/8/layout/hierarchy2"/>
    <dgm:cxn modelId="{C0789135-AFC0-430A-9AAF-F8C7C8C7AAF7}" type="presParOf" srcId="{AC092972-B1A3-4077-8087-C9EFBECBCB8E}" destId="{DBC830B1-49F9-4727-A93B-AFF950B50828}" srcOrd="1" destOrd="0" presId="urn:microsoft.com/office/officeart/2005/8/layout/hierarchy2"/>
    <dgm:cxn modelId="{2B6BDA25-1690-40FA-934C-B8183FFA0C16}" type="presParOf" srcId="{69793E94-E251-401E-86A2-F91FEEA51C23}" destId="{637B380E-12A1-4C93-B86F-83D75A52011B}" srcOrd="2" destOrd="0" presId="urn:microsoft.com/office/officeart/2005/8/layout/hierarchy2"/>
    <dgm:cxn modelId="{1876DE25-9A47-4DC3-85DB-8C948C5D26EE}" type="presParOf" srcId="{637B380E-12A1-4C93-B86F-83D75A52011B}" destId="{D0D4AC05-AC00-4375-AF45-AA09BD408693}" srcOrd="0" destOrd="0" presId="urn:microsoft.com/office/officeart/2005/8/layout/hierarchy2"/>
    <dgm:cxn modelId="{CDC6D32A-D832-462D-A64F-D33306551D07}" type="presParOf" srcId="{69793E94-E251-401E-86A2-F91FEEA51C23}" destId="{24CCB844-C92F-46AC-B35E-FBFC324BE063}" srcOrd="3" destOrd="0" presId="urn:microsoft.com/office/officeart/2005/8/layout/hierarchy2"/>
    <dgm:cxn modelId="{DE6DC575-6C5A-42A2-A901-BF9A8462AB99}" type="presParOf" srcId="{24CCB844-C92F-46AC-B35E-FBFC324BE063}" destId="{84589C9A-4FBB-4A7F-BA5F-3D6E15CCE795}" srcOrd="0" destOrd="0" presId="urn:microsoft.com/office/officeart/2005/8/layout/hierarchy2"/>
    <dgm:cxn modelId="{2BC9A086-2C5A-4DA1-8CA1-121DE549803A}" type="presParOf" srcId="{24CCB844-C92F-46AC-B35E-FBFC324BE063}" destId="{B0C4F8D3-9798-42B0-B373-C04CCD4751BC}" srcOrd="1" destOrd="0" presId="urn:microsoft.com/office/officeart/2005/8/layout/hierarchy2"/>
    <dgm:cxn modelId="{CAE6A58A-A436-4875-BC80-DA28EF11F78E}" type="presParOf" srcId="{69793E94-E251-401E-86A2-F91FEEA51C23}" destId="{01DA824D-B844-4616-AE1C-6CD11976E9D7}" srcOrd="4" destOrd="0" presId="urn:microsoft.com/office/officeart/2005/8/layout/hierarchy2"/>
    <dgm:cxn modelId="{61C0EF03-F857-4A04-8EE0-FC0C05EB0EBC}" type="presParOf" srcId="{01DA824D-B844-4616-AE1C-6CD11976E9D7}" destId="{E8829F48-E010-4BC3-B0A4-BC9945E90554}" srcOrd="0" destOrd="0" presId="urn:microsoft.com/office/officeart/2005/8/layout/hierarchy2"/>
    <dgm:cxn modelId="{E4F95F65-EE58-4D65-AD9F-5643C3D5E924}" type="presParOf" srcId="{69793E94-E251-401E-86A2-F91FEEA51C23}" destId="{19A17169-CA94-4CF8-8988-C6350FC73AC5}" srcOrd="5" destOrd="0" presId="urn:microsoft.com/office/officeart/2005/8/layout/hierarchy2"/>
    <dgm:cxn modelId="{9A91F761-40E0-4076-A361-B3F385A5656D}" type="presParOf" srcId="{19A17169-CA94-4CF8-8988-C6350FC73AC5}" destId="{0DD54FF8-F495-4573-BF5B-EB38DDC05EDA}" srcOrd="0" destOrd="0" presId="urn:microsoft.com/office/officeart/2005/8/layout/hierarchy2"/>
    <dgm:cxn modelId="{849B9F17-BA38-4D74-84AE-F6B5FC095157}" type="presParOf" srcId="{19A17169-CA94-4CF8-8988-C6350FC73AC5}" destId="{BE98E169-A8A4-4EE3-86B5-BD98D3E4F97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A6853-C094-4A63-A9CF-94B61AEC88F5}">
      <dsp:nvSpPr>
        <dsp:cNvPr id="0" name=""/>
        <dsp:cNvSpPr/>
      </dsp:nvSpPr>
      <dsp:spPr>
        <a:xfrm>
          <a:off x="3687705" y="561334"/>
          <a:ext cx="725151" cy="323381"/>
        </a:xfrm>
        <a:custGeom>
          <a:avLst/>
          <a:gdLst/>
          <a:ahLst/>
          <a:cxnLst/>
          <a:rect l="0" t="0" r="0" b="0"/>
          <a:pathLst>
            <a:path>
              <a:moveTo>
                <a:pt x="0" y="0"/>
              </a:moveTo>
              <a:lnTo>
                <a:pt x="0" y="192785"/>
              </a:lnTo>
              <a:lnTo>
                <a:pt x="725151" y="192785"/>
              </a:lnTo>
              <a:lnTo>
                <a:pt x="725151" y="323381"/>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0CAB8-EF90-47A9-8B39-A95CBA416EE5}">
      <dsp:nvSpPr>
        <dsp:cNvPr id="0" name=""/>
        <dsp:cNvSpPr/>
      </dsp:nvSpPr>
      <dsp:spPr>
        <a:xfrm>
          <a:off x="6225736" y="3210575"/>
          <a:ext cx="725151" cy="323381"/>
        </a:xfrm>
        <a:custGeom>
          <a:avLst/>
          <a:gdLst/>
          <a:ahLst/>
          <a:cxnLst/>
          <a:rect l="0" t="0" r="0" b="0"/>
          <a:pathLst>
            <a:path>
              <a:moveTo>
                <a:pt x="0" y="0"/>
              </a:moveTo>
              <a:lnTo>
                <a:pt x="0" y="192785"/>
              </a:lnTo>
              <a:lnTo>
                <a:pt x="725151" y="192785"/>
              </a:lnTo>
              <a:lnTo>
                <a:pt x="725151"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683C99-51DA-41B5-82AA-69C2AE3FA414}">
      <dsp:nvSpPr>
        <dsp:cNvPr id="0" name=""/>
        <dsp:cNvSpPr/>
      </dsp:nvSpPr>
      <dsp:spPr>
        <a:xfrm>
          <a:off x="5500584" y="3210575"/>
          <a:ext cx="725151" cy="323381"/>
        </a:xfrm>
        <a:custGeom>
          <a:avLst/>
          <a:gdLst/>
          <a:ahLst/>
          <a:cxnLst/>
          <a:rect l="0" t="0" r="0" b="0"/>
          <a:pathLst>
            <a:path>
              <a:moveTo>
                <a:pt x="725151" y="0"/>
              </a:moveTo>
              <a:lnTo>
                <a:pt x="725151" y="192785"/>
              </a:lnTo>
              <a:lnTo>
                <a:pt x="0" y="192785"/>
              </a:lnTo>
              <a:lnTo>
                <a:pt x="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6D6BD5-17EE-4C9E-BE6A-4AFBCE684D18}">
      <dsp:nvSpPr>
        <dsp:cNvPr id="0" name=""/>
        <dsp:cNvSpPr/>
      </dsp:nvSpPr>
      <dsp:spPr>
        <a:xfrm>
          <a:off x="4412857" y="2327494"/>
          <a:ext cx="1812878" cy="323381"/>
        </a:xfrm>
        <a:custGeom>
          <a:avLst/>
          <a:gdLst/>
          <a:ahLst/>
          <a:cxnLst/>
          <a:rect l="0" t="0" r="0" b="0"/>
          <a:pathLst>
            <a:path>
              <a:moveTo>
                <a:pt x="0" y="0"/>
              </a:moveTo>
              <a:lnTo>
                <a:pt x="0" y="192785"/>
              </a:lnTo>
              <a:lnTo>
                <a:pt x="1812878" y="192785"/>
              </a:lnTo>
              <a:lnTo>
                <a:pt x="1812878"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D8BDDE-E61D-4315-AE1D-6265924BC2FF}">
      <dsp:nvSpPr>
        <dsp:cNvPr id="0" name=""/>
        <dsp:cNvSpPr/>
      </dsp:nvSpPr>
      <dsp:spPr>
        <a:xfrm>
          <a:off x="4050281" y="4093655"/>
          <a:ext cx="1450302" cy="323381"/>
        </a:xfrm>
        <a:custGeom>
          <a:avLst/>
          <a:gdLst/>
          <a:ahLst/>
          <a:cxnLst/>
          <a:rect l="0" t="0" r="0" b="0"/>
          <a:pathLst>
            <a:path>
              <a:moveTo>
                <a:pt x="0" y="0"/>
              </a:moveTo>
              <a:lnTo>
                <a:pt x="0" y="192785"/>
              </a:lnTo>
              <a:lnTo>
                <a:pt x="1450302" y="192785"/>
              </a:lnTo>
              <a:lnTo>
                <a:pt x="1450302"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3B060-8641-4E77-AA9E-2415AE71DFE3}">
      <dsp:nvSpPr>
        <dsp:cNvPr id="0" name=""/>
        <dsp:cNvSpPr/>
      </dsp:nvSpPr>
      <dsp:spPr>
        <a:xfrm>
          <a:off x="4004561" y="4093655"/>
          <a:ext cx="91440" cy="323381"/>
        </a:xfrm>
        <a:custGeom>
          <a:avLst/>
          <a:gdLst/>
          <a:ahLst/>
          <a:cxnLst/>
          <a:rect l="0" t="0" r="0" b="0"/>
          <a:pathLst>
            <a:path>
              <a:moveTo>
                <a:pt x="45720" y="0"/>
              </a:moveTo>
              <a:lnTo>
                <a:pt x="4572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D388C-88BC-4680-BAC0-8847956969F8}">
      <dsp:nvSpPr>
        <dsp:cNvPr id="0" name=""/>
        <dsp:cNvSpPr/>
      </dsp:nvSpPr>
      <dsp:spPr>
        <a:xfrm>
          <a:off x="2599978" y="4093655"/>
          <a:ext cx="1450302" cy="323381"/>
        </a:xfrm>
        <a:custGeom>
          <a:avLst/>
          <a:gdLst/>
          <a:ahLst/>
          <a:cxnLst/>
          <a:rect l="0" t="0" r="0" b="0"/>
          <a:pathLst>
            <a:path>
              <a:moveTo>
                <a:pt x="1450302" y="0"/>
              </a:moveTo>
              <a:lnTo>
                <a:pt x="1450302" y="192785"/>
              </a:lnTo>
              <a:lnTo>
                <a:pt x="0" y="192785"/>
              </a:lnTo>
              <a:lnTo>
                <a:pt x="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D44ED-745F-44C7-B8FD-DF65A15743BA}">
      <dsp:nvSpPr>
        <dsp:cNvPr id="0" name=""/>
        <dsp:cNvSpPr/>
      </dsp:nvSpPr>
      <dsp:spPr>
        <a:xfrm>
          <a:off x="2599978" y="3210575"/>
          <a:ext cx="1450302" cy="323381"/>
        </a:xfrm>
        <a:custGeom>
          <a:avLst/>
          <a:gdLst/>
          <a:ahLst/>
          <a:cxnLst/>
          <a:rect l="0" t="0" r="0" b="0"/>
          <a:pathLst>
            <a:path>
              <a:moveTo>
                <a:pt x="0" y="0"/>
              </a:moveTo>
              <a:lnTo>
                <a:pt x="0" y="192785"/>
              </a:lnTo>
              <a:lnTo>
                <a:pt x="1450302" y="192785"/>
              </a:lnTo>
              <a:lnTo>
                <a:pt x="1450302"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67A4FA-470F-4E3D-A2E0-A01AB6233FCB}">
      <dsp:nvSpPr>
        <dsp:cNvPr id="0" name=""/>
        <dsp:cNvSpPr/>
      </dsp:nvSpPr>
      <dsp:spPr>
        <a:xfrm>
          <a:off x="2554258" y="3210575"/>
          <a:ext cx="91440" cy="323381"/>
        </a:xfrm>
        <a:custGeom>
          <a:avLst/>
          <a:gdLst/>
          <a:ahLst/>
          <a:cxnLst/>
          <a:rect l="0" t="0" r="0" b="0"/>
          <a:pathLst>
            <a:path>
              <a:moveTo>
                <a:pt x="45720" y="0"/>
              </a:moveTo>
              <a:lnTo>
                <a:pt x="4572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40E64-92F2-4745-82B9-EE83FFF30B5B}">
      <dsp:nvSpPr>
        <dsp:cNvPr id="0" name=""/>
        <dsp:cNvSpPr/>
      </dsp:nvSpPr>
      <dsp:spPr>
        <a:xfrm>
          <a:off x="1149675" y="3210575"/>
          <a:ext cx="1450302" cy="323381"/>
        </a:xfrm>
        <a:custGeom>
          <a:avLst/>
          <a:gdLst/>
          <a:ahLst/>
          <a:cxnLst/>
          <a:rect l="0" t="0" r="0" b="0"/>
          <a:pathLst>
            <a:path>
              <a:moveTo>
                <a:pt x="1450302" y="0"/>
              </a:moveTo>
              <a:lnTo>
                <a:pt x="1450302" y="192785"/>
              </a:lnTo>
              <a:lnTo>
                <a:pt x="0" y="192785"/>
              </a:lnTo>
              <a:lnTo>
                <a:pt x="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9DDBAD-9058-446C-9F81-AC23C8FC1ED1}">
      <dsp:nvSpPr>
        <dsp:cNvPr id="0" name=""/>
        <dsp:cNvSpPr/>
      </dsp:nvSpPr>
      <dsp:spPr>
        <a:xfrm>
          <a:off x="2599978" y="2327494"/>
          <a:ext cx="1812878" cy="323381"/>
        </a:xfrm>
        <a:custGeom>
          <a:avLst/>
          <a:gdLst/>
          <a:ahLst/>
          <a:cxnLst/>
          <a:rect l="0" t="0" r="0" b="0"/>
          <a:pathLst>
            <a:path>
              <a:moveTo>
                <a:pt x="1812878" y="0"/>
              </a:moveTo>
              <a:lnTo>
                <a:pt x="1812878" y="192785"/>
              </a:lnTo>
              <a:lnTo>
                <a:pt x="0" y="192785"/>
              </a:lnTo>
              <a:lnTo>
                <a:pt x="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BDFEF4-76FC-40A1-B6AB-6F57D4338210}">
      <dsp:nvSpPr>
        <dsp:cNvPr id="0" name=""/>
        <dsp:cNvSpPr/>
      </dsp:nvSpPr>
      <dsp:spPr>
        <a:xfrm>
          <a:off x="2962554" y="1444414"/>
          <a:ext cx="1450302" cy="323381"/>
        </a:xfrm>
        <a:custGeom>
          <a:avLst/>
          <a:gdLst/>
          <a:ahLst/>
          <a:cxnLst/>
          <a:rect l="0" t="0" r="0" b="0"/>
          <a:pathLst>
            <a:path>
              <a:moveTo>
                <a:pt x="0" y="0"/>
              </a:moveTo>
              <a:lnTo>
                <a:pt x="0" y="192785"/>
              </a:lnTo>
              <a:lnTo>
                <a:pt x="1450302" y="192785"/>
              </a:lnTo>
              <a:lnTo>
                <a:pt x="1450302" y="323381"/>
              </a:lnTo>
            </a:path>
          </a:pathLst>
        </a:custGeom>
        <a:noFill/>
        <a:ln w="2540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3207F-4845-4B78-91D0-48B47512DDE4}">
      <dsp:nvSpPr>
        <dsp:cNvPr id="0" name=""/>
        <dsp:cNvSpPr/>
      </dsp:nvSpPr>
      <dsp:spPr>
        <a:xfrm>
          <a:off x="2916834" y="1444414"/>
          <a:ext cx="91440" cy="323381"/>
        </a:xfrm>
        <a:custGeom>
          <a:avLst/>
          <a:gdLst/>
          <a:ahLst/>
          <a:cxnLst/>
          <a:rect l="0" t="0" r="0" b="0"/>
          <a:pathLst>
            <a:path>
              <a:moveTo>
                <a:pt x="45720" y="0"/>
              </a:moveTo>
              <a:lnTo>
                <a:pt x="45720" y="323381"/>
              </a:lnTo>
            </a:path>
          </a:pathLst>
        </a:custGeom>
        <a:noFill/>
        <a:ln w="2540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1EF86E-CF55-4C23-A0F9-42A3F5557DFC}">
      <dsp:nvSpPr>
        <dsp:cNvPr id="0" name=""/>
        <dsp:cNvSpPr/>
      </dsp:nvSpPr>
      <dsp:spPr>
        <a:xfrm>
          <a:off x="1512251" y="1444414"/>
          <a:ext cx="1450302" cy="323381"/>
        </a:xfrm>
        <a:custGeom>
          <a:avLst/>
          <a:gdLst/>
          <a:ahLst/>
          <a:cxnLst/>
          <a:rect l="0" t="0" r="0" b="0"/>
          <a:pathLst>
            <a:path>
              <a:moveTo>
                <a:pt x="1450302" y="0"/>
              </a:moveTo>
              <a:lnTo>
                <a:pt x="1450302" y="192785"/>
              </a:lnTo>
              <a:lnTo>
                <a:pt x="0" y="192785"/>
              </a:lnTo>
              <a:lnTo>
                <a:pt x="0" y="323381"/>
              </a:lnTo>
            </a:path>
          </a:pathLst>
        </a:custGeom>
        <a:noFill/>
        <a:ln w="2540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895501-E948-44EF-868C-FBA1391C6C83}">
      <dsp:nvSpPr>
        <dsp:cNvPr id="0" name=""/>
        <dsp:cNvSpPr/>
      </dsp:nvSpPr>
      <dsp:spPr>
        <a:xfrm>
          <a:off x="2962554" y="561334"/>
          <a:ext cx="725151" cy="323381"/>
        </a:xfrm>
        <a:custGeom>
          <a:avLst/>
          <a:gdLst/>
          <a:ahLst/>
          <a:cxnLst/>
          <a:rect l="0" t="0" r="0" b="0"/>
          <a:pathLst>
            <a:path>
              <a:moveTo>
                <a:pt x="725151" y="0"/>
              </a:moveTo>
              <a:lnTo>
                <a:pt x="725151" y="192785"/>
              </a:lnTo>
              <a:lnTo>
                <a:pt x="0" y="192785"/>
              </a:lnTo>
              <a:lnTo>
                <a:pt x="0" y="323381"/>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EBBEE-3067-4E7F-8626-B4B1391B9F86}">
      <dsp:nvSpPr>
        <dsp:cNvPr id="0" name=""/>
        <dsp:cNvSpPr/>
      </dsp:nvSpPr>
      <dsp:spPr>
        <a:xfrm>
          <a:off x="3147201" y="1635"/>
          <a:ext cx="1081009" cy="559698"/>
        </a:xfrm>
        <a:prstGeom prst="rect">
          <a:avLst/>
        </a:prstGeom>
        <a:solidFill>
          <a:schemeClr val="accent4">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进件</a:t>
          </a:r>
        </a:p>
      </dsp:txBody>
      <dsp:txXfrm>
        <a:off x="3147201" y="1635"/>
        <a:ext cx="1081009" cy="559698"/>
      </dsp:txXfrm>
    </dsp:sp>
    <dsp:sp modelId="{DFC48FE3-81FB-408E-84F8-64C78E9A2F88}">
      <dsp:nvSpPr>
        <dsp:cNvPr id="0" name=""/>
        <dsp:cNvSpPr/>
      </dsp:nvSpPr>
      <dsp:spPr>
        <a:xfrm>
          <a:off x="3363402" y="436956"/>
          <a:ext cx="972908" cy="186566"/>
        </a:xfrm>
        <a:prstGeom prst="rect">
          <a:avLst/>
        </a:prstGeom>
        <a:solidFill>
          <a:schemeClr val="lt1">
            <a:alpha val="90000"/>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4,539,449 </a:t>
          </a:r>
          <a:r>
            <a:rPr lang="en-US" altLang="zh-CN" sz="800" b="1" kern="1200" dirty="0">
              <a:latin typeface="微软雅黑" pitchFamily="34" charset="-122"/>
              <a:ea typeface="微软雅黑" pitchFamily="34" charset="-122"/>
            </a:rPr>
            <a:t>| 100%</a:t>
          </a:r>
          <a:endParaRPr lang="zh-CN" altLang="en-US" sz="800" b="1" kern="1200" dirty="0">
            <a:latin typeface="微软雅黑" pitchFamily="34" charset="-122"/>
            <a:ea typeface="微软雅黑" pitchFamily="34" charset="-122"/>
          </a:endParaRPr>
        </a:p>
      </dsp:txBody>
      <dsp:txXfrm>
        <a:off x="3363402" y="436956"/>
        <a:ext cx="972908" cy="186566"/>
      </dsp:txXfrm>
    </dsp:sp>
    <dsp:sp modelId="{2D933A05-BB78-41A9-B565-EF370D4DEE9B}">
      <dsp:nvSpPr>
        <dsp:cNvPr id="0" name=""/>
        <dsp:cNvSpPr/>
      </dsp:nvSpPr>
      <dsp:spPr>
        <a:xfrm>
          <a:off x="2422049" y="884715"/>
          <a:ext cx="1081009" cy="559698"/>
        </a:xfrm>
        <a:prstGeom prst="rect">
          <a:avLst/>
        </a:prstGeom>
        <a:solidFill>
          <a:schemeClr val="accent4">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卡中心审批</a:t>
          </a:r>
        </a:p>
      </dsp:txBody>
      <dsp:txXfrm>
        <a:off x="2422049" y="884715"/>
        <a:ext cx="1081009" cy="559698"/>
      </dsp:txXfrm>
    </dsp:sp>
    <dsp:sp modelId="{623E1C32-39E5-49AF-9782-C0D930A12507}">
      <dsp:nvSpPr>
        <dsp:cNvPr id="0" name=""/>
        <dsp:cNvSpPr/>
      </dsp:nvSpPr>
      <dsp:spPr>
        <a:xfrm>
          <a:off x="2638251" y="132003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altLang="zh-CN" sz="700" kern="1200" dirty="0">
              <a:latin typeface="微软雅黑" pitchFamily="34" charset="-122"/>
              <a:ea typeface="微软雅黑" pitchFamily="34" charset="-122"/>
            </a:rPr>
            <a:t>4,263,790 </a:t>
          </a:r>
          <a:r>
            <a:rPr lang="en-US" altLang="zh-CN" sz="700" b="1" kern="1200" dirty="0">
              <a:latin typeface="微软雅黑" pitchFamily="34" charset="-122"/>
              <a:ea typeface="微软雅黑" pitchFamily="34" charset="-122"/>
            </a:rPr>
            <a:t>| 93.93%</a:t>
          </a:r>
          <a:endParaRPr lang="zh-CN" altLang="en-US" sz="700" b="1" kern="1200" dirty="0">
            <a:latin typeface="微软雅黑" pitchFamily="34" charset="-122"/>
            <a:ea typeface="微软雅黑" pitchFamily="34" charset="-122"/>
          </a:endParaRPr>
        </a:p>
      </dsp:txBody>
      <dsp:txXfrm>
        <a:off x="2638251" y="1320037"/>
        <a:ext cx="972908" cy="186566"/>
      </dsp:txXfrm>
    </dsp:sp>
    <dsp:sp modelId="{16634BF4-6973-4246-94D0-C959AF2B635C}">
      <dsp:nvSpPr>
        <dsp:cNvPr id="0" name=""/>
        <dsp:cNvSpPr/>
      </dsp:nvSpPr>
      <dsp:spPr>
        <a:xfrm>
          <a:off x="971746" y="1767796"/>
          <a:ext cx="1081009" cy="559698"/>
        </a:xfrm>
        <a:prstGeom prst="rect">
          <a:avLst/>
        </a:prstGeom>
        <a:solidFill>
          <a:schemeClr val="accent4">
            <a:alpha val="90000"/>
            <a:hueOff val="0"/>
            <a:satOff val="0"/>
            <a:lumOff val="0"/>
            <a:alphaOff val="-285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决策系统</a:t>
          </a:r>
          <a:br>
            <a:rPr lang="en-US" altLang="zh-CN" sz="1100" kern="1200" dirty="0">
              <a:latin typeface="微软雅黑" pitchFamily="34" charset="-122"/>
              <a:ea typeface="微软雅黑" pitchFamily="34" charset="-122"/>
            </a:rPr>
          </a:br>
          <a:r>
            <a:rPr lang="zh-CN" altLang="en-US" sz="1100" kern="1200" dirty="0">
              <a:latin typeface="微软雅黑" pitchFamily="34" charset="-122"/>
              <a:ea typeface="微软雅黑" pitchFamily="34" charset="-122"/>
            </a:rPr>
            <a:t>自动拒绝</a:t>
          </a:r>
        </a:p>
      </dsp:txBody>
      <dsp:txXfrm>
        <a:off x="971746" y="1767796"/>
        <a:ext cx="1081009" cy="559698"/>
      </dsp:txXfrm>
    </dsp:sp>
    <dsp:sp modelId="{8C02598D-54DB-4375-A473-14354439C1D0}">
      <dsp:nvSpPr>
        <dsp:cNvPr id="0" name=""/>
        <dsp:cNvSpPr/>
      </dsp:nvSpPr>
      <dsp:spPr>
        <a:xfrm>
          <a:off x="1187948" y="220311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85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1,294,956 | </a:t>
          </a:r>
          <a:r>
            <a:rPr lang="en-US" altLang="zh-CN" sz="800" b="1" kern="1200" dirty="0">
              <a:latin typeface="微软雅黑" pitchFamily="34" charset="-122"/>
              <a:ea typeface="微软雅黑" pitchFamily="34" charset="-122"/>
            </a:rPr>
            <a:t>28.52%</a:t>
          </a:r>
          <a:endParaRPr lang="zh-CN" altLang="en-US" sz="800" b="1" kern="1200" dirty="0">
            <a:latin typeface="微软雅黑" pitchFamily="34" charset="-122"/>
            <a:ea typeface="微软雅黑" pitchFamily="34" charset="-122"/>
          </a:endParaRPr>
        </a:p>
      </dsp:txBody>
      <dsp:txXfrm>
        <a:off x="1187948" y="2203117"/>
        <a:ext cx="972908" cy="186566"/>
      </dsp:txXfrm>
    </dsp:sp>
    <dsp:sp modelId="{F7ACE348-D1F6-49C2-8E09-5BB4B6FEE38B}">
      <dsp:nvSpPr>
        <dsp:cNvPr id="0" name=""/>
        <dsp:cNvSpPr/>
      </dsp:nvSpPr>
      <dsp:spPr>
        <a:xfrm>
          <a:off x="2422049" y="1767796"/>
          <a:ext cx="1081009" cy="559698"/>
        </a:xfrm>
        <a:prstGeom prst="rect">
          <a:avLst/>
        </a:prstGeom>
        <a:solidFill>
          <a:schemeClr val="accent4">
            <a:alpha val="90000"/>
            <a:hueOff val="0"/>
            <a:satOff val="0"/>
            <a:lumOff val="0"/>
            <a:alphaOff val="-571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客户主动取消</a:t>
          </a:r>
        </a:p>
      </dsp:txBody>
      <dsp:txXfrm>
        <a:off x="2422049" y="1767796"/>
        <a:ext cx="1081009" cy="559698"/>
      </dsp:txXfrm>
    </dsp:sp>
    <dsp:sp modelId="{0B483ACB-1AAC-41E0-B6A7-7BD16AE38012}">
      <dsp:nvSpPr>
        <dsp:cNvPr id="0" name=""/>
        <dsp:cNvSpPr/>
      </dsp:nvSpPr>
      <dsp:spPr>
        <a:xfrm>
          <a:off x="2638251" y="220311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5714"/>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28,7479 | </a:t>
          </a:r>
          <a:r>
            <a:rPr lang="en-US" altLang="zh-CN" sz="800" b="1" kern="1200" dirty="0">
              <a:latin typeface="微软雅黑" pitchFamily="34" charset="-122"/>
              <a:ea typeface="微软雅黑" pitchFamily="34" charset="-122"/>
            </a:rPr>
            <a:t>0.62%</a:t>
          </a:r>
          <a:endParaRPr lang="zh-CN" altLang="en-US" sz="800" b="1" kern="1200" dirty="0">
            <a:latin typeface="微软雅黑" pitchFamily="34" charset="-122"/>
            <a:ea typeface="微软雅黑" pitchFamily="34" charset="-122"/>
          </a:endParaRPr>
        </a:p>
      </dsp:txBody>
      <dsp:txXfrm>
        <a:off x="2638251" y="2203117"/>
        <a:ext cx="972908" cy="186566"/>
      </dsp:txXfrm>
    </dsp:sp>
    <dsp:sp modelId="{E86B5A93-6C41-4D3E-90B3-44046B299429}">
      <dsp:nvSpPr>
        <dsp:cNvPr id="0" name=""/>
        <dsp:cNvSpPr/>
      </dsp:nvSpPr>
      <dsp:spPr>
        <a:xfrm>
          <a:off x="3872352" y="1767796"/>
          <a:ext cx="1081009" cy="559698"/>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进入</a:t>
          </a:r>
          <a:r>
            <a:rPr lang="en-US" altLang="zh-CN" sz="1100" kern="1200" dirty="0">
              <a:latin typeface="微软雅黑" pitchFamily="34" charset="-122"/>
              <a:ea typeface="微软雅黑" pitchFamily="34" charset="-122"/>
            </a:rPr>
            <a:t>Instinct</a:t>
          </a:r>
          <a:r>
            <a:rPr lang="zh-CN" altLang="en-US" sz="1100" kern="1200" dirty="0">
              <a:latin typeface="微软雅黑" pitchFamily="34" charset="-122"/>
              <a:ea typeface="微软雅黑" pitchFamily="34" charset="-122"/>
            </a:rPr>
            <a:t>系统</a:t>
          </a:r>
        </a:p>
      </dsp:txBody>
      <dsp:txXfrm>
        <a:off x="3872352" y="1767796"/>
        <a:ext cx="1081009" cy="559698"/>
      </dsp:txXfrm>
    </dsp:sp>
    <dsp:sp modelId="{714F4559-ABA6-4D68-BD8E-EE3D7EC60C47}">
      <dsp:nvSpPr>
        <dsp:cNvPr id="0" name=""/>
        <dsp:cNvSpPr/>
      </dsp:nvSpPr>
      <dsp:spPr>
        <a:xfrm>
          <a:off x="4088554" y="220311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8571"/>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altLang="zh-CN" sz="700" kern="1200" dirty="0">
              <a:latin typeface="微软雅黑" pitchFamily="34" charset="-122"/>
              <a:ea typeface="微软雅黑" pitchFamily="34" charset="-122"/>
            </a:rPr>
            <a:t>2,940,087 | </a:t>
          </a:r>
          <a:r>
            <a:rPr lang="en-US" altLang="zh-CN" sz="900" b="1" kern="1200" dirty="0">
              <a:latin typeface="微软雅黑" pitchFamily="34" charset="-122"/>
              <a:ea typeface="微软雅黑" pitchFamily="34" charset="-122"/>
            </a:rPr>
            <a:t>64.74%</a:t>
          </a:r>
          <a:endParaRPr lang="zh-CN" altLang="en-US" sz="700" b="1" kern="1200" dirty="0">
            <a:latin typeface="微软雅黑" pitchFamily="34" charset="-122"/>
            <a:ea typeface="微软雅黑" pitchFamily="34" charset="-122"/>
          </a:endParaRPr>
        </a:p>
      </dsp:txBody>
      <dsp:txXfrm>
        <a:off x="4088554" y="2203117"/>
        <a:ext cx="972908" cy="186566"/>
      </dsp:txXfrm>
    </dsp:sp>
    <dsp:sp modelId="{1D04EAC5-D0B3-46E9-917D-9C2C5DB84BFC}">
      <dsp:nvSpPr>
        <dsp:cNvPr id="0" name=""/>
        <dsp:cNvSpPr/>
      </dsp:nvSpPr>
      <dsp:spPr>
        <a:xfrm>
          <a:off x="2059473" y="2650876"/>
          <a:ext cx="1081009" cy="559698"/>
        </a:xfrm>
        <a:prstGeom prst="rect">
          <a:avLst/>
        </a:prstGeom>
        <a:solidFill>
          <a:schemeClr val="accent4">
            <a:alpha val="90000"/>
            <a:hueOff val="0"/>
            <a:satOff val="0"/>
            <a:lumOff val="0"/>
            <a:alphaOff val="-11429"/>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普通信用卡</a:t>
          </a:r>
        </a:p>
      </dsp:txBody>
      <dsp:txXfrm>
        <a:off x="2059473" y="2650876"/>
        <a:ext cx="1081009" cy="559698"/>
      </dsp:txXfrm>
    </dsp:sp>
    <dsp:sp modelId="{8A6CA2AA-C17B-4ABD-A881-16108669293E}">
      <dsp:nvSpPr>
        <dsp:cNvPr id="0" name=""/>
        <dsp:cNvSpPr/>
      </dsp:nvSpPr>
      <dsp:spPr>
        <a:xfrm>
          <a:off x="2275675" y="308619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11429"/>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2,898,183 | </a:t>
          </a:r>
          <a:r>
            <a:rPr lang="en-US" sz="800" b="1" kern="1200" dirty="0"/>
            <a:t>63.83%</a:t>
          </a:r>
        </a:p>
      </dsp:txBody>
      <dsp:txXfrm>
        <a:off x="2275675" y="3086197"/>
        <a:ext cx="972908" cy="186566"/>
      </dsp:txXfrm>
    </dsp:sp>
    <dsp:sp modelId="{A85805BF-A071-4DDF-8085-F152BA642CEC}">
      <dsp:nvSpPr>
        <dsp:cNvPr id="0" name=""/>
        <dsp:cNvSpPr/>
      </dsp:nvSpPr>
      <dsp:spPr>
        <a:xfrm>
          <a:off x="609170" y="3533956"/>
          <a:ext cx="1081009" cy="559698"/>
        </a:xfrm>
        <a:prstGeom prst="rect">
          <a:avLst/>
        </a:prstGeom>
        <a:solidFill>
          <a:schemeClr val="accent4">
            <a:alpha val="90000"/>
            <a:hueOff val="0"/>
            <a:satOff val="0"/>
            <a:lumOff val="0"/>
            <a:alphaOff val="-14286"/>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latin typeface="微软雅黑" pitchFamily="34" charset="-122"/>
              <a:ea typeface="微软雅黑" pitchFamily="34" charset="-122"/>
            </a:rPr>
            <a:t>Instinct</a:t>
          </a:r>
          <a:br>
            <a:rPr lang="en-US" altLang="zh-CN" sz="1100" kern="1200" dirty="0">
              <a:latin typeface="微软雅黑" pitchFamily="34" charset="-122"/>
              <a:ea typeface="微软雅黑" pitchFamily="34" charset="-122"/>
            </a:rPr>
          </a:br>
          <a:r>
            <a:rPr lang="zh-CN" altLang="en-US" sz="1100" kern="1200" dirty="0">
              <a:latin typeface="微软雅黑" pitchFamily="34" charset="-122"/>
              <a:ea typeface="微软雅黑" pitchFamily="34" charset="-122"/>
            </a:rPr>
            <a:t>自动决策</a:t>
          </a:r>
        </a:p>
      </dsp:txBody>
      <dsp:txXfrm>
        <a:off x="609170" y="3533956"/>
        <a:ext cx="1081009" cy="559698"/>
      </dsp:txXfrm>
    </dsp:sp>
    <dsp:sp modelId="{FFE589D8-289F-4684-BFB2-AD7DAEF568B3}">
      <dsp:nvSpPr>
        <dsp:cNvPr id="0" name=""/>
        <dsp:cNvSpPr/>
      </dsp:nvSpPr>
      <dsp:spPr>
        <a:xfrm>
          <a:off x="825372"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14286"/>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77,940 | </a:t>
          </a:r>
          <a:r>
            <a:rPr lang="en-US" altLang="zh-CN" sz="800" b="1" kern="1200" dirty="0">
              <a:latin typeface="微软雅黑" pitchFamily="34" charset="-122"/>
              <a:ea typeface="微软雅黑" pitchFamily="34" charset="-122"/>
            </a:rPr>
            <a:t>1.72%</a:t>
          </a:r>
          <a:endParaRPr lang="zh-CN" altLang="en-US" sz="800" b="1" kern="1200" dirty="0">
            <a:latin typeface="微软雅黑" pitchFamily="34" charset="-122"/>
            <a:ea typeface="微软雅黑" pitchFamily="34" charset="-122"/>
          </a:endParaRPr>
        </a:p>
      </dsp:txBody>
      <dsp:txXfrm>
        <a:off x="825372" y="3969277"/>
        <a:ext cx="972908" cy="186566"/>
      </dsp:txXfrm>
    </dsp:sp>
    <dsp:sp modelId="{B05E4C60-3827-4D61-858C-5921E7881C25}">
      <dsp:nvSpPr>
        <dsp:cNvPr id="0" name=""/>
        <dsp:cNvSpPr/>
      </dsp:nvSpPr>
      <dsp:spPr>
        <a:xfrm>
          <a:off x="2059473" y="3533956"/>
          <a:ext cx="1081009" cy="559698"/>
        </a:xfrm>
        <a:prstGeom prst="rect">
          <a:avLst/>
        </a:prstGeom>
        <a:solidFill>
          <a:schemeClr val="accent4">
            <a:alpha val="90000"/>
            <a:hueOff val="0"/>
            <a:satOff val="0"/>
            <a:lumOff val="0"/>
            <a:alphaOff val="-1714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itchFamily="34" charset="-122"/>
              <a:ea typeface="微软雅黑" pitchFamily="34" charset="-122"/>
            </a:rPr>
            <a:t>无任何处理</a:t>
          </a:r>
          <a:endParaRPr lang="zh-CN" altLang="en-US" sz="1100" kern="1200" dirty="0">
            <a:latin typeface="微软雅黑" pitchFamily="34" charset="-122"/>
            <a:ea typeface="微软雅黑" pitchFamily="34" charset="-122"/>
          </a:endParaRPr>
        </a:p>
      </dsp:txBody>
      <dsp:txXfrm>
        <a:off x="2059473" y="3533956"/>
        <a:ext cx="1081009" cy="559698"/>
      </dsp:txXfrm>
    </dsp:sp>
    <dsp:sp modelId="{111A8613-34BF-489B-872C-0773BE8EDC32}">
      <dsp:nvSpPr>
        <dsp:cNvPr id="0" name=""/>
        <dsp:cNvSpPr/>
      </dsp:nvSpPr>
      <dsp:spPr>
        <a:xfrm>
          <a:off x="2275675"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1714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1,149,102 |</a:t>
          </a:r>
          <a:r>
            <a:rPr lang="en-US" sz="800" b="1" kern="1200" dirty="0"/>
            <a:t>25.31%</a:t>
          </a:r>
          <a:r>
            <a:rPr lang="en-US" sz="800" kern="1200" dirty="0"/>
            <a:t> </a:t>
          </a:r>
        </a:p>
      </dsp:txBody>
      <dsp:txXfrm>
        <a:off x="2275675" y="3969277"/>
        <a:ext cx="972908" cy="186566"/>
      </dsp:txXfrm>
    </dsp:sp>
    <dsp:sp modelId="{0C5AF612-3294-46F5-9504-06832A31D109}">
      <dsp:nvSpPr>
        <dsp:cNvPr id="0" name=""/>
        <dsp:cNvSpPr/>
      </dsp:nvSpPr>
      <dsp:spPr>
        <a:xfrm>
          <a:off x="3509776" y="3533956"/>
          <a:ext cx="1081009" cy="559698"/>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人工处理</a:t>
          </a:r>
        </a:p>
      </dsp:txBody>
      <dsp:txXfrm>
        <a:off x="3509776" y="3533956"/>
        <a:ext cx="1081009" cy="559698"/>
      </dsp:txXfrm>
    </dsp:sp>
    <dsp:sp modelId="{6ADE0D54-257C-431F-AC80-A2D99D6940C7}">
      <dsp:nvSpPr>
        <dsp:cNvPr id="0" name=""/>
        <dsp:cNvSpPr/>
      </dsp:nvSpPr>
      <dsp:spPr>
        <a:xfrm>
          <a:off x="3725978"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kern="1200" dirty="0"/>
            <a:t>1,671,141 |</a:t>
          </a:r>
          <a:r>
            <a:rPr lang="en-US" sz="900" b="1" kern="1200" dirty="0"/>
            <a:t>36.8%</a:t>
          </a:r>
          <a:r>
            <a:rPr lang="en-US" sz="1000" b="1" kern="1200" dirty="0"/>
            <a:t> </a:t>
          </a:r>
        </a:p>
      </dsp:txBody>
      <dsp:txXfrm>
        <a:off x="3725978" y="3969277"/>
        <a:ext cx="972908" cy="186566"/>
      </dsp:txXfrm>
    </dsp:sp>
    <dsp:sp modelId="{45B5C0EA-07EB-4D77-8246-00791C26155E}">
      <dsp:nvSpPr>
        <dsp:cNvPr id="0" name=""/>
        <dsp:cNvSpPr/>
      </dsp:nvSpPr>
      <dsp:spPr>
        <a:xfrm>
          <a:off x="2059473" y="4417036"/>
          <a:ext cx="1081009" cy="559698"/>
        </a:xfrm>
        <a:prstGeom prst="rect">
          <a:avLst/>
        </a:prstGeom>
        <a:solidFill>
          <a:schemeClr val="accent4">
            <a:alpha val="90000"/>
            <a:hueOff val="0"/>
            <a:satOff val="0"/>
            <a:lumOff val="0"/>
            <a:alphaOff val="-2285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欺诈侦测团队</a:t>
          </a:r>
        </a:p>
      </dsp:txBody>
      <dsp:txXfrm>
        <a:off x="2059473" y="4417036"/>
        <a:ext cx="1081009" cy="559698"/>
      </dsp:txXfrm>
    </dsp:sp>
    <dsp:sp modelId="{55A505F3-89BB-4977-A075-C1A454A0CB51}">
      <dsp:nvSpPr>
        <dsp:cNvPr id="0" name=""/>
        <dsp:cNvSpPr/>
      </dsp:nvSpPr>
      <dsp:spPr>
        <a:xfrm>
          <a:off x="2275675" y="485235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285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kern="1200" dirty="0"/>
            <a:t>177,832 | </a:t>
          </a:r>
          <a:r>
            <a:rPr lang="en-US" sz="900" b="1" kern="1200" dirty="0"/>
            <a:t>3.91%</a:t>
          </a:r>
        </a:p>
      </dsp:txBody>
      <dsp:txXfrm>
        <a:off x="2275675" y="4852357"/>
        <a:ext cx="972908" cy="186566"/>
      </dsp:txXfrm>
    </dsp:sp>
    <dsp:sp modelId="{DDE5E470-CA5D-40FE-8B20-ABD7B83FD26A}">
      <dsp:nvSpPr>
        <dsp:cNvPr id="0" name=""/>
        <dsp:cNvSpPr/>
      </dsp:nvSpPr>
      <dsp:spPr>
        <a:xfrm>
          <a:off x="3509776" y="4417036"/>
          <a:ext cx="1081009" cy="559698"/>
        </a:xfrm>
        <a:prstGeom prst="rect">
          <a:avLst/>
        </a:prstGeom>
        <a:solidFill>
          <a:schemeClr val="accent4">
            <a:alpha val="90000"/>
            <a:hueOff val="0"/>
            <a:satOff val="0"/>
            <a:lumOff val="0"/>
            <a:alphaOff val="-2571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欺诈侦测</a:t>
          </a:r>
          <a:r>
            <a:rPr lang="en-US" altLang="zh-CN" sz="1100" kern="1200" dirty="0">
              <a:latin typeface="微软雅黑" pitchFamily="34" charset="-122"/>
              <a:ea typeface="微软雅黑" pitchFamily="34" charset="-122"/>
            </a:rPr>
            <a:t>+</a:t>
          </a:r>
          <a:r>
            <a:rPr lang="zh-CN" altLang="en-US" sz="1100" kern="1200" dirty="0">
              <a:latin typeface="微软雅黑" pitchFamily="34" charset="-122"/>
              <a:ea typeface="微软雅黑" pitchFamily="34" charset="-122"/>
            </a:rPr>
            <a:t>电核</a:t>
          </a:r>
        </a:p>
      </dsp:txBody>
      <dsp:txXfrm>
        <a:off x="3509776" y="4417036"/>
        <a:ext cx="1081009" cy="559698"/>
      </dsp:txXfrm>
    </dsp:sp>
    <dsp:sp modelId="{40409F71-6C2E-4309-95F9-9EA8FA776A4B}">
      <dsp:nvSpPr>
        <dsp:cNvPr id="0" name=""/>
        <dsp:cNvSpPr/>
      </dsp:nvSpPr>
      <dsp:spPr>
        <a:xfrm>
          <a:off x="3725978" y="485235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5714"/>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kern="1200" dirty="0"/>
            <a:t>827,619 | </a:t>
          </a:r>
          <a:r>
            <a:rPr lang="en-US" sz="900" b="1" kern="1200" dirty="0"/>
            <a:t>18.23%</a:t>
          </a:r>
        </a:p>
      </dsp:txBody>
      <dsp:txXfrm>
        <a:off x="3725978" y="4852357"/>
        <a:ext cx="972908" cy="186566"/>
      </dsp:txXfrm>
    </dsp:sp>
    <dsp:sp modelId="{061699E1-9910-4D39-8792-73C3753A4DA6}">
      <dsp:nvSpPr>
        <dsp:cNvPr id="0" name=""/>
        <dsp:cNvSpPr/>
      </dsp:nvSpPr>
      <dsp:spPr>
        <a:xfrm>
          <a:off x="4960079" y="4417036"/>
          <a:ext cx="1081009" cy="559698"/>
        </a:xfrm>
        <a:prstGeom prst="rect">
          <a:avLst/>
        </a:prstGeom>
        <a:solidFill>
          <a:schemeClr val="accent4">
            <a:alpha val="90000"/>
            <a:hueOff val="0"/>
            <a:satOff val="0"/>
            <a:lumOff val="0"/>
            <a:alphaOff val="-28571"/>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电核团队</a:t>
          </a:r>
        </a:p>
      </dsp:txBody>
      <dsp:txXfrm>
        <a:off x="4960079" y="4417036"/>
        <a:ext cx="1081009" cy="559698"/>
      </dsp:txXfrm>
    </dsp:sp>
    <dsp:sp modelId="{C1307551-5DFD-4015-86A5-F243BBD63D2D}">
      <dsp:nvSpPr>
        <dsp:cNvPr id="0" name=""/>
        <dsp:cNvSpPr/>
      </dsp:nvSpPr>
      <dsp:spPr>
        <a:xfrm>
          <a:off x="5176281" y="485235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8571"/>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kern="1200" dirty="0"/>
            <a:t>665,690 </a:t>
          </a:r>
          <a:r>
            <a:rPr lang="en-US" sz="900" b="1" kern="1200" dirty="0"/>
            <a:t>| 14.66%</a:t>
          </a:r>
        </a:p>
      </dsp:txBody>
      <dsp:txXfrm>
        <a:off x="5176281" y="4852357"/>
        <a:ext cx="972908" cy="186566"/>
      </dsp:txXfrm>
    </dsp:sp>
    <dsp:sp modelId="{DD40DE5C-AAB6-4F17-84C6-C87D195B6F75}">
      <dsp:nvSpPr>
        <dsp:cNvPr id="0" name=""/>
        <dsp:cNvSpPr/>
      </dsp:nvSpPr>
      <dsp:spPr>
        <a:xfrm>
          <a:off x="5685231" y="2650876"/>
          <a:ext cx="1081009" cy="559698"/>
        </a:xfrm>
        <a:prstGeom prst="rect">
          <a:avLst/>
        </a:prstGeom>
        <a:solidFill>
          <a:schemeClr val="accent4">
            <a:alpha val="90000"/>
            <a:hueOff val="0"/>
            <a:satOff val="0"/>
            <a:lumOff val="0"/>
            <a:alphaOff val="-31429"/>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itchFamily="34" charset="-122"/>
              <a:ea typeface="微软雅黑" pitchFamily="34" charset="-122"/>
            </a:rPr>
            <a:t>特殊类产品</a:t>
          </a:r>
          <a:endParaRPr lang="zh-CN" altLang="en-US" sz="1100" kern="1200" dirty="0">
            <a:latin typeface="微软雅黑" pitchFamily="34" charset="-122"/>
            <a:ea typeface="微软雅黑" pitchFamily="34" charset="-122"/>
          </a:endParaRPr>
        </a:p>
      </dsp:txBody>
      <dsp:txXfrm>
        <a:off x="5685231" y="2650876"/>
        <a:ext cx="1081009" cy="559698"/>
      </dsp:txXfrm>
    </dsp:sp>
    <dsp:sp modelId="{51C77309-FCC7-432C-AAB2-43B250AA86FC}">
      <dsp:nvSpPr>
        <dsp:cNvPr id="0" name=""/>
        <dsp:cNvSpPr/>
      </dsp:nvSpPr>
      <dsp:spPr>
        <a:xfrm>
          <a:off x="5901433" y="308619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31429"/>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41,904 | </a:t>
          </a:r>
          <a:r>
            <a:rPr lang="en-US" sz="1000" b="1" kern="1200" dirty="0"/>
            <a:t>0.91%</a:t>
          </a:r>
        </a:p>
      </dsp:txBody>
      <dsp:txXfrm>
        <a:off x="5901433" y="3086197"/>
        <a:ext cx="972908" cy="186566"/>
      </dsp:txXfrm>
    </dsp:sp>
    <dsp:sp modelId="{929F48AB-2C4D-4EB9-B18A-689394A11725}">
      <dsp:nvSpPr>
        <dsp:cNvPr id="0" name=""/>
        <dsp:cNvSpPr/>
      </dsp:nvSpPr>
      <dsp:spPr>
        <a:xfrm>
          <a:off x="4960079" y="3533956"/>
          <a:ext cx="1081009" cy="559698"/>
        </a:xfrm>
        <a:prstGeom prst="rect">
          <a:avLst/>
        </a:prstGeom>
        <a:solidFill>
          <a:schemeClr val="accent4">
            <a:alpha val="90000"/>
            <a:hueOff val="0"/>
            <a:satOff val="0"/>
            <a:lumOff val="0"/>
            <a:alphaOff val="-34286"/>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万用金</a:t>
          </a:r>
        </a:p>
      </dsp:txBody>
      <dsp:txXfrm>
        <a:off x="4960079" y="3533956"/>
        <a:ext cx="1081009" cy="559698"/>
      </dsp:txXfrm>
    </dsp:sp>
    <dsp:sp modelId="{C09F4E3C-240C-4635-A929-947BB4A31A2D}">
      <dsp:nvSpPr>
        <dsp:cNvPr id="0" name=""/>
        <dsp:cNvSpPr/>
      </dsp:nvSpPr>
      <dsp:spPr>
        <a:xfrm>
          <a:off x="5176281"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34286"/>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29,906 | </a:t>
          </a:r>
          <a:r>
            <a:rPr lang="en-US" sz="1000" b="1" kern="1200" dirty="0"/>
            <a:t>0.65%</a:t>
          </a:r>
        </a:p>
      </dsp:txBody>
      <dsp:txXfrm>
        <a:off x="5176281" y="3969277"/>
        <a:ext cx="972908" cy="186566"/>
      </dsp:txXfrm>
    </dsp:sp>
    <dsp:sp modelId="{40ABF336-7A6A-42FD-844B-D334F4627453}">
      <dsp:nvSpPr>
        <dsp:cNvPr id="0" name=""/>
        <dsp:cNvSpPr/>
      </dsp:nvSpPr>
      <dsp:spPr>
        <a:xfrm>
          <a:off x="6410382" y="3533956"/>
          <a:ext cx="1081009" cy="559698"/>
        </a:xfrm>
        <a:prstGeom prst="rect">
          <a:avLst/>
        </a:prstGeom>
        <a:solidFill>
          <a:schemeClr val="accent4">
            <a:alpha val="90000"/>
            <a:hueOff val="0"/>
            <a:satOff val="0"/>
            <a:lumOff val="0"/>
            <a:alphaOff val="-3714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大额分期</a:t>
          </a:r>
        </a:p>
      </dsp:txBody>
      <dsp:txXfrm>
        <a:off x="6410382" y="3533956"/>
        <a:ext cx="1081009" cy="559698"/>
      </dsp:txXfrm>
    </dsp:sp>
    <dsp:sp modelId="{1E689C11-49F5-494F-8715-27812F4DD152}">
      <dsp:nvSpPr>
        <dsp:cNvPr id="0" name=""/>
        <dsp:cNvSpPr/>
      </dsp:nvSpPr>
      <dsp:spPr>
        <a:xfrm>
          <a:off x="6626584"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3714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11,998 | </a:t>
          </a:r>
          <a:r>
            <a:rPr lang="en-US" sz="1000" b="1" kern="1200" dirty="0"/>
            <a:t>0.26%</a:t>
          </a:r>
        </a:p>
      </dsp:txBody>
      <dsp:txXfrm>
        <a:off x="6626584" y="3969277"/>
        <a:ext cx="972908" cy="186566"/>
      </dsp:txXfrm>
    </dsp:sp>
    <dsp:sp modelId="{6023F9FD-0E08-4746-9F3C-80FA4CD40321}">
      <dsp:nvSpPr>
        <dsp:cNvPr id="0" name=""/>
        <dsp:cNvSpPr/>
      </dsp:nvSpPr>
      <dsp:spPr>
        <a:xfrm>
          <a:off x="3872352" y="884715"/>
          <a:ext cx="1081009" cy="559698"/>
        </a:xfrm>
        <a:prstGeom prst="rect">
          <a:avLst/>
        </a:prstGeom>
        <a:solidFill>
          <a:schemeClr val="accent4">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分行审批</a:t>
          </a:r>
        </a:p>
      </dsp:txBody>
      <dsp:txXfrm>
        <a:off x="3872352" y="884715"/>
        <a:ext cx="1081009" cy="559698"/>
      </dsp:txXfrm>
    </dsp:sp>
    <dsp:sp modelId="{0E19183A-AE8A-429D-8AF9-498360457E0C}">
      <dsp:nvSpPr>
        <dsp:cNvPr id="0" name=""/>
        <dsp:cNvSpPr/>
      </dsp:nvSpPr>
      <dsp:spPr>
        <a:xfrm>
          <a:off x="4088554" y="132003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275,659 | </a:t>
          </a:r>
          <a:r>
            <a:rPr lang="en-US" altLang="zh-CN" sz="800" b="1" kern="1200" dirty="0">
              <a:latin typeface="微软雅黑" pitchFamily="34" charset="-122"/>
              <a:ea typeface="微软雅黑" pitchFamily="34" charset="-122"/>
            </a:rPr>
            <a:t>6.07%</a:t>
          </a:r>
          <a:endParaRPr lang="zh-CN" altLang="en-US" sz="800" b="1" kern="1200" dirty="0">
            <a:latin typeface="微软雅黑" pitchFamily="34" charset="-122"/>
            <a:ea typeface="微软雅黑" pitchFamily="34" charset="-122"/>
          </a:endParaRPr>
        </a:p>
      </dsp:txBody>
      <dsp:txXfrm>
        <a:off x="4088554" y="1320037"/>
        <a:ext cx="972908" cy="18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2459B-26D5-4C34-B273-C030075D59C4}">
      <dsp:nvSpPr>
        <dsp:cNvPr id="0" name=""/>
        <dsp:cNvSpPr/>
      </dsp:nvSpPr>
      <dsp:spPr>
        <a:xfrm>
          <a:off x="1265" y="1547723"/>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卡中心批核</a:t>
          </a:r>
          <a:r>
            <a:rPr lang="en-US" altLang="zh-CN" sz="1200" kern="1200" dirty="0">
              <a:latin typeface="微软雅黑" pitchFamily="34" charset="-122"/>
              <a:ea typeface="微软雅黑" pitchFamily="34" charset="-122"/>
            </a:rPr>
            <a:t>+</a:t>
          </a:r>
          <a:r>
            <a:rPr lang="zh-CN" altLang="en-US" sz="1200" kern="1200" dirty="0">
              <a:latin typeface="微软雅黑" pitchFamily="34" charset="-122"/>
              <a:ea typeface="微软雅黑" pitchFamily="34" charset="-122"/>
            </a:rPr>
            <a:t>普通信用卡</a:t>
          </a:r>
        </a:p>
      </dsp:txBody>
      <dsp:txXfrm>
        <a:off x="17351" y="1563809"/>
        <a:ext cx="1066231" cy="517029"/>
      </dsp:txXfrm>
    </dsp:sp>
    <dsp:sp modelId="{4326691A-989B-4835-8F93-4BE7C4531402}">
      <dsp:nvSpPr>
        <dsp:cNvPr id="0" name=""/>
        <dsp:cNvSpPr/>
      </dsp:nvSpPr>
      <dsp:spPr>
        <a:xfrm rot="17945813">
          <a:off x="867599" y="1415105"/>
          <a:ext cx="903500" cy="24960"/>
        </a:xfrm>
        <a:custGeom>
          <a:avLst/>
          <a:gdLst/>
          <a:ahLst/>
          <a:cxnLst/>
          <a:rect l="0" t="0" r="0" b="0"/>
          <a:pathLst>
            <a:path>
              <a:moveTo>
                <a:pt x="0" y="12480"/>
              </a:moveTo>
              <a:lnTo>
                <a:pt x="903500" y="124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1296762" y="1404998"/>
        <a:ext cx="45175" cy="45175"/>
      </dsp:txXfrm>
    </dsp:sp>
    <dsp:sp modelId="{69CFEB72-03DB-4CBF-994B-CBF57621CA35}">
      <dsp:nvSpPr>
        <dsp:cNvPr id="0" name=""/>
        <dsp:cNvSpPr/>
      </dsp:nvSpPr>
      <dsp:spPr>
        <a:xfrm>
          <a:off x="1539030" y="758246"/>
          <a:ext cx="1098403" cy="549201"/>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前端欺诈</a:t>
          </a:r>
        </a:p>
      </dsp:txBody>
      <dsp:txXfrm>
        <a:off x="1555116" y="774332"/>
        <a:ext cx="1066231" cy="517029"/>
      </dsp:txXfrm>
    </dsp:sp>
    <dsp:sp modelId="{7A2B5378-286A-4B32-B920-EE105DC70040}">
      <dsp:nvSpPr>
        <dsp:cNvPr id="0" name=""/>
        <dsp:cNvSpPr/>
      </dsp:nvSpPr>
      <dsp:spPr>
        <a:xfrm rot="19457599">
          <a:off x="2586576" y="862471"/>
          <a:ext cx="541075" cy="24960"/>
        </a:xfrm>
        <a:custGeom>
          <a:avLst/>
          <a:gdLst/>
          <a:ahLst/>
          <a:cxnLst/>
          <a:rect l="0" t="0" r="0" b="0"/>
          <a:pathLst>
            <a:path>
              <a:moveTo>
                <a:pt x="0" y="12480"/>
              </a:moveTo>
              <a:lnTo>
                <a:pt x="541075"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43587" y="861424"/>
        <a:ext cx="27053" cy="27053"/>
      </dsp:txXfrm>
    </dsp:sp>
    <dsp:sp modelId="{A8308C32-D9C1-4812-AB7E-91A12B087467}">
      <dsp:nvSpPr>
        <dsp:cNvPr id="0" name=""/>
        <dsp:cNvSpPr/>
      </dsp:nvSpPr>
      <dsp:spPr>
        <a:xfrm>
          <a:off x="3076794" y="442455"/>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伪冒欺诈</a:t>
          </a:r>
        </a:p>
      </dsp:txBody>
      <dsp:txXfrm>
        <a:off x="3092880" y="458541"/>
        <a:ext cx="1066231" cy="517029"/>
      </dsp:txXfrm>
    </dsp:sp>
    <dsp:sp modelId="{983FAA94-F912-46FF-BC45-299EA6AB7EF7}">
      <dsp:nvSpPr>
        <dsp:cNvPr id="0" name=""/>
        <dsp:cNvSpPr/>
      </dsp:nvSpPr>
      <dsp:spPr>
        <a:xfrm rot="2142401">
          <a:off x="2586576" y="1178262"/>
          <a:ext cx="541075" cy="24960"/>
        </a:xfrm>
        <a:custGeom>
          <a:avLst/>
          <a:gdLst/>
          <a:ahLst/>
          <a:cxnLst/>
          <a:rect l="0" t="0" r="0" b="0"/>
          <a:pathLst>
            <a:path>
              <a:moveTo>
                <a:pt x="0" y="12480"/>
              </a:moveTo>
              <a:lnTo>
                <a:pt x="541075"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43587" y="1177215"/>
        <a:ext cx="27053" cy="27053"/>
      </dsp:txXfrm>
    </dsp:sp>
    <dsp:sp modelId="{3B0F3D3B-5A2B-4C49-B536-8387C566EB3F}">
      <dsp:nvSpPr>
        <dsp:cNvPr id="0" name=""/>
        <dsp:cNvSpPr/>
      </dsp:nvSpPr>
      <dsp:spPr>
        <a:xfrm>
          <a:off x="3076794" y="1074037"/>
          <a:ext cx="1098403" cy="549201"/>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虚假信息欺诈</a:t>
          </a:r>
        </a:p>
      </dsp:txBody>
      <dsp:txXfrm>
        <a:off x="3092880" y="1090123"/>
        <a:ext cx="1066231" cy="517029"/>
      </dsp:txXfrm>
    </dsp:sp>
    <dsp:sp modelId="{65527DB2-FC7F-46A5-BEEB-8CF59E474D86}">
      <dsp:nvSpPr>
        <dsp:cNvPr id="0" name=""/>
        <dsp:cNvSpPr/>
      </dsp:nvSpPr>
      <dsp:spPr>
        <a:xfrm rot="3654187">
          <a:off x="867599" y="2204582"/>
          <a:ext cx="903500" cy="24960"/>
        </a:xfrm>
        <a:custGeom>
          <a:avLst/>
          <a:gdLst/>
          <a:ahLst/>
          <a:cxnLst/>
          <a:rect l="0" t="0" r="0" b="0"/>
          <a:pathLst>
            <a:path>
              <a:moveTo>
                <a:pt x="0" y="12480"/>
              </a:moveTo>
              <a:lnTo>
                <a:pt x="903500" y="124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1296762" y="2194475"/>
        <a:ext cx="45175" cy="45175"/>
      </dsp:txXfrm>
    </dsp:sp>
    <dsp:sp modelId="{726AE095-667D-41EA-A3EB-652F355D7382}">
      <dsp:nvSpPr>
        <dsp:cNvPr id="0" name=""/>
        <dsp:cNvSpPr/>
      </dsp:nvSpPr>
      <dsp:spPr>
        <a:xfrm>
          <a:off x="1539030" y="2337201"/>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后端欺诈</a:t>
          </a:r>
        </a:p>
      </dsp:txBody>
      <dsp:txXfrm>
        <a:off x="1555116" y="2353287"/>
        <a:ext cx="1066231" cy="517029"/>
      </dsp:txXfrm>
    </dsp:sp>
    <dsp:sp modelId="{DEF867BB-2BE3-4BB0-B026-8AC1FEA2B7F6}">
      <dsp:nvSpPr>
        <dsp:cNvPr id="0" name=""/>
        <dsp:cNvSpPr/>
      </dsp:nvSpPr>
      <dsp:spPr>
        <a:xfrm rot="18289469">
          <a:off x="2472428" y="2283530"/>
          <a:ext cx="769372" cy="24960"/>
        </a:xfrm>
        <a:custGeom>
          <a:avLst/>
          <a:gdLst/>
          <a:ahLst/>
          <a:cxnLst/>
          <a:rect l="0" t="0" r="0" b="0"/>
          <a:pathLst>
            <a:path>
              <a:moveTo>
                <a:pt x="0" y="12480"/>
              </a:moveTo>
              <a:lnTo>
                <a:pt x="769372"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37879" y="2276776"/>
        <a:ext cx="38468" cy="38468"/>
      </dsp:txXfrm>
    </dsp:sp>
    <dsp:sp modelId="{D094B06D-50CC-4A07-B788-B61F0372EF05}">
      <dsp:nvSpPr>
        <dsp:cNvPr id="0" name=""/>
        <dsp:cNvSpPr/>
      </dsp:nvSpPr>
      <dsp:spPr>
        <a:xfrm>
          <a:off x="3076794" y="1705619"/>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伪冒欺诈</a:t>
          </a:r>
          <a:endParaRPr lang="en-US" altLang="zh-CN" sz="1200" kern="1200" dirty="0">
            <a:latin typeface="微软雅黑" pitchFamily="34" charset="-122"/>
            <a:ea typeface="微软雅黑" pitchFamily="34" charset="-122"/>
          </a:endParaRPr>
        </a:p>
      </dsp:txBody>
      <dsp:txXfrm>
        <a:off x="3092880" y="1721705"/>
        <a:ext cx="1066231" cy="517029"/>
      </dsp:txXfrm>
    </dsp:sp>
    <dsp:sp modelId="{637B380E-12A1-4C93-B86F-83D75A52011B}">
      <dsp:nvSpPr>
        <dsp:cNvPr id="0" name=""/>
        <dsp:cNvSpPr/>
      </dsp:nvSpPr>
      <dsp:spPr>
        <a:xfrm>
          <a:off x="2637433" y="2599321"/>
          <a:ext cx="439361" cy="24960"/>
        </a:xfrm>
        <a:custGeom>
          <a:avLst/>
          <a:gdLst/>
          <a:ahLst/>
          <a:cxnLst/>
          <a:rect l="0" t="0" r="0" b="0"/>
          <a:pathLst>
            <a:path>
              <a:moveTo>
                <a:pt x="0" y="12480"/>
              </a:moveTo>
              <a:lnTo>
                <a:pt x="439361"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46130" y="2600817"/>
        <a:ext cx="21968" cy="21968"/>
      </dsp:txXfrm>
    </dsp:sp>
    <dsp:sp modelId="{84589C9A-4FBB-4A7F-BA5F-3D6E15CCE795}">
      <dsp:nvSpPr>
        <dsp:cNvPr id="0" name=""/>
        <dsp:cNvSpPr/>
      </dsp:nvSpPr>
      <dsp:spPr>
        <a:xfrm>
          <a:off x="3076794" y="2337201"/>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虚假信息欺诈</a:t>
          </a:r>
          <a:endParaRPr lang="en-US" altLang="zh-CN" sz="1200" kern="1200" dirty="0">
            <a:latin typeface="微软雅黑" pitchFamily="34" charset="-122"/>
            <a:ea typeface="微软雅黑" pitchFamily="34" charset="-122"/>
          </a:endParaRPr>
        </a:p>
      </dsp:txBody>
      <dsp:txXfrm>
        <a:off x="3092880" y="2353287"/>
        <a:ext cx="1066231" cy="517029"/>
      </dsp:txXfrm>
    </dsp:sp>
    <dsp:sp modelId="{01DA824D-B844-4616-AE1C-6CD11976E9D7}">
      <dsp:nvSpPr>
        <dsp:cNvPr id="0" name=""/>
        <dsp:cNvSpPr/>
      </dsp:nvSpPr>
      <dsp:spPr>
        <a:xfrm rot="3310531">
          <a:off x="2472428" y="2915112"/>
          <a:ext cx="769372" cy="24960"/>
        </a:xfrm>
        <a:custGeom>
          <a:avLst/>
          <a:gdLst/>
          <a:ahLst/>
          <a:cxnLst/>
          <a:rect l="0" t="0" r="0" b="0"/>
          <a:pathLst>
            <a:path>
              <a:moveTo>
                <a:pt x="0" y="12480"/>
              </a:moveTo>
              <a:lnTo>
                <a:pt x="769372"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37879" y="2908358"/>
        <a:ext cx="38468" cy="38468"/>
      </dsp:txXfrm>
    </dsp:sp>
    <dsp:sp modelId="{0DD54FF8-F495-4573-BF5B-EB38DDC05EDA}">
      <dsp:nvSpPr>
        <dsp:cNvPr id="0" name=""/>
        <dsp:cNvSpPr/>
      </dsp:nvSpPr>
      <dsp:spPr>
        <a:xfrm>
          <a:off x="3076794" y="2968782"/>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信息无矛盾第一方欺诈</a:t>
          </a:r>
          <a:endParaRPr lang="en-US" altLang="zh-CN" sz="1200" kern="1200" dirty="0">
            <a:latin typeface="微软雅黑" pitchFamily="34" charset="-122"/>
            <a:ea typeface="微软雅黑" pitchFamily="34" charset="-122"/>
          </a:endParaRPr>
        </a:p>
      </dsp:txBody>
      <dsp:txXfrm>
        <a:off x="3092880" y="2984868"/>
        <a:ext cx="1066231" cy="517029"/>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04C8A47-83C1-4FF6-8159-BDDD2A137938}" type="datetimeFigureOut">
              <a:rPr lang="en-US" smtClean="0"/>
              <a:t>8/18/2020</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73C0B275-4F25-496A-A54D-03A9EB4F3302}" type="slidenum">
              <a:rPr lang="en-US" smtClean="0"/>
              <a:t>‹#›</a:t>
            </a:fld>
            <a:endParaRPr lang="en-US"/>
          </a:p>
        </p:txBody>
      </p:sp>
    </p:spTree>
    <p:extLst>
      <p:ext uri="{BB962C8B-B14F-4D97-AF65-F5344CB8AC3E}">
        <p14:creationId xmlns:p14="http://schemas.microsoft.com/office/powerpoint/2010/main" val="691799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5FB4CB8-6ABD-4FD3-AD3B-94BF452B1507}" type="datetimeFigureOut">
              <a:rPr lang="en-US" smtClean="0"/>
              <a:t>8/18/2020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A1BD723-70DB-4C9F-A076-51D1D6BB786E}" type="slidenum">
              <a:rPr lang="en-US" smtClean="0"/>
              <a:t>‹#›</a:t>
            </a:fld>
            <a:endParaRPr lang="en-US"/>
          </a:p>
        </p:txBody>
      </p:sp>
    </p:spTree>
    <p:extLst>
      <p:ext uri="{BB962C8B-B14F-4D97-AF65-F5344CB8AC3E}">
        <p14:creationId xmlns:p14="http://schemas.microsoft.com/office/powerpoint/2010/main" val="201864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1</a:t>
            </a:fld>
            <a:endParaRPr lang="en-US"/>
          </a:p>
        </p:txBody>
      </p:sp>
    </p:spTree>
    <p:extLst>
      <p:ext uri="{BB962C8B-B14F-4D97-AF65-F5344CB8AC3E}">
        <p14:creationId xmlns:p14="http://schemas.microsoft.com/office/powerpoint/2010/main" val="268591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22</a:t>
            </a:fld>
            <a:endParaRPr lang="en-US"/>
          </a:p>
        </p:txBody>
      </p:sp>
    </p:spTree>
    <p:extLst>
      <p:ext uri="{BB962C8B-B14F-4D97-AF65-F5344CB8AC3E}">
        <p14:creationId xmlns:p14="http://schemas.microsoft.com/office/powerpoint/2010/main" val="202434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24</a:t>
            </a:fld>
            <a:endParaRPr lang="en-US"/>
          </a:p>
        </p:txBody>
      </p:sp>
    </p:spTree>
    <p:extLst>
      <p:ext uri="{BB962C8B-B14F-4D97-AF65-F5344CB8AC3E}">
        <p14:creationId xmlns:p14="http://schemas.microsoft.com/office/powerpoint/2010/main" val="1043228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4"/>
          <p:cNvSpPr>
            <a:spLocks noGrp="1" noChangeArrowheads="1"/>
          </p:cNvSpPr>
          <p:nvPr>
            <p:ph type="sldNum" sz="quarter" idx="5"/>
          </p:nvPr>
        </p:nvSpPr>
        <p:spPr>
          <a:noFill/>
        </p:spPr>
        <p:txBody>
          <a:bodyPr/>
          <a:lstStyle/>
          <a:p>
            <a:r>
              <a:rPr lang="en-US">
                <a:latin typeface="Arial" pitchFamily="34" charset="0"/>
                <a:cs typeface="Arial" pitchFamily="34" charset="0"/>
              </a:rPr>
              <a:t>Page </a:t>
            </a:r>
            <a:fld id="{16188ACE-C0CF-4FAB-B5A2-E792C97CA565}" type="slidenum">
              <a:rPr lang="en-US" smtClean="0">
                <a:latin typeface="Arial" pitchFamily="34" charset="0"/>
                <a:cs typeface="Arial" pitchFamily="34" charset="0"/>
              </a:rPr>
              <a:pPr/>
              <a:t>25</a:t>
            </a:fld>
            <a:endParaRPr lang="en-US">
              <a:latin typeface="Arial" pitchFamily="34" charset="0"/>
              <a:cs typeface="Arial" pitchFamily="34" charset="0"/>
            </a:endParaRPr>
          </a:p>
        </p:txBody>
      </p:sp>
      <p:sp>
        <p:nvSpPr>
          <p:cNvPr id="59395" name="Rectangle 2"/>
          <p:cNvSpPr>
            <a:spLocks noGrp="1" noRot="1" noChangeAspect="1" noChangeArrowheads="1" noTextEdit="1"/>
          </p:cNvSpPr>
          <p:nvPr>
            <p:ph type="sldImg"/>
          </p:nvPr>
        </p:nvSpPr>
        <p:spPr>
          <a:xfrm>
            <a:off x="1109663" y="228600"/>
            <a:ext cx="4625975" cy="3470275"/>
          </a:xfrm>
          <a:noFill/>
        </p:spPr>
      </p:sp>
      <p:sp>
        <p:nvSpPr>
          <p:cNvPr id="593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6557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4"/>
          <p:cNvSpPr>
            <a:spLocks noGrp="1" noChangeArrowheads="1"/>
          </p:cNvSpPr>
          <p:nvPr>
            <p:ph type="sldNum" sz="quarter" idx="5"/>
          </p:nvPr>
        </p:nvSpPr>
        <p:spPr>
          <a:noFill/>
        </p:spPr>
        <p:txBody>
          <a:bodyPr/>
          <a:lstStyle/>
          <a:p>
            <a:r>
              <a:rPr lang="en-US">
                <a:latin typeface="Arial" pitchFamily="34" charset="0"/>
                <a:cs typeface="Arial" pitchFamily="34" charset="0"/>
              </a:rPr>
              <a:t>Page </a:t>
            </a:r>
            <a:fld id="{256C4A4D-FCAB-4120-922B-F81D0F7F125C}"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
        <p:nvSpPr>
          <p:cNvPr id="39939" name="Rectangle 2"/>
          <p:cNvSpPr>
            <a:spLocks noGrp="1" noRot="1" noChangeAspect="1" noChangeArrowheads="1" noTextEdit="1"/>
          </p:cNvSpPr>
          <p:nvPr>
            <p:ph type="sldImg"/>
          </p:nvPr>
        </p:nvSpPr>
        <p:spPr>
          <a:xfrm>
            <a:off x="1109663" y="228600"/>
            <a:ext cx="4625975" cy="3470275"/>
          </a:xfrm>
          <a:noFill/>
        </p:spPr>
      </p:sp>
      <p:sp>
        <p:nvSpPr>
          <p:cNvPr id="39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72052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4</a:t>
            </a:fld>
            <a:endParaRPr lang="en-US"/>
          </a:p>
        </p:txBody>
      </p:sp>
    </p:spTree>
    <p:extLst>
      <p:ext uri="{BB962C8B-B14F-4D97-AF65-F5344CB8AC3E}">
        <p14:creationId xmlns:p14="http://schemas.microsoft.com/office/powerpoint/2010/main" val="1585846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不同额度信用卡的风险策略应不同。</a:t>
            </a:r>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8</a:t>
            </a:fld>
            <a:endParaRPr lang="en-US"/>
          </a:p>
        </p:txBody>
      </p:sp>
    </p:spTree>
    <p:extLst>
      <p:ext uri="{BB962C8B-B14F-4D97-AF65-F5344CB8AC3E}">
        <p14:creationId xmlns:p14="http://schemas.microsoft.com/office/powerpoint/2010/main" val="363988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aseline="0" dirty="0"/>
              <a:t>对于信息无显著矛盾点的第一方欺诈，申请端只能做自动拒绝，无法做人工核实。</a:t>
            </a:r>
            <a:endParaRPr lang="en-US" altLang="zh-CN" baseline="0" dirty="0"/>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200" b="1" dirty="0">
                <a:ln/>
                <a:latin typeface="微软雅黑" panose="020B0503020204020204" pitchFamily="34" charset="-122"/>
                <a:ea typeface="微软雅黑" panose="020B0503020204020204" pitchFamily="34" charset="-122"/>
              </a:rPr>
              <a:t>运用全面成本管理方法实现在更大的决策空间上平衡风险、人工成本和审批通过率</a:t>
            </a:r>
            <a:endParaRPr lang="en-US" altLang="zh-CN" sz="12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200" b="1" dirty="0">
                <a:ln/>
                <a:latin typeface="微软雅黑" panose="020B0503020204020204" pitchFamily="34" charset="-122"/>
                <a:ea typeface="微软雅黑" panose="020B0503020204020204" pitchFamily="34" charset="-122"/>
              </a:rPr>
              <a:t>策略开发监控生产三位一体闭环设计，实现策略的敏捷动态管理和全生命周期管理</a:t>
            </a:r>
            <a:endParaRPr lang="en-US" altLang="zh-CN" sz="12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200" b="1" dirty="0">
                <a:ln/>
                <a:latin typeface="微软雅黑" panose="020B0503020204020204" pitchFamily="34" charset="-122"/>
                <a:ea typeface="微软雅黑" panose="020B0503020204020204" pitchFamily="34" charset="-122"/>
              </a:rPr>
              <a:t>对规则库</a:t>
            </a:r>
            <a:r>
              <a:rPr lang="zh-CN" altLang="en-US" sz="1200" b="1">
                <a:ln/>
                <a:latin typeface="微软雅黑" panose="020B0503020204020204" pitchFamily="34" charset="-122"/>
                <a:ea typeface="微软雅黑" panose="020B0503020204020204" pitchFamily="34" charset="-122"/>
              </a:rPr>
              <a:t>分为自动决</a:t>
            </a:r>
            <a:r>
              <a:rPr lang="zh-CN" altLang="en-US" sz="1200" b="1" dirty="0">
                <a:ln/>
                <a:latin typeface="微软雅黑" panose="020B0503020204020204" pitchFamily="34" charset="-122"/>
                <a:ea typeface="微软雅黑" panose="020B0503020204020204" pitchFamily="34" charset="-122"/>
              </a:rPr>
              <a:t>策、监控和人工策略三类，对规则的功能进行更完善的切分</a:t>
            </a:r>
            <a:endParaRPr lang="en-US" altLang="zh-CN" sz="12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200" b="1" dirty="0">
                <a:ln/>
                <a:latin typeface="微软雅黑" panose="020B0503020204020204" pitchFamily="34" charset="-122"/>
                <a:ea typeface="微软雅黑" panose="020B0503020204020204" pitchFamily="34" charset="-122"/>
              </a:rPr>
              <a:t>在提升自动策略的同时，最大程度地保留现有人工策略，新架构的实施不需要对人工运营进行较大调整</a:t>
            </a:r>
            <a:endParaRPr lang="en-US" altLang="zh-CN" sz="1200" b="1" dirty="0">
              <a:ln/>
              <a:latin typeface="微软雅黑" panose="020B0503020204020204" pitchFamily="34" charset="-122"/>
              <a:ea typeface="微软雅黑" panose="020B0503020204020204" pitchFamily="34" charset="-122"/>
            </a:endParaRPr>
          </a:p>
          <a:p>
            <a:endParaRPr lang="en-US" dirty="0"/>
          </a:p>
        </p:txBody>
      </p:sp>
      <p:sp>
        <p:nvSpPr>
          <p:cNvPr id="4" name="Slide Number Placeholder 3"/>
          <p:cNvSpPr>
            <a:spLocks noGrp="1"/>
          </p:cNvSpPr>
          <p:nvPr>
            <p:ph type="sldNum" sz="quarter" idx="10"/>
          </p:nvPr>
        </p:nvSpPr>
        <p:spPr/>
        <p:txBody>
          <a:bodyPr/>
          <a:lstStyle/>
          <a:p>
            <a:fld id="{EDCFA3CB-64EA-422B-9246-51E1258C726B}" type="slidenum">
              <a:rPr lang="en-US" smtClean="0"/>
              <a:t>9</a:t>
            </a:fld>
            <a:endParaRPr lang="en-US"/>
          </a:p>
        </p:txBody>
      </p:sp>
    </p:spTree>
    <p:extLst>
      <p:ext uri="{BB962C8B-B14F-4D97-AF65-F5344CB8AC3E}">
        <p14:creationId xmlns:p14="http://schemas.microsoft.com/office/powerpoint/2010/main" val="174023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11</a:t>
            </a:fld>
            <a:endParaRPr lang="en-US"/>
          </a:p>
        </p:txBody>
      </p:sp>
    </p:spTree>
    <p:extLst>
      <p:ext uri="{BB962C8B-B14F-4D97-AF65-F5344CB8AC3E}">
        <p14:creationId xmlns:p14="http://schemas.microsoft.com/office/powerpoint/2010/main" val="2406075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12</a:t>
            </a:fld>
            <a:endParaRPr lang="en-US"/>
          </a:p>
        </p:txBody>
      </p:sp>
    </p:spTree>
    <p:extLst>
      <p:ext uri="{BB962C8B-B14F-4D97-AF65-F5344CB8AC3E}">
        <p14:creationId xmlns:p14="http://schemas.microsoft.com/office/powerpoint/2010/main" val="314510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13</a:t>
            </a:fld>
            <a:endParaRPr lang="en-US"/>
          </a:p>
        </p:txBody>
      </p:sp>
    </p:spTree>
    <p:extLst>
      <p:ext uri="{BB962C8B-B14F-4D97-AF65-F5344CB8AC3E}">
        <p14:creationId xmlns:p14="http://schemas.microsoft.com/office/powerpoint/2010/main" val="2952323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14</a:t>
            </a:fld>
            <a:endParaRPr lang="en-US"/>
          </a:p>
        </p:txBody>
      </p:sp>
    </p:spTree>
    <p:extLst>
      <p:ext uri="{BB962C8B-B14F-4D97-AF65-F5344CB8AC3E}">
        <p14:creationId xmlns:p14="http://schemas.microsoft.com/office/powerpoint/2010/main" val="2368831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3"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black">
          <a:xfrm>
            <a:off x="528638" y="6372225"/>
            <a:ext cx="4481512" cy="425451"/>
          </a:xfrm>
          <a:prstGeom prst="rect">
            <a:avLst/>
          </a:prstGeom>
          <a:noFill/>
          <a:ln w="9525">
            <a:noFill/>
            <a:miter lim="800000"/>
            <a:headEnd/>
            <a:tailEnd/>
          </a:ln>
        </p:spPr>
        <p:txBody>
          <a:bodyPr lIns="0" tIns="0" rIns="0" bIns="0" anchor="b"/>
          <a:lstStyle/>
          <a:p>
            <a:pPr defTabSz="925513" eaLnBrk="1" hangingPunct="1">
              <a:lnSpc>
                <a:spcPct val="85000"/>
              </a:lnSpc>
              <a:spcBef>
                <a:spcPct val="0"/>
              </a:spcBef>
              <a:spcAft>
                <a:spcPct val="50000"/>
              </a:spcAft>
              <a:buClrTx/>
              <a:buFontTx/>
              <a:buNone/>
              <a:defRPr/>
            </a:pPr>
            <a:r>
              <a:rPr lang="en-US" sz="700" dirty="0">
                <a:solidFill>
                  <a:schemeClr val="hlink"/>
                </a:solidFill>
              </a:rPr>
              <a:t>Confidential. This presentation is provided for the recipient only and cannot </a:t>
            </a:r>
            <a:br>
              <a:rPr lang="en-US" sz="700" dirty="0">
                <a:solidFill>
                  <a:schemeClr val="hlink"/>
                </a:solidFill>
              </a:rPr>
            </a:br>
            <a:r>
              <a:rPr lang="en-US" sz="700" dirty="0">
                <a:solidFill>
                  <a:schemeClr val="hlink"/>
                </a:solidFill>
              </a:rPr>
              <a:t>be reproduced or shared without Fair Isaac Corporation's express consent.</a:t>
            </a:r>
          </a:p>
          <a:p>
            <a:pPr defTabSz="925513" eaLnBrk="1" hangingPunct="1">
              <a:lnSpc>
                <a:spcPct val="85000"/>
              </a:lnSpc>
              <a:spcBef>
                <a:spcPct val="0"/>
              </a:spcBef>
              <a:spcAft>
                <a:spcPct val="50000"/>
              </a:spcAft>
              <a:buClrTx/>
              <a:buFontTx/>
              <a:buNone/>
              <a:defRPr/>
            </a:pPr>
            <a:r>
              <a:rPr lang="en-US" sz="700" dirty="0">
                <a:solidFill>
                  <a:schemeClr val="hlink"/>
                </a:solidFill>
              </a:rPr>
              <a:t>© 2016 Fair Isaac Corporation. </a:t>
            </a:r>
          </a:p>
        </p:txBody>
      </p:sp>
      <p:sp>
        <p:nvSpPr>
          <p:cNvPr id="5" name="Rectangle 5"/>
          <p:cNvSpPr>
            <a:spLocks noChangeArrowheads="1"/>
          </p:cNvSpPr>
          <p:nvPr/>
        </p:nvSpPr>
        <p:spPr bwMode="black">
          <a:xfrm>
            <a:off x="76200" y="6707205"/>
            <a:ext cx="274638" cy="90487"/>
          </a:xfrm>
          <a:prstGeom prst="rect">
            <a:avLst/>
          </a:prstGeom>
          <a:noFill/>
          <a:ln w="9525">
            <a:noFill/>
            <a:miter lim="800000"/>
            <a:headEnd/>
            <a:tailEnd/>
          </a:ln>
        </p:spPr>
        <p:txBody>
          <a:bodyPr lIns="0" tIns="0" rIns="0" bIns="0" anchor="b"/>
          <a:lstStyle/>
          <a:p>
            <a:pPr algn="ctr" defTabSz="925513" eaLnBrk="1" hangingPunct="1">
              <a:lnSpc>
                <a:spcPct val="85000"/>
              </a:lnSpc>
              <a:spcBef>
                <a:spcPct val="0"/>
              </a:spcBef>
              <a:spcAft>
                <a:spcPct val="30000"/>
              </a:spcAft>
              <a:buClrTx/>
              <a:buFontTx/>
              <a:buNone/>
              <a:defRPr/>
            </a:pPr>
            <a:fld id="{770DB0AD-893C-4BF3-8004-6AB2EF27F05F}" type="slidenum">
              <a:rPr lang="zh-CN" altLang="en-US" sz="800">
                <a:solidFill>
                  <a:schemeClr val="hlink"/>
                </a:solidFill>
                <a:latin typeface="Arial" charset="0"/>
                <a:ea typeface="宋体" pitchFamily="2" charset="-122"/>
                <a:cs typeface="Arial" charset="0"/>
              </a:rPr>
              <a:pPr algn="ctr" defTabSz="925513" eaLnBrk="1" hangingPunct="1">
                <a:lnSpc>
                  <a:spcPct val="85000"/>
                </a:lnSpc>
                <a:spcBef>
                  <a:spcPct val="0"/>
                </a:spcBef>
                <a:spcAft>
                  <a:spcPct val="30000"/>
                </a:spcAft>
                <a:buClrTx/>
                <a:buFontTx/>
                <a:buNone/>
                <a:defRPr/>
              </a:pPr>
              <a:t>‹#›</a:t>
            </a:fld>
            <a:endParaRPr lang="en-US" altLang="zh-CN" sz="800">
              <a:solidFill>
                <a:schemeClr val="hlink"/>
              </a:solidFill>
              <a:latin typeface="Arial" charset="0"/>
              <a:ea typeface="宋体" pitchFamily="2" charset="-122"/>
              <a:cs typeface="Arial" charset="0"/>
            </a:endParaRPr>
          </a:p>
        </p:txBody>
      </p:sp>
      <p:pic>
        <p:nvPicPr>
          <p:cNvPr id="6" name="Picture 6" descr="FICO_LOGO_PPT"/>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7523164" y="5984876"/>
            <a:ext cx="1449387" cy="720725"/>
          </a:xfrm>
          <a:prstGeom prst="rect">
            <a:avLst/>
          </a:prstGeom>
          <a:noFill/>
          <a:ln w="9525">
            <a:noFill/>
            <a:miter lim="800000"/>
            <a:headEnd/>
            <a:tailEnd/>
          </a:ln>
        </p:spPr>
      </p:pic>
      <p:sp>
        <p:nvSpPr>
          <p:cNvPr id="4640770" name="Rectangle 2"/>
          <p:cNvSpPr>
            <a:spLocks noGrp="1" noChangeArrowheads="1"/>
          </p:cNvSpPr>
          <p:nvPr>
            <p:ph type="ctrTitle" sz="quarter"/>
          </p:nvPr>
        </p:nvSpPr>
        <p:spPr>
          <a:xfrm>
            <a:off x="504826" y="1600203"/>
            <a:ext cx="8105775" cy="1155700"/>
          </a:xfrm>
        </p:spPr>
        <p:txBody>
          <a:bodyPr lIns="0" rIns="0"/>
          <a:lstStyle>
            <a:lvl1pPr>
              <a:lnSpc>
                <a:spcPct val="90000"/>
              </a:lnSpc>
              <a:defRPr sz="3200">
                <a:cs typeface="Arial" pitchFamily="34" charset="0"/>
              </a:defRPr>
            </a:lvl1pPr>
          </a:lstStyle>
          <a:p>
            <a:r>
              <a:rPr lang="en-US"/>
              <a:t>Click to edit Master title style</a:t>
            </a:r>
          </a:p>
        </p:txBody>
      </p:sp>
      <p:sp>
        <p:nvSpPr>
          <p:cNvPr id="4640771" name="Rectangle 3"/>
          <p:cNvSpPr>
            <a:spLocks noGrp="1" noChangeArrowheads="1"/>
          </p:cNvSpPr>
          <p:nvPr>
            <p:ph type="subTitle" sz="quarter" idx="1"/>
          </p:nvPr>
        </p:nvSpPr>
        <p:spPr bwMode="white">
          <a:xfrm>
            <a:off x="504826" y="2849579"/>
            <a:ext cx="8105775" cy="276999"/>
          </a:xfrm>
        </p:spPr>
        <p:txBody>
          <a:bodyPr lIns="0" tIns="0" rIns="0" bIns="0"/>
          <a:lstStyle>
            <a:lvl1pPr marL="0" indent="0">
              <a:spcBef>
                <a:spcPct val="0"/>
              </a:spcBef>
              <a:buClrTx/>
              <a:buFontTx/>
              <a:buNone/>
              <a:defRPr sz="2000">
                <a:solidFill>
                  <a:schemeClr val="accent2"/>
                </a:solidFill>
              </a:defRPr>
            </a:lvl1pPr>
          </a:lstStyle>
          <a:p>
            <a:r>
              <a:rPr lang="en-US"/>
              <a:t>Click to edit Master subtitle style</a:t>
            </a:r>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7305" y="1143000"/>
            <a:ext cx="4338111" cy="17338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0"/>
            <a:ext cx="2133600" cy="24336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68801" y="0"/>
            <a:ext cx="2260619" cy="24336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
            <a:ext cx="7239000" cy="825500"/>
          </a:xfrm>
        </p:spPr>
        <p:txBody>
          <a:bodyPr/>
          <a:lstStyle/>
          <a:p>
            <a:r>
              <a:rPr lang="en-US"/>
              <a:t>Click to edit Master title style</a:t>
            </a:r>
          </a:p>
        </p:txBody>
      </p:sp>
      <p:sp>
        <p:nvSpPr>
          <p:cNvPr id="3" name="Table Placeholder 2"/>
          <p:cNvSpPr>
            <a:spLocks noGrp="1"/>
          </p:cNvSpPr>
          <p:nvPr>
            <p:ph type="tbl" idx="1"/>
          </p:nvPr>
        </p:nvSpPr>
        <p:spPr>
          <a:xfrm>
            <a:off x="381000" y="1143000"/>
            <a:ext cx="8534400" cy="397032"/>
          </a:xfrm>
        </p:spPr>
        <p:txBody>
          <a:bodyPr/>
          <a:lstStyle/>
          <a:p>
            <a:pPr lvl="0"/>
            <a:r>
              <a:rPr lang="en-US" noProof="0"/>
              <a:t>Click icon to add table</a:t>
            </a:r>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
            <a:ext cx="7239000" cy="825500"/>
          </a:xfrm>
        </p:spPr>
        <p:txBody>
          <a:bodyPr/>
          <a:lstStyle/>
          <a:p>
            <a:r>
              <a:rPr lang="en-US"/>
              <a:t>Click to edit Master title style</a:t>
            </a:r>
          </a:p>
        </p:txBody>
      </p:sp>
      <p:sp>
        <p:nvSpPr>
          <p:cNvPr id="3" name="Text Placeholder 2"/>
          <p:cNvSpPr>
            <a:spLocks noGrp="1"/>
          </p:cNvSpPr>
          <p:nvPr>
            <p:ph type="body" sz="half" idx="1"/>
          </p:nvPr>
        </p:nvSpPr>
        <p:spPr>
          <a:xfrm>
            <a:off x="381000" y="1143000"/>
            <a:ext cx="4191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143000"/>
            <a:ext cx="4191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1863727"/>
            <a:ext cx="4191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
            <a:ext cx="7239000" cy="825500"/>
          </a:xfrm>
        </p:spPr>
        <p:txBody>
          <a:bodyPr/>
          <a:lstStyle/>
          <a:p>
            <a:r>
              <a:rPr lang="en-US"/>
              <a:t>Click to edit Master title style</a:t>
            </a:r>
          </a:p>
        </p:txBody>
      </p:sp>
      <p:sp>
        <p:nvSpPr>
          <p:cNvPr id="3" name="Text Placeholder 2"/>
          <p:cNvSpPr>
            <a:spLocks noGrp="1"/>
          </p:cNvSpPr>
          <p:nvPr>
            <p:ph type="body" sz="half" idx="1"/>
          </p:nvPr>
        </p:nvSpPr>
        <p:spPr>
          <a:xfrm>
            <a:off x="381000" y="1143000"/>
            <a:ext cx="4191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143000"/>
            <a:ext cx="4191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143000"/>
            <a:ext cx="85344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4037568"/>
            <a:ext cx="77724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143016"/>
            <a:ext cx="4191000" cy="219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143016"/>
            <a:ext cx="4191000" cy="219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417746"/>
            <a:ext cx="4040188" cy="757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96"/>
            <a:ext cx="4040188" cy="19189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417746"/>
            <a:ext cx="4041775" cy="757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96"/>
            <a:ext cx="4041775" cy="19189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9"/>
            <a:ext cx="5111750" cy="2508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93"/>
            <a:ext cx="54864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7"/>
            <a:ext cx="54864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FIC-PPT-Template-Format-base"/>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white">
          <a:xfrm>
            <a:off x="3175" y="917583"/>
            <a:ext cx="9140825" cy="5940425"/>
          </a:xfrm>
          <a:prstGeom prst="rect">
            <a:avLst/>
          </a:prstGeom>
          <a:noFill/>
          <a:ln w="9525">
            <a:noFill/>
            <a:miter lim="800000"/>
            <a:headEnd/>
            <a:tailEnd/>
          </a:ln>
        </p:spPr>
      </p:pic>
      <p:pic>
        <p:nvPicPr>
          <p:cNvPr id="1027" name="Picture 3" descr="FIC-PPT-Template-Format-top"/>
          <p:cNvPicPr>
            <a:picLocks noChangeAspect="1" noChangeArrowheads="1"/>
          </p:cNvPicPr>
          <p:nvPr/>
        </p:nvPicPr>
        <p:blipFill>
          <a:blip r:embed="rId17" cstate="print">
            <a:extLst>
              <a:ext uri="{28A0092B-C50C-407E-A947-70E740481C1C}">
                <a14:useLocalDpi xmlns:a14="http://schemas.microsoft.com/office/drawing/2010/main"/>
              </a:ext>
            </a:extLst>
          </a:blip>
          <a:srcRect/>
          <a:stretch>
            <a:fillRect/>
          </a:stretch>
        </p:blipFill>
        <p:spPr bwMode="auto">
          <a:xfrm>
            <a:off x="0" y="0"/>
            <a:ext cx="9144000" cy="914400"/>
          </a:xfrm>
          <a:prstGeom prst="rect">
            <a:avLst/>
          </a:prstGeom>
          <a:noFill/>
          <a:ln w="9525">
            <a:noFill/>
            <a:miter lim="800000"/>
            <a:headEnd/>
            <a:tailEnd/>
          </a:ln>
        </p:spPr>
      </p:pic>
      <p:sp>
        <p:nvSpPr>
          <p:cNvPr id="1028" name="Rectangle 4"/>
          <p:cNvSpPr>
            <a:spLocks noGrp="1" noChangeArrowheads="1"/>
          </p:cNvSpPr>
          <p:nvPr>
            <p:ph type="body" idx="1"/>
          </p:nvPr>
        </p:nvSpPr>
        <p:spPr bwMode="gray">
          <a:xfrm>
            <a:off x="381000" y="1143000"/>
            <a:ext cx="8534400" cy="13003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p:txBody>
      </p:sp>
      <p:sp>
        <p:nvSpPr>
          <p:cNvPr id="1029" name="Rectangle 5"/>
          <p:cNvSpPr>
            <a:spLocks noGrp="1" noChangeArrowheads="1"/>
          </p:cNvSpPr>
          <p:nvPr>
            <p:ph type="title"/>
          </p:nvPr>
        </p:nvSpPr>
        <p:spPr bwMode="white">
          <a:xfrm>
            <a:off x="381000" y="3"/>
            <a:ext cx="7239000" cy="825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p>
            <a:pPr lvl="0"/>
            <a:r>
              <a:rPr lang="en-US" altLang="zh-CN"/>
              <a:t>Click to edit Master title style</a:t>
            </a:r>
          </a:p>
        </p:txBody>
      </p:sp>
      <p:sp>
        <p:nvSpPr>
          <p:cNvPr id="4639750" name="Text Box 6"/>
          <p:cNvSpPr txBox="1">
            <a:spLocks noChangeArrowheads="1"/>
          </p:cNvSpPr>
          <p:nvPr/>
        </p:nvSpPr>
        <p:spPr bwMode="black">
          <a:xfrm>
            <a:off x="528638" y="6707205"/>
            <a:ext cx="3135312" cy="90487"/>
          </a:xfrm>
          <a:prstGeom prst="rect">
            <a:avLst/>
          </a:prstGeom>
          <a:noFill/>
          <a:ln w="9525">
            <a:noFill/>
            <a:miter lim="800000"/>
            <a:headEnd/>
            <a:tailEnd/>
          </a:ln>
        </p:spPr>
        <p:txBody>
          <a:bodyPr lIns="0" tIns="0" rIns="0" bIns="0" anchor="b"/>
          <a:lstStyle/>
          <a:p>
            <a:pPr defTabSz="925513" eaLnBrk="1" hangingPunct="1">
              <a:lnSpc>
                <a:spcPct val="85000"/>
              </a:lnSpc>
              <a:spcBef>
                <a:spcPct val="0"/>
              </a:spcBef>
              <a:spcAft>
                <a:spcPct val="50000"/>
              </a:spcAft>
              <a:buClrTx/>
              <a:buFontTx/>
              <a:buNone/>
              <a:defRPr/>
            </a:pPr>
            <a:r>
              <a:rPr lang="en-US" sz="700" dirty="0">
                <a:solidFill>
                  <a:schemeClr val="hlink"/>
                </a:solidFill>
              </a:rPr>
              <a:t>© 2016 Fair Isaac Corporation. Confidential.</a:t>
            </a:r>
          </a:p>
        </p:txBody>
      </p:sp>
      <p:sp>
        <p:nvSpPr>
          <p:cNvPr id="4639751" name="Rectangle 7"/>
          <p:cNvSpPr>
            <a:spLocks noChangeArrowheads="1"/>
          </p:cNvSpPr>
          <p:nvPr/>
        </p:nvSpPr>
        <p:spPr bwMode="black">
          <a:xfrm>
            <a:off x="76200" y="6707205"/>
            <a:ext cx="274638" cy="90487"/>
          </a:xfrm>
          <a:prstGeom prst="rect">
            <a:avLst/>
          </a:prstGeom>
          <a:noFill/>
          <a:ln w="9525">
            <a:noFill/>
            <a:miter lim="800000"/>
            <a:headEnd/>
            <a:tailEnd/>
          </a:ln>
        </p:spPr>
        <p:txBody>
          <a:bodyPr lIns="0" tIns="0" rIns="0" bIns="0" anchor="b"/>
          <a:lstStyle/>
          <a:p>
            <a:pPr algn="ctr" defTabSz="925513" eaLnBrk="1" hangingPunct="1">
              <a:lnSpc>
                <a:spcPct val="85000"/>
              </a:lnSpc>
              <a:spcBef>
                <a:spcPct val="0"/>
              </a:spcBef>
              <a:spcAft>
                <a:spcPct val="30000"/>
              </a:spcAft>
              <a:buClrTx/>
              <a:buFontTx/>
              <a:buNone/>
              <a:defRPr/>
            </a:pPr>
            <a:fld id="{A262D726-3B3D-4035-BDAE-A17BCC58EA64}" type="slidenum">
              <a:rPr lang="zh-CN" altLang="en-US" sz="800">
                <a:solidFill>
                  <a:schemeClr val="hlink"/>
                </a:solidFill>
                <a:latin typeface="Arial" charset="0"/>
                <a:ea typeface="宋体" pitchFamily="2" charset="-122"/>
                <a:cs typeface="Arial" charset="0"/>
              </a:rPr>
              <a:pPr algn="ctr" defTabSz="925513" eaLnBrk="1" hangingPunct="1">
                <a:lnSpc>
                  <a:spcPct val="85000"/>
                </a:lnSpc>
                <a:spcBef>
                  <a:spcPct val="0"/>
                </a:spcBef>
                <a:spcAft>
                  <a:spcPct val="30000"/>
                </a:spcAft>
                <a:buClrTx/>
                <a:buFontTx/>
                <a:buNone/>
                <a:defRPr/>
              </a:pPr>
              <a:t>‹#›</a:t>
            </a:fld>
            <a:endParaRPr lang="en-US" altLang="zh-CN" sz="800">
              <a:solidFill>
                <a:schemeClr val="hlink"/>
              </a:solidFill>
              <a:latin typeface="Arial" charset="0"/>
              <a:ea typeface="宋体" pitchFamily="2" charset="-122"/>
              <a:cs typeface="Arial" charset="0"/>
            </a:endParaRPr>
          </a:p>
        </p:txBody>
      </p:sp>
      <p:pic>
        <p:nvPicPr>
          <p:cNvPr id="1032" name="Picture 8" descr="FICO_LOGO_PPT-WHITE"/>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7634288" y="209549"/>
            <a:ext cx="1433512" cy="7048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16"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 id="2147484213" r:id="rId12"/>
    <p:sldLayoutId id="2147484214" r:id="rId13"/>
    <p:sldLayoutId id="2147484215" r:id="rId14"/>
  </p:sldLayoutIdLst>
  <p:transition>
    <p:wipe dir="r"/>
  </p:transition>
  <p:txStyles>
    <p:title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p:titleStyle>
    <p:bodyStyle>
      <a:lvl1pPr marL="233363" indent="-233363" algn="l" defTabSz="158750" rtl="0" eaLnBrk="1" fontAlgn="base" hangingPunct="1">
        <a:lnSpc>
          <a:spcPct val="90000"/>
        </a:lnSpc>
        <a:spcBef>
          <a:spcPct val="55000"/>
        </a:spcBef>
        <a:spcAft>
          <a:spcPct val="0"/>
        </a:spcAft>
        <a:buClr>
          <a:schemeClr val="tx1"/>
        </a:buClr>
        <a:buFont typeface="Arial" pitchFamily="34" charset="0"/>
        <a:buChar char="»"/>
        <a:defRPr sz="2200">
          <a:solidFill>
            <a:schemeClr val="tx1"/>
          </a:solidFill>
          <a:latin typeface="+mn-lt"/>
          <a:ea typeface="+mn-ea"/>
          <a:cs typeface="+mn-cs"/>
        </a:defRPr>
      </a:lvl1pPr>
      <a:lvl2pPr marL="574675" indent="-227013" algn="l" defTabSz="158750" rtl="0" eaLnBrk="1" fontAlgn="base" hangingPunct="1">
        <a:lnSpc>
          <a:spcPct val="90000"/>
        </a:lnSpc>
        <a:spcBef>
          <a:spcPct val="25000"/>
        </a:spcBef>
        <a:spcAft>
          <a:spcPct val="0"/>
        </a:spcAft>
        <a:buClr>
          <a:schemeClr val="tx1"/>
        </a:buClr>
        <a:buFont typeface="Arial" pitchFamily="34" charset="0"/>
        <a:buChar char="»"/>
        <a:defRPr sz="2000">
          <a:solidFill>
            <a:schemeClr val="tx1"/>
          </a:solidFill>
          <a:latin typeface="+mn-lt"/>
          <a:cs typeface="+mn-cs"/>
        </a:defRPr>
      </a:lvl2pPr>
      <a:lvl3pPr marL="858838" indent="-169863" algn="l" defTabSz="158750" rtl="0" eaLnBrk="1" fontAlgn="base" hangingPunct="1">
        <a:lnSpc>
          <a:spcPct val="90000"/>
        </a:lnSpc>
        <a:spcBef>
          <a:spcPct val="15000"/>
        </a:spcBef>
        <a:spcAft>
          <a:spcPct val="0"/>
        </a:spcAft>
        <a:buClr>
          <a:schemeClr val="tx1"/>
        </a:buClr>
        <a:buSzPct val="90000"/>
        <a:buFont typeface="Arial" pitchFamily="34" charset="0"/>
        <a:buChar char="»"/>
        <a:defRPr>
          <a:solidFill>
            <a:schemeClr val="tx1"/>
          </a:solidFill>
          <a:latin typeface="+mn-lt"/>
          <a:cs typeface="+mn-cs"/>
        </a:defRPr>
      </a:lvl3pPr>
      <a:lvl4pPr marL="1139825" indent="-166688"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chemeClr val="tx1"/>
          </a:solidFill>
          <a:latin typeface="+mn-lt"/>
          <a:cs typeface="+mn-cs"/>
        </a:defRPr>
      </a:lvl4pPr>
      <a:lvl5pPr marL="14684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5pPr>
      <a:lvl6pPr marL="19256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6pPr>
      <a:lvl7pPr marL="23828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7pPr>
      <a:lvl8pPr marL="28400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8pPr>
      <a:lvl9pPr marL="32972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package" Target="../embeddings/Microsoft_Excel_Worksheet.xlsx"/></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6.png"/><Relationship Id="rId5" Type="http://schemas.openxmlformats.org/officeDocument/2006/relationships/image" Target="../media/image5.jpeg"/><Relationship Id="rId10" Type="http://schemas.openxmlformats.org/officeDocument/2006/relationships/image" Target="../media/image15.gif"/><Relationship Id="rId4" Type="http://schemas.openxmlformats.org/officeDocument/2006/relationships/image" Target="../media/image11.pn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4.jpeg"/><Relationship Id="rId7"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8.jpeg"/><Relationship Id="rId11" Type="http://schemas.openxmlformats.org/officeDocument/2006/relationships/image" Target="../media/image62.png"/><Relationship Id="rId5" Type="http://schemas.openxmlformats.org/officeDocument/2006/relationships/image" Target="../media/image25.jpeg"/><Relationship Id="rId10" Type="http://schemas.openxmlformats.org/officeDocument/2006/relationships/image" Target="../media/image15.gif"/><Relationship Id="rId4" Type="http://schemas.openxmlformats.org/officeDocument/2006/relationships/image" Target="../media/image57.png"/><Relationship Id="rId9"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gif"/><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7.jpeg"/><Relationship Id="rId7" Type="http://schemas.openxmlformats.org/officeDocument/2006/relationships/image" Target="../media/image29.pn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3.png"/><Relationship Id="rId10" Type="http://schemas.openxmlformats.org/officeDocument/2006/relationships/image" Target="../media/image30.png"/><Relationship Id="rId4" Type="http://schemas.openxmlformats.org/officeDocument/2006/relationships/image" Target="../media/image14.jpeg"/><Relationship Id="rId9" Type="http://schemas.openxmlformats.org/officeDocument/2006/relationships/image" Target="../media/image1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white">
          <a:xfrm>
            <a:off x="772813" y="732427"/>
            <a:ext cx="7913986" cy="263114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3200">
                <a:solidFill>
                  <a:schemeClr val="accent2"/>
                </a:solidFill>
                <a:latin typeface="+mj-lt"/>
                <a:ea typeface="+mj-ea"/>
                <a:cs typeface="Arial" pitchFamily="34" charset="0"/>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zh-CN" altLang="en-US" sz="3600" b="1" kern="0" dirty="0">
                <a:solidFill>
                  <a:srgbClr val="FFC000"/>
                </a:solidFill>
                <a:latin typeface="微软雅黑" panose="020B0503020204020204" pitchFamily="34" charset="-122"/>
                <a:ea typeface="微软雅黑" panose="020B0503020204020204" pitchFamily="34" charset="-122"/>
              </a:rPr>
              <a:t>上海浦东发展银行信用卡中心</a:t>
            </a:r>
            <a:br>
              <a:rPr lang="en-US" altLang="zh-CN" sz="3600" b="1" kern="0" dirty="0">
                <a:solidFill>
                  <a:srgbClr val="FFC000"/>
                </a:solidFill>
                <a:latin typeface="微软雅黑" panose="020B0503020204020204" pitchFamily="34" charset="-122"/>
                <a:ea typeface="微软雅黑" panose="020B0503020204020204" pitchFamily="34" charset="-122"/>
              </a:rPr>
            </a:br>
            <a:r>
              <a:rPr lang="zh-CN" altLang="en-US" sz="3600" b="1" kern="0" dirty="0">
                <a:solidFill>
                  <a:srgbClr val="FFC000"/>
                </a:solidFill>
                <a:latin typeface="微软雅黑" panose="020B0503020204020204" pitchFamily="34" charset="-122"/>
                <a:ea typeface="微软雅黑" panose="020B0503020204020204" pitchFamily="34" charset="-122"/>
              </a:rPr>
              <a:t>信用卡申请反欺诈咨询项目阶段报告</a:t>
            </a:r>
            <a:br>
              <a:rPr lang="en-US" altLang="zh-CN" sz="3600" b="1" kern="0" dirty="0">
                <a:solidFill>
                  <a:srgbClr val="FFC000"/>
                </a:solidFill>
                <a:latin typeface="微软雅黑" panose="020B0503020204020204" pitchFamily="34" charset="-122"/>
                <a:ea typeface="微软雅黑" panose="020B0503020204020204" pitchFamily="34" charset="-122"/>
              </a:rPr>
            </a:br>
            <a:br>
              <a:rPr lang="en-US" altLang="zh-CN" sz="4000" b="1" kern="0" dirty="0">
                <a:solidFill>
                  <a:srgbClr val="FFC000"/>
                </a:solidFill>
                <a:latin typeface="微软雅黑" panose="020B0503020204020204" pitchFamily="34" charset="-122"/>
                <a:ea typeface="微软雅黑" panose="020B0503020204020204" pitchFamily="34" charset="-122"/>
              </a:rPr>
            </a:br>
            <a:r>
              <a:rPr lang="en-US" altLang="zh-CN" sz="2400" b="1" kern="0" dirty="0">
                <a:solidFill>
                  <a:srgbClr val="FFC000"/>
                </a:solidFill>
                <a:latin typeface="微软雅黑" panose="020B0503020204020204" pitchFamily="34" charset="-122"/>
                <a:ea typeface="微软雅黑" panose="020B0503020204020204" pitchFamily="34" charset="-122"/>
              </a:rPr>
              <a:t>Brian Sun, FICO Great China</a:t>
            </a:r>
            <a:endParaRPr lang="zh-CN" altLang="en-US" sz="2400" b="1" kern="0" dirty="0">
              <a:solidFill>
                <a:srgbClr val="FFC000"/>
              </a:solidFill>
              <a:latin typeface="微软雅黑" panose="020B0503020204020204" pitchFamily="34" charset="-122"/>
              <a:ea typeface="微软雅黑" panose="020B0503020204020204" pitchFamily="34" charset="-122"/>
            </a:endParaRPr>
          </a:p>
        </p:txBody>
      </p:sp>
      <p:grpSp>
        <p:nvGrpSpPr>
          <p:cNvPr id="3" name="Group 2"/>
          <p:cNvGrpSpPr/>
          <p:nvPr/>
        </p:nvGrpSpPr>
        <p:grpSpPr>
          <a:xfrm>
            <a:off x="2" y="3820023"/>
            <a:ext cx="9148127" cy="2070031"/>
            <a:chOff x="-1" y="3820023"/>
            <a:chExt cx="9148127" cy="2070031"/>
          </a:xfrm>
        </p:grpSpPr>
        <p:sp>
          <p:nvSpPr>
            <p:cNvPr id="2" name="Rectangle 1"/>
            <p:cNvSpPr/>
            <p:nvPr/>
          </p:nvSpPr>
          <p:spPr bwMode="auto">
            <a:xfrm>
              <a:off x="-1" y="3820023"/>
              <a:ext cx="2001800" cy="20257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Arial" pitchFamily="34" charset="0"/>
                <a:cs typeface="Arial" pitchFamily="34" charset="0"/>
              </a:endParaRPr>
            </a:p>
          </p:txBody>
        </p:sp>
        <p:pic>
          <p:nvPicPr>
            <p:cNvPr id="1032" name="Picture 8" descr="http://youandyourmoney.com.au/wp-content/uploads/2013/10/Credit-Card-Fraud-2.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01799" y="3823096"/>
              <a:ext cx="3299265" cy="20647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opnews.in/files/credit-card-fraud.jp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4988020" y="3824219"/>
              <a:ext cx="4160106" cy="2065835"/>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图片 5"/>
          <p:cNvPicPr>
            <a:picLocks noChangeAspect="1" noChangeArrowheads="1"/>
          </p:cNvPicPr>
          <p:nvPr/>
        </p:nvPicPr>
        <p:blipFill rotWithShape="1">
          <a:blip r:embed="rId5">
            <a:clrChange>
              <a:clrFrom>
                <a:srgbClr val="FEFFFF"/>
              </a:clrFrom>
              <a:clrTo>
                <a:srgbClr val="FEFFFF">
                  <a:alpha val="0"/>
                </a:srgbClr>
              </a:clrTo>
            </a:clrChange>
            <a:extLst>
              <a:ext uri="{28A0092B-C50C-407E-A947-70E740481C1C}">
                <a14:useLocalDpi xmlns:a14="http://schemas.microsoft.com/office/drawing/2010/main" val="0"/>
              </a:ext>
            </a:extLst>
          </a:blip>
          <a:srcRect l="1" r="37710"/>
          <a:stretch/>
        </p:blipFill>
        <p:spPr bwMode="auto">
          <a:xfrm>
            <a:off x="4027358" y="5991362"/>
            <a:ext cx="1921329" cy="79819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white">
          <a:xfrm>
            <a:off x="137352" y="5998757"/>
            <a:ext cx="1829282" cy="45273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3200">
                <a:solidFill>
                  <a:schemeClr val="accent2"/>
                </a:solidFill>
                <a:latin typeface="+mj-lt"/>
                <a:ea typeface="+mj-ea"/>
                <a:cs typeface="Arial" pitchFamily="34" charset="0"/>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b="1" kern="0" dirty="0">
                <a:solidFill>
                  <a:schemeClr val="tx1"/>
                </a:solidFill>
                <a:latin typeface="Candara" panose="020E0502030303020204" pitchFamily="34" charset="0"/>
                <a:ea typeface="微软雅黑" panose="020B0503020204020204" pitchFamily="34" charset="-122"/>
              </a:rPr>
              <a:t>2016-06-28</a:t>
            </a:r>
            <a:endParaRPr lang="zh-CN" altLang="en-US" sz="2000" b="1" kern="0" dirty="0">
              <a:solidFill>
                <a:schemeClr val="tx1"/>
              </a:solidFill>
              <a:latin typeface="Candara" panose="020E0502030303020204" pitchFamily="34" charset="0"/>
              <a:ea typeface="微软雅黑" panose="020B0503020204020204" pitchFamily="34" charset="-122"/>
            </a:endParaRPr>
          </a:p>
        </p:txBody>
      </p:sp>
      <p:pic>
        <p:nvPicPr>
          <p:cNvPr id="10" name="Picture 38" descr="http://seohunts.com/images/seo-landing-img.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62" y="3883143"/>
            <a:ext cx="2104205" cy="20643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027476"/>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1094632" y="618013"/>
            <a:ext cx="7273723"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欺诈业务量化分析</a:t>
            </a:r>
          </a:p>
        </p:txBody>
      </p:sp>
      <p:pic>
        <p:nvPicPr>
          <p:cNvPr id="4" name="Picture 38" descr="http://seohunts.com/images/seo-landing-im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843" y="2148568"/>
            <a:ext cx="2104205" cy="206435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Rectangle 4"/>
          <p:cNvSpPr/>
          <p:nvPr/>
        </p:nvSpPr>
        <p:spPr>
          <a:xfrm>
            <a:off x="1515156" y="4673123"/>
            <a:ext cx="1761649" cy="646331"/>
          </a:xfrm>
          <a:prstGeom prst="rect">
            <a:avLst/>
          </a:prstGeom>
        </p:spPr>
        <p:txBody>
          <a:bodyPr wrap="squar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欺诈业务</a:t>
            </a:r>
            <a:br>
              <a:rPr lang="en-US" altLang="zh-CN" sz="2000" b="1" dirty="0">
                <a:solidFill>
                  <a:srgbClr val="000000"/>
                </a:solidFill>
                <a:latin typeface="微软雅黑" panose="020B0503020204020204" pitchFamily="34" charset="-122"/>
                <a:ea typeface="微软雅黑" panose="020B0503020204020204" pitchFamily="34" charset="-122"/>
              </a:rPr>
            </a:br>
            <a:r>
              <a:rPr lang="zh-CN" altLang="en-US" sz="2000" b="1" dirty="0">
                <a:solidFill>
                  <a:srgbClr val="000000"/>
                </a:solidFill>
                <a:latin typeface="微软雅黑" panose="020B0503020204020204" pitchFamily="34" charset="-122"/>
                <a:ea typeface="微软雅黑" panose="020B0503020204020204" pitchFamily="34" charset="-122"/>
              </a:rPr>
              <a:t>量化分析技术</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6" name="Rectangle 5"/>
          <p:cNvSpPr/>
          <p:nvPr/>
        </p:nvSpPr>
        <p:spPr>
          <a:xfrm>
            <a:off x="1553256" y="5667029"/>
            <a:ext cx="1723549" cy="369332"/>
          </a:xfrm>
          <a:prstGeom prst="rect">
            <a:avLst/>
          </a:prstGeom>
        </p:spPr>
        <p:txBody>
          <a:bodyPr wrap="none">
            <a:spAutoFit/>
          </a:bodyPr>
          <a:lstStyle/>
          <a:p>
            <a:pPr lvl="0">
              <a:buClr>
                <a:srgbClr val="003F5F"/>
              </a:buClr>
              <a:buNone/>
            </a:pPr>
            <a:r>
              <a:rPr lang="zh-CN" altLang="en-US" sz="2000" b="1" dirty="0">
                <a:solidFill>
                  <a:srgbClr val="000000"/>
                </a:solidFill>
                <a:latin typeface="微软雅黑" panose="020B0503020204020204" pitchFamily="34" charset="-122"/>
                <a:ea typeface="微软雅黑" panose="020B0503020204020204" pitchFamily="34" charset="-122"/>
              </a:rPr>
              <a:t>风险聚类技术</a:t>
            </a:r>
          </a:p>
        </p:txBody>
      </p:sp>
      <p:pic>
        <p:nvPicPr>
          <p:cNvPr id="8" name="Picture 4" descr="http://pic.ffpic.com/files/2014/1031/sl1020u8hgn.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5675" t="2587" r="32499" b="66109"/>
          <a:stretch/>
        </p:blipFill>
        <p:spPr bwMode="auto">
          <a:xfrm>
            <a:off x="691928" y="4560502"/>
            <a:ext cx="771601" cy="758952"/>
          </a:xfrm>
          <a:prstGeom prst="roundRect">
            <a:avLst>
              <a:gd name="adj" fmla="val 21490"/>
            </a:avLst>
          </a:prstGeom>
          <a:solidFill>
            <a:schemeClr val="bg1">
              <a:lumMod val="95000"/>
            </a:schemeClr>
          </a:solidFill>
          <a:ln w="38100">
            <a:solidFill>
              <a:srgbClr val="333333"/>
            </a:solidFill>
          </a:ln>
          <a:effectLst/>
        </p:spPr>
      </p:pic>
      <p:pic>
        <p:nvPicPr>
          <p:cNvPr id="9" name="Picture 4" descr="http://pic.ffpic.com/files/2014/1031/sl1020u8hgn.jpg"/>
          <p:cNvPicPr>
            <a:picLocks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219" t="33739" r="1561" b="35478"/>
          <a:stretch/>
        </p:blipFill>
        <p:spPr bwMode="auto">
          <a:xfrm>
            <a:off x="679964" y="5472219"/>
            <a:ext cx="795528" cy="758952"/>
          </a:xfrm>
          <a:prstGeom prst="roundRect">
            <a:avLst>
              <a:gd name="adj" fmla="val 21490"/>
            </a:avLst>
          </a:prstGeom>
          <a:solidFill>
            <a:schemeClr val="bg1">
              <a:lumMod val="95000"/>
            </a:schemeClr>
          </a:solidFill>
          <a:ln w="38100">
            <a:solidFill>
              <a:srgbClr val="333333"/>
            </a:solidFill>
          </a:ln>
          <a:effectLst/>
        </p:spPr>
      </p:pic>
      <p:sp>
        <p:nvSpPr>
          <p:cNvPr id="10" name="Rectangle 9"/>
          <p:cNvSpPr/>
          <p:nvPr/>
        </p:nvSpPr>
        <p:spPr>
          <a:xfrm>
            <a:off x="3506749" y="2420617"/>
            <a:ext cx="5381127" cy="1729704"/>
          </a:xfrm>
          <a:prstGeom prst="rect">
            <a:avLst/>
          </a:prstGeom>
        </p:spPr>
        <p:txBody>
          <a:bodyPr wrap="square">
            <a:spAutoFit/>
          </a:bodyPr>
          <a:lstStyle/>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如何通过更加清晰的量化业务标准识别欺诈账户表现</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掌握申请端进件的流向和欺诈类型的分布，确定申请端策略防控的重点</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如何对上百种产品、渠道和营销方式中欺诈风险的异同点进行系统化区分和分类</a:t>
            </a:r>
            <a:endParaRPr lang="en-US" altLang="zh-CN" sz="1600" b="1" dirty="0">
              <a:ln/>
              <a:latin typeface="微软雅黑" panose="020B0503020204020204" pitchFamily="34" charset="-122"/>
              <a:ea typeface="微软雅黑" panose="020B0503020204020204" pitchFamily="34" charset="-122"/>
            </a:endParaRPr>
          </a:p>
        </p:txBody>
      </p:sp>
      <p:sp>
        <p:nvSpPr>
          <p:cNvPr id="11" name="Rectangle 10"/>
          <p:cNvSpPr/>
          <p:nvPr/>
        </p:nvSpPr>
        <p:spPr>
          <a:xfrm>
            <a:off x="3531141" y="2051285"/>
            <a:ext cx="1724390" cy="369332"/>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挑战点</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Rectangle 11"/>
          <p:cNvSpPr/>
          <p:nvPr/>
        </p:nvSpPr>
        <p:spPr>
          <a:xfrm>
            <a:off x="3557726" y="4140273"/>
            <a:ext cx="1724390" cy="369332"/>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解决效果</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Rectangle 12"/>
          <p:cNvSpPr/>
          <p:nvPr/>
        </p:nvSpPr>
        <p:spPr>
          <a:xfrm>
            <a:off x="3506750" y="4474376"/>
            <a:ext cx="5381127" cy="2345257"/>
          </a:xfrm>
          <a:prstGeom prst="rect">
            <a:avLst/>
          </a:prstGeom>
        </p:spPr>
        <p:txBody>
          <a:bodyPr wrap="square">
            <a:spAutoFit/>
          </a:bodyPr>
          <a:lstStyle/>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定性定量分析相结合，运用治愈率分析技术，建立完善清晰的基于账户表现的第一方欺诈业务量化标准</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完成业务流程漏斗分析和欺诈类型分布分析，锁定当前防范重点为虚假信息欺诈</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运用前沿有监督风险聚类技术</a:t>
            </a:r>
            <a:r>
              <a:rPr lang="en-US" altLang="zh-CN" sz="1600" b="1" dirty="0">
                <a:ln/>
                <a:latin typeface="微软雅黑" panose="020B0503020204020204" pitchFamily="34" charset="-122"/>
                <a:ea typeface="微软雅黑" panose="020B0503020204020204" pitchFamily="34" charset="-122"/>
              </a:rPr>
              <a:t>(</a:t>
            </a:r>
            <a:r>
              <a:rPr lang="en-US" altLang="zh-CN" sz="1600" b="1" dirty="0" err="1">
                <a:ln/>
                <a:latin typeface="微软雅黑" panose="020B0503020204020204" pitchFamily="34" charset="-122"/>
                <a:ea typeface="微软雅黑" panose="020B0503020204020204" pitchFamily="34" charset="-122"/>
              </a:rPr>
              <a:t>Greenarce</a:t>
            </a:r>
            <a:r>
              <a:rPr lang="en-US" altLang="zh-CN" sz="1600" b="1" dirty="0">
                <a:ln/>
                <a:latin typeface="微软雅黑" panose="020B0503020204020204" pitchFamily="34" charset="-122"/>
                <a:ea typeface="微软雅黑" panose="020B0503020204020204" pitchFamily="34" charset="-122"/>
              </a:rPr>
              <a:t>)</a:t>
            </a:r>
            <a:r>
              <a:rPr lang="zh-CN" altLang="en-US" sz="1600" b="1" dirty="0">
                <a:ln/>
                <a:latin typeface="微软雅黑" panose="020B0503020204020204" pitchFamily="34" charset="-122"/>
                <a:ea typeface="微软雅黑" panose="020B0503020204020204" pitchFamily="34" charset="-122"/>
              </a:rPr>
              <a:t>，系统实现对欺诈风险的归类，为欺诈管理提供更丰富的数据洞见和决策依据</a:t>
            </a:r>
            <a:endParaRPr lang="en-US" altLang="zh-CN" sz="1600" b="1" dirty="0">
              <a:l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21194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定性定量分析相结合，运用治愈率分析技术</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建立基于账户表现的第一方欺诈业务量化标准</a:t>
            </a:r>
          </a:p>
        </p:txBody>
      </p:sp>
      <p:grpSp>
        <p:nvGrpSpPr>
          <p:cNvPr id="6" name="Group 5"/>
          <p:cNvGrpSpPr/>
          <p:nvPr/>
        </p:nvGrpSpPr>
        <p:grpSpPr>
          <a:xfrm>
            <a:off x="786714" y="1388076"/>
            <a:ext cx="3373394" cy="2318951"/>
            <a:chOff x="786714" y="1388076"/>
            <a:chExt cx="3373394" cy="2318951"/>
          </a:xfrm>
        </p:grpSpPr>
        <p:grpSp>
          <p:nvGrpSpPr>
            <p:cNvPr id="5" name="Group 4"/>
            <p:cNvGrpSpPr/>
            <p:nvPr/>
          </p:nvGrpSpPr>
          <p:grpSpPr>
            <a:xfrm>
              <a:off x="786714" y="1388076"/>
              <a:ext cx="3373394" cy="2318951"/>
              <a:chOff x="786714" y="1388076"/>
              <a:chExt cx="3373394" cy="2318951"/>
            </a:xfrm>
          </p:grpSpPr>
          <p:pic>
            <p:nvPicPr>
              <p:cNvPr id="59" name="图片 4" descr="说明: 说明: img0.png"/>
              <p:cNvPicPr>
                <a:picLocks noChangeArrowheads="1"/>
              </p:cNvPicPr>
              <p:nvPr/>
            </p:nvPicPr>
            <p:blipFill rotWithShape="1">
              <a:blip r:embed="rId3">
                <a:extLst>
                  <a:ext uri="{28A0092B-C50C-407E-A947-70E740481C1C}">
                    <a14:useLocalDpi xmlns:a14="http://schemas.microsoft.com/office/drawing/2010/main" val="0"/>
                  </a:ext>
                </a:extLst>
              </a:blip>
              <a:srcRect l="4696" t="1189" r="1598" b="6603"/>
              <a:stretch/>
            </p:blipFill>
            <p:spPr bwMode="auto">
              <a:xfrm>
                <a:off x="786714" y="1388076"/>
                <a:ext cx="3373394" cy="231895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1184588" y="2661096"/>
                <a:ext cx="1569660" cy="341632"/>
              </a:xfrm>
              <a:prstGeom prst="rect">
                <a:avLst/>
              </a:prstGeom>
              <a:noFill/>
            </p:spPr>
            <p:txBody>
              <a:bodyPr wrap="none" rtlCol="0">
                <a:spAutoFit/>
              </a:bodyPr>
              <a:lstStyle/>
              <a:p>
                <a:pPr>
                  <a:buNone/>
                </a:pPr>
                <a:r>
                  <a:rPr lang="zh-CN" altLang="en-US" sz="1800" b="1" dirty="0">
                    <a:latin typeface="微软雅黑" panose="020B0503020204020204" pitchFamily="34" charset="-122"/>
                    <a:ea typeface="微软雅黑" panose="020B0503020204020204" pitchFamily="34" charset="-122"/>
                  </a:rPr>
                  <a:t>首月账单逾期</a:t>
                </a:r>
              </a:p>
            </p:txBody>
          </p:sp>
        </p:grpSp>
        <p:sp>
          <p:nvSpPr>
            <p:cNvPr id="62" name="椭圆 4"/>
            <p:cNvSpPr/>
            <p:nvPr/>
          </p:nvSpPr>
          <p:spPr>
            <a:xfrm>
              <a:off x="3372831" y="3086376"/>
              <a:ext cx="216024" cy="1440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TextBox 68"/>
            <p:cNvSpPr txBox="1"/>
            <p:nvPr/>
          </p:nvSpPr>
          <p:spPr>
            <a:xfrm>
              <a:off x="3219260" y="2865179"/>
              <a:ext cx="572593" cy="286232"/>
            </a:xfrm>
            <a:prstGeom prst="rect">
              <a:avLst/>
            </a:prstGeom>
            <a:noFill/>
          </p:spPr>
          <p:txBody>
            <a:bodyPr wrap="none" rtlCol="0">
              <a:spAutoFit/>
            </a:bodyPr>
            <a:lstStyle/>
            <a:p>
              <a:pPr>
                <a:buNone/>
              </a:pPr>
              <a:r>
                <a:rPr lang="en-US" altLang="zh-CN" sz="1400" b="1" dirty="0">
                  <a:solidFill>
                    <a:srgbClr val="C00000"/>
                  </a:solidFill>
                  <a:latin typeface="微软雅黑" pitchFamily="34" charset="-122"/>
                  <a:ea typeface="微软雅黑" pitchFamily="34" charset="-122"/>
                </a:rPr>
                <a:t>98%</a:t>
              </a:r>
              <a:endParaRPr lang="zh-CN" altLang="en-US" sz="1400" b="1" dirty="0">
                <a:solidFill>
                  <a:srgbClr val="C00000"/>
                </a:solidFill>
                <a:latin typeface="微软雅黑" pitchFamily="34" charset="-122"/>
                <a:ea typeface="微软雅黑" pitchFamily="34" charset="-122"/>
              </a:endParaRPr>
            </a:p>
          </p:txBody>
        </p:sp>
      </p:grpSp>
      <p:grpSp>
        <p:nvGrpSpPr>
          <p:cNvPr id="7" name="Group 6"/>
          <p:cNvGrpSpPr/>
          <p:nvPr/>
        </p:nvGrpSpPr>
        <p:grpSpPr>
          <a:xfrm>
            <a:off x="4977486" y="1388076"/>
            <a:ext cx="3355258" cy="2359742"/>
            <a:chOff x="4746470" y="1401097"/>
            <a:chExt cx="3355258" cy="2359742"/>
          </a:xfrm>
        </p:grpSpPr>
        <p:pic>
          <p:nvPicPr>
            <p:cNvPr id="63" name="图片 3" descr="说明: 说明: img2.png"/>
            <p:cNvPicPr>
              <a:picLocks noChangeArrowheads="1"/>
            </p:cNvPicPr>
            <p:nvPr/>
          </p:nvPicPr>
          <p:blipFill rotWithShape="1">
            <a:blip r:embed="rId4">
              <a:extLst>
                <a:ext uri="{28A0092B-C50C-407E-A947-70E740481C1C}">
                  <a14:useLocalDpi xmlns:a14="http://schemas.microsoft.com/office/drawing/2010/main" val="0"/>
                </a:ext>
              </a:extLst>
            </a:blip>
            <a:srcRect l="5500" t="1703" r="1299" b="4656"/>
            <a:stretch/>
          </p:blipFill>
          <p:spPr bwMode="auto">
            <a:xfrm>
              <a:off x="4746470" y="1401097"/>
              <a:ext cx="3355258" cy="235974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5093136" y="2674117"/>
              <a:ext cx="1800493" cy="341632"/>
            </a:xfrm>
            <a:prstGeom prst="rect">
              <a:avLst/>
            </a:prstGeom>
            <a:noFill/>
          </p:spPr>
          <p:txBody>
            <a:bodyPr wrap="none" rtlCol="0">
              <a:spAutoFit/>
            </a:bodyPr>
            <a:lstStyle/>
            <a:p>
              <a:pPr>
                <a:buNone/>
              </a:pPr>
              <a:r>
                <a:rPr lang="zh-CN" altLang="en-US" sz="1800" b="1" dirty="0">
                  <a:latin typeface="微软雅黑" panose="020B0503020204020204" pitchFamily="34" charset="-122"/>
                  <a:ea typeface="微软雅黑" panose="020B0503020204020204" pitchFamily="34" charset="-122"/>
                </a:rPr>
                <a:t>第二月账单逾期</a:t>
              </a:r>
            </a:p>
          </p:txBody>
        </p:sp>
        <p:sp>
          <p:nvSpPr>
            <p:cNvPr id="65" name="椭圆 8"/>
            <p:cNvSpPr/>
            <p:nvPr/>
          </p:nvSpPr>
          <p:spPr>
            <a:xfrm>
              <a:off x="7537260" y="3086376"/>
              <a:ext cx="216024" cy="1440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0" name="TextBox 69"/>
            <p:cNvSpPr txBox="1"/>
            <p:nvPr/>
          </p:nvSpPr>
          <p:spPr>
            <a:xfrm>
              <a:off x="7388889" y="2818310"/>
              <a:ext cx="572593" cy="286232"/>
            </a:xfrm>
            <a:prstGeom prst="rect">
              <a:avLst/>
            </a:prstGeom>
            <a:noFill/>
          </p:spPr>
          <p:txBody>
            <a:bodyPr wrap="none" rtlCol="0">
              <a:spAutoFit/>
            </a:bodyPr>
            <a:lstStyle/>
            <a:p>
              <a:pPr>
                <a:buNone/>
              </a:pPr>
              <a:r>
                <a:rPr lang="en-US" altLang="zh-CN" sz="1400" b="1" dirty="0">
                  <a:solidFill>
                    <a:srgbClr val="C00000"/>
                  </a:solidFill>
                  <a:latin typeface="微软雅黑" pitchFamily="34" charset="-122"/>
                  <a:ea typeface="微软雅黑" pitchFamily="34" charset="-122"/>
                </a:rPr>
                <a:t>99%</a:t>
              </a:r>
              <a:endParaRPr lang="zh-CN" altLang="en-US" sz="1400" b="1" dirty="0">
                <a:solidFill>
                  <a:srgbClr val="C00000"/>
                </a:solidFill>
                <a:latin typeface="微软雅黑" pitchFamily="34" charset="-122"/>
                <a:ea typeface="微软雅黑" pitchFamily="34" charset="-122"/>
              </a:endParaRPr>
            </a:p>
          </p:txBody>
        </p:sp>
      </p:grpSp>
      <p:grpSp>
        <p:nvGrpSpPr>
          <p:cNvPr id="8" name="Group 7"/>
          <p:cNvGrpSpPr/>
          <p:nvPr/>
        </p:nvGrpSpPr>
        <p:grpSpPr>
          <a:xfrm>
            <a:off x="789039" y="4063180"/>
            <a:ext cx="3370006" cy="2352367"/>
            <a:chOff x="789039" y="4063180"/>
            <a:chExt cx="3370006" cy="2352367"/>
          </a:xfrm>
        </p:grpSpPr>
        <p:pic>
          <p:nvPicPr>
            <p:cNvPr id="66" name="图片 2" descr="说明: 说明: img4.png"/>
            <p:cNvPicPr>
              <a:picLocks noChangeArrowheads="1"/>
            </p:cNvPicPr>
            <p:nvPr/>
          </p:nvPicPr>
          <p:blipFill rotWithShape="1">
            <a:blip r:embed="rId5">
              <a:extLst>
                <a:ext uri="{28A0092B-C50C-407E-A947-70E740481C1C}">
                  <a14:useLocalDpi xmlns:a14="http://schemas.microsoft.com/office/drawing/2010/main" val="0"/>
                </a:ext>
              </a:extLst>
            </a:blip>
            <a:srcRect l="4760" t="1214" r="1627" b="5438"/>
            <a:stretch/>
          </p:blipFill>
          <p:spPr bwMode="auto">
            <a:xfrm>
              <a:off x="789039" y="4063180"/>
              <a:ext cx="3370006" cy="235236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069171" y="5432920"/>
              <a:ext cx="1800493" cy="341632"/>
            </a:xfrm>
            <a:prstGeom prst="rect">
              <a:avLst/>
            </a:prstGeom>
            <a:noFill/>
          </p:spPr>
          <p:txBody>
            <a:bodyPr wrap="none" rtlCol="0">
              <a:spAutoFit/>
            </a:bodyPr>
            <a:lstStyle/>
            <a:p>
              <a:pPr>
                <a:buNone/>
              </a:pPr>
              <a:r>
                <a:rPr lang="zh-CN" altLang="en-US" sz="1800" b="1" dirty="0">
                  <a:latin typeface="微软雅黑" panose="020B0503020204020204" pitchFamily="34" charset="-122"/>
                  <a:ea typeface="微软雅黑" panose="020B0503020204020204" pitchFamily="34" charset="-122"/>
                </a:rPr>
                <a:t>第三月账单逾期</a:t>
              </a:r>
            </a:p>
          </p:txBody>
        </p:sp>
        <p:sp>
          <p:nvSpPr>
            <p:cNvPr id="68" name="椭圆 11"/>
            <p:cNvSpPr/>
            <p:nvPr/>
          </p:nvSpPr>
          <p:spPr>
            <a:xfrm>
              <a:off x="3809116" y="5774552"/>
              <a:ext cx="216024" cy="1440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TextBox 70"/>
            <p:cNvSpPr txBox="1"/>
            <p:nvPr/>
          </p:nvSpPr>
          <p:spPr>
            <a:xfrm>
              <a:off x="3247255" y="5631436"/>
              <a:ext cx="683200" cy="286232"/>
            </a:xfrm>
            <a:prstGeom prst="rect">
              <a:avLst/>
            </a:prstGeom>
            <a:noFill/>
          </p:spPr>
          <p:txBody>
            <a:bodyPr wrap="none" rtlCol="0">
              <a:spAutoFit/>
            </a:bodyPr>
            <a:lstStyle/>
            <a:p>
              <a:pPr>
                <a:buNone/>
              </a:pPr>
              <a:r>
                <a:rPr lang="en-US" altLang="zh-CN" sz="1400" b="1" dirty="0">
                  <a:solidFill>
                    <a:srgbClr val="C00000"/>
                  </a:solidFill>
                  <a:latin typeface="微软雅黑" pitchFamily="34" charset="-122"/>
                  <a:ea typeface="微软雅黑" pitchFamily="34" charset="-122"/>
                </a:rPr>
                <a:t>100%</a:t>
              </a:r>
              <a:endParaRPr lang="zh-CN" altLang="en-US" sz="1400" b="1" dirty="0">
                <a:solidFill>
                  <a:srgbClr val="C00000"/>
                </a:solidFill>
                <a:latin typeface="微软雅黑" pitchFamily="34" charset="-122"/>
                <a:ea typeface="微软雅黑" pitchFamily="34" charset="-122"/>
              </a:endParaRPr>
            </a:p>
          </p:txBody>
        </p:sp>
      </p:grpSp>
      <p:graphicFrame>
        <p:nvGraphicFramePr>
          <p:cNvPr id="72" name="表格 18"/>
          <p:cNvGraphicFramePr>
            <a:graphicFrameLocks noGrp="1"/>
          </p:cNvGraphicFramePr>
          <p:nvPr>
            <p:extLst>
              <p:ext uri="{D42A27DB-BD31-4B8C-83A1-F6EECF244321}">
                <p14:modId xmlns:p14="http://schemas.microsoft.com/office/powerpoint/2010/main" val="1491591781"/>
              </p:ext>
            </p:extLst>
          </p:nvPr>
        </p:nvGraphicFramePr>
        <p:xfrm>
          <a:off x="4466179" y="4285921"/>
          <a:ext cx="4209148" cy="1902167"/>
        </p:xfrm>
        <a:graphic>
          <a:graphicData uri="http://schemas.openxmlformats.org/drawingml/2006/table">
            <a:tbl>
              <a:tblPr firstRow="1" bandRow="1">
                <a:tableStyleId>{8EC20E35-A176-4012-BC5E-935CFFF8708E}</a:tableStyleId>
              </a:tblPr>
              <a:tblGrid>
                <a:gridCol w="2833652">
                  <a:extLst>
                    <a:ext uri="{9D8B030D-6E8A-4147-A177-3AD203B41FA5}">
                      <a16:colId xmlns:a16="http://schemas.microsoft.com/office/drawing/2014/main" val="20000"/>
                    </a:ext>
                  </a:extLst>
                </a:gridCol>
                <a:gridCol w="578297">
                  <a:extLst>
                    <a:ext uri="{9D8B030D-6E8A-4147-A177-3AD203B41FA5}">
                      <a16:colId xmlns:a16="http://schemas.microsoft.com/office/drawing/2014/main" val="20001"/>
                    </a:ext>
                  </a:extLst>
                </a:gridCol>
                <a:gridCol w="797199">
                  <a:extLst>
                    <a:ext uri="{9D8B030D-6E8A-4147-A177-3AD203B41FA5}">
                      <a16:colId xmlns:a16="http://schemas.microsoft.com/office/drawing/2014/main" val="20002"/>
                    </a:ext>
                  </a:extLst>
                </a:gridCol>
              </a:tblGrid>
              <a:tr h="349741">
                <a:tc>
                  <a:txBody>
                    <a:bodyPr/>
                    <a:lstStyle/>
                    <a:p>
                      <a:pPr algn="ctr" fontAlgn="ctr"/>
                      <a:r>
                        <a:rPr lang="zh-CN" altLang="en-US" sz="1600" u="none" strike="noStrike" dirty="0">
                          <a:effectLst/>
                        </a:rPr>
                        <a:t>欺诈识别量化标准</a:t>
                      </a:r>
                      <a:endParaRPr lang="zh-CN" altLang="en-US" sz="1200" b="1" i="0" u="none" strike="noStrike" dirty="0">
                        <a:solidFill>
                          <a:srgbClr val="112277"/>
                        </a:solidFill>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dirty="0">
                          <a:effectLst/>
                        </a:rPr>
                        <a:t>频数</a:t>
                      </a:r>
                      <a:endParaRPr lang="en-US" altLang="zh-CN" sz="1600" u="none" strike="noStrike" dirty="0">
                        <a:effectLst/>
                      </a:endParaRPr>
                    </a:p>
                  </a:txBody>
                  <a:tcPr marL="9525" marR="9525" marT="9525" marB="0" anchor="ctr"/>
                </a:tc>
                <a:tc>
                  <a:txBody>
                    <a:bodyPr/>
                    <a:lstStyle/>
                    <a:p>
                      <a:pPr algn="ctr" fontAlgn="ctr"/>
                      <a:r>
                        <a:rPr lang="zh-CN" altLang="en-US" sz="1600" u="none" strike="noStrike" dirty="0">
                          <a:effectLst/>
                        </a:rPr>
                        <a:t>百分比</a:t>
                      </a:r>
                      <a:endParaRPr lang="zh-CN" altLang="en-US" sz="1600" b="1" i="0" u="none" strike="noStrike" dirty="0">
                        <a:solidFill>
                          <a:srgbClr val="112277"/>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val="10000"/>
                  </a:ext>
                </a:extLst>
              </a:tr>
              <a:tr h="505290">
                <a:tc>
                  <a:txBody>
                    <a:bodyPr/>
                    <a:lstStyle/>
                    <a:p>
                      <a:pPr algn="l" fontAlgn="ctr"/>
                      <a:r>
                        <a:rPr lang="zh-CN" altLang="en-US" sz="1200" u="none" strike="noStrike" dirty="0">
                          <a:effectLst/>
                        </a:rPr>
                        <a:t>首月账单逾期且额度使用率不低于</a:t>
                      </a:r>
                      <a:r>
                        <a:rPr lang="en-US" altLang="zh-CN" sz="1200" u="none" strike="noStrike" dirty="0">
                          <a:effectLst/>
                        </a:rPr>
                        <a:t>98%</a:t>
                      </a:r>
                      <a:r>
                        <a:rPr lang="zh-CN" altLang="en-US" sz="1200" u="none" strike="noStrike" dirty="0">
                          <a:effectLst/>
                        </a:rPr>
                        <a:t>，之后没有还款行为。</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464</a:t>
                      </a:r>
                      <a:endParaRPr lang="en-US" sz="12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53.7</a:t>
                      </a:r>
                      <a:endParaRPr 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val="10001"/>
                  </a:ext>
                </a:extLst>
              </a:tr>
              <a:tr h="530942">
                <a:tc>
                  <a:txBody>
                    <a:bodyPr/>
                    <a:lstStyle/>
                    <a:p>
                      <a:pPr algn="l" fontAlgn="ctr"/>
                      <a:r>
                        <a:rPr lang="zh-CN" altLang="en-US" sz="1200" u="none" strike="noStrike" dirty="0">
                          <a:effectLst/>
                        </a:rPr>
                        <a:t>第二月账单逾期且额度使用率不低于</a:t>
                      </a:r>
                      <a:r>
                        <a:rPr lang="en-US" altLang="zh-CN" sz="1200" u="none" strike="noStrike" dirty="0">
                          <a:effectLst/>
                        </a:rPr>
                        <a:t>99%</a:t>
                      </a:r>
                      <a:r>
                        <a:rPr lang="zh-CN" altLang="en-US" sz="1200" u="none" strike="noStrike" dirty="0">
                          <a:effectLst/>
                        </a:rPr>
                        <a:t>，之后没有还款行为。</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370</a:t>
                      </a:r>
                      <a:endParaRPr lang="en-US" sz="12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42.82</a:t>
                      </a:r>
                      <a:endParaRPr 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val="10002"/>
                  </a:ext>
                </a:extLst>
              </a:tr>
              <a:tr h="516194">
                <a:tc>
                  <a:txBody>
                    <a:bodyPr/>
                    <a:lstStyle/>
                    <a:p>
                      <a:pPr algn="l" fontAlgn="ctr"/>
                      <a:r>
                        <a:rPr lang="zh-CN" altLang="en-US" sz="1200" u="none" strike="noStrike" dirty="0">
                          <a:effectLst/>
                        </a:rPr>
                        <a:t>第三月账单逾期且额度使用率不低于</a:t>
                      </a:r>
                      <a:r>
                        <a:rPr lang="en-US" altLang="zh-CN" sz="1200" u="none" strike="noStrike" dirty="0">
                          <a:effectLst/>
                        </a:rPr>
                        <a:t>100%</a:t>
                      </a:r>
                      <a:r>
                        <a:rPr lang="zh-CN" altLang="en-US" sz="1200" u="none" strike="noStrike" dirty="0">
                          <a:effectLst/>
                        </a:rPr>
                        <a:t>，之后没有还款行为。</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30</a:t>
                      </a:r>
                      <a:endParaRPr lang="en-US" sz="12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3.47</a:t>
                      </a:r>
                      <a:endParaRPr 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val="10003"/>
                  </a:ext>
                </a:extLst>
              </a:tr>
            </a:tbl>
          </a:graphicData>
        </a:graphic>
      </p:graphicFrame>
      <p:sp>
        <p:nvSpPr>
          <p:cNvPr id="20" name="TextBox 19"/>
          <p:cNvSpPr txBox="1"/>
          <p:nvPr/>
        </p:nvSpPr>
        <p:spPr>
          <a:xfrm>
            <a:off x="5828888" y="1004427"/>
            <a:ext cx="2550698" cy="258532"/>
          </a:xfrm>
          <a:prstGeom prst="rect">
            <a:avLst/>
          </a:prstGeom>
          <a:noFill/>
        </p:spPr>
        <p:txBody>
          <a:bodyPr wrap="none" rtlCol="0">
            <a:spAutoFit/>
          </a:bodyPr>
          <a:lstStyle/>
          <a:p>
            <a:pPr>
              <a:buNone/>
            </a:pPr>
            <a:r>
              <a:rPr lang="zh-CN" altLang="en-US" sz="1200" b="1" dirty="0">
                <a:solidFill>
                  <a:srgbClr val="002060"/>
                </a:solidFill>
                <a:latin typeface="微软雅黑" panose="020B0503020204020204" pitchFamily="34" charset="-122"/>
                <a:ea typeface="微软雅黑" panose="020B0503020204020204" pitchFamily="34" charset="-122"/>
              </a:rPr>
              <a:t>数据统计窗口：</a:t>
            </a:r>
            <a:r>
              <a:rPr lang="en-US" altLang="zh-CN" sz="1200" b="1" dirty="0">
                <a:solidFill>
                  <a:srgbClr val="002060"/>
                </a:solidFill>
                <a:latin typeface="微软雅黑" panose="020B0503020204020204" pitchFamily="34" charset="-122"/>
                <a:ea typeface="微软雅黑" panose="020B0503020204020204" pitchFamily="34" charset="-122"/>
              </a:rPr>
              <a:t>2015.01-2015.12</a:t>
            </a:r>
            <a:endParaRPr lang="en-US" sz="1200" b="1" dirty="0">
              <a:solidFill>
                <a:srgbClr val="002060"/>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969418" y="3565301"/>
            <a:ext cx="1391274" cy="244682"/>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逾期时额度使用率</a:t>
            </a:r>
          </a:p>
        </p:txBody>
      </p:sp>
      <p:sp>
        <p:nvSpPr>
          <p:cNvPr id="22" name="TextBox 21"/>
          <p:cNvSpPr txBox="1"/>
          <p:nvPr/>
        </p:nvSpPr>
        <p:spPr>
          <a:xfrm>
            <a:off x="543529" y="1903867"/>
            <a:ext cx="388818" cy="549381"/>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治愈率</a:t>
            </a:r>
          </a:p>
        </p:txBody>
      </p:sp>
      <p:sp>
        <p:nvSpPr>
          <p:cNvPr id="23" name="TextBox 22"/>
          <p:cNvSpPr txBox="1"/>
          <p:nvPr/>
        </p:nvSpPr>
        <p:spPr>
          <a:xfrm>
            <a:off x="6043177" y="3571194"/>
            <a:ext cx="1391274" cy="244682"/>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逾期时额度使用率</a:t>
            </a:r>
          </a:p>
        </p:txBody>
      </p:sp>
      <p:sp>
        <p:nvSpPr>
          <p:cNvPr id="24" name="TextBox 23"/>
          <p:cNvSpPr txBox="1"/>
          <p:nvPr/>
        </p:nvSpPr>
        <p:spPr>
          <a:xfrm>
            <a:off x="4680451" y="1903867"/>
            <a:ext cx="388818" cy="549381"/>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治愈率</a:t>
            </a:r>
          </a:p>
        </p:txBody>
      </p:sp>
      <p:sp>
        <p:nvSpPr>
          <p:cNvPr id="25" name="TextBox 24"/>
          <p:cNvSpPr txBox="1"/>
          <p:nvPr/>
        </p:nvSpPr>
        <p:spPr>
          <a:xfrm>
            <a:off x="543529" y="4687624"/>
            <a:ext cx="388818" cy="549381"/>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治愈率</a:t>
            </a:r>
          </a:p>
        </p:txBody>
      </p:sp>
      <p:sp>
        <p:nvSpPr>
          <p:cNvPr id="27" name="TextBox 26"/>
          <p:cNvSpPr txBox="1"/>
          <p:nvPr/>
        </p:nvSpPr>
        <p:spPr>
          <a:xfrm>
            <a:off x="1969418" y="6293206"/>
            <a:ext cx="1391274" cy="244682"/>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逾期时额度使用率</a:t>
            </a:r>
          </a:p>
        </p:txBody>
      </p:sp>
    </p:spTree>
    <p:extLst>
      <p:ext uri="{BB962C8B-B14F-4D97-AF65-F5344CB8AC3E}">
        <p14:creationId xmlns:p14="http://schemas.microsoft.com/office/powerpoint/2010/main" val="26743046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28" y="3"/>
            <a:ext cx="7704306" cy="825500"/>
          </a:xfrm>
        </p:spPr>
        <p:txBody>
          <a:bodyPr/>
          <a:lstStyle/>
          <a:p>
            <a:r>
              <a:rPr lang="zh-CN" altLang="en-US" dirty="0">
                <a:latin typeface="微软雅黑" panose="020B0503020204020204" pitchFamily="34" charset="-122"/>
                <a:ea typeface="微软雅黑" panose="020B0503020204020204" pitchFamily="34" charset="-122"/>
              </a:rPr>
              <a:t>反欺诈业务流程漏斗分析</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反欺诈环节处理进件占比</a:t>
            </a:r>
            <a:r>
              <a:rPr lang="en-US" altLang="zh-CN" dirty="0">
                <a:latin typeface="微软雅黑" panose="020B0503020204020204" pitchFamily="34" charset="-122"/>
                <a:ea typeface="微软雅黑" panose="020B0503020204020204" pitchFamily="34" charset="-122"/>
              </a:rPr>
              <a:t>64.7%</a:t>
            </a:r>
            <a:r>
              <a:rPr lang="zh-CN" altLang="en-US" dirty="0">
                <a:latin typeface="微软雅黑" panose="020B0503020204020204" pitchFamily="34" charset="-122"/>
                <a:ea typeface="微软雅黑" panose="020B0503020204020204" pitchFamily="34" charset="-122"/>
              </a:rPr>
              <a:t>，人工处理比例为</a:t>
            </a:r>
            <a:r>
              <a:rPr lang="en-US" altLang="zh-CN" dirty="0">
                <a:latin typeface="微软雅黑" panose="020B0503020204020204" pitchFamily="34" charset="-122"/>
                <a:ea typeface="微软雅黑" panose="020B0503020204020204" pitchFamily="34" charset="-122"/>
              </a:rPr>
              <a:t>36.8%</a:t>
            </a:r>
            <a:endParaRPr lang="zh-CN" altLang="en-US" dirty="0">
              <a:latin typeface="微软雅黑" panose="020B0503020204020204" pitchFamily="34" charset="-122"/>
              <a:ea typeface="微软雅黑" panose="020B0503020204020204" pitchFamily="34" charset="-122"/>
            </a:endParaRPr>
          </a:p>
        </p:txBody>
      </p:sp>
      <p:graphicFrame>
        <p:nvGraphicFramePr>
          <p:cNvPr id="48" name="图示 4"/>
          <p:cNvGraphicFramePr/>
          <p:nvPr>
            <p:extLst>
              <p:ext uri="{D42A27DB-BD31-4B8C-83A1-F6EECF244321}">
                <p14:modId xmlns:p14="http://schemas.microsoft.com/office/powerpoint/2010/main" val="2090918624"/>
              </p:ext>
            </p:extLst>
          </p:nvPr>
        </p:nvGraphicFramePr>
        <p:xfrm>
          <a:off x="416720" y="1289944"/>
          <a:ext cx="8208664"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 name="TextBox 49"/>
          <p:cNvSpPr txBox="1"/>
          <p:nvPr/>
        </p:nvSpPr>
        <p:spPr>
          <a:xfrm>
            <a:off x="287119" y="1425616"/>
            <a:ext cx="2949846" cy="286232"/>
          </a:xfrm>
          <a:prstGeom prst="rect">
            <a:avLst/>
          </a:prstGeom>
          <a:noFill/>
        </p:spPr>
        <p:txBody>
          <a:bodyPr wrap="none" rtlCol="0">
            <a:spAutoFit/>
          </a:bodyPr>
          <a:lstStyle/>
          <a:p>
            <a:pPr>
              <a:buNone/>
            </a:pPr>
            <a:r>
              <a:rPr lang="zh-CN" altLang="en-US" sz="1400" b="1" dirty="0">
                <a:solidFill>
                  <a:srgbClr val="002060"/>
                </a:solidFill>
                <a:latin typeface="微软雅黑" panose="020B0503020204020204" pitchFamily="34" charset="-122"/>
                <a:ea typeface="微软雅黑" panose="020B0503020204020204" pitchFamily="34" charset="-122"/>
              </a:rPr>
              <a:t>数据统计窗口：</a:t>
            </a:r>
            <a:r>
              <a:rPr lang="en-US" altLang="zh-CN" sz="1400" b="1" dirty="0">
                <a:solidFill>
                  <a:srgbClr val="002060"/>
                </a:solidFill>
                <a:latin typeface="微软雅黑" panose="020B0503020204020204" pitchFamily="34" charset="-122"/>
                <a:ea typeface="微软雅黑" panose="020B0503020204020204" pitchFamily="34" charset="-122"/>
              </a:rPr>
              <a:t>2015.09-2016.02</a:t>
            </a:r>
            <a:endParaRPr lang="en-US" sz="1400" b="1" dirty="0">
              <a:solidFill>
                <a:srgbClr val="00206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342301" y="1711848"/>
            <a:ext cx="2318121" cy="1212640"/>
          </a:xfrm>
          <a:prstGeom prst="rect">
            <a:avLst/>
          </a:prstGeom>
          <a:solidFill>
            <a:srgbClr val="FFFFCC"/>
          </a:solidFill>
          <a:ln>
            <a:noFill/>
            <a:prstDash val="dash"/>
          </a:ln>
        </p:spPr>
        <p:txBody>
          <a:bodyPr wrap="square" rtlCol="0">
            <a:spAutoFit/>
          </a:bodyPr>
          <a:lstStyle/>
          <a:p>
            <a:pPr>
              <a:buNone/>
            </a:pPr>
            <a:r>
              <a:rPr lang="zh-CN" altLang="en-US" sz="1400" dirty="0">
                <a:latin typeface="微软雅黑" panose="020B0503020204020204" pitchFamily="34" charset="-122"/>
                <a:ea typeface="微软雅黑" panose="020B0503020204020204" pitchFamily="34" charset="-122"/>
              </a:rPr>
              <a:t>进入</a:t>
            </a:r>
            <a:r>
              <a:rPr lang="en-US" altLang="zh-CN" sz="1400" dirty="0">
                <a:latin typeface="微软雅黑" panose="020B0503020204020204" pitchFamily="34" charset="-122"/>
                <a:ea typeface="微软雅黑" panose="020B0503020204020204" pitchFamily="34" charset="-122"/>
              </a:rPr>
              <a:t>INSTINCT</a:t>
            </a:r>
            <a:r>
              <a:rPr lang="zh-CN" altLang="en-US" sz="1400" dirty="0">
                <a:latin typeface="微软雅黑" panose="020B0503020204020204" pitchFamily="34" charset="-122"/>
                <a:ea typeface="微软雅黑" panose="020B0503020204020204" pitchFamily="34" charset="-122"/>
              </a:rPr>
              <a:t>处理比例</a:t>
            </a:r>
            <a:r>
              <a:rPr lang="zh-CN" altLang="en-US" sz="1600" dirty="0">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64.7%</a:t>
            </a:r>
            <a:endParaRPr lang="en-US" altLang="zh-CN" sz="1600" b="1" i="1" dirty="0">
              <a:solidFill>
                <a:srgbClr val="C00000"/>
              </a:solidFill>
              <a:latin typeface="微软雅黑" panose="020B0503020204020204" pitchFamily="34" charset="-122"/>
              <a:ea typeface="微软雅黑" panose="020B0503020204020204" pitchFamily="34" charset="-122"/>
            </a:endParaRPr>
          </a:p>
          <a:p>
            <a:pPr>
              <a:buNone/>
            </a:pPr>
            <a:r>
              <a:rPr lang="zh-CN" altLang="en-US" sz="1400" dirty="0">
                <a:latin typeface="微软雅黑" panose="020B0503020204020204" pitchFamily="34" charset="-122"/>
                <a:ea typeface="微软雅黑" panose="020B0503020204020204" pitchFamily="34" charset="-122"/>
              </a:rPr>
              <a:t>反欺诈人工处理比例</a:t>
            </a:r>
            <a:r>
              <a:rPr lang="zh-CN" altLang="en-US" sz="1600" dirty="0">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36.8%</a:t>
            </a:r>
            <a:endParaRPr lang="en-US" sz="2400" b="1" i="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142897"/>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欺诈类型统计分析</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前后端虚假信息欺诈占比高达</a:t>
            </a:r>
            <a:r>
              <a:rPr lang="en-US" altLang="zh-CN" dirty="0">
                <a:latin typeface="微软雅黑" panose="020B0503020204020204" pitchFamily="34" charset="-122"/>
                <a:ea typeface="微软雅黑" panose="020B0503020204020204" pitchFamily="34" charset="-122"/>
              </a:rPr>
              <a:t>97%</a:t>
            </a:r>
            <a:r>
              <a:rPr lang="zh-CN" altLang="en-US" dirty="0">
                <a:latin typeface="微软雅黑" panose="020B0503020204020204" pitchFamily="34" charset="-122"/>
                <a:ea typeface="微软雅黑" panose="020B0503020204020204" pitchFamily="34" charset="-122"/>
              </a:rPr>
              <a:t>，应重点防范</a:t>
            </a:r>
          </a:p>
        </p:txBody>
      </p:sp>
      <p:graphicFrame>
        <p:nvGraphicFramePr>
          <p:cNvPr id="6" name="图示 3"/>
          <p:cNvGraphicFramePr/>
          <p:nvPr>
            <p:extLst>
              <p:ext uri="{D42A27DB-BD31-4B8C-83A1-F6EECF244321}">
                <p14:modId xmlns:p14="http://schemas.microsoft.com/office/powerpoint/2010/main" val="1241701115"/>
              </p:ext>
            </p:extLst>
          </p:nvPr>
        </p:nvGraphicFramePr>
        <p:xfrm>
          <a:off x="704722" y="1558419"/>
          <a:ext cx="4176464"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table"/>
          <p:cNvPicPr>
            <a:picLocks noChangeAspect="1"/>
          </p:cNvPicPr>
          <p:nvPr/>
        </p:nvPicPr>
        <p:blipFill>
          <a:blip r:embed="rId8"/>
          <a:stretch>
            <a:fillRect/>
          </a:stretch>
        </p:blipFill>
        <p:spPr>
          <a:xfrm>
            <a:off x="4887660" y="1329077"/>
            <a:ext cx="3528393" cy="3815991"/>
          </a:xfrm>
          <a:prstGeom prst="rect">
            <a:avLst/>
          </a:prstGeom>
        </p:spPr>
      </p:pic>
      <p:sp>
        <p:nvSpPr>
          <p:cNvPr id="8" name="TextBox 8"/>
          <p:cNvSpPr txBox="1"/>
          <p:nvPr/>
        </p:nvSpPr>
        <p:spPr>
          <a:xfrm>
            <a:off x="895725" y="5738844"/>
            <a:ext cx="7494359" cy="73866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itchFamily="34" charset="0"/>
              <a:buChar char="•"/>
            </a:pPr>
            <a:r>
              <a:rPr lang="zh-CN" altLang="en-US" sz="1200" b="1" dirty="0">
                <a:latin typeface="微软雅黑" pitchFamily="34" charset="-122"/>
                <a:ea typeface="微软雅黑" pitchFamily="34" charset="-122"/>
              </a:rPr>
              <a:t>前端伪冒欺诈、前段虚假信息欺诈、后端伪冒欺诈、后端虚假信息欺诈数据统计窗口为</a:t>
            </a:r>
            <a:r>
              <a:rPr lang="en-US" altLang="zh-CN" sz="1200" b="1" dirty="0">
                <a:latin typeface="微软雅黑" pitchFamily="34" charset="-122"/>
                <a:ea typeface="微软雅黑" pitchFamily="34" charset="-122"/>
              </a:rPr>
              <a:t>2015.09-2016.02</a:t>
            </a:r>
          </a:p>
          <a:p>
            <a:pPr marL="171450" indent="-171450">
              <a:lnSpc>
                <a:spcPct val="150000"/>
              </a:lnSpc>
              <a:buFont typeface="Arial" pitchFamily="34" charset="0"/>
              <a:buChar char="•"/>
            </a:pPr>
            <a:r>
              <a:rPr lang="zh-CN" altLang="en-US" sz="1200" b="1" dirty="0">
                <a:latin typeface="微软雅黑" pitchFamily="34" charset="-122"/>
                <a:ea typeface="微软雅黑" pitchFamily="34" charset="-122"/>
              </a:rPr>
              <a:t>后端信息无矛盾第一方欺诈为</a:t>
            </a:r>
            <a:r>
              <a:rPr lang="en-US" altLang="zh-CN" sz="1200" b="1" dirty="0">
                <a:latin typeface="微软雅黑" pitchFamily="34" charset="-122"/>
                <a:ea typeface="微软雅黑" pitchFamily="34" charset="-122"/>
              </a:rPr>
              <a:t>2015</a:t>
            </a:r>
            <a:r>
              <a:rPr lang="zh-CN" altLang="en-US" sz="1200" b="1" dirty="0">
                <a:latin typeface="微软雅黑" pitchFamily="34" charset="-122"/>
                <a:ea typeface="微软雅黑" pitchFamily="34" charset="-122"/>
              </a:rPr>
              <a:t>年</a:t>
            </a:r>
            <a:r>
              <a:rPr lang="en-US" altLang="zh-CN" sz="1200" b="1" dirty="0">
                <a:latin typeface="微软雅黑" pitchFamily="34" charset="-122"/>
                <a:ea typeface="微软雅黑" pitchFamily="34" charset="-122"/>
              </a:rPr>
              <a:t>1</a:t>
            </a:r>
            <a:r>
              <a:rPr lang="zh-CN" altLang="en-US" sz="1200" b="1" dirty="0">
                <a:latin typeface="微软雅黑" pitchFamily="34" charset="-122"/>
                <a:ea typeface="微软雅黑" pitchFamily="34" charset="-122"/>
              </a:rPr>
              <a:t>月</a:t>
            </a:r>
            <a:r>
              <a:rPr lang="en-US" altLang="zh-CN" sz="1200" b="1" dirty="0">
                <a:latin typeface="微软雅黑" pitchFamily="34" charset="-122"/>
                <a:ea typeface="微软雅黑" pitchFamily="34" charset="-122"/>
              </a:rPr>
              <a:t>-12</a:t>
            </a:r>
            <a:r>
              <a:rPr lang="zh-CN" altLang="en-US" sz="1200" b="1" dirty="0">
                <a:latin typeface="微软雅黑" pitchFamily="34" charset="-122"/>
                <a:ea typeface="微软雅黑" pitchFamily="34" charset="-122"/>
              </a:rPr>
              <a:t>月的统计结果除以</a:t>
            </a:r>
            <a:r>
              <a:rPr lang="en-US" altLang="zh-CN" sz="1200" b="1" dirty="0">
                <a:latin typeface="微软雅黑" pitchFamily="34" charset="-122"/>
                <a:ea typeface="微软雅黑" pitchFamily="34" charset="-122"/>
              </a:rPr>
              <a:t>2</a:t>
            </a:r>
            <a:r>
              <a:rPr lang="zh-CN" altLang="en-US" sz="1200" b="1" dirty="0">
                <a:latin typeface="微软雅黑" pitchFamily="34" charset="-122"/>
                <a:ea typeface="微软雅黑" pitchFamily="34" charset="-122"/>
              </a:rPr>
              <a:t>所得。</a:t>
            </a:r>
          </a:p>
        </p:txBody>
      </p:sp>
    </p:spTree>
    <p:extLst>
      <p:ext uri="{BB962C8B-B14F-4D97-AF65-F5344CB8AC3E}">
        <p14:creationId xmlns:p14="http://schemas.microsoft.com/office/powerpoint/2010/main" val="887950564"/>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81000" y="5429575"/>
            <a:ext cx="4335016" cy="1125368"/>
          </a:xfrm>
          <a:prstGeom prst="rect">
            <a:avLst/>
          </a:prstGeom>
          <a:solidFill>
            <a:srgbClr val="FFFFCC"/>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230278" y="3"/>
            <a:ext cx="7426569" cy="825500"/>
          </a:xfrm>
        </p:spPr>
        <p:txBody>
          <a:bodyPr/>
          <a:lstStyle/>
          <a:p>
            <a:r>
              <a:rPr lang="zh-CN" altLang="en-US" dirty="0">
                <a:latin typeface="微软雅黑" panose="020B0503020204020204" pitchFamily="34" charset="-122"/>
                <a:ea typeface="微软雅黑" panose="020B0503020204020204" pitchFamily="34" charset="-122"/>
              </a:rPr>
              <a:t>运用前沿风险聚类技术，实现对欺诈风险的系统化归类为欺诈管理提供更丰富的数据洞见和决策依据</a:t>
            </a:r>
          </a:p>
        </p:txBody>
      </p:sp>
      <p:sp>
        <p:nvSpPr>
          <p:cNvPr id="9" name="TextBox 8"/>
          <p:cNvSpPr txBox="1"/>
          <p:nvPr/>
        </p:nvSpPr>
        <p:spPr>
          <a:xfrm>
            <a:off x="4716015" y="1119296"/>
            <a:ext cx="3973312" cy="5435647"/>
          </a:xfrm>
          <a:prstGeom prst="rect">
            <a:avLst/>
          </a:prstGeom>
          <a:solidFill>
            <a:schemeClr val="bg1">
              <a:lumMod val="95000"/>
            </a:schemeClr>
          </a:solidFill>
          <a:ln w="25400">
            <a:solidFill>
              <a:schemeClr val="tx1"/>
            </a:solidFill>
            <a:prstDash val="solid"/>
          </a:ln>
        </p:spPr>
        <p:txBody>
          <a:bodyPr wrap="square" rtlCol="0">
            <a:noAutofit/>
          </a:bodyPr>
          <a:lstStyle/>
          <a:p>
            <a:pPr marL="342900" indent="-342900">
              <a:buAutoNum type="arabicPeriod"/>
            </a:pPr>
            <a:r>
              <a:rPr lang="zh-CN" altLang="en-US" sz="1600" b="1" dirty="0">
                <a:latin typeface="微软雅黑" pitchFamily="34" charset="-122"/>
                <a:ea typeface="微软雅黑" pitchFamily="34" charset="-122"/>
              </a:rPr>
              <a:t>线上申请合伙人项目 </a:t>
            </a:r>
            <a:r>
              <a:rPr lang="en-US" altLang="zh-CN" sz="1800" b="1" i="1" dirty="0">
                <a:solidFill>
                  <a:srgbClr val="C00000"/>
                </a:solidFill>
                <a:latin typeface="微软雅黑" pitchFamily="34" charset="-122"/>
                <a:ea typeface="微软雅黑" pitchFamily="34" charset="-122"/>
              </a:rPr>
              <a:t>3.062%</a:t>
            </a:r>
            <a:endParaRPr lang="en-US" altLang="zh-CN" sz="1800" b="1" dirty="0">
              <a:latin typeface="微软雅黑" pitchFamily="34" charset="-122"/>
              <a:ea typeface="微软雅黑" pitchFamily="34" charset="-122"/>
            </a:endParaRPr>
          </a:p>
          <a:p>
            <a:pPr marL="628650" lvl="1" indent="-171450">
              <a:buFont typeface="Arial" pitchFamily="34" charset="0"/>
              <a:buChar char="•"/>
            </a:pPr>
            <a:r>
              <a:rPr lang="zh-CN" altLang="en-US" sz="1200" dirty="0">
                <a:latin typeface="微软雅黑" pitchFamily="34" charset="-122"/>
                <a:ea typeface="微软雅黑" pitchFamily="34" charset="-122"/>
              </a:rPr>
              <a:t>浦发信用卡合伙人项目（线上申请）</a:t>
            </a:r>
            <a:endParaRPr lang="en-US" altLang="zh-CN" sz="1200" dirty="0">
              <a:latin typeface="微软雅黑" pitchFamily="34" charset="-122"/>
              <a:ea typeface="微软雅黑" pitchFamily="34" charset="-122"/>
            </a:endParaRPr>
          </a:p>
          <a:p>
            <a:pPr>
              <a:buNone/>
            </a:pP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一般线上申请进件 </a:t>
            </a:r>
            <a:r>
              <a:rPr lang="en-US" altLang="zh-CN" sz="1800" b="1" i="1" dirty="0">
                <a:solidFill>
                  <a:srgbClr val="FF0000"/>
                </a:solidFill>
                <a:latin typeface="微软雅黑" pitchFamily="34" charset="-122"/>
                <a:ea typeface="微软雅黑" pitchFamily="34" charset="-122"/>
              </a:rPr>
              <a:t>1.12%</a:t>
            </a:r>
            <a:r>
              <a:rPr lang="en-US" altLang="zh-CN" sz="1400" dirty="0">
                <a:solidFill>
                  <a:srgbClr val="FF0000"/>
                </a:solidFill>
                <a:latin typeface="微软雅黑" pitchFamily="34" charset="-122"/>
                <a:ea typeface="微软雅黑" pitchFamily="34" charset="-122"/>
              </a:rPr>
              <a:t> </a:t>
            </a:r>
            <a:endParaRPr lang="en-US" altLang="zh-CN" sz="2400" b="1" dirty="0">
              <a:latin typeface="微软雅黑" pitchFamily="34" charset="-122"/>
              <a:ea typeface="微软雅黑" pitchFamily="34" charset="-122"/>
            </a:endParaRP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网上申请征信进件</a:t>
            </a: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青春卡项目进件</a:t>
            </a:r>
            <a:endParaRPr lang="en-US" altLang="zh-CN" sz="1200" dirty="0">
              <a:latin typeface="微软雅黑" pitchFamily="34" charset="-122"/>
              <a:ea typeface="微软雅黑" pitchFamily="34" charset="-122"/>
            </a:endParaRPr>
          </a:p>
          <a:p>
            <a:pPr>
              <a:buNone/>
            </a:pPr>
            <a:r>
              <a:rPr lang="en-US" altLang="zh-CN" sz="1600" b="1" dirty="0">
                <a:latin typeface="微软雅黑" pitchFamily="34" charset="-122"/>
                <a:ea typeface="微软雅黑" pitchFamily="34" charset="-122"/>
              </a:rPr>
              <a:t>3. </a:t>
            </a:r>
            <a:r>
              <a:rPr lang="zh-CN" altLang="en-US" sz="1600" b="1" dirty="0">
                <a:latin typeface="微软雅黑" pitchFamily="34" charset="-122"/>
                <a:ea typeface="微软雅黑" pitchFamily="34" charset="-122"/>
              </a:rPr>
              <a:t>一般线下进件 </a:t>
            </a:r>
            <a:r>
              <a:rPr lang="en-US" altLang="zh-CN" sz="1800" b="1" i="1" dirty="0">
                <a:solidFill>
                  <a:srgbClr val="FFC000"/>
                </a:solidFill>
                <a:latin typeface="微软雅黑" pitchFamily="34" charset="-122"/>
                <a:ea typeface="微软雅黑" pitchFamily="34" charset="-122"/>
              </a:rPr>
              <a:t>0.271%</a:t>
            </a:r>
            <a:r>
              <a:rPr lang="en-US" altLang="zh-CN" sz="1400" b="1" dirty="0">
                <a:solidFill>
                  <a:srgbClr val="FFC000"/>
                </a:solidFill>
                <a:latin typeface="微软雅黑" pitchFamily="34" charset="-122"/>
                <a:ea typeface="微软雅黑" pitchFamily="34" charset="-122"/>
              </a:rPr>
              <a:t> </a:t>
            </a:r>
            <a:endParaRPr lang="en-US" altLang="zh-CN" sz="1800" b="1" dirty="0">
              <a:solidFill>
                <a:srgbClr val="FFC000"/>
              </a:solidFill>
              <a:latin typeface="微软雅黑" pitchFamily="34" charset="-122"/>
              <a:ea typeface="微软雅黑" pitchFamily="34" charset="-122"/>
            </a:endParaRP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以卡办卡</a:t>
            </a: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房产进件</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非预批</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直邮非预批</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三证一表进件</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二卡</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升级</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其他</a:t>
            </a: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社保</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医保</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公积金</a:t>
            </a:r>
            <a:endParaRPr lang="en-US" altLang="zh-CN" sz="1200" dirty="0">
              <a:latin typeface="微软雅黑" pitchFamily="34" charset="-122"/>
              <a:ea typeface="微软雅黑" pitchFamily="34" charset="-122"/>
            </a:endParaRPr>
          </a:p>
          <a:p>
            <a:pPr>
              <a:buNone/>
            </a:pP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以团办为主线下低风险进件 </a:t>
            </a:r>
            <a:r>
              <a:rPr lang="en-US" altLang="zh-CN" sz="1800" b="1" i="1" dirty="0">
                <a:solidFill>
                  <a:srgbClr val="00B050"/>
                </a:solidFill>
                <a:latin typeface="微软雅黑" pitchFamily="34" charset="-122"/>
                <a:ea typeface="微软雅黑" pitchFamily="34" charset="-122"/>
              </a:rPr>
              <a:t>0.023%</a:t>
            </a:r>
            <a:r>
              <a:rPr lang="en-US" altLang="zh-CN" sz="1400" b="1" dirty="0">
                <a:solidFill>
                  <a:srgbClr val="00B050"/>
                </a:solidFill>
                <a:latin typeface="微软雅黑" pitchFamily="34" charset="-122"/>
                <a:ea typeface="微软雅黑" pitchFamily="34" charset="-122"/>
              </a:rPr>
              <a:t> </a:t>
            </a:r>
            <a:endParaRPr lang="en-US" altLang="zh-CN" sz="1600" b="1" dirty="0">
              <a:solidFill>
                <a:srgbClr val="00B050"/>
              </a:solidFill>
              <a:latin typeface="微软雅黑" pitchFamily="34" charset="-122"/>
              <a:ea typeface="微软雅黑" pitchFamily="34" charset="-122"/>
            </a:endParaRP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学生卡（在校生项目）</a:t>
            </a: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移动项目移动网点进件</a:t>
            </a: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分行批量团办收入证明进件</a:t>
            </a: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东方卡代发客户</a:t>
            </a: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分行批量团办职级证明进件</a:t>
            </a: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分行批量团办代发证明进件</a:t>
            </a:r>
          </a:p>
          <a:p>
            <a:pPr marL="628650" lvl="1" indent="-171450">
              <a:lnSpc>
                <a:spcPct val="100000"/>
              </a:lnSpc>
              <a:buFont typeface="Arial" pitchFamily="34" charset="0"/>
              <a:buChar char="•"/>
            </a:pPr>
            <a:r>
              <a:rPr lang="zh-CN" altLang="en-US" sz="1200" dirty="0">
                <a:latin typeface="微软雅黑" pitchFamily="34" charset="-122"/>
                <a:ea typeface="微软雅黑" pitchFamily="34" charset="-122"/>
              </a:rPr>
              <a:t>批发类客户申请吉利卡二卡进件</a:t>
            </a:r>
            <a:endParaRPr lang="en-US" altLang="zh-CN" sz="1200" dirty="0">
              <a:latin typeface="微软雅黑" pitchFamily="34" charset="-122"/>
              <a:ea typeface="微软雅黑" pitchFamily="34" charset="-122"/>
            </a:endParaRPr>
          </a:p>
        </p:txBody>
      </p:sp>
      <p:sp>
        <p:nvSpPr>
          <p:cNvPr id="10" name="TextBox 9"/>
          <p:cNvSpPr txBox="1"/>
          <p:nvPr/>
        </p:nvSpPr>
        <p:spPr>
          <a:xfrm>
            <a:off x="408706" y="5548242"/>
            <a:ext cx="1800493" cy="286232"/>
          </a:xfrm>
          <a:prstGeom prst="rect">
            <a:avLst/>
          </a:prstGeom>
          <a:noFill/>
        </p:spPr>
        <p:txBody>
          <a:bodyPr wrap="none" rtlCol="0">
            <a:spAutoFit/>
          </a:bodyPr>
          <a:lstStyle/>
          <a:p>
            <a:pPr>
              <a:buNone/>
            </a:pPr>
            <a:r>
              <a:rPr lang="zh-CN" altLang="en-US" sz="1400" dirty="0">
                <a:latin typeface="微软雅黑" panose="020B0503020204020204" pitchFamily="34" charset="-122"/>
                <a:ea typeface="微软雅黑" panose="020B0503020204020204" pitchFamily="34" charset="-122"/>
              </a:rPr>
              <a:t>聚类分析结果数据：</a:t>
            </a:r>
          </a:p>
        </p:txBody>
      </p:sp>
      <p:graphicFrame>
        <p:nvGraphicFramePr>
          <p:cNvPr id="11" name="对象 10"/>
          <p:cNvGraphicFramePr>
            <a:graphicFrameLocks noChangeAspect="1"/>
          </p:cNvGraphicFramePr>
          <p:nvPr>
            <p:extLst>
              <p:ext uri="{D42A27DB-BD31-4B8C-83A1-F6EECF244321}">
                <p14:modId xmlns:p14="http://schemas.microsoft.com/office/powerpoint/2010/main" val="551232594"/>
              </p:ext>
            </p:extLst>
          </p:nvPr>
        </p:nvGraphicFramePr>
        <p:xfrm>
          <a:off x="2077154" y="5679942"/>
          <a:ext cx="914400" cy="828675"/>
        </p:xfrm>
        <a:graphic>
          <a:graphicData uri="http://schemas.openxmlformats.org/presentationml/2006/ole">
            <mc:AlternateContent xmlns:mc="http://schemas.openxmlformats.org/markup-compatibility/2006">
              <mc:Choice xmlns:v="urn:schemas-microsoft-com:vml" Requires="v">
                <p:oleObj spid="_x0000_s1700" name="Worksheet" showAsIcon="1" r:id="rId4" imgW="914400" imgH="828720" progId="Excel.Sheet.12">
                  <p:embed/>
                </p:oleObj>
              </mc:Choice>
              <mc:Fallback>
                <p:oleObj name="Worksheet" showAsIcon="1" r:id="rId4" imgW="914400" imgH="828720" progId="Excel.Sheet.12">
                  <p:embed/>
                  <p:pic>
                    <p:nvPicPr>
                      <p:cNvPr id="0" name=""/>
                      <p:cNvPicPr/>
                      <p:nvPr/>
                    </p:nvPicPr>
                    <p:blipFill>
                      <a:blip r:embed="rId5"/>
                      <a:stretch>
                        <a:fillRect/>
                      </a:stretch>
                    </p:blipFill>
                    <p:spPr>
                      <a:xfrm>
                        <a:off x="2077154" y="5679942"/>
                        <a:ext cx="914400" cy="828675"/>
                      </a:xfrm>
                      <a:prstGeom prst="rect">
                        <a:avLst/>
                      </a:prstGeom>
                    </p:spPr>
                  </p:pic>
                </p:oleObj>
              </mc:Fallback>
            </mc:AlternateContent>
          </a:graphicData>
        </a:graphic>
      </p:graphicFrame>
      <p:pic>
        <p:nvPicPr>
          <p:cNvPr id="12" name="Picture 13" descr="img0.png"/>
          <p:cNvPicPr>
            <a:picLocks noChangeAspect="1" noChangeArrowheads="1"/>
          </p:cNvPicPr>
          <p:nvPr/>
        </p:nvPicPr>
        <p:blipFill rotWithShape="1">
          <a:blip r:embed="rId6">
            <a:extLst>
              <a:ext uri="{28A0092B-C50C-407E-A947-70E740481C1C}">
                <a14:useLocalDpi xmlns:a14="http://schemas.microsoft.com/office/drawing/2010/main" val="0"/>
              </a:ext>
            </a:extLst>
          </a:blip>
          <a:srcRect l="1899"/>
          <a:stretch/>
        </p:blipFill>
        <p:spPr bwMode="auto">
          <a:xfrm>
            <a:off x="407406" y="1270271"/>
            <a:ext cx="4308610" cy="39698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 name="椭圆 17"/>
          <p:cNvSpPr/>
          <p:nvPr/>
        </p:nvSpPr>
        <p:spPr>
          <a:xfrm>
            <a:off x="2555775" y="4368973"/>
            <a:ext cx="216000" cy="216000"/>
          </a:xfrm>
          <a:prstGeom prst="ellipse">
            <a:avLst/>
          </a:prstGeom>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altLang="zh-CN" sz="1600" b="1" dirty="0">
                <a:latin typeface="微软雅黑" panose="020B0503020204020204" pitchFamily="34" charset="-122"/>
                <a:ea typeface="微软雅黑" panose="020B0503020204020204" pitchFamily="34" charset="-122"/>
              </a:rPr>
              <a:t>4</a:t>
            </a:r>
            <a:endParaRPr lang="zh-CN" altLang="en-US" sz="1600" b="1" dirty="0">
              <a:latin typeface="微软雅黑" panose="020B0503020204020204" pitchFamily="34" charset="-122"/>
              <a:ea typeface="微软雅黑" panose="020B0503020204020204" pitchFamily="34" charset="-122"/>
            </a:endParaRPr>
          </a:p>
        </p:txBody>
      </p:sp>
      <p:sp>
        <p:nvSpPr>
          <p:cNvPr id="17" name="椭圆 17"/>
          <p:cNvSpPr/>
          <p:nvPr/>
        </p:nvSpPr>
        <p:spPr>
          <a:xfrm>
            <a:off x="3261342" y="4368973"/>
            <a:ext cx="216000" cy="216000"/>
          </a:xfrm>
          <a:prstGeom prst="ellipse">
            <a:avLst/>
          </a:prstGeom>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altLang="zh-CN" sz="1600" b="1" dirty="0">
                <a:latin typeface="微软雅黑" panose="020B0503020204020204" pitchFamily="34" charset="-122"/>
                <a:ea typeface="微软雅黑" panose="020B0503020204020204" pitchFamily="34" charset="-122"/>
              </a:rPr>
              <a:t>3</a:t>
            </a:r>
            <a:endParaRPr lang="zh-CN" altLang="en-US" sz="1600" b="1" dirty="0">
              <a:latin typeface="微软雅黑" panose="020B0503020204020204" pitchFamily="34" charset="-122"/>
              <a:ea typeface="微软雅黑" panose="020B0503020204020204" pitchFamily="34" charset="-122"/>
            </a:endParaRPr>
          </a:p>
        </p:txBody>
      </p:sp>
      <p:sp>
        <p:nvSpPr>
          <p:cNvPr id="18" name="椭圆 17"/>
          <p:cNvSpPr/>
          <p:nvPr/>
        </p:nvSpPr>
        <p:spPr>
          <a:xfrm>
            <a:off x="3990412" y="4094705"/>
            <a:ext cx="216000" cy="216000"/>
          </a:xfrm>
          <a:prstGeom prst="ellipse">
            <a:avLst/>
          </a:prstGeom>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altLang="zh-CN" sz="1600" b="1" dirty="0">
                <a:latin typeface="微软雅黑" panose="020B0503020204020204" pitchFamily="34" charset="-122"/>
                <a:ea typeface="微软雅黑" panose="020B0503020204020204" pitchFamily="34" charset="-122"/>
              </a:rPr>
              <a:t>2</a:t>
            </a:r>
            <a:endParaRPr lang="zh-CN" altLang="en-US" sz="1600" b="1" dirty="0">
              <a:latin typeface="微软雅黑" panose="020B0503020204020204" pitchFamily="34" charset="-122"/>
              <a:ea typeface="微软雅黑" panose="020B0503020204020204" pitchFamily="34" charset="-122"/>
            </a:endParaRPr>
          </a:p>
        </p:txBody>
      </p:sp>
      <p:sp>
        <p:nvSpPr>
          <p:cNvPr id="19" name="椭圆 17"/>
          <p:cNvSpPr/>
          <p:nvPr/>
        </p:nvSpPr>
        <p:spPr>
          <a:xfrm>
            <a:off x="4325141" y="4097034"/>
            <a:ext cx="216000" cy="216000"/>
          </a:xfrm>
          <a:prstGeom prst="ellipse">
            <a:avLst/>
          </a:prstGeom>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altLang="zh-CN" sz="1600" b="1" dirty="0">
                <a:latin typeface="微软雅黑" panose="020B0503020204020204" pitchFamily="34" charset="-122"/>
                <a:ea typeface="微软雅黑" panose="020B0503020204020204" pitchFamily="34" charset="-122"/>
              </a:rPr>
              <a:t>1</a:t>
            </a:r>
            <a:endParaRPr lang="zh-CN" altLang="en-US" sz="1600" b="1" dirty="0">
              <a:latin typeface="微软雅黑" panose="020B0503020204020204" pitchFamily="34" charset="-122"/>
              <a:ea typeface="微软雅黑" panose="020B0503020204020204" pitchFamily="34" charset="-122"/>
            </a:endParaRPr>
          </a:p>
        </p:txBody>
      </p:sp>
      <p:sp>
        <p:nvSpPr>
          <p:cNvPr id="4" name="Rectangle 3"/>
          <p:cNvSpPr/>
          <p:nvPr/>
        </p:nvSpPr>
        <p:spPr>
          <a:xfrm>
            <a:off x="654991" y="2090761"/>
            <a:ext cx="2339102" cy="1089529"/>
          </a:xfrm>
          <a:prstGeom prst="rect">
            <a:avLst/>
          </a:prstGeom>
        </p:spPr>
        <p:txBody>
          <a:bodyPr wrap="none">
            <a:spAutoFit/>
          </a:bodyPr>
          <a:lstStyle/>
          <a:p>
            <a:pPr>
              <a:buNone/>
            </a:pPr>
            <a:r>
              <a:rPr lang="en-US" altLang="zh-CN" sz="2400" b="1" dirty="0" err="1">
                <a:latin typeface="微软雅黑" panose="020B0503020204020204" pitchFamily="34" charset="-122"/>
                <a:ea typeface="微软雅黑" panose="020B0503020204020204" pitchFamily="34" charset="-122"/>
              </a:rPr>
              <a:t>Greenarce</a:t>
            </a:r>
            <a:r>
              <a:rPr lang="en-US" altLang="zh-CN" sz="2400" b="1" dirty="0">
                <a:latin typeface="微软雅黑" panose="020B0503020204020204" pitchFamily="34" charset="-122"/>
                <a:ea typeface="微软雅黑" panose="020B0503020204020204" pitchFamily="34" charset="-122"/>
              </a:rPr>
              <a:t> </a:t>
            </a:r>
            <a:br>
              <a:rPr lang="en-US" altLang="zh-CN" sz="2400" b="1" dirty="0">
                <a:latin typeface="微软雅黑" panose="020B0503020204020204" pitchFamily="34" charset="-122"/>
                <a:ea typeface="微软雅黑" panose="020B0503020204020204" pitchFamily="34" charset="-122"/>
              </a:rPr>
            </a:br>
            <a:r>
              <a:rPr lang="en-US" altLang="zh-CN" sz="2400" b="1" dirty="0">
                <a:latin typeface="微软雅黑" panose="020B0503020204020204" pitchFamily="34" charset="-122"/>
                <a:ea typeface="微软雅黑" panose="020B0503020204020204" pitchFamily="34" charset="-122"/>
              </a:rPr>
              <a:t>Clustering</a:t>
            </a:r>
            <a:br>
              <a:rPr lang="en-US" altLang="zh-CN" sz="2400" b="1" dirty="0">
                <a:latin typeface="微软雅黑" panose="020B0503020204020204" pitchFamily="34" charset="-122"/>
                <a:ea typeface="微软雅黑" panose="020B0503020204020204" pitchFamily="34" charset="-122"/>
              </a:rPr>
            </a:br>
            <a:r>
              <a:rPr lang="zh-CN" altLang="en-US" sz="2400" b="1" dirty="0">
                <a:latin typeface="微软雅黑" panose="020B0503020204020204" pitchFamily="34" charset="-122"/>
                <a:ea typeface="微软雅黑" panose="020B0503020204020204" pitchFamily="34" charset="-122"/>
              </a:rPr>
              <a:t>有监督聚类方法</a:t>
            </a:r>
            <a:endParaRPr lang="en-US" sz="2400" b="1" dirty="0">
              <a:latin typeface="微软雅黑" panose="020B0503020204020204" pitchFamily="34" charset="-122"/>
              <a:ea typeface="微软雅黑" panose="020B0503020204020204" pitchFamily="34" charset="-122"/>
            </a:endParaRPr>
          </a:p>
        </p:txBody>
      </p:sp>
      <p:sp>
        <p:nvSpPr>
          <p:cNvPr id="15" name="Rectangle 14"/>
          <p:cNvSpPr/>
          <p:nvPr/>
        </p:nvSpPr>
        <p:spPr bwMode="auto">
          <a:xfrm>
            <a:off x="381000" y="1119296"/>
            <a:ext cx="4335015" cy="543564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760927222"/>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538704" y="689346"/>
            <a:ext cx="8417395"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欺诈规则分析与评估</a:t>
            </a:r>
          </a:p>
        </p:txBody>
      </p:sp>
      <p:pic>
        <p:nvPicPr>
          <p:cNvPr id="6" name="Picture 6" descr="http://homeforgoodla.org/wp-content/uploads/2015/01/icon3-0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224" t="13912" r="22489" b="16120"/>
          <a:stretch/>
        </p:blipFill>
        <p:spPr bwMode="auto">
          <a:xfrm flipV="1">
            <a:off x="638886" y="2503805"/>
            <a:ext cx="1875241" cy="1829357"/>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8" name="Rectangle 7"/>
          <p:cNvSpPr/>
          <p:nvPr/>
        </p:nvSpPr>
        <p:spPr>
          <a:xfrm>
            <a:off x="1576507" y="5144282"/>
            <a:ext cx="1355692" cy="646331"/>
          </a:xfrm>
          <a:prstGeom prst="rect">
            <a:avLst/>
          </a:prstGeom>
        </p:spPr>
        <p:txBody>
          <a:bodyPr wrap="square">
            <a:spAutoFit/>
          </a:bodyPr>
          <a:lstStyle/>
          <a:p>
            <a:pPr>
              <a:buClr>
                <a:srgbClr val="003F5F"/>
              </a:buClr>
              <a:buNone/>
            </a:pPr>
            <a:r>
              <a:rPr lang="zh-CN" altLang="en-US" sz="2000" b="1" dirty="0">
                <a:solidFill>
                  <a:srgbClr val="000000"/>
                </a:solidFill>
                <a:latin typeface="微软雅黑" panose="020B0503020204020204" pitchFamily="34" charset="-122"/>
                <a:ea typeface="微软雅黑" panose="020B0503020204020204" pitchFamily="34" charset="-122"/>
              </a:rPr>
              <a:t>规则动态评估技术</a:t>
            </a:r>
            <a:endParaRPr lang="en-US" sz="2000" b="1" dirty="0">
              <a:solidFill>
                <a:srgbClr val="000000"/>
              </a:solidFill>
              <a:latin typeface="微软雅黑" panose="020B0503020204020204" pitchFamily="34" charset="-122"/>
              <a:ea typeface="微软雅黑" panose="020B0503020204020204" pitchFamily="34" charset="-122"/>
            </a:endParaRPr>
          </a:p>
        </p:txBody>
      </p:sp>
      <p:pic>
        <p:nvPicPr>
          <p:cNvPr id="9" name="Picture 4" descr="http://pic.ffpic.com/files/2014/1031/sl1020u8hgn.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2427" t="33740" r="34353" b="35477"/>
          <a:stretch/>
        </p:blipFill>
        <p:spPr bwMode="auto">
          <a:xfrm>
            <a:off x="808411" y="5076806"/>
            <a:ext cx="768096" cy="711739"/>
          </a:xfrm>
          <a:prstGeom prst="roundRect">
            <a:avLst>
              <a:gd name="adj" fmla="val 21490"/>
            </a:avLst>
          </a:prstGeom>
          <a:solidFill>
            <a:schemeClr val="bg1">
              <a:lumMod val="95000"/>
            </a:schemeClr>
          </a:solidFill>
          <a:ln w="38100">
            <a:solidFill>
              <a:srgbClr val="333333"/>
            </a:solidFill>
          </a:ln>
          <a:effectLst/>
        </p:spPr>
      </p:pic>
      <p:sp>
        <p:nvSpPr>
          <p:cNvPr id="10" name="Rectangle 9"/>
          <p:cNvSpPr/>
          <p:nvPr/>
        </p:nvSpPr>
        <p:spPr>
          <a:xfrm>
            <a:off x="3537203" y="2488298"/>
            <a:ext cx="5078896" cy="2042097"/>
          </a:xfrm>
          <a:prstGeom prst="rect">
            <a:avLst/>
          </a:prstGeom>
        </p:spPr>
        <p:txBody>
          <a:bodyPr wrap="square">
            <a:spAutoFit/>
          </a:bodyPr>
          <a:lstStyle/>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如何提高规则效果评估的体系化和自动化</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如何对规则的效果评估不仅仅停留在静态层面，而是对规则效果的变化趋势有更深入的洞见和掌握</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如何改进规则的上线下线标准，基于效果评估对规则进行分类和细化管理</a:t>
            </a:r>
            <a:endParaRPr lang="en-US" altLang="zh-CN" sz="16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endParaRPr lang="en-US" altLang="zh-CN" sz="1400" b="1" dirty="0">
              <a:ln/>
              <a:latin typeface="微软雅黑" panose="020B0503020204020204" pitchFamily="34" charset="-122"/>
              <a:ea typeface="微软雅黑" panose="020B0503020204020204" pitchFamily="34" charset="-122"/>
            </a:endParaRPr>
          </a:p>
        </p:txBody>
      </p:sp>
      <p:sp>
        <p:nvSpPr>
          <p:cNvPr id="11" name="Rectangle 10"/>
          <p:cNvSpPr/>
          <p:nvPr/>
        </p:nvSpPr>
        <p:spPr>
          <a:xfrm>
            <a:off x="3641977" y="2118966"/>
            <a:ext cx="1724390" cy="369332"/>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挑战点</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Rectangle 11"/>
          <p:cNvSpPr/>
          <p:nvPr/>
        </p:nvSpPr>
        <p:spPr>
          <a:xfrm>
            <a:off x="3641977" y="4304105"/>
            <a:ext cx="1724390" cy="369332"/>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解决效果</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Rectangle 12"/>
          <p:cNvSpPr/>
          <p:nvPr/>
        </p:nvSpPr>
        <p:spPr>
          <a:xfrm>
            <a:off x="3537203" y="4674081"/>
            <a:ext cx="4882897" cy="2037481"/>
          </a:xfrm>
          <a:prstGeom prst="rect">
            <a:avLst/>
          </a:prstGeom>
        </p:spPr>
        <p:txBody>
          <a:bodyPr wrap="square">
            <a:spAutoFit/>
          </a:bodyPr>
          <a:lstStyle/>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基于触发率、命中率和动态变化关联度，建立完善三维度规则动态评估体系</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根据效果评估体系对规则进行系统分类，并制定具体细化的上下线标准和管理方法</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对规则效果的时间趋势进行深度分析，并建立可视化的报表体系</a:t>
            </a:r>
            <a:endParaRPr lang="en-US" altLang="zh-CN" sz="1600" b="1" dirty="0">
              <a:l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2667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68359" y="1013792"/>
            <a:ext cx="3916582" cy="4652338"/>
            <a:chOff x="268359" y="1013792"/>
            <a:chExt cx="3916582" cy="4652338"/>
          </a:xfrm>
        </p:grpSpPr>
        <p:grpSp>
          <p:nvGrpSpPr>
            <p:cNvPr id="26" name="Group 25"/>
            <p:cNvGrpSpPr/>
            <p:nvPr/>
          </p:nvGrpSpPr>
          <p:grpSpPr>
            <a:xfrm>
              <a:off x="268359" y="1013792"/>
              <a:ext cx="3916582" cy="4652338"/>
              <a:chOff x="268359" y="1013792"/>
              <a:chExt cx="3916582" cy="4652338"/>
            </a:xfrm>
          </p:grpSpPr>
          <p:pic>
            <p:nvPicPr>
              <p:cNvPr id="4" name="图片 3" descr="img0.png"/>
              <p:cNvPicPr/>
              <p:nvPr/>
            </p:nvPicPr>
            <p:blipFill>
              <a:blip r:embed="rId2">
                <a:extLst>
                  <a:ext uri="{28A0092B-C50C-407E-A947-70E740481C1C}">
                    <a14:useLocalDpi xmlns:a14="http://schemas.microsoft.com/office/drawing/2010/main" val="0"/>
                  </a:ext>
                </a:extLst>
              </a:blip>
              <a:srcRect/>
              <a:stretch>
                <a:fillRect/>
              </a:stretch>
            </p:blipFill>
            <p:spPr bwMode="auto">
              <a:xfrm>
                <a:off x="278086" y="1751517"/>
                <a:ext cx="3831078" cy="3589768"/>
              </a:xfrm>
              <a:prstGeom prst="rect">
                <a:avLst/>
              </a:prstGeom>
              <a:noFill/>
              <a:ln>
                <a:noFill/>
              </a:ln>
            </p:spPr>
          </p:pic>
          <p:sp>
            <p:nvSpPr>
              <p:cNvPr id="3" name="Rectangle 2"/>
              <p:cNvSpPr/>
              <p:nvPr/>
            </p:nvSpPr>
            <p:spPr>
              <a:xfrm>
                <a:off x="778215" y="1121645"/>
                <a:ext cx="3054485" cy="480131"/>
              </a:xfrm>
              <a:prstGeom prst="rect">
                <a:avLst/>
              </a:prstGeom>
            </p:spPr>
            <p:txBody>
              <a:bodyPr wrap="square">
                <a:spAutoFit/>
              </a:bodyPr>
              <a:lstStyle/>
              <a:p>
                <a:pPr>
                  <a:buNone/>
                </a:pPr>
                <a:r>
                  <a:rPr lang="zh-CN" altLang="en-US" sz="2800" b="1" dirty="0">
                    <a:ln/>
                    <a:latin typeface="微软雅黑" panose="020B0503020204020204" pitchFamily="34" charset="-122"/>
                    <a:ea typeface="微软雅黑" panose="020B0503020204020204" pitchFamily="34" charset="-122"/>
                  </a:rPr>
                  <a:t>规则静态评估分析</a:t>
                </a:r>
                <a:endParaRPr lang="en-US" sz="1800" dirty="0">
                  <a:latin typeface="微软雅黑" panose="020B0503020204020204" pitchFamily="34" charset="-122"/>
                  <a:ea typeface="微软雅黑" panose="020B0503020204020204" pitchFamily="34" charset="-122"/>
                </a:endParaRPr>
              </a:p>
            </p:txBody>
          </p:sp>
          <p:sp>
            <p:nvSpPr>
              <p:cNvPr id="9" name="Rectangle 8"/>
              <p:cNvSpPr/>
              <p:nvPr/>
            </p:nvSpPr>
            <p:spPr>
              <a:xfrm>
                <a:off x="2561358" y="1933920"/>
                <a:ext cx="1419659" cy="757130"/>
              </a:xfrm>
              <a:prstGeom prst="rect">
                <a:avLst/>
              </a:prstGeom>
            </p:spPr>
            <p:txBody>
              <a:bodyPr wrap="square">
                <a:spAutoFit/>
              </a:bodyPr>
              <a:lstStyle/>
              <a:p>
                <a:pPr lvl="0" algn="ctr">
                  <a:buClr>
                    <a:srgbClr val="003F5F"/>
                  </a:buClr>
                  <a:buNone/>
                </a:pPr>
                <a:r>
                  <a:rPr lang="zh-CN" altLang="en-US" sz="1600" b="1" dirty="0">
                    <a:ln/>
                    <a:solidFill>
                      <a:srgbClr val="003F5F"/>
                    </a:solidFill>
                    <a:latin typeface="微软雅黑" panose="020B0503020204020204" pitchFamily="34" charset="-122"/>
                    <a:ea typeface="微软雅黑" panose="020B0503020204020204" pitchFamily="34" charset="-122"/>
                  </a:rPr>
                  <a:t>全部规则</a:t>
                </a:r>
                <a:br>
                  <a:rPr lang="en-US" altLang="zh-CN" sz="1600" b="1" dirty="0">
                    <a:ln/>
                    <a:solidFill>
                      <a:srgbClr val="003F5F"/>
                    </a:solidFill>
                    <a:latin typeface="微软雅黑" panose="020B0503020204020204" pitchFamily="34" charset="-122"/>
                    <a:ea typeface="微软雅黑" panose="020B0503020204020204" pitchFamily="34" charset="-122"/>
                  </a:rPr>
                </a:br>
                <a:r>
                  <a:rPr lang="zh-CN" altLang="en-US" sz="1600" b="1" dirty="0">
                    <a:ln/>
                    <a:solidFill>
                      <a:srgbClr val="003F5F"/>
                    </a:solidFill>
                    <a:latin typeface="微软雅黑" panose="020B0503020204020204" pitchFamily="34" charset="-122"/>
                    <a:ea typeface="微软雅黑" panose="020B0503020204020204" pitchFamily="34" charset="-122"/>
                  </a:rPr>
                  <a:t>触发率命中率关联度分析</a:t>
                </a:r>
                <a:endParaRPr lang="en-US" sz="1600" dirty="0">
                  <a:solidFill>
                    <a:srgbClr val="003F5F"/>
                  </a:solidFill>
                  <a:latin typeface="微软雅黑" panose="020B0503020204020204" pitchFamily="34" charset="-122"/>
                  <a:ea typeface="微软雅黑" panose="020B0503020204020204" pitchFamily="34" charset="-122"/>
                </a:endParaRPr>
              </a:p>
            </p:txBody>
          </p:sp>
          <p:sp>
            <p:nvSpPr>
              <p:cNvPr id="12" name="Rectangle 11"/>
              <p:cNvSpPr/>
              <p:nvPr/>
            </p:nvSpPr>
            <p:spPr bwMode="auto">
              <a:xfrm>
                <a:off x="268359" y="1013792"/>
                <a:ext cx="3916582" cy="46523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4" name="TextBox 23"/>
              <p:cNvSpPr txBox="1"/>
              <p:nvPr/>
            </p:nvSpPr>
            <p:spPr>
              <a:xfrm>
                <a:off x="302622" y="5401155"/>
                <a:ext cx="2358338" cy="258532"/>
              </a:xfrm>
              <a:prstGeom prst="rect">
                <a:avLst/>
              </a:prstGeom>
              <a:noFill/>
            </p:spPr>
            <p:txBody>
              <a:bodyPr wrap="none" rtlCol="0">
                <a:spAutoFit/>
              </a:bodyPr>
              <a:lstStyle/>
              <a:p>
                <a:pPr>
                  <a:buNone/>
                </a:pPr>
                <a:r>
                  <a:rPr lang="zh-CN" altLang="en-US" sz="1200" b="1" dirty="0">
                    <a:solidFill>
                      <a:srgbClr val="002060"/>
                    </a:solidFill>
                    <a:latin typeface="微软雅黑" panose="020B0503020204020204" pitchFamily="34" charset="-122"/>
                    <a:ea typeface="微软雅黑" panose="020B0503020204020204" pitchFamily="34" charset="-122"/>
                  </a:rPr>
                  <a:t>数据统计窗口：</a:t>
                </a:r>
                <a:r>
                  <a:rPr lang="en-US" altLang="zh-CN" sz="1200" b="1" dirty="0">
                    <a:solidFill>
                      <a:srgbClr val="002060"/>
                    </a:solidFill>
                    <a:latin typeface="微软雅黑" panose="020B0503020204020204" pitchFamily="34" charset="-122"/>
                    <a:ea typeface="微软雅黑" panose="020B0503020204020204" pitchFamily="34" charset="-122"/>
                  </a:rPr>
                  <a:t>2016</a:t>
                </a:r>
                <a:r>
                  <a:rPr lang="zh-CN" altLang="en-US" sz="1200" b="1" dirty="0">
                    <a:solidFill>
                      <a:srgbClr val="002060"/>
                    </a:solidFill>
                    <a:latin typeface="微软雅黑" panose="020B0503020204020204" pitchFamily="34" charset="-122"/>
                    <a:ea typeface="微软雅黑" panose="020B0503020204020204" pitchFamily="34" charset="-122"/>
                  </a:rPr>
                  <a:t>年</a:t>
                </a:r>
                <a:r>
                  <a:rPr lang="en-US" altLang="zh-CN" sz="1200" b="1" dirty="0">
                    <a:solidFill>
                      <a:srgbClr val="002060"/>
                    </a:solidFill>
                    <a:latin typeface="微软雅黑" panose="020B0503020204020204" pitchFamily="34" charset="-122"/>
                    <a:ea typeface="微软雅黑" panose="020B0503020204020204" pitchFamily="34" charset="-122"/>
                  </a:rPr>
                  <a:t>1</a:t>
                </a:r>
                <a:r>
                  <a:rPr lang="zh-CN" altLang="en-US" sz="1200" b="1" dirty="0">
                    <a:solidFill>
                      <a:srgbClr val="002060"/>
                    </a:solidFill>
                    <a:latin typeface="微软雅黑" panose="020B0503020204020204" pitchFamily="34" charset="-122"/>
                    <a:ea typeface="微软雅黑" panose="020B0503020204020204" pitchFamily="34" charset="-122"/>
                  </a:rPr>
                  <a:t>月</a:t>
                </a:r>
                <a:r>
                  <a:rPr lang="en-US" altLang="zh-CN" sz="1200" b="1" dirty="0">
                    <a:solidFill>
                      <a:srgbClr val="002060"/>
                    </a:solidFill>
                    <a:latin typeface="微软雅黑" panose="020B0503020204020204" pitchFamily="34" charset="-122"/>
                    <a:ea typeface="微软雅黑" panose="020B0503020204020204" pitchFamily="34" charset="-122"/>
                  </a:rPr>
                  <a:t>-2</a:t>
                </a:r>
                <a:r>
                  <a:rPr lang="zh-CN" altLang="en-US" sz="1200" b="1" dirty="0">
                    <a:solidFill>
                      <a:srgbClr val="002060"/>
                    </a:solidFill>
                    <a:latin typeface="微软雅黑" panose="020B0503020204020204" pitchFamily="34" charset="-122"/>
                    <a:ea typeface="微软雅黑" panose="020B0503020204020204" pitchFamily="34" charset="-122"/>
                  </a:rPr>
                  <a:t>月</a:t>
                </a:r>
                <a:endParaRPr lang="en-US" sz="1200" b="1" dirty="0">
                  <a:solidFill>
                    <a:srgbClr val="002060"/>
                  </a:solidFill>
                  <a:latin typeface="微软雅黑" panose="020B0503020204020204" pitchFamily="34" charset="-122"/>
                  <a:ea typeface="微软雅黑" panose="020B0503020204020204" pitchFamily="34" charset="-122"/>
                </a:endParaRPr>
              </a:p>
            </p:txBody>
          </p:sp>
          <p:sp>
            <p:nvSpPr>
              <p:cNvPr id="29" name="Rectangle 28"/>
              <p:cNvSpPr/>
              <p:nvPr/>
            </p:nvSpPr>
            <p:spPr>
              <a:xfrm>
                <a:off x="1852000" y="5083287"/>
                <a:ext cx="1092014" cy="286232"/>
              </a:xfrm>
              <a:prstGeom prst="rect">
                <a:avLst/>
              </a:prstGeom>
              <a:solidFill>
                <a:schemeClr val="bg1"/>
              </a:solidFill>
            </p:spPr>
            <p:txBody>
              <a:bodyPr wrap="square">
                <a:spAutoFit/>
              </a:bodyPr>
              <a:lstStyle/>
              <a:p>
                <a:pPr lvl="0" algn="ctr">
                  <a:buClr>
                    <a:srgbClr val="003F5F"/>
                  </a:buClr>
                  <a:buNone/>
                </a:pPr>
                <a:r>
                  <a:rPr lang="zh-CN" altLang="en-US" sz="1400" b="1" dirty="0">
                    <a:latin typeface="微软雅黑" panose="020B0503020204020204" pitchFamily="34" charset="-122"/>
                    <a:ea typeface="微软雅黑" panose="020B0503020204020204" pitchFamily="34" charset="-122"/>
                  </a:rPr>
                  <a:t>平均触发率</a:t>
                </a:r>
                <a:endParaRPr lang="en-US" sz="1400" b="1" dirty="0">
                  <a:latin typeface="微软雅黑" panose="020B0503020204020204" pitchFamily="34" charset="-122"/>
                  <a:ea typeface="微软雅黑" panose="020B0503020204020204" pitchFamily="34" charset="-122"/>
                </a:endParaRPr>
              </a:p>
            </p:txBody>
          </p:sp>
        </p:grpSp>
        <p:sp>
          <p:nvSpPr>
            <p:cNvPr id="30" name="Rectangle 29"/>
            <p:cNvSpPr/>
            <p:nvPr/>
          </p:nvSpPr>
          <p:spPr>
            <a:xfrm>
              <a:off x="350819" y="2809046"/>
              <a:ext cx="192940" cy="1061829"/>
            </a:xfrm>
            <a:prstGeom prst="rect">
              <a:avLst/>
            </a:prstGeom>
            <a:solidFill>
              <a:schemeClr val="bg1"/>
            </a:solidFill>
          </p:spPr>
          <p:txBody>
            <a:bodyPr wrap="square">
              <a:spAutoFit/>
            </a:bodyPr>
            <a:lstStyle/>
            <a:p>
              <a:pPr lvl="0" algn="ctr">
                <a:buClr>
                  <a:srgbClr val="003F5F"/>
                </a:buClr>
                <a:buNone/>
              </a:pPr>
              <a:r>
                <a:rPr lang="zh-CN" altLang="en-US" sz="1400" b="1" dirty="0">
                  <a:latin typeface="微软雅黑" panose="020B0503020204020204" pitchFamily="34" charset="-122"/>
                  <a:ea typeface="微软雅黑" panose="020B0503020204020204" pitchFamily="34" charset="-122"/>
                </a:rPr>
                <a:t>平均命中率</a:t>
              </a:r>
              <a:endParaRPr lang="en-US" sz="1400" b="1" dirty="0">
                <a:latin typeface="微软雅黑" panose="020B0503020204020204" pitchFamily="34" charset="-122"/>
                <a:ea typeface="微软雅黑" panose="020B0503020204020204" pitchFamily="34" charset="-122"/>
              </a:endParaRPr>
            </a:p>
          </p:txBody>
        </p:sp>
      </p:gr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基于触发率、命中率和动态变化关联度</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建立完善三维规则动态评估体系</a:t>
            </a:r>
          </a:p>
        </p:txBody>
      </p:sp>
      <p:grpSp>
        <p:nvGrpSpPr>
          <p:cNvPr id="32" name="Group 31"/>
          <p:cNvGrpSpPr/>
          <p:nvPr/>
        </p:nvGrpSpPr>
        <p:grpSpPr>
          <a:xfrm>
            <a:off x="278085" y="6112436"/>
            <a:ext cx="8693090" cy="583985"/>
            <a:chOff x="278085" y="6112436"/>
            <a:chExt cx="8693090" cy="583985"/>
          </a:xfrm>
        </p:grpSpPr>
        <p:sp>
          <p:nvSpPr>
            <p:cNvPr id="17" name="Rectangle 16"/>
            <p:cNvSpPr/>
            <p:nvPr/>
          </p:nvSpPr>
          <p:spPr bwMode="auto">
            <a:xfrm>
              <a:off x="278085" y="6112436"/>
              <a:ext cx="8693089" cy="583985"/>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14" name="Rectangle 13"/>
            <p:cNvSpPr/>
            <p:nvPr/>
          </p:nvSpPr>
          <p:spPr>
            <a:xfrm>
              <a:off x="445729" y="6157922"/>
              <a:ext cx="4019267" cy="480131"/>
            </a:xfrm>
            <a:prstGeom prst="rect">
              <a:avLst/>
            </a:prstGeom>
          </p:spPr>
          <p:txBody>
            <a:bodyPr wrap="square">
              <a:spAutoFit/>
            </a:bodyPr>
            <a:lstStyle/>
            <a:p>
              <a:pPr>
                <a:buNone/>
              </a:pPr>
              <a:r>
                <a:rPr lang="zh-CN" alt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规则三维动态评估体系</a:t>
              </a:r>
              <a:endPar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15" name="Rectangle 14"/>
            <p:cNvSpPr/>
            <p:nvPr/>
          </p:nvSpPr>
          <p:spPr>
            <a:xfrm>
              <a:off x="4299625" y="6227172"/>
              <a:ext cx="4671550" cy="341632"/>
            </a:xfrm>
            <a:prstGeom prst="rect">
              <a:avLst/>
            </a:prstGeom>
          </p:spPr>
          <p:txBody>
            <a:bodyPr wrap="square">
              <a:spAutoFit/>
            </a:bodyPr>
            <a:lstStyle/>
            <a:p>
              <a:pPr>
                <a:buNone/>
              </a:pPr>
              <a:r>
                <a:rPr lang="zh-CN" altLang="en-US" sz="1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平均触发率</a:t>
              </a:r>
              <a:r>
                <a:rPr lang="en-US" altLang="zh-CN" sz="1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a:t>
              </a:r>
              <a:r>
                <a:rPr lang="zh-CN" altLang="en-US" sz="1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平均命中率</a:t>
              </a:r>
              <a:r>
                <a:rPr lang="en-US" altLang="zh-CN" sz="1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a:t>
              </a:r>
              <a:r>
                <a:rPr lang="zh-CN" altLang="en-US" sz="1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动态变化关联度</a:t>
              </a:r>
              <a:endParaRPr lang="en-US" sz="1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grpSp>
      <p:sp>
        <p:nvSpPr>
          <p:cNvPr id="16" name="Rectangle 15"/>
          <p:cNvSpPr/>
          <p:nvPr/>
        </p:nvSpPr>
        <p:spPr>
          <a:xfrm>
            <a:off x="4036243" y="2686943"/>
            <a:ext cx="1107996" cy="1089529"/>
          </a:xfrm>
          <a:prstGeom prst="rect">
            <a:avLst/>
          </a:prstGeom>
        </p:spPr>
        <p:txBody>
          <a:bodyPr wrap="none">
            <a:spAutoFit/>
          </a:bodyPr>
          <a:lstStyle/>
          <a:p>
            <a:pPr>
              <a:buNone/>
            </a:pPr>
            <a:r>
              <a:rPr lang="zh-CN" altLang="en-US" sz="7200" b="1" dirty="0">
                <a:latin typeface="微软雅黑" panose="020B0503020204020204" pitchFamily="34" charset="-122"/>
                <a:ea typeface="微软雅黑" panose="020B0503020204020204" pitchFamily="34" charset="-122"/>
              </a:rPr>
              <a:t>＋</a:t>
            </a:r>
            <a:endParaRPr lang="en-US" sz="7200" b="1" dirty="0">
              <a:latin typeface="微软雅黑" panose="020B0503020204020204" pitchFamily="34" charset="-122"/>
              <a:ea typeface="微软雅黑" panose="020B0503020204020204" pitchFamily="34" charset="-122"/>
            </a:endParaRPr>
          </a:p>
        </p:txBody>
      </p:sp>
      <p:grpSp>
        <p:nvGrpSpPr>
          <p:cNvPr id="7" name="Group 6"/>
          <p:cNvGrpSpPr/>
          <p:nvPr/>
        </p:nvGrpSpPr>
        <p:grpSpPr>
          <a:xfrm>
            <a:off x="607979" y="1913186"/>
            <a:ext cx="796868" cy="2485010"/>
            <a:chOff x="607979" y="1913186"/>
            <a:chExt cx="796868" cy="2485010"/>
          </a:xfrm>
        </p:grpSpPr>
        <p:sp>
          <p:nvSpPr>
            <p:cNvPr id="18" name="Oval 17"/>
            <p:cNvSpPr/>
            <p:nvPr/>
          </p:nvSpPr>
          <p:spPr bwMode="auto">
            <a:xfrm>
              <a:off x="607979" y="1913186"/>
              <a:ext cx="632298" cy="2485010"/>
            </a:xfrm>
            <a:prstGeom prst="ellipse">
              <a:avLst/>
            </a:prstGeom>
            <a:no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0" name="Rectangle 19"/>
            <p:cNvSpPr/>
            <p:nvPr/>
          </p:nvSpPr>
          <p:spPr>
            <a:xfrm>
              <a:off x="784223" y="2682030"/>
              <a:ext cx="620624" cy="1089529"/>
            </a:xfrm>
            <a:prstGeom prst="rect">
              <a:avLst/>
            </a:prstGeom>
          </p:spPr>
          <p:txBody>
            <a:bodyPr wrap="square">
              <a:spAutoFit/>
            </a:bodyPr>
            <a:lstStyle/>
            <a:p>
              <a:pPr lvl="0" algn="ctr">
                <a:buClr>
                  <a:srgbClr val="003F5F"/>
                </a:buClr>
                <a:buNone/>
              </a:pPr>
              <a:r>
                <a:rPr lang="zh-CN" altLang="en-US" sz="1800" b="1" dirty="0">
                  <a:solidFill>
                    <a:srgbClr val="00B050"/>
                  </a:solidFill>
                  <a:latin typeface="微软雅黑" panose="020B0503020204020204" pitchFamily="34" charset="-122"/>
                  <a:ea typeface="微软雅黑" panose="020B0503020204020204" pitchFamily="34" charset="-122"/>
                </a:rPr>
                <a:t>高效规则</a:t>
              </a:r>
              <a:endParaRPr lang="en-US" sz="1800" b="1" dirty="0">
                <a:solidFill>
                  <a:srgbClr val="00B050"/>
                </a:solidFill>
                <a:latin typeface="微软雅黑" panose="020B0503020204020204" pitchFamily="34" charset="-122"/>
                <a:ea typeface="微软雅黑" panose="020B0503020204020204" pitchFamily="34" charset="-122"/>
              </a:endParaRPr>
            </a:p>
          </p:txBody>
        </p:sp>
      </p:grpSp>
      <p:grpSp>
        <p:nvGrpSpPr>
          <p:cNvPr id="8" name="Group 7"/>
          <p:cNvGrpSpPr/>
          <p:nvPr/>
        </p:nvGrpSpPr>
        <p:grpSpPr>
          <a:xfrm>
            <a:off x="2422186" y="4398196"/>
            <a:ext cx="1723842" cy="639917"/>
            <a:chOff x="2422186" y="4398196"/>
            <a:chExt cx="1723842" cy="639917"/>
          </a:xfrm>
        </p:grpSpPr>
        <p:sp>
          <p:nvSpPr>
            <p:cNvPr id="19" name="Oval 18"/>
            <p:cNvSpPr/>
            <p:nvPr/>
          </p:nvSpPr>
          <p:spPr bwMode="auto">
            <a:xfrm rot="5400000">
              <a:off x="2964148" y="3856234"/>
              <a:ext cx="639917" cy="1723842"/>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1" name="Rectangle 20"/>
            <p:cNvSpPr/>
            <p:nvPr/>
          </p:nvSpPr>
          <p:spPr>
            <a:xfrm>
              <a:off x="2686525" y="4405406"/>
              <a:ext cx="1193708" cy="341632"/>
            </a:xfrm>
            <a:prstGeom prst="rect">
              <a:avLst/>
            </a:prstGeom>
          </p:spPr>
          <p:txBody>
            <a:bodyPr wrap="square">
              <a:spAutoFit/>
            </a:bodyPr>
            <a:lstStyle/>
            <a:p>
              <a:pPr lvl="0" algn="ctr">
                <a:buClr>
                  <a:srgbClr val="003F5F"/>
                </a:buClr>
                <a:buNone/>
              </a:pPr>
              <a:r>
                <a:rPr lang="zh-CN" altLang="en-US" sz="1800" b="1" dirty="0">
                  <a:solidFill>
                    <a:srgbClr val="FF0000"/>
                  </a:solidFill>
                  <a:latin typeface="微软雅黑" panose="020B0503020204020204" pitchFamily="34" charset="-122"/>
                  <a:ea typeface="微软雅黑" panose="020B0503020204020204" pitchFamily="34" charset="-122"/>
                </a:rPr>
                <a:t>低效规则</a:t>
              </a:r>
              <a:endParaRPr lang="en-US" sz="1800" b="1" dirty="0">
                <a:solidFill>
                  <a:srgbClr val="FF0000"/>
                </a:solidFill>
                <a:latin typeface="微软雅黑" panose="020B0503020204020204" pitchFamily="34" charset="-122"/>
                <a:ea typeface="微软雅黑" panose="020B0503020204020204" pitchFamily="34" charset="-122"/>
              </a:endParaRPr>
            </a:p>
          </p:txBody>
        </p:sp>
      </p:grpSp>
      <p:sp>
        <p:nvSpPr>
          <p:cNvPr id="23" name="Left Brace 22"/>
          <p:cNvSpPr/>
          <p:nvPr/>
        </p:nvSpPr>
        <p:spPr bwMode="auto">
          <a:xfrm rot="16200000">
            <a:off x="4269710" y="3323089"/>
            <a:ext cx="390572" cy="5109256"/>
          </a:xfrm>
          <a:prstGeom prst="leftBrace">
            <a:avLst>
              <a:gd name="adj1" fmla="val 93014"/>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8" name="Group 27"/>
          <p:cNvGrpSpPr/>
          <p:nvPr/>
        </p:nvGrpSpPr>
        <p:grpSpPr>
          <a:xfrm>
            <a:off x="4919767" y="1013792"/>
            <a:ext cx="3874037" cy="4652338"/>
            <a:chOff x="4919767" y="1013792"/>
            <a:chExt cx="3874037" cy="4652338"/>
          </a:xfrm>
        </p:grpSpPr>
        <p:pic>
          <p:nvPicPr>
            <p:cNvPr id="6" name="图片 45" descr="img23.png"/>
            <p:cNvPicPr/>
            <p:nvPr/>
          </p:nvPicPr>
          <p:blipFill>
            <a:blip r:embed="rId3">
              <a:extLst>
                <a:ext uri="{28A0092B-C50C-407E-A947-70E740481C1C}">
                  <a14:useLocalDpi xmlns:a14="http://schemas.microsoft.com/office/drawing/2010/main" val="0"/>
                </a:ext>
              </a:extLst>
            </a:blip>
            <a:srcRect/>
            <a:stretch>
              <a:fillRect/>
            </a:stretch>
          </p:blipFill>
          <p:spPr bwMode="auto">
            <a:xfrm>
              <a:off x="5131564" y="3637735"/>
              <a:ext cx="2298364" cy="1970026"/>
            </a:xfrm>
            <a:prstGeom prst="rect">
              <a:avLst/>
            </a:prstGeom>
            <a:noFill/>
            <a:ln>
              <a:noFill/>
            </a:ln>
          </p:spPr>
        </p:pic>
        <p:pic>
          <p:nvPicPr>
            <p:cNvPr id="10" name="图片 46" descr="img22.png"/>
            <p:cNvPicPr/>
            <p:nvPr/>
          </p:nvPicPr>
          <p:blipFill>
            <a:blip r:embed="rId4">
              <a:extLst>
                <a:ext uri="{28A0092B-C50C-407E-A947-70E740481C1C}">
                  <a14:useLocalDpi xmlns:a14="http://schemas.microsoft.com/office/drawing/2010/main" val="0"/>
                </a:ext>
              </a:extLst>
            </a:blip>
            <a:srcRect/>
            <a:stretch>
              <a:fillRect/>
            </a:stretch>
          </p:blipFill>
          <p:spPr bwMode="auto">
            <a:xfrm>
              <a:off x="5202603" y="1615728"/>
              <a:ext cx="3319449" cy="1991670"/>
            </a:xfrm>
            <a:prstGeom prst="rect">
              <a:avLst/>
            </a:prstGeom>
            <a:noFill/>
            <a:ln>
              <a:noFill/>
            </a:ln>
          </p:spPr>
        </p:pic>
        <p:sp>
          <p:nvSpPr>
            <p:cNvPr id="11" name="Rectangle 10"/>
            <p:cNvSpPr/>
            <p:nvPr/>
          </p:nvSpPr>
          <p:spPr>
            <a:xfrm>
              <a:off x="5231787" y="1093358"/>
              <a:ext cx="3054485" cy="480131"/>
            </a:xfrm>
            <a:prstGeom prst="rect">
              <a:avLst/>
            </a:prstGeom>
          </p:spPr>
          <p:txBody>
            <a:bodyPr wrap="square">
              <a:spAutoFit/>
            </a:bodyPr>
            <a:lstStyle/>
            <a:p>
              <a:pPr>
                <a:buNone/>
              </a:pPr>
              <a:r>
                <a:rPr lang="zh-CN" altLang="en-US" sz="2800" b="1" dirty="0">
                  <a:ln/>
                  <a:latin typeface="微软雅黑" panose="020B0503020204020204" pitchFamily="34" charset="-122"/>
                  <a:ea typeface="微软雅黑" panose="020B0503020204020204" pitchFamily="34" charset="-122"/>
                </a:rPr>
                <a:t>规则动态评估分析</a:t>
              </a:r>
              <a:endParaRPr lang="en-US" sz="1800" dirty="0">
                <a:latin typeface="微软雅黑" panose="020B0503020204020204" pitchFamily="34" charset="-122"/>
                <a:ea typeface="微软雅黑" panose="020B0503020204020204" pitchFamily="34" charset="-122"/>
              </a:endParaRPr>
            </a:p>
          </p:txBody>
        </p:sp>
        <p:sp>
          <p:nvSpPr>
            <p:cNvPr id="13" name="Rectangle 12"/>
            <p:cNvSpPr/>
            <p:nvPr/>
          </p:nvSpPr>
          <p:spPr bwMode="auto">
            <a:xfrm>
              <a:off x="4919767" y="1013792"/>
              <a:ext cx="3874037" cy="46523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2" name="Rectangle 21"/>
            <p:cNvSpPr/>
            <p:nvPr/>
          </p:nvSpPr>
          <p:spPr>
            <a:xfrm>
              <a:off x="7620000" y="4368308"/>
              <a:ext cx="1140764" cy="590931"/>
            </a:xfrm>
            <a:prstGeom prst="rect">
              <a:avLst/>
            </a:prstGeom>
          </p:spPr>
          <p:txBody>
            <a:bodyPr wrap="square">
              <a:spAutoFit/>
            </a:bodyPr>
            <a:lstStyle/>
            <a:p>
              <a:pPr lvl="0" algn="ctr">
                <a:buClr>
                  <a:srgbClr val="003F5F"/>
                </a:buClr>
                <a:buNone/>
              </a:pPr>
              <a:r>
                <a:rPr lang="zh-CN" altLang="en-US" sz="1800" b="1" dirty="0">
                  <a:solidFill>
                    <a:srgbClr val="003F5F"/>
                  </a:solidFill>
                  <a:latin typeface="微软雅黑" panose="020B0503020204020204" pitchFamily="34" charset="-122"/>
                  <a:ea typeface="微软雅黑" panose="020B0503020204020204" pitchFamily="34" charset="-122"/>
                </a:rPr>
                <a:t>动态变化关联度</a:t>
              </a:r>
              <a:endParaRPr lang="en-US" sz="1800" b="1" dirty="0">
                <a:solidFill>
                  <a:srgbClr val="003F5F"/>
                </a:solidFill>
                <a:latin typeface="微软雅黑" panose="020B0503020204020204" pitchFamily="34" charset="-122"/>
                <a:ea typeface="微软雅黑" panose="020B0503020204020204" pitchFamily="34" charset="-122"/>
              </a:endParaRPr>
            </a:p>
          </p:txBody>
        </p:sp>
        <p:cxnSp>
          <p:nvCxnSpPr>
            <p:cNvPr id="25" name="Straight Arrow Connector 24"/>
            <p:cNvCxnSpPr/>
            <p:nvPr/>
          </p:nvCxnSpPr>
          <p:spPr bwMode="auto">
            <a:xfrm flipH="1" flipV="1">
              <a:off x="7231939" y="4450427"/>
              <a:ext cx="429018" cy="254438"/>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31" name="Rectangle 30"/>
            <p:cNvSpPr/>
            <p:nvPr/>
          </p:nvSpPr>
          <p:spPr>
            <a:xfrm>
              <a:off x="7019625" y="1852304"/>
              <a:ext cx="1003164" cy="867930"/>
            </a:xfrm>
            <a:prstGeom prst="rect">
              <a:avLst/>
            </a:prstGeom>
          </p:spPr>
          <p:txBody>
            <a:bodyPr wrap="square">
              <a:spAutoFit/>
            </a:bodyPr>
            <a:lstStyle/>
            <a:p>
              <a:pPr lvl="0" algn="ctr">
                <a:buClr>
                  <a:srgbClr val="003F5F"/>
                </a:buClr>
                <a:buNone/>
              </a:pPr>
              <a:r>
                <a:rPr lang="zh-CN" altLang="en-US" sz="1400" b="1" dirty="0">
                  <a:ln/>
                  <a:solidFill>
                    <a:srgbClr val="003F5F"/>
                  </a:solidFill>
                  <a:latin typeface="微软雅黑" panose="020B0503020204020204" pitchFamily="34" charset="-122"/>
                  <a:ea typeface="微软雅黑" panose="020B0503020204020204" pitchFamily="34" charset="-122"/>
                </a:rPr>
                <a:t>单条规则触发率命中率时间序列分析</a:t>
              </a:r>
              <a:endParaRPr lang="en-US" sz="1400" dirty="0">
                <a:solidFill>
                  <a:srgbClr val="003F5F"/>
                </a:solidFill>
                <a:latin typeface="微软雅黑" panose="020B0503020204020204" pitchFamily="34" charset="-122"/>
                <a:ea typeface="微软雅黑" panose="020B0503020204020204" pitchFamily="34" charset="-122"/>
              </a:endParaRPr>
            </a:p>
          </p:txBody>
        </p:sp>
        <p:sp>
          <p:nvSpPr>
            <p:cNvPr id="33" name="Rectangle 32"/>
            <p:cNvSpPr/>
            <p:nvPr/>
          </p:nvSpPr>
          <p:spPr>
            <a:xfrm>
              <a:off x="5777095" y="5349229"/>
              <a:ext cx="1092014" cy="258532"/>
            </a:xfrm>
            <a:prstGeom prst="rect">
              <a:avLst/>
            </a:prstGeom>
            <a:solidFill>
              <a:schemeClr val="bg1"/>
            </a:solidFill>
          </p:spPr>
          <p:txBody>
            <a:bodyPr wrap="square">
              <a:spAutoFit/>
            </a:bodyPr>
            <a:lstStyle/>
            <a:p>
              <a:pPr lvl="0" algn="ctr">
                <a:buClr>
                  <a:srgbClr val="003F5F"/>
                </a:buClr>
                <a:buNone/>
              </a:pPr>
              <a:r>
                <a:rPr lang="zh-CN" altLang="en-US" sz="1200" b="1" dirty="0">
                  <a:latin typeface="微软雅黑" panose="020B0503020204020204" pitchFamily="34" charset="-122"/>
                  <a:ea typeface="微软雅黑" panose="020B0503020204020204" pitchFamily="34" charset="-122"/>
                </a:rPr>
                <a:t>触发率</a:t>
              </a:r>
              <a:endParaRPr lang="en-US" sz="1200" b="1" dirty="0">
                <a:latin typeface="微软雅黑" panose="020B0503020204020204" pitchFamily="34" charset="-122"/>
                <a:ea typeface="微软雅黑" panose="020B0503020204020204" pitchFamily="34" charset="-122"/>
              </a:endParaRPr>
            </a:p>
          </p:txBody>
        </p:sp>
        <p:sp>
          <p:nvSpPr>
            <p:cNvPr id="34" name="Rectangle 33"/>
            <p:cNvSpPr/>
            <p:nvPr/>
          </p:nvSpPr>
          <p:spPr>
            <a:xfrm>
              <a:off x="5008095" y="4222778"/>
              <a:ext cx="285850" cy="590931"/>
            </a:xfrm>
            <a:prstGeom prst="rect">
              <a:avLst/>
            </a:prstGeom>
            <a:solidFill>
              <a:schemeClr val="bg1"/>
            </a:solidFill>
          </p:spPr>
          <p:txBody>
            <a:bodyPr wrap="square">
              <a:spAutoFit/>
            </a:bodyPr>
            <a:lstStyle/>
            <a:p>
              <a:pPr lvl="0" algn="ctr">
                <a:buClr>
                  <a:srgbClr val="003F5F"/>
                </a:buClr>
                <a:buNone/>
              </a:pPr>
              <a:r>
                <a:rPr lang="zh-CN" altLang="en-US" sz="1200" b="1" dirty="0">
                  <a:latin typeface="微软雅黑" panose="020B0503020204020204" pitchFamily="34" charset="-122"/>
                  <a:ea typeface="微软雅黑" panose="020B0503020204020204" pitchFamily="34" charset="-122"/>
                </a:rPr>
                <a:t>命中率</a:t>
              </a:r>
              <a:endParaRPr lang="en-US" sz="1200" b="1" dirty="0">
                <a:latin typeface="微软雅黑" panose="020B0503020204020204" pitchFamily="34" charset="-122"/>
                <a:ea typeface="微软雅黑" panose="020B0503020204020204" pitchFamily="34" charset="-122"/>
              </a:endParaRPr>
            </a:p>
          </p:txBody>
        </p:sp>
        <p:sp>
          <p:nvSpPr>
            <p:cNvPr id="35" name="Rectangle 34"/>
            <p:cNvSpPr/>
            <p:nvPr/>
          </p:nvSpPr>
          <p:spPr>
            <a:xfrm>
              <a:off x="8342908" y="2104455"/>
              <a:ext cx="285850" cy="590931"/>
            </a:xfrm>
            <a:prstGeom prst="rect">
              <a:avLst/>
            </a:prstGeom>
            <a:solidFill>
              <a:schemeClr val="bg1"/>
            </a:solidFill>
          </p:spPr>
          <p:txBody>
            <a:bodyPr wrap="square">
              <a:spAutoFit/>
            </a:bodyPr>
            <a:lstStyle/>
            <a:p>
              <a:pPr lvl="0" algn="ctr">
                <a:buClr>
                  <a:srgbClr val="003F5F"/>
                </a:buClr>
                <a:buNone/>
              </a:pPr>
              <a:r>
                <a:rPr lang="zh-CN" altLang="en-US" sz="1200" b="1" dirty="0">
                  <a:latin typeface="微软雅黑" panose="020B0503020204020204" pitchFamily="34" charset="-122"/>
                  <a:ea typeface="微软雅黑" panose="020B0503020204020204" pitchFamily="34" charset="-122"/>
                </a:rPr>
                <a:t>命中率</a:t>
              </a:r>
              <a:endParaRPr lang="en-US" sz="1200" b="1" dirty="0">
                <a:latin typeface="微软雅黑" panose="020B0503020204020204" pitchFamily="34" charset="-122"/>
                <a:ea typeface="微软雅黑" panose="020B0503020204020204" pitchFamily="34" charset="-122"/>
              </a:endParaRPr>
            </a:p>
          </p:txBody>
        </p:sp>
        <p:sp>
          <p:nvSpPr>
            <p:cNvPr id="36" name="Rectangle 35"/>
            <p:cNvSpPr/>
            <p:nvPr/>
          </p:nvSpPr>
          <p:spPr>
            <a:xfrm>
              <a:off x="5073819" y="2114183"/>
              <a:ext cx="285850" cy="590931"/>
            </a:xfrm>
            <a:prstGeom prst="rect">
              <a:avLst/>
            </a:prstGeom>
            <a:solidFill>
              <a:schemeClr val="bg1"/>
            </a:solidFill>
          </p:spPr>
          <p:txBody>
            <a:bodyPr wrap="square">
              <a:spAutoFit/>
            </a:bodyPr>
            <a:lstStyle/>
            <a:p>
              <a:pPr lvl="0" algn="ctr">
                <a:buClr>
                  <a:srgbClr val="003F5F"/>
                </a:buClr>
                <a:buNone/>
              </a:pPr>
              <a:r>
                <a:rPr lang="zh-CN" altLang="en-US" sz="1200" b="1" dirty="0">
                  <a:latin typeface="微软雅黑" panose="020B0503020204020204" pitchFamily="34" charset="-122"/>
                  <a:ea typeface="微软雅黑" panose="020B0503020204020204" pitchFamily="34" charset="-122"/>
                </a:rPr>
                <a:t>触发率</a:t>
              </a:r>
              <a:endParaRPr lang="en-US" sz="1200" b="1" dirty="0">
                <a:latin typeface="微软雅黑" panose="020B0503020204020204" pitchFamily="34" charset="-122"/>
                <a:ea typeface="微软雅黑" panose="020B0503020204020204" pitchFamily="34" charset="-122"/>
              </a:endParaRPr>
            </a:p>
          </p:txBody>
        </p:sp>
        <p:sp>
          <p:nvSpPr>
            <p:cNvPr id="5" name="Rectangle 4"/>
            <p:cNvSpPr/>
            <p:nvPr/>
          </p:nvSpPr>
          <p:spPr>
            <a:xfrm>
              <a:off x="7634101" y="4090224"/>
              <a:ext cx="1107996" cy="341632"/>
            </a:xfrm>
            <a:prstGeom prst="rect">
              <a:avLst/>
            </a:prstGeom>
          </p:spPr>
          <p:txBody>
            <a:bodyPr wrap="none">
              <a:spAutoFit/>
            </a:bodyPr>
            <a:lstStyle/>
            <a:p>
              <a:pPr>
                <a:buNone/>
              </a:pPr>
              <a:r>
                <a:rPr lang="zh-CN" altLang="en-US" sz="1800" b="1" dirty="0">
                  <a:ln/>
                  <a:solidFill>
                    <a:srgbClr val="003F5F"/>
                  </a:solidFill>
                  <a:latin typeface="微软雅黑" panose="020B0503020204020204" pitchFamily="34" charset="-122"/>
                  <a:ea typeface="微软雅黑" panose="020B0503020204020204" pitchFamily="34" charset="-122"/>
                </a:rPr>
                <a:t>单条规则</a:t>
              </a:r>
              <a:endParaRPr lang="en-US" sz="18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950017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1000"/>
                                        <p:tgtEl>
                                          <p:spTgt spid="23"/>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up)">
                                      <p:cBhvr>
                                        <p:cTn id="36"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根据动态评估体系对规则进行系统分类</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制定具体细化的上下线标准和管理方法</a:t>
            </a:r>
          </a:p>
        </p:txBody>
      </p:sp>
      <p:graphicFrame>
        <p:nvGraphicFramePr>
          <p:cNvPr id="6" name="表格 2"/>
          <p:cNvGraphicFramePr>
            <a:graphicFrameLocks noGrp="1"/>
          </p:cNvGraphicFramePr>
          <p:nvPr>
            <p:extLst>
              <p:ext uri="{D42A27DB-BD31-4B8C-83A1-F6EECF244321}">
                <p14:modId xmlns:p14="http://schemas.microsoft.com/office/powerpoint/2010/main" val="1825660033"/>
              </p:ext>
            </p:extLst>
          </p:nvPr>
        </p:nvGraphicFramePr>
        <p:xfrm>
          <a:off x="401528" y="4194152"/>
          <a:ext cx="8320927" cy="2308425"/>
        </p:xfrm>
        <a:graphic>
          <a:graphicData uri="http://schemas.openxmlformats.org/drawingml/2006/table">
            <a:tbl>
              <a:tblPr firstRow="1" firstCol="1" bandRow="1">
                <a:tableStyleId>{5C22544A-7EE6-4342-B048-85BDC9FD1C3A}</a:tableStyleId>
              </a:tblPr>
              <a:tblGrid>
                <a:gridCol w="617356">
                  <a:extLst>
                    <a:ext uri="{9D8B030D-6E8A-4147-A177-3AD203B41FA5}">
                      <a16:colId xmlns:a16="http://schemas.microsoft.com/office/drawing/2014/main" val="20000"/>
                    </a:ext>
                  </a:extLst>
                </a:gridCol>
                <a:gridCol w="1055066">
                  <a:extLst>
                    <a:ext uri="{9D8B030D-6E8A-4147-A177-3AD203B41FA5}">
                      <a16:colId xmlns:a16="http://schemas.microsoft.com/office/drawing/2014/main" val="20001"/>
                    </a:ext>
                  </a:extLst>
                </a:gridCol>
                <a:gridCol w="755656">
                  <a:extLst>
                    <a:ext uri="{9D8B030D-6E8A-4147-A177-3AD203B41FA5}">
                      <a16:colId xmlns:a16="http://schemas.microsoft.com/office/drawing/2014/main" val="20002"/>
                    </a:ext>
                  </a:extLst>
                </a:gridCol>
                <a:gridCol w="755656">
                  <a:extLst>
                    <a:ext uri="{9D8B030D-6E8A-4147-A177-3AD203B41FA5}">
                      <a16:colId xmlns:a16="http://schemas.microsoft.com/office/drawing/2014/main" val="20003"/>
                    </a:ext>
                  </a:extLst>
                </a:gridCol>
                <a:gridCol w="1430955">
                  <a:extLst>
                    <a:ext uri="{9D8B030D-6E8A-4147-A177-3AD203B41FA5}">
                      <a16:colId xmlns:a16="http://schemas.microsoft.com/office/drawing/2014/main" val="20004"/>
                    </a:ext>
                  </a:extLst>
                </a:gridCol>
                <a:gridCol w="651753">
                  <a:extLst>
                    <a:ext uri="{9D8B030D-6E8A-4147-A177-3AD203B41FA5}">
                      <a16:colId xmlns:a16="http://schemas.microsoft.com/office/drawing/2014/main" val="20005"/>
                    </a:ext>
                  </a:extLst>
                </a:gridCol>
                <a:gridCol w="719847">
                  <a:extLst>
                    <a:ext uri="{9D8B030D-6E8A-4147-A177-3AD203B41FA5}">
                      <a16:colId xmlns:a16="http://schemas.microsoft.com/office/drawing/2014/main" val="20006"/>
                    </a:ext>
                  </a:extLst>
                </a:gridCol>
                <a:gridCol w="2334638">
                  <a:extLst>
                    <a:ext uri="{9D8B030D-6E8A-4147-A177-3AD203B41FA5}">
                      <a16:colId xmlns:a16="http://schemas.microsoft.com/office/drawing/2014/main" val="20007"/>
                    </a:ext>
                  </a:extLst>
                </a:gridCol>
              </a:tblGrid>
              <a:tr h="416727">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性能</a:t>
                      </a:r>
                      <a:br>
                        <a:rPr lang="en-US" sz="1400" kern="0" dirty="0">
                          <a:effectLst/>
                          <a:latin typeface="微软雅黑" panose="020B0503020204020204" pitchFamily="34" charset="-122"/>
                          <a:ea typeface="微软雅黑" panose="020B0503020204020204" pitchFamily="34" charset="-122"/>
                        </a:rPr>
                      </a:br>
                      <a:r>
                        <a:rPr lang="zh-CN" sz="1400" kern="0" dirty="0">
                          <a:effectLst/>
                          <a:latin typeface="微软雅黑" panose="020B0503020204020204" pitchFamily="34" charset="-122"/>
                          <a:ea typeface="微软雅黑" panose="020B0503020204020204" pitchFamily="34" charset="-122"/>
                        </a:rPr>
                        <a:t>排序</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规则类型</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触发率</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命中率</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关联度</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频数</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百分比</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管理建议</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0"/>
                  </a:ext>
                </a:extLst>
              </a:tr>
              <a:tr h="24743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altLang="en-US" sz="1400" b="1" kern="0" dirty="0">
                          <a:solidFill>
                            <a:schemeClr val="dk1"/>
                          </a:solidFill>
                          <a:effectLst/>
                          <a:latin typeface="微软雅黑" panose="020B0503020204020204" pitchFamily="34" charset="-122"/>
                          <a:ea typeface="微软雅黑" panose="020B0503020204020204" pitchFamily="34" charset="-122"/>
                          <a:cs typeface="+mn-cs"/>
                        </a:rPr>
                        <a:t>高效型</a:t>
                      </a:r>
                      <a:endParaRPr lang="zh-CN" sz="1400" b="1"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高</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无关联</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32</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15.38</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上线使用</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1"/>
                  </a:ext>
                </a:extLst>
              </a:tr>
              <a:tr h="247432">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b="1" kern="0" dirty="0">
                          <a:effectLst/>
                          <a:latin typeface="微软雅黑" panose="020B0503020204020204" pitchFamily="34" charset="-122"/>
                          <a:ea typeface="微软雅黑" panose="020B0503020204020204" pitchFamily="34" charset="-122"/>
                        </a:rPr>
                        <a:t>稳健</a:t>
                      </a:r>
                      <a:r>
                        <a:rPr lang="zh-CN" altLang="en-US" sz="1400" b="1" kern="0" dirty="0">
                          <a:effectLst/>
                          <a:latin typeface="微软雅黑" panose="020B0503020204020204" pitchFamily="34" charset="-122"/>
                          <a:ea typeface="微软雅黑" panose="020B0503020204020204" pitchFamily="34" charset="-122"/>
                        </a:rPr>
                        <a:t>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低</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中</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无关联</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134</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a:effectLst/>
                          <a:latin typeface="微软雅黑" panose="020B0503020204020204" pitchFamily="34" charset="-122"/>
                          <a:ea typeface="微软雅黑" panose="020B0503020204020204" pitchFamily="34" charset="-122"/>
                        </a:rPr>
                        <a:t>64.42</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上线使用</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2"/>
                  </a:ext>
                </a:extLst>
              </a:tr>
              <a:tr h="46525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b="1" kern="0" dirty="0">
                          <a:effectLst/>
                          <a:latin typeface="微软雅黑" panose="020B0503020204020204" pitchFamily="34" charset="-122"/>
                          <a:ea typeface="微软雅黑" panose="020B0503020204020204" pitchFamily="34" charset="-122"/>
                        </a:rPr>
                        <a:t>退化</a:t>
                      </a:r>
                      <a:r>
                        <a:rPr lang="zh-CN" altLang="en-US" sz="1400" b="1" kern="0" dirty="0">
                          <a:effectLst/>
                          <a:latin typeface="微软雅黑" panose="020B0503020204020204" pitchFamily="34" charset="-122"/>
                          <a:ea typeface="微软雅黑" panose="020B0503020204020204" pitchFamily="34" charset="-122"/>
                        </a:rPr>
                        <a:t>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高</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负关联</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6</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a:effectLst/>
                          <a:latin typeface="微软雅黑" panose="020B0503020204020204" pitchFamily="34" charset="-122"/>
                          <a:ea typeface="微软雅黑" panose="020B0503020204020204" pitchFamily="34" charset="-122"/>
                        </a:rPr>
                        <a:t>2.88</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上线使用，密切监控，发现触发率上升时及时下线</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3"/>
                  </a:ext>
                </a:extLst>
              </a:tr>
              <a:tr h="41672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b="1" kern="0" dirty="0">
                          <a:effectLst/>
                          <a:latin typeface="微软雅黑" panose="020B0503020204020204" pitchFamily="34" charset="-122"/>
                          <a:ea typeface="微软雅黑" panose="020B0503020204020204" pitchFamily="34" charset="-122"/>
                        </a:rPr>
                        <a:t>潜力</a:t>
                      </a:r>
                      <a:r>
                        <a:rPr lang="zh-CN" altLang="en-US" sz="1400" b="1" kern="0" dirty="0">
                          <a:effectLst/>
                          <a:latin typeface="微软雅黑" panose="020B0503020204020204" pitchFamily="34" charset="-122"/>
                          <a:ea typeface="微软雅黑" panose="020B0503020204020204" pitchFamily="34" charset="-122"/>
                        </a:rPr>
                        <a:t>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正关联或无关联</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5</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a:effectLst/>
                          <a:latin typeface="微软雅黑" panose="020B0503020204020204" pitchFamily="34" charset="-122"/>
                          <a:ea typeface="微软雅黑" panose="020B0503020204020204" pitchFamily="34" charset="-122"/>
                        </a:rPr>
                        <a:t>2.4</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密切监控，发现触发率上升时及时上线</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4"/>
                  </a:ext>
                </a:extLst>
              </a:tr>
              <a:tr h="24743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b="1" kern="0" dirty="0">
                          <a:effectLst/>
                          <a:latin typeface="微软雅黑" panose="020B0503020204020204" pitchFamily="34" charset="-122"/>
                          <a:ea typeface="微软雅黑" panose="020B0503020204020204" pitchFamily="34" charset="-122"/>
                        </a:rPr>
                        <a:t>低效</a:t>
                      </a:r>
                      <a:r>
                        <a:rPr lang="zh-CN" altLang="en-US" sz="1400" b="1" kern="0" dirty="0">
                          <a:effectLst/>
                          <a:latin typeface="微软雅黑" panose="020B0503020204020204" pitchFamily="34" charset="-122"/>
                          <a:ea typeface="微软雅黑" panose="020B0503020204020204" pitchFamily="34" charset="-122"/>
                        </a:rPr>
                        <a:t>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中</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中、低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无关联</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19</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9.13</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altLang="en-US" sz="1400" kern="0" dirty="0">
                          <a:effectLst/>
                          <a:latin typeface="微软雅黑" panose="020B0503020204020204" pitchFamily="34" charset="-122"/>
                          <a:ea typeface="微软雅黑" panose="020B0503020204020204" pitchFamily="34" charset="-122"/>
                        </a:rPr>
                        <a:t>建议</a:t>
                      </a:r>
                      <a:r>
                        <a:rPr lang="zh-CN" sz="1400" kern="0" dirty="0">
                          <a:effectLst/>
                          <a:latin typeface="微软雅黑" panose="020B0503020204020204" pitchFamily="34" charset="-122"/>
                          <a:ea typeface="微软雅黑" panose="020B0503020204020204" pitchFamily="34" charset="-122"/>
                        </a:rPr>
                        <a:t>线下监控</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5"/>
                  </a:ext>
                </a:extLst>
              </a:tr>
              <a:tr h="247432">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6</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altLang="en-US" sz="1400" b="1" kern="0" dirty="0">
                          <a:effectLst/>
                          <a:latin typeface="微软雅黑" panose="020B0503020204020204" pitchFamily="34" charset="-122"/>
                          <a:ea typeface="微软雅黑" panose="020B0503020204020204" pitchFamily="34" charset="-122"/>
                        </a:rPr>
                        <a:t>严重低效型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高</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中、低</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无关联</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12</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5.77</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线下监控或考虑淘汰</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grpSp>
        <p:nvGrpSpPr>
          <p:cNvPr id="3" name="Group 2"/>
          <p:cNvGrpSpPr/>
          <p:nvPr/>
        </p:nvGrpSpPr>
        <p:grpSpPr>
          <a:xfrm>
            <a:off x="4377443" y="825503"/>
            <a:ext cx="4385874" cy="3234419"/>
            <a:chOff x="622567" y="825503"/>
            <a:chExt cx="4385874" cy="3234419"/>
          </a:xfrm>
        </p:grpSpPr>
        <p:pic>
          <p:nvPicPr>
            <p:cNvPr id="4"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567" y="825503"/>
              <a:ext cx="4259634" cy="316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43589" y="1651003"/>
              <a:ext cx="428017" cy="1837426"/>
            </a:xfrm>
            <a:prstGeom prst="rect">
              <a:avLst/>
            </a:prstGeom>
          </p:spPr>
          <p:txBody>
            <a:bodyPr wrap="square">
              <a:spAutoFit/>
            </a:bodyPr>
            <a:lstStyle/>
            <a:p>
              <a:pPr lvl="0" algn="ctr">
                <a:buClr>
                  <a:srgbClr val="003F5F"/>
                </a:buClr>
                <a:buNone/>
              </a:pPr>
              <a:r>
                <a:rPr lang="zh-CN" altLang="en-US" sz="1800" b="1" dirty="0">
                  <a:solidFill>
                    <a:srgbClr val="003F5F"/>
                  </a:solidFill>
                  <a:latin typeface="微软雅黑" panose="020B0503020204020204" pitchFamily="34" charset="-122"/>
                  <a:ea typeface="微软雅黑" panose="020B0503020204020204" pitchFamily="34" charset="-122"/>
                </a:rPr>
                <a:t>动态变化关联度</a:t>
              </a:r>
              <a:endParaRPr lang="en-US" sz="1800" b="1" dirty="0">
                <a:solidFill>
                  <a:srgbClr val="003F5F"/>
                </a:solidFill>
                <a:latin typeface="微软雅黑" panose="020B0503020204020204" pitchFamily="34" charset="-122"/>
                <a:ea typeface="微软雅黑" panose="020B0503020204020204" pitchFamily="34" charset="-122"/>
              </a:endParaRPr>
            </a:p>
          </p:txBody>
        </p:sp>
        <p:sp>
          <p:nvSpPr>
            <p:cNvPr id="7" name="Rectangle 6"/>
            <p:cNvSpPr/>
            <p:nvPr/>
          </p:nvSpPr>
          <p:spPr>
            <a:xfrm rot="19384364">
              <a:off x="2881324" y="3247799"/>
              <a:ext cx="2127117" cy="341632"/>
            </a:xfrm>
            <a:prstGeom prst="rect">
              <a:avLst/>
            </a:prstGeom>
          </p:spPr>
          <p:txBody>
            <a:bodyPr wrap="square">
              <a:spAutoFit/>
            </a:bodyPr>
            <a:lstStyle/>
            <a:p>
              <a:pPr lvl="0" algn="ctr">
                <a:buClr>
                  <a:srgbClr val="003F5F"/>
                </a:buClr>
                <a:buNone/>
              </a:pPr>
              <a:r>
                <a:rPr lang="zh-CN" altLang="en-US" sz="1800" b="1" dirty="0">
                  <a:solidFill>
                    <a:srgbClr val="003F5F"/>
                  </a:solidFill>
                  <a:latin typeface="微软雅黑" panose="020B0503020204020204" pitchFamily="34" charset="-122"/>
                  <a:ea typeface="微软雅黑" panose="020B0503020204020204" pitchFamily="34" charset="-122"/>
                </a:rPr>
                <a:t>触发率</a:t>
              </a:r>
              <a:endParaRPr lang="en-US" sz="1800" b="1" dirty="0">
                <a:solidFill>
                  <a:srgbClr val="003F5F"/>
                </a:solidFill>
                <a:latin typeface="微软雅黑" panose="020B0503020204020204" pitchFamily="34" charset="-122"/>
                <a:ea typeface="微软雅黑" panose="020B0503020204020204" pitchFamily="34" charset="-122"/>
              </a:endParaRPr>
            </a:p>
          </p:txBody>
        </p:sp>
        <p:sp>
          <p:nvSpPr>
            <p:cNvPr id="8" name="Rectangle 7"/>
            <p:cNvSpPr/>
            <p:nvPr/>
          </p:nvSpPr>
          <p:spPr>
            <a:xfrm rot="373152">
              <a:off x="1674792" y="3383823"/>
              <a:ext cx="2127117" cy="341632"/>
            </a:xfrm>
            <a:prstGeom prst="rect">
              <a:avLst/>
            </a:prstGeom>
          </p:spPr>
          <p:txBody>
            <a:bodyPr wrap="square">
              <a:spAutoFit/>
            </a:bodyPr>
            <a:lstStyle/>
            <a:p>
              <a:pPr lvl="0" algn="ctr">
                <a:buClr>
                  <a:srgbClr val="003F5F"/>
                </a:buClr>
                <a:buNone/>
              </a:pPr>
              <a:r>
                <a:rPr lang="zh-CN" altLang="en-US" sz="1800" b="1" dirty="0">
                  <a:solidFill>
                    <a:srgbClr val="003F5F"/>
                  </a:solidFill>
                  <a:latin typeface="微软雅黑" panose="020B0503020204020204" pitchFamily="34" charset="-122"/>
                  <a:ea typeface="微软雅黑" panose="020B0503020204020204" pitchFamily="34" charset="-122"/>
                </a:rPr>
                <a:t>命中率</a:t>
              </a:r>
              <a:endParaRPr lang="en-US" sz="1800" b="1" dirty="0">
                <a:solidFill>
                  <a:srgbClr val="003F5F"/>
                </a:solidFill>
                <a:latin typeface="微软雅黑" panose="020B0503020204020204" pitchFamily="34" charset="-122"/>
                <a:ea typeface="微软雅黑" panose="020B0503020204020204" pitchFamily="34" charset="-122"/>
              </a:endParaRPr>
            </a:p>
          </p:txBody>
        </p:sp>
        <p:sp>
          <p:nvSpPr>
            <p:cNvPr id="9" name="Rectangle 8"/>
            <p:cNvSpPr/>
            <p:nvPr/>
          </p:nvSpPr>
          <p:spPr>
            <a:xfrm rot="373152">
              <a:off x="1041288" y="3609181"/>
              <a:ext cx="593486" cy="258532"/>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低</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0" name="Rectangle 9"/>
            <p:cNvSpPr/>
            <p:nvPr/>
          </p:nvSpPr>
          <p:spPr>
            <a:xfrm rot="373152">
              <a:off x="3339139" y="3801390"/>
              <a:ext cx="593486" cy="258532"/>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高</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1" name="Rectangle 10"/>
            <p:cNvSpPr/>
            <p:nvPr/>
          </p:nvSpPr>
          <p:spPr>
            <a:xfrm rot="373152">
              <a:off x="1169131" y="1617397"/>
              <a:ext cx="821910" cy="258532"/>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正关联</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2" name="Rectangle 11"/>
            <p:cNvSpPr/>
            <p:nvPr/>
          </p:nvSpPr>
          <p:spPr>
            <a:xfrm rot="373152">
              <a:off x="4341822" y="2979693"/>
              <a:ext cx="593486" cy="258532"/>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低</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3" name="Rectangle 12"/>
            <p:cNvSpPr/>
            <p:nvPr/>
          </p:nvSpPr>
          <p:spPr>
            <a:xfrm rot="373152">
              <a:off x="1169131" y="2481028"/>
              <a:ext cx="821910" cy="258532"/>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无关联</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4" name="Rectangle 13"/>
            <p:cNvSpPr/>
            <p:nvPr/>
          </p:nvSpPr>
          <p:spPr>
            <a:xfrm rot="373152">
              <a:off x="1229625" y="3403846"/>
              <a:ext cx="821910" cy="258532"/>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负关联</a:t>
              </a:r>
              <a:endParaRPr lang="en-US" sz="1200" b="1" dirty="0">
                <a:solidFill>
                  <a:srgbClr val="003F5F"/>
                </a:solidFill>
                <a:latin typeface="微软雅黑" panose="020B0503020204020204" pitchFamily="34" charset="-122"/>
                <a:ea typeface="微软雅黑" panose="020B0503020204020204" pitchFamily="34" charset="-122"/>
              </a:endParaRPr>
            </a:p>
          </p:txBody>
        </p:sp>
      </p:grpSp>
      <p:sp>
        <p:nvSpPr>
          <p:cNvPr id="15" name="Rectangle 14"/>
          <p:cNvSpPr/>
          <p:nvPr/>
        </p:nvSpPr>
        <p:spPr bwMode="auto">
          <a:xfrm>
            <a:off x="381000" y="1445315"/>
            <a:ext cx="3968376" cy="2260823"/>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16" name="Rectangle 15"/>
          <p:cNvSpPr/>
          <p:nvPr/>
        </p:nvSpPr>
        <p:spPr>
          <a:xfrm>
            <a:off x="468549" y="1619350"/>
            <a:ext cx="4019267" cy="480131"/>
          </a:xfrm>
          <a:prstGeom prst="rect">
            <a:avLst/>
          </a:prstGeom>
        </p:spPr>
        <p:txBody>
          <a:bodyPr wrap="square">
            <a:spAutoFit/>
          </a:bodyPr>
          <a:lstStyle/>
          <a:p>
            <a:pPr>
              <a:buNone/>
            </a:pPr>
            <a:r>
              <a:rPr lang="zh-CN" alt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规则三维动态评估体系</a:t>
            </a:r>
            <a:endPar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17" name="Rectangle 16"/>
          <p:cNvSpPr/>
          <p:nvPr/>
        </p:nvSpPr>
        <p:spPr>
          <a:xfrm>
            <a:off x="1265153" y="2398853"/>
            <a:ext cx="2718341" cy="1089529"/>
          </a:xfrm>
          <a:prstGeom prst="rect">
            <a:avLst/>
          </a:prstGeom>
        </p:spPr>
        <p:txBody>
          <a:bodyPr wrap="square">
            <a:spAutoFit/>
          </a:bodyPr>
          <a:lstStyle/>
          <a:p>
            <a:pPr>
              <a:buNone/>
            </a:pPr>
            <a:r>
              <a:rPr lang="zh-CN" alt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平均触发率</a:t>
            </a:r>
            <a: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a:t>
            </a:r>
            <a:b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br>
            <a:r>
              <a:rPr lang="zh-CN" alt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平均命中率</a:t>
            </a:r>
            <a: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a:t>
            </a:r>
            <a:b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br>
            <a:r>
              <a:rPr lang="zh-CN" alt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动态变化关联度</a:t>
            </a:r>
            <a:endPar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19" name="TextBox 18"/>
          <p:cNvSpPr txBox="1"/>
          <p:nvPr/>
        </p:nvSpPr>
        <p:spPr>
          <a:xfrm>
            <a:off x="357377" y="3962043"/>
            <a:ext cx="2042547" cy="258532"/>
          </a:xfrm>
          <a:prstGeom prst="rect">
            <a:avLst/>
          </a:prstGeom>
          <a:noFill/>
        </p:spPr>
        <p:txBody>
          <a:bodyPr wrap="none" rtlCol="0">
            <a:spAutoFit/>
          </a:bodyPr>
          <a:lstStyle/>
          <a:p>
            <a:pPr>
              <a:buNone/>
            </a:pPr>
            <a:r>
              <a:rPr lang="zh-CN" altLang="en-US" sz="1200" b="1" dirty="0">
                <a:solidFill>
                  <a:srgbClr val="002060"/>
                </a:solidFill>
                <a:latin typeface="微软雅黑" panose="020B0503020204020204" pitchFamily="34" charset="-122"/>
                <a:ea typeface="微软雅黑" panose="020B0503020204020204" pitchFamily="34" charset="-122"/>
              </a:rPr>
              <a:t>数据统计窗口：</a:t>
            </a:r>
            <a:r>
              <a:rPr lang="en-US" altLang="zh-CN" sz="1200" b="1" dirty="0">
                <a:solidFill>
                  <a:srgbClr val="002060"/>
                </a:solidFill>
                <a:latin typeface="微软雅黑" panose="020B0503020204020204" pitchFamily="34" charset="-122"/>
                <a:ea typeface="微软雅黑" panose="020B0503020204020204" pitchFamily="34" charset="-122"/>
              </a:rPr>
              <a:t>2016</a:t>
            </a:r>
            <a:r>
              <a:rPr lang="zh-CN" altLang="en-US" sz="1200" b="1" dirty="0">
                <a:solidFill>
                  <a:srgbClr val="002060"/>
                </a:solidFill>
                <a:latin typeface="微软雅黑" panose="020B0503020204020204" pitchFamily="34" charset="-122"/>
                <a:ea typeface="微软雅黑" panose="020B0503020204020204" pitchFamily="34" charset="-122"/>
              </a:rPr>
              <a:t>年</a:t>
            </a:r>
            <a:r>
              <a:rPr lang="en-US" altLang="zh-CN" sz="1200" b="1" dirty="0">
                <a:solidFill>
                  <a:srgbClr val="002060"/>
                </a:solidFill>
                <a:latin typeface="微软雅黑" panose="020B0503020204020204" pitchFamily="34" charset="-122"/>
                <a:ea typeface="微软雅黑" panose="020B0503020204020204" pitchFamily="34" charset="-122"/>
              </a:rPr>
              <a:t>2</a:t>
            </a:r>
            <a:r>
              <a:rPr lang="zh-CN" altLang="en-US" sz="1200" b="1" dirty="0">
                <a:solidFill>
                  <a:srgbClr val="002060"/>
                </a:solidFill>
                <a:latin typeface="微软雅黑" panose="020B0503020204020204" pitchFamily="34" charset="-122"/>
                <a:ea typeface="微软雅黑" panose="020B0503020204020204" pitchFamily="34" charset="-122"/>
              </a:rPr>
              <a:t>月</a:t>
            </a:r>
            <a:endParaRPr lang="en-US" sz="1200" b="1" dirty="0">
              <a:solidFill>
                <a:srgbClr val="002060"/>
              </a:solidFill>
              <a:latin typeface="微软雅黑" panose="020B0503020204020204" pitchFamily="34" charset="-122"/>
              <a:ea typeface="微软雅黑" panose="020B0503020204020204" pitchFamily="34" charset="-122"/>
            </a:endParaRPr>
          </a:p>
        </p:txBody>
      </p:sp>
      <p:sp>
        <p:nvSpPr>
          <p:cNvPr id="18" name="Rectangle 17"/>
          <p:cNvSpPr/>
          <p:nvPr/>
        </p:nvSpPr>
        <p:spPr>
          <a:xfrm>
            <a:off x="3760751" y="6565555"/>
            <a:ext cx="5081591" cy="244682"/>
          </a:xfrm>
          <a:prstGeom prst="rect">
            <a:avLst/>
          </a:prstGeom>
        </p:spPr>
        <p:txBody>
          <a:bodyPr wrap="square">
            <a:spAutoFit/>
          </a:bodyPr>
          <a:lstStyle/>
          <a:p>
            <a:pPr>
              <a:buNone/>
            </a:pPr>
            <a:r>
              <a:rPr lang="zh-CN" altLang="en-US" sz="1100" b="1" dirty="0">
                <a:latin typeface="微软雅黑" panose="020B0503020204020204" pitchFamily="34" charset="-122"/>
                <a:ea typeface="微软雅黑" panose="020B0503020204020204" pitchFamily="34" charset="-122"/>
              </a:rPr>
              <a:t>现有</a:t>
            </a:r>
            <a:r>
              <a:rPr lang="en-US" altLang="zh-CN" sz="1100" b="1" dirty="0">
                <a:latin typeface="微软雅黑" panose="020B0503020204020204" pitchFamily="34" charset="-122"/>
                <a:ea typeface="微软雅黑" panose="020B0503020204020204" pitchFamily="34" charset="-122"/>
              </a:rPr>
              <a:t>INSTINCT</a:t>
            </a:r>
            <a:r>
              <a:rPr lang="zh-CN" altLang="en-US" sz="1100" b="1" dirty="0">
                <a:latin typeface="微软雅黑" panose="020B0503020204020204" pitchFamily="34" charset="-122"/>
                <a:ea typeface="微软雅黑" panose="020B0503020204020204" pitchFamily="34" charset="-122"/>
              </a:rPr>
              <a:t>规则库中共</a:t>
            </a:r>
            <a:r>
              <a:rPr lang="en-US" altLang="zh-CN" sz="1100" b="1" dirty="0">
                <a:latin typeface="微软雅黑" panose="020B0503020204020204" pitchFamily="34" charset="-122"/>
                <a:ea typeface="微软雅黑" panose="020B0503020204020204" pitchFamily="34" charset="-122"/>
              </a:rPr>
              <a:t>551</a:t>
            </a:r>
            <a:r>
              <a:rPr lang="zh-CN" altLang="en-US" sz="1100" b="1" dirty="0">
                <a:latin typeface="微软雅黑" panose="020B0503020204020204" pitchFamily="34" charset="-122"/>
                <a:ea typeface="微软雅黑" panose="020B0503020204020204" pitchFamily="34" charset="-122"/>
              </a:rPr>
              <a:t>条生产规则，其中</a:t>
            </a:r>
            <a:r>
              <a:rPr lang="en-US" altLang="zh-CN" sz="1100" b="1" dirty="0">
                <a:latin typeface="微软雅黑" panose="020B0503020204020204" pitchFamily="34" charset="-122"/>
                <a:ea typeface="微软雅黑" panose="020B0503020204020204" pitchFamily="34" charset="-122"/>
              </a:rPr>
              <a:t>208</a:t>
            </a:r>
            <a:r>
              <a:rPr lang="zh-CN" altLang="en-US" sz="1100" b="1" dirty="0">
                <a:latin typeface="微软雅黑" panose="020B0503020204020204" pitchFamily="34" charset="-122"/>
                <a:ea typeface="微软雅黑" panose="020B0503020204020204" pitchFamily="34" charset="-122"/>
              </a:rPr>
              <a:t>条在</a:t>
            </a:r>
            <a:r>
              <a:rPr lang="en-US" altLang="zh-CN" sz="1100" b="1" dirty="0">
                <a:latin typeface="微软雅黑" panose="020B0503020204020204" pitchFamily="34" charset="-122"/>
                <a:ea typeface="微软雅黑" panose="020B0503020204020204" pitchFamily="34" charset="-122"/>
              </a:rPr>
              <a:t>2016</a:t>
            </a:r>
            <a:r>
              <a:rPr lang="zh-CN" altLang="en-US" sz="1100" b="1" dirty="0">
                <a:latin typeface="微软雅黑" panose="020B0503020204020204" pitchFamily="34" charset="-122"/>
                <a:ea typeface="微软雅黑" panose="020B0503020204020204" pitchFamily="34" charset="-122"/>
              </a:rPr>
              <a:t>年</a:t>
            </a:r>
            <a:r>
              <a:rPr lang="en-US" altLang="zh-CN" sz="1100" b="1" dirty="0">
                <a:latin typeface="微软雅黑" panose="020B0503020204020204" pitchFamily="34" charset="-122"/>
                <a:ea typeface="微软雅黑" panose="020B0503020204020204" pitchFamily="34" charset="-122"/>
              </a:rPr>
              <a:t>2</a:t>
            </a:r>
            <a:r>
              <a:rPr lang="zh-CN" altLang="en-US" sz="1100" b="1" dirty="0">
                <a:latin typeface="微软雅黑" panose="020B0503020204020204" pitchFamily="34" charset="-122"/>
                <a:ea typeface="微软雅黑" panose="020B0503020204020204" pitchFamily="34" charset="-122"/>
              </a:rPr>
              <a:t>月被触发过</a:t>
            </a:r>
          </a:p>
        </p:txBody>
      </p:sp>
    </p:spTree>
    <p:extLst>
      <p:ext uri="{BB962C8B-B14F-4D97-AF65-F5344CB8AC3E}">
        <p14:creationId xmlns:p14="http://schemas.microsoft.com/office/powerpoint/2010/main" val="327373569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对规则效果的时间趋势进行深度分析</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建立可视化的动态监控报表体系</a:t>
            </a:r>
          </a:p>
        </p:txBody>
      </p:sp>
      <p:grpSp>
        <p:nvGrpSpPr>
          <p:cNvPr id="3" name="Group 2"/>
          <p:cNvGrpSpPr/>
          <p:nvPr/>
        </p:nvGrpSpPr>
        <p:grpSpPr>
          <a:xfrm>
            <a:off x="422358" y="1013792"/>
            <a:ext cx="8104118" cy="2779234"/>
            <a:chOff x="268358" y="1013792"/>
            <a:chExt cx="8104118" cy="2779234"/>
          </a:xfrm>
        </p:grpSpPr>
        <p:sp>
          <p:nvSpPr>
            <p:cNvPr id="12" name="Rectangle 11"/>
            <p:cNvSpPr/>
            <p:nvPr/>
          </p:nvSpPr>
          <p:spPr bwMode="auto">
            <a:xfrm>
              <a:off x="268358" y="1013792"/>
              <a:ext cx="8104118" cy="27792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pic>
          <p:nvPicPr>
            <p:cNvPr id="6" name="图片 68" descr="img0.png"/>
            <p:cNvPicPr/>
            <p:nvPr/>
          </p:nvPicPr>
          <p:blipFill rotWithShape="1">
            <a:blip r:embed="rId2">
              <a:extLst>
                <a:ext uri="{28A0092B-C50C-407E-A947-70E740481C1C}">
                  <a14:useLocalDpi xmlns:a14="http://schemas.microsoft.com/office/drawing/2010/main" val="0"/>
                </a:ext>
              </a:extLst>
            </a:blip>
            <a:srcRect b="11742"/>
            <a:stretch/>
          </p:blipFill>
          <p:spPr bwMode="auto">
            <a:xfrm>
              <a:off x="623398" y="1364605"/>
              <a:ext cx="4495083" cy="2380377"/>
            </a:xfrm>
            <a:prstGeom prst="rect">
              <a:avLst/>
            </a:prstGeom>
            <a:noFill/>
            <a:ln>
              <a:noFill/>
            </a:ln>
          </p:spPr>
        </p:pic>
        <p:pic>
          <p:nvPicPr>
            <p:cNvPr id="7" name="图片 67" descr="img1.png"/>
            <p:cNvPicPr/>
            <p:nvPr/>
          </p:nvPicPr>
          <p:blipFill>
            <a:blip r:embed="rId3">
              <a:extLst>
                <a:ext uri="{28A0092B-C50C-407E-A947-70E740481C1C}">
                  <a14:useLocalDpi xmlns:a14="http://schemas.microsoft.com/office/drawing/2010/main" val="0"/>
                </a:ext>
              </a:extLst>
            </a:blip>
            <a:srcRect/>
            <a:stretch>
              <a:fillRect/>
            </a:stretch>
          </p:blipFill>
          <p:spPr bwMode="auto">
            <a:xfrm>
              <a:off x="5187053" y="1398955"/>
              <a:ext cx="2882462" cy="2363616"/>
            </a:xfrm>
            <a:prstGeom prst="rect">
              <a:avLst/>
            </a:prstGeom>
            <a:noFill/>
            <a:ln>
              <a:noFill/>
            </a:ln>
          </p:spPr>
        </p:pic>
        <p:sp>
          <p:nvSpPr>
            <p:cNvPr id="8" name="Rectangle 7"/>
            <p:cNvSpPr/>
            <p:nvPr/>
          </p:nvSpPr>
          <p:spPr>
            <a:xfrm>
              <a:off x="1798982" y="1035645"/>
              <a:ext cx="5804452" cy="341632"/>
            </a:xfrm>
            <a:prstGeom prst="rect">
              <a:avLst/>
            </a:prstGeom>
          </p:spPr>
          <p:txBody>
            <a:bodyPr wrap="square">
              <a:spAutoFit/>
            </a:bodyPr>
            <a:lstStyle/>
            <a:p>
              <a:pPr algn="ctr">
                <a:buNone/>
              </a:pPr>
              <a:r>
                <a:rPr lang="zh-CN" altLang="en-US" sz="1800" b="1" dirty="0">
                  <a:latin typeface="微软雅黑" panose="020B0503020204020204" pitchFamily="34" charset="-122"/>
                  <a:ea typeface="微软雅黑" panose="020B0503020204020204" pitchFamily="34" charset="-122"/>
                </a:rPr>
                <a:t>高效型 </a:t>
              </a:r>
              <a:r>
                <a:rPr lang="en-US" sz="1800" b="1" dirty="0">
                  <a:latin typeface="微软雅黑" panose="020B0503020204020204" pitchFamily="34" charset="-122"/>
                  <a:ea typeface="微软雅黑" panose="020B0503020204020204" pitchFamily="34" charset="-122"/>
                </a:rPr>
                <a:t>B09</a:t>
              </a:r>
            </a:p>
          </p:txBody>
        </p:sp>
        <p:pic>
          <p:nvPicPr>
            <p:cNvPr id="17" name="图片 68" descr="img0.png"/>
            <p:cNvPicPr/>
            <p:nvPr/>
          </p:nvPicPr>
          <p:blipFill rotWithShape="1">
            <a:blip r:embed="rId2">
              <a:extLst>
                <a:ext uri="{28A0092B-C50C-407E-A947-70E740481C1C}">
                  <a14:useLocalDpi xmlns:a14="http://schemas.microsoft.com/office/drawing/2010/main" val="0"/>
                </a:ext>
              </a:extLst>
            </a:blip>
            <a:srcRect l="41035" t="93886" r="41494" b="2524"/>
            <a:stretch/>
          </p:blipFill>
          <p:spPr bwMode="auto">
            <a:xfrm>
              <a:off x="3418736" y="3217348"/>
              <a:ext cx="1119674" cy="138093"/>
            </a:xfrm>
            <a:prstGeom prst="rect">
              <a:avLst/>
            </a:prstGeom>
            <a:noFill/>
            <a:ln w="19050">
              <a:solidFill>
                <a:schemeClr val="dk1"/>
              </a:solidFill>
            </a:ln>
          </p:spPr>
        </p:pic>
      </p:grpSp>
      <p:grpSp>
        <p:nvGrpSpPr>
          <p:cNvPr id="4" name="Group 3"/>
          <p:cNvGrpSpPr/>
          <p:nvPr/>
        </p:nvGrpSpPr>
        <p:grpSpPr>
          <a:xfrm>
            <a:off x="422357" y="3879409"/>
            <a:ext cx="8104119" cy="2799210"/>
            <a:chOff x="268357" y="3879409"/>
            <a:chExt cx="8104119" cy="2799210"/>
          </a:xfrm>
        </p:grpSpPr>
        <p:pic>
          <p:nvPicPr>
            <p:cNvPr id="9" name="图片 66" descr="img2.png"/>
            <p:cNvPicPr/>
            <p:nvPr/>
          </p:nvPicPr>
          <p:blipFill rotWithShape="1">
            <a:blip r:embed="rId4">
              <a:extLst>
                <a:ext uri="{28A0092B-C50C-407E-A947-70E740481C1C}">
                  <a14:useLocalDpi xmlns:a14="http://schemas.microsoft.com/office/drawing/2010/main" val="0"/>
                </a:ext>
              </a:extLst>
            </a:blip>
            <a:srcRect b="11247"/>
            <a:stretch/>
          </p:blipFill>
          <p:spPr bwMode="auto">
            <a:xfrm>
              <a:off x="516539" y="4227989"/>
              <a:ext cx="4601942" cy="2450630"/>
            </a:xfrm>
            <a:prstGeom prst="rect">
              <a:avLst/>
            </a:prstGeom>
            <a:noFill/>
            <a:ln>
              <a:noFill/>
            </a:ln>
          </p:spPr>
        </p:pic>
        <p:pic>
          <p:nvPicPr>
            <p:cNvPr id="10" name="图片 65" descr="img3.png"/>
            <p:cNvPicPr/>
            <p:nvPr/>
          </p:nvPicPr>
          <p:blipFill>
            <a:blip r:embed="rId5">
              <a:extLst>
                <a:ext uri="{28A0092B-C50C-407E-A947-70E740481C1C}">
                  <a14:useLocalDpi xmlns:a14="http://schemas.microsoft.com/office/drawing/2010/main" val="0"/>
                </a:ext>
              </a:extLst>
            </a:blip>
            <a:srcRect/>
            <a:stretch>
              <a:fillRect/>
            </a:stretch>
          </p:blipFill>
          <p:spPr bwMode="auto">
            <a:xfrm>
              <a:off x="5314807" y="4278775"/>
              <a:ext cx="2754708" cy="2361178"/>
            </a:xfrm>
            <a:prstGeom prst="rect">
              <a:avLst/>
            </a:prstGeom>
            <a:noFill/>
            <a:ln>
              <a:noFill/>
            </a:ln>
          </p:spPr>
        </p:pic>
        <p:sp>
          <p:nvSpPr>
            <p:cNvPr id="11" name="Rectangle 10"/>
            <p:cNvSpPr/>
            <p:nvPr/>
          </p:nvSpPr>
          <p:spPr>
            <a:xfrm>
              <a:off x="1858112" y="3918453"/>
              <a:ext cx="5685183" cy="341632"/>
            </a:xfrm>
            <a:prstGeom prst="rect">
              <a:avLst/>
            </a:prstGeom>
          </p:spPr>
          <p:txBody>
            <a:bodyPr wrap="square">
              <a:spAutoFit/>
            </a:bodyPr>
            <a:lstStyle/>
            <a:p>
              <a:pPr algn="ctr">
                <a:buNone/>
              </a:pPr>
              <a:r>
                <a:rPr lang="zh-CN" altLang="en-US" sz="1800" b="1" dirty="0">
                  <a:latin typeface="微软雅黑" panose="020B0503020204020204" pitchFamily="34" charset="-122"/>
                  <a:ea typeface="微软雅黑" panose="020B0503020204020204" pitchFamily="34" charset="-122"/>
                </a:rPr>
                <a:t>低效型</a:t>
              </a:r>
              <a:r>
                <a:rPr lang="en-US" sz="1800" b="1" dirty="0">
                  <a:latin typeface="微软雅黑" panose="020B0503020204020204" pitchFamily="34" charset="-122"/>
                  <a:ea typeface="微软雅黑" panose="020B0503020204020204" pitchFamily="34" charset="-122"/>
                </a:rPr>
                <a:t> B10</a:t>
              </a:r>
            </a:p>
          </p:txBody>
        </p:sp>
        <p:pic>
          <p:nvPicPr>
            <p:cNvPr id="16" name="图片 68" descr="img0.png"/>
            <p:cNvPicPr/>
            <p:nvPr/>
          </p:nvPicPr>
          <p:blipFill rotWithShape="1">
            <a:blip r:embed="rId2">
              <a:extLst>
                <a:ext uri="{28A0092B-C50C-407E-A947-70E740481C1C}">
                  <a14:useLocalDpi xmlns:a14="http://schemas.microsoft.com/office/drawing/2010/main" val="0"/>
                </a:ext>
              </a:extLst>
            </a:blip>
            <a:srcRect l="41035" t="93886" r="41494" b="2524"/>
            <a:stretch/>
          </p:blipFill>
          <p:spPr bwMode="auto">
            <a:xfrm>
              <a:off x="3418736" y="6143275"/>
              <a:ext cx="1119674" cy="138093"/>
            </a:xfrm>
            <a:prstGeom prst="rect">
              <a:avLst/>
            </a:prstGeom>
            <a:noFill/>
            <a:ln w="19050">
              <a:solidFill>
                <a:schemeClr val="dk1"/>
              </a:solidFill>
            </a:ln>
          </p:spPr>
        </p:pic>
        <p:sp>
          <p:nvSpPr>
            <p:cNvPr id="14" name="Rectangle 13"/>
            <p:cNvSpPr/>
            <p:nvPr/>
          </p:nvSpPr>
          <p:spPr bwMode="auto">
            <a:xfrm>
              <a:off x="268357" y="3879409"/>
              <a:ext cx="8104119" cy="27792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grpSp>
    </p:spTree>
    <p:extLst>
      <p:ext uri="{BB962C8B-B14F-4D97-AF65-F5344CB8AC3E}">
        <p14:creationId xmlns:p14="http://schemas.microsoft.com/office/powerpoint/2010/main" val="22563488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452979" y="621451"/>
            <a:ext cx="8417395"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5.</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决策优化与策略模拟算法</a:t>
            </a:r>
          </a:p>
        </p:txBody>
      </p:sp>
      <p:pic>
        <p:nvPicPr>
          <p:cNvPr id="4" name="Picture 4" descr="http://tutorial.math.lamar.edu/Classes/CalcIII/QuadricSurfaces_files/image006.gif"/>
          <p:cNvPicPr>
            <a:picLocks noChangeAspect="1" noChangeArrowheads="1"/>
          </p:cNvPicPr>
          <p:nvPr/>
        </p:nvPicPr>
        <p:blipFill rotWithShape="1">
          <a:blip r:embed="rId2">
            <a:clrChange>
              <a:clrFrom>
                <a:srgbClr val="FFAC20"/>
              </a:clrFrom>
              <a:clrTo>
                <a:srgbClr val="FFAC20">
                  <a:alpha val="0"/>
                </a:srgbClr>
              </a:clrTo>
            </a:clrChange>
            <a:extLst>
              <a:ext uri="{28A0092B-C50C-407E-A947-70E740481C1C}">
                <a14:useLocalDpi xmlns:a14="http://schemas.microsoft.com/office/drawing/2010/main" val="0"/>
              </a:ext>
            </a:extLst>
          </a:blip>
          <a:srcRect b="17151"/>
          <a:stretch/>
        </p:blipFill>
        <p:spPr bwMode="auto">
          <a:xfrm>
            <a:off x="810484" y="2062230"/>
            <a:ext cx="2064924" cy="1997004"/>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6" name="Rectangle 5"/>
          <p:cNvSpPr/>
          <p:nvPr/>
        </p:nvSpPr>
        <p:spPr>
          <a:xfrm>
            <a:off x="1697036" y="5109971"/>
            <a:ext cx="1628968" cy="646331"/>
          </a:xfrm>
          <a:prstGeom prst="rect">
            <a:avLst/>
          </a:prstGeom>
        </p:spPr>
        <p:txBody>
          <a:bodyPr wrap="squar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决策模拟</a:t>
            </a:r>
            <a:br>
              <a:rPr lang="en-US" altLang="zh-CN" sz="2000" b="1" dirty="0">
                <a:solidFill>
                  <a:srgbClr val="000000"/>
                </a:solidFill>
                <a:latin typeface="微软雅黑" panose="020B0503020204020204" pitchFamily="34" charset="-122"/>
                <a:ea typeface="微软雅黑" panose="020B0503020204020204" pitchFamily="34" charset="-122"/>
              </a:rPr>
            </a:br>
            <a:r>
              <a:rPr lang="zh-CN" altLang="en-US" sz="2000" b="1" dirty="0">
                <a:solidFill>
                  <a:srgbClr val="000000"/>
                </a:solidFill>
                <a:latin typeface="微软雅黑" panose="020B0503020204020204" pitchFamily="34" charset="-122"/>
                <a:ea typeface="微软雅黑" panose="020B0503020204020204" pitchFamily="34" charset="-122"/>
              </a:rPr>
              <a:t>优化方法论</a:t>
            </a:r>
          </a:p>
        </p:txBody>
      </p:sp>
      <p:sp>
        <p:nvSpPr>
          <p:cNvPr id="8" name="Rectangle 7"/>
          <p:cNvSpPr/>
          <p:nvPr/>
        </p:nvSpPr>
        <p:spPr>
          <a:xfrm>
            <a:off x="1697036" y="6026127"/>
            <a:ext cx="1723549" cy="369332"/>
          </a:xfrm>
          <a:prstGeom prst="rect">
            <a:avLst/>
          </a:prstGeom>
        </p:spPr>
        <p:txBody>
          <a:bodyPr wrap="non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决策空间分析</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pic>
        <p:nvPicPr>
          <p:cNvPr id="9" name="Picture 4" descr="http://pic.ffpic.com/files/2014/1031/sl1020u8hgn.jpg"/>
          <p:cNvPicPr>
            <a:picLocks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86" t="34260" r="67666" b="34957"/>
          <a:stretch/>
        </p:blipFill>
        <p:spPr bwMode="auto">
          <a:xfrm>
            <a:off x="938084" y="5864674"/>
            <a:ext cx="713232" cy="667512"/>
          </a:xfrm>
          <a:prstGeom prst="roundRect">
            <a:avLst>
              <a:gd name="adj" fmla="val 21490"/>
            </a:avLst>
          </a:prstGeom>
          <a:solidFill>
            <a:schemeClr val="bg1">
              <a:lumMod val="95000"/>
            </a:schemeClr>
          </a:solidFill>
          <a:ln w="38100">
            <a:solidFill>
              <a:srgbClr val="333333"/>
            </a:solidFill>
          </a:ln>
          <a:effectLst/>
        </p:spPr>
      </p:pic>
      <p:pic>
        <p:nvPicPr>
          <p:cNvPr id="10" name="Picture 4" descr="http://pic.ffpic.com/files/2014/1031/sl1020u8hgn.jpg"/>
          <p:cNvPicPr>
            <a:picLocks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5" t="65491" r="66625" b="3726"/>
          <a:stretch/>
        </p:blipFill>
        <p:spPr bwMode="auto">
          <a:xfrm>
            <a:off x="931687" y="5068722"/>
            <a:ext cx="713232" cy="667512"/>
          </a:xfrm>
          <a:prstGeom prst="roundRect">
            <a:avLst>
              <a:gd name="adj" fmla="val 21490"/>
            </a:avLst>
          </a:prstGeom>
          <a:solidFill>
            <a:schemeClr val="bg1">
              <a:lumMod val="95000"/>
            </a:schemeClr>
          </a:solidFill>
          <a:ln w="38100">
            <a:solidFill>
              <a:srgbClr val="333333"/>
            </a:solidFill>
          </a:ln>
          <a:effectLst/>
        </p:spPr>
      </p:pic>
      <p:sp>
        <p:nvSpPr>
          <p:cNvPr id="16" name="Rectangle 15"/>
          <p:cNvSpPr/>
          <p:nvPr/>
        </p:nvSpPr>
        <p:spPr>
          <a:xfrm>
            <a:off x="3537202" y="2674210"/>
            <a:ext cx="5149598" cy="757130"/>
          </a:xfrm>
          <a:prstGeom prst="rect">
            <a:avLst/>
          </a:prstGeom>
        </p:spPr>
        <p:txBody>
          <a:bodyPr wrap="square">
            <a:spAutoFit/>
          </a:bodyPr>
          <a:lstStyle/>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如何改进现有规则库的效率，降低冗余度</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如何在策略调整前预先对风险有更好的度量和估计</a:t>
            </a:r>
            <a:endParaRPr lang="en-US" altLang="zh-CN" sz="1600" b="1" dirty="0">
              <a:ln/>
              <a:latin typeface="微软雅黑" panose="020B0503020204020204" pitchFamily="34" charset="-122"/>
              <a:ea typeface="微软雅黑" panose="020B0503020204020204" pitchFamily="34" charset="-122"/>
            </a:endParaRPr>
          </a:p>
        </p:txBody>
      </p:sp>
      <p:sp>
        <p:nvSpPr>
          <p:cNvPr id="17" name="Rectangle 16"/>
          <p:cNvSpPr/>
          <p:nvPr/>
        </p:nvSpPr>
        <p:spPr>
          <a:xfrm>
            <a:off x="3641977" y="2221046"/>
            <a:ext cx="1724390" cy="369332"/>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挑战点</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Rectangle 17"/>
          <p:cNvSpPr/>
          <p:nvPr/>
        </p:nvSpPr>
        <p:spPr>
          <a:xfrm>
            <a:off x="3641977" y="4007312"/>
            <a:ext cx="1724390" cy="369332"/>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解决效果</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Rectangle 18"/>
          <p:cNvSpPr/>
          <p:nvPr/>
        </p:nvSpPr>
        <p:spPr>
          <a:xfrm>
            <a:off x="3550810" y="4424975"/>
            <a:ext cx="5135990" cy="2037481"/>
          </a:xfrm>
          <a:prstGeom prst="rect">
            <a:avLst/>
          </a:prstGeom>
        </p:spPr>
        <p:txBody>
          <a:bodyPr wrap="square">
            <a:spAutoFit/>
          </a:bodyPr>
          <a:lstStyle/>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基于全面成本管理方法，开发创新的决策优化引擎，完美解决规则冗余问题</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开发策略模拟引擎，实现对策略空间的所有可能决策点进行事前评估和风险度量</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运用策略空间分析法，结合多项运营约束条件，定位可行决策集，制定最佳决策方案</a:t>
            </a:r>
            <a:endParaRPr lang="en-US" altLang="zh-CN" sz="1600" b="1" dirty="0">
              <a:ln/>
              <a:latin typeface="微软雅黑" panose="020B0503020204020204" pitchFamily="34" charset="-122"/>
              <a:ea typeface="微软雅黑" panose="020B0503020204020204" pitchFamily="34" charset="-122"/>
            </a:endParaRPr>
          </a:p>
        </p:txBody>
      </p:sp>
      <p:sp>
        <p:nvSpPr>
          <p:cNvPr id="20" name="Rectangle 19"/>
          <p:cNvSpPr/>
          <p:nvPr/>
        </p:nvSpPr>
        <p:spPr>
          <a:xfrm>
            <a:off x="1697036" y="4281533"/>
            <a:ext cx="1327501" cy="646331"/>
          </a:xfrm>
          <a:prstGeom prst="rect">
            <a:avLst/>
          </a:prstGeom>
        </p:spPr>
        <p:txBody>
          <a:bodyPr wrap="squar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全面成本管理方法</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pic>
        <p:nvPicPr>
          <p:cNvPr id="21" name="Picture 4" descr="http://pic.ffpic.com/files/2014/1031/sl1020u8hgn.jpg"/>
          <p:cNvPicPr>
            <a:picLocks noChangeArrowheads="1"/>
          </p:cNvPicPr>
          <p:nvPr/>
        </p:nvPicPr>
        <p:blipFill rotWithShape="1">
          <a:blip r:embed="rId3">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l="66780" t="1988" b="67229"/>
          <a:stretch/>
        </p:blipFill>
        <p:spPr bwMode="auto">
          <a:xfrm>
            <a:off x="931687" y="4249272"/>
            <a:ext cx="713232" cy="667512"/>
          </a:xfrm>
          <a:prstGeom prst="roundRect">
            <a:avLst>
              <a:gd name="adj" fmla="val 21490"/>
            </a:avLst>
          </a:prstGeom>
          <a:solidFill>
            <a:schemeClr val="bg1">
              <a:lumMod val="95000"/>
            </a:schemeClr>
          </a:solidFill>
          <a:ln w="38100">
            <a:solidFill>
              <a:srgbClr val="333333"/>
            </a:solidFill>
          </a:ln>
          <a:effectLst/>
        </p:spPr>
      </p:pic>
    </p:spTree>
    <p:extLst>
      <p:ext uri="{BB962C8B-B14F-4D97-AF65-F5344CB8AC3E}">
        <p14:creationId xmlns:p14="http://schemas.microsoft.com/office/powerpoint/2010/main" val="33474045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41"/>
          <p:cNvGrpSpPr>
            <a:grpSpLocks/>
          </p:cNvGrpSpPr>
          <p:nvPr/>
        </p:nvGrpSpPr>
        <p:grpSpPr bwMode="auto">
          <a:xfrm>
            <a:off x="0" y="0"/>
            <a:ext cx="9144000" cy="6858000"/>
            <a:chOff x="0" y="0"/>
            <a:chExt cx="5760" cy="4320"/>
          </a:xfrm>
        </p:grpSpPr>
        <p:pic>
          <p:nvPicPr>
            <p:cNvPr id="5127" name="Picture 30" descr="FIC-PPT-Template-agenda-blue"/>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8"/>
              <a:ext cx="1232" cy="4312"/>
            </a:xfrm>
            <a:prstGeom prst="rect">
              <a:avLst/>
            </a:prstGeom>
            <a:noFill/>
            <a:ln w="9525">
              <a:noFill/>
              <a:miter lim="800000"/>
              <a:headEnd/>
              <a:tailEnd/>
            </a:ln>
          </p:spPr>
        </p:pic>
        <p:pic>
          <p:nvPicPr>
            <p:cNvPr id="5128" name="Picture 24" descr="FIC-PPT-Template-agenda-white"/>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white">
            <a:xfrm>
              <a:off x="1232" y="0"/>
              <a:ext cx="4528" cy="4320"/>
            </a:xfrm>
            <a:prstGeom prst="rect">
              <a:avLst/>
            </a:prstGeom>
            <a:noFill/>
            <a:ln w="9525">
              <a:noFill/>
              <a:miter lim="800000"/>
              <a:headEnd/>
              <a:tailEnd/>
            </a:ln>
          </p:spPr>
        </p:pic>
        <p:sp>
          <p:nvSpPr>
            <p:cNvPr id="5129" name="Text Box 16"/>
            <p:cNvSpPr txBox="1">
              <a:spLocks noChangeArrowheads="1"/>
            </p:cNvSpPr>
            <p:nvPr/>
          </p:nvSpPr>
          <p:spPr bwMode="black">
            <a:xfrm>
              <a:off x="1344" y="4225"/>
              <a:ext cx="1975" cy="57"/>
            </a:xfrm>
            <a:prstGeom prst="rect">
              <a:avLst/>
            </a:prstGeom>
            <a:noFill/>
            <a:ln w="9525">
              <a:noFill/>
              <a:miter lim="800000"/>
              <a:headEnd/>
              <a:tailEnd/>
            </a:ln>
          </p:spPr>
          <p:txBody>
            <a:bodyPr lIns="0" tIns="0" rIns="0" bIns="0" anchor="b"/>
            <a:lstStyle/>
            <a:p>
              <a:pPr defTabSz="925513" eaLnBrk="1" hangingPunct="1">
                <a:lnSpc>
                  <a:spcPct val="85000"/>
                </a:lnSpc>
                <a:spcBef>
                  <a:spcPct val="0"/>
                </a:spcBef>
                <a:spcAft>
                  <a:spcPct val="50000"/>
                </a:spcAft>
                <a:buClrTx/>
                <a:buFontTx/>
                <a:buNone/>
              </a:pPr>
              <a:r>
                <a:rPr lang="en-US" sz="700" dirty="0">
                  <a:solidFill>
                    <a:schemeClr val="hlink"/>
                  </a:solidFill>
                </a:rPr>
                <a:t>© 2016 Fair Isaac Corporation. Confidential.</a:t>
              </a:r>
            </a:p>
          </p:txBody>
        </p:sp>
        <p:sp>
          <p:nvSpPr>
            <p:cNvPr id="5130" name="Rectangle 32"/>
            <p:cNvSpPr>
              <a:spLocks noChangeArrowheads="1"/>
            </p:cNvSpPr>
            <p:nvPr/>
          </p:nvSpPr>
          <p:spPr bwMode="white">
            <a:xfrm>
              <a:off x="48" y="4225"/>
              <a:ext cx="173" cy="57"/>
            </a:xfrm>
            <a:prstGeom prst="rect">
              <a:avLst/>
            </a:prstGeom>
            <a:noFill/>
            <a:ln w="9525">
              <a:noFill/>
              <a:miter lim="800000"/>
              <a:headEnd/>
              <a:tailEnd/>
            </a:ln>
          </p:spPr>
          <p:txBody>
            <a:bodyPr lIns="0" tIns="0" rIns="0" bIns="0" anchor="b"/>
            <a:lstStyle/>
            <a:p>
              <a:pPr algn="ctr" defTabSz="925513" eaLnBrk="1" hangingPunct="1">
                <a:lnSpc>
                  <a:spcPct val="85000"/>
                </a:lnSpc>
                <a:spcBef>
                  <a:spcPct val="0"/>
                </a:spcBef>
                <a:spcAft>
                  <a:spcPct val="30000"/>
                </a:spcAft>
                <a:buClrTx/>
                <a:buFontTx/>
                <a:buNone/>
              </a:pPr>
              <a:fld id="{34772B4C-A1C5-46B2-A5DD-6AB5FDC0DF34}" type="slidenum">
                <a:rPr lang="en-US" sz="800">
                  <a:solidFill>
                    <a:schemeClr val="hlink"/>
                  </a:solidFill>
                </a:rPr>
                <a:pPr algn="ctr" defTabSz="925513" eaLnBrk="1" hangingPunct="1">
                  <a:lnSpc>
                    <a:spcPct val="85000"/>
                  </a:lnSpc>
                  <a:spcBef>
                    <a:spcPct val="0"/>
                  </a:spcBef>
                  <a:spcAft>
                    <a:spcPct val="30000"/>
                  </a:spcAft>
                  <a:buClrTx/>
                  <a:buFontTx/>
                  <a:buNone/>
                </a:pPr>
                <a:t>2</a:t>
              </a:fld>
              <a:endParaRPr lang="en-US" sz="800">
                <a:solidFill>
                  <a:schemeClr val="hlink"/>
                </a:solidFill>
              </a:endParaRPr>
            </a:p>
          </p:txBody>
        </p:sp>
        <p:sp>
          <p:nvSpPr>
            <p:cNvPr id="5131" name="Rectangle 35"/>
            <p:cNvSpPr>
              <a:spLocks noChangeArrowheads="1"/>
            </p:cNvSpPr>
            <p:nvPr/>
          </p:nvSpPr>
          <p:spPr bwMode="white">
            <a:xfrm>
              <a:off x="192" y="0"/>
              <a:ext cx="960" cy="532"/>
            </a:xfrm>
            <a:prstGeom prst="rect">
              <a:avLst/>
            </a:prstGeom>
            <a:noFill/>
            <a:ln w="9525">
              <a:noFill/>
              <a:miter lim="800000"/>
              <a:headEnd/>
              <a:tailEnd/>
            </a:ln>
          </p:spPr>
          <p:txBody>
            <a:bodyPr lIns="45720" tIns="0" rIns="45720" bIns="0" anchor="b"/>
            <a:lstStyle/>
            <a:p>
              <a:pPr eaLnBrk="1" hangingPunct="1">
                <a:lnSpc>
                  <a:spcPct val="85000"/>
                </a:lnSpc>
                <a:spcBef>
                  <a:spcPct val="0"/>
                </a:spcBef>
                <a:buClrTx/>
                <a:buFontTx/>
                <a:buNone/>
              </a:pPr>
              <a:r>
                <a:rPr lang="en-US" sz="3200">
                  <a:solidFill>
                    <a:schemeClr val="accent2"/>
                  </a:solidFill>
                </a:rPr>
                <a:t>日程</a:t>
              </a:r>
            </a:p>
          </p:txBody>
        </p:sp>
        <p:pic>
          <p:nvPicPr>
            <p:cNvPr id="5132" name="Picture 38" descr="FICO_LOGO_PPT"/>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4799" y="126"/>
              <a:ext cx="913" cy="454"/>
            </a:xfrm>
            <a:prstGeom prst="rect">
              <a:avLst/>
            </a:prstGeom>
            <a:noFill/>
            <a:ln w="9525">
              <a:noFill/>
              <a:miter lim="800000"/>
              <a:headEnd/>
              <a:tailEnd/>
            </a:ln>
          </p:spPr>
        </p:pic>
      </p:grpSp>
      <p:sp>
        <p:nvSpPr>
          <p:cNvPr id="10" name="Rectangle 9"/>
          <p:cNvSpPr/>
          <p:nvPr/>
        </p:nvSpPr>
        <p:spPr bwMode="auto">
          <a:xfrm>
            <a:off x="2207415" y="1107322"/>
            <a:ext cx="2180420" cy="2412498"/>
          </a:xfrm>
          <a:prstGeom prst="rect">
            <a:avLst/>
          </a:prstGeom>
          <a:solidFill>
            <a:srgbClr val="FFFF99">
              <a:alpha val="20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Arial" pitchFamily="34" charset="0"/>
              <a:cs typeface="Arial" pitchFamily="34" charset="0"/>
            </a:endParaRPr>
          </a:p>
        </p:txBody>
      </p:sp>
      <p:sp>
        <p:nvSpPr>
          <p:cNvPr id="2" name="Rectangle 1"/>
          <p:cNvSpPr/>
          <p:nvPr/>
        </p:nvSpPr>
        <p:spPr>
          <a:xfrm>
            <a:off x="2445266" y="2688823"/>
            <a:ext cx="1739438" cy="830997"/>
          </a:xfrm>
          <a:prstGeom prst="rect">
            <a:avLst/>
          </a:prstGeom>
        </p:spPr>
        <p:txBody>
          <a:bodyPr wrap="square">
            <a:spAutoFit/>
          </a:bodyPr>
          <a:lstStyle/>
          <a:p>
            <a:pPr algn="ctr" eaLnBrk="1" hangingPunct="1">
              <a:lnSpc>
                <a:spcPct val="100000"/>
              </a:lnSpc>
              <a:spcBef>
                <a:spcPct val="20000"/>
              </a:spcBef>
              <a:buClr>
                <a:srgbClr val="000066"/>
              </a:buClr>
              <a:buNone/>
              <a:tabLst>
                <a:tab pos="363538" algn="l"/>
              </a:tabLst>
            </a:pPr>
            <a:r>
              <a:rPr lang="zh-CN" altLang="en-US" sz="2400" b="1" dirty="0">
                <a:ln/>
                <a:latin typeface="微软雅黑" panose="020B0503020204020204" pitchFamily="34" charset="-122"/>
                <a:ea typeface="微软雅黑" panose="020B0503020204020204" pitchFamily="34" charset="-122"/>
              </a:rPr>
              <a:t>阶段性工作成果与亮点</a:t>
            </a:r>
            <a:endParaRPr lang="en-US" altLang="zh-CN" sz="2400" b="1" dirty="0">
              <a:ln/>
              <a:latin typeface="微软雅黑" panose="020B0503020204020204" pitchFamily="34" charset="-122"/>
              <a:ea typeface="微软雅黑" panose="020B0503020204020204" pitchFamily="34" charset="-122"/>
            </a:endParaRPr>
          </a:p>
        </p:txBody>
      </p:sp>
      <p:pic>
        <p:nvPicPr>
          <p:cNvPr id="26" name="Picture 2" descr="http://www.nantucketdreamland.org/wp-content/uploads/2014/12/Spotlight-Performance-Icon.jpg"/>
          <p:cNvPicPr>
            <a:picLocks noChangeAspect="1" noChangeArrowheads="1"/>
          </p:cNvPicPr>
          <p:nvPr/>
        </p:nvPicPr>
        <p:blipFill rotWithShape="1">
          <a:blip r:embed="rId6" cstate="print">
            <a:clrChange>
              <a:clrFrom>
                <a:srgbClr val="FFAC20"/>
              </a:clrFrom>
              <a:clrTo>
                <a:srgbClr val="FFAC20">
                  <a:alpha val="0"/>
                </a:srgbClr>
              </a:clrTo>
            </a:clrChange>
            <a:extLst>
              <a:ext uri="{28A0092B-C50C-407E-A947-70E740481C1C}">
                <a14:useLocalDpi xmlns:a14="http://schemas.microsoft.com/office/drawing/2010/main" val="0"/>
              </a:ext>
            </a:extLst>
          </a:blip>
          <a:srcRect l="1993" t="1233" r="1143" b="1645"/>
          <a:stretch/>
        </p:blipFill>
        <p:spPr bwMode="auto">
          <a:xfrm>
            <a:off x="2935842" y="1320575"/>
            <a:ext cx="1339826" cy="1339826"/>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6" name="Rectangle 5"/>
          <p:cNvSpPr/>
          <p:nvPr/>
        </p:nvSpPr>
        <p:spPr>
          <a:xfrm>
            <a:off x="2149473" y="1419567"/>
            <a:ext cx="880369" cy="1311128"/>
          </a:xfrm>
          <a:prstGeom prst="rect">
            <a:avLst/>
          </a:prstGeom>
        </p:spPr>
        <p:txBody>
          <a:bodyPr wrap="none">
            <a:spAutoFit/>
          </a:bodyPr>
          <a:lstStyle/>
          <a:p>
            <a:pPr>
              <a:buNone/>
            </a:pPr>
            <a:r>
              <a:rPr lang="en-US" sz="8800" b="1" dirty="0">
                <a:ln/>
                <a:latin typeface="微软雅黑" panose="020B0503020204020204" pitchFamily="34" charset="-122"/>
                <a:ea typeface="微软雅黑" panose="020B0503020204020204" pitchFamily="34" charset="-122"/>
              </a:rPr>
              <a:t>1</a:t>
            </a:r>
            <a:endParaRPr lang="en-US" sz="3600" dirty="0"/>
          </a:p>
        </p:txBody>
      </p:sp>
      <p:sp>
        <p:nvSpPr>
          <p:cNvPr id="41" name="Rectangle 40"/>
          <p:cNvSpPr/>
          <p:nvPr/>
        </p:nvSpPr>
        <p:spPr bwMode="auto">
          <a:xfrm>
            <a:off x="4503719" y="1107322"/>
            <a:ext cx="2180420" cy="2412498"/>
          </a:xfrm>
          <a:prstGeom prst="rect">
            <a:avLst/>
          </a:prstGeom>
          <a:solidFill>
            <a:srgbClr val="FFFF99">
              <a:alpha val="20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Arial" pitchFamily="34" charset="0"/>
              <a:cs typeface="Arial" pitchFamily="34" charset="0"/>
            </a:endParaRPr>
          </a:p>
        </p:txBody>
      </p:sp>
      <p:sp>
        <p:nvSpPr>
          <p:cNvPr id="42" name="Rectangle 41"/>
          <p:cNvSpPr/>
          <p:nvPr/>
        </p:nvSpPr>
        <p:spPr>
          <a:xfrm>
            <a:off x="4741570" y="2688823"/>
            <a:ext cx="1739438" cy="830997"/>
          </a:xfrm>
          <a:prstGeom prst="rect">
            <a:avLst/>
          </a:prstGeom>
        </p:spPr>
        <p:txBody>
          <a:bodyPr wrap="square">
            <a:spAutoFit/>
          </a:bodyPr>
          <a:lstStyle/>
          <a:p>
            <a:pPr algn="ctr" eaLnBrk="1" hangingPunct="1">
              <a:lnSpc>
                <a:spcPct val="100000"/>
              </a:lnSpc>
              <a:spcBef>
                <a:spcPct val="20000"/>
              </a:spcBef>
              <a:buClr>
                <a:srgbClr val="000066"/>
              </a:buClr>
              <a:buNone/>
              <a:tabLst>
                <a:tab pos="363538" algn="l"/>
              </a:tabLst>
            </a:pPr>
            <a:r>
              <a:rPr lang="zh-CN" altLang="en-US" sz="2400" b="1" dirty="0">
                <a:ln/>
                <a:latin typeface="微软雅黑" panose="020B0503020204020204" pitchFamily="34" charset="-122"/>
                <a:ea typeface="微软雅黑" panose="020B0503020204020204" pitchFamily="34" charset="-122"/>
              </a:rPr>
              <a:t>反欺诈策略架构设计</a:t>
            </a:r>
            <a:endParaRPr lang="en-US" altLang="zh-CN" sz="2400" b="1" dirty="0">
              <a:ln/>
              <a:latin typeface="微软雅黑" panose="020B0503020204020204" pitchFamily="34" charset="-122"/>
              <a:ea typeface="微软雅黑" panose="020B0503020204020204" pitchFamily="34" charset="-122"/>
            </a:endParaRPr>
          </a:p>
        </p:txBody>
      </p:sp>
      <p:sp>
        <p:nvSpPr>
          <p:cNvPr id="44" name="Rectangle 43"/>
          <p:cNvSpPr/>
          <p:nvPr/>
        </p:nvSpPr>
        <p:spPr>
          <a:xfrm>
            <a:off x="4445777" y="1419567"/>
            <a:ext cx="880369" cy="1311128"/>
          </a:xfrm>
          <a:prstGeom prst="rect">
            <a:avLst/>
          </a:prstGeom>
        </p:spPr>
        <p:txBody>
          <a:bodyPr wrap="none">
            <a:spAutoFit/>
          </a:bodyPr>
          <a:lstStyle/>
          <a:p>
            <a:pPr>
              <a:buNone/>
            </a:pPr>
            <a:r>
              <a:rPr lang="en-US" sz="8800" b="1" dirty="0">
                <a:ln/>
                <a:latin typeface="微软雅黑" panose="020B0503020204020204" pitchFamily="34" charset="-122"/>
                <a:ea typeface="微软雅黑" panose="020B0503020204020204" pitchFamily="34" charset="-122"/>
              </a:rPr>
              <a:t>2</a:t>
            </a:r>
            <a:endParaRPr lang="en-US" sz="3600" dirty="0"/>
          </a:p>
        </p:txBody>
      </p:sp>
      <p:sp>
        <p:nvSpPr>
          <p:cNvPr id="45" name="Rectangle 44"/>
          <p:cNvSpPr/>
          <p:nvPr/>
        </p:nvSpPr>
        <p:spPr bwMode="auto">
          <a:xfrm>
            <a:off x="6818218" y="1107322"/>
            <a:ext cx="2180420" cy="2412498"/>
          </a:xfrm>
          <a:prstGeom prst="rect">
            <a:avLst/>
          </a:prstGeom>
          <a:solidFill>
            <a:srgbClr val="FFFF99">
              <a:alpha val="20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Arial" pitchFamily="34" charset="0"/>
              <a:cs typeface="Arial" pitchFamily="34" charset="0"/>
            </a:endParaRPr>
          </a:p>
        </p:txBody>
      </p:sp>
      <p:sp>
        <p:nvSpPr>
          <p:cNvPr id="46" name="Rectangle 45"/>
          <p:cNvSpPr/>
          <p:nvPr/>
        </p:nvSpPr>
        <p:spPr>
          <a:xfrm>
            <a:off x="7126432" y="2688643"/>
            <a:ext cx="1583870" cy="830997"/>
          </a:xfrm>
          <a:prstGeom prst="rect">
            <a:avLst/>
          </a:prstGeom>
        </p:spPr>
        <p:txBody>
          <a:bodyPr wrap="square">
            <a:spAutoFit/>
          </a:bodyPr>
          <a:lstStyle/>
          <a:p>
            <a:pPr algn="ctr" eaLnBrk="1" hangingPunct="1">
              <a:lnSpc>
                <a:spcPct val="100000"/>
              </a:lnSpc>
              <a:spcBef>
                <a:spcPct val="20000"/>
              </a:spcBef>
              <a:buClr>
                <a:srgbClr val="000066"/>
              </a:buClr>
              <a:buNone/>
              <a:tabLst>
                <a:tab pos="363538" algn="l"/>
              </a:tabLst>
            </a:pPr>
            <a:r>
              <a:rPr lang="zh-CN" altLang="en-US" sz="2400" b="1" dirty="0">
                <a:ln/>
                <a:latin typeface="微软雅黑" panose="020B0503020204020204" pitchFamily="34" charset="-122"/>
                <a:ea typeface="微软雅黑" panose="020B0503020204020204" pitchFamily="34" charset="-122"/>
              </a:rPr>
              <a:t>欺诈业务量化分析</a:t>
            </a:r>
            <a:endParaRPr lang="en-US" altLang="zh-CN" sz="2400" b="1" dirty="0">
              <a:ln/>
              <a:latin typeface="微软雅黑" panose="020B0503020204020204" pitchFamily="34" charset="-122"/>
              <a:ea typeface="微软雅黑" panose="020B0503020204020204" pitchFamily="34" charset="-122"/>
            </a:endParaRPr>
          </a:p>
        </p:txBody>
      </p:sp>
      <p:sp>
        <p:nvSpPr>
          <p:cNvPr id="48" name="Rectangle 47"/>
          <p:cNvSpPr/>
          <p:nvPr/>
        </p:nvSpPr>
        <p:spPr>
          <a:xfrm>
            <a:off x="6760276" y="1419567"/>
            <a:ext cx="880369" cy="1311128"/>
          </a:xfrm>
          <a:prstGeom prst="rect">
            <a:avLst/>
          </a:prstGeom>
        </p:spPr>
        <p:txBody>
          <a:bodyPr wrap="none">
            <a:spAutoFit/>
          </a:bodyPr>
          <a:lstStyle/>
          <a:p>
            <a:pPr>
              <a:buNone/>
            </a:pPr>
            <a:r>
              <a:rPr lang="en-US" sz="8800" b="1" dirty="0">
                <a:ln/>
                <a:latin typeface="微软雅黑" panose="020B0503020204020204" pitchFamily="34" charset="-122"/>
                <a:ea typeface="微软雅黑" panose="020B0503020204020204" pitchFamily="34" charset="-122"/>
              </a:rPr>
              <a:t>3</a:t>
            </a:r>
            <a:endParaRPr lang="en-US" sz="3600" dirty="0"/>
          </a:p>
        </p:txBody>
      </p:sp>
      <p:sp>
        <p:nvSpPr>
          <p:cNvPr id="49" name="Rectangle 48"/>
          <p:cNvSpPr/>
          <p:nvPr/>
        </p:nvSpPr>
        <p:spPr bwMode="auto">
          <a:xfrm>
            <a:off x="2207415" y="4063603"/>
            <a:ext cx="2180420" cy="2412498"/>
          </a:xfrm>
          <a:prstGeom prst="rect">
            <a:avLst/>
          </a:prstGeom>
          <a:solidFill>
            <a:srgbClr val="FFFF99">
              <a:alpha val="20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Arial" pitchFamily="34" charset="0"/>
              <a:cs typeface="Arial" pitchFamily="34" charset="0"/>
            </a:endParaRPr>
          </a:p>
        </p:txBody>
      </p:sp>
      <p:sp>
        <p:nvSpPr>
          <p:cNvPr id="50" name="Rectangle 49"/>
          <p:cNvSpPr/>
          <p:nvPr/>
        </p:nvSpPr>
        <p:spPr>
          <a:xfrm>
            <a:off x="2445266" y="5645104"/>
            <a:ext cx="1739438" cy="830997"/>
          </a:xfrm>
          <a:prstGeom prst="rect">
            <a:avLst/>
          </a:prstGeom>
        </p:spPr>
        <p:txBody>
          <a:bodyPr wrap="square">
            <a:spAutoFit/>
          </a:bodyPr>
          <a:lstStyle/>
          <a:p>
            <a:pPr algn="ctr" eaLnBrk="1" hangingPunct="1">
              <a:lnSpc>
                <a:spcPct val="100000"/>
              </a:lnSpc>
              <a:spcBef>
                <a:spcPct val="20000"/>
              </a:spcBef>
              <a:buClr>
                <a:srgbClr val="000066"/>
              </a:buClr>
              <a:buNone/>
              <a:tabLst>
                <a:tab pos="363538" algn="l"/>
              </a:tabLst>
            </a:pPr>
            <a:r>
              <a:rPr lang="zh-CN" altLang="en-US" sz="2400" b="1" dirty="0">
                <a:ln/>
                <a:latin typeface="微软雅黑" panose="020B0503020204020204" pitchFamily="34" charset="-122"/>
                <a:ea typeface="微软雅黑" panose="020B0503020204020204" pitchFamily="34" charset="-122"/>
              </a:rPr>
              <a:t>欺诈规则</a:t>
            </a:r>
            <a:br>
              <a:rPr lang="en-US" altLang="zh-CN" sz="2400" b="1" dirty="0">
                <a:ln/>
                <a:latin typeface="微软雅黑" panose="020B0503020204020204" pitchFamily="34" charset="-122"/>
                <a:ea typeface="微软雅黑" panose="020B0503020204020204" pitchFamily="34" charset="-122"/>
              </a:rPr>
            </a:br>
            <a:r>
              <a:rPr lang="zh-CN" altLang="en-US" sz="2400" b="1" dirty="0">
                <a:ln/>
                <a:latin typeface="微软雅黑" panose="020B0503020204020204" pitchFamily="34" charset="-122"/>
                <a:ea typeface="微软雅黑" panose="020B0503020204020204" pitchFamily="34" charset="-122"/>
              </a:rPr>
              <a:t>分析与评估</a:t>
            </a:r>
            <a:endParaRPr lang="en-US" altLang="zh-CN" sz="2400" b="1" dirty="0">
              <a:ln/>
              <a:latin typeface="微软雅黑" panose="020B0503020204020204" pitchFamily="34" charset="-122"/>
              <a:ea typeface="微软雅黑" panose="020B0503020204020204" pitchFamily="34" charset="-122"/>
            </a:endParaRPr>
          </a:p>
        </p:txBody>
      </p:sp>
      <p:sp>
        <p:nvSpPr>
          <p:cNvPr id="52" name="Rectangle 51"/>
          <p:cNvSpPr/>
          <p:nvPr/>
        </p:nvSpPr>
        <p:spPr>
          <a:xfrm>
            <a:off x="2149473" y="4375848"/>
            <a:ext cx="880369" cy="1311128"/>
          </a:xfrm>
          <a:prstGeom prst="rect">
            <a:avLst/>
          </a:prstGeom>
        </p:spPr>
        <p:txBody>
          <a:bodyPr wrap="none">
            <a:spAutoFit/>
          </a:bodyPr>
          <a:lstStyle/>
          <a:p>
            <a:pPr>
              <a:buNone/>
            </a:pPr>
            <a:r>
              <a:rPr lang="en-US" sz="8800" b="1" dirty="0">
                <a:ln/>
                <a:latin typeface="微软雅黑" panose="020B0503020204020204" pitchFamily="34" charset="-122"/>
                <a:ea typeface="微软雅黑" panose="020B0503020204020204" pitchFamily="34" charset="-122"/>
              </a:rPr>
              <a:t>4</a:t>
            </a:r>
            <a:endParaRPr lang="en-US" sz="3600" dirty="0"/>
          </a:p>
        </p:txBody>
      </p:sp>
      <p:sp>
        <p:nvSpPr>
          <p:cNvPr id="53" name="Rectangle 52"/>
          <p:cNvSpPr/>
          <p:nvPr/>
        </p:nvSpPr>
        <p:spPr bwMode="auto">
          <a:xfrm>
            <a:off x="4503719" y="4063603"/>
            <a:ext cx="2180420" cy="2412498"/>
          </a:xfrm>
          <a:prstGeom prst="rect">
            <a:avLst/>
          </a:prstGeom>
          <a:solidFill>
            <a:srgbClr val="FFFF99">
              <a:alpha val="20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Arial" pitchFamily="34" charset="0"/>
              <a:cs typeface="Arial" pitchFamily="34" charset="0"/>
            </a:endParaRPr>
          </a:p>
        </p:txBody>
      </p:sp>
      <p:sp>
        <p:nvSpPr>
          <p:cNvPr id="54" name="Rectangle 53"/>
          <p:cNvSpPr/>
          <p:nvPr/>
        </p:nvSpPr>
        <p:spPr>
          <a:xfrm>
            <a:off x="4651916" y="5659315"/>
            <a:ext cx="2018706" cy="830997"/>
          </a:xfrm>
          <a:prstGeom prst="rect">
            <a:avLst/>
          </a:prstGeom>
        </p:spPr>
        <p:txBody>
          <a:bodyPr wrap="square">
            <a:spAutoFit/>
          </a:bodyPr>
          <a:lstStyle/>
          <a:p>
            <a:pPr algn="ctr" eaLnBrk="1" hangingPunct="1">
              <a:lnSpc>
                <a:spcPct val="100000"/>
              </a:lnSpc>
              <a:spcBef>
                <a:spcPct val="20000"/>
              </a:spcBef>
              <a:buClr>
                <a:srgbClr val="000066"/>
              </a:buClr>
              <a:buNone/>
              <a:tabLst>
                <a:tab pos="363538" algn="l"/>
              </a:tabLst>
            </a:pPr>
            <a:r>
              <a:rPr lang="zh-CN" altLang="en-US" sz="2400" b="1" dirty="0">
                <a:ln/>
                <a:latin typeface="微软雅黑" panose="020B0503020204020204" pitchFamily="34" charset="-122"/>
                <a:ea typeface="微软雅黑" panose="020B0503020204020204" pitchFamily="34" charset="-122"/>
              </a:rPr>
              <a:t>决策优化与</a:t>
            </a:r>
            <a:br>
              <a:rPr lang="en-US" altLang="zh-CN" sz="2400" b="1" dirty="0">
                <a:ln/>
                <a:latin typeface="微软雅黑" panose="020B0503020204020204" pitchFamily="34" charset="-122"/>
                <a:ea typeface="微软雅黑" panose="020B0503020204020204" pitchFamily="34" charset="-122"/>
              </a:rPr>
            </a:br>
            <a:r>
              <a:rPr lang="zh-CN" altLang="en-US" sz="2400" b="1" dirty="0">
                <a:ln/>
                <a:latin typeface="微软雅黑" panose="020B0503020204020204" pitchFamily="34" charset="-122"/>
                <a:ea typeface="微软雅黑" panose="020B0503020204020204" pitchFamily="34" charset="-122"/>
              </a:rPr>
              <a:t>策略模拟算法</a:t>
            </a:r>
            <a:endParaRPr lang="en-US" altLang="zh-CN" sz="2400" b="1" dirty="0">
              <a:ln/>
              <a:latin typeface="微软雅黑" panose="020B0503020204020204" pitchFamily="34" charset="-122"/>
              <a:ea typeface="微软雅黑" panose="020B0503020204020204" pitchFamily="34" charset="-122"/>
            </a:endParaRPr>
          </a:p>
        </p:txBody>
      </p:sp>
      <p:sp>
        <p:nvSpPr>
          <p:cNvPr id="56" name="Rectangle 55"/>
          <p:cNvSpPr/>
          <p:nvPr/>
        </p:nvSpPr>
        <p:spPr>
          <a:xfrm>
            <a:off x="4406021" y="4375848"/>
            <a:ext cx="880369" cy="1311128"/>
          </a:xfrm>
          <a:prstGeom prst="rect">
            <a:avLst/>
          </a:prstGeom>
        </p:spPr>
        <p:txBody>
          <a:bodyPr wrap="none">
            <a:spAutoFit/>
          </a:bodyPr>
          <a:lstStyle/>
          <a:p>
            <a:pPr>
              <a:buNone/>
            </a:pPr>
            <a:r>
              <a:rPr lang="en-US" sz="8800" b="1" dirty="0">
                <a:ln/>
                <a:latin typeface="微软雅黑" panose="020B0503020204020204" pitchFamily="34" charset="-122"/>
                <a:ea typeface="微软雅黑" panose="020B0503020204020204" pitchFamily="34" charset="-122"/>
              </a:rPr>
              <a:t>5</a:t>
            </a:r>
            <a:endParaRPr lang="en-US" sz="3600" dirty="0"/>
          </a:p>
        </p:txBody>
      </p:sp>
      <p:sp>
        <p:nvSpPr>
          <p:cNvPr id="57" name="Rectangle 56"/>
          <p:cNvSpPr/>
          <p:nvPr/>
        </p:nvSpPr>
        <p:spPr bwMode="auto">
          <a:xfrm>
            <a:off x="6818218" y="4063603"/>
            <a:ext cx="2180420" cy="2412498"/>
          </a:xfrm>
          <a:prstGeom prst="rect">
            <a:avLst/>
          </a:prstGeom>
          <a:solidFill>
            <a:srgbClr val="FFFF99">
              <a:alpha val="20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Arial" pitchFamily="34" charset="0"/>
              <a:cs typeface="Arial" pitchFamily="34" charset="0"/>
            </a:endParaRPr>
          </a:p>
        </p:txBody>
      </p:sp>
      <p:sp>
        <p:nvSpPr>
          <p:cNvPr id="58" name="Rectangle 57"/>
          <p:cNvSpPr/>
          <p:nvPr/>
        </p:nvSpPr>
        <p:spPr>
          <a:xfrm>
            <a:off x="7056069" y="5645104"/>
            <a:ext cx="1739438" cy="830997"/>
          </a:xfrm>
          <a:prstGeom prst="rect">
            <a:avLst/>
          </a:prstGeom>
        </p:spPr>
        <p:txBody>
          <a:bodyPr wrap="square">
            <a:spAutoFit/>
          </a:bodyPr>
          <a:lstStyle/>
          <a:p>
            <a:pPr algn="ctr" eaLnBrk="1" hangingPunct="1">
              <a:lnSpc>
                <a:spcPct val="100000"/>
              </a:lnSpc>
              <a:spcBef>
                <a:spcPct val="20000"/>
              </a:spcBef>
              <a:buClr>
                <a:srgbClr val="000066"/>
              </a:buClr>
              <a:buNone/>
              <a:tabLst>
                <a:tab pos="363538" algn="l"/>
              </a:tabLst>
            </a:pPr>
            <a:r>
              <a:rPr lang="zh-CN" altLang="en-US" sz="2400" b="1" dirty="0">
                <a:ln/>
                <a:latin typeface="微软雅黑" panose="020B0503020204020204" pitchFamily="34" charset="-122"/>
                <a:ea typeface="微软雅黑" panose="020B0503020204020204" pitchFamily="34" charset="-122"/>
              </a:rPr>
              <a:t>阶段性</a:t>
            </a:r>
            <a:br>
              <a:rPr lang="en-US" altLang="zh-CN" sz="2400" b="1" dirty="0">
                <a:ln/>
                <a:latin typeface="微软雅黑" panose="020B0503020204020204" pitchFamily="34" charset="-122"/>
                <a:ea typeface="微软雅黑" panose="020B0503020204020204" pitchFamily="34" charset="-122"/>
              </a:rPr>
            </a:br>
            <a:r>
              <a:rPr lang="zh-CN" altLang="en-US" sz="2400" b="1" dirty="0">
                <a:ln/>
                <a:latin typeface="微软雅黑" panose="020B0503020204020204" pitchFamily="34" charset="-122"/>
                <a:ea typeface="微软雅黑" panose="020B0503020204020204" pitchFamily="34" charset="-122"/>
              </a:rPr>
              <a:t>工作总结</a:t>
            </a:r>
            <a:endParaRPr lang="en-US" altLang="zh-CN" sz="2400" b="1" dirty="0">
              <a:ln/>
              <a:latin typeface="微软雅黑" panose="020B0503020204020204" pitchFamily="34" charset="-122"/>
              <a:ea typeface="微软雅黑" panose="020B0503020204020204" pitchFamily="34" charset="-122"/>
            </a:endParaRPr>
          </a:p>
        </p:txBody>
      </p:sp>
      <p:sp>
        <p:nvSpPr>
          <p:cNvPr id="60" name="Rectangle 59"/>
          <p:cNvSpPr/>
          <p:nvPr/>
        </p:nvSpPr>
        <p:spPr>
          <a:xfrm>
            <a:off x="6760276" y="4375848"/>
            <a:ext cx="880369" cy="1311128"/>
          </a:xfrm>
          <a:prstGeom prst="rect">
            <a:avLst/>
          </a:prstGeom>
        </p:spPr>
        <p:txBody>
          <a:bodyPr wrap="none">
            <a:spAutoFit/>
          </a:bodyPr>
          <a:lstStyle/>
          <a:p>
            <a:pPr>
              <a:buNone/>
            </a:pPr>
            <a:r>
              <a:rPr lang="en-US" sz="8800" b="1" dirty="0">
                <a:ln/>
                <a:latin typeface="微软雅黑" panose="020B0503020204020204" pitchFamily="34" charset="-122"/>
                <a:ea typeface="微软雅黑" panose="020B0503020204020204" pitchFamily="34" charset="-122"/>
              </a:rPr>
              <a:t>6</a:t>
            </a:r>
            <a:endParaRPr lang="en-US" sz="3600" dirty="0"/>
          </a:p>
        </p:txBody>
      </p:sp>
      <p:pic>
        <p:nvPicPr>
          <p:cNvPr id="33" name="Picture 2" descr="http://public.blu.livefilestore.com/y1pzl2Xn_YFieyN12_-E8YX6r-0Ha78BvfN4SVd6kiU7fkitbxso0BlNj9mdP7GY3mIl9cdZYkNZucOmVu2excM8A/CLIPART_OF_26967_SMJPG_Crop.jpg%3Fpsid%3D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77929" y="4276856"/>
            <a:ext cx="1328420" cy="134873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5" name="Picture 6" descr="http://www.iconshock.com/img_jpg/REALVISTA/construction/jpg/256/architect_ico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5268912" y="1330322"/>
            <a:ext cx="1312998" cy="1312998"/>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1" name="Picture 38" descr="http://seohunts.com/images/seo-landing-img.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7074" y="1265625"/>
            <a:ext cx="1349275" cy="1392927"/>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172" name="Picture 4" descr="http://tutorial.math.lamar.edu/Classes/CalcIII/QuadricSurfaces_files/image006.gif"/>
          <p:cNvPicPr>
            <a:picLocks noChangeAspect="1" noChangeArrowheads="1"/>
          </p:cNvPicPr>
          <p:nvPr/>
        </p:nvPicPr>
        <p:blipFill rotWithShape="1">
          <a:blip r:embed="rId10">
            <a:clrChange>
              <a:clrFrom>
                <a:srgbClr val="FFAC20"/>
              </a:clrFrom>
              <a:clrTo>
                <a:srgbClr val="FFAC20">
                  <a:alpha val="0"/>
                </a:srgbClr>
              </a:clrTo>
            </a:clrChange>
            <a:extLst>
              <a:ext uri="{28A0092B-C50C-407E-A947-70E740481C1C}">
                <a14:useLocalDpi xmlns:a14="http://schemas.microsoft.com/office/drawing/2010/main" val="0"/>
              </a:ext>
            </a:extLst>
          </a:blip>
          <a:srcRect b="17151"/>
          <a:stretch/>
        </p:blipFill>
        <p:spPr bwMode="auto">
          <a:xfrm>
            <a:off x="5198461" y="4262048"/>
            <a:ext cx="1421986" cy="1375214"/>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65" name="Picture 6" descr="http://homeforgoodla.org/wp-content/uploads/2015/01/icon3-0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1224" t="13912" r="22489" b="16120"/>
          <a:stretch/>
        </p:blipFill>
        <p:spPr bwMode="auto">
          <a:xfrm flipV="1">
            <a:off x="2931226" y="4291494"/>
            <a:ext cx="1367943" cy="1324114"/>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72318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194574" y="1082791"/>
            <a:ext cx="5230487" cy="1725992"/>
          </a:xfrm>
          <a:prstGeom prst="rect">
            <a:avLst/>
          </a:prstGeom>
          <a:solidFill>
            <a:schemeClr val="bg1">
              <a:lumMod val="9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64" name="Rectangle 63"/>
          <p:cNvSpPr/>
          <p:nvPr/>
        </p:nvSpPr>
        <p:spPr bwMode="auto">
          <a:xfrm>
            <a:off x="5579114" y="1082791"/>
            <a:ext cx="3498258" cy="552354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基于全面成本管理架构开发决策优化引擎</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前沿逐步迭代优化方法完美解决规则冗余</a:t>
            </a:r>
            <a:endParaRPr lang="en-US" dirty="0">
              <a:latin typeface="微软雅黑" panose="020B0503020204020204" pitchFamily="34" charset="-122"/>
              <a:ea typeface="微软雅黑" panose="020B0503020204020204" pitchFamily="34" charset="-122"/>
            </a:endParaRPr>
          </a:p>
        </p:txBody>
      </p:sp>
      <p:sp>
        <p:nvSpPr>
          <p:cNvPr id="15" name="Rectangle 14"/>
          <p:cNvSpPr/>
          <p:nvPr/>
        </p:nvSpPr>
        <p:spPr>
          <a:xfrm>
            <a:off x="202385" y="3848644"/>
            <a:ext cx="5300085" cy="535531"/>
          </a:xfrm>
          <a:prstGeom prst="rect">
            <a:avLst/>
          </a:prstGeom>
        </p:spPr>
        <p:txBody>
          <a:bodyPr wrap="square">
            <a:spAutoFit/>
          </a:bodyPr>
          <a:lstStyle/>
          <a:p>
            <a:pPr>
              <a:buNone/>
            </a:pPr>
            <a:r>
              <a:rPr lang="zh-CN" altLang="en-US" sz="1800" b="1" dirty="0">
                <a:solidFill>
                  <a:srgbClr val="00B050"/>
                </a:solidFill>
                <a:latin typeface="微软雅黑" panose="020B0503020204020204" pitchFamily="34" charset="-122"/>
                <a:ea typeface="微软雅黑" panose="020B0503020204020204" pitchFamily="34" charset="-122"/>
              </a:rPr>
              <a:t>设计目标：</a:t>
            </a:r>
            <a:r>
              <a:rPr lang="zh-CN" altLang="en-US" sz="1400" b="1" dirty="0">
                <a:solidFill>
                  <a:srgbClr val="000000"/>
                </a:solidFill>
                <a:latin typeface="微软雅黑" panose="020B0503020204020204" pitchFamily="34" charset="-122"/>
                <a:ea typeface="微软雅黑" panose="020B0503020204020204" pitchFamily="34" charset="-122"/>
              </a:rPr>
              <a:t>规则集进入决策优化引擎后自动进行优化处理，输出系统最优规则集， 实现决策系统自动化调优。</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18" name="Rectangle 17"/>
          <p:cNvSpPr/>
          <p:nvPr/>
        </p:nvSpPr>
        <p:spPr>
          <a:xfrm>
            <a:off x="213842" y="4421623"/>
            <a:ext cx="4517381" cy="341632"/>
          </a:xfrm>
          <a:prstGeom prst="rect">
            <a:avLst/>
          </a:prstGeom>
        </p:spPr>
        <p:txBody>
          <a:bodyPr wrap="square">
            <a:spAutoFit/>
          </a:bodyPr>
          <a:lstStyle/>
          <a:p>
            <a:pPr lvl="0">
              <a:buClr>
                <a:srgbClr val="003F5F"/>
              </a:buClr>
              <a:buNone/>
            </a:pPr>
            <a:r>
              <a:rPr lang="zh-CN" altLang="en-US" sz="1800" b="1" dirty="0">
                <a:solidFill>
                  <a:srgbClr val="00B050"/>
                </a:solidFill>
                <a:latin typeface="微软雅黑" panose="020B0503020204020204" pitchFamily="34" charset="-122"/>
                <a:ea typeface="微软雅黑" panose="020B0503020204020204" pitchFamily="34" charset="-122"/>
              </a:rPr>
              <a:t>优化目标：</a:t>
            </a:r>
            <a:r>
              <a:rPr lang="zh-CN" altLang="en-US" sz="1400" b="1" dirty="0">
                <a:solidFill>
                  <a:srgbClr val="000000"/>
                </a:solidFill>
                <a:latin typeface="微软雅黑" panose="020B0503020204020204" pitchFamily="34" charset="-122"/>
                <a:ea typeface="微软雅黑" panose="020B0503020204020204" pitchFamily="34" charset="-122"/>
              </a:rPr>
              <a:t>决策系统总价值最大化。</a:t>
            </a:r>
            <a:endParaRPr lang="en-US" sz="1400" b="1" dirty="0">
              <a:solidFill>
                <a:srgbClr val="000000"/>
              </a:solidFill>
              <a:latin typeface="微软雅黑" panose="020B0503020204020204" pitchFamily="34" charset="-122"/>
              <a:ea typeface="微软雅黑" panose="020B0503020204020204" pitchFamily="34" charset="-122"/>
            </a:endParaRPr>
          </a:p>
        </p:txBody>
      </p:sp>
      <p:sp>
        <p:nvSpPr>
          <p:cNvPr id="21" name="Rectangle 20"/>
          <p:cNvSpPr/>
          <p:nvPr/>
        </p:nvSpPr>
        <p:spPr>
          <a:xfrm>
            <a:off x="213842" y="4800703"/>
            <a:ext cx="4614734" cy="341632"/>
          </a:xfrm>
          <a:prstGeom prst="rect">
            <a:avLst/>
          </a:prstGeom>
        </p:spPr>
        <p:txBody>
          <a:bodyPr wrap="square">
            <a:spAutoFit/>
          </a:bodyPr>
          <a:lstStyle/>
          <a:p>
            <a:pPr lvl="0">
              <a:buClr>
                <a:srgbClr val="003F5F"/>
              </a:buClr>
              <a:buNone/>
            </a:pPr>
            <a:r>
              <a:rPr lang="zh-CN" altLang="en-US" sz="1800" b="1" dirty="0">
                <a:solidFill>
                  <a:srgbClr val="00B050"/>
                </a:solidFill>
                <a:latin typeface="微软雅黑" panose="020B0503020204020204" pitchFamily="34" charset="-122"/>
                <a:ea typeface="微软雅黑" panose="020B0503020204020204" pitchFamily="34" charset="-122"/>
              </a:rPr>
              <a:t>优化方法：</a:t>
            </a:r>
            <a:r>
              <a:rPr lang="zh-CN" altLang="en-US" sz="1400" b="1" dirty="0">
                <a:solidFill>
                  <a:srgbClr val="000000"/>
                </a:solidFill>
                <a:latin typeface="微软雅黑" panose="020B0503020204020204" pitchFamily="34" charset="-122"/>
                <a:ea typeface="微软雅黑" panose="020B0503020204020204" pitchFamily="34" charset="-122"/>
              </a:rPr>
              <a:t>边际价值逐步迭代优化方法。</a:t>
            </a:r>
            <a:endParaRPr lang="en-US" sz="1400" b="1" dirty="0">
              <a:solidFill>
                <a:srgbClr val="000000"/>
              </a:solidFill>
              <a:latin typeface="微软雅黑" panose="020B0503020204020204" pitchFamily="34" charset="-122"/>
              <a:ea typeface="微软雅黑" panose="020B0503020204020204" pitchFamily="34" charset="-122"/>
            </a:endParaRPr>
          </a:p>
        </p:txBody>
      </p:sp>
      <p:sp>
        <p:nvSpPr>
          <p:cNvPr id="22" name="Rectangle 21"/>
          <p:cNvSpPr/>
          <p:nvPr/>
        </p:nvSpPr>
        <p:spPr>
          <a:xfrm>
            <a:off x="278911" y="5346583"/>
            <a:ext cx="5161729" cy="53553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决策系统总价值 </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系统防御的欺诈损失 </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后端发生的欺诈损失 </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规则触发产生的总人工调查成本</a:t>
            </a:r>
            <a:endParaRPr lang="en-US" sz="1600" dirty="0">
              <a:latin typeface="微软雅黑" panose="020B0503020204020204" pitchFamily="34" charset="-122"/>
              <a:ea typeface="微软雅黑" panose="020B0503020204020204" pitchFamily="34" charset="-122"/>
            </a:endParaRPr>
          </a:p>
        </p:txBody>
      </p:sp>
      <p:sp>
        <p:nvSpPr>
          <p:cNvPr id="30" name="Rectangle 29"/>
          <p:cNvSpPr/>
          <p:nvPr/>
        </p:nvSpPr>
        <p:spPr>
          <a:xfrm>
            <a:off x="2143761" y="2455218"/>
            <a:ext cx="1415772" cy="313932"/>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决策优化引擎</a:t>
            </a:r>
            <a:endParaRPr lang="en-US" sz="1100" b="1" dirty="0">
              <a:solidFill>
                <a:srgbClr val="000000"/>
              </a:solidFill>
              <a:latin typeface="微软雅黑" panose="020B0503020204020204" pitchFamily="34" charset="-122"/>
              <a:ea typeface="微软雅黑" panose="020B0503020204020204" pitchFamily="34" charset="-122"/>
            </a:endParaRPr>
          </a:p>
        </p:txBody>
      </p:sp>
      <p:sp>
        <p:nvSpPr>
          <p:cNvPr id="31" name="Right Arrow 30"/>
          <p:cNvSpPr/>
          <p:nvPr/>
        </p:nvSpPr>
        <p:spPr bwMode="auto">
          <a:xfrm>
            <a:off x="1611840" y="1598774"/>
            <a:ext cx="378997"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32" name="Right Arrow 31"/>
          <p:cNvSpPr/>
          <p:nvPr/>
        </p:nvSpPr>
        <p:spPr bwMode="auto">
          <a:xfrm>
            <a:off x="3596578" y="1577825"/>
            <a:ext cx="428225"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33" name="Rectangle 32"/>
          <p:cNvSpPr/>
          <p:nvPr/>
        </p:nvSpPr>
        <p:spPr>
          <a:xfrm>
            <a:off x="166983" y="2451699"/>
            <a:ext cx="1826141" cy="313932"/>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冗余低效的规则集</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sp>
        <p:nvSpPr>
          <p:cNvPr id="34" name="Rectangle 33"/>
          <p:cNvSpPr/>
          <p:nvPr/>
        </p:nvSpPr>
        <p:spPr>
          <a:xfrm>
            <a:off x="3647632" y="2446240"/>
            <a:ext cx="1826142" cy="313932"/>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系统最优的规则集</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pic>
        <p:nvPicPr>
          <p:cNvPr id="35" name="Picture 6" descr="http://homeforgoodla.org/wp-content/uploads/2015/01/icon3-0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224" t="13912" r="22489" b="16120"/>
          <a:stretch/>
        </p:blipFill>
        <p:spPr bwMode="auto">
          <a:xfrm>
            <a:off x="3978617" y="1144904"/>
            <a:ext cx="1344404" cy="128147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577096" y="1813866"/>
            <a:ext cx="397866" cy="286232"/>
          </a:xfrm>
          <a:prstGeom prst="rect">
            <a:avLst/>
          </a:prstGeom>
        </p:spPr>
        <p:txBody>
          <a:bodyPr wrap="non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IN</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37" name="Rectangle 36"/>
          <p:cNvSpPr/>
          <p:nvPr/>
        </p:nvSpPr>
        <p:spPr>
          <a:xfrm>
            <a:off x="3494373" y="1794434"/>
            <a:ext cx="583813" cy="286232"/>
          </a:xfrm>
          <a:prstGeom prst="rect">
            <a:avLst/>
          </a:prstGeom>
        </p:spPr>
        <p:txBody>
          <a:bodyPr wrap="non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OUT</a:t>
            </a:r>
            <a:endParaRPr lang="en-US" sz="1600" b="1" dirty="0">
              <a:solidFill>
                <a:schemeClr val="bg1"/>
              </a:solidFill>
              <a:latin typeface="微软雅黑" panose="020B0503020204020204" pitchFamily="34" charset="-122"/>
              <a:ea typeface="微软雅黑" panose="020B0503020204020204" pitchFamily="34" charset="-122"/>
            </a:endParaRPr>
          </a:p>
        </p:txBody>
      </p:sp>
      <p:pic>
        <p:nvPicPr>
          <p:cNvPr id="39" name="Picture 8" descr="http://kibako.pl/portfolio/wp-content/uploads/2010/09/z%C4%99batki-naszyjnik.jpg"/>
          <p:cNvPicPr>
            <a:picLocks noChangeAspect="1" noChangeArrowheads="1"/>
          </p:cNvPicPr>
          <p:nvPr/>
        </p:nvPicPr>
        <p:blipFill rotWithShape="1">
          <a:blip r:embed="rId3" cstate="print">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15418" t="11098" r="11810" b="5034"/>
          <a:stretch/>
        </p:blipFill>
        <p:spPr bwMode="auto">
          <a:xfrm>
            <a:off x="188623" y="1280741"/>
            <a:ext cx="1461155" cy="115018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192748" y="2983996"/>
            <a:ext cx="5309722" cy="674031"/>
          </a:xfrm>
          <a:prstGeom prst="rect">
            <a:avLst/>
          </a:prstGeom>
        </p:spPr>
        <p:txBody>
          <a:bodyPr wrap="square">
            <a:spAutoFit/>
          </a:bodyPr>
          <a:lstStyle/>
          <a:p>
            <a:pPr>
              <a:buNone/>
            </a:pPr>
            <a:r>
              <a:rPr lang="zh-CN" altLang="en-US" sz="1400" b="1" dirty="0">
                <a:solidFill>
                  <a:srgbClr val="000000"/>
                </a:solidFill>
                <a:latin typeface="微软雅黑" panose="020B0503020204020204" pitchFamily="34" charset="-122"/>
                <a:ea typeface="微软雅黑" panose="020B0503020204020204" pitchFamily="34" charset="-122"/>
              </a:rPr>
              <a:t>在既定系统触发率基础上，实现规则库的优化，将有价值的规则投入生产环境，将无价值或信息冗余的规则剔除。决策优化引擎可以实现基于量化的策略调优功能。</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42" name="Oval 41"/>
          <p:cNvSpPr/>
          <p:nvPr/>
        </p:nvSpPr>
        <p:spPr bwMode="auto">
          <a:xfrm>
            <a:off x="6900402" y="1647152"/>
            <a:ext cx="936069" cy="4320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buNone/>
            </a:pPr>
            <a:r>
              <a:rPr lang="zh-CN" altLang="en-US" sz="16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开始</a:t>
            </a:r>
            <a:endParaRPr lang="en-US" sz="16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3" name="Rectangle 42"/>
          <p:cNvSpPr/>
          <p:nvPr/>
        </p:nvSpPr>
        <p:spPr>
          <a:xfrm>
            <a:off x="6033659" y="2251208"/>
            <a:ext cx="2681111" cy="595629"/>
          </a:xfrm>
          <a:prstGeom prst="rect">
            <a:avLst/>
          </a:prstGeom>
          <a:solidFill>
            <a:schemeClr val="bg1">
              <a:lumMod val="95000"/>
            </a:schemeClr>
          </a:solidFill>
          <a:ln w="38100" cap="flat" cmpd="sng" algn="ctr">
            <a:solidFill>
              <a:sysClr val="windowText" lastClr="000000"/>
            </a:solidFill>
            <a:prstDash val="solid"/>
            <a:miter lim="800000"/>
          </a:ln>
          <a:effectLst/>
        </p:spPr>
        <p:txBody>
          <a:bodyPr rot="0" spcFirstLastPara="0" vertOverflow="overflow" horzOverflow="overflow" vert="horz" wrap="square" lIns="91440" tIns="25718" rIns="51435" bIns="25718" numCol="1" spcCol="0" rtlCol="0" fromWordArt="0" anchor="ctr" anchorCtr="0" forceAA="0" compatLnSpc="1">
            <a:prstTxWarp prst="textNoShape">
              <a:avLst/>
            </a:prstTxWarp>
            <a:noAutofit/>
          </a:bodyPr>
          <a:lstStyle/>
          <a:p>
            <a:pPr eaLnBrk="1" fontAlgn="auto" hangingPunct="1">
              <a:lnSpc>
                <a:spcPct val="100000"/>
              </a:lnSpc>
              <a:spcBef>
                <a:spcPts val="0"/>
              </a:spcBef>
              <a:spcAft>
                <a:spcPts val="0"/>
              </a:spcAft>
              <a:buClrTx/>
              <a:buFontTx/>
              <a:buNone/>
            </a:pPr>
            <a:r>
              <a:rPr lang="zh-CN" altLang="en-US" sz="1100" b="1" kern="0" dirty="0">
                <a:solidFill>
                  <a:sysClr val="windowText" lastClr="000000"/>
                </a:solidFill>
                <a:latin typeface="微软雅黑" panose="020B0503020204020204" pitchFamily="34" charset="-122"/>
                <a:ea typeface="微软雅黑" panose="020B0503020204020204" pitchFamily="34" charset="-122"/>
              </a:rPr>
              <a:t>基于当前生产规则库，计算备选规则库里每条规则的边际价值</a:t>
            </a:r>
          </a:p>
        </p:txBody>
      </p:sp>
      <p:sp>
        <p:nvSpPr>
          <p:cNvPr id="44" name="Oval 43"/>
          <p:cNvSpPr/>
          <p:nvPr/>
        </p:nvSpPr>
        <p:spPr bwMode="auto">
          <a:xfrm>
            <a:off x="5733081" y="4095264"/>
            <a:ext cx="864285" cy="4320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buNone/>
            </a:pPr>
            <a:r>
              <a:rPr lang="zh-CN" altLang="en-US" sz="16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结束</a:t>
            </a:r>
            <a:endParaRPr lang="en-US" sz="16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Flowchart: Decision 44"/>
          <p:cNvSpPr/>
          <p:nvPr/>
        </p:nvSpPr>
        <p:spPr>
          <a:xfrm>
            <a:off x="6842770" y="3202559"/>
            <a:ext cx="1872000" cy="576000"/>
          </a:xfrm>
          <a:prstGeom prst="flowChartDecision">
            <a:avLst/>
          </a:prstGeom>
          <a:solidFill>
            <a:srgbClr val="00B0F0"/>
          </a:solidFill>
          <a:ln w="38100" cap="flat" cmpd="sng" algn="ctr">
            <a:solidFill>
              <a:sysClr val="windowText" lastClr="000000"/>
            </a:solidFill>
            <a:prstDash val="solid"/>
            <a:miter lim="800000"/>
          </a:ln>
          <a:effectLst/>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eaLnBrk="1" fontAlgn="auto" hangingPunct="1">
              <a:lnSpc>
                <a:spcPct val="100000"/>
              </a:lnSpc>
              <a:spcBef>
                <a:spcPts val="0"/>
              </a:spcBef>
              <a:spcAft>
                <a:spcPts val="0"/>
              </a:spcAft>
              <a:buClrTx/>
              <a:buFontTx/>
              <a:buNone/>
            </a:pPr>
            <a:r>
              <a:rPr lang="zh-CN" altLang="en-US" sz="900" b="1" kern="0" dirty="0">
                <a:solidFill>
                  <a:sysClr val="windowText" lastClr="000000"/>
                </a:solidFill>
                <a:latin typeface="微软雅黑" panose="020B0503020204020204" pitchFamily="34" charset="-122"/>
                <a:ea typeface="微软雅黑" panose="020B0503020204020204" pitchFamily="34" charset="-122"/>
                <a:cs typeface="+mn-cs"/>
              </a:rPr>
              <a:t>是否存在边际价值大于</a:t>
            </a:r>
            <a:r>
              <a:rPr lang="en-US" altLang="zh-CN" sz="900" b="1" kern="0" dirty="0">
                <a:solidFill>
                  <a:sysClr val="windowText" lastClr="000000"/>
                </a:solidFill>
                <a:latin typeface="微软雅黑" panose="020B0503020204020204" pitchFamily="34" charset="-122"/>
                <a:ea typeface="微软雅黑" panose="020B0503020204020204" pitchFamily="34" charset="-122"/>
                <a:cs typeface="+mn-cs"/>
              </a:rPr>
              <a:t>0</a:t>
            </a:r>
            <a:r>
              <a:rPr lang="zh-CN" altLang="en-US" sz="900" b="1" kern="0" dirty="0">
                <a:solidFill>
                  <a:sysClr val="windowText" lastClr="000000"/>
                </a:solidFill>
                <a:latin typeface="微软雅黑" panose="020B0503020204020204" pitchFamily="34" charset="-122"/>
                <a:ea typeface="微软雅黑" panose="020B0503020204020204" pitchFamily="34" charset="-122"/>
                <a:cs typeface="+mn-cs"/>
              </a:rPr>
              <a:t>的规则</a:t>
            </a:r>
            <a:endParaRPr lang="en-US" sz="900" b="1" kern="0" dirty="0">
              <a:solidFill>
                <a:sysClr val="windowText" lastClr="000000"/>
              </a:solidFill>
              <a:latin typeface="微软雅黑" panose="020B0503020204020204" pitchFamily="34" charset="-122"/>
              <a:ea typeface="微软雅黑" panose="020B0503020204020204" pitchFamily="34" charset="-122"/>
              <a:cs typeface="+mn-cs"/>
            </a:endParaRPr>
          </a:p>
        </p:txBody>
      </p:sp>
      <p:sp>
        <p:nvSpPr>
          <p:cNvPr id="46" name="TextBox 45"/>
          <p:cNvSpPr txBox="1"/>
          <p:nvPr/>
        </p:nvSpPr>
        <p:spPr>
          <a:xfrm>
            <a:off x="5849546" y="1199796"/>
            <a:ext cx="3005951" cy="369332"/>
          </a:xfrm>
          <a:prstGeom prst="rect">
            <a:avLst/>
          </a:prstGeom>
          <a:effectLst/>
        </p:spPr>
        <p:style>
          <a:lnRef idx="1">
            <a:schemeClr val="accent6"/>
          </a:lnRef>
          <a:fillRef idx="2">
            <a:schemeClr val="accent6"/>
          </a:fillRef>
          <a:effectRef idx="1">
            <a:schemeClr val="accent6"/>
          </a:effectRef>
          <a:fontRef idx="minor">
            <a:schemeClr val="dk1"/>
          </a:fontRef>
        </p:style>
        <p:txBody>
          <a:bodyPr wrap="none">
            <a:spAutoFit/>
          </a:bodyPr>
          <a:lstStyle>
            <a:defPPr>
              <a:defRPr lang="en-US"/>
            </a:defPPr>
            <a:lvl1pPr>
              <a:buNone/>
              <a:defRPr sz="1400" b="1">
                <a:solidFill>
                  <a:schemeClr val="dk1"/>
                </a:solidFill>
                <a:latin typeface="+mn-lt"/>
                <a:cs typeface="+mn-cs"/>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r>
              <a:rPr lang="zh-CN" altLang="en-US" sz="2000" dirty="0">
                <a:latin typeface="微软雅黑" panose="020B0503020204020204" pitchFamily="34" charset="-122"/>
                <a:ea typeface="微软雅黑" panose="020B0503020204020204" pitchFamily="34" charset="-122"/>
              </a:rPr>
              <a:t>决策优化引擎原理流程图</a:t>
            </a:r>
            <a:endParaRPr lang="en-US" sz="2000" dirty="0">
              <a:latin typeface="微软雅黑" panose="020B0503020204020204" pitchFamily="34" charset="-122"/>
              <a:ea typeface="微软雅黑" panose="020B0503020204020204" pitchFamily="34" charset="-122"/>
            </a:endParaRPr>
          </a:p>
        </p:txBody>
      </p:sp>
      <p:sp>
        <p:nvSpPr>
          <p:cNvPr id="47" name="Rectangle 46"/>
          <p:cNvSpPr/>
          <p:nvPr/>
        </p:nvSpPr>
        <p:spPr>
          <a:xfrm>
            <a:off x="6842770" y="4085446"/>
            <a:ext cx="1872000" cy="543198"/>
          </a:xfrm>
          <a:prstGeom prst="rect">
            <a:avLst/>
          </a:prstGeom>
          <a:solidFill>
            <a:schemeClr val="bg1">
              <a:lumMod val="95000"/>
            </a:schemeClr>
          </a:solidFill>
          <a:ln w="38100" cap="flat" cmpd="sng" algn="ctr">
            <a:solidFill>
              <a:sysClr val="windowText" lastClr="000000"/>
            </a:solidFill>
            <a:prstDash val="solid"/>
            <a:miter lim="800000"/>
          </a:ln>
          <a:effectLst/>
        </p:spPr>
        <p:txBody>
          <a:bodyPr rot="0" spcFirstLastPara="0" vertOverflow="overflow" horzOverflow="overflow" vert="horz" wrap="square" lIns="91440" tIns="25718" rIns="51435" bIns="25718" numCol="1" spcCol="0" rtlCol="0" fromWordArt="0" anchor="ctr" anchorCtr="0" forceAA="0" compatLnSpc="1">
            <a:prstTxWarp prst="textNoShape">
              <a:avLst/>
            </a:prstTxWarp>
            <a:noAutofit/>
          </a:bodyPr>
          <a:lstStyle/>
          <a:p>
            <a:pPr eaLnBrk="1" fontAlgn="auto" hangingPunct="1">
              <a:lnSpc>
                <a:spcPct val="100000"/>
              </a:lnSpc>
              <a:spcBef>
                <a:spcPts val="0"/>
              </a:spcBef>
              <a:spcAft>
                <a:spcPts val="0"/>
              </a:spcAft>
              <a:buClrTx/>
              <a:buFontTx/>
              <a:buNone/>
            </a:pPr>
            <a:r>
              <a:rPr lang="zh-CN" altLang="en-US" sz="1100" b="1" kern="0" dirty="0">
                <a:solidFill>
                  <a:sysClr val="windowText" lastClr="000000"/>
                </a:solidFill>
                <a:latin typeface="微软雅黑" panose="020B0503020204020204" pitchFamily="34" charset="-122"/>
                <a:ea typeface="微软雅黑" panose="020B0503020204020204" pitchFamily="34" charset="-122"/>
              </a:rPr>
              <a:t>选取边际价值最高且大于</a:t>
            </a:r>
            <a:r>
              <a:rPr lang="en-US" altLang="zh-CN" sz="1100" b="1" kern="0" dirty="0">
                <a:solidFill>
                  <a:sysClr val="windowText" lastClr="000000"/>
                </a:solidFill>
                <a:latin typeface="微软雅黑" panose="020B0503020204020204" pitchFamily="34" charset="-122"/>
                <a:ea typeface="微软雅黑" panose="020B0503020204020204" pitchFamily="34" charset="-122"/>
              </a:rPr>
              <a:t>0</a:t>
            </a:r>
            <a:r>
              <a:rPr lang="zh-CN" altLang="en-US" sz="1100" b="1" kern="0" dirty="0">
                <a:solidFill>
                  <a:sysClr val="windowText" lastClr="000000"/>
                </a:solidFill>
                <a:latin typeface="微软雅黑" panose="020B0503020204020204" pitchFamily="34" charset="-122"/>
                <a:ea typeface="微软雅黑" panose="020B0503020204020204" pitchFamily="34" charset="-122"/>
              </a:rPr>
              <a:t>的规则进入生产规则库</a:t>
            </a:r>
          </a:p>
        </p:txBody>
      </p:sp>
      <p:sp>
        <p:nvSpPr>
          <p:cNvPr id="48" name="Rectangle 47"/>
          <p:cNvSpPr/>
          <p:nvPr/>
        </p:nvSpPr>
        <p:spPr>
          <a:xfrm>
            <a:off x="6842770" y="4973392"/>
            <a:ext cx="1872000" cy="447356"/>
          </a:xfrm>
          <a:prstGeom prst="rect">
            <a:avLst/>
          </a:prstGeom>
          <a:solidFill>
            <a:schemeClr val="bg1">
              <a:lumMod val="95000"/>
            </a:schemeClr>
          </a:solidFill>
          <a:ln w="38100" cap="flat" cmpd="sng" algn="ctr">
            <a:solidFill>
              <a:sysClr val="windowText" lastClr="000000"/>
            </a:solidFill>
            <a:prstDash val="solid"/>
            <a:miter lim="800000"/>
          </a:ln>
          <a:effectLst/>
        </p:spPr>
        <p:txBody>
          <a:bodyPr rot="0" spcFirstLastPara="0" vertOverflow="overflow" horzOverflow="overflow" vert="horz" wrap="square" lIns="91440" tIns="25718" rIns="51435" bIns="25718" numCol="1" spcCol="0" rtlCol="0" fromWordArt="0" anchor="ctr" anchorCtr="0" forceAA="0" compatLnSpc="1">
            <a:prstTxWarp prst="textNoShape">
              <a:avLst/>
            </a:prstTxWarp>
            <a:noAutofit/>
          </a:bodyPr>
          <a:lstStyle/>
          <a:p>
            <a:pPr eaLnBrk="1" fontAlgn="auto" hangingPunct="1">
              <a:lnSpc>
                <a:spcPct val="100000"/>
              </a:lnSpc>
              <a:spcBef>
                <a:spcPts val="0"/>
              </a:spcBef>
              <a:spcAft>
                <a:spcPts val="0"/>
              </a:spcAft>
              <a:buClrTx/>
              <a:buFontTx/>
              <a:buNone/>
            </a:pPr>
            <a:r>
              <a:rPr lang="zh-CN" altLang="en-US" sz="1100" b="1" kern="0" dirty="0">
                <a:solidFill>
                  <a:sysClr val="windowText" lastClr="000000"/>
                </a:solidFill>
                <a:latin typeface="微软雅黑" panose="020B0503020204020204" pitchFamily="34" charset="-122"/>
                <a:ea typeface="微软雅黑" panose="020B0503020204020204" pitchFamily="34" charset="-122"/>
              </a:rPr>
              <a:t>评估更新后生产规则库中每条规则的边际价值</a:t>
            </a:r>
          </a:p>
        </p:txBody>
      </p:sp>
      <p:sp>
        <p:nvSpPr>
          <p:cNvPr id="49" name="Flowchart: Decision 48"/>
          <p:cNvSpPr/>
          <p:nvPr/>
        </p:nvSpPr>
        <p:spPr>
          <a:xfrm>
            <a:off x="6844471" y="5782273"/>
            <a:ext cx="1872000" cy="686520"/>
          </a:xfrm>
          <a:prstGeom prst="flowChartDecision">
            <a:avLst/>
          </a:prstGeom>
          <a:solidFill>
            <a:srgbClr val="00B0F0"/>
          </a:solidFill>
          <a:ln w="38100" cap="flat" cmpd="sng" algn="ctr">
            <a:solidFill>
              <a:sysClr val="windowText" lastClr="000000"/>
            </a:solidFill>
            <a:prstDash val="solid"/>
            <a:miter lim="800000"/>
          </a:ln>
          <a:effectLst/>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eaLnBrk="1" fontAlgn="auto" hangingPunct="1">
              <a:lnSpc>
                <a:spcPct val="100000"/>
              </a:lnSpc>
              <a:spcBef>
                <a:spcPts val="0"/>
              </a:spcBef>
              <a:spcAft>
                <a:spcPts val="0"/>
              </a:spcAft>
              <a:buClrTx/>
              <a:buFontTx/>
              <a:buNone/>
            </a:pPr>
            <a:r>
              <a:rPr lang="zh-CN" altLang="en-US" sz="900" b="1" kern="0" dirty="0">
                <a:solidFill>
                  <a:sysClr val="windowText" lastClr="000000"/>
                </a:solidFill>
                <a:latin typeface="微软雅黑" panose="020B0503020204020204" pitchFamily="34" charset="-122"/>
                <a:ea typeface="微软雅黑" panose="020B0503020204020204" pitchFamily="34" charset="-122"/>
                <a:cs typeface="+mn-cs"/>
              </a:rPr>
              <a:t>是否存在边际价值小于或等于</a:t>
            </a:r>
            <a:r>
              <a:rPr lang="en-US" altLang="zh-CN" sz="900" b="1" kern="0" dirty="0">
                <a:solidFill>
                  <a:sysClr val="windowText" lastClr="000000"/>
                </a:solidFill>
                <a:latin typeface="微软雅黑" panose="020B0503020204020204" pitchFamily="34" charset="-122"/>
                <a:ea typeface="微软雅黑" panose="020B0503020204020204" pitchFamily="34" charset="-122"/>
                <a:cs typeface="+mn-cs"/>
              </a:rPr>
              <a:t>0</a:t>
            </a:r>
            <a:r>
              <a:rPr lang="zh-CN" altLang="en-US" sz="900" b="1" kern="0" dirty="0">
                <a:solidFill>
                  <a:sysClr val="windowText" lastClr="000000"/>
                </a:solidFill>
                <a:latin typeface="微软雅黑" panose="020B0503020204020204" pitchFamily="34" charset="-122"/>
                <a:ea typeface="微软雅黑" panose="020B0503020204020204" pitchFamily="34" charset="-122"/>
                <a:cs typeface="+mn-cs"/>
              </a:rPr>
              <a:t>的规则</a:t>
            </a:r>
            <a:endParaRPr lang="en-US" sz="900" b="1" kern="0" dirty="0">
              <a:solidFill>
                <a:sysClr val="windowText" lastClr="000000"/>
              </a:solidFill>
              <a:latin typeface="微软雅黑" panose="020B0503020204020204" pitchFamily="34" charset="-122"/>
              <a:ea typeface="微软雅黑" panose="020B0503020204020204" pitchFamily="34" charset="-122"/>
              <a:cs typeface="+mn-cs"/>
            </a:endParaRPr>
          </a:p>
        </p:txBody>
      </p:sp>
      <p:sp>
        <p:nvSpPr>
          <p:cNvPr id="50" name="Rectangle 49"/>
          <p:cNvSpPr/>
          <p:nvPr/>
        </p:nvSpPr>
        <p:spPr>
          <a:xfrm>
            <a:off x="5742457" y="5752274"/>
            <a:ext cx="880584" cy="752899"/>
          </a:xfrm>
          <a:prstGeom prst="rect">
            <a:avLst/>
          </a:prstGeom>
          <a:solidFill>
            <a:schemeClr val="bg1">
              <a:lumMod val="95000"/>
            </a:schemeClr>
          </a:solidFill>
          <a:ln w="38100" cap="flat" cmpd="sng" algn="ctr">
            <a:solidFill>
              <a:sysClr val="windowText" lastClr="000000"/>
            </a:solidFill>
            <a:prstDash val="solid"/>
            <a:miter lim="800000"/>
          </a:ln>
          <a:effectLst/>
        </p:spPr>
        <p:txBody>
          <a:bodyPr rot="0" spcFirstLastPara="0" vertOverflow="overflow" horzOverflow="overflow" vert="horz" wrap="square" lIns="91440" tIns="25718" rIns="51435" bIns="25718" numCol="1" spcCol="0" rtlCol="0" fromWordArt="0" anchor="ctr" anchorCtr="0" forceAA="0" compatLnSpc="1">
            <a:prstTxWarp prst="textNoShape">
              <a:avLst/>
            </a:prstTxWarp>
            <a:noAutofit/>
          </a:bodyPr>
          <a:lstStyle/>
          <a:p>
            <a:pPr eaLnBrk="1" fontAlgn="auto" hangingPunct="1">
              <a:lnSpc>
                <a:spcPct val="100000"/>
              </a:lnSpc>
              <a:spcBef>
                <a:spcPts val="0"/>
              </a:spcBef>
              <a:spcAft>
                <a:spcPts val="0"/>
              </a:spcAft>
              <a:buClrTx/>
              <a:buFontTx/>
              <a:buNone/>
            </a:pPr>
            <a:r>
              <a:rPr lang="zh-CN" altLang="en-US" sz="1100" b="1" kern="0" dirty="0">
                <a:solidFill>
                  <a:sysClr val="windowText" lastClr="000000"/>
                </a:solidFill>
                <a:latin typeface="微软雅黑" panose="020B0503020204020204" pitchFamily="34" charset="-122"/>
                <a:ea typeface="微软雅黑" panose="020B0503020204020204" pitchFamily="34" charset="-122"/>
              </a:rPr>
              <a:t>移除边际价值最小的规则至备选规则库</a:t>
            </a:r>
          </a:p>
        </p:txBody>
      </p:sp>
      <p:cxnSp>
        <p:nvCxnSpPr>
          <p:cNvPr id="51" name="Straight Arrow Connector 50"/>
          <p:cNvCxnSpPr>
            <a:stCxn id="42" idx="4"/>
            <a:endCxn id="43" idx="0"/>
          </p:cNvCxnSpPr>
          <p:nvPr/>
        </p:nvCxnSpPr>
        <p:spPr bwMode="auto">
          <a:xfrm>
            <a:off x="7368437" y="2079152"/>
            <a:ext cx="5778" cy="172056"/>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a:stCxn id="45" idx="2"/>
            <a:endCxn id="47" idx="0"/>
          </p:cNvCxnSpPr>
          <p:nvPr/>
        </p:nvCxnSpPr>
        <p:spPr bwMode="auto">
          <a:xfrm>
            <a:off x="7778770" y="3778559"/>
            <a:ext cx="0" cy="306887"/>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3" name="Straight Arrow Connector 52"/>
          <p:cNvCxnSpPr>
            <a:stCxn id="47" idx="2"/>
            <a:endCxn id="48" idx="0"/>
          </p:cNvCxnSpPr>
          <p:nvPr/>
        </p:nvCxnSpPr>
        <p:spPr bwMode="auto">
          <a:xfrm>
            <a:off x="7778770" y="4628644"/>
            <a:ext cx="0" cy="344748"/>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4" name="Straight Arrow Connector 53"/>
          <p:cNvCxnSpPr>
            <a:stCxn id="48" idx="2"/>
            <a:endCxn id="49" idx="0"/>
          </p:cNvCxnSpPr>
          <p:nvPr/>
        </p:nvCxnSpPr>
        <p:spPr bwMode="auto">
          <a:xfrm>
            <a:off x="7778770" y="5420748"/>
            <a:ext cx="1701" cy="361525"/>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55" name="TextBox 54"/>
          <p:cNvSpPr txBox="1"/>
          <p:nvPr/>
        </p:nvSpPr>
        <p:spPr>
          <a:xfrm>
            <a:off x="7855415" y="3752395"/>
            <a:ext cx="461312" cy="313932"/>
          </a:xfrm>
          <a:prstGeom prst="rect">
            <a:avLst/>
          </a:prstGeom>
          <a:noFill/>
        </p:spPr>
        <p:txBody>
          <a:bodyPr wrap="square" rtlCol="0">
            <a:spAutoFit/>
          </a:bodyPr>
          <a:lstStyle/>
          <a:p>
            <a:pPr>
              <a:buNone/>
            </a:pPr>
            <a:r>
              <a:rPr lang="en-US" sz="1600" b="1" dirty="0">
                <a:solidFill>
                  <a:srgbClr val="000000"/>
                </a:solidFill>
                <a:latin typeface="微软雅黑" panose="020B0503020204020204" pitchFamily="34" charset="-122"/>
                <a:ea typeface="微软雅黑" panose="020B0503020204020204" pitchFamily="34" charset="-122"/>
              </a:rPr>
              <a:t>Y</a:t>
            </a:r>
          </a:p>
        </p:txBody>
      </p:sp>
      <p:cxnSp>
        <p:nvCxnSpPr>
          <p:cNvPr id="56" name="Elbow Connector 55"/>
          <p:cNvCxnSpPr>
            <a:stCxn id="50" idx="0"/>
            <a:endCxn id="48" idx="1"/>
          </p:cNvCxnSpPr>
          <p:nvPr/>
        </p:nvCxnSpPr>
        <p:spPr bwMode="auto">
          <a:xfrm rot="5400000" flipH="1" flipV="1">
            <a:off x="6235157" y="5144662"/>
            <a:ext cx="555204" cy="660021"/>
          </a:xfrm>
          <a:prstGeom prst="bentConnector2">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57" name="TextBox 56"/>
          <p:cNvSpPr txBox="1"/>
          <p:nvPr/>
        </p:nvSpPr>
        <p:spPr>
          <a:xfrm>
            <a:off x="8657923" y="5814437"/>
            <a:ext cx="359394" cy="313932"/>
          </a:xfrm>
          <a:prstGeom prst="rect">
            <a:avLst/>
          </a:prstGeom>
          <a:noFill/>
        </p:spPr>
        <p:txBody>
          <a:bodyPr wrap="none" rtlCol="0">
            <a:spAutoFit/>
          </a:bodyPr>
          <a:lstStyle/>
          <a:p>
            <a:pPr>
              <a:buNone/>
            </a:pPr>
            <a:r>
              <a:rPr lang="en-US" sz="1600" b="1" dirty="0">
                <a:solidFill>
                  <a:srgbClr val="000000"/>
                </a:solidFill>
                <a:latin typeface="微软雅黑" panose="020B0503020204020204" pitchFamily="34" charset="-122"/>
                <a:ea typeface="微软雅黑" panose="020B0503020204020204" pitchFamily="34" charset="-122"/>
              </a:rPr>
              <a:t>N</a:t>
            </a:r>
          </a:p>
        </p:txBody>
      </p:sp>
      <p:sp>
        <p:nvSpPr>
          <p:cNvPr id="58" name="TextBox 57"/>
          <p:cNvSpPr txBox="1"/>
          <p:nvPr/>
        </p:nvSpPr>
        <p:spPr>
          <a:xfrm>
            <a:off x="6597366" y="5837362"/>
            <a:ext cx="461312" cy="313932"/>
          </a:xfrm>
          <a:prstGeom prst="rect">
            <a:avLst/>
          </a:prstGeom>
          <a:noFill/>
        </p:spPr>
        <p:txBody>
          <a:bodyPr wrap="square" rtlCol="0">
            <a:spAutoFit/>
          </a:bodyPr>
          <a:lstStyle/>
          <a:p>
            <a:pPr>
              <a:buNone/>
            </a:pPr>
            <a:r>
              <a:rPr lang="en-US" sz="1600" b="1" dirty="0">
                <a:solidFill>
                  <a:srgbClr val="000000"/>
                </a:solidFill>
                <a:latin typeface="微软雅黑" panose="020B0503020204020204" pitchFamily="34" charset="-122"/>
                <a:ea typeface="微软雅黑" panose="020B0503020204020204" pitchFamily="34" charset="-122"/>
              </a:rPr>
              <a:t>Y</a:t>
            </a:r>
          </a:p>
        </p:txBody>
      </p:sp>
      <p:cxnSp>
        <p:nvCxnSpPr>
          <p:cNvPr id="59" name="Elbow Connector 58"/>
          <p:cNvCxnSpPr>
            <a:stCxn id="49" idx="3"/>
            <a:endCxn id="43" idx="3"/>
          </p:cNvCxnSpPr>
          <p:nvPr/>
        </p:nvCxnSpPr>
        <p:spPr bwMode="auto">
          <a:xfrm flipH="1" flipV="1">
            <a:off x="8714770" y="2549023"/>
            <a:ext cx="1701" cy="3576510"/>
          </a:xfrm>
          <a:prstGeom prst="bentConnector3">
            <a:avLst>
              <a:gd name="adj1" fmla="val -13439153"/>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60" name="TextBox 59"/>
          <p:cNvSpPr txBox="1"/>
          <p:nvPr/>
        </p:nvSpPr>
        <p:spPr>
          <a:xfrm>
            <a:off x="6337926" y="3230429"/>
            <a:ext cx="359394" cy="313932"/>
          </a:xfrm>
          <a:prstGeom prst="rect">
            <a:avLst/>
          </a:prstGeom>
          <a:noFill/>
        </p:spPr>
        <p:txBody>
          <a:bodyPr wrap="none" rtlCol="0">
            <a:spAutoFit/>
          </a:bodyPr>
          <a:lstStyle/>
          <a:p>
            <a:pPr>
              <a:buNone/>
            </a:pPr>
            <a:r>
              <a:rPr lang="en-US" sz="1600" b="1" dirty="0">
                <a:solidFill>
                  <a:srgbClr val="000000"/>
                </a:solidFill>
                <a:latin typeface="微软雅黑" panose="020B0503020204020204" pitchFamily="34" charset="-122"/>
                <a:ea typeface="微软雅黑" panose="020B0503020204020204" pitchFamily="34" charset="-122"/>
              </a:rPr>
              <a:t>N</a:t>
            </a:r>
          </a:p>
        </p:txBody>
      </p:sp>
      <p:cxnSp>
        <p:nvCxnSpPr>
          <p:cNvPr id="61" name="Straight Arrow Connector 60"/>
          <p:cNvCxnSpPr>
            <a:endCxn id="45" idx="0"/>
          </p:cNvCxnSpPr>
          <p:nvPr/>
        </p:nvCxnSpPr>
        <p:spPr bwMode="auto">
          <a:xfrm>
            <a:off x="7778770" y="2846837"/>
            <a:ext cx="0" cy="355722"/>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62" name="Straight Arrow Connector 61"/>
          <p:cNvCxnSpPr>
            <a:stCxn id="49" idx="1"/>
            <a:endCxn id="50" idx="3"/>
          </p:cNvCxnSpPr>
          <p:nvPr/>
        </p:nvCxnSpPr>
        <p:spPr bwMode="auto">
          <a:xfrm flipH="1">
            <a:off x="6623041" y="6125533"/>
            <a:ext cx="221430" cy="3191"/>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63" name="Elbow Connector 62"/>
          <p:cNvCxnSpPr>
            <a:stCxn id="45" idx="1"/>
            <a:endCxn id="44" idx="0"/>
          </p:cNvCxnSpPr>
          <p:nvPr/>
        </p:nvCxnSpPr>
        <p:spPr bwMode="auto">
          <a:xfrm rot="10800000" flipV="1">
            <a:off x="6165224" y="3490558"/>
            <a:ext cx="677546" cy="604705"/>
          </a:xfrm>
          <a:prstGeom prst="bentConnector2">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70" name="Rectangle 69"/>
          <p:cNvSpPr/>
          <p:nvPr/>
        </p:nvSpPr>
        <p:spPr>
          <a:xfrm>
            <a:off x="278911" y="6070808"/>
            <a:ext cx="5161729" cy="53553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规则边际价值 </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规则相对于系统防御的欺诈损失增量 </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规则触发产生的总人工调查成本增量</a:t>
            </a:r>
            <a:endParaRPr lang="en-US" sz="1600" b="1" dirty="0">
              <a:solidFill>
                <a:srgbClr val="000000"/>
              </a:solidFill>
              <a:latin typeface="微软雅黑" panose="020B0503020204020204" pitchFamily="34" charset="-122"/>
              <a:ea typeface="微软雅黑" panose="020B0503020204020204" pitchFamily="34" charset="-122"/>
            </a:endParaRPr>
          </a:p>
        </p:txBody>
      </p:sp>
      <p:grpSp>
        <p:nvGrpSpPr>
          <p:cNvPr id="4" name="Group 3"/>
          <p:cNvGrpSpPr/>
          <p:nvPr/>
        </p:nvGrpSpPr>
        <p:grpSpPr>
          <a:xfrm>
            <a:off x="2043663" y="1091998"/>
            <a:ext cx="1479993" cy="1479994"/>
            <a:chOff x="2043663" y="1091998"/>
            <a:chExt cx="1479993" cy="1479994"/>
          </a:xfrm>
        </p:grpSpPr>
        <p:pic>
          <p:nvPicPr>
            <p:cNvPr id="29" name="Picture 2" descr="http://www.free-icons-download.net/images/engine-icon-6182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3663" y="1091998"/>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2627499" y="1607106"/>
              <a:ext cx="389573" cy="681951"/>
            </a:xfrm>
            <a:prstGeom prst="rect">
              <a:avLst/>
            </a:prstGeom>
            <a:solidFill>
              <a:schemeClr val="bg1">
                <a:lumMod val="95000"/>
              </a:schemeClr>
            </a:solidFill>
          </p:spPr>
          <p:txBody>
            <a:bodyPr wrap="square" lIns="0" tIns="0" rIns="0" bIns="0" rtlCol="0">
              <a:noAutofit/>
            </a:bodyPr>
            <a:lstStyle/>
            <a:p>
              <a:pPr>
                <a:buNone/>
              </a:pPr>
              <a:endParaRPr lang="en-US" sz="2400" b="1" dirty="0">
                <a:solidFill>
                  <a:srgbClr val="000000"/>
                </a:solidFill>
              </a:endParaRPr>
            </a:p>
          </p:txBody>
        </p:sp>
        <p:sp>
          <p:nvSpPr>
            <p:cNvPr id="3" name="TextBox 2"/>
            <p:cNvSpPr txBox="1"/>
            <p:nvPr/>
          </p:nvSpPr>
          <p:spPr>
            <a:xfrm>
              <a:off x="2418775" y="1780226"/>
              <a:ext cx="943305" cy="292881"/>
            </a:xfrm>
            <a:prstGeom prst="rect">
              <a:avLst/>
            </a:prstGeom>
            <a:noFill/>
          </p:spPr>
          <p:txBody>
            <a:bodyPr wrap="square" lIns="0" tIns="0" rIns="0" bIns="0" rtlCol="0">
              <a:noAutofit/>
            </a:bodyPr>
            <a:lstStyle/>
            <a:p>
              <a:pPr>
                <a:buNone/>
              </a:pPr>
              <a:r>
                <a:rPr lang="en-US" altLang="zh-CN" sz="2800" b="1" dirty="0">
                  <a:solidFill>
                    <a:srgbClr val="000000"/>
                  </a:solidFill>
                </a:rPr>
                <a:t>DOE</a:t>
              </a:r>
              <a:endParaRPr lang="en-US" sz="2400" b="1" dirty="0">
                <a:solidFill>
                  <a:srgbClr val="000000"/>
                </a:solidFill>
              </a:endParaRPr>
            </a:p>
          </p:txBody>
        </p:sp>
      </p:grpSp>
    </p:spTree>
    <p:extLst>
      <p:ext uri="{BB962C8B-B14F-4D97-AF65-F5344CB8AC3E}">
        <p14:creationId xmlns:p14="http://schemas.microsoft.com/office/powerpoint/2010/main" val="3717666337"/>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52" y="9728"/>
            <a:ext cx="7594820" cy="825500"/>
          </a:xfrm>
        </p:spPr>
        <p:txBody>
          <a:bodyPr/>
          <a:lstStyle/>
          <a:p>
            <a:r>
              <a:rPr lang="zh-CN" altLang="en-US" dirty="0">
                <a:latin typeface="微软雅黑" panose="020B0503020204020204" pitchFamily="34" charset="-122"/>
                <a:ea typeface="微软雅黑" panose="020B0503020204020204" pitchFamily="34" charset="-122"/>
              </a:rPr>
              <a:t>决策优化引擎基于</a:t>
            </a:r>
            <a:r>
              <a:rPr lang="en-US" altLang="zh-CN" dirty="0">
                <a:latin typeface="微软雅黑" panose="020B0503020204020204" pitchFamily="34" charset="-122"/>
                <a:ea typeface="微软雅黑" panose="020B0503020204020204" pitchFamily="34" charset="-122"/>
              </a:rPr>
              <a:t>2016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月生产数据实测</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精准识别冗余，算法高效堪称“去冗神器”</a:t>
            </a:r>
            <a:endParaRPr lang="en-US" dirty="0">
              <a:latin typeface="微软雅黑" panose="020B0503020204020204" pitchFamily="34" charset="-122"/>
              <a:ea typeface="微软雅黑" panose="020B0503020204020204" pitchFamily="34" charset="-122"/>
            </a:endParaRPr>
          </a:p>
        </p:txBody>
      </p:sp>
      <p:sp>
        <p:nvSpPr>
          <p:cNvPr id="5" name="Rectangle 8"/>
          <p:cNvSpPr>
            <a:spLocks noChangeArrowheads="1"/>
          </p:cNvSpPr>
          <p:nvPr/>
        </p:nvSpPr>
        <p:spPr bwMode="auto">
          <a:xfrm>
            <a:off x="4352414" y="-660843"/>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br>
              <a:rPr kumimoji="0" lang="zh-CN" altLang="zh-CN"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宋体" pitchFamily="2" charset="-122"/>
              </a:rPr>
            </a:b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itchFamily="2" charset="-122"/>
            </a:endParaRPr>
          </a:p>
        </p:txBody>
      </p:sp>
      <p:grpSp>
        <p:nvGrpSpPr>
          <p:cNvPr id="22" name="Group 21"/>
          <p:cNvGrpSpPr/>
          <p:nvPr/>
        </p:nvGrpSpPr>
        <p:grpSpPr>
          <a:xfrm>
            <a:off x="710118" y="2978188"/>
            <a:ext cx="762009" cy="378997"/>
            <a:chOff x="710118" y="2978188"/>
            <a:chExt cx="762009" cy="378997"/>
          </a:xfrm>
        </p:grpSpPr>
        <p:sp>
          <p:nvSpPr>
            <p:cNvPr id="18" name="Right Arrow 17"/>
            <p:cNvSpPr/>
            <p:nvPr/>
          </p:nvSpPr>
          <p:spPr bwMode="auto">
            <a:xfrm rot="5400000">
              <a:off x="901624" y="2786682"/>
              <a:ext cx="378997" cy="762009"/>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6" name="Rectangle 25"/>
            <p:cNvSpPr/>
            <p:nvPr/>
          </p:nvSpPr>
          <p:spPr>
            <a:xfrm>
              <a:off x="783316" y="2986840"/>
              <a:ext cx="629000" cy="313932"/>
            </a:xfrm>
            <a:prstGeom prst="rect">
              <a:avLst/>
            </a:prstGeom>
          </p:spPr>
          <p:txBody>
            <a:bodyPr wrap="square">
              <a:spAutoFit/>
            </a:bodyPr>
            <a:lstStyle/>
            <a:p>
              <a:pPr algn="ctr">
                <a:buNone/>
              </a:pPr>
              <a:r>
                <a:rPr lang="en-US" altLang="zh-CN" sz="1600" b="1" dirty="0">
                  <a:solidFill>
                    <a:schemeClr val="bg1"/>
                  </a:solidFill>
                  <a:latin typeface="微软雅黑" panose="020B0503020204020204" pitchFamily="34" charset="-122"/>
                  <a:ea typeface="微软雅黑" panose="020B0503020204020204" pitchFamily="34" charset="-122"/>
                </a:rPr>
                <a:t>IN</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31" name="Group 30"/>
          <p:cNvGrpSpPr/>
          <p:nvPr/>
        </p:nvGrpSpPr>
        <p:grpSpPr>
          <a:xfrm>
            <a:off x="710118" y="4815237"/>
            <a:ext cx="762009" cy="378997"/>
            <a:chOff x="710118" y="4815237"/>
            <a:chExt cx="762009" cy="378997"/>
          </a:xfrm>
        </p:grpSpPr>
        <p:sp>
          <p:nvSpPr>
            <p:cNvPr id="27" name="Right Arrow 26"/>
            <p:cNvSpPr/>
            <p:nvPr/>
          </p:nvSpPr>
          <p:spPr bwMode="auto">
            <a:xfrm rot="5400000">
              <a:off x="901624" y="4623731"/>
              <a:ext cx="378997" cy="762009"/>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8" name="Rectangle 27"/>
            <p:cNvSpPr/>
            <p:nvPr/>
          </p:nvSpPr>
          <p:spPr>
            <a:xfrm>
              <a:off x="783316" y="4828313"/>
              <a:ext cx="629000" cy="286232"/>
            </a:xfrm>
            <a:prstGeom prst="rect">
              <a:avLst/>
            </a:prstGeom>
          </p:spPr>
          <p:txBody>
            <a:bodyPr wrap="squar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OUT</a:t>
              </a:r>
              <a:endParaRPr lang="en-US" sz="1400" b="1" dirty="0">
                <a:solidFill>
                  <a:schemeClr val="bg1"/>
                </a:solidFill>
                <a:latin typeface="微软雅黑" panose="020B0503020204020204" pitchFamily="34" charset="-122"/>
                <a:ea typeface="微软雅黑" panose="020B0503020204020204" pitchFamily="34" charset="-122"/>
              </a:endParaRPr>
            </a:p>
          </p:txBody>
        </p:sp>
      </p:grpSp>
      <p:sp>
        <p:nvSpPr>
          <p:cNvPr id="29" name="Rectangle 28"/>
          <p:cNvSpPr/>
          <p:nvPr/>
        </p:nvSpPr>
        <p:spPr>
          <a:xfrm>
            <a:off x="1535982" y="3743531"/>
            <a:ext cx="1005403" cy="535531"/>
          </a:xfrm>
          <a:prstGeom prst="rect">
            <a:avLst/>
          </a:prstGeom>
        </p:spPr>
        <p:txBody>
          <a:bodyPr wrap="none">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运行时间</a:t>
            </a:r>
            <a:br>
              <a:rPr lang="en-US" altLang="zh-CN" sz="1600" b="1" dirty="0">
                <a:solidFill>
                  <a:srgbClr val="000000"/>
                </a:solidFill>
                <a:latin typeface="微软雅黑" panose="020B0503020204020204" pitchFamily="34" charset="-122"/>
                <a:ea typeface="微软雅黑" panose="020B0503020204020204" pitchFamily="34" charset="-122"/>
              </a:rPr>
            </a:br>
            <a:r>
              <a:rPr lang="en-US" altLang="zh-CN" sz="1600" b="1" dirty="0">
                <a:solidFill>
                  <a:srgbClr val="000000"/>
                </a:solidFill>
                <a:latin typeface="微软雅黑" panose="020B0503020204020204" pitchFamily="34" charset="-122"/>
                <a:ea typeface="微软雅黑" panose="020B0503020204020204" pitchFamily="34" charset="-122"/>
              </a:rPr>
              <a:t>20</a:t>
            </a:r>
            <a:r>
              <a:rPr lang="zh-CN" altLang="en-US" sz="1600" b="1" dirty="0">
                <a:solidFill>
                  <a:srgbClr val="000000"/>
                </a:solidFill>
                <a:latin typeface="微软雅黑" panose="020B0503020204020204" pitchFamily="34" charset="-122"/>
                <a:ea typeface="微软雅黑" panose="020B0503020204020204" pitchFamily="34" charset="-122"/>
              </a:rPr>
              <a:t>分钟</a:t>
            </a:r>
            <a:endParaRPr lang="en-US" sz="1600" b="1" dirty="0">
              <a:solidFill>
                <a:srgbClr val="000000"/>
              </a:solidFill>
              <a:latin typeface="微软雅黑" panose="020B0503020204020204" pitchFamily="34" charset="-122"/>
              <a:ea typeface="微软雅黑" panose="020B0503020204020204" pitchFamily="34" charset="-122"/>
            </a:endParaRPr>
          </a:p>
        </p:txBody>
      </p:sp>
      <p:grpSp>
        <p:nvGrpSpPr>
          <p:cNvPr id="33" name="Group 32"/>
          <p:cNvGrpSpPr/>
          <p:nvPr/>
        </p:nvGrpSpPr>
        <p:grpSpPr>
          <a:xfrm>
            <a:off x="370765" y="1083422"/>
            <a:ext cx="8136852" cy="2559995"/>
            <a:chOff x="370765" y="1083422"/>
            <a:chExt cx="8136852" cy="2559995"/>
          </a:xfrm>
        </p:grpSpPr>
        <p:grpSp>
          <p:nvGrpSpPr>
            <p:cNvPr id="12" name="Group 11"/>
            <p:cNvGrpSpPr/>
            <p:nvPr/>
          </p:nvGrpSpPr>
          <p:grpSpPr>
            <a:xfrm>
              <a:off x="370765" y="1083422"/>
              <a:ext cx="8026452" cy="2559995"/>
              <a:chOff x="370765" y="1083422"/>
              <a:chExt cx="8026452" cy="2559995"/>
            </a:xfrm>
          </p:grpSpPr>
          <p:grpSp>
            <p:nvGrpSpPr>
              <p:cNvPr id="3" name="Group 2"/>
              <p:cNvGrpSpPr/>
              <p:nvPr/>
            </p:nvGrpSpPr>
            <p:grpSpPr>
              <a:xfrm>
                <a:off x="2301217" y="1696882"/>
                <a:ext cx="6096000" cy="1946535"/>
                <a:chOff x="2301217" y="1696882"/>
                <a:chExt cx="6096000" cy="1946535"/>
              </a:xfrm>
            </p:grpSpPr>
            <p:pic>
              <p:nvPicPr>
                <p:cNvPr id="4" name="Picture 7" descr="img0.png"/>
                <p:cNvPicPr>
                  <a:picLocks noChangeAspect="1" noChangeArrowheads="1"/>
                </p:cNvPicPr>
                <p:nvPr/>
              </p:nvPicPr>
              <p:blipFill rotWithShape="1">
                <a:blip r:embed="rId2">
                  <a:clrChange>
                    <a:clrFrom>
                      <a:srgbClr val="F3FFFF"/>
                    </a:clrFrom>
                    <a:clrTo>
                      <a:srgbClr val="F3FFFF">
                        <a:alpha val="0"/>
                      </a:srgbClr>
                    </a:clrTo>
                  </a:clrChange>
                  <a:extLst>
                    <a:ext uri="{28A0092B-C50C-407E-A947-70E740481C1C}">
                      <a14:useLocalDpi xmlns:a14="http://schemas.microsoft.com/office/drawing/2010/main" val="0"/>
                    </a:ext>
                  </a:extLst>
                </a:blip>
                <a:srcRect b="9213"/>
                <a:stretch/>
              </p:blipFill>
              <p:spPr bwMode="auto">
                <a:xfrm>
                  <a:off x="2301217" y="1696882"/>
                  <a:ext cx="6096000" cy="16603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84701" y="3357185"/>
                  <a:ext cx="2618685" cy="286232"/>
                </a:xfrm>
                <a:prstGeom prst="rect">
                  <a:avLst/>
                </a:prstGeom>
                <a:noFill/>
              </p:spPr>
              <p:txBody>
                <a:bodyPr wrap="square" rtlCol="0">
                  <a:spAutoFit/>
                </a:bodyPr>
                <a:lstStyle/>
                <a:p>
                  <a:pPr>
                    <a:buNone/>
                  </a:pPr>
                  <a:r>
                    <a:rPr lang="zh-CN" altLang="en-US" sz="1400" b="1" dirty="0">
                      <a:latin typeface="微软雅黑" panose="020B0503020204020204" pitchFamily="34" charset="-122"/>
                      <a:ea typeface="微软雅黑" panose="020B0503020204020204" pitchFamily="34" charset="-122"/>
                    </a:rPr>
                    <a:t>单个申请件触发规则数量</a:t>
                  </a:r>
                </a:p>
              </p:txBody>
            </p:sp>
          </p:grpSp>
          <p:sp>
            <p:nvSpPr>
              <p:cNvPr id="7" name="TextBox 6"/>
              <p:cNvSpPr txBox="1"/>
              <p:nvPr/>
            </p:nvSpPr>
            <p:spPr>
              <a:xfrm>
                <a:off x="417112" y="1805200"/>
                <a:ext cx="1688960" cy="480131"/>
              </a:xfrm>
              <a:prstGeom prst="rect">
                <a:avLst/>
              </a:prstGeom>
              <a:noFill/>
            </p:spPr>
            <p:txBody>
              <a:bodyPr wrap="square" rtlCol="0">
                <a:spAutoFit/>
              </a:bodyPr>
              <a:lstStyle/>
              <a:p>
                <a:pPr>
                  <a:buNone/>
                </a:pPr>
                <a:r>
                  <a:rPr lang="zh-CN" altLang="en-US" sz="2800" b="1" dirty="0">
                    <a:solidFill>
                      <a:srgbClr val="000000"/>
                    </a:solidFill>
                    <a:latin typeface="微软雅黑" panose="020B0503020204020204" pitchFamily="34" charset="-122"/>
                    <a:ea typeface="微软雅黑" panose="020B0503020204020204" pitchFamily="34" charset="-122"/>
                  </a:rPr>
                  <a:t>优化前</a:t>
                </a:r>
              </a:p>
            </p:txBody>
          </p:sp>
          <p:sp>
            <p:nvSpPr>
              <p:cNvPr id="13" name="TextBox 12"/>
              <p:cNvSpPr txBox="1"/>
              <p:nvPr/>
            </p:nvSpPr>
            <p:spPr>
              <a:xfrm>
                <a:off x="370765" y="2339183"/>
                <a:ext cx="1820052" cy="424732"/>
              </a:xfrm>
              <a:prstGeom prst="rect">
                <a:avLst/>
              </a:prstGeom>
              <a:noFill/>
            </p:spPr>
            <p:txBody>
              <a:bodyPr wrap="square" rtlCol="0">
                <a:spAutoFit/>
              </a:bodyPr>
              <a:lstStyle/>
              <a:p>
                <a:pPr>
                  <a:buNone/>
                </a:pPr>
                <a:r>
                  <a:rPr lang="en-US" altLang="zh-CN" sz="2400" b="1" dirty="0">
                    <a:solidFill>
                      <a:srgbClr val="000000"/>
                    </a:solidFill>
                    <a:latin typeface="微软雅黑" panose="020B0503020204020204" pitchFamily="34" charset="-122"/>
                    <a:ea typeface="微软雅黑" panose="020B0503020204020204" pitchFamily="34" charset="-122"/>
                  </a:rPr>
                  <a:t>208</a:t>
                </a:r>
                <a:r>
                  <a:rPr lang="zh-CN" altLang="en-US" sz="2400" b="1" dirty="0">
                    <a:solidFill>
                      <a:srgbClr val="000000"/>
                    </a:solidFill>
                    <a:latin typeface="微软雅黑" panose="020B0503020204020204" pitchFamily="34" charset="-122"/>
                    <a:ea typeface="微软雅黑" panose="020B0503020204020204" pitchFamily="34" charset="-122"/>
                  </a:rPr>
                  <a:t>条规则</a:t>
                </a:r>
              </a:p>
            </p:txBody>
          </p:sp>
          <p:sp>
            <p:nvSpPr>
              <p:cNvPr id="15" name="矩形 13"/>
              <p:cNvSpPr/>
              <p:nvPr/>
            </p:nvSpPr>
            <p:spPr>
              <a:xfrm>
                <a:off x="946180" y="1083422"/>
                <a:ext cx="7301999" cy="313932"/>
              </a:xfrm>
              <a:prstGeom prst="rect">
                <a:avLst/>
              </a:prstGeom>
            </p:spPr>
            <p:txBody>
              <a:bodyPr wrap="none">
                <a:spAutoFit/>
              </a:bodyPr>
              <a:lstStyle/>
              <a:p>
                <a:pPr>
                  <a:buNone/>
                </a:pPr>
                <a:r>
                  <a:rPr lang="zh-CN" altLang="en-US" sz="1600" b="1" dirty="0">
                    <a:latin typeface="微软雅黑" panose="020B0503020204020204" pitchFamily="34" charset="-122"/>
                    <a:ea typeface="微软雅黑" panose="020B0503020204020204" pitchFamily="34" charset="-122"/>
                  </a:rPr>
                  <a:t>现有</a:t>
                </a:r>
                <a:r>
                  <a:rPr lang="en-US" altLang="zh-CN" sz="1600" b="1" dirty="0">
                    <a:latin typeface="微软雅黑" panose="020B0503020204020204" pitchFamily="34" charset="-122"/>
                    <a:ea typeface="微软雅黑" panose="020B0503020204020204" pitchFamily="34" charset="-122"/>
                  </a:rPr>
                  <a:t>INSTINCT</a:t>
                </a:r>
                <a:r>
                  <a:rPr lang="zh-CN" altLang="en-US" sz="1600" b="1" dirty="0">
                    <a:latin typeface="微软雅黑" panose="020B0503020204020204" pitchFamily="34" charset="-122"/>
                    <a:ea typeface="微软雅黑" panose="020B0503020204020204" pitchFamily="34" charset="-122"/>
                  </a:rPr>
                  <a:t>规则库中共</a:t>
                </a:r>
                <a:r>
                  <a:rPr lang="en-US" altLang="zh-CN" sz="1600" b="1" dirty="0">
                    <a:latin typeface="微软雅黑" panose="020B0503020204020204" pitchFamily="34" charset="-122"/>
                    <a:ea typeface="微软雅黑" panose="020B0503020204020204" pitchFamily="34" charset="-122"/>
                  </a:rPr>
                  <a:t>551</a:t>
                </a:r>
                <a:r>
                  <a:rPr lang="zh-CN" altLang="en-US" sz="1600" b="1" dirty="0">
                    <a:latin typeface="微软雅黑" panose="020B0503020204020204" pitchFamily="34" charset="-122"/>
                    <a:ea typeface="微软雅黑" panose="020B0503020204020204" pitchFamily="34" charset="-122"/>
                  </a:rPr>
                  <a:t>条生产规则，其中</a:t>
                </a:r>
                <a:r>
                  <a:rPr lang="en-US" altLang="zh-CN" sz="1600" b="1" dirty="0">
                    <a:latin typeface="微软雅黑" panose="020B0503020204020204" pitchFamily="34" charset="-122"/>
                    <a:ea typeface="微软雅黑" panose="020B0503020204020204" pitchFamily="34" charset="-122"/>
                  </a:rPr>
                  <a:t>208</a:t>
                </a:r>
                <a:r>
                  <a:rPr lang="zh-CN" altLang="en-US" sz="1600" b="1" dirty="0">
                    <a:latin typeface="微软雅黑" panose="020B0503020204020204" pitchFamily="34" charset="-122"/>
                    <a:ea typeface="微软雅黑" panose="020B0503020204020204" pitchFamily="34" charset="-122"/>
                  </a:rPr>
                  <a:t>条在</a:t>
                </a:r>
                <a:r>
                  <a:rPr lang="en-US" altLang="zh-CN" sz="1600" b="1" dirty="0">
                    <a:latin typeface="微软雅黑" panose="020B0503020204020204" pitchFamily="34" charset="-122"/>
                    <a:ea typeface="微软雅黑" panose="020B0503020204020204" pitchFamily="34" charset="-122"/>
                  </a:rPr>
                  <a:t>2016</a:t>
                </a:r>
                <a:r>
                  <a:rPr lang="zh-CN" altLang="en-US" sz="1600" b="1" dirty="0">
                    <a:latin typeface="微软雅黑" panose="020B0503020204020204" pitchFamily="34" charset="-122"/>
                    <a:ea typeface="微软雅黑" panose="020B0503020204020204" pitchFamily="34" charset="-122"/>
                  </a:rPr>
                  <a:t>年</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月被触发过</a:t>
                </a:r>
              </a:p>
            </p:txBody>
          </p:sp>
        </p:grpSp>
        <p:sp>
          <p:nvSpPr>
            <p:cNvPr id="21" name="TextBox 20"/>
            <p:cNvSpPr txBox="1"/>
            <p:nvPr/>
          </p:nvSpPr>
          <p:spPr>
            <a:xfrm>
              <a:off x="7133796" y="2071418"/>
              <a:ext cx="1373821" cy="480131"/>
            </a:xfrm>
            <a:prstGeom prst="rect">
              <a:avLst/>
            </a:prstGeom>
            <a:noFill/>
          </p:spPr>
          <p:txBody>
            <a:bodyPr wrap="square" rtlCol="0">
              <a:spAutoFit/>
            </a:bodyPr>
            <a:lstStyle/>
            <a:p>
              <a:pPr>
                <a:buNone/>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优化前</a:t>
              </a:r>
            </a:p>
          </p:txBody>
        </p:sp>
        <p:sp>
          <p:nvSpPr>
            <p:cNvPr id="23" name="TextBox 22"/>
            <p:cNvSpPr txBox="1"/>
            <p:nvPr/>
          </p:nvSpPr>
          <p:spPr>
            <a:xfrm>
              <a:off x="6624739" y="1744802"/>
              <a:ext cx="1734770" cy="258532"/>
            </a:xfrm>
            <a:prstGeom prst="rect">
              <a:avLst/>
            </a:prstGeom>
            <a:solidFill>
              <a:schemeClr val="bg1">
                <a:lumMod val="95000"/>
              </a:schemeClr>
            </a:solidFill>
            <a:ln w="25400">
              <a:solidFill>
                <a:schemeClr val="tx1">
                  <a:lumMod val="75000"/>
                  <a:lumOff val="25000"/>
                </a:schemeClr>
              </a:solidFill>
            </a:ln>
          </p:spPr>
          <p:txBody>
            <a:bodyPr wrap="none" rtlCol="0">
              <a:spAutoFit/>
            </a:bodyPr>
            <a:lstStyle/>
            <a:p>
              <a:pPr>
                <a:buNone/>
              </a:pPr>
              <a:r>
                <a:rPr lang="zh-CN" altLang="en-US" sz="1200" b="1" dirty="0">
                  <a:solidFill>
                    <a:srgbClr val="0070C0"/>
                  </a:solidFill>
                  <a:latin typeface="微软雅黑" panose="020B0503020204020204" pitchFamily="34" charset="-122"/>
                  <a:ea typeface="微软雅黑" panose="020B0503020204020204" pitchFamily="34" charset="-122"/>
                </a:rPr>
                <a:t>数据窗口：</a:t>
              </a:r>
              <a:r>
                <a:rPr lang="en-US" altLang="zh-CN" sz="1200" b="1" dirty="0">
                  <a:solidFill>
                    <a:srgbClr val="0070C0"/>
                  </a:solidFill>
                  <a:latin typeface="微软雅黑" panose="020B0503020204020204" pitchFamily="34" charset="-122"/>
                  <a:ea typeface="微软雅黑" panose="020B0503020204020204" pitchFamily="34" charset="-122"/>
                </a:rPr>
                <a:t>2016</a:t>
              </a:r>
              <a:r>
                <a:rPr lang="zh-CN" altLang="en-US" sz="1200" b="1" dirty="0">
                  <a:solidFill>
                    <a:srgbClr val="0070C0"/>
                  </a:solidFill>
                  <a:latin typeface="微软雅黑" panose="020B0503020204020204" pitchFamily="34" charset="-122"/>
                  <a:ea typeface="微软雅黑" panose="020B0503020204020204" pitchFamily="34" charset="-122"/>
                </a:rPr>
                <a:t>年</a:t>
              </a:r>
              <a:r>
                <a:rPr lang="en-US" altLang="zh-CN" sz="1200" b="1" dirty="0">
                  <a:solidFill>
                    <a:srgbClr val="0070C0"/>
                  </a:solidFill>
                  <a:latin typeface="微软雅黑" panose="020B0503020204020204" pitchFamily="34" charset="-122"/>
                  <a:ea typeface="微软雅黑" panose="020B0503020204020204" pitchFamily="34" charset="-122"/>
                </a:rPr>
                <a:t>2</a:t>
              </a:r>
              <a:r>
                <a:rPr lang="zh-CN" altLang="en-US" sz="1200" b="1" dirty="0">
                  <a:solidFill>
                    <a:srgbClr val="0070C0"/>
                  </a:solidFill>
                  <a:latin typeface="微软雅黑" panose="020B0503020204020204" pitchFamily="34" charset="-122"/>
                  <a:ea typeface="微软雅黑" panose="020B0503020204020204" pitchFamily="34" charset="-122"/>
                </a:rPr>
                <a:t>月</a:t>
              </a:r>
              <a:endParaRPr lang="en-US" sz="1200" b="1" dirty="0">
                <a:solidFill>
                  <a:srgbClr val="0070C0"/>
                </a:solidFill>
                <a:latin typeface="微软雅黑" panose="020B0503020204020204" pitchFamily="34" charset="-122"/>
                <a:ea typeface="微软雅黑" panose="020B0503020204020204" pitchFamily="34" charset="-122"/>
              </a:endParaRPr>
            </a:p>
          </p:txBody>
        </p:sp>
      </p:grpSp>
      <p:grpSp>
        <p:nvGrpSpPr>
          <p:cNvPr id="32" name="Group 31"/>
          <p:cNvGrpSpPr/>
          <p:nvPr/>
        </p:nvGrpSpPr>
        <p:grpSpPr>
          <a:xfrm>
            <a:off x="323904" y="4635956"/>
            <a:ext cx="8183713" cy="1938741"/>
            <a:chOff x="323904" y="4635956"/>
            <a:chExt cx="8183713" cy="1938741"/>
          </a:xfrm>
        </p:grpSpPr>
        <p:grpSp>
          <p:nvGrpSpPr>
            <p:cNvPr id="19" name="Group 18"/>
            <p:cNvGrpSpPr/>
            <p:nvPr/>
          </p:nvGrpSpPr>
          <p:grpSpPr>
            <a:xfrm>
              <a:off x="323904" y="4635956"/>
              <a:ext cx="8098870" cy="1938741"/>
              <a:chOff x="323904" y="4635956"/>
              <a:chExt cx="8098870" cy="1938741"/>
            </a:xfrm>
          </p:grpSpPr>
          <p:sp>
            <p:nvSpPr>
              <p:cNvPr id="11" name="TextBox 10"/>
              <p:cNvSpPr txBox="1"/>
              <p:nvPr/>
            </p:nvSpPr>
            <p:spPr>
              <a:xfrm>
                <a:off x="381000" y="5313213"/>
                <a:ext cx="1860931" cy="480131"/>
              </a:xfrm>
              <a:prstGeom prst="rect">
                <a:avLst/>
              </a:prstGeom>
              <a:noFill/>
            </p:spPr>
            <p:txBody>
              <a:bodyPr wrap="square" rtlCol="0">
                <a:spAutoFit/>
              </a:bodyPr>
              <a:lstStyle>
                <a:defPPr>
                  <a:defRPr lang="en-US"/>
                </a:defPPr>
                <a:lvl1pPr>
                  <a:buNone/>
                  <a:defRPr sz="2800" b="1"/>
                </a:lvl1pPr>
              </a:lstStyle>
              <a:p>
                <a:r>
                  <a:rPr lang="zh-CN" altLang="en-US" dirty="0">
                    <a:solidFill>
                      <a:srgbClr val="000000"/>
                    </a:solidFill>
                    <a:latin typeface="微软雅黑" panose="020B0503020204020204" pitchFamily="34" charset="-122"/>
                    <a:ea typeface="微软雅黑" panose="020B0503020204020204" pitchFamily="34" charset="-122"/>
                  </a:rPr>
                  <a:t>优化后</a:t>
                </a:r>
              </a:p>
            </p:txBody>
          </p:sp>
          <p:sp>
            <p:nvSpPr>
              <p:cNvPr id="14" name="TextBox 13"/>
              <p:cNvSpPr txBox="1"/>
              <p:nvPr/>
            </p:nvSpPr>
            <p:spPr>
              <a:xfrm>
                <a:off x="323904" y="5795955"/>
                <a:ext cx="1662173" cy="424732"/>
              </a:xfrm>
              <a:prstGeom prst="rect">
                <a:avLst/>
              </a:prstGeom>
              <a:noFill/>
            </p:spPr>
            <p:txBody>
              <a:bodyPr wrap="square" rtlCol="0">
                <a:spAutoFit/>
              </a:bodyPr>
              <a:lstStyle/>
              <a:p>
                <a:pPr>
                  <a:buNone/>
                </a:pPr>
                <a:r>
                  <a:rPr lang="en-US" altLang="zh-CN" sz="2400" b="1" dirty="0">
                    <a:solidFill>
                      <a:srgbClr val="000000"/>
                    </a:solidFill>
                    <a:latin typeface="微软雅黑" panose="020B0503020204020204" pitchFamily="34" charset="-122"/>
                    <a:ea typeface="微软雅黑" panose="020B0503020204020204" pitchFamily="34" charset="-122"/>
                  </a:rPr>
                  <a:t>13</a:t>
                </a:r>
                <a:r>
                  <a:rPr lang="zh-CN" altLang="en-US" sz="2400" b="1" dirty="0">
                    <a:solidFill>
                      <a:srgbClr val="000000"/>
                    </a:solidFill>
                    <a:latin typeface="微软雅黑" panose="020B0503020204020204" pitchFamily="34" charset="-122"/>
                    <a:ea typeface="微软雅黑" panose="020B0503020204020204" pitchFamily="34" charset="-122"/>
                  </a:rPr>
                  <a:t>条规则</a:t>
                </a:r>
              </a:p>
            </p:txBody>
          </p:sp>
          <p:grpSp>
            <p:nvGrpSpPr>
              <p:cNvPr id="10" name="Group 9"/>
              <p:cNvGrpSpPr/>
              <p:nvPr/>
            </p:nvGrpSpPr>
            <p:grpSpPr>
              <a:xfrm>
                <a:off x="2326774" y="4635956"/>
                <a:ext cx="6096000" cy="1938741"/>
                <a:chOff x="2326774" y="4635956"/>
                <a:chExt cx="6096000" cy="1938741"/>
              </a:xfrm>
            </p:grpSpPr>
            <p:pic>
              <p:nvPicPr>
                <p:cNvPr id="8" name="Picture 9" descr="img1.png"/>
                <p:cNvPicPr>
                  <a:picLocks noChangeAspect="1" noChangeArrowheads="1"/>
                </p:cNvPicPr>
                <p:nvPr/>
              </p:nvPicPr>
              <p:blipFill rotWithShape="1">
                <a:blip r:embed="rId3">
                  <a:clrChange>
                    <a:clrFrom>
                      <a:srgbClr val="FFFFFF"/>
                    </a:clrFrom>
                    <a:clrTo>
                      <a:srgbClr val="FFFFFF">
                        <a:alpha val="0"/>
                      </a:srgbClr>
                    </a:clrTo>
                  </a:clrChange>
                  <a:duotone>
                    <a:prstClr val="black"/>
                    <a:srgbClr val="00B050">
                      <a:tint val="45000"/>
                      <a:satMod val="400000"/>
                    </a:srgbClr>
                  </a:duotone>
                  <a:extLst>
                    <a:ext uri="{28A0092B-C50C-407E-A947-70E740481C1C}">
                      <a14:useLocalDpi xmlns:a14="http://schemas.microsoft.com/office/drawing/2010/main" val="0"/>
                    </a:ext>
                  </a:extLst>
                </a:blip>
                <a:srcRect b="9640"/>
                <a:stretch/>
              </p:blipFill>
              <p:spPr bwMode="auto">
                <a:xfrm>
                  <a:off x="2326774" y="4635956"/>
                  <a:ext cx="6096000" cy="165250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184701" y="6288465"/>
                  <a:ext cx="2618685" cy="286232"/>
                </a:xfrm>
                <a:prstGeom prst="rect">
                  <a:avLst/>
                </a:prstGeom>
                <a:noFill/>
              </p:spPr>
              <p:txBody>
                <a:bodyPr wrap="square" rtlCol="0">
                  <a:spAutoFit/>
                </a:bodyPr>
                <a:lstStyle/>
                <a:p>
                  <a:pPr>
                    <a:buNone/>
                  </a:pPr>
                  <a:r>
                    <a:rPr lang="zh-CN" altLang="en-US" sz="1400" b="1" dirty="0">
                      <a:latin typeface="微软雅黑" panose="020B0503020204020204" pitchFamily="34" charset="-122"/>
                      <a:ea typeface="微软雅黑" panose="020B0503020204020204" pitchFamily="34" charset="-122"/>
                    </a:rPr>
                    <a:t>单个申请件触发规则数量</a:t>
                  </a:r>
                </a:p>
              </p:txBody>
            </p:sp>
          </p:grpSp>
        </p:grpSp>
        <p:sp>
          <p:nvSpPr>
            <p:cNvPr id="20" name="TextBox 19"/>
            <p:cNvSpPr txBox="1"/>
            <p:nvPr/>
          </p:nvSpPr>
          <p:spPr>
            <a:xfrm>
              <a:off x="7132378" y="5035504"/>
              <a:ext cx="1375239" cy="480131"/>
            </a:xfrm>
            <a:prstGeom prst="rect">
              <a:avLst/>
            </a:prstGeom>
            <a:noFill/>
          </p:spPr>
          <p:txBody>
            <a:bodyPr wrap="square" rtlCol="0">
              <a:spAutoFit/>
            </a:bodyPr>
            <a:lstStyle>
              <a:defPPr>
                <a:defRPr lang="en-US"/>
              </a:defPPr>
              <a:lvl1pPr>
                <a:buNone/>
                <a:defRPr sz="2800" b="1"/>
              </a:lvl1pPr>
            </a:lstStyle>
            <a:p>
              <a:r>
                <a:rPr lang="zh-CN" altLang="en-US" dirty="0">
                  <a:solidFill>
                    <a:srgbClr val="00B050"/>
                  </a:solidFill>
                  <a:latin typeface="微软雅黑" panose="020B0503020204020204" pitchFamily="34" charset="-122"/>
                  <a:ea typeface="微软雅黑" panose="020B0503020204020204" pitchFamily="34" charset="-122"/>
                </a:rPr>
                <a:t>优化后</a:t>
              </a:r>
            </a:p>
          </p:txBody>
        </p:sp>
        <p:sp>
          <p:nvSpPr>
            <p:cNvPr id="25" name="TextBox 24"/>
            <p:cNvSpPr txBox="1"/>
            <p:nvPr/>
          </p:nvSpPr>
          <p:spPr>
            <a:xfrm>
              <a:off x="6634166" y="4685971"/>
              <a:ext cx="1734770" cy="258532"/>
            </a:xfrm>
            <a:prstGeom prst="rect">
              <a:avLst/>
            </a:prstGeom>
            <a:solidFill>
              <a:schemeClr val="bg1">
                <a:lumMod val="95000"/>
              </a:schemeClr>
            </a:solidFill>
            <a:ln w="25400">
              <a:solidFill>
                <a:srgbClr val="00B050"/>
              </a:solidFill>
            </a:ln>
          </p:spPr>
          <p:txBody>
            <a:bodyPr wrap="none" rtlCol="0">
              <a:spAutoFit/>
            </a:bodyPr>
            <a:lstStyle/>
            <a:p>
              <a:pPr>
                <a:buNone/>
              </a:pPr>
              <a:r>
                <a:rPr lang="zh-CN" altLang="en-US" sz="1200" b="1" dirty="0">
                  <a:solidFill>
                    <a:srgbClr val="00B050"/>
                  </a:solidFill>
                  <a:latin typeface="微软雅黑" panose="020B0503020204020204" pitchFamily="34" charset="-122"/>
                  <a:ea typeface="微软雅黑" panose="020B0503020204020204" pitchFamily="34" charset="-122"/>
                </a:rPr>
                <a:t>数据窗口：</a:t>
              </a:r>
              <a:r>
                <a:rPr lang="en-US" altLang="zh-CN" sz="1200" b="1" dirty="0">
                  <a:solidFill>
                    <a:srgbClr val="00B050"/>
                  </a:solidFill>
                  <a:latin typeface="微软雅黑" panose="020B0503020204020204" pitchFamily="34" charset="-122"/>
                  <a:ea typeface="微软雅黑" panose="020B0503020204020204" pitchFamily="34" charset="-122"/>
                </a:rPr>
                <a:t>2016</a:t>
              </a:r>
              <a:r>
                <a:rPr lang="zh-CN" altLang="en-US" sz="1200" b="1" dirty="0">
                  <a:solidFill>
                    <a:srgbClr val="00B050"/>
                  </a:solidFill>
                  <a:latin typeface="微软雅黑" panose="020B0503020204020204" pitchFamily="34" charset="-122"/>
                  <a:ea typeface="微软雅黑" panose="020B0503020204020204" pitchFamily="34" charset="-122"/>
                </a:rPr>
                <a:t>年</a:t>
              </a:r>
              <a:r>
                <a:rPr lang="en-US" altLang="zh-CN" sz="1200" b="1" dirty="0">
                  <a:solidFill>
                    <a:srgbClr val="00B050"/>
                  </a:solidFill>
                  <a:latin typeface="微软雅黑" panose="020B0503020204020204" pitchFamily="34" charset="-122"/>
                  <a:ea typeface="微软雅黑" panose="020B0503020204020204" pitchFamily="34" charset="-122"/>
                </a:rPr>
                <a:t>2</a:t>
              </a:r>
              <a:r>
                <a:rPr lang="zh-CN" altLang="en-US" sz="1200" b="1" dirty="0">
                  <a:solidFill>
                    <a:srgbClr val="00B050"/>
                  </a:solidFill>
                  <a:latin typeface="微软雅黑" panose="020B0503020204020204" pitchFamily="34" charset="-122"/>
                  <a:ea typeface="微软雅黑" panose="020B0503020204020204" pitchFamily="34" charset="-122"/>
                </a:rPr>
                <a:t>月</a:t>
              </a:r>
              <a:endParaRPr lang="en-US" sz="1200" b="1" dirty="0">
                <a:solidFill>
                  <a:srgbClr val="00B050"/>
                </a:solidFill>
                <a:latin typeface="微软雅黑" panose="020B0503020204020204" pitchFamily="34" charset="-122"/>
                <a:ea typeface="微软雅黑" panose="020B0503020204020204" pitchFamily="34" charset="-122"/>
              </a:endParaRPr>
            </a:p>
          </p:txBody>
        </p:sp>
      </p:grpSp>
      <p:grpSp>
        <p:nvGrpSpPr>
          <p:cNvPr id="41" name="Group 40"/>
          <p:cNvGrpSpPr/>
          <p:nvPr/>
        </p:nvGrpSpPr>
        <p:grpSpPr>
          <a:xfrm>
            <a:off x="262529" y="3411521"/>
            <a:ext cx="1723549" cy="1282417"/>
            <a:chOff x="262529" y="3411521"/>
            <a:chExt cx="1723549" cy="1282417"/>
          </a:xfrm>
        </p:grpSpPr>
        <p:pic>
          <p:nvPicPr>
            <p:cNvPr id="40" name="Picture 39"/>
            <p:cNvPicPr>
              <a:picLocks noChangeAspect="1"/>
            </p:cNvPicPr>
            <p:nvPr/>
          </p:nvPicPr>
          <p:blipFill>
            <a:blip r:embed="rId4"/>
            <a:stretch>
              <a:fillRect/>
            </a:stretch>
          </p:blipFill>
          <p:spPr>
            <a:xfrm>
              <a:off x="540375" y="3411521"/>
              <a:ext cx="1013573" cy="1009402"/>
            </a:xfrm>
            <a:prstGeom prst="rect">
              <a:avLst/>
            </a:prstGeom>
          </p:spPr>
        </p:pic>
        <p:sp>
          <p:nvSpPr>
            <p:cNvPr id="24" name="Rectangle 23"/>
            <p:cNvSpPr/>
            <p:nvPr/>
          </p:nvSpPr>
          <p:spPr>
            <a:xfrm>
              <a:off x="262529" y="4324606"/>
              <a:ext cx="1723549" cy="369332"/>
            </a:xfrm>
            <a:prstGeom prst="rect">
              <a:avLst/>
            </a:prstGeom>
          </p:spPr>
          <p:txBody>
            <a:bodyPr wrap="none">
              <a:spAutoFit/>
            </a:bodyPr>
            <a:lstStyle/>
            <a:p>
              <a:pPr>
                <a:buNone/>
              </a:pPr>
              <a:r>
                <a:rPr lang="zh-CN" altLang="en-US" sz="2000" b="1" dirty="0">
                  <a:ln/>
                  <a:solidFill>
                    <a:srgbClr val="000000"/>
                  </a:solidFill>
                  <a:latin typeface="微软雅黑" panose="020B0503020204020204" pitchFamily="34" charset="-122"/>
                  <a:ea typeface="微软雅黑" panose="020B0503020204020204" pitchFamily="34" charset="-122"/>
                </a:rPr>
                <a:t>决策优化引擎</a:t>
              </a:r>
              <a:endParaRPr lang="en-US" sz="2000" b="1" dirty="0">
                <a:solidFill>
                  <a:srgbClr val="0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147653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9" name="Group 2058"/>
          <p:cNvGrpSpPr/>
          <p:nvPr/>
        </p:nvGrpSpPr>
        <p:grpSpPr>
          <a:xfrm>
            <a:off x="1918129" y="1014158"/>
            <a:ext cx="7225871" cy="5873986"/>
            <a:chOff x="1918129" y="1014158"/>
            <a:chExt cx="7225871" cy="5873986"/>
          </a:xfrm>
        </p:grpSpPr>
        <p:pic>
          <p:nvPicPr>
            <p:cNvPr id="2050" name="图片 1" descr="说明: img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129" y="1468741"/>
              <a:ext cx="7225871" cy="5419403"/>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5544776" y="1588155"/>
              <a:ext cx="2254143" cy="313932"/>
            </a:xfrm>
            <a:prstGeom prst="rect">
              <a:avLst/>
            </a:prstGeom>
            <a:solidFill>
              <a:schemeClr val="bg1">
                <a:lumMod val="95000"/>
              </a:schemeClr>
            </a:solidFill>
            <a:ln w="25400">
              <a:solidFill>
                <a:srgbClr val="000000"/>
              </a:solidFill>
            </a:ln>
          </p:spPr>
          <p:txBody>
            <a:bodyPr wrap="none" rtlCol="0">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数据窗口：</a:t>
              </a:r>
              <a:r>
                <a:rPr lang="en-US" altLang="zh-CN" sz="1600" b="1" dirty="0">
                  <a:solidFill>
                    <a:srgbClr val="000000"/>
                  </a:solidFill>
                  <a:latin typeface="微软雅黑" panose="020B0503020204020204" pitchFamily="34" charset="-122"/>
                  <a:ea typeface="微软雅黑" panose="020B0503020204020204" pitchFamily="34" charset="-122"/>
                </a:rPr>
                <a:t>2016</a:t>
              </a:r>
              <a:r>
                <a:rPr lang="zh-CN" altLang="en-US" sz="1600" b="1" dirty="0">
                  <a:solidFill>
                    <a:srgbClr val="000000"/>
                  </a:solidFill>
                  <a:latin typeface="微软雅黑" panose="020B0503020204020204" pitchFamily="34" charset="-122"/>
                  <a:ea typeface="微软雅黑" panose="020B0503020204020204" pitchFamily="34" charset="-122"/>
                </a:rPr>
                <a:t>年</a:t>
              </a:r>
              <a:r>
                <a:rPr lang="en-US" altLang="zh-CN" sz="1600" b="1" dirty="0">
                  <a:solidFill>
                    <a:srgbClr val="000000"/>
                  </a:solidFill>
                  <a:latin typeface="微软雅黑" panose="020B0503020204020204" pitchFamily="34" charset="-122"/>
                  <a:ea typeface="微软雅黑" panose="020B0503020204020204" pitchFamily="34" charset="-122"/>
                </a:rPr>
                <a:t>2</a:t>
              </a:r>
              <a:r>
                <a:rPr lang="zh-CN" altLang="en-US" sz="1600" b="1" dirty="0">
                  <a:solidFill>
                    <a:srgbClr val="000000"/>
                  </a:solidFill>
                  <a:latin typeface="微软雅黑" panose="020B0503020204020204" pitchFamily="34" charset="-122"/>
                  <a:ea typeface="微软雅黑" panose="020B0503020204020204" pitchFamily="34" charset="-122"/>
                </a:rPr>
                <a:t>月</a:t>
              </a:r>
              <a:endParaRPr lang="en-US" sz="1600" b="1" dirty="0">
                <a:solidFill>
                  <a:srgbClr val="000000"/>
                </a:solidFill>
                <a:latin typeface="微软雅黑" panose="020B0503020204020204" pitchFamily="34" charset="-122"/>
                <a:ea typeface="微软雅黑" panose="020B0503020204020204" pitchFamily="34" charset="-122"/>
              </a:endParaRPr>
            </a:p>
          </p:txBody>
        </p:sp>
        <p:sp>
          <p:nvSpPr>
            <p:cNvPr id="14" name="Rectangle 13"/>
            <p:cNvSpPr/>
            <p:nvPr/>
          </p:nvSpPr>
          <p:spPr>
            <a:xfrm>
              <a:off x="4138846" y="1014158"/>
              <a:ext cx="2339102" cy="480131"/>
            </a:xfrm>
            <a:prstGeom prst="rect">
              <a:avLst/>
            </a:prstGeom>
          </p:spPr>
          <p:txBody>
            <a:bodyPr wrap="none">
              <a:spAutoFit/>
            </a:bodyPr>
            <a:lstStyle/>
            <a:p>
              <a:pPr>
                <a:buNone/>
              </a:pPr>
              <a:r>
                <a:rPr lang="zh-CN" altLang="en-US" sz="2800" b="1" dirty="0">
                  <a:ln/>
                  <a:latin typeface="微软雅黑" panose="020B0503020204020204" pitchFamily="34" charset="-122"/>
                  <a:ea typeface="微软雅黑" panose="020B0503020204020204" pitchFamily="34" charset="-122"/>
                </a:rPr>
                <a:t>决策空间分析</a:t>
              </a:r>
              <a:endParaRPr lang="en-US" b="1" dirty="0">
                <a:latin typeface="微软雅黑" panose="020B0503020204020204" pitchFamily="34" charset="-122"/>
                <a:ea typeface="微软雅黑" panose="020B0503020204020204" pitchFamily="34" charset="-122"/>
              </a:endParaRPr>
            </a:p>
          </p:txBody>
        </p:sp>
      </p:gr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运用决策空间分析法，结合多项运营约束条件，定位可行决策域，制定最佳决策方案</a:t>
            </a:r>
          </a:p>
        </p:txBody>
      </p:sp>
      <p:sp>
        <p:nvSpPr>
          <p:cNvPr id="6" name="Rectangle 5"/>
          <p:cNvSpPr/>
          <p:nvPr/>
        </p:nvSpPr>
        <p:spPr>
          <a:xfrm>
            <a:off x="2883519" y="3582574"/>
            <a:ext cx="1313180" cy="244682"/>
          </a:xfrm>
          <a:prstGeom prst="rect">
            <a:avLst/>
          </a:prstGeom>
        </p:spPr>
        <p:txBody>
          <a:bodyPr wrap="none">
            <a:spAutoFit/>
          </a:bodyPr>
          <a:lstStyle/>
          <a:p>
            <a:pPr>
              <a:buNone/>
            </a:pPr>
            <a:r>
              <a:rPr lang="zh-CN" altLang="en-US" sz="1100" b="1" dirty="0">
                <a:solidFill>
                  <a:schemeClr val="accent4">
                    <a:lumMod val="75000"/>
                    <a:lumOff val="25000"/>
                  </a:schemeClr>
                </a:solidFill>
                <a:latin typeface="微软雅黑" panose="020B0503020204020204" pitchFamily="34" charset="-122"/>
                <a:ea typeface="微软雅黑" panose="020B0503020204020204" pitchFamily="34" charset="-122"/>
              </a:rPr>
              <a:t>最大电核运营能力</a:t>
            </a:r>
            <a:endParaRPr lang="en-US" sz="1100" b="1" dirty="0">
              <a:solidFill>
                <a:schemeClr val="accent4">
                  <a:lumMod val="75000"/>
                  <a:lumOff val="25000"/>
                </a:schemeClr>
              </a:solidFill>
              <a:latin typeface="微软雅黑" panose="020B0503020204020204" pitchFamily="34" charset="-122"/>
              <a:ea typeface="微软雅黑" panose="020B0503020204020204" pitchFamily="34" charset="-122"/>
            </a:endParaRPr>
          </a:p>
        </p:txBody>
      </p:sp>
      <p:sp>
        <p:nvSpPr>
          <p:cNvPr id="7" name="Rectangle 6"/>
          <p:cNvSpPr/>
          <p:nvPr/>
        </p:nvSpPr>
        <p:spPr>
          <a:xfrm>
            <a:off x="2870986" y="4131398"/>
            <a:ext cx="1595309" cy="244682"/>
          </a:xfrm>
          <a:prstGeom prst="rect">
            <a:avLst/>
          </a:prstGeom>
        </p:spPr>
        <p:txBody>
          <a:bodyPr wrap="none">
            <a:spAutoFit/>
          </a:bodyPr>
          <a:lstStyle/>
          <a:p>
            <a:pPr>
              <a:buNone/>
            </a:pPr>
            <a:r>
              <a:rPr lang="zh-CN" altLang="en-US" sz="1100" b="1" dirty="0">
                <a:solidFill>
                  <a:srgbClr val="009242"/>
                </a:solidFill>
                <a:latin typeface="微软雅黑" panose="020B0503020204020204" pitchFamily="34" charset="-122"/>
                <a:ea typeface="微软雅黑" panose="020B0503020204020204" pitchFamily="34" charset="-122"/>
              </a:rPr>
              <a:t>最大欺诈侦测运营能力</a:t>
            </a:r>
            <a:endParaRPr lang="en-US" sz="1100" b="1" dirty="0">
              <a:solidFill>
                <a:srgbClr val="009242"/>
              </a:solidFill>
              <a:latin typeface="微软雅黑" panose="020B0503020204020204" pitchFamily="34" charset="-122"/>
              <a:ea typeface="微软雅黑" panose="020B0503020204020204" pitchFamily="34" charset="-122"/>
            </a:endParaRPr>
          </a:p>
        </p:txBody>
      </p:sp>
      <p:sp>
        <p:nvSpPr>
          <p:cNvPr id="8" name="Rectangle 7"/>
          <p:cNvSpPr/>
          <p:nvPr/>
        </p:nvSpPr>
        <p:spPr>
          <a:xfrm>
            <a:off x="7772478" y="5010959"/>
            <a:ext cx="1111359" cy="397032"/>
          </a:xfrm>
          <a:prstGeom prst="rect">
            <a:avLst/>
          </a:prstGeom>
        </p:spPr>
        <p:txBody>
          <a:bodyPr wrap="square">
            <a:spAutoFit/>
          </a:bodyPr>
          <a:lstStyle/>
          <a:p>
            <a:pPr>
              <a:buNone/>
            </a:pPr>
            <a:r>
              <a:rPr lang="zh-CN" altLang="en-US" sz="1100" b="1" dirty="0">
                <a:solidFill>
                  <a:srgbClr val="FF0000"/>
                </a:solidFill>
                <a:latin typeface="微软雅黑" panose="020B0503020204020204" pitchFamily="34" charset="-122"/>
                <a:ea typeface="微软雅黑" panose="020B0503020204020204" pitchFamily="34" charset="-122"/>
              </a:rPr>
              <a:t>可接受最高欺诈损失金额</a:t>
            </a:r>
            <a:endParaRPr lang="en-US" sz="1100" b="1" dirty="0">
              <a:solidFill>
                <a:srgbClr val="FF0000"/>
              </a:solidFill>
              <a:latin typeface="微软雅黑" panose="020B0503020204020204" pitchFamily="34" charset="-122"/>
              <a:ea typeface="微软雅黑" panose="020B0503020204020204" pitchFamily="34" charset="-122"/>
            </a:endParaRPr>
          </a:p>
        </p:txBody>
      </p:sp>
      <p:grpSp>
        <p:nvGrpSpPr>
          <p:cNvPr id="2054" name="Group 2053"/>
          <p:cNvGrpSpPr/>
          <p:nvPr/>
        </p:nvGrpSpPr>
        <p:grpSpPr>
          <a:xfrm>
            <a:off x="5200009" y="3723394"/>
            <a:ext cx="108388" cy="2507165"/>
            <a:chOff x="5200009" y="3723394"/>
            <a:chExt cx="108388" cy="2507165"/>
          </a:xfrm>
        </p:grpSpPr>
        <p:cxnSp>
          <p:nvCxnSpPr>
            <p:cNvPr id="10" name="Straight Connector 9"/>
            <p:cNvCxnSpPr/>
            <p:nvPr/>
          </p:nvCxnSpPr>
          <p:spPr bwMode="auto">
            <a:xfrm>
              <a:off x="5267752" y="3757265"/>
              <a:ext cx="0" cy="2473294"/>
            </a:xfrm>
            <a:prstGeom prst="line">
              <a:avLst/>
            </a:prstGeom>
            <a:ln w="25400">
              <a:solidFill>
                <a:schemeClr val="accent4">
                  <a:lumMod val="50000"/>
                  <a:lumOff val="50000"/>
                </a:schemeClr>
              </a:solidFill>
              <a:prstDash val="sysDash"/>
            </a:ln>
          </p:spPr>
        </p:cxnSp>
        <p:sp>
          <p:nvSpPr>
            <p:cNvPr id="13" name="Oval 12"/>
            <p:cNvSpPr/>
            <p:nvPr/>
          </p:nvSpPr>
          <p:spPr bwMode="auto">
            <a:xfrm>
              <a:off x="5200009" y="3723394"/>
              <a:ext cx="108388" cy="108388"/>
            </a:xfrm>
            <a:prstGeom prst="ellipse">
              <a:avLst/>
            </a:prstGeom>
            <a:solidFill>
              <a:schemeClr val="lt1"/>
            </a:solidFill>
            <a:ln w="25400">
              <a:solidFill>
                <a:schemeClr val="accent4">
                  <a:lumMod val="50000"/>
                  <a:lumOff val="50000"/>
                </a:schemeClr>
              </a:solidFill>
              <a:prstDash val="solid"/>
            </a:ln>
          </p:spPr>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2056" name="Group 2055"/>
          <p:cNvGrpSpPr/>
          <p:nvPr/>
        </p:nvGrpSpPr>
        <p:grpSpPr>
          <a:xfrm>
            <a:off x="3217915" y="5400098"/>
            <a:ext cx="4267780" cy="274837"/>
            <a:chOff x="3217915" y="5400098"/>
            <a:chExt cx="4267780" cy="274837"/>
          </a:xfrm>
        </p:grpSpPr>
        <p:cxnSp>
          <p:nvCxnSpPr>
            <p:cNvPr id="18" name="Straight Connector 17"/>
            <p:cNvCxnSpPr/>
            <p:nvPr/>
          </p:nvCxnSpPr>
          <p:spPr bwMode="auto">
            <a:xfrm>
              <a:off x="7485695" y="5400098"/>
              <a:ext cx="0" cy="274837"/>
            </a:xfrm>
            <a:prstGeom prst="line">
              <a:avLst/>
            </a:prstGeom>
            <a:ln w="53975">
              <a:solidFill>
                <a:srgbClr val="FF0000"/>
              </a:solidFill>
              <a:prstDash val="solid"/>
              <a:tailEnd type="triangle" w="med" len="sm"/>
            </a:ln>
          </p:spPr>
        </p:cxnSp>
        <p:cxnSp>
          <p:nvCxnSpPr>
            <p:cNvPr id="21" name="Straight Connector 20"/>
            <p:cNvCxnSpPr/>
            <p:nvPr/>
          </p:nvCxnSpPr>
          <p:spPr bwMode="auto">
            <a:xfrm>
              <a:off x="3217915" y="5400098"/>
              <a:ext cx="0" cy="274837"/>
            </a:xfrm>
            <a:prstGeom prst="line">
              <a:avLst/>
            </a:prstGeom>
            <a:ln w="53975">
              <a:solidFill>
                <a:srgbClr val="FF0000"/>
              </a:solidFill>
              <a:prstDash val="solid"/>
              <a:tailEnd type="triangle" w="med" len="sm"/>
            </a:ln>
          </p:spPr>
        </p:cxnSp>
      </p:grpSp>
      <p:grpSp>
        <p:nvGrpSpPr>
          <p:cNvPr id="11" name="Group 10"/>
          <p:cNvGrpSpPr/>
          <p:nvPr/>
        </p:nvGrpSpPr>
        <p:grpSpPr>
          <a:xfrm>
            <a:off x="5939784" y="2766101"/>
            <a:ext cx="1902184" cy="619272"/>
            <a:chOff x="5939784" y="2766101"/>
            <a:chExt cx="1902184" cy="619272"/>
          </a:xfrm>
        </p:grpSpPr>
        <p:sp>
          <p:nvSpPr>
            <p:cNvPr id="9" name="Rectangle 8"/>
            <p:cNvSpPr/>
            <p:nvPr/>
          </p:nvSpPr>
          <p:spPr>
            <a:xfrm>
              <a:off x="5939784" y="2766101"/>
              <a:ext cx="1902184" cy="313932"/>
            </a:xfrm>
            <a:prstGeom prst="rect">
              <a:avLst/>
            </a:prstGeom>
          </p:spPr>
          <p:txBody>
            <a:bodyPr wrap="square">
              <a:spAutoFit/>
            </a:bodyPr>
            <a:lstStyle/>
            <a:p>
              <a:pPr>
                <a:buNone/>
              </a:pPr>
              <a:r>
                <a:rPr lang="zh-CN" altLang="en-US" sz="1600" b="1" dirty="0">
                  <a:solidFill>
                    <a:srgbClr val="FF0000"/>
                  </a:solidFill>
                  <a:latin typeface="微软雅黑" panose="020B0503020204020204" pitchFamily="34" charset="-122"/>
                  <a:ea typeface="微软雅黑" panose="020B0503020204020204" pitchFamily="34" charset="-122"/>
                </a:rPr>
                <a:t>欺诈损失曲线</a:t>
              </a:r>
              <a:endParaRPr lang="en-US" sz="1600" b="1" dirty="0">
                <a:solidFill>
                  <a:srgbClr val="FF0000"/>
                </a:solidFill>
                <a:latin typeface="微软雅黑" panose="020B0503020204020204" pitchFamily="34" charset="-122"/>
                <a:ea typeface="微软雅黑" panose="020B0503020204020204" pitchFamily="34" charset="-122"/>
              </a:endParaRPr>
            </a:p>
          </p:txBody>
        </p:sp>
        <p:cxnSp>
          <p:nvCxnSpPr>
            <p:cNvPr id="22" name="Straight Connector 21"/>
            <p:cNvCxnSpPr/>
            <p:nvPr/>
          </p:nvCxnSpPr>
          <p:spPr bwMode="auto">
            <a:xfrm>
              <a:off x="7096440" y="3067855"/>
              <a:ext cx="293911" cy="317518"/>
            </a:xfrm>
            <a:prstGeom prst="line">
              <a:avLst/>
            </a:prstGeom>
            <a:ln w="53975">
              <a:solidFill>
                <a:srgbClr val="FF0000"/>
              </a:solidFill>
              <a:prstDash val="solid"/>
              <a:tailEnd type="triangle" w="med" len="sm"/>
            </a:ln>
          </p:spPr>
        </p:cxnSp>
      </p:grpSp>
      <p:grpSp>
        <p:nvGrpSpPr>
          <p:cNvPr id="2053" name="Group 2052"/>
          <p:cNvGrpSpPr/>
          <p:nvPr/>
        </p:nvGrpSpPr>
        <p:grpSpPr>
          <a:xfrm>
            <a:off x="3200354" y="3777588"/>
            <a:ext cx="4285341" cy="274837"/>
            <a:chOff x="3200354" y="3777588"/>
            <a:chExt cx="4285341" cy="274837"/>
          </a:xfrm>
        </p:grpSpPr>
        <p:cxnSp>
          <p:nvCxnSpPr>
            <p:cNvPr id="29" name="Straight Connector 28"/>
            <p:cNvCxnSpPr/>
            <p:nvPr/>
          </p:nvCxnSpPr>
          <p:spPr bwMode="auto">
            <a:xfrm>
              <a:off x="7485695" y="3777588"/>
              <a:ext cx="0" cy="274837"/>
            </a:xfrm>
            <a:prstGeom prst="line">
              <a:avLst/>
            </a:prstGeom>
            <a:ln w="53975">
              <a:solidFill>
                <a:srgbClr val="00B0F0"/>
              </a:solidFill>
              <a:prstDash val="solid"/>
              <a:tailEnd type="triangle" w="med" len="sm"/>
            </a:ln>
          </p:spPr>
        </p:cxnSp>
        <p:cxnSp>
          <p:nvCxnSpPr>
            <p:cNvPr id="30" name="Straight Connector 29"/>
            <p:cNvCxnSpPr/>
            <p:nvPr/>
          </p:nvCxnSpPr>
          <p:spPr bwMode="auto">
            <a:xfrm>
              <a:off x="3200354" y="3777588"/>
              <a:ext cx="0" cy="274837"/>
            </a:xfrm>
            <a:prstGeom prst="line">
              <a:avLst/>
            </a:prstGeom>
            <a:ln w="53975">
              <a:solidFill>
                <a:srgbClr val="00B0F0"/>
              </a:solidFill>
              <a:prstDash val="solid"/>
              <a:tailEnd type="triangle" w="med" len="sm"/>
            </a:ln>
          </p:spPr>
        </p:cxnSp>
      </p:grpSp>
      <p:grpSp>
        <p:nvGrpSpPr>
          <p:cNvPr id="2051" name="Group 2050"/>
          <p:cNvGrpSpPr/>
          <p:nvPr/>
        </p:nvGrpSpPr>
        <p:grpSpPr>
          <a:xfrm>
            <a:off x="3200354" y="4349573"/>
            <a:ext cx="4285341" cy="274837"/>
            <a:chOff x="3200354" y="4349573"/>
            <a:chExt cx="4285341" cy="274837"/>
          </a:xfrm>
        </p:grpSpPr>
        <p:cxnSp>
          <p:nvCxnSpPr>
            <p:cNvPr id="33" name="Straight Connector 32"/>
            <p:cNvCxnSpPr/>
            <p:nvPr/>
          </p:nvCxnSpPr>
          <p:spPr bwMode="auto">
            <a:xfrm>
              <a:off x="3200354" y="4349573"/>
              <a:ext cx="0" cy="274837"/>
            </a:xfrm>
            <a:prstGeom prst="line">
              <a:avLst/>
            </a:prstGeom>
            <a:ln w="53975">
              <a:solidFill>
                <a:srgbClr val="00B050"/>
              </a:solidFill>
              <a:prstDash val="solid"/>
              <a:tailEnd type="triangle" w="med" len="sm"/>
            </a:ln>
          </p:spPr>
        </p:cxnSp>
        <p:cxnSp>
          <p:nvCxnSpPr>
            <p:cNvPr id="34" name="Straight Connector 33"/>
            <p:cNvCxnSpPr/>
            <p:nvPr/>
          </p:nvCxnSpPr>
          <p:spPr bwMode="auto">
            <a:xfrm>
              <a:off x="7485695" y="4349573"/>
              <a:ext cx="0" cy="274837"/>
            </a:xfrm>
            <a:prstGeom prst="line">
              <a:avLst/>
            </a:prstGeom>
            <a:ln w="53975">
              <a:solidFill>
                <a:srgbClr val="00B050"/>
              </a:solidFill>
              <a:prstDash val="solid"/>
              <a:tailEnd type="triangle" w="med" len="sm"/>
            </a:ln>
          </p:spPr>
        </p:cxnSp>
      </p:grpSp>
      <p:sp>
        <p:nvSpPr>
          <p:cNvPr id="4" name="Freeform 3"/>
          <p:cNvSpPr/>
          <p:nvPr/>
        </p:nvSpPr>
        <p:spPr bwMode="auto">
          <a:xfrm>
            <a:off x="5285313" y="5407991"/>
            <a:ext cx="485857" cy="748622"/>
          </a:xfrm>
          <a:custGeom>
            <a:avLst/>
            <a:gdLst>
              <a:gd name="connsiteX0" fmla="*/ 29858 w 432666"/>
              <a:gd name="connsiteY0" fmla="*/ 568501 h 583430"/>
              <a:gd name="connsiteX1" fmla="*/ 29858 w 432666"/>
              <a:gd name="connsiteY1" fmla="*/ 568501 h 583430"/>
              <a:gd name="connsiteX2" fmla="*/ 74644 w 432666"/>
              <a:gd name="connsiteY2" fmla="*/ 572234 h 583430"/>
              <a:gd name="connsiteX3" fmla="*/ 100770 w 432666"/>
              <a:gd name="connsiteY3" fmla="*/ 575966 h 583430"/>
              <a:gd name="connsiteX4" fmla="*/ 320973 w 432666"/>
              <a:gd name="connsiteY4" fmla="*/ 568501 h 583430"/>
              <a:gd name="connsiteX5" fmla="*/ 373224 w 432666"/>
              <a:gd name="connsiteY5" fmla="*/ 572234 h 583430"/>
              <a:gd name="connsiteX6" fmla="*/ 395618 w 432666"/>
              <a:gd name="connsiteY6" fmla="*/ 579698 h 583430"/>
              <a:gd name="connsiteX7" fmla="*/ 406814 w 432666"/>
              <a:gd name="connsiteY7" fmla="*/ 583430 h 583430"/>
              <a:gd name="connsiteX8" fmla="*/ 410547 w 432666"/>
              <a:gd name="connsiteY8" fmla="*/ 385621 h 583430"/>
              <a:gd name="connsiteX9" fmla="*/ 403082 w 432666"/>
              <a:gd name="connsiteY9" fmla="*/ 348299 h 583430"/>
              <a:gd name="connsiteX10" fmla="*/ 406814 w 432666"/>
              <a:gd name="connsiteY10" fmla="*/ 31058 h 583430"/>
              <a:gd name="connsiteX11" fmla="*/ 410547 w 432666"/>
              <a:gd name="connsiteY11" fmla="*/ 1200 h 583430"/>
              <a:gd name="connsiteX12" fmla="*/ 388153 w 432666"/>
              <a:gd name="connsiteY12" fmla="*/ 16129 h 583430"/>
              <a:gd name="connsiteX13" fmla="*/ 362027 w 432666"/>
              <a:gd name="connsiteY13" fmla="*/ 27326 h 583430"/>
              <a:gd name="connsiteX14" fmla="*/ 339634 w 432666"/>
              <a:gd name="connsiteY14" fmla="*/ 49719 h 583430"/>
              <a:gd name="connsiteX15" fmla="*/ 317240 w 432666"/>
              <a:gd name="connsiteY15" fmla="*/ 64648 h 583430"/>
              <a:gd name="connsiteX16" fmla="*/ 309776 w 432666"/>
              <a:gd name="connsiteY16" fmla="*/ 72113 h 583430"/>
              <a:gd name="connsiteX17" fmla="*/ 298579 w 432666"/>
              <a:gd name="connsiteY17" fmla="*/ 75845 h 583430"/>
              <a:gd name="connsiteX18" fmla="*/ 276186 w 432666"/>
              <a:gd name="connsiteY18" fmla="*/ 94506 h 583430"/>
              <a:gd name="connsiteX19" fmla="*/ 250060 w 432666"/>
              <a:gd name="connsiteY19" fmla="*/ 101971 h 583430"/>
              <a:gd name="connsiteX20" fmla="*/ 238863 w 432666"/>
              <a:gd name="connsiteY20" fmla="*/ 109435 h 583430"/>
              <a:gd name="connsiteX21" fmla="*/ 216470 w 432666"/>
              <a:gd name="connsiteY21" fmla="*/ 116900 h 583430"/>
              <a:gd name="connsiteX22" fmla="*/ 205273 w 432666"/>
              <a:gd name="connsiteY22" fmla="*/ 120632 h 583430"/>
              <a:gd name="connsiteX23" fmla="*/ 171683 w 432666"/>
              <a:gd name="connsiteY23" fmla="*/ 135561 h 583430"/>
              <a:gd name="connsiteX24" fmla="*/ 160486 w 432666"/>
              <a:gd name="connsiteY24" fmla="*/ 139293 h 583430"/>
              <a:gd name="connsiteX25" fmla="*/ 93306 w 432666"/>
              <a:gd name="connsiteY25" fmla="*/ 143025 h 583430"/>
              <a:gd name="connsiteX26" fmla="*/ 78377 w 432666"/>
              <a:gd name="connsiteY26" fmla="*/ 161687 h 583430"/>
              <a:gd name="connsiteX27" fmla="*/ 63448 w 432666"/>
              <a:gd name="connsiteY27" fmla="*/ 176616 h 583430"/>
              <a:gd name="connsiteX28" fmla="*/ 52251 w 432666"/>
              <a:gd name="connsiteY28" fmla="*/ 202741 h 583430"/>
              <a:gd name="connsiteX29" fmla="*/ 44787 w 432666"/>
              <a:gd name="connsiteY29" fmla="*/ 210206 h 583430"/>
              <a:gd name="connsiteX30" fmla="*/ 22393 w 432666"/>
              <a:gd name="connsiteY30" fmla="*/ 217670 h 583430"/>
              <a:gd name="connsiteX31" fmla="*/ 11196 w 432666"/>
              <a:gd name="connsiteY31" fmla="*/ 273654 h 583430"/>
              <a:gd name="connsiteX32" fmla="*/ 7464 w 432666"/>
              <a:gd name="connsiteY32" fmla="*/ 284851 h 583430"/>
              <a:gd name="connsiteX33" fmla="*/ 3732 w 432666"/>
              <a:gd name="connsiteY33" fmla="*/ 307244 h 583430"/>
              <a:gd name="connsiteX34" fmla="*/ 0 w 432666"/>
              <a:gd name="connsiteY34" fmla="*/ 322173 h 583430"/>
              <a:gd name="connsiteX35" fmla="*/ 3732 w 432666"/>
              <a:gd name="connsiteY35" fmla="*/ 366960 h 583430"/>
              <a:gd name="connsiteX36" fmla="*/ 7464 w 432666"/>
              <a:gd name="connsiteY36" fmla="*/ 378157 h 583430"/>
              <a:gd name="connsiteX37" fmla="*/ 14929 w 432666"/>
              <a:gd name="connsiteY37" fmla="*/ 385621 h 583430"/>
              <a:gd name="connsiteX38" fmla="*/ 22393 w 432666"/>
              <a:gd name="connsiteY38" fmla="*/ 445337 h 583430"/>
              <a:gd name="connsiteX39" fmla="*/ 14929 w 432666"/>
              <a:gd name="connsiteY39" fmla="*/ 527447 h 583430"/>
              <a:gd name="connsiteX40" fmla="*/ 18661 w 432666"/>
              <a:gd name="connsiteY40" fmla="*/ 575966 h 583430"/>
              <a:gd name="connsiteX41" fmla="*/ 29858 w 432666"/>
              <a:gd name="connsiteY41" fmla="*/ 568501 h 583430"/>
              <a:gd name="connsiteX0" fmla="*/ 29858 w 432666"/>
              <a:gd name="connsiteY0" fmla="*/ 568501 h 583430"/>
              <a:gd name="connsiteX1" fmla="*/ 29858 w 432666"/>
              <a:gd name="connsiteY1" fmla="*/ 568501 h 583430"/>
              <a:gd name="connsiteX2" fmla="*/ 74644 w 432666"/>
              <a:gd name="connsiteY2" fmla="*/ 572234 h 583430"/>
              <a:gd name="connsiteX3" fmla="*/ 100770 w 432666"/>
              <a:gd name="connsiteY3" fmla="*/ 575966 h 583430"/>
              <a:gd name="connsiteX4" fmla="*/ 320973 w 432666"/>
              <a:gd name="connsiteY4" fmla="*/ 568501 h 583430"/>
              <a:gd name="connsiteX5" fmla="*/ 373224 w 432666"/>
              <a:gd name="connsiteY5" fmla="*/ 572234 h 583430"/>
              <a:gd name="connsiteX6" fmla="*/ 395618 w 432666"/>
              <a:gd name="connsiteY6" fmla="*/ 579698 h 583430"/>
              <a:gd name="connsiteX7" fmla="*/ 406814 w 432666"/>
              <a:gd name="connsiteY7" fmla="*/ 583430 h 583430"/>
              <a:gd name="connsiteX8" fmla="*/ 410547 w 432666"/>
              <a:gd name="connsiteY8" fmla="*/ 385621 h 583430"/>
              <a:gd name="connsiteX9" fmla="*/ 403082 w 432666"/>
              <a:gd name="connsiteY9" fmla="*/ 348299 h 583430"/>
              <a:gd name="connsiteX10" fmla="*/ 406814 w 432666"/>
              <a:gd name="connsiteY10" fmla="*/ 31058 h 583430"/>
              <a:gd name="connsiteX11" fmla="*/ 410547 w 432666"/>
              <a:gd name="connsiteY11" fmla="*/ 1200 h 583430"/>
              <a:gd name="connsiteX12" fmla="*/ 388153 w 432666"/>
              <a:gd name="connsiteY12" fmla="*/ 16129 h 583430"/>
              <a:gd name="connsiteX13" fmla="*/ 362027 w 432666"/>
              <a:gd name="connsiteY13" fmla="*/ 27326 h 583430"/>
              <a:gd name="connsiteX14" fmla="*/ 339634 w 432666"/>
              <a:gd name="connsiteY14" fmla="*/ 49719 h 583430"/>
              <a:gd name="connsiteX15" fmla="*/ 317240 w 432666"/>
              <a:gd name="connsiteY15" fmla="*/ 64648 h 583430"/>
              <a:gd name="connsiteX16" fmla="*/ 309776 w 432666"/>
              <a:gd name="connsiteY16" fmla="*/ 72113 h 583430"/>
              <a:gd name="connsiteX17" fmla="*/ 298579 w 432666"/>
              <a:gd name="connsiteY17" fmla="*/ 75845 h 583430"/>
              <a:gd name="connsiteX18" fmla="*/ 276186 w 432666"/>
              <a:gd name="connsiteY18" fmla="*/ 94506 h 583430"/>
              <a:gd name="connsiteX19" fmla="*/ 250060 w 432666"/>
              <a:gd name="connsiteY19" fmla="*/ 101971 h 583430"/>
              <a:gd name="connsiteX20" fmla="*/ 238863 w 432666"/>
              <a:gd name="connsiteY20" fmla="*/ 109435 h 583430"/>
              <a:gd name="connsiteX21" fmla="*/ 216470 w 432666"/>
              <a:gd name="connsiteY21" fmla="*/ 116900 h 583430"/>
              <a:gd name="connsiteX22" fmla="*/ 205273 w 432666"/>
              <a:gd name="connsiteY22" fmla="*/ 120632 h 583430"/>
              <a:gd name="connsiteX23" fmla="*/ 171683 w 432666"/>
              <a:gd name="connsiteY23" fmla="*/ 135561 h 583430"/>
              <a:gd name="connsiteX24" fmla="*/ 160486 w 432666"/>
              <a:gd name="connsiteY24" fmla="*/ 139293 h 583430"/>
              <a:gd name="connsiteX25" fmla="*/ 93306 w 432666"/>
              <a:gd name="connsiteY25" fmla="*/ 143025 h 583430"/>
              <a:gd name="connsiteX26" fmla="*/ 78377 w 432666"/>
              <a:gd name="connsiteY26" fmla="*/ 161687 h 583430"/>
              <a:gd name="connsiteX27" fmla="*/ 63448 w 432666"/>
              <a:gd name="connsiteY27" fmla="*/ 176616 h 583430"/>
              <a:gd name="connsiteX28" fmla="*/ 52251 w 432666"/>
              <a:gd name="connsiteY28" fmla="*/ 202741 h 583430"/>
              <a:gd name="connsiteX29" fmla="*/ 44787 w 432666"/>
              <a:gd name="connsiteY29" fmla="*/ 210206 h 583430"/>
              <a:gd name="connsiteX30" fmla="*/ 22393 w 432666"/>
              <a:gd name="connsiteY30" fmla="*/ 217670 h 583430"/>
              <a:gd name="connsiteX31" fmla="*/ 11196 w 432666"/>
              <a:gd name="connsiteY31" fmla="*/ 273654 h 583430"/>
              <a:gd name="connsiteX32" fmla="*/ 7464 w 432666"/>
              <a:gd name="connsiteY32" fmla="*/ 284851 h 583430"/>
              <a:gd name="connsiteX33" fmla="*/ 3732 w 432666"/>
              <a:gd name="connsiteY33" fmla="*/ 307244 h 583430"/>
              <a:gd name="connsiteX34" fmla="*/ 0 w 432666"/>
              <a:gd name="connsiteY34" fmla="*/ 322173 h 583430"/>
              <a:gd name="connsiteX35" fmla="*/ 3732 w 432666"/>
              <a:gd name="connsiteY35" fmla="*/ 366960 h 583430"/>
              <a:gd name="connsiteX36" fmla="*/ 7464 w 432666"/>
              <a:gd name="connsiteY36" fmla="*/ 378157 h 583430"/>
              <a:gd name="connsiteX37" fmla="*/ 14929 w 432666"/>
              <a:gd name="connsiteY37" fmla="*/ 385621 h 583430"/>
              <a:gd name="connsiteX38" fmla="*/ 22393 w 432666"/>
              <a:gd name="connsiteY38" fmla="*/ 445337 h 583430"/>
              <a:gd name="connsiteX39" fmla="*/ 14929 w 432666"/>
              <a:gd name="connsiteY39" fmla="*/ 527447 h 583430"/>
              <a:gd name="connsiteX40" fmla="*/ 18661 w 432666"/>
              <a:gd name="connsiteY40" fmla="*/ 575966 h 583430"/>
              <a:gd name="connsiteX41" fmla="*/ 29858 w 432666"/>
              <a:gd name="connsiteY41" fmla="*/ 568501 h 583430"/>
              <a:gd name="connsiteX0" fmla="*/ 29858 w 432666"/>
              <a:gd name="connsiteY0" fmla="*/ 568501 h 583430"/>
              <a:gd name="connsiteX1" fmla="*/ 29858 w 432666"/>
              <a:gd name="connsiteY1" fmla="*/ 568501 h 583430"/>
              <a:gd name="connsiteX2" fmla="*/ 74644 w 432666"/>
              <a:gd name="connsiteY2" fmla="*/ 572234 h 583430"/>
              <a:gd name="connsiteX3" fmla="*/ 100770 w 432666"/>
              <a:gd name="connsiteY3" fmla="*/ 575966 h 583430"/>
              <a:gd name="connsiteX4" fmla="*/ 320973 w 432666"/>
              <a:gd name="connsiteY4" fmla="*/ 568501 h 583430"/>
              <a:gd name="connsiteX5" fmla="*/ 373224 w 432666"/>
              <a:gd name="connsiteY5" fmla="*/ 572234 h 583430"/>
              <a:gd name="connsiteX6" fmla="*/ 395618 w 432666"/>
              <a:gd name="connsiteY6" fmla="*/ 579698 h 583430"/>
              <a:gd name="connsiteX7" fmla="*/ 406814 w 432666"/>
              <a:gd name="connsiteY7" fmla="*/ 583430 h 583430"/>
              <a:gd name="connsiteX8" fmla="*/ 410547 w 432666"/>
              <a:gd name="connsiteY8" fmla="*/ 385621 h 583430"/>
              <a:gd name="connsiteX9" fmla="*/ 403082 w 432666"/>
              <a:gd name="connsiteY9" fmla="*/ 348299 h 583430"/>
              <a:gd name="connsiteX10" fmla="*/ 406814 w 432666"/>
              <a:gd name="connsiteY10" fmla="*/ 31058 h 583430"/>
              <a:gd name="connsiteX11" fmla="*/ 410547 w 432666"/>
              <a:gd name="connsiteY11" fmla="*/ 1200 h 583430"/>
              <a:gd name="connsiteX12" fmla="*/ 388153 w 432666"/>
              <a:gd name="connsiteY12" fmla="*/ 16129 h 583430"/>
              <a:gd name="connsiteX13" fmla="*/ 362027 w 432666"/>
              <a:gd name="connsiteY13" fmla="*/ 27326 h 583430"/>
              <a:gd name="connsiteX14" fmla="*/ 339634 w 432666"/>
              <a:gd name="connsiteY14" fmla="*/ 49719 h 583430"/>
              <a:gd name="connsiteX15" fmla="*/ 317240 w 432666"/>
              <a:gd name="connsiteY15" fmla="*/ 64648 h 583430"/>
              <a:gd name="connsiteX16" fmla="*/ 309776 w 432666"/>
              <a:gd name="connsiteY16" fmla="*/ 72113 h 583430"/>
              <a:gd name="connsiteX17" fmla="*/ 298579 w 432666"/>
              <a:gd name="connsiteY17" fmla="*/ 75845 h 583430"/>
              <a:gd name="connsiteX18" fmla="*/ 276186 w 432666"/>
              <a:gd name="connsiteY18" fmla="*/ 94506 h 583430"/>
              <a:gd name="connsiteX19" fmla="*/ 250060 w 432666"/>
              <a:gd name="connsiteY19" fmla="*/ 101971 h 583430"/>
              <a:gd name="connsiteX20" fmla="*/ 238863 w 432666"/>
              <a:gd name="connsiteY20" fmla="*/ 109435 h 583430"/>
              <a:gd name="connsiteX21" fmla="*/ 216470 w 432666"/>
              <a:gd name="connsiteY21" fmla="*/ 116900 h 583430"/>
              <a:gd name="connsiteX22" fmla="*/ 205273 w 432666"/>
              <a:gd name="connsiteY22" fmla="*/ 120632 h 583430"/>
              <a:gd name="connsiteX23" fmla="*/ 171683 w 432666"/>
              <a:gd name="connsiteY23" fmla="*/ 135561 h 583430"/>
              <a:gd name="connsiteX24" fmla="*/ 160486 w 432666"/>
              <a:gd name="connsiteY24" fmla="*/ 139293 h 583430"/>
              <a:gd name="connsiteX25" fmla="*/ 93306 w 432666"/>
              <a:gd name="connsiteY25" fmla="*/ 143025 h 583430"/>
              <a:gd name="connsiteX26" fmla="*/ 78377 w 432666"/>
              <a:gd name="connsiteY26" fmla="*/ 161687 h 583430"/>
              <a:gd name="connsiteX27" fmla="*/ 63448 w 432666"/>
              <a:gd name="connsiteY27" fmla="*/ 176616 h 583430"/>
              <a:gd name="connsiteX28" fmla="*/ 52251 w 432666"/>
              <a:gd name="connsiteY28" fmla="*/ 202741 h 583430"/>
              <a:gd name="connsiteX29" fmla="*/ 44787 w 432666"/>
              <a:gd name="connsiteY29" fmla="*/ 210206 h 583430"/>
              <a:gd name="connsiteX30" fmla="*/ 22393 w 432666"/>
              <a:gd name="connsiteY30" fmla="*/ 217670 h 583430"/>
              <a:gd name="connsiteX31" fmla="*/ 11196 w 432666"/>
              <a:gd name="connsiteY31" fmla="*/ 273654 h 583430"/>
              <a:gd name="connsiteX32" fmla="*/ 7464 w 432666"/>
              <a:gd name="connsiteY32" fmla="*/ 284851 h 583430"/>
              <a:gd name="connsiteX33" fmla="*/ 3732 w 432666"/>
              <a:gd name="connsiteY33" fmla="*/ 307244 h 583430"/>
              <a:gd name="connsiteX34" fmla="*/ 0 w 432666"/>
              <a:gd name="connsiteY34" fmla="*/ 322173 h 583430"/>
              <a:gd name="connsiteX35" fmla="*/ 3732 w 432666"/>
              <a:gd name="connsiteY35" fmla="*/ 366960 h 583430"/>
              <a:gd name="connsiteX36" fmla="*/ 7464 w 432666"/>
              <a:gd name="connsiteY36" fmla="*/ 378157 h 583430"/>
              <a:gd name="connsiteX37" fmla="*/ 14929 w 432666"/>
              <a:gd name="connsiteY37" fmla="*/ 385621 h 583430"/>
              <a:gd name="connsiteX38" fmla="*/ 22393 w 432666"/>
              <a:gd name="connsiteY38" fmla="*/ 445337 h 583430"/>
              <a:gd name="connsiteX39" fmla="*/ 14929 w 432666"/>
              <a:gd name="connsiteY39" fmla="*/ 527447 h 583430"/>
              <a:gd name="connsiteX40" fmla="*/ 18661 w 432666"/>
              <a:gd name="connsiteY40" fmla="*/ 575966 h 583430"/>
              <a:gd name="connsiteX41" fmla="*/ 29858 w 432666"/>
              <a:gd name="connsiteY41" fmla="*/ 568501 h 583430"/>
              <a:gd name="connsiteX0" fmla="*/ 29858 w 432666"/>
              <a:gd name="connsiteY0" fmla="*/ 568501 h 583430"/>
              <a:gd name="connsiteX1" fmla="*/ 29858 w 432666"/>
              <a:gd name="connsiteY1" fmla="*/ 568501 h 583430"/>
              <a:gd name="connsiteX2" fmla="*/ 74644 w 432666"/>
              <a:gd name="connsiteY2" fmla="*/ 572234 h 583430"/>
              <a:gd name="connsiteX3" fmla="*/ 100770 w 432666"/>
              <a:gd name="connsiteY3" fmla="*/ 575966 h 583430"/>
              <a:gd name="connsiteX4" fmla="*/ 320973 w 432666"/>
              <a:gd name="connsiteY4" fmla="*/ 568501 h 583430"/>
              <a:gd name="connsiteX5" fmla="*/ 373224 w 432666"/>
              <a:gd name="connsiteY5" fmla="*/ 572234 h 583430"/>
              <a:gd name="connsiteX6" fmla="*/ 395618 w 432666"/>
              <a:gd name="connsiteY6" fmla="*/ 579698 h 583430"/>
              <a:gd name="connsiteX7" fmla="*/ 406814 w 432666"/>
              <a:gd name="connsiteY7" fmla="*/ 583430 h 583430"/>
              <a:gd name="connsiteX8" fmla="*/ 410547 w 432666"/>
              <a:gd name="connsiteY8" fmla="*/ 385621 h 583430"/>
              <a:gd name="connsiteX9" fmla="*/ 406814 w 432666"/>
              <a:gd name="connsiteY9" fmla="*/ 31058 h 583430"/>
              <a:gd name="connsiteX10" fmla="*/ 410547 w 432666"/>
              <a:gd name="connsiteY10" fmla="*/ 1200 h 583430"/>
              <a:gd name="connsiteX11" fmla="*/ 388153 w 432666"/>
              <a:gd name="connsiteY11" fmla="*/ 16129 h 583430"/>
              <a:gd name="connsiteX12" fmla="*/ 362027 w 432666"/>
              <a:gd name="connsiteY12" fmla="*/ 27326 h 583430"/>
              <a:gd name="connsiteX13" fmla="*/ 339634 w 432666"/>
              <a:gd name="connsiteY13" fmla="*/ 49719 h 583430"/>
              <a:gd name="connsiteX14" fmla="*/ 317240 w 432666"/>
              <a:gd name="connsiteY14" fmla="*/ 64648 h 583430"/>
              <a:gd name="connsiteX15" fmla="*/ 309776 w 432666"/>
              <a:gd name="connsiteY15" fmla="*/ 72113 h 583430"/>
              <a:gd name="connsiteX16" fmla="*/ 298579 w 432666"/>
              <a:gd name="connsiteY16" fmla="*/ 75845 h 583430"/>
              <a:gd name="connsiteX17" fmla="*/ 276186 w 432666"/>
              <a:gd name="connsiteY17" fmla="*/ 94506 h 583430"/>
              <a:gd name="connsiteX18" fmla="*/ 250060 w 432666"/>
              <a:gd name="connsiteY18" fmla="*/ 101971 h 583430"/>
              <a:gd name="connsiteX19" fmla="*/ 238863 w 432666"/>
              <a:gd name="connsiteY19" fmla="*/ 109435 h 583430"/>
              <a:gd name="connsiteX20" fmla="*/ 216470 w 432666"/>
              <a:gd name="connsiteY20" fmla="*/ 116900 h 583430"/>
              <a:gd name="connsiteX21" fmla="*/ 205273 w 432666"/>
              <a:gd name="connsiteY21" fmla="*/ 120632 h 583430"/>
              <a:gd name="connsiteX22" fmla="*/ 171683 w 432666"/>
              <a:gd name="connsiteY22" fmla="*/ 135561 h 583430"/>
              <a:gd name="connsiteX23" fmla="*/ 160486 w 432666"/>
              <a:gd name="connsiteY23" fmla="*/ 139293 h 583430"/>
              <a:gd name="connsiteX24" fmla="*/ 93306 w 432666"/>
              <a:gd name="connsiteY24" fmla="*/ 143025 h 583430"/>
              <a:gd name="connsiteX25" fmla="*/ 78377 w 432666"/>
              <a:gd name="connsiteY25" fmla="*/ 161687 h 583430"/>
              <a:gd name="connsiteX26" fmla="*/ 63448 w 432666"/>
              <a:gd name="connsiteY26" fmla="*/ 176616 h 583430"/>
              <a:gd name="connsiteX27" fmla="*/ 52251 w 432666"/>
              <a:gd name="connsiteY27" fmla="*/ 202741 h 583430"/>
              <a:gd name="connsiteX28" fmla="*/ 44787 w 432666"/>
              <a:gd name="connsiteY28" fmla="*/ 210206 h 583430"/>
              <a:gd name="connsiteX29" fmla="*/ 22393 w 432666"/>
              <a:gd name="connsiteY29" fmla="*/ 217670 h 583430"/>
              <a:gd name="connsiteX30" fmla="*/ 11196 w 432666"/>
              <a:gd name="connsiteY30" fmla="*/ 273654 h 583430"/>
              <a:gd name="connsiteX31" fmla="*/ 7464 w 432666"/>
              <a:gd name="connsiteY31" fmla="*/ 284851 h 583430"/>
              <a:gd name="connsiteX32" fmla="*/ 3732 w 432666"/>
              <a:gd name="connsiteY32" fmla="*/ 307244 h 583430"/>
              <a:gd name="connsiteX33" fmla="*/ 0 w 432666"/>
              <a:gd name="connsiteY33" fmla="*/ 322173 h 583430"/>
              <a:gd name="connsiteX34" fmla="*/ 3732 w 432666"/>
              <a:gd name="connsiteY34" fmla="*/ 366960 h 583430"/>
              <a:gd name="connsiteX35" fmla="*/ 7464 w 432666"/>
              <a:gd name="connsiteY35" fmla="*/ 378157 h 583430"/>
              <a:gd name="connsiteX36" fmla="*/ 14929 w 432666"/>
              <a:gd name="connsiteY36" fmla="*/ 385621 h 583430"/>
              <a:gd name="connsiteX37" fmla="*/ 22393 w 432666"/>
              <a:gd name="connsiteY37" fmla="*/ 445337 h 583430"/>
              <a:gd name="connsiteX38" fmla="*/ 14929 w 432666"/>
              <a:gd name="connsiteY38" fmla="*/ 527447 h 583430"/>
              <a:gd name="connsiteX39" fmla="*/ 18661 w 432666"/>
              <a:gd name="connsiteY39" fmla="*/ 575966 h 583430"/>
              <a:gd name="connsiteX40" fmla="*/ 29858 w 432666"/>
              <a:gd name="connsiteY40" fmla="*/ 568501 h 583430"/>
              <a:gd name="connsiteX0" fmla="*/ 29858 w 413299"/>
              <a:gd name="connsiteY0" fmla="*/ 568501 h 597148"/>
              <a:gd name="connsiteX1" fmla="*/ 29858 w 413299"/>
              <a:gd name="connsiteY1" fmla="*/ 568501 h 597148"/>
              <a:gd name="connsiteX2" fmla="*/ 74644 w 413299"/>
              <a:gd name="connsiteY2" fmla="*/ 572234 h 597148"/>
              <a:gd name="connsiteX3" fmla="*/ 100770 w 413299"/>
              <a:gd name="connsiteY3" fmla="*/ 575966 h 597148"/>
              <a:gd name="connsiteX4" fmla="*/ 320973 w 413299"/>
              <a:gd name="connsiteY4" fmla="*/ 568501 h 597148"/>
              <a:gd name="connsiteX5" fmla="*/ 373224 w 413299"/>
              <a:gd name="connsiteY5" fmla="*/ 572234 h 597148"/>
              <a:gd name="connsiteX6" fmla="*/ 395618 w 413299"/>
              <a:gd name="connsiteY6" fmla="*/ 579698 h 597148"/>
              <a:gd name="connsiteX7" fmla="*/ 406814 w 413299"/>
              <a:gd name="connsiteY7" fmla="*/ 583430 h 597148"/>
              <a:gd name="connsiteX8" fmla="*/ 410547 w 413299"/>
              <a:gd name="connsiteY8" fmla="*/ 385621 h 597148"/>
              <a:gd name="connsiteX9" fmla="*/ 406814 w 413299"/>
              <a:gd name="connsiteY9" fmla="*/ 31058 h 597148"/>
              <a:gd name="connsiteX10" fmla="*/ 410547 w 413299"/>
              <a:gd name="connsiteY10" fmla="*/ 1200 h 597148"/>
              <a:gd name="connsiteX11" fmla="*/ 388153 w 413299"/>
              <a:gd name="connsiteY11" fmla="*/ 16129 h 597148"/>
              <a:gd name="connsiteX12" fmla="*/ 362027 w 413299"/>
              <a:gd name="connsiteY12" fmla="*/ 27326 h 597148"/>
              <a:gd name="connsiteX13" fmla="*/ 339634 w 413299"/>
              <a:gd name="connsiteY13" fmla="*/ 49719 h 597148"/>
              <a:gd name="connsiteX14" fmla="*/ 317240 w 413299"/>
              <a:gd name="connsiteY14" fmla="*/ 64648 h 597148"/>
              <a:gd name="connsiteX15" fmla="*/ 309776 w 413299"/>
              <a:gd name="connsiteY15" fmla="*/ 72113 h 597148"/>
              <a:gd name="connsiteX16" fmla="*/ 298579 w 413299"/>
              <a:gd name="connsiteY16" fmla="*/ 75845 h 597148"/>
              <a:gd name="connsiteX17" fmla="*/ 276186 w 413299"/>
              <a:gd name="connsiteY17" fmla="*/ 94506 h 597148"/>
              <a:gd name="connsiteX18" fmla="*/ 250060 w 413299"/>
              <a:gd name="connsiteY18" fmla="*/ 101971 h 597148"/>
              <a:gd name="connsiteX19" fmla="*/ 238863 w 413299"/>
              <a:gd name="connsiteY19" fmla="*/ 109435 h 597148"/>
              <a:gd name="connsiteX20" fmla="*/ 216470 w 413299"/>
              <a:gd name="connsiteY20" fmla="*/ 116900 h 597148"/>
              <a:gd name="connsiteX21" fmla="*/ 205273 w 413299"/>
              <a:gd name="connsiteY21" fmla="*/ 120632 h 597148"/>
              <a:gd name="connsiteX22" fmla="*/ 171683 w 413299"/>
              <a:gd name="connsiteY22" fmla="*/ 135561 h 597148"/>
              <a:gd name="connsiteX23" fmla="*/ 160486 w 413299"/>
              <a:gd name="connsiteY23" fmla="*/ 139293 h 597148"/>
              <a:gd name="connsiteX24" fmla="*/ 93306 w 413299"/>
              <a:gd name="connsiteY24" fmla="*/ 143025 h 597148"/>
              <a:gd name="connsiteX25" fmla="*/ 78377 w 413299"/>
              <a:gd name="connsiteY25" fmla="*/ 161687 h 597148"/>
              <a:gd name="connsiteX26" fmla="*/ 63448 w 413299"/>
              <a:gd name="connsiteY26" fmla="*/ 176616 h 597148"/>
              <a:gd name="connsiteX27" fmla="*/ 52251 w 413299"/>
              <a:gd name="connsiteY27" fmla="*/ 202741 h 597148"/>
              <a:gd name="connsiteX28" fmla="*/ 44787 w 413299"/>
              <a:gd name="connsiteY28" fmla="*/ 210206 h 597148"/>
              <a:gd name="connsiteX29" fmla="*/ 22393 w 413299"/>
              <a:gd name="connsiteY29" fmla="*/ 217670 h 597148"/>
              <a:gd name="connsiteX30" fmla="*/ 11196 w 413299"/>
              <a:gd name="connsiteY30" fmla="*/ 273654 h 597148"/>
              <a:gd name="connsiteX31" fmla="*/ 7464 w 413299"/>
              <a:gd name="connsiteY31" fmla="*/ 284851 h 597148"/>
              <a:gd name="connsiteX32" fmla="*/ 3732 w 413299"/>
              <a:gd name="connsiteY32" fmla="*/ 307244 h 597148"/>
              <a:gd name="connsiteX33" fmla="*/ 0 w 413299"/>
              <a:gd name="connsiteY33" fmla="*/ 322173 h 597148"/>
              <a:gd name="connsiteX34" fmla="*/ 3732 w 413299"/>
              <a:gd name="connsiteY34" fmla="*/ 366960 h 597148"/>
              <a:gd name="connsiteX35" fmla="*/ 7464 w 413299"/>
              <a:gd name="connsiteY35" fmla="*/ 378157 h 597148"/>
              <a:gd name="connsiteX36" fmla="*/ 14929 w 413299"/>
              <a:gd name="connsiteY36" fmla="*/ 385621 h 597148"/>
              <a:gd name="connsiteX37" fmla="*/ 22393 w 413299"/>
              <a:gd name="connsiteY37" fmla="*/ 445337 h 597148"/>
              <a:gd name="connsiteX38" fmla="*/ 14929 w 413299"/>
              <a:gd name="connsiteY38" fmla="*/ 527447 h 597148"/>
              <a:gd name="connsiteX39" fmla="*/ 18661 w 413299"/>
              <a:gd name="connsiteY39" fmla="*/ 575966 h 597148"/>
              <a:gd name="connsiteX40" fmla="*/ 29858 w 413299"/>
              <a:gd name="connsiteY40" fmla="*/ 568501 h 597148"/>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7464 w 413299"/>
              <a:gd name="connsiteY34" fmla="*/ 378157 h 623391"/>
              <a:gd name="connsiteX35" fmla="*/ 14929 w 413299"/>
              <a:gd name="connsiteY35" fmla="*/ 385621 h 623391"/>
              <a:gd name="connsiteX36" fmla="*/ 22393 w 413299"/>
              <a:gd name="connsiteY36" fmla="*/ 445337 h 623391"/>
              <a:gd name="connsiteX37" fmla="*/ 14929 w 413299"/>
              <a:gd name="connsiteY37" fmla="*/ 527447 h 623391"/>
              <a:gd name="connsiteX38" fmla="*/ 18661 w 413299"/>
              <a:gd name="connsiteY38" fmla="*/ 575966 h 623391"/>
              <a:gd name="connsiteX39" fmla="*/ 29858 w 413299"/>
              <a:gd name="connsiteY39"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7464 w 413299"/>
              <a:gd name="connsiteY34" fmla="*/ 378157 h 623391"/>
              <a:gd name="connsiteX35" fmla="*/ 22393 w 413299"/>
              <a:gd name="connsiteY35" fmla="*/ 445337 h 623391"/>
              <a:gd name="connsiteX36" fmla="*/ 14929 w 413299"/>
              <a:gd name="connsiteY36" fmla="*/ 527447 h 623391"/>
              <a:gd name="connsiteX37" fmla="*/ 18661 w 413299"/>
              <a:gd name="connsiteY37" fmla="*/ 575966 h 623391"/>
              <a:gd name="connsiteX38" fmla="*/ 29858 w 413299"/>
              <a:gd name="connsiteY38"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22393 w 413299"/>
              <a:gd name="connsiteY34" fmla="*/ 445337 h 623391"/>
              <a:gd name="connsiteX35" fmla="*/ 14929 w 413299"/>
              <a:gd name="connsiteY35" fmla="*/ 527447 h 623391"/>
              <a:gd name="connsiteX36" fmla="*/ 18661 w 413299"/>
              <a:gd name="connsiteY36" fmla="*/ 575966 h 623391"/>
              <a:gd name="connsiteX37" fmla="*/ 29858 w 413299"/>
              <a:gd name="connsiteY37"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22393 w 413299"/>
              <a:gd name="connsiteY34" fmla="*/ 445337 h 623391"/>
              <a:gd name="connsiteX35" fmla="*/ 14929 w 413299"/>
              <a:gd name="connsiteY35" fmla="*/ 527447 h 623391"/>
              <a:gd name="connsiteX36" fmla="*/ 18661 w 413299"/>
              <a:gd name="connsiteY36" fmla="*/ 575966 h 623391"/>
              <a:gd name="connsiteX37" fmla="*/ 29858 w 413299"/>
              <a:gd name="connsiteY37"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22393 w 413299"/>
              <a:gd name="connsiteY34" fmla="*/ 445337 h 623391"/>
              <a:gd name="connsiteX35" fmla="*/ 14929 w 413299"/>
              <a:gd name="connsiteY35" fmla="*/ 527447 h 623391"/>
              <a:gd name="connsiteX36" fmla="*/ 18661 w 413299"/>
              <a:gd name="connsiteY36" fmla="*/ 575966 h 623391"/>
              <a:gd name="connsiteX37" fmla="*/ 29858 w 413299"/>
              <a:gd name="connsiteY37"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14929 w 413299"/>
              <a:gd name="connsiteY34" fmla="*/ 527447 h 623391"/>
              <a:gd name="connsiteX35" fmla="*/ 18661 w 413299"/>
              <a:gd name="connsiteY35" fmla="*/ 575966 h 623391"/>
              <a:gd name="connsiteX36" fmla="*/ 29858 w 413299"/>
              <a:gd name="connsiteY36"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14929 w 413299"/>
              <a:gd name="connsiteY33" fmla="*/ 527447 h 623391"/>
              <a:gd name="connsiteX34" fmla="*/ 18661 w 413299"/>
              <a:gd name="connsiteY34" fmla="*/ 575966 h 623391"/>
              <a:gd name="connsiteX35" fmla="*/ 29858 w 413299"/>
              <a:gd name="connsiteY35"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14929 w 413299"/>
              <a:gd name="connsiteY33" fmla="*/ 527447 h 623391"/>
              <a:gd name="connsiteX34" fmla="*/ 18661 w 413299"/>
              <a:gd name="connsiteY34" fmla="*/ 575966 h 623391"/>
              <a:gd name="connsiteX35" fmla="*/ 29858 w 413299"/>
              <a:gd name="connsiteY35" fmla="*/ 568501 h 623391"/>
              <a:gd name="connsiteX0" fmla="*/ 30008 w 413449"/>
              <a:gd name="connsiteY0" fmla="*/ 568501 h 623391"/>
              <a:gd name="connsiteX1" fmla="*/ 30008 w 413449"/>
              <a:gd name="connsiteY1" fmla="*/ 568501 h 623391"/>
              <a:gd name="connsiteX2" fmla="*/ 74794 w 413449"/>
              <a:gd name="connsiteY2" fmla="*/ 572234 h 623391"/>
              <a:gd name="connsiteX3" fmla="*/ 100920 w 413449"/>
              <a:gd name="connsiteY3" fmla="*/ 575966 h 623391"/>
              <a:gd name="connsiteX4" fmla="*/ 321123 w 413449"/>
              <a:gd name="connsiteY4" fmla="*/ 568501 h 623391"/>
              <a:gd name="connsiteX5" fmla="*/ 373374 w 413449"/>
              <a:gd name="connsiteY5" fmla="*/ 572234 h 623391"/>
              <a:gd name="connsiteX6" fmla="*/ 395768 w 413449"/>
              <a:gd name="connsiteY6" fmla="*/ 579698 h 623391"/>
              <a:gd name="connsiteX7" fmla="*/ 406964 w 413449"/>
              <a:gd name="connsiteY7" fmla="*/ 583430 h 623391"/>
              <a:gd name="connsiteX8" fmla="*/ 406964 w 413449"/>
              <a:gd name="connsiteY8" fmla="*/ 31058 h 623391"/>
              <a:gd name="connsiteX9" fmla="*/ 410697 w 413449"/>
              <a:gd name="connsiteY9" fmla="*/ 1200 h 623391"/>
              <a:gd name="connsiteX10" fmla="*/ 388303 w 413449"/>
              <a:gd name="connsiteY10" fmla="*/ 16129 h 623391"/>
              <a:gd name="connsiteX11" fmla="*/ 362177 w 413449"/>
              <a:gd name="connsiteY11" fmla="*/ 27326 h 623391"/>
              <a:gd name="connsiteX12" fmla="*/ 339784 w 413449"/>
              <a:gd name="connsiteY12" fmla="*/ 49719 h 623391"/>
              <a:gd name="connsiteX13" fmla="*/ 317390 w 413449"/>
              <a:gd name="connsiteY13" fmla="*/ 64648 h 623391"/>
              <a:gd name="connsiteX14" fmla="*/ 309926 w 413449"/>
              <a:gd name="connsiteY14" fmla="*/ 72113 h 623391"/>
              <a:gd name="connsiteX15" fmla="*/ 298729 w 413449"/>
              <a:gd name="connsiteY15" fmla="*/ 75845 h 623391"/>
              <a:gd name="connsiteX16" fmla="*/ 276336 w 413449"/>
              <a:gd name="connsiteY16" fmla="*/ 94506 h 623391"/>
              <a:gd name="connsiteX17" fmla="*/ 250210 w 413449"/>
              <a:gd name="connsiteY17" fmla="*/ 101971 h 623391"/>
              <a:gd name="connsiteX18" fmla="*/ 239013 w 413449"/>
              <a:gd name="connsiteY18" fmla="*/ 109435 h 623391"/>
              <a:gd name="connsiteX19" fmla="*/ 216620 w 413449"/>
              <a:gd name="connsiteY19" fmla="*/ 116900 h 623391"/>
              <a:gd name="connsiteX20" fmla="*/ 205423 w 413449"/>
              <a:gd name="connsiteY20" fmla="*/ 120632 h 623391"/>
              <a:gd name="connsiteX21" fmla="*/ 171833 w 413449"/>
              <a:gd name="connsiteY21" fmla="*/ 135561 h 623391"/>
              <a:gd name="connsiteX22" fmla="*/ 160636 w 413449"/>
              <a:gd name="connsiteY22" fmla="*/ 139293 h 623391"/>
              <a:gd name="connsiteX23" fmla="*/ 93456 w 413449"/>
              <a:gd name="connsiteY23" fmla="*/ 143025 h 623391"/>
              <a:gd name="connsiteX24" fmla="*/ 78527 w 413449"/>
              <a:gd name="connsiteY24" fmla="*/ 161687 h 623391"/>
              <a:gd name="connsiteX25" fmla="*/ 63598 w 413449"/>
              <a:gd name="connsiteY25" fmla="*/ 176616 h 623391"/>
              <a:gd name="connsiteX26" fmla="*/ 52401 w 413449"/>
              <a:gd name="connsiteY26" fmla="*/ 202741 h 623391"/>
              <a:gd name="connsiteX27" fmla="*/ 44937 w 413449"/>
              <a:gd name="connsiteY27" fmla="*/ 210206 h 623391"/>
              <a:gd name="connsiteX28" fmla="*/ 22543 w 413449"/>
              <a:gd name="connsiteY28" fmla="*/ 217670 h 623391"/>
              <a:gd name="connsiteX29" fmla="*/ 11346 w 413449"/>
              <a:gd name="connsiteY29" fmla="*/ 273654 h 623391"/>
              <a:gd name="connsiteX30" fmla="*/ 7614 w 413449"/>
              <a:gd name="connsiteY30" fmla="*/ 284851 h 623391"/>
              <a:gd name="connsiteX31" fmla="*/ 150 w 413449"/>
              <a:gd name="connsiteY31" fmla="*/ 322173 h 623391"/>
              <a:gd name="connsiteX32" fmla="*/ 15079 w 413449"/>
              <a:gd name="connsiteY32" fmla="*/ 527447 h 623391"/>
              <a:gd name="connsiteX33" fmla="*/ 18811 w 413449"/>
              <a:gd name="connsiteY33" fmla="*/ 575966 h 623391"/>
              <a:gd name="connsiteX34" fmla="*/ 30008 w 413449"/>
              <a:gd name="connsiteY34" fmla="*/ 568501 h 623391"/>
              <a:gd name="connsiteX0" fmla="*/ 7614 w 413449"/>
              <a:gd name="connsiteY0" fmla="*/ 284851 h 623391"/>
              <a:gd name="connsiteX1" fmla="*/ 150 w 413449"/>
              <a:gd name="connsiteY1" fmla="*/ 322173 h 623391"/>
              <a:gd name="connsiteX2" fmla="*/ 15079 w 413449"/>
              <a:gd name="connsiteY2" fmla="*/ 527447 h 623391"/>
              <a:gd name="connsiteX3" fmla="*/ 18811 w 413449"/>
              <a:gd name="connsiteY3" fmla="*/ 575966 h 623391"/>
              <a:gd name="connsiteX4" fmla="*/ 30008 w 413449"/>
              <a:gd name="connsiteY4" fmla="*/ 568501 h 623391"/>
              <a:gd name="connsiteX5" fmla="*/ 30008 w 413449"/>
              <a:gd name="connsiteY5" fmla="*/ 568501 h 623391"/>
              <a:gd name="connsiteX6" fmla="*/ 74794 w 413449"/>
              <a:gd name="connsiteY6" fmla="*/ 572234 h 623391"/>
              <a:gd name="connsiteX7" fmla="*/ 100920 w 413449"/>
              <a:gd name="connsiteY7" fmla="*/ 575966 h 623391"/>
              <a:gd name="connsiteX8" fmla="*/ 321123 w 413449"/>
              <a:gd name="connsiteY8" fmla="*/ 568501 h 623391"/>
              <a:gd name="connsiteX9" fmla="*/ 373374 w 413449"/>
              <a:gd name="connsiteY9" fmla="*/ 572234 h 623391"/>
              <a:gd name="connsiteX10" fmla="*/ 395768 w 413449"/>
              <a:gd name="connsiteY10" fmla="*/ 579698 h 623391"/>
              <a:gd name="connsiteX11" fmla="*/ 406964 w 413449"/>
              <a:gd name="connsiteY11" fmla="*/ 583430 h 623391"/>
              <a:gd name="connsiteX12" fmla="*/ 406964 w 413449"/>
              <a:gd name="connsiteY12" fmla="*/ 31058 h 623391"/>
              <a:gd name="connsiteX13" fmla="*/ 410697 w 413449"/>
              <a:gd name="connsiteY13" fmla="*/ 1200 h 623391"/>
              <a:gd name="connsiteX14" fmla="*/ 388303 w 413449"/>
              <a:gd name="connsiteY14" fmla="*/ 16129 h 623391"/>
              <a:gd name="connsiteX15" fmla="*/ 362177 w 413449"/>
              <a:gd name="connsiteY15" fmla="*/ 27326 h 623391"/>
              <a:gd name="connsiteX16" fmla="*/ 339784 w 413449"/>
              <a:gd name="connsiteY16" fmla="*/ 49719 h 623391"/>
              <a:gd name="connsiteX17" fmla="*/ 317390 w 413449"/>
              <a:gd name="connsiteY17" fmla="*/ 64648 h 623391"/>
              <a:gd name="connsiteX18" fmla="*/ 309926 w 413449"/>
              <a:gd name="connsiteY18" fmla="*/ 72113 h 623391"/>
              <a:gd name="connsiteX19" fmla="*/ 298729 w 413449"/>
              <a:gd name="connsiteY19" fmla="*/ 75845 h 623391"/>
              <a:gd name="connsiteX20" fmla="*/ 276336 w 413449"/>
              <a:gd name="connsiteY20" fmla="*/ 94506 h 623391"/>
              <a:gd name="connsiteX21" fmla="*/ 250210 w 413449"/>
              <a:gd name="connsiteY21" fmla="*/ 101971 h 623391"/>
              <a:gd name="connsiteX22" fmla="*/ 239013 w 413449"/>
              <a:gd name="connsiteY22" fmla="*/ 109435 h 623391"/>
              <a:gd name="connsiteX23" fmla="*/ 216620 w 413449"/>
              <a:gd name="connsiteY23" fmla="*/ 116900 h 623391"/>
              <a:gd name="connsiteX24" fmla="*/ 205423 w 413449"/>
              <a:gd name="connsiteY24" fmla="*/ 120632 h 623391"/>
              <a:gd name="connsiteX25" fmla="*/ 171833 w 413449"/>
              <a:gd name="connsiteY25" fmla="*/ 135561 h 623391"/>
              <a:gd name="connsiteX26" fmla="*/ 160636 w 413449"/>
              <a:gd name="connsiteY26" fmla="*/ 139293 h 623391"/>
              <a:gd name="connsiteX27" fmla="*/ 93456 w 413449"/>
              <a:gd name="connsiteY27" fmla="*/ 143025 h 623391"/>
              <a:gd name="connsiteX28" fmla="*/ 78527 w 413449"/>
              <a:gd name="connsiteY28" fmla="*/ 161687 h 623391"/>
              <a:gd name="connsiteX29" fmla="*/ 63598 w 413449"/>
              <a:gd name="connsiteY29" fmla="*/ 176616 h 623391"/>
              <a:gd name="connsiteX30" fmla="*/ 52401 w 413449"/>
              <a:gd name="connsiteY30" fmla="*/ 202741 h 623391"/>
              <a:gd name="connsiteX31" fmla="*/ 44937 w 413449"/>
              <a:gd name="connsiteY31" fmla="*/ 210206 h 623391"/>
              <a:gd name="connsiteX32" fmla="*/ 22543 w 413449"/>
              <a:gd name="connsiteY32" fmla="*/ 217670 h 623391"/>
              <a:gd name="connsiteX33" fmla="*/ 11346 w 413449"/>
              <a:gd name="connsiteY33" fmla="*/ 273654 h 623391"/>
              <a:gd name="connsiteX34" fmla="*/ 99054 w 413449"/>
              <a:gd name="connsiteY34" fmla="*/ 376291 h 623391"/>
              <a:gd name="connsiteX0" fmla="*/ 7614 w 413449"/>
              <a:gd name="connsiteY0" fmla="*/ 284851 h 623391"/>
              <a:gd name="connsiteX1" fmla="*/ 150 w 413449"/>
              <a:gd name="connsiteY1" fmla="*/ 322173 h 623391"/>
              <a:gd name="connsiteX2" fmla="*/ 15079 w 413449"/>
              <a:gd name="connsiteY2" fmla="*/ 527447 h 623391"/>
              <a:gd name="connsiteX3" fmla="*/ 18811 w 413449"/>
              <a:gd name="connsiteY3" fmla="*/ 575966 h 623391"/>
              <a:gd name="connsiteX4" fmla="*/ 30008 w 413449"/>
              <a:gd name="connsiteY4" fmla="*/ 568501 h 623391"/>
              <a:gd name="connsiteX5" fmla="*/ 30008 w 413449"/>
              <a:gd name="connsiteY5" fmla="*/ 568501 h 623391"/>
              <a:gd name="connsiteX6" fmla="*/ 74794 w 413449"/>
              <a:gd name="connsiteY6" fmla="*/ 572234 h 623391"/>
              <a:gd name="connsiteX7" fmla="*/ 100920 w 413449"/>
              <a:gd name="connsiteY7" fmla="*/ 575966 h 623391"/>
              <a:gd name="connsiteX8" fmla="*/ 321123 w 413449"/>
              <a:gd name="connsiteY8" fmla="*/ 568501 h 623391"/>
              <a:gd name="connsiteX9" fmla="*/ 373374 w 413449"/>
              <a:gd name="connsiteY9" fmla="*/ 572234 h 623391"/>
              <a:gd name="connsiteX10" fmla="*/ 395768 w 413449"/>
              <a:gd name="connsiteY10" fmla="*/ 579698 h 623391"/>
              <a:gd name="connsiteX11" fmla="*/ 406964 w 413449"/>
              <a:gd name="connsiteY11" fmla="*/ 583430 h 623391"/>
              <a:gd name="connsiteX12" fmla="*/ 406964 w 413449"/>
              <a:gd name="connsiteY12" fmla="*/ 31058 h 623391"/>
              <a:gd name="connsiteX13" fmla="*/ 410697 w 413449"/>
              <a:gd name="connsiteY13" fmla="*/ 1200 h 623391"/>
              <a:gd name="connsiteX14" fmla="*/ 388303 w 413449"/>
              <a:gd name="connsiteY14" fmla="*/ 16129 h 623391"/>
              <a:gd name="connsiteX15" fmla="*/ 362177 w 413449"/>
              <a:gd name="connsiteY15" fmla="*/ 27326 h 623391"/>
              <a:gd name="connsiteX16" fmla="*/ 339784 w 413449"/>
              <a:gd name="connsiteY16" fmla="*/ 49719 h 623391"/>
              <a:gd name="connsiteX17" fmla="*/ 317390 w 413449"/>
              <a:gd name="connsiteY17" fmla="*/ 64648 h 623391"/>
              <a:gd name="connsiteX18" fmla="*/ 309926 w 413449"/>
              <a:gd name="connsiteY18" fmla="*/ 72113 h 623391"/>
              <a:gd name="connsiteX19" fmla="*/ 298729 w 413449"/>
              <a:gd name="connsiteY19" fmla="*/ 75845 h 623391"/>
              <a:gd name="connsiteX20" fmla="*/ 276336 w 413449"/>
              <a:gd name="connsiteY20" fmla="*/ 94506 h 623391"/>
              <a:gd name="connsiteX21" fmla="*/ 250210 w 413449"/>
              <a:gd name="connsiteY21" fmla="*/ 101971 h 623391"/>
              <a:gd name="connsiteX22" fmla="*/ 239013 w 413449"/>
              <a:gd name="connsiteY22" fmla="*/ 109435 h 623391"/>
              <a:gd name="connsiteX23" fmla="*/ 216620 w 413449"/>
              <a:gd name="connsiteY23" fmla="*/ 116900 h 623391"/>
              <a:gd name="connsiteX24" fmla="*/ 205423 w 413449"/>
              <a:gd name="connsiteY24" fmla="*/ 120632 h 623391"/>
              <a:gd name="connsiteX25" fmla="*/ 171833 w 413449"/>
              <a:gd name="connsiteY25" fmla="*/ 135561 h 623391"/>
              <a:gd name="connsiteX26" fmla="*/ 160636 w 413449"/>
              <a:gd name="connsiteY26" fmla="*/ 139293 h 623391"/>
              <a:gd name="connsiteX27" fmla="*/ 93456 w 413449"/>
              <a:gd name="connsiteY27" fmla="*/ 143025 h 623391"/>
              <a:gd name="connsiteX28" fmla="*/ 78527 w 413449"/>
              <a:gd name="connsiteY28" fmla="*/ 161687 h 623391"/>
              <a:gd name="connsiteX29" fmla="*/ 63598 w 413449"/>
              <a:gd name="connsiteY29" fmla="*/ 176616 h 623391"/>
              <a:gd name="connsiteX30" fmla="*/ 52401 w 413449"/>
              <a:gd name="connsiteY30" fmla="*/ 202741 h 623391"/>
              <a:gd name="connsiteX31" fmla="*/ 44937 w 413449"/>
              <a:gd name="connsiteY31" fmla="*/ 210206 h 623391"/>
              <a:gd name="connsiteX32" fmla="*/ 22543 w 413449"/>
              <a:gd name="connsiteY32" fmla="*/ 217670 h 623391"/>
              <a:gd name="connsiteX33" fmla="*/ 11346 w 413449"/>
              <a:gd name="connsiteY33" fmla="*/ 273654 h 623391"/>
              <a:gd name="connsiteX34" fmla="*/ 99054 w 413449"/>
              <a:gd name="connsiteY34" fmla="*/ 376291 h 623391"/>
              <a:gd name="connsiteX0" fmla="*/ 7614 w 413449"/>
              <a:gd name="connsiteY0" fmla="*/ 284851 h 623391"/>
              <a:gd name="connsiteX1" fmla="*/ 150 w 413449"/>
              <a:gd name="connsiteY1" fmla="*/ 322173 h 623391"/>
              <a:gd name="connsiteX2" fmla="*/ 15079 w 413449"/>
              <a:gd name="connsiteY2" fmla="*/ 527447 h 623391"/>
              <a:gd name="connsiteX3" fmla="*/ 18811 w 413449"/>
              <a:gd name="connsiteY3" fmla="*/ 575966 h 623391"/>
              <a:gd name="connsiteX4" fmla="*/ 30008 w 413449"/>
              <a:gd name="connsiteY4" fmla="*/ 568501 h 623391"/>
              <a:gd name="connsiteX5" fmla="*/ 30008 w 413449"/>
              <a:gd name="connsiteY5" fmla="*/ 568501 h 623391"/>
              <a:gd name="connsiteX6" fmla="*/ 74794 w 413449"/>
              <a:gd name="connsiteY6" fmla="*/ 572234 h 623391"/>
              <a:gd name="connsiteX7" fmla="*/ 100920 w 413449"/>
              <a:gd name="connsiteY7" fmla="*/ 575966 h 623391"/>
              <a:gd name="connsiteX8" fmla="*/ 321123 w 413449"/>
              <a:gd name="connsiteY8" fmla="*/ 568501 h 623391"/>
              <a:gd name="connsiteX9" fmla="*/ 373374 w 413449"/>
              <a:gd name="connsiteY9" fmla="*/ 572234 h 623391"/>
              <a:gd name="connsiteX10" fmla="*/ 395768 w 413449"/>
              <a:gd name="connsiteY10" fmla="*/ 579698 h 623391"/>
              <a:gd name="connsiteX11" fmla="*/ 406964 w 413449"/>
              <a:gd name="connsiteY11" fmla="*/ 583430 h 623391"/>
              <a:gd name="connsiteX12" fmla="*/ 406964 w 413449"/>
              <a:gd name="connsiteY12" fmla="*/ 31058 h 623391"/>
              <a:gd name="connsiteX13" fmla="*/ 410697 w 413449"/>
              <a:gd name="connsiteY13" fmla="*/ 1200 h 623391"/>
              <a:gd name="connsiteX14" fmla="*/ 388303 w 413449"/>
              <a:gd name="connsiteY14" fmla="*/ 16129 h 623391"/>
              <a:gd name="connsiteX15" fmla="*/ 362177 w 413449"/>
              <a:gd name="connsiteY15" fmla="*/ 27326 h 623391"/>
              <a:gd name="connsiteX16" fmla="*/ 339784 w 413449"/>
              <a:gd name="connsiteY16" fmla="*/ 49719 h 623391"/>
              <a:gd name="connsiteX17" fmla="*/ 317390 w 413449"/>
              <a:gd name="connsiteY17" fmla="*/ 64648 h 623391"/>
              <a:gd name="connsiteX18" fmla="*/ 309926 w 413449"/>
              <a:gd name="connsiteY18" fmla="*/ 72113 h 623391"/>
              <a:gd name="connsiteX19" fmla="*/ 298729 w 413449"/>
              <a:gd name="connsiteY19" fmla="*/ 75845 h 623391"/>
              <a:gd name="connsiteX20" fmla="*/ 276336 w 413449"/>
              <a:gd name="connsiteY20" fmla="*/ 94506 h 623391"/>
              <a:gd name="connsiteX21" fmla="*/ 250210 w 413449"/>
              <a:gd name="connsiteY21" fmla="*/ 101971 h 623391"/>
              <a:gd name="connsiteX22" fmla="*/ 239013 w 413449"/>
              <a:gd name="connsiteY22" fmla="*/ 109435 h 623391"/>
              <a:gd name="connsiteX23" fmla="*/ 216620 w 413449"/>
              <a:gd name="connsiteY23" fmla="*/ 116900 h 623391"/>
              <a:gd name="connsiteX24" fmla="*/ 205423 w 413449"/>
              <a:gd name="connsiteY24" fmla="*/ 120632 h 623391"/>
              <a:gd name="connsiteX25" fmla="*/ 171833 w 413449"/>
              <a:gd name="connsiteY25" fmla="*/ 135561 h 623391"/>
              <a:gd name="connsiteX26" fmla="*/ 160636 w 413449"/>
              <a:gd name="connsiteY26" fmla="*/ 139293 h 623391"/>
              <a:gd name="connsiteX27" fmla="*/ 93456 w 413449"/>
              <a:gd name="connsiteY27" fmla="*/ 143025 h 623391"/>
              <a:gd name="connsiteX28" fmla="*/ 78527 w 413449"/>
              <a:gd name="connsiteY28" fmla="*/ 161687 h 623391"/>
              <a:gd name="connsiteX29" fmla="*/ 63598 w 413449"/>
              <a:gd name="connsiteY29" fmla="*/ 176616 h 623391"/>
              <a:gd name="connsiteX30" fmla="*/ 52401 w 413449"/>
              <a:gd name="connsiteY30" fmla="*/ 202741 h 623391"/>
              <a:gd name="connsiteX31" fmla="*/ 44937 w 413449"/>
              <a:gd name="connsiteY31" fmla="*/ 210206 h 623391"/>
              <a:gd name="connsiteX32" fmla="*/ 22543 w 413449"/>
              <a:gd name="connsiteY32" fmla="*/ 217670 h 623391"/>
              <a:gd name="connsiteX33" fmla="*/ 6322 w 413449"/>
              <a:gd name="connsiteY33" fmla="*/ 278678 h 623391"/>
              <a:gd name="connsiteX34" fmla="*/ 99054 w 413449"/>
              <a:gd name="connsiteY34" fmla="*/ 376291 h 623391"/>
              <a:gd name="connsiteX0" fmla="*/ 7614 w 413449"/>
              <a:gd name="connsiteY0" fmla="*/ 284851 h 623391"/>
              <a:gd name="connsiteX1" fmla="*/ 150 w 413449"/>
              <a:gd name="connsiteY1" fmla="*/ 322173 h 623391"/>
              <a:gd name="connsiteX2" fmla="*/ 15079 w 413449"/>
              <a:gd name="connsiteY2" fmla="*/ 527447 h 623391"/>
              <a:gd name="connsiteX3" fmla="*/ 18811 w 413449"/>
              <a:gd name="connsiteY3" fmla="*/ 575966 h 623391"/>
              <a:gd name="connsiteX4" fmla="*/ 30008 w 413449"/>
              <a:gd name="connsiteY4" fmla="*/ 568501 h 623391"/>
              <a:gd name="connsiteX5" fmla="*/ 30008 w 413449"/>
              <a:gd name="connsiteY5" fmla="*/ 568501 h 623391"/>
              <a:gd name="connsiteX6" fmla="*/ 74794 w 413449"/>
              <a:gd name="connsiteY6" fmla="*/ 572234 h 623391"/>
              <a:gd name="connsiteX7" fmla="*/ 100920 w 413449"/>
              <a:gd name="connsiteY7" fmla="*/ 575966 h 623391"/>
              <a:gd name="connsiteX8" fmla="*/ 321123 w 413449"/>
              <a:gd name="connsiteY8" fmla="*/ 568501 h 623391"/>
              <a:gd name="connsiteX9" fmla="*/ 373374 w 413449"/>
              <a:gd name="connsiteY9" fmla="*/ 572234 h 623391"/>
              <a:gd name="connsiteX10" fmla="*/ 395768 w 413449"/>
              <a:gd name="connsiteY10" fmla="*/ 579698 h 623391"/>
              <a:gd name="connsiteX11" fmla="*/ 406964 w 413449"/>
              <a:gd name="connsiteY11" fmla="*/ 583430 h 623391"/>
              <a:gd name="connsiteX12" fmla="*/ 406964 w 413449"/>
              <a:gd name="connsiteY12" fmla="*/ 31058 h 623391"/>
              <a:gd name="connsiteX13" fmla="*/ 410697 w 413449"/>
              <a:gd name="connsiteY13" fmla="*/ 1200 h 623391"/>
              <a:gd name="connsiteX14" fmla="*/ 388303 w 413449"/>
              <a:gd name="connsiteY14" fmla="*/ 16129 h 623391"/>
              <a:gd name="connsiteX15" fmla="*/ 362177 w 413449"/>
              <a:gd name="connsiteY15" fmla="*/ 27326 h 623391"/>
              <a:gd name="connsiteX16" fmla="*/ 339784 w 413449"/>
              <a:gd name="connsiteY16" fmla="*/ 49719 h 623391"/>
              <a:gd name="connsiteX17" fmla="*/ 317390 w 413449"/>
              <a:gd name="connsiteY17" fmla="*/ 64648 h 623391"/>
              <a:gd name="connsiteX18" fmla="*/ 309926 w 413449"/>
              <a:gd name="connsiteY18" fmla="*/ 72113 h 623391"/>
              <a:gd name="connsiteX19" fmla="*/ 298729 w 413449"/>
              <a:gd name="connsiteY19" fmla="*/ 75845 h 623391"/>
              <a:gd name="connsiteX20" fmla="*/ 276336 w 413449"/>
              <a:gd name="connsiteY20" fmla="*/ 94506 h 623391"/>
              <a:gd name="connsiteX21" fmla="*/ 250210 w 413449"/>
              <a:gd name="connsiteY21" fmla="*/ 101971 h 623391"/>
              <a:gd name="connsiteX22" fmla="*/ 239013 w 413449"/>
              <a:gd name="connsiteY22" fmla="*/ 109435 h 623391"/>
              <a:gd name="connsiteX23" fmla="*/ 216620 w 413449"/>
              <a:gd name="connsiteY23" fmla="*/ 116900 h 623391"/>
              <a:gd name="connsiteX24" fmla="*/ 205423 w 413449"/>
              <a:gd name="connsiteY24" fmla="*/ 120632 h 623391"/>
              <a:gd name="connsiteX25" fmla="*/ 171833 w 413449"/>
              <a:gd name="connsiteY25" fmla="*/ 135561 h 623391"/>
              <a:gd name="connsiteX26" fmla="*/ 160636 w 413449"/>
              <a:gd name="connsiteY26" fmla="*/ 139293 h 623391"/>
              <a:gd name="connsiteX27" fmla="*/ 93456 w 413449"/>
              <a:gd name="connsiteY27" fmla="*/ 143025 h 623391"/>
              <a:gd name="connsiteX28" fmla="*/ 78527 w 413449"/>
              <a:gd name="connsiteY28" fmla="*/ 161687 h 623391"/>
              <a:gd name="connsiteX29" fmla="*/ 63598 w 413449"/>
              <a:gd name="connsiteY29" fmla="*/ 176616 h 623391"/>
              <a:gd name="connsiteX30" fmla="*/ 52401 w 413449"/>
              <a:gd name="connsiteY30" fmla="*/ 202741 h 623391"/>
              <a:gd name="connsiteX31" fmla="*/ 44937 w 413449"/>
              <a:gd name="connsiteY31" fmla="*/ 210206 h 623391"/>
              <a:gd name="connsiteX32" fmla="*/ 22543 w 413449"/>
              <a:gd name="connsiteY32" fmla="*/ 217670 h 623391"/>
              <a:gd name="connsiteX33" fmla="*/ 6322 w 413449"/>
              <a:gd name="connsiteY33" fmla="*/ 278678 h 623391"/>
              <a:gd name="connsiteX0" fmla="*/ 1292 w 407127"/>
              <a:gd name="connsiteY0" fmla="*/ 284851 h 623391"/>
              <a:gd name="connsiteX1" fmla="*/ 8757 w 407127"/>
              <a:gd name="connsiteY1" fmla="*/ 527447 h 623391"/>
              <a:gd name="connsiteX2" fmla="*/ 12489 w 407127"/>
              <a:gd name="connsiteY2" fmla="*/ 575966 h 623391"/>
              <a:gd name="connsiteX3" fmla="*/ 23686 w 407127"/>
              <a:gd name="connsiteY3" fmla="*/ 568501 h 623391"/>
              <a:gd name="connsiteX4" fmla="*/ 23686 w 407127"/>
              <a:gd name="connsiteY4" fmla="*/ 568501 h 623391"/>
              <a:gd name="connsiteX5" fmla="*/ 68472 w 407127"/>
              <a:gd name="connsiteY5" fmla="*/ 572234 h 623391"/>
              <a:gd name="connsiteX6" fmla="*/ 94598 w 407127"/>
              <a:gd name="connsiteY6" fmla="*/ 575966 h 623391"/>
              <a:gd name="connsiteX7" fmla="*/ 314801 w 407127"/>
              <a:gd name="connsiteY7" fmla="*/ 568501 h 623391"/>
              <a:gd name="connsiteX8" fmla="*/ 367052 w 407127"/>
              <a:gd name="connsiteY8" fmla="*/ 572234 h 623391"/>
              <a:gd name="connsiteX9" fmla="*/ 389446 w 407127"/>
              <a:gd name="connsiteY9" fmla="*/ 579698 h 623391"/>
              <a:gd name="connsiteX10" fmla="*/ 400642 w 407127"/>
              <a:gd name="connsiteY10" fmla="*/ 583430 h 623391"/>
              <a:gd name="connsiteX11" fmla="*/ 400642 w 407127"/>
              <a:gd name="connsiteY11" fmla="*/ 31058 h 623391"/>
              <a:gd name="connsiteX12" fmla="*/ 404375 w 407127"/>
              <a:gd name="connsiteY12" fmla="*/ 1200 h 623391"/>
              <a:gd name="connsiteX13" fmla="*/ 381981 w 407127"/>
              <a:gd name="connsiteY13" fmla="*/ 16129 h 623391"/>
              <a:gd name="connsiteX14" fmla="*/ 355855 w 407127"/>
              <a:gd name="connsiteY14" fmla="*/ 27326 h 623391"/>
              <a:gd name="connsiteX15" fmla="*/ 333462 w 407127"/>
              <a:gd name="connsiteY15" fmla="*/ 49719 h 623391"/>
              <a:gd name="connsiteX16" fmla="*/ 311068 w 407127"/>
              <a:gd name="connsiteY16" fmla="*/ 64648 h 623391"/>
              <a:gd name="connsiteX17" fmla="*/ 303604 w 407127"/>
              <a:gd name="connsiteY17" fmla="*/ 72113 h 623391"/>
              <a:gd name="connsiteX18" fmla="*/ 292407 w 407127"/>
              <a:gd name="connsiteY18" fmla="*/ 75845 h 623391"/>
              <a:gd name="connsiteX19" fmla="*/ 270014 w 407127"/>
              <a:gd name="connsiteY19" fmla="*/ 94506 h 623391"/>
              <a:gd name="connsiteX20" fmla="*/ 243888 w 407127"/>
              <a:gd name="connsiteY20" fmla="*/ 101971 h 623391"/>
              <a:gd name="connsiteX21" fmla="*/ 232691 w 407127"/>
              <a:gd name="connsiteY21" fmla="*/ 109435 h 623391"/>
              <a:gd name="connsiteX22" fmla="*/ 210298 w 407127"/>
              <a:gd name="connsiteY22" fmla="*/ 116900 h 623391"/>
              <a:gd name="connsiteX23" fmla="*/ 199101 w 407127"/>
              <a:gd name="connsiteY23" fmla="*/ 120632 h 623391"/>
              <a:gd name="connsiteX24" fmla="*/ 165511 w 407127"/>
              <a:gd name="connsiteY24" fmla="*/ 135561 h 623391"/>
              <a:gd name="connsiteX25" fmla="*/ 154314 w 407127"/>
              <a:gd name="connsiteY25" fmla="*/ 139293 h 623391"/>
              <a:gd name="connsiteX26" fmla="*/ 87134 w 407127"/>
              <a:gd name="connsiteY26" fmla="*/ 143025 h 623391"/>
              <a:gd name="connsiteX27" fmla="*/ 72205 w 407127"/>
              <a:gd name="connsiteY27" fmla="*/ 161687 h 623391"/>
              <a:gd name="connsiteX28" fmla="*/ 57276 w 407127"/>
              <a:gd name="connsiteY28" fmla="*/ 176616 h 623391"/>
              <a:gd name="connsiteX29" fmla="*/ 46079 w 407127"/>
              <a:gd name="connsiteY29" fmla="*/ 202741 h 623391"/>
              <a:gd name="connsiteX30" fmla="*/ 38615 w 407127"/>
              <a:gd name="connsiteY30" fmla="*/ 210206 h 623391"/>
              <a:gd name="connsiteX31" fmla="*/ 16221 w 407127"/>
              <a:gd name="connsiteY31" fmla="*/ 217670 h 623391"/>
              <a:gd name="connsiteX32" fmla="*/ 0 w 407127"/>
              <a:gd name="connsiteY32" fmla="*/ 278678 h 623391"/>
              <a:gd name="connsiteX0" fmla="*/ 0 w 405835"/>
              <a:gd name="connsiteY0" fmla="*/ 284851 h 623391"/>
              <a:gd name="connsiteX1" fmla="*/ 7465 w 405835"/>
              <a:gd name="connsiteY1" fmla="*/ 527447 h 623391"/>
              <a:gd name="connsiteX2" fmla="*/ 11197 w 405835"/>
              <a:gd name="connsiteY2" fmla="*/ 575966 h 623391"/>
              <a:gd name="connsiteX3" fmla="*/ 22394 w 405835"/>
              <a:gd name="connsiteY3" fmla="*/ 568501 h 623391"/>
              <a:gd name="connsiteX4" fmla="*/ 22394 w 405835"/>
              <a:gd name="connsiteY4" fmla="*/ 568501 h 623391"/>
              <a:gd name="connsiteX5" fmla="*/ 67180 w 405835"/>
              <a:gd name="connsiteY5" fmla="*/ 572234 h 623391"/>
              <a:gd name="connsiteX6" fmla="*/ 93306 w 405835"/>
              <a:gd name="connsiteY6" fmla="*/ 575966 h 623391"/>
              <a:gd name="connsiteX7" fmla="*/ 313509 w 405835"/>
              <a:gd name="connsiteY7" fmla="*/ 568501 h 623391"/>
              <a:gd name="connsiteX8" fmla="*/ 365760 w 405835"/>
              <a:gd name="connsiteY8" fmla="*/ 572234 h 623391"/>
              <a:gd name="connsiteX9" fmla="*/ 388154 w 405835"/>
              <a:gd name="connsiteY9" fmla="*/ 579698 h 623391"/>
              <a:gd name="connsiteX10" fmla="*/ 399350 w 405835"/>
              <a:gd name="connsiteY10" fmla="*/ 583430 h 623391"/>
              <a:gd name="connsiteX11" fmla="*/ 399350 w 405835"/>
              <a:gd name="connsiteY11" fmla="*/ 31058 h 623391"/>
              <a:gd name="connsiteX12" fmla="*/ 403083 w 405835"/>
              <a:gd name="connsiteY12" fmla="*/ 1200 h 623391"/>
              <a:gd name="connsiteX13" fmla="*/ 380689 w 405835"/>
              <a:gd name="connsiteY13" fmla="*/ 16129 h 623391"/>
              <a:gd name="connsiteX14" fmla="*/ 354563 w 405835"/>
              <a:gd name="connsiteY14" fmla="*/ 27326 h 623391"/>
              <a:gd name="connsiteX15" fmla="*/ 332170 w 405835"/>
              <a:gd name="connsiteY15" fmla="*/ 49719 h 623391"/>
              <a:gd name="connsiteX16" fmla="*/ 309776 w 405835"/>
              <a:gd name="connsiteY16" fmla="*/ 64648 h 623391"/>
              <a:gd name="connsiteX17" fmla="*/ 302312 w 405835"/>
              <a:gd name="connsiteY17" fmla="*/ 72113 h 623391"/>
              <a:gd name="connsiteX18" fmla="*/ 291115 w 405835"/>
              <a:gd name="connsiteY18" fmla="*/ 75845 h 623391"/>
              <a:gd name="connsiteX19" fmla="*/ 268722 w 405835"/>
              <a:gd name="connsiteY19" fmla="*/ 94506 h 623391"/>
              <a:gd name="connsiteX20" fmla="*/ 242596 w 405835"/>
              <a:gd name="connsiteY20" fmla="*/ 101971 h 623391"/>
              <a:gd name="connsiteX21" fmla="*/ 231399 w 405835"/>
              <a:gd name="connsiteY21" fmla="*/ 109435 h 623391"/>
              <a:gd name="connsiteX22" fmla="*/ 209006 w 405835"/>
              <a:gd name="connsiteY22" fmla="*/ 116900 h 623391"/>
              <a:gd name="connsiteX23" fmla="*/ 197809 w 405835"/>
              <a:gd name="connsiteY23" fmla="*/ 120632 h 623391"/>
              <a:gd name="connsiteX24" fmla="*/ 164219 w 405835"/>
              <a:gd name="connsiteY24" fmla="*/ 135561 h 623391"/>
              <a:gd name="connsiteX25" fmla="*/ 153022 w 405835"/>
              <a:gd name="connsiteY25" fmla="*/ 139293 h 623391"/>
              <a:gd name="connsiteX26" fmla="*/ 85842 w 405835"/>
              <a:gd name="connsiteY26" fmla="*/ 143025 h 623391"/>
              <a:gd name="connsiteX27" fmla="*/ 70913 w 405835"/>
              <a:gd name="connsiteY27" fmla="*/ 161687 h 623391"/>
              <a:gd name="connsiteX28" fmla="*/ 55984 w 405835"/>
              <a:gd name="connsiteY28" fmla="*/ 176616 h 623391"/>
              <a:gd name="connsiteX29" fmla="*/ 44787 w 405835"/>
              <a:gd name="connsiteY29" fmla="*/ 202741 h 623391"/>
              <a:gd name="connsiteX30" fmla="*/ 37323 w 405835"/>
              <a:gd name="connsiteY30" fmla="*/ 210206 h 623391"/>
              <a:gd name="connsiteX31" fmla="*/ 14929 w 405835"/>
              <a:gd name="connsiteY31" fmla="*/ 217670 h 623391"/>
              <a:gd name="connsiteX0" fmla="*/ 0 w 405835"/>
              <a:gd name="connsiteY0" fmla="*/ 284851 h 623391"/>
              <a:gd name="connsiteX1" fmla="*/ 7465 w 405835"/>
              <a:gd name="connsiteY1" fmla="*/ 527447 h 623391"/>
              <a:gd name="connsiteX2" fmla="*/ 11197 w 405835"/>
              <a:gd name="connsiteY2" fmla="*/ 575966 h 623391"/>
              <a:gd name="connsiteX3" fmla="*/ 22394 w 405835"/>
              <a:gd name="connsiteY3" fmla="*/ 568501 h 623391"/>
              <a:gd name="connsiteX4" fmla="*/ 22394 w 405835"/>
              <a:gd name="connsiteY4" fmla="*/ 568501 h 623391"/>
              <a:gd name="connsiteX5" fmla="*/ 67180 w 405835"/>
              <a:gd name="connsiteY5" fmla="*/ 572234 h 623391"/>
              <a:gd name="connsiteX6" fmla="*/ 93306 w 405835"/>
              <a:gd name="connsiteY6" fmla="*/ 575966 h 623391"/>
              <a:gd name="connsiteX7" fmla="*/ 313509 w 405835"/>
              <a:gd name="connsiteY7" fmla="*/ 568501 h 623391"/>
              <a:gd name="connsiteX8" fmla="*/ 365760 w 405835"/>
              <a:gd name="connsiteY8" fmla="*/ 572234 h 623391"/>
              <a:gd name="connsiteX9" fmla="*/ 388154 w 405835"/>
              <a:gd name="connsiteY9" fmla="*/ 579698 h 623391"/>
              <a:gd name="connsiteX10" fmla="*/ 399350 w 405835"/>
              <a:gd name="connsiteY10" fmla="*/ 583430 h 623391"/>
              <a:gd name="connsiteX11" fmla="*/ 399350 w 405835"/>
              <a:gd name="connsiteY11" fmla="*/ 31058 h 623391"/>
              <a:gd name="connsiteX12" fmla="*/ 403083 w 405835"/>
              <a:gd name="connsiteY12" fmla="*/ 1200 h 623391"/>
              <a:gd name="connsiteX13" fmla="*/ 380689 w 405835"/>
              <a:gd name="connsiteY13" fmla="*/ 16129 h 623391"/>
              <a:gd name="connsiteX14" fmla="*/ 354563 w 405835"/>
              <a:gd name="connsiteY14" fmla="*/ 27326 h 623391"/>
              <a:gd name="connsiteX15" fmla="*/ 332170 w 405835"/>
              <a:gd name="connsiteY15" fmla="*/ 49719 h 623391"/>
              <a:gd name="connsiteX16" fmla="*/ 309776 w 405835"/>
              <a:gd name="connsiteY16" fmla="*/ 64648 h 623391"/>
              <a:gd name="connsiteX17" fmla="*/ 302312 w 405835"/>
              <a:gd name="connsiteY17" fmla="*/ 72113 h 623391"/>
              <a:gd name="connsiteX18" fmla="*/ 291115 w 405835"/>
              <a:gd name="connsiteY18" fmla="*/ 75845 h 623391"/>
              <a:gd name="connsiteX19" fmla="*/ 268722 w 405835"/>
              <a:gd name="connsiteY19" fmla="*/ 94506 h 623391"/>
              <a:gd name="connsiteX20" fmla="*/ 242596 w 405835"/>
              <a:gd name="connsiteY20" fmla="*/ 101971 h 623391"/>
              <a:gd name="connsiteX21" fmla="*/ 231399 w 405835"/>
              <a:gd name="connsiteY21" fmla="*/ 109435 h 623391"/>
              <a:gd name="connsiteX22" fmla="*/ 209006 w 405835"/>
              <a:gd name="connsiteY22" fmla="*/ 116900 h 623391"/>
              <a:gd name="connsiteX23" fmla="*/ 197809 w 405835"/>
              <a:gd name="connsiteY23" fmla="*/ 120632 h 623391"/>
              <a:gd name="connsiteX24" fmla="*/ 164219 w 405835"/>
              <a:gd name="connsiteY24" fmla="*/ 135561 h 623391"/>
              <a:gd name="connsiteX25" fmla="*/ 153022 w 405835"/>
              <a:gd name="connsiteY25" fmla="*/ 139293 h 623391"/>
              <a:gd name="connsiteX26" fmla="*/ 85842 w 405835"/>
              <a:gd name="connsiteY26" fmla="*/ 143025 h 623391"/>
              <a:gd name="connsiteX27" fmla="*/ 70913 w 405835"/>
              <a:gd name="connsiteY27" fmla="*/ 161687 h 623391"/>
              <a:gd name="connsiteX28" fmla="*/ 55984 w 405835"/>
              <a:gd name="connsiteY28" fmla="*/ 176616 h 623391"/>
              <a:gd name="connsiteX29" fmla="*/ 44787 w 405835"/>
              <a:gd name="connsiteY29" fmla="*/ 202741 h 623391"/>
              <a:gd name="connsiteX30" fmla="*/ 37323 w 405835"/>
              <a:gd name="connsiteY30" fmla="*/ 210206 h 623391"/>
              <a:gd name="connsiteX31" fmla="*/ 14929 w 405835"/>
              <a:gd name="connsiteY31" fmla="*/ 217670 h 623391"/>
              <a:gd name="connsiteX0" fmla="*/ 0 w 405835"/>
              <a:gd name="connsiteY0" fmla="*/ 284851 h 623391"/>
              <a:gd name="connsiteX1" fmla="*/ 7465 w 405835"/>
              <a:gd name="connsiteY1" fmla="*/ 527447 h 623391"/>
              <a:gd name="connsiteX2" fmla="*/ 11197 w 405835"/>
              <a:gd name="connsiteY2" fmla="*/ 575966 h 623391"/>
              <a:gd name="connsiteX3" fmla="*/ 22394 w 405835"/>
              <a:gd name="connsiteY3" fmla="*/ 568501 h 623391"/>
              <a:gd name="connsiteX4" fmla="*/ 22394 w 405835"/>
              <a:gd name="connsiteY4" fmla="*/ 568501 h 623391"/>
              <a:gd name="connsiteX5" fmla="*/ 67180 w 405835"/>
              <a:gd name="connsiteY5" fmla="*/ 572234 h 623391"/>
              <a:gd name="connsiteX6" fmla="*/ 93306 w 405835"/>
              <a:gd name="connsiteY6" fmla="*/ 575966 h 623391"/>
              <a:gd name="connsiteX7" fmla="*/ 313509 w 405835"/>
              <a:gd name="connsiteY7" fmla="*/ 568501 h 623391"/>
              <a:gd name="connsiteX8" fmla="*/ 365760 w 405835"/>
              <a:gd name="connsiteY8" fmla="*/ 572234 h 623391"/>
              <a:gd name="connsiteX9" fmla="*/ 388154 w 405835"/>
              <a:gd name="connsiteY9" fmla="*/ 579698 h 623391"/>
              <a:gd name="connsiteX10" fmla="*/ 399350 w 405835"/>
              <a:gd name="connsiteY10" fmla="*/ 583430 h 623391"/>
              <a:gd name="connsiteX11" fmla="*/ 399350 w 405835"/>
              <a:gd name="connsiteY11" fmla="*/ 31058 h 623391"/>
              <a:gd name="connsiteX12" fmla="*/ 403083 w 405835"/>
              <a:gd name="connsiteY12" fmla="*/ 1200 h 623391"/>
              <a:gd name="connsiteX13" fmla="*/ 380689 w 405835"/>
              <a:gd name="connsiteY13" fmla="*/ 16129 h 623391"/>
              <a:gd name="connsiteX14" fmla="*/ 354563 w 405835"/>
              <a:gd name="connsiteY14" fmla="*/ 27326 h 623391"/>
              <a:gd name="connsiteX15" fmla="*/ 332170 w 405835"/>
              <a:gd name="connsiteY15" fmla="*/ 49719 h 623391"/>
              <a:gd name="connsiteX16" fmla="*/ 309776 w 405835"/>
              <a:gd name="connsiteY16" fmla="*/ 64648 h 623391"/>
              <a:gd name="connsiteX17" fmla="*/ 302312 w 405835"/>
              <a:gd name="connsiteY17" fmla="*/ 72113 h 623391"/>
              <a:gd name="connsiteX18" fmla="*/ 291115 w 405835"/>
              <a:gd name="connsiteY18" fmla="*/ 75845 h 623391"/>
              <a:gd name="connsiteX19" fmla="*/ 268722 w 405835"/>
              <a:gd name="connsiteY19" fmla="*/ 94506 h 623391"/>
              <a:gd name="connsiteX20" fmla="*/ 242596 w 405835"/>
              <a:gd name="connsiteY20" fmla="*/ 101971 h 623391"/>
              <a:gd name="connsiteX21" fmla="*/ 231399 w 405835"/>
              <a:gd name="connsiteY21" fmla="*/ 109435 h 623391"/>
              <a:gd name="connsiteX22" fmla="*/ 209006 w 405835"/>
              <a:gd name="connsiteY22" fmla="*/ 116900 h 623391"/>
              <a:gd name="connsiteX23" fmla="*/ 197809 w 405835"/>
              <a:gd name="connsiteY23" fmla="*/ 120632 h 623391"/>
              <a:gd name="connsiteX24" fmla="*/ 164219 w 405835"/>
              <a:gd name="connsiteY24" fmla="*/ 135561 h 623391"/>
              <a:gd name="connsiteX25" fmla="*/ 153022 w 405835"/>
              <a:gd name="connsiteY25" fmla="*/ 139293 h 623391"/>
              <a:gd name="connsiteX26" fmla="*/ 85842 w 405835"/>
              <a:gd name="connsiteY26" fmla="*/ 143025 h 623391"/>
              <a:gd name="connsiteX27" fmla="*/ 70913 w 405835"/>
              <a:gd name="connsiteY27" fmla="*/ 161687 h 623391"/>
              <a:gd name="connsiteX28" fmla="*/ 55984 w 405835"/>
              <a:gd name="connsiteY28" fmla="*/ 176616 h 623391"/>
              <a:gd name="connsiteX29" fmla="*/ 44787 w 405835"/>
              <a:gd name="connsiteY29" fmla="*/ 202741 h 623391"/>
              <a:gd name="connsiteX30" fmla="*/ 37323 w 405835"/>
              <a:gd name="connsiteY30" fmla="*/ 210206 h 623391"/>
              <a:gd name="connsiteX31" fmla="*/ 14929 w 405835"/>
              <a:gd name="connsiteY31" fmla="*/ 217670 h 623391"/>
              <a:gd name="connsiteX32" fmla="*/ 0 w 405835"/>
              <a:gd name="connsiteY32" fmla="*/ 284851 h 623391"/>
              <a:gd name="connsiteX0" fmla="*/ 9069 w 399975"/>
              <a:gd name="connsiteY0" fmla="*/ 217670 h 623391"/>
              <a:gd name="connsiteX1" fmla="*/ 1605 w 399975"/>
              <a:gd name="connsiteY1" fmla="*/ 527447 h 623391"/>
              <a:gd name="connsiteX2" fmla="*/ 5337 w 399975"/>
              <a:gd name="connsiteY2" fmla="*/ 575966 h 623391"/>
              <a:gd name="connsiteX3" fmla="*/ 16534 w 399975"/>
              <a:gd name="connsiteY3" fmla="*/ 568501 h 623391"/>
              <a:gd name="connsiteX4" fmla="*/ 16534 w 399975"/>
              <a:gd name="connsiteY4" fmla="*/ 568501 h 623391"/>
              <a:gd name="connsiteX5" fmla="*/ 61320 w 399975"/>
              <a:gd name="connsiteY5" fmla="*/ 572234 h 623391"/>
              <a:gd name="connsiteX6" fmla="*/ 87446 w 399975"/>
              <a:gd name="connsiteY6" fmla="*/ 575966 h 623391"/>
              <a:gd name="connsiteX7" fmla="*/ 307649 w 399975"/>
              <a:gd name="connsiteY7" fmla="*/ 568501 h 623391"/>
              <a:gd name="connsiteX8" fmla="*/ 359900 w 399975"/>
              <a:gd name="connsiteY8" fmla="*/ 572234 h 623391"/>
              <a:gd name="connsiteX9" fmla="*/ 382294 w 399975"/>
              <a:gd name="connsiteY9" fmla="*/ 579698 h 623391"/>
              <a:gd name="connsiteX10" fmla="*/ 393490 w 399975"/>
              <a:gd name="connsiteY10" fmla="*/ 583430 h 623391"/>
              <a:gd name="connsiteX11" fmla="*/ 393490 w 399975"/>
              <a:gd name="connsiteY11" fmla="*/ 31058 h 623391"/>
              <a:gd name="connsiteX12" fmla="*/ 397223 w 399975"/>
              <a:gd name="connsiteY12" fmla="*/ 1200 h 623391"/>
              <a:gd name="connsiteX13" fmla="*/ 374829 w 399975"/>
              <a:gd name="connsiteY13" fmla="*/ 16129 h 623391"/>
              <a:gd name="connsiteX14" fmla="*/ 348703 w 399975"/>
              <a:gd name="connsiteY14" fmla="*/ 27326 h 623391"/>
              <a:gd name="connsiteX15" fmla="*/ 326310 w 399975"/>
              <a:gd name="connsiteY15" fmla="*/ 49719 h 623391"/>
              <a:gd name="connsiteX16" fmla="*/ 303916 w 399975"/>
              <a:gd name="connsiteY16" fmla="*/ 64648 h 623391"/>
              <a:gd name="connsiteX17" fmla="*/ 296452 w 399975"/>
              <a:gd name="connsiteY17" fmla="*/ 72113 h 623391"/>
              <a:gd name="connsiteX18" fmla="*/ 285255 w 399975"/>
              <a:gd name="connsiteY18" fmla="*/ 75845 h 623391"/>
              <a:gd name="connsiteX19" fmla="*/ 262862 w 399975"/>
              <a:gd name="connsiteY19" fmla="*/ 94506 h 623391"/>
              <a:gd name="connsiteX20" fmla="*/ 236736 w 399975"/>
              <a:gd name="connsiteY20" fmla="*/ 101971 h 623391"/>
              <a:gd name="connsiteX21" fmla="*/ 225539 w 399975"/>
              <a:gd name="connsiteY21" fmla="*/ 109435 h 623391"/>
              <a:gd name="connsiteX22" fmla="*/ 203146 w 399975"/>
              <a:gd name="connsiteY22" fmla="*/ 116900 h 623391"/>
              <a:gd name="connsiteX23" fmla="*/ 191949 w 399975"/>
              <a:gd name="connsiteY23" fmla="*/ 120632 h 623391"/>
              <a:gd name="connsiteX24" fmla="*/ 158359 w 399975"/>
              <a:gd name="connsiteY24" fmla="*/ 135561 h 623391"/>
              <a:gd name="connsiteX25" fmla="*/ 147162 w 399975"/>
              <a:gd name="connsiteY25" fmla="*/ 139293 h 623391"/>
              <a:gd name="connsiteX26" fmla="*/ 79982 w 399975"/>
              <a:gd name="connsiteY26" fmla="*/ 143025 h 623391"/>
              <a:gd name="connsiteX27" fmla="*/ 65053 w 399975"/>
              <a:gd name="connsiteY27" fmla="*/ 161687 h 623391"/>
              <a:gd name="connsiteX28" fmla="*/ 50124 w 399975"/>
              <a:gd name="connsiteY28" fmla="*/ 176616 h 623391"/>
              <a:gd name="connsiteX29" fmla="*/ 38927 w 399975"/>
              <a:gd name="connsiteY29" fmla="*/ 202741 h 623391"/>
              <a:gd name="connsiteX30" fmla="*/ 31463 w 399975"/>
              <a:gd name="connsiteY30" fmla="*/ 210206 h 623391"/>
              <a:gd name="connsiteX31" fmla="*/ 9069 w 399975"/>
              <a:gd name="connsiteY31" fmla="*/ 217670 h 623391"/>
              <a:gd name="connsiteX0" fmla="*/ 3732 w 394638"/>
              <a:gd name="connsiteY0" fmla="*/ 217670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02312 w 394638"/>
              <a:gd name="connsiteY6" fmla="*/ 568501 h 623391"/>
              <a:gd name="connsiteX7" fmla="*/ 354563 w 394638"/>
              <a:gd name="connsiteY7" fmla="*/ 572234 h 623391"/>
              <a:gd name="connsiteX8" fmla="*/ 376957 w 394638"/>
              <a:gd name="connsiteY8" fmla="*/ 579698 h 623391"/>
              <a:gd name="connsiteX9" fmla="*/ 388153 w 394638"/>
              <a:gd name="connsiteY9" fmla="*/ 583430 h 623391"/>
              <a:gd name="connsiteX10" fmla="*/ 388153 w 394638"/>
              <a:gd name="connsiteY10" fmla="*/ 31058 h 623391"/>
              <a:gd name="connsiteX11" fmla="*/ 391886 w 394638"/>
              <a:gd name="connsiteY11" fmla="*/ 1200 h 623391"/>
              <a:gd name="connsiteX12" fmla="*/ 369492 w 394638"/>
              <a:gd name="connsiteY12" fmla="*/ 16129 h 623391"/>
              <a:gd name="connsiteX13" fmla="*/ 343366 w 394638"/>
              <a:gd name="connsiteY13" fmla="*/ 27326 h 623391"/>
              <a:gd name="connsiteX14" fmla="*/ 320973 w 394638"/>
              <a:gd name="connsiteY14" fmla="*/ 49719 h 623391"/>
              <a:gd name="connsiteX15" fmla="*/ 298579 w 394638"/>
              <a:gd name="connsiteY15" fmla="*/ 64648 h 623391"/>
              <a:gd name="connsiteX16" fmla="*/ 291115 w 394638"/>
              <a:gd name="connsiteY16" fmla="*/ 72113 h 623391"/>
              <a:gd name="connsiteX17" fmla="*/ 279918 w 394638"/>
              <a:gd name="connsiteY17" fmla="*/ 75845 h 623391"/>
              <a:gd name="connsiteX18" fmla="*/ 257525 w 394638"/>
              <a:gd name="connsiteY18" fmla="*/ 94506 h 623391"/>
              <a:gd name="connsiteX19" fmla="*/ 231399 w 394638"/>
              <a:gd name="connsiteY19" fmla="*/ 101971 h 623391"/>
              <a:gd name="connsiteX20" fmla="*/ 220202 w 394638"/>
              <a:gd name="connsiteY20" fmla="*/ 109435 h 623391"/>
              <a:gd name="connsiteX21" fmla="*/ 197809 w 394638"/>
              <a:gd name="connsiteY21" fmla="*/ 116900 h 623391"/>
              <a:gd name="connsiteX22" fmla="*/ 186612 w 394638"/>
              <a:gd name="connsiteY22" fmla="*/ 120632 h 623391"/>
              <a:gd name="connsiteX23" fmla="*/ 153022 w 394638"/>
              <a:gd name="connsiteY23" fmla="*/ 135561 h 623391"/>
              <a:gd name="connsiteX24" fmla="*/ 141825 w 394638"/>
              <a:gd name="connsiteY24" fmla="*/ 139293 h 623391"/>
              <a:gd name="connsiteX25" fmla="*/ 74645 w 394638"/>
              <a:gd name="connsiteY25" fmla="*/ 143025 h 623391"/>
              <a:gd name="connsiteX26" fmla="*/ 59716 w 394638"/>
              <a:gd name="connsiteY26" fmla="*/ 161687 h 623391"/>
              <a:gd name="connsiteX27" fmla="*/ 44787 w 394638"/>
              <a:gd name="connsiteY27" fmla="*/ 176616 h 623391"/>
              <a:gd name="connsiteX28" fmla="*/ 33590 w 394638"/>
              <a:gd name="connsiteY28" fmla="*/ 202741 h 623391"/>
              <a:gd name="connsiteX29" fmla="*/ 26126 w 394638"/>
              <a:gd name="connsiteY29" fmla="*/ 210206 h 623391"/>
              <a:gd name="connsiteX30" fmla="*/ 3732 w 394638"/>
              <a:gd name="connsiteY30" fmla="*/ 217670 h 623391"/>
              <a:gd name="connsiteX0" fmla="*/ 0 w 400954"/>
              <a:gd name="connsiteY0" fmla="*/ 217670 h 623391"/>
              <a:gd name="connsiteX1" fmla="*/ 6316 w 400954"/>
              <a:gd name="connsiteY1" fmla="*/ 575966 h 623391"/>
              <a:gd name="connsiteX2" fmla="*/ 17513 w 400954"/>
              <a:gd name="connsiteY2" fmla="*/ 568501 h 623391"/>
              <a:gd name="connsiteX3" fmla="*/ 17513 w 400954"/>
              <a:gd name="connsiteY3" fmla="*/ 568501 h 623391"/>
              <a:gd name="connsiteX4" fmla="*/ 62299 w 400954"/>
              <a:gd name="connsiteY4" fmla="*/ 572234 h 623391"/>
              <a:gd name="connsiteX5" fmla="*/ 88425 w 400954"/>
              <a:gd name="connsiteY5" fmla="*/ 575966 h 623391"/>
              <a:gd name="connsiteX6" fmla="*/ 308628 w 400954"/>
              <a:gd name="connsiteY6" fmla="*/ 568501 h 623391"/>
              <a:gd name="connsiteX7" fmla="*/ 360879 w 400954"/>
              <a:gd name="connsiteY7" fmla="*/ 572234 h 623391"/>
              <a:gd name="connsiteX8" fmla="*/ 383273 w 400954"/>
              <a:gd name="connsiteY8" fmla="*/ 579698 h 623391"/>
              <a:gd name="connsiteX9" fmla="*/ 394469 w 400954"/>
              <a:gd name="connsiteY9" fmla="*/ 583430 h 623391"/>
              <a:gd name="connsiteX10" fmla="*/ 394469 w 400954"/>
              <a:gd name="connsiteY10" fmla="*/ 31058 h 623391"/>
              <a:gd name="connsiteX11" fmla="*/ 398202 w 400954"/>
              <a:gd name="connsiteY11" fmla="*/ 1200 h 623391"/>
              <a:gd name="connsiteX12" fmla="*/ 375808 w 400954"/>
              <a:gd name="connsiteY12" fmla="*/ 16129 h 623391"/>
              <a:gd name="connsiteX13" fmla="*/ 349682 w 400954"/>
              <a:gd name="connsiteY13" fmla="*/ 27326 h 623391"/>
              <a:gd name="connsiteX14" fmla="*/ 327289 w 400954"/>
              <a:gd name="connsiteY14" fmla="*/ 49719 h 623391"/>
              <a:gd name="connsiteX15" fmla="*/ 304895 w 400954"/>
              <a:gd name="connsiteY15" fmla="*/ 64648 h 623391"/>
              <a:gd name="connsiteX16" fmla="*/ 297431 w 400954"/>
              <a:gd name="connsiteY16" fmla="*/ 72113 h 623391"/>
              <a:gd name="connsiteX17" fmla="*/ 286234 w 400954"/>
              <a:gd name="connsiteY17" fmla="*/ 75845 h 623391"/>
              <a:gd name="connsiteX18" fmla="*/ 263841 w 400954"/>
              <a:gd name="connsiteY18" fmla="*/ 94506 h 623391"/>
              <a:gd name="connsiteX19" fmla="*/ 237715 w 400954"/>
              <a:gd name="connsiteY19" fmla="*/ 101971 h 623391"/>
              <a:gd name="connsiteX20" fmla="*/ 226518 w 400954"/>
              <a:gd name="connsiteY20" fmla="*/ 109435 h 623391"/>
              <a:gd name="connsiteX21" fmla="*/ 204125 w 400954"/>
              <a:gd name="connsiteY21" fmla="*/ 116900 h 623391"/>
              <a:gd name="connsiteX22" fmla="*/ 192928 w 400954"/>
              <a:gd name="connsiteY22" fmla="*/ 120632 h 623391"/>
              <a:gd name="connsiteX23" fmla="*/ 159338 w 400954"/>
              <a:gd name="connsiteY23" fmla="*/ 135561 h 623391"/>
              <a:gd name="connsiteX24" fmla="*/ 148141 w 400954"/>
              <a:gd name="connsiteY24" fmla="*/ 139293 h 623391"/>
              <a:gd name="connsiteX25" fmla="*/ 80961 w 400954"/>
              <a:gd name="connsiteY25" fmla="*/ 143025 h 623391"/>
              <a:gd name="connsiteX26" fmla="*/ 66032 w 400954"/>
              <a:gd name="connsiteY26" fmla="*/ 161687 h 623391"/>
              <a:gd name="connsiteX27" fmla="*/ 51103 w 400954"/>
              <a:gd name="connsiteY27" fmla="*/ 176616 h 623391"/>
              <a:gd name="connsiteX28" fmla="*/ 39906 w 400954"/>
              <a:gd name="connsiteY28" fmla="*/ 202741 h 623391"/>
              <a:gd name="connsiteX29" fmla="*/ 32442 w 400954"/>
              <a:gd name="connsiteY29" fmla="*/ 210206 h 623391"/>
              <a:gd name="connsiteX30" fmla="*/ 0 w 400954"/>
              <a:gd name="connsiteY30" fmla="*/ 217670 h 623391"/>
              <a:gd name="connsiteX0" fmla="*/ 8756 w 394638"/>
              <a:gd name="connsiteY0" fmla="*/ 207622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02312 w 394638"/>
              <a:gd name="connsiteY6" fmla="*/ 568501 h 623391"/>
              <a:gd name="connsiteX7" fmla="*/ 354563 w 394638"/>
              <a:gd name="connsiteY7" fmla="*/ 572234 h 623391"/>
              <a:gd name="connsiteX8" fmla="*/ 376957 w 394638"/>
              <a:gd name="connsiteY8" fmla="*/ 579698 h 623391"/>
              <a:gd name="connsiteX9" fmla="*/ 388153 w 394638"/>
              <a:gd name="connsiteY9" fmla="*/ 583430 h 623391"/>
              <a:gd name="connsiteX10" fmla="*/ 388153 w 394638"/>
              <a:gd name="connsiteY10" fmla="*/ 31058 h 623391"/>
              <a:gd name="connsiteX11" fmla="*/ 391886 w 394638"/>
              <a:gd name="connsiteY11" fmla="*/ 1200 h 623391"/>
              <a:gd name="connsiteX12" fmla="*/ 369492 w 394638"/>
              <a:gd name="connsiteY12" fmla="*/ 16129 h 623391"/>
              <a:gd name="connsiteX13" fmla="*/ 343366 w 394638"/>
              <a:gd name="connsiteY13" fmla="*/ 27326 h 623391"/>
              <a:gd name="connsiteX14" fmla="*/ 320973 w 394638"/>
              <a:gd name="connsiteY14" fmla="*/ 49719 h 623391"/>
              <a:gd name="connsiteX15" fmla="*/ 298579 w 394638"/>
              <a:gd name="connsiteY15" fmla="*/ 64648 h 623391"/>
              <a:gd name="connsiteX16" fmla="*/ 291115 w 394638"/>
              <a:gd name="connsiteY16" fmla="*/ 72113 h 623391"/>
              <a:gd name="connsiteX17" fmla="*/ 279918 w 394638"/>
              <a:gd name="connsiteY17" fmla="*/ 75845 h 623391"/>
              <a:gd name="connsiteX18" fmla="*/ 257525 w 394638"/>
              <a:gd name="connsiteY18" fmla="*/ 94506 h 623391"/>
              <a:gd name="connsiteX19" fmla="*/ 231399 w 394638"/>
              <a:gd name="connsiteY19" fmla="*/ 101971 h 623391"/>
              <a:gd name="connsiteX20" fmla="*/ 220202 w 394638"/>
              <a:gd name="connsiteY20" fmla="*/ 109435 h 623391"/>
              <a:gd name="connsiteX21" fmla="*/ 197809 w 394638"/>
              <a:gd name="connsiteY21" fmla="*/ 116900 h 623391"/>
              <a:gd name="connsiteX22" fmla="*/ 186612 w 394638"/>
              <a:gd name="connsiteY22" fmla="*/ 120632 h 623391"/>
              <a:gd name="connsiteX23" fmla="*/ 153022 w 394638"/>
              <a:gd name="connsiteY23" fmla="*/ 135561 h 623391"/>
              <a:gd name="connsiteX24" fmla="*/ 141825 w 394638"/>
              <a:gd name="connsiteY24" fmla="*/ 139293 h 623391"/>
              <a:gd name="connsiteX25" fmla="*/ 74645 w 394638"/>
              <a:gd name="connsiteY25" fmla="*/ 143025 h 623391"/>
              <a:gd name="connsiteX26" fmla="*/ 59716 w 394638"/>
              <a:gd name="connsiteY26" fmla="*/ 161687 h 623391"/>
              <a:gd name="connsiteX27" fmla="*/ 44787 w 394638"/>
              <a:gd name="connsiteY27" fmla="*/ 176616 h 623391"/>
              <a:gd name="connsiteX28" fmla="*/ 33590 w 394638"/>
              <a:gd name="connsiteY28" fmla="*/ 202741 h 623391"/>
              <a:gd name="connsiteX29" fmla="*/ 26126 w 394638"/>
              <a:gd name="connsiteY29" fmla="*/ 210206 h 623391"/>
              <a:gd name="connsiteX30" fmla="*/ 8756 w 394638"/>
              <a:gd name="connsiteY30" fmla="*/ 207622 h 623391"/>
              <a:gd name="connsiteX0" fmla="*/ 3732 w 394638"/>
              <a:gd name="connsiteY0" fmla="*/ 207622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02312 w 394638"/>
              <a:gd name="connsiteY6" fmla="*/ 568501 h 623391"/>
              <a:gd name="connsiteX7" fmla="*/ 354563 w 394638"/>
              <a:gd name="connsiteY7" fmla="*/ 572234 h 623391"/>
              <a:gd name="connsiteX8" fmla="*/ 376957 w 394638"/>
              <a:gd name="connsiteY8" fmla="*/ 579698 h 623391"/>
              <a:gd name="connsiteX9" fmla="*/ 388153 w 394638"/>
              <a:gd name="connsiteY9" fmla="*/ 583430 h 623391"/>
              <a:gd name="connsiteX10" fmla="*/ 388153 w 394638"/>
              <a:gd name="connsiteY10" fmla="*/ 31058 h 623391"/>
              <a:gd name="connsiteX11" fmla="*/ 391886 w 394638"/>
              <a:gd name="connsiteY11" fmla="*/ 1200 h 623391"/>
              <a:gd name="connsiteX12" fmla="*/ 369492 w 394638"/>
              <a:gd name="connsiteY12" fmla="*/ 16129 h 623391"/>
              <a:gd name="connsiteX13" fmla="*/ 343366 w 394638"/>
              <a:gd name="connsiteY13" fmla="*/ 27326 h 623391"/>
              <a:gd name="connsiteX14" fmla="*/ 320973 w 394638"/>
              <a:gd name="connsiteY14" fmla="*/ 49719 h 623391"/>
              <a:gd name="connsiteX15" fmla="*/ 298579 w 394638"/>
              <a:gd name="connsiteY15" fmla="*/ 64648 h 623391"/>
              <a:gd name="connsiteX16" fmla="*/ 291115 w 394638"/>
              <a:gd name="connsiteY16" fmla="*/ 72113 h 623391"/>
              <a:gd name="connsiteX17" fmla="*/ 279918 w 394638"/>
              <a:gd name="connsiteY17" fmla="*/ 75845 h 623391"/>
              <a:gd name="connsiteX18" fmla="*/ 257525 w 394638"/>
              <a:gd name="connsiteY18" fmla="*/ 94506 h 623391"/>
              <a:gd name="connsiteX19" fmla="*/ 231399 w 394638"/>
              <a:gd name="connsiteY19" fmla="*/ 101971 h 623391"/>
              <a:gd name="connsiteX20" fmla="*/ 220202 w 394638"/>
              <a:gd name="connsiteY20" fmla="*/ 109435 h 623391"/>
              <a:gd name="connsiteX21" fmla="*/ 197809 w 394638"/>
              <a:gd name="connsiteY21" fmla="*/ 116900 h 623391"/>
              <a:gd name="connsiteX22" fmla="*/ 186612 w 394638"/>
              <a:gd name="connsiteY22" fmla="*/ 120632 h 623391"/>
              <a:gd name="connsiteX23" fmla="*/ 153022 w 394638"/>
              <a:gd name="connsiteY23" fmla="*/ 135561 h 623391"/>
              <a:gd name="connsiteX24" fmla="*/ 141825 w 394638"/>
              <a:gd name="connsiteY24" fmla="*/ 139293 h 623391"/>
              <a:gd name="connsiteX25" fmla="*/ 74645 w 394638"/>
              <a:gd name="connsiteY25" fmla="*/ 143025 h 623391"/>
              <a:gd name="connsiteX26" fmla="*/ 59716 w 394638"/>
              <a:gd name="connsiteY26" fmla="*/ 161687 h 623391"/>
              <a:gd name="connsiteX27" fmla="*/ 44787 w 394638"/>
              <a:gd name="connsiteY27" fmla="*/ 176616 h 623391"/>
              <a:gd name="connsiteX28" fmla="*/ 33590 w 394638"/>
              <a:gd name="connsiteY28" fmla="*/ 202741 h 623391"/>
              <a:gd name="connsiteX29" fmla="*/ 26126 w 394638"/>
              <a:gd name="connsiteY29" fmla="*/ 210206 h 623391"/>
              <a:gd name="connsiteX30" fmla="*/ 3732 w 394638"/>
              <a:gd name="connsiteY30" fmla="*/ 207622 h 623391"/>
              <a:gd name="connsiteX0" fmla="*/ 3732 w 394638"/>
              <a:gd name="connsiteY0" fmla="*/ 207622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02312 w 394638"/>
              <a:gd name="connsiteY6" fmla="*/ 568501 h 623391"/>
              <a:gd name="connsiteX7" fmla="*/ 354563 w 394638"/>
              <a:gd name="connsiteY7" fmla="*/ 572234 h 623391"/>
              <a:gd name="connsiteX8" fmla="*/ 376957 w 394638"/>
              <a:gd name="connsiteY8" fmla="*/ 579698 h 623391"/>
              <a:gd name="connsiteX9" fmla="*/ 388153 w 394638"/>
              <a:gd name="connsiteY9" fmla="*/ 583430 h 623391"/>
              <a:gd name="connsiteX10" fmla="*/ 388153 w 394638"/>
              <a:gd name="connsiteY10" fmla="*/ 31058 h 623391"/>
              <a:gd name="connsiteX11" fmla="*/ 391886 w 394638"/>
              <a:gd name="connsiteY11" fmla="*/ 1200 h 623391"/>
              <a:gd name="connsiteX12" fmla="*/ 369492 w 394638"/>
              <a:gd name="connsiteY12" fmla="*/ 16129 h 623391"/>
              <a:gd name="connsiteX13" fmla="*/ 343366 w 394638"/>
              <a:gd name="connsiteY13" fmla="*/ 27326 h 623391"/>
              <a:gd name="connsiteX14" fmla="*/ 320973 w 394638"/>
              <a:gd name="connsiteY14" fmla="*/ 49719 h 623391"/>
              <a:gd name="connsiteX15" fmla="*/ 298579 w 394638"/>
              <a:gd name="connsiteY15" fmla="*/ 64648 h 623391"/>
              <a:gd name="connsiteX16" fmla="*/ 291115 w 394638"/>
              <a:gd name="connsiteY16" fmla="*/ 72113 h 623391"/>
              <a:gd name="connsiteX17" fmla="*/ 279918 w 394638"/>
              <a:gd name="connsiteY17" fmla="*/ 75845 h 623391"/>
              <a:gd name="connsiteX18" fmla="*/ 257525 w 394638"/>
              <a:gd name="connsiteY18" fmla="*/ 94506 h 623391"/>
              <a:gd name="connsiteX19" fmla="*/ 231399 w 394638"/>
              <a:gd name="connsiteY19" fmla="*/ 101971 h 623391"/>
              <a:gd name="connsiteX20" fmla="*/ 220202 w 394638"/>
              <a:gd name="connsiteY20" fmla="*/ 109435 h 623391"/>
              <a:gd name="connsiteX21" fmla="*/ 197809 w 394638"/>
              <a:gd name="connsiteY21" fmla="*/ 116900 h 623391"/>
              <a:gd name="connsiteX22" fmla="*/ 186612 w 394638"/>
              <a:gd name="connsiteY22" fmla="*/ 120632 h 623391"/>
              <a:gd name="connsiteX23" fmla="*/ 153022 w 394638"/>
              <a:gd name="connsiteY23" fmla="*/ 135561 h 623391"/>
              <a:gd name="connsiteX24" fmla="*/ 141825 w 394638"/>
              <a:gd name="connsiteY24" fmla="*/ 139293 h 623391"/>
              <a:gd name="connsiteX25" fmla="*/ 74645 w 394638"/>
              <a:gd name="connsiteY25" fmla="*/ 143025 h 623391"/>
              <a:gd name="connsiteX26" fmla="*/ 59716 w 394638"/>
              <a:gd name="connsiteY26" fmla="*/ 161687 h 623391"/>
              <a:gd name="connsiteX27" fmla="*/ 44787 w 394638"/>
              <a:gd name="connsiteY27" fmla="*/ 176616 h 623391"/>
              <a:gd name="connsiteX28" fmla="*/ 33590 w 394638"/>
              <a:gd name="connsiteY28" fmla="*/ 202741 h 623391"/>
              <a:gd name="connsiteX29" fmla="*/ 26126 w 394638"/>
              <a:gd name="connsiteY29" fmla="*/ 210206 h 623391"/>
              <a:gd name="connsiteX30" fmla="*/ 3732 w 394638"/>
              <a:gd name="connsiteY30" fmla="*/ 207622 h 623391"/>
              <a:gd name="connsiteX0" fmla="*/ 3732 w 394638"/>
              <a:gd name="connsiteY0" fmla="*/ 207622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54563 w 394638"/>
              <a:gd name="connsiteY6" fmla="*/ 572234 h 623391"/>
              <a:gd name="connsiteX7" fmla="*/ 376957 w 394638"/>
              <a:gd name="connsiteY7" fmla="*/ 579698 h 623391"/>
              <a:gd name="connsiteX8" fmla="*/ 388153 w 394638"/>
              <a:gd name="connsiteY8" fmla="*/ 583430 h 623391"/>
              <a:gd name="connsiteX9" fmla="*/ 388153 w 394638"/>
              <a:gd name="connsiteY9" fmla="*/ 31058 h 623391"/>
              <a:gd name="connsiteX10" fmla="*/ 391886 w 394638"/>
              <a:gd name="connsiteY10" fmla="*/ 1200 h 623391"/>
              <a:gd name="connsiteX11" fmla="*/ 369492 w 394638"/>
              <a:gd name="connsiteY11" fmla="*/ 16129 h 623391"/>
              <a:gd name="connsiteX12" fmla="*/ 343366 w 394638"/>
              <a:gd name="connsiteY12" fmla="*/ 27326 h 623391"/>
              <a:gd name="connsiteX13" fmla="*/ 320973 w 394638"/>
              <a:gd name="connsiteY13" fmla="*/ 49719 h 623391"/>
              <a:gd name="connsiteX14" fmla="*/ 298579 w 394638"/>
              <a:gd name="connsiteY14" fmla="*/ 64648 h 623391"/>
              <a:gd name="connsiteX15" fmla="*/ 291115 w 394638"/>
              <a:gd name="connsiteY15" fmla="*/ 72113 h 623391"/>
              <a:gd name="connsiteX16" fmla="*/ 279918 w 394638"/>
              <a:gd name="connsiteY16" fmla="*/ 75845 h 623391"/>
              <a:gd name="connsiteX17" fmla="*/ 257525 w 394638"/>
              <a:gd name="connsiteY17" fmla="*/ 94506 h 623391"/>
              <a:gd name="connsiteX18" fmla="*/ 231399 w 394638"/>
              <a:gd name="connsiteY18" fmla="*/ 101971 h 623391"/>
              <a:gd name="connsiteX19" fmla="*/ 220202 w 394638"/>
              <a:gd name="connsiteY19" fmla="*/ 109435 h 623391"/>
              <a:gd name="connsiteX20" fmla="*/ 197809 w 394638"/>
              <a:gd name="connsiteY20" fmla="*/ 116900 h 623391"/>
              <a:gd name="connsiteX21" fmla="*/ 186612 w 394638"/>
              <a:gd name="connsiteY21" fmla="*/ 120632 h 623391"/>
              <a:gd name="connsiteX22" fmla="*/ 153022 w 394638"/>
              <a:gd name="connsiteY22" fmla="*/ 135561 h 623391"/>
              <a:gd name="connsiteX23" fmla="*/ 141825 w 394638"/>
              <a:gd name="connsiteY23" fmla="*/ 139293 h 623391"/>
              <a:gd name="connsiteX24" fmla="*/ 74645 w 394638"/>
              <a:gd name="connsiteY24" fmla="*/ 143025 h 623391"/>
              <a:gd name="connsiteX25" fmla="*/ 59716 w 394638"/>
              <a:gd name="connsiteY25" fmla="*/ 161687 h 623391"/>
              <a:gd name="connsiteX26" fmla="*/ 44787 w 394638"/>
              <a:gd name="connsiteY26" fmla="*/ 176616 h 623391"/>
              <a:gd name="connsiteX27" fmla="*/ 33590 w 394638"/>
              <a:gd name="connsiteY27" fmla="*/ 202741 h 623391"/>
              <a:gd name="connsiteX28" fmla="*/ 26126 w 394638"/>
              <a:gd name="connsiteY28" fmla="*/ 210206 h 623391"/>
              <a:gd name="connsiteX29" fmla="*/ 3732 w 394638"/>
              <a:gd name="connsiteY29" fmla="*/ 207622 h 623391"/>
              <a:gd name="connsiteX0" fmla="*/ 3732 w 394638"/>
              <a:gd name="connsiteY0" fmla="*/ 207622 h 621053"/>
              <a:gd name="connsiteX1" fmla="*/ 0 w 394638"/>
              <a:gd name="connsiteY1" fmla="*/ 575966 h 621053"/>
              <a:gd name="connsiteX2" fmla="*/ 11197 w 394638"/>
              <a:gd name="connsiteY2" fmla="*/ 568501 h 621053"/>
              <a:gd name="connsiteX3" fmla="*/ 11197 w 394638"/>
              <a:gd name="connsiteY3" fmla="*/ 568501 h 621053"/>
              <a:gd name="connsiteX4" fmla="*/ 55983 w 394638"/>
              <a:gd name="connsiteY4" fmla="*/ 572234 h 621053"/>
              <a:gd name="connsiteX5" fmla="*/ 82109 w 394638"/>
              <a:gd name="connsiteY5" fmla="*/ 575966 h 621053"/>
              <a:gd name="connsiteX6" fmla="*/ 354563 w 394638"/>
              <a:gd name="connsiteY6" fmla="*/ 572234 h 621053"/>
              <a:gd name="connsiteX7" fmla="*/ 388153 w 394638"/>
              <a:gd name="connsiteY7" fmla="*/ 583430 h 621053"/>
              <a:gd name="connsiteX8" fmla="*/ 388153 w 394638"/>
              <a:gd name="connsiteY8" fmla="*/ 31058 h 621053"/>
              <a:gd name="connsiteX9" fmla="*/ 391886 w 394638"/>
              <a:gd name="connsiteY9" fmla="*/ 1200 h 621053"/>
              <a:gd name="connsiteX10" fmla="*/ 369492 w 394638"/>
              <a:gd name="connsiteY10" fmla="*/ 16129 h 621053"/>
              <a:gd name="connsiteX11" fmla="*/ 343366 w 394638"/>
              <a:gd name="connsiteY11" fmla="*/ 27326 h 621053"/>
              <a:gd name="connsiteX12" fmla="*/ 320973 w 394638"/>
              <a:gd name="connsiteY12" fmla="*/ 49719 h 621053"/>
              <a:gd name="connsiteX13" fmla="*/ 298579 w 394638"/>
              <a:gd name="connsiteY13" fmla="*/ 64648 h 621053"/>
              <a:gd name="connsiteX14" fmla="*/ 291115 w 394638"/>
              <a:gd name="connsiteY14" fmla="*/ 72113 h 621053"/>
              <a:gd name="connsiteX15" fmla="*/ 279918 w 394638"/>
              <a:gd name="connsiteY15" fmla="*/ 75845 h 621053"/>
              <a:gd name="connsiteX16" fmla="*/ 257525 w 394638"/>
              <a:gd name="connsiteY16" fmla="*/ 94506 h 621053"/>
              <a:gd name="connsiteX17" fmla="*/ 231399 w 394638"/>
              <a:gd name="connsiteY17" fmla="*/ 101971 h 621053"/>
              <a:gd name="connsiteX18" fmla="*/ 220202 w 394638"/>
              <a:gd name="connsiteY18" fmla="*/ 109435 h 621053"/>
              <a:gd name="connsiteX19" fmla="*/ 197809 w 394638"/>
              <a:gd name="connsiteY19" fmla="*/ 116900 h 621053"/>
              <a:gd name="connsiteX20" fmla="*/ 186612 w 394638"/>
              <a:gd name="connsiteY20" fmla="*/ 120632 h 621053"/>
              <a:gd name="connsiteX21" fmla="*/ 153022 w 394638"/>
              <a:gd name="connsiteY21" fmla="*/ 135561 h 621053"/>
              <a:gd name="connsiteX22" fmla="*/ 141825 w 394638"/>
              <a:gd name="connsiteY22" fmla="*/ 139293 h 621053"/>
              <a:gd name="connsiteX23" fmla="*/ 74645 w 394638"/>
              <a:gd name="connsiteY23" fmla="*/ 143025 h 621053"/>
              <a:gd name="connsiteX24" fmla="*/ 59716 w 394638"/>
              <a:gd name="connsiteY24" fmla="*/ 161687 h 621053"/>
              <a:gd name="connsiteX25" fmla="*/ 44787 w 394638"/>
              <a:gd name="connsiteY25" fmla="*/ 176616 h 621053"/>
              <a:gd name="connsiteX26" fmla="*/ 33590 w 394638"/>
              <a:gd name="connsiteY26" fmla="*/ 202741 h 621053"/>
              <a:gd name="connsiteX27" fmla="*/ 26126 w 394638"/>
              <a:gd name="connsiteY27" fmla="*/ 210206 h 621053"/>
              <a:gd name="connsiteX28" fmla="*/ 3732 w 394638"/>
              <a:gd name="connsiteY28" fmla="*/ 207622 h 621053"/>
              <a:gd name="connsiteX0" fmla="*/ 3732 w 394638"/>
              <a:gd name="connsiteY0" fmla="*/ 207622 h 621177"/>
              <a:gd name="connsiteX1" fmla="*/ 0 w 394638"/>
              <a:gd name="connsiteY1" fmla="*/ 575966 h 621177"/>
              <a:gd name="connsiteX2" fmla="*/ 11197 w 394638"/>
              <a:gd name="connsiteY2" fmla="*/ 568501 h 621177"/>
              <a:gd name="connsiteX3" fmla="*/ 11197 w 394638"/>
              <a:gd name="connsiteY3" fmla="*/ 568501 h 621177"/>
              <a:gd name="connsiteX4" fmla="*/ 55983 w 394638"/>
              <a:gd name="connsiteY4" fmla="*/ 572234 h 621177"/>
              <a:gd name="connsiteX5" fmla="*/ 354563 w 394638"/>
              <a:gd name="connsiteY5" fmla="*/ 572234 h 621177"/>
              <a:gd name="connsiteX6" fmla="*/ 388153 w 394638"/>
              <a:gd name="connsiteY6" fmla="*/ 583430 h 621177"/>
              <a:gd name="connsiteX7" fmla="*/ 388153 w 394638"/>
              <a:gd name="connsiteY7" fmla="*/ 31058 h 621177"/>
              <a:gd name="connsiteX8" fmla="*/ 391886 w 394638"/>
              <a:gd name="connsiteY8" fmla="*/ 1200 h 621177"/>
              <a:gd name="connsiteX9" fmla="*/ 369492 w 394638"/>
              <a:gd name="connsiteY9" fmla="*/ 16129 h 621177"/>
              <a:gd name="connsiteX10" fmla="*/ 343366 w 394638"/>
              <a:gd name="connsiteY10" fmla="*/ 27326 h 621177"/>
              <a:gd name="connsiteX11" fmla="*/ 320973 w 394638"/>
              <a:gd name="connsiteY11" fmla="*/ 49719 h 621177"/>
              <a:gd name="connsiteX12" fmla="*/ 298579 w 394638"/>
              <a:gd name="connsiteY12" fmla="*/ 64648 h 621177"/>
              <a:gd name="connsiteX13" fmla="*/ 291115 w 394638"/>
              <a:gd name="connsiteY13" fmla="*/ 72113 h 621177"/>
              <a:gd name="connsiteX14" fmla="*/ 279918 w 394638"/>
              <a:gd name="connsiteY14" fmla="*/ 75845 h 621177"/>
              <a:gd name="connsiteX15" fmla="*/ 257525 w 394638"/>
              <a:gd name="connsiteY15" fmla="*/ 94506 h 621177"/>
              <a:gd name="connsiteX16" fmla="*/ 231399 w 394638"/>
              <a:gd name="connsiteY16" fmla="*/ 101971 h 621177"/>
              <a:gd name="connsiteX17" fmla="*/ 220202 w 394638"/>
              <a:gd name="connsiteY17" fmla="*/ 109435 h 621177"/>
              <a:gd name="connsiteX18" fmla="*/ 197809 w 394638"/>
              <a:gd name="connsiteY18" fmla="*/ 116900 h 621177"/>
              <a:gd name="connsiteX19" fmla="*/ 186612 w 394638"/>
              <a:gd name="connsiteY19" fmla="*/ 120632 h 621177"/>
              <a:gd name="connsiteX20" fmla="*/ 153022 w 394638"/>
              <a:gd name="connsiteY20" fmla="*/ 135561 h 621177"/>
              <a:gd name="connsiteX21" fmla="*/ 141825 w 394638"/>
              <a:gd name="connsiteY21" fmla="*/ 139293 h 621177"/>
              <a:gd name="connsiteX22" fmla="*/ 74645 w 394638"/>
              <a:gd name="connsiteY22" fmla="*/ 143025 h 621177"/>
              <a:gd name="connsiteX23" fmla="*/ 59716 w 394638"/>
              <a:gd name="connsiteY23" fmla="*/ 161687 h 621177"/>
              <a:gd name="connsiteX24" fmla="*/ 44787 w 394638"/>
              <a:gd name="connsiteY24" fmla="*/ 176616 h 621177"/>
              <a:gd name="connsiteX25" fmla="*/ 33590 w 394638"/>
              <a:gd name="connsiteY25" fmla="*/ 202741 h 621177"/>
              <a:gd name="connsiteX26" fmla="*/ 26126 w 394638"/>
              <a:gd name="connsiteY26" fmla="*/ 210206 h 621177"/>
              <a:gd name="connsiteX27" fmla="*/ 3732 w 394638"/>
              <a:gd name="connsiteY27" fmla="*/ 207622 h 621177"/>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583430"/>
              <a:gd name="connsiteX1" fmla="*/ 0 w 394638"/>
              <a:gd name="connsiteY1" fmla="*/ 575966 h 583430"/>
              <a:gd name="connsiteX2" fmla="*/ 11197 w 394638"/>
              <a:gd name="connsiteY2" fmla="*/ 568501 h 583430"/>
              <a:gd name="connsiteX3" fmla="*/ 11197 w 394638"/>
              <a:gd name="connsiteY3" fmla="*/ 568501 h 583430"/>
              <a:gd name="connsiteX4" fmla="*/ 388153 w 394638"/>
              <a:gd name="connsiteY4" fmla="*/ 583430 h 583430"/>
              <a:gd name="connsiteX5" fmla="*/ 388153 w 394638"/>
              <a:gd name="connsiteY5" fmla="*/ 31058 h 583430"/>
              <a:gd name="connsiteX6" fmla="*/ 391886 w 394638"/>
              <a:gd name="connsiteY6" fmla="*/ 1200 h 583430"/>
              <a:gd name="connsiteX7" fmla="*/ 369492 w 394638"/>
              <a:gd name="connsiteY7" fmla="*/ 16129 h 583430"/>
              <a:gd name="connsiteX8" fmla="*/ 343366 w 394638"/>
              <a:gd name="connsiteY8" fmla="*/ 27326 h 583430"/>
              <a:gd name="connsiteX9" fmla="*/ 320973 w 394638"/>
              <a:gd name="connsiteY9" fmla="*/ 49719 h 583430"/>
              <a:gd name="connsiteX10" fmla="*/ 298579 w 394638"/>
              <a:gd name="connsiteY10" fmla="*/ 64648 h 583430"/>
              <a:gd name="connsiteX11" fmla="*/ 291115 w 394638"/>
              <a:gd name="connsiteY11" fmla="*/ 72113 h 583430"/>
              <a:gd name="connsiteX12" fmla="*/ 279918 w 394638"/>
              <a:gd name="connsiteY12" fmla="*/ 75845 h 583430"/>
              <a:gd name="connsiteX13" fmla="*/ 257525 w 394638"/>
              <a:gd name="connsiteY13" fmla="*/ 94506 h 583430"/>
              <a:gd name="connsiteX14" fmla="*/ 231399 w 394638"/>
              <a:gd name="connsiteY14" fmla="*/ 101971 h 583430"/>
              <a:gd name="connsiteX15" fmla="*/ 220202 w 394638"/>
              <a:gd name="connsiteY15" fmla="*/ 109435 h 583430"/>
              <a:gd name="connsiteX16" fmla="*/ 197809 w 394638"/>
              <a:gd name="connsiteY16" fmla="*/ 116900 h 583430"/>
              <a:gd name="connsiteX17" fmla="*/ 186612 w 394638"/>
              <a:gd name="connsiteY17" fmla="*/ 120632 h 583430"/>
              <a:gd name="connsiteX18" fmla="*/ 153022 w 394638"/>
              <a:gd name="connsiteY18" fmla="*/ 135561 h 583430"/>
              <a:gd name="connsiteX19" fmla="*/ 141825 w 394638"/>
              <a:gd name="connsiteY19" fmla="*/ 139293 h 583430"/>
              <a:gd name="connsiteX20" fmla="*/ 74645 w 394638"/>
              <a:gd name="connsiteY20" fmla="*/ 143025 h 583430"/>
              <a:gd name="connsiteX21" fmla="*/ 59716 w 394638"/>
              <a:gd name="connsiteY21" fmla="*/ 161687 h 583430"/>
              <a:gd name="connsiteX22" fmla="*/ 44787 w 394638"/>
              <a:gd name="connsiteY22" fmla="*/ 176616 h 583430"/>
              <a:gd name="connsiteX23" fmla="*/ 33590 w 394638"/>
              <a:gd name="connsiteY23" fmla="*/ 202741 h 583430"/>
              <a:gd name="connsiteX24" fmla="*/ 26126 w 394638"/>
              <a:gd name="connsiteY24" fmla="*/ 210206 h 583430"/>
              <a:gd name="connsiteX25" fmla="*/ 3732 w 394638"/>
              <a:gd name="connsiteY25" fmla="*/ 207622 h 583430"/>
              <a:gd name="connsiteX0" fmla="*/ 3732 w 394638"/>
              <a:gd name="connsiteY0" fmla="*/ 207622 h 583430"/>
              <a:gd name="connsiteX1" fmla="*/ 0 w 394638"/>
              <a:gd name="connsiteY1" fmla="*/ 575966 h 583430"/>
              <a:gd name="connsiteX2" fmla="*/ 11197 w 394638"/>
              <a:gd name="connsiteY2" fmla="*/ 568501 h 583430"/>
              <a:gd name="connsiteX3" fmla="*/ 388153 w 394638"/>
              <a:gd name="connsiteY3" fmla="*/ 583430 h 583430"/>
              <a:gd name="connsiteX4" fmla="*/ 388153 w 394638"/>
              <a:gd name="connsiteY4" fmla="*/ 31058 h 583430"/>
              <a:gd name="connsiteX5" fmla="*/ 391886 w 394638"/>
              <a:gd name="connsiteY5" fmla="*/ 1200 h 583430"/>
              <a:gd name="connsiteX6" fmla="*/ 369492 w 394638"/>
              <a:gd name="connsiteY6" fmla="*/ 16129 h 583430"/>
              <a:gd name="connsiteX7" fmla="*/ 343366 w 394638"/>
              <a:gd name="connsiteY7" fmla="*/ 27326 h 583430"/>
              <a:gd name="connsiteX8" fmla="*/ 320973 w 394638"/>
              <a:gd name="connsiteY8" fmla="*/ 49719 h 583430"/>
              <a:gd name="connsiteX9" fmla="*/ 298579 w 394638"/>
              <a:gd name="connsiteY9" fmla="*/ 64648 h 583430"/>
              <a:gd name="connsiteX10" fmla="*/ 291115 w 394638"/>
              <a:gd name="connsiteY10" fmla="*/ 72113 h 583430"/>
              <a:gd name="connsiteX11" fmla="*/ 279918 w 394638"/>
              <a:gd name="connsiteY11" fmla="*/ 75845 h 583430"/>
              <a:gd name="connsiteX12" fmla="*/ 257525 w 394638"/>
              <a:gd name="connsiteY12" fmla="*/ 94506 h 583430"/>
              <a:gd name="connsiteX13" fmla="*/ 231399 w 394638"/>
              <a:gd name="connsiteY13" fmla="*/ 101971 h 583430"/>
              <a:gd name="connsiteX14" fmla="*/ 220202 w 394638"/>
              <a:gd name="connsiteY14" fmla="*/ 109435 h 583430"/>
              <a:gd name="connsiteX15" fmla="*/ 197809 w 394638"/>
              <a:gd name="connsiteY15" fmla="*/ 116900 h 583430"/>
              <a:gd name="connsiteX16" fmla="*/ 186612 w 394638"/>
              <a:gd name="connsiteY16" fmla="*/ 120632 h 583430"/>
              <a:gd name="connsiteX17" fmla="*/ 153022 w 394638"/>
              <a:gd name="connsiteY17" fmla="*/ 135561 h 583430"/>
              <a:gd name="connsiteX18" fmla="*/ 141825 w 394638"/>
              <a:gd name="connsiteY18" fmla="*/ 139293 h 583430"/>
              <a:gd name="connsiteX19" fmla="*/ 74645 w 394638"/>
              <a:gd name="connsiteY19" fmla="*/ 143025 h 583430"/>
              <a:gd name="connsiteX20" fmla="*/ 59716 w 394638"/>
              <a:gd name="connsiteY20" fmla="*/ 161687 h 583430"/>
              <a:gd name="connsiteX21" fmla="*/ 44787 w 394638"/>
              <a:gd name="connsiteY21" fmla="*/ 176616 h 583430"/>
              <a:gd name="connsiteX22" fmla="*/ 33590 w 394638"/>
              <a:gd name="connsiteY22" fmla="*/ 202741 h 583430"/>
              <a:gd name="connsiteX23" fmla="*/ 26126 w 394638"/>
              <a:gd name="connsiteY23" fmla="*/ 210206 h 583430"/>
              <a:gd name="connsiteX24" fmla="*/ 3732 w 394638"/>
              <a:gd name="connsiteY24" fmla="*/ 207622 h 583430"/>
              <a:gd name="connsiteX0" fmla="*/ 3732 w 416767"/>
              <a:gd name="connsiteY0" fmla="*/ 207622 h 638346"/>
              <a:gd name="connsiteX1" fmla="*/ 0 w 416767"/>
              <a:gd name="connsiteY1" fmla="*/ 575966 h 638346"/>
              <a:gd name="connsiteX2" fmla="*/ 388153 w 416767"/>
              <a:gd name="connsiteY2" fmla="*/ 583430 h 638346"/>
              <a:gd name="connsiteX3" fmla="*/ 388153 w 416767"/>
              <a:gd name="connsiteY3" fmla="*/ 31058 h 638346"/>
              <a:gd name="connsiteX4" fmla="*/ 391886 w 416767"/>
              <a:gd name="connsiteY4" fmla="*/ 1200 h 638346"/>
              <a:gd name="connsiteX5" fmla="*/ 369492 w 416767"/>
              <a:gd name="connsiteY5" fmla="*/ 16129 h 638346"/>
              <a:gd name="connsiteX6" fmla="*/ 343366 w 416767"/>
              <a:gd name="connsiteY6" fmla="*/ 27326 h 638346"/>
              <a:gd name="connsiteX7" fmla="*/ 320973 w 416767"/>
              <a:gd name="connsiteY7" fmla="*/ 49719 h 638346"/>
              <a:gd name="connsiteX8" fmla="*/ 298579 w 416767"/>
              <a:gd name="connsiteY8" fmla="*/ 64648 h 638346"/>
              <a:gd name="connsiteX9" fmla="*/ 291115 w 416767"/>
              <a:gd name="connsiteY9" fmla="*/ 72113 h 638346"/>
              <a:gd name="connsiteX10" fmla="*/ 279918 w 416767"/>
              <a:gd name="connsiteY10" fmla="*/ 75845 h 638346"/>
              <a:gd name="connsiteX11" fmla="*/ 257525 w 416767"/>
              <a:gd name="connsiteY11" fmla="*/ 94506 h 638346"/>
              <a:gd name="connsiteX12" fmla="*/ 231399 w 416767"/>
              <a:gd name="connsiteY12" fmla="*/ 101971 h 638346"/>
              <a:gd name="connsiteX13" fmla="*/ 220202 w 416767"/>
              <a:gd name="connsiteY13" fmla="*/ 109435 h 638346"/>
              <a:gd name="connsiteX14" fmla="*/ 197809 w 416767"/>
              <a:gd name="connsiteY14" fmla="*/ 116900 h 638346"/>
              <a:gd name="connsiteX15" fmla="*/ 186612 w 416767"/>
              <a:gd name="connsiteY15" fmla="*/ 120632 h 638346"/>
              <a:gd name="connsiteX16" fmla="*/ 153022 w 416767"/>
              <a:gd name="connsiteY16" fmla="*/ 135561 h 638346"/>
              <a:gd name="connsiteX17" fmla="*/ 141825 w 416767"/>
              <a:gd name="connsiteY17" fmla="*/ 139293 h 638346"/>
              <a:gd name="connsiteX18" fmla="*/ 74645 w 416767"/>
              <a:gd name="connsiteY18" fmla="*/ 143025 h 638346"/>
              <a:gd name="connsiteX19" fmla="*/ 59716 w 416767"/>
              <a:gd name="connsiteY19" fmla="*/ 161687 h 638346"/>
              <a:gd name="connsiteX20" fmla="*/ 44787 w 416767"/>
              <a:gd name="connsiteY20" fmla="*/ 176616 h 638346"/>
              <a:gd name="connsiteX21" fmla="*/ 33590 w 416767"/>
              <a:gd name="connsiteY21" fmla="*/ 202741 h 638346"/>
              <a:gd name="connsiteX22" fmla="*/ 26126 w 416767"/>
              <a:gd name="connsiteY22" fmla="*/ 210206 h 638346"/>
              <a:gd name="connsiteX23" fmla="*/ 3732 w 416767"/>
              <a:gd name="connsiteY23" fmla="*/ 207622 h 638346"/>
              <a:gd name="connsiteX0" fmla="*/ 3732 w 421232"/>
              <a:gd name="connsiteY0" fmla="*/ 207622 h 606023"/>
              <a:gd name="connsiteX1" fmla="*/ 0 w 421232"/>
              <a:gd name="connsiteY1" fmla="*/ 575966 h 606023"/>
              <a:gd name="connsiteX2" fmla="*/ 388153 w 421232"/>
              <a:gd name="connsiteY2" fmla="*/ 583430 h 606023"/>
              <a:gd name="connsiteX3" fmla="*/ 388153 w 421232"/>
              <a:gd name="connsiteY3" fmla="*/ 31058 h 606023"/>
              <a:gd name="connsiteX4" fmla="*/ 391886 w 421232"/>
              <a:gd name="connsiteY4" fmla="*/ 1200 h 606023"/>
              <a:gd name="connsiteX5" fmla="*/ 369492 w 421232"/>
              <a:gd name="connsiteY5" fmla="*/ 16129 h 606023"/>
              <a:gd name="connsiteX6" fmla="*/ 343366 w 421232"/>
              <a:gd name="connsiteY6" fmla="*/ 27326 h 606023"/>
              <a:gd name="connsiteX7" fmla="*/ 320973 w 421232"/>
              <a:gd name="connsiteY7" fmla="*/ 49719 h 606023"/>
              <a:gd name="connsiteX8" fmla="*/ 298579 w 421232"/>
              <a:gd name="connsiteY8" fmla="*/ 64648 h 606023"/>
              <a:gd name="connsiteX9" fmla="*/ 291115 w 421232"/>
              <a:gd name="connsiteY9" fmla="*/ 72113 h 606023"/>
              <a:gd name="connsiteX10" fmla="*/ 279918 w 421232"/>
              <a:gd name="connsiteY10" fmla="*/ 75845 h 606023"/>
              <a:gd name="connsiteX11" fmla="*/ 257525 w 421232"/>
              <a:gd name="connsiteY11" fmla="*/ 94506 h 606023"/>
              <a:gd name="connsiteX12" fmla="*/ 231399 w 421232"/>
              <a:gd name="connsiteY12" fmla="*/ 101971 h 606023"/>
              <a:gd name="connsiteX13" fmla="*/ 220202 w 421232"/>
              <a:gd name="connsiteY13" fmla="*/ 109435 h 606023"/>
              <a:gd name="connsiteX14" fmla="*/ 197809 w 421232"/>
              <a:gd name="connsiteY14" fmla="*/ 116900 h 606023"/>
              <a:gd name="connsiteX15" fmla="*/ 186612 w 421232"/>
              <a:gd name="connsiteY15" fmla="*/ 120632 h 606023"/>
              <a:gd name="connsiteX16" fmla="*/ 153022 w 421232"/>
              <a:gd name="connsiteY16" fmla="*/ 135561 h 606023"/>
              <a:gd name="connsiteX17" fmla="*/ 141825 w 421232"/>
              <a:gd name="connsiteY17" fmla="*/ 139293 h 606023"/>
              <a:gd name="connsiteX18" fmla="*/ 74645 w 421232"/>
              <a:gd name="connsiteY18" fmla="*/ 143025 h 606023"/>
              <a:gd name="connsiteX19" fmla="*/ 59716 w 421232"/>
              <a:gd name="connsiteY19" fmla="*/ 161687 h 606023"/>
              <a:gd name="connsiteX20" fmla="*/ 44787 w 421232"/>
              <a:gd name="connsiteY20" fmla="*/ 176616 h 606023"/>
              <a:gd name="connsiteX21" fmla="*/ 33590 w 421232"/>
              <a:gd name="connsiteY21" fmla="*/ 202741 h 606023"/>
              <a:gd name="connsiteX22" fmla="*/ 26126 w 421232"/>
              <a:gd name="connsiteY22" fmla="*/ 210206 h 606023"/>
              <a:gd name="connsiteX23" fmla="*/ 3732 w 421232"/>
              <a:gd name="connsiteY23" fmla="*/ 207622 h 606023"/>
              <a:gd name="connsiteX0" fmla="*/ 3732 w 421232"/>
              <a:gd name="connsiteY0" fmla="*/ 207622 h 583430"/>
              <a:gd name="connsiteX1" fmla="*/ 0 w 421232"/>
              <a:gd name="connsiteY1" fmla="*/ 575966 h 583430"/>
              <a:gd name="connsiteX2" fmla="*/ 388153 w 421232"/>
              <a:gd name="connsiteY2" fmla="*/ 583430 h 583430"/>
              <a:gd name="connsiteX3" fmla="*/ 388153 w 421232"/>
              <a:gd name="connsiteY3" fmla="*/ 31058 h 583430"/>
              <a:gd name="connsiteX4" fmla="*/ 391886 w 421232"/>
              <a:gd name="connsiteY4" fmla="*/ 1200 h 583430"/>
              <a:gd name="connsiteX5" fmla="*/ 369492 w 421232"/>
              <a:gd name="connsiteY5" fmla="*/ 16129 h 583430"/>
              <a:gd name="connsiteX6" fmla="*/ 343366 w 421232"/>
              <a:gd name="connsiteY6" fmla="*/ 27326 h 583430"/>
              <a:gd name="connsiteX7" fmla="*/ 320973 w 421232"/>
              <a:gd name="connsiteY7" fmla="*/ 49719 h 583430"/>
              <a:gd name="connsiteX8" fmla="*/ 298579 w 421232"/>
              <a:gd name="connsiteY8" fmla="*/ 64648 h 583430"/>
              <a:gd name="connsiteX9" fmla="*/ 291115 w 421232"/>
              <a:gd name="connsiteY9" fmla="*/ 72113 h 583430"/>
              <a:gd name="connsiteX10" fmla="*/ 279918 w 421232"/>
              <a:gd name="connsiteY10" fmla="*/ 75845 h 583430"/>
              <a:gd name="connsiteX11" fmla="*/ 257525 w 421232"/>
              <a:gd name="connsiteY11" fmla="*/ 94506 h 583430"/>
              <a:gd name="connsiteX12" fmla="*/ 231399 w 421232"/>
              <a:gd name="connsiteY12" fmla="*/ 101971 h 583430"/>
              <a:gd name="connsiteX13" fmla="*/ 220202 w 421232"/>
              <a:gd name="connsiteY13" fmla="*/ 109435 h 583430"/>
              <a:gd name="connsiteX14" fmla="*/ 197809 w 421232"/>
              <a:gd name="connsiteY14" fmla="*/ 116900 h 583430"/>
              <a:gd name="connsiteX15" fmla="*/ 186612 w 421232"/>
              <a:gd name="connsiteY15" fmla="*/ 120632 h 583430"/>
              <a:gd name="connsiteX16" fmla="*/ 153022 w 421232"/>
              <a:gd name="connsiteY16" fmla="*/ 135561 h 583430"/>
              <a:gd name="connsiteX17" fmla="*/ 141825 w 421232"/>
              <a:gd name="connsiteY17" fmla="*/ 139293 h 583430"/>
              <a:gd name="connsiteX18" fmla="*/ 74645 w 421232"/>
              <a:gd name="connsiteY18" fmla="*/ 143025 h 583430"/>
              <a:gd name="connsiteX19" fmla="*/ 59716 w 421232"/>
              <a:gd name="connsiteY19" fmla="*/ 161687 h 583430"/>
              <a:gd name="connsiteX20" fmla="*/ 44787 w 421232"/>
              <a:gd name="connsiteY20" fmla="*/ 176616 h 583430"/>
              <a:gd name="connsiteX21" fmla="*/ 33590 w 421232"/>
              <a:gd name="connsiteY21" fmla="*/ 202741 h 583430"/>
              <a:gd name="connsiteX22" fmla="*/ 26126 w 421232"/>
              <a:gd name="connsiteY22" fmla="*/ 210206 h 583430"/>
              <a:gd name="connsiteX23" fmla="*/ 3732 w 421232"/>
              <a:gd name="connsiteY23" fmla="*/ 207622 h 583430"/>
              <a:gd name="connsiteX0" fmla="*/ 3732 w 394638"/>
              <a:gd name="connsiteY0" fmla="*/ 207622 h 639564"/>
              <a:gd name="connsiteX1" fmla="*/ 0 w 394638"/>
              <a:gd name="connsiteY1" fmla="*/ 575966 h 639564"/>
              <a:gd name="connsiteX2" fmla="*/ 388153 w 394638"/>
              <a:gd name="connsiteY2" fmla="*/ 583430 h 639564"/>
              <a:gd name="connsiteX3" fmla="*/ 388153 w 394638"/>
              <a:gd name="connsiteY3" fmla="*/ 31058 h 639564"/>
              <a:gd name="connsiteX4" fmla="*/ 391886 w 394638"/>
              <a:gd name="connsiteY4" fmla="*/ 1200 h 639564"/>
              <a:gd name="connsiteX5" fmla="*/ 369492 w 394638"/>
              <a:gd name="connsiteY5" fmla="*/ 16129 h 639564"/>
              <a:gd name="connsiteX6" fmla="*/ 343366 w 394638"/>
              <a:gd name="connsiteY6" fmla="*/ 27326 h 639564"/>
              <a:gd name="connsiteX7" fmla="*/ 320973 w 394638"/>
              <a:gd name="connsiteY7" fmla="*/ 49719 h 639564"/>
              <a:gd name="connsiteX8" fmla="*/ 298579 w 394638"/>
              <a:gd name="connsiteY8" fmla="*/ 64648 h 639564"/>
              <a:gd name="connsiteX9" fmla="*/ 291115 w 394638"/>
              <a:gd name="connsiteY9" fmla="*/ 72113 h 639564"/>
              <a:gd name="connsiteX10" fmla="*/ 279918 w 394638"/>
              <a:gd name="connsiteY10" fmla="*/ 75845 h 639564"/>
              <a:gd name="connsiteX11" fmla="*/ 257525 w 394638"/>
              <a:gd name="connsiteY11" fmla="*/ 94506 h 639564"/>
              <a:gd name="connsiteX12" fmla="*/ 231399 w 394638"/>
              <a:gd name="connsiteY12" fmla="*/ 101971 h 639564"/>
              <a:gd name="connsiteX13" fmla="*/ 220202 w 394638"/>
              <a:gd name="connsiteY13" fmla="*/ 109435 h 639564"/>
              <a:gd name="connsiteX14" fmla="*/ 197809 w 394638"/>
              <a:gd name="connsiteY14" fmla="*/ 116900 h 639564"/>
              <a:gd name="connsiteX15" fmla="*/ 186612 w 394638"/>
              <a:gd name="connsiteY15" fmla="*/ 120632 h 639564"/>
              <a:gd name="connsiteX16" fmla="*/ 153022 w 394638"/>
              <a:gd name="connsiteY16" fmla="*/ 135561 h 639564"/>
              <a:gd name="connsiteX17" fmla="*/ 141825 w 394638"/>
              <a:gd name="connsiteY17" fmla="*/ 139293 h 639564"/>
              <a:gd name="connsiteX18" fmla="*/ 74645 w 394638"/>
              <a:gd name="connsiteY18" fmla="*/ 143025 h 639564"/>
              <a:gd name="connsiteX19" fmla="*/ 59716 w 394638"/>
              <a:gd name="connsiteY19" fmla="*/ 161687 h 639564"/>
              <a:gd name="connsiteX20" fmla="*/ 44787 w 394638"/>
              <a:gd name="connsiteY20" fmla="*/ 176616 h 639564"/>
              <a:gd name="connsiteX21" fmla="*/ 33590 w 394638"/>
              <a:gd name="connsiteY21" fmla="*/ 202741 h 639564"/>
              <a:gd name="connsiteX22" fmla="*/ 26126 w 394638"/>
              <a:gd name="connsiteY22" fmla="*/ 210206 h 639564"/>
              <a:gd name="connsiteX23" fmla="*/ 3732 w 394638"/>
              <a:gd name="connsiteY23" fmla="*/ 207622 h 639564"/>
              <a:gd name="connsiteX0" fmla="*/ 3732 w 446246"/>
              <a:gd name="connsiteY0" fmla="*/ 207622 h 584346"/>
              <a:gd name="connsiteX1" fmla="*/ 0 w 446246"/>
              <a:gd name="connsiteY1" fmla="*/ 575966 h 584346"/>
              <a:gd name="connsiteX2" fmla="*/ 388153 w 446246"/>
              <a:gd name="connsiteY2" fmla="*/ 583430 h 584346"/>
              <a:gd name="connsiteX3" fmla="*/ 388153 w 446246"/>
              <a:gd name="connsiteY3" fmla="*/ 31058 h 584346"/>
              <a:gd name="connsiteX4" fmla="*/ 391886 w 446246"/>
              <a:gd name="connsiteY4" fmla="*/ 1200 h 584346"/>
              <a:gd name="connsiteX5" fmla="*/ 369492 w 446246"/>
              <a:gd name="connsiteY5" fmla="*/ 16129 h 584346"/>
              <a:gd name="connsiteX6" fmla="*/ 343366 w 446246"/>
              <a:gd name="connsiteY6" fmla="*/ 27326 h 584346"/>
              <a:gd name="connsiteX7" fmla="*/ 320973 w 446246"/>
              <a:gd name="connsiteY7" fmla="*/ 49719 h 584346"/>
              <a:gd name="connsiteX8" fmla="*/ 298579 w 446246"/>
              <a:gd name="connsiteY8" fmla="*/ 64648 h 584346"/>
              <a:gd name="connsiteX9" fmla="*/ 291115 w 446246"/>
              <a:gd name="connsiteY9" fmla="*/ 72113 h 584346"/>
              <a:gd name="connsiteX10" fmla="*/ 279918 w 446246"/>
              <a:gd name="connsiteY10" fmla="*/ 75845 h 584346"/>
              <a:gd name="connsiteX11" fmla="*/ 257525 w 446246"/>
              <a:gd name="connsiteY11" fmla="*/ 94506 h 584346"/>
              <a:gd name="connsiteX12" fmla="*/ 231399 w 446246"/>
              <a:gd name="connsiteY12" fmla="*/ 101971 h 584346"/>
              <a:gd name="connsiteX13" fmla="*/ 220202 w 446246"/>
              <a:gd name="connsiteY13" fmla="*/ 109435 h 584346"/>
              <a:gd name="connsiteX14" fmla="*/ 197809 w 446246"/>
              <a:gd name="connsiteY14" fmla="*/ 116900 h 584346"/>
              <a:gd name="connsiteX15" fmla="*/ 186612 w 446246"/>
              <a:gd name="connsiteY15" fmla="*/ 120632 h 584346"/>
              <a:gd name="connsiteX16" fmla="*/ 153022 w 446246"/>
              <a:gd name="connsiteY16" fmla="*/ 135561 h 584346"/>
              <a:gd name="connsiteX17" fmla="*/ 141825 w 446246"/>
              <a:gd name="connsiteY17" fmla="*/ 139293 h 584346"/>
              <a:gd name="connsiteX18" fmla="*/ 74645 w 446246"/>
              <a:gd name="connsiteY18" fmla="*/ 143025 h 584346"/>
              <a:gd name="connsiteX19" fmla="*/ 59716 w 446246"/>
              <a:gd name="connsiteY19" fmla="*/ 161687 h 584346"/>
              <a:gd name="connsiteX20" fmla="*/ 44787 w 446246"/>
              <a:gd name="connsiteY20" fmla="*/ 176616 h 584346"/>
              <a:gd name="connsiteX21" fmla="*/ 33590 w 446246"/>
              <a:gd name="connsiteY21" fmla="*/ 202741 h 584346"/>
              <a:gd name="connsiteX22" fmla="*/ 26126 w 446246"/>
              <a:gd name="connsiteY22" fmla="*/ 210206 h 584346"/>
              <a:gd name="connsiteX23" fmla="*/ 3732 w 446246"/>
              <a:gd name="connsiteY23" fmla="*/ 207622 h 584346"/>
              <a:gd name="connsiteX0" fmla="*/ 3732 w 452945"/>
              <a:gd name="connsiteY0" fmla="*/ 207622 h 584211"/>
              <a:gd name="connsiteX1" fmla="*/ 0 w 452945"/>
              <a:gd name="connsiteY1" fmla="*/ 575966 h 584211"/>
              <a:gd name="connsiteX2" fmla="*/ 388153 w 452945"/>
              <a:gd name="connsiteY2" fmla="*/ 583430 h 584211"/>
              <a:gd name="connsiteX3" fmla="*/ 388153 w 452945"/>
              <a:gd name="connsiteY3" fmla="*/ 31058 h 584211"/>
              <a:gd name="connsiteX4" fmla="*/ 391886 w 452945"/>
              <a:gd name="connsiteY4" fmla="*/ 1200 h 584211"/>
              <a:gd name="connsiteX5" fmla="*/ 369492 w 452945"/>
              <a:gd name="connsiteY5" fmla="*/ 16129 h 584211"/>
              <a:gd name="connsiteX6" fmla="*/ 343366 w 452945"/>
              <a:gd name="connsiteY6" fmla="*/ 27326 h 584211"/>
              <a:gd name="connsiteX7" fmla="*/ 320973 w 452945"/>
              <a:gd name="connsiteY7" fmla="*/ 49719 h 584211"/>
              <a:gd name="connsiteX8" fmla="*/ 298579 w 452945"/>
              <a:gd name="connsiteY8" fmla="*/ 64648 h 584211"/>
              <a:gd name="connsiteX9" fmla="*/ 291115 w 452945"/>
              <a:gd name="connsiteY9" fmla="*/ 72113 h 584211"/>
              <a:gd name="connsiteX10" fmla="*/ 279918 w 452945"/>
              <a:gd name="connsiteY10" fmla="*/ 75845 h 584211"/>
              <a:gd name="connsiteX11" fmla="*/ 257525 w 452945"/>
              <a:gd name="connsiteY11" fmla="*/ 94506 h 584211"/>
              <a:gd name="connsiteX12" fmla="*/ 231399 w 452945"/>
              <a:gd name="connsiteY12" fmla="*/ 101971 h 584211"/>
              <a:gd name="connsiteX13" fmla="*/ 220202 w 452945"/>
              <a:gd name="connsiteY13" fmla="*/ 109435 h 584211"/>
              <a:gd name="connsiteX14" fmla="*/ 197809 w 452945"/>
              <a:gd name="connsiteY14" fmla="*/ 116900 h 584211"/>
              <a:gd name="connsiteX15" fmla="*/ 186612 w 452945"/>
              <a:gd name="connsiteY15" fmla="*/ 120632 h 584211"/>
              <a:gd name="connsiteX16" fmla="*/ 153022 w 452945"/>
              <a:gd name="connsiteY16" fmla="*/ 135561 h 584211"/>
              <a:gd name="connsiteX17" fmla="*/ 141825 w 452945"/>
              <a:gd name="connsiteY17" fmla="*/ 139293 h 584211"/>
              <a:gd name="connsiteX18" fmla="*/ 74645 w 452945"/>
              <a:gd name="connsiteY18" fmla="*/ 143025 h 584211"/>
              <a:gd name="connsiteX19" fmla="*/ 59716 w 452945"/>
              <a:gd name="connsiteY19" fmla="*/ 161687 h 584211"/>
              <a:gd name="connsiteX20" fmla="*/ 44787 w 452945"/>
              <a:gd name="connsiteY20" fmla="*/ 176616 h 584211"/>
              <a:gd name="connsiteX21" fmla="*/ 33590 w 452945"/>
              <a:gd name="connsiteY21" fmla="*/ 202741 h 584211"/>
              <a:gd name="connsiteX22" fmla="*/ 26126 w 452945"/>
              <a:gd name="connsiteY22" fmla="*/ 210206 h 584211"/>
              <a:gd name="connsiteX23" fmla="*/ 3732 w 452945"/>
              <a:gd name="connsiteY23" fmla="*/ 207622 h 584211"/>
              <a:gd name="connsiteX0" fmla="*/ 3732 w 394889"/>
              <a:gd name="connsiteY0" fmla="*/ 207622 h 583431"/>
              <a:gd name="connsiteX1" fmla="*/ 0 w 394889"/>
              <a:gd name="connsiteY1" fmla="*/ 575966 h 583431"/>
              <a:gd name="connsiteX2" fmla="*/ 388153 w 394889"/>
              <a:gd name="connsiteY2" fmla="*/ 583430 h 583431"/>
              <a:gd name="connsiteX3" fmla="*/ 388153 w 394889"/>
              <a:gd name="connsiteY3" fmla="*/ 31058 h 583431"/>
              <a:gd name="connsiteX4" fmla="*/ 391886 w 394889"/>
              <a:gd name="connsiteY4" fmla="*/ 1200 h 583431"/>
              <a:gd name="connsiteX5" fmla="*/ 369492 w 394889"/>
              <a:gd name="connsiteY5" fmla="*/ 16129 h 583431"/>
              <a:gd name="connsiteX6" fmla="*/ 343366 w 394889"/>
              <a:gd name="connsiteY6" fmla="*/ 27326 h 583431"/>
              <a:gd name="connsiteX7" fmla="*/ 320973 w 394889"/>
              <a:gd name="connsiteY7" fmla="*/ 49719 h 583431"/>
              <a:gd name="connsiteX8" fmla="*/ 298579 w 394889"/>
              <a:gd name="connsiteY8" fmla="*/ 64648 h 583431"/>
              <a:gd name="connsiteX9" fmla="*/ 291115 w 394889"/>
              <a:gd name="connsiteY9" fmla="*/ 72113 h 583431"/>
              <a:gd name="connsiteX10" fmla="*/ 279918 w 394889"/>
              <a:gd name="connsiteY10" fmla="*/ 75845 h 583431"/>
              <a:gd name="connsiteX11" fmla="*/ 257525 w 394889"/>
              <a:gd name="connsiteY11" fmla="*/ 94506 h 583431"/>
              <a:gd name="connsiteX12" fmla="*/ 231399 w 394889"/>
              <a:gd name="connsiteY12" fmla="*/ 101971 h 583431"/>
              <a:gd name="connsiteX13" fmla="*/ 220202 w 394889"/>
              <a:gd name="connsiteY13" fmla="*/ 109435 h 583431"/>
              <a:gd name="connsiteX14" fmla="*/ 197809 w 394889"/>
              <a:gd name="connsiteY14" fmla="*/ 116900 h 583431"/>
              <a:gd name="connsiteX15" fmla="*/ 186612 w 394889"/>
              <a:gd name="connsiteY15" fmla="*/ 120632 h 583431"/>
              <a:gd name="connsiteX16" fmla="*/ 153022 w 394889"/>
              <a:gd name="connsiteY16" fmla="*/ 135561 h 583431"/>
              <a:gd name="connsiteX17" fmla="*/ 141825 w 394889"/>
              <a:gd name="connsiteY17" fmla="*/ 139293 h 583431"/>
              <a:gd name="connsiteX18" fmla="*/ 74645 w 394889"/>
              <a:gd name="connsiteY18" fmla="*/ 143025 h 583431"/>
              <a:gd name="connsiteX19" fmla="*/ 59716 w 394889"/>
              <a:gd name="connsiteY19" fmla="*/ 161687 h 583431"/>
              <a:gd name="connsiteX20" fmla="*/ 44787 w 394889"/>
              <a:gd name="connsiteY20" fmla="*/ 176616 h 583431"/>
              <a:gd name="connsiteX21" fmla="*/ 33590 w 394889"/>
              <a:gd name="connsiteY21" fmla="*/ 202741 h 583431"/>
              <a:gd name="connsiteX22" fmla="*/ 26126 w 394889"/>
              <a:gd name="connsiteY22" fmla="*/ 210206 h 583431"/>
              <a:gd name="connsiteX23" fmla="*/ 3732 w 394889"/>
              <a:gd name="connsiteY23" fmla="*/ 207622 h 583431"/>
              <a:gd name="connsiteX0" fmla="*/ 3732 w 394638"/>
              <a:gd name="connsiteY0" fmla="*/ 207622 h 578407"/>
              <a:gd name="connsiteX1" fmla="*/ 0 w 394638"/>
              <a:gd name="connsiteY1" fmla="*/ 575966 h 578407"/>
              <a:gd name="connsiteX2" fmla="*/ 368056 w 394638"/>
              <a:gd name="connsiteY2" fmla="*/ 578406 h 578407"/>
              <a:gd name="connsiteX3" fmla="*/ 388153 w 394638"/>
              <a:gd name="connsiteY3" fmla="*/ 31058 h 578407"/>
              <a:gd name="connsiteX4" fmla="*/ 391886 w 394638"/>
              <a:gd name="connsiteY4" fmla="*/ 1200 h 578407"/>
              <a:gd name="connsiteX5" fmla="*/ 369492 w 394638"/>
              <a:gd name="connsiteY5" fmla="*/ 16129 h 578407"/>
              <a:gd name="connsiteX6" fmla="*/ 343366 w 394638"/>
              <a:gd name="connsiteY6" fmla="*/ 27326 h 578407"/>
              <a:gd name="connsiteX7" fmla="*/ 320973 w 394638"/>
              <a:gd name="connsiteY7" fmla="*/ 49719 h 578407"/>
              <a:gd name="connsiteX8" fmla="*/ 298579 w 394638"/>
              <a:gd name="connsiteY8" fmla="*/ 64648 h 578407"/>
              <a:gd name="connsiteX9" fmla="*/ 291115 w 394638"/>
              <a:gd name="connsiteY9" fmla="*/ 72113 h 578407"/>
              <a:gd name="connsiteX10" fmla="*/ 279918 w 394638"/>
              <a:gd name="connsiteY10" fmla="*/ 75845 h 578407"/>
              <a:gd name="connsiteX11" fmla="*/ 257525 w 394638"/>
              <a:gd name="connsiteY11" fmla="*/ 94506 h 578407"/>
              <a:gd name="connsiteX12" fmla="*/ 231399 w 394638"/>
              <a:gd name="connsiteY12" fmla="*/ 101971 h 578407"/>
              <a:gd name="connsiteX13" fmla="*/ 220202 w 394638"/>
              <a:gd name="connsiteY13" fmla="*/ 109435 h 578407"/>
              <a:gd name="connsiteX14" fmla="*/ 197809 w 394638"/>
              <a:gd name="connsiteY14" fmla="*/ 116900 h 578407"/>
              <a:gd name="connsiteX15" fmla="*/ 186612 w 394638"/>
              <a:gd name="connsiteY15" fmla="*/ 120632 h 578407"/>
              <a:gd name="connsiteX16" fmla="*/ 153022 w 394638"/>
              <a:gd name="connsiteY16" fmla="*/ 135561 h 578407"/>
              <a:gd name="connsiteX17" fmla="*/ 141825 w 394638"/>
              <a:gd name="connsiteY17" fmla="*/ 139293 h 578407"/>
              <a:gd name="connsiteX18" fmla="*/ 74645 w 394638"/>
              <a:gd name="connsiteY18" fmla="*/ 143025 h 578407"/>
              <a:gd name="connsiteX19" fmla="*/ 59716 w 394638"/>
              <a:gd name="connsiteY19" fmla="*/ 161687 h 578407"/>
              <a:gd name="connsiteX20" fmla="*/ 44787 w 394638"/>
              <a:gd name="connsiteY20" fmla="*/ 176616 h 578407"/>
              <a:gd name="connsiteX21" fmla="*/ 33590 w 394638"/>
              <a:gd name="connsiteY21" fmla="*/ 202741 h 578407"/>
              <a:gd name="connsiteX22" fmla="*/ 26126 w 394638"/>
              <a:gd name="connsiteY22" fmla="*/ 210206 h 578407"/>
              <a:gd name="connsiteX23" fmla="*/ 3732 w 394638"/>
              <a:gd name="connsiteY23" fmla="*/ 207622 h 578407"/>
              <a:gd name="connsiteX0" fmla="*/ 3732 w 394638"/>
              <a:gd name="connsiteY0" fmla="*/ 207622 h 583431"/>
              <a:gd name="connsiteX1" fmla="*/ 0 w 394638"/>
              <a:gd name="connsiteY1" fmla="*/ 575966 h 583431"/>
              <a:gd name="connsiteX2" fmla="*/ 383129 w 394638"/>
              <a:gd name="connsiteY2" fmla="*/ 583430 h 583431"/>
              <a:gd name="connsiteX3" fmla="*/ 388153 w 394638"/>
              <a:gd name="connsiteY3" fmla="*/ 31058 h 583431"/>
              <a:gd name="connsiteX4" fmla="*/ 391886 w 394638"/>
              <a:gd name="connsiteY4" fmla="*/ 1200 h 583431"/>
              <a:gd name="connsiteX5" fmla="*/ 369492 w 394638"/>
              <a:gd name="connsiteY5" fmla="*/ 16129 h 583431"/>
              <a:gd name="connsiteX6" fmla="*/ 343366 w 394638"/>
              <a:gd name="connsiteY6" fmla="*/ 27326 h 583431"/>
              <a:gd name="connsiteX7" fmla="*/ 320973 w 394638"/>
              <a:gd name="connsiteY7" fmla="*/ 49719 h 583431"/>
              <a:gd name="connsiteX8" fmla="*/ 298579 w 394638"/>
              <a:gd name="connsiteY8" fmla="*/ 64648 h 583431"/>
              <a:gd name="connsiteX9" fmla="*/ 291115 w 394638"/>
              <a:gd name="connsiteY9" fmla="*/ 72113 h 583431"/>
              <a:gd name="connsiteX10" fmla="*/ 279918 w 394638"/>
              <a:gd name="connsiteY10" fmla="*/ 75845 h 583431"/>
              <a:gd name="connsiteX11" fmla="*/ 257525 w 394638"/>
              <a:gd name="connsiteY11" fmla="*/ 94506 h 583431"/>
              <a:gd name="connsiteX12" fmla="*/ 231399 w 394638"/>
              <a:gd name="connsiteY12" fmla="*/ 101971 h 583431"/>
              <a:gd name="connsiteX13" fmla="*/ 220202 w 394638"/>
              <a:gd name="connsiteY13" fmla="*/ 109435 h 583431"/>
              <a:gd name="connsiteX14" fmla="*/ 197809 w 394638"/>
              <a:gd name="connsiteY14" fmla="*/ 116900 h 583431"/>
              <a:gd name="connsiteX15" fmla="*/ 186612 w 394638"/>
              <a:gd name="connsiteY15" fmla="*/ 120632 h 583431"/>
              <a:gd name="connsiteX16" fmla="*/ 153022 w 394638"/>
              <a:gd name="connsiteY16" fmla="*/ 135561 h 583431"/>
              <a:gd name="connsiteX17" fmla="*/ 141825 w 394638"/>
              <a:gd name="connsiteY17" fmla="*/ 139293 h 583431"/>
              <a:gd name="connsiteX18" fmla="*/ 74645 w 394638"/>
              <a:gd name="connsiteY18" fmla="*/ 143025 h 583431"/>
              <a:gd name="connsiteX19" fmla="*/ 59716 w 394638"/>
              <a:gd name="connsiteY19" fmla="*/ 161687 h 583431"/>
              <a:gd name="connsiteX20" fmla="*/ 44787 w 394638"/>
              <a:gd name="connsiteY20" fmla="*/ 176616 h 583431"/>
              <a:gd name="connsiteX21" fmla="*/ 33590 w 394638"/>
              <a:gd name="connsiteY21" fmla="*/ 202741 h 583431"/>
              <a:gd name="connsiteX22" fmla="*/ 26126 w 394638"/>
              <a:gd name="connsiteY22" fmla="*/ 210206 h 583431"/>
              <a:gd name="connsiteX23" fmla="*/ 3732 w 394638"/>
              <a:gd name="connsiteY23" fmla="*/ 207622 h 58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4638" h="583431">
                <a:moveTo>
                  <a:pt x="3732" y="207622"/>
                </a:moveTo>
                <a:lnTo>
                  <a:pt x="0" y="575966"/>
                </a:lnTo>
                <a:lnTo>
                  <a:pt x="383129" y="583430"/>
                </a:lnTo>
                <a:cubicBezTo>
                  <a:pt x="398593" y="584377"/>
                  <a:pt x="387531" y="128096"/>
                  <a:pt x="388153" y="31058"/>
                </a:cubicBezTo>
                <a:cubicBezTo>
                  <a:pt x="388369" y="21030"/>
                  <a:pt x="399718" y="7466"/>
                  <a:pt x="391886" y="1200"/>
                </a:cubicBezTo>
                <a:cubicBezTo>
                  <a:pt x="384881" y="-4404"/>
                  <a:pt x="376957" y="11153"/>
                  <a:pt x="369492" y="16129"/>
                </a:cubicBezTo>
                <a:cubicBezTo>
                  <a:pt x="354026" y="26440"/>
                  <a:pt x="362648" y="22506"/>
                  <a:pt x="343366" y="27326"/>
                </a:cubicBezTo>
                <a:cubicBezTo>
                  <a:pt x="306965" y="51594"/>
                  <a:pt x="362640" y="12683"/>
                  <a:pt x="320973" y="49719"/>
                </a:cubicBezTo>
                <a:cubicBezTo>
                  <a:pt x="314268" y="55679"/>
                  <a:pt x="304922" y="58304"/>
                  <a:pt x="298579" y="64648"/>
                </a:cubicBezTo>
                <a:cubicBezTo>
                  <a:pt x="296091" y="67136"/>
                  <a:pt x="294132" y="70303"/>
                  <a:pt x="291115" y="72113"/>
                </a:cubicBezTo>
                <a:cubicBezTo>
                  <a:pt x="287741" y="74137"/>
                  <a:pt x="283650" y="74601"/>
                  <a:pt x="279918" y="75845"/>
                </a:cubicBezTo>
                <a:cubicBezTo>
                  <a:pt x="273192" y="82571"/>
                  <a:pt x="266618" y="90609"/>
                  <a:pt x="257525" y="94506"/>
                </a:cubicBezTo>
                <a:cubicBezTo>
                  <a:pt x="240789" y="101679"/>
                  <a:pt x="245921" y="94711"/>
                  <a:pt x="231399" y="101971"/>
                </a:cubicBezTo>
                <a:cubicBezTo>
                  <a:pt x="227387" y="103977"/>
                  <a:pt x="224301" y="107613"/>
                  <a:pt x="220202" y="109435"/>
                </a:cubicBezTo>
                <a:cubicBezTo>
                  <a:pt x="213012" y="112631"/>
                  <a:pt x="205273" y="114412"/>
                  <a:pt x="197809" y="116900"/>
                </a:cubicBezTo>
                <a:cubicBezTo>
                  <a:pt x="194077" y="118144"/>
                  <a:pt x="189886" y="118450"/>
                  <a:pt x="186612" y="120632"/>
                </a:cubicBezTo>
                <a:cubicBezTo>
                  <a:pt x="168869" y="132460"/>
                  <a:pt x="179669" y="126678"/>
                  <a:pt x="153022" y="135561"/>
                </a:cubicBezTo>
                <a:cubicBezTo>
                  <a:pt x="149290" y="136805"/>
                  <a:pt x="145753" y="139075"/>
                  <a:pt x="141825" y="139293"/>
                </a:cubicBezTo>
                <a:lnTo>
                  <a:pt x="74645" y="143025"/>
                </a:lnTo>
                <a:cubicBezTo>
                  <a:pt x="49233" y="168437"/>
                  <a:pt x="87965" y="128729"/>
                  <a:pt x="59716" y="161687"/>
                </a:cubicBezTo>
                <a:cubicBezTo>
                  <a:pt x="55136" y="167030"/>
                  <a:pt x="44787" y="176616"/>
                  <a:pt x="44787" y="176616"/>
                </a:cubicBezTo>
                <a:cubicBezTo>
                  <a:pt x="41038" y="191612"/>
                  <a:pt x="42964" y="191024"/>
                  <a:pt x="33590" y="202741"/>
                </a:cubicBezTo>
                <a:cubicBezTo>
                  <a:pt x="31392" y="205489"/>
                  <a:pt x="31102" y="209393"/>
                  <a:pt x="26126" y="210206"/>
                </a:cubicBezTo>
                <a:cubicBezTo>
                  <a:pt x="21150" y="211019"/>
                  <a:pt x="10168" y="196210"/>
                  <a:pt x="3732" y="207622"/>
                </a:cubicBezTo>
                <a:close/>
              </a:path>
            </a:pathLst>
          </a:custGeom>
          <a:solidFill>
            <a:srgbClr val="FFFF00">
              <a:alpha val="82000"/>
            </a:srgb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cxnSp>
        <p:nvCxnSpPr>
          <p:cNvPr id="25" name="Straight Connector 24"/>
          <p:cNvCxnSpPr/>
          <p:nvPr/>
        </p:nvCxnSpPr>
        <p:spPr bwMode="auto">
          <a:xfrm flipH="1" flipV="1">
            <a:off x="5495445" y="5836712"/>
            <a:ext cx="277241" cy="2393"/>
          </a:xfrm>
          <a:prstGeom prst="line">
            <a:avLst/>
          </a:prstGeom>
          <a:ln w="53975">
            <a:solidFill>
              <a:srgbClr val="FF0000"/>
            </a:solidFill>
            <a:prstDash val="solid"/>
            <a:tailEnd type="triangle" w="med" len="sm"/>
          </a:ln>
        </p:spPr>
      </p:cxnSp>
      <p:sp>
        <p:nvSpPr>
          <p:cNvPr id="35" name="Rectangular Callout 34"/>
          <p:cNvSpPr/>
          <p:nvPr/>
        </p:nvSpPr>
        <p:spPr>
          <a:xfrm>
            <a:off x="3797015" y="5456755"/>
            <a:ext cx="1332117" cy="311079"/>
          </a:xfrm>
          <a:prstGeom prst="wedgeRectCallout">
            <a:avLst>
              <a:gd name="adj1" fmla="val 70594"/>
              <a:gd name="adj2" fmla="val 70164"/>
            </a:avLst>
          </a:prstGeom>
          <a:solidFill>
            <a:sysClr val="windowText" lastClr="000000">
              <a:alpha val="51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b="1" kern="0" dirty="0">
                <a:solidFill>
                  <a:schemeClr val="bg1"/>
                </a:solidFill>
                <a:latin typeface="微软雅黑" panose="020B0503020204020204" pitchFamily="34" charset="-122"/>
                <a:ea typeface="微软雅黑" panose="020B0503020204020204" pitchFamily="34" charset="-122"/>
                <a:cs typeface="+mn-cs"/>
              </a:rPr>
              <a:t>可行决策域</a:t>
            </a:r>
          </a:p>
        </p:txBody>
      </p:sp>
      <p:grpSp>
        <p:nvGrpSpPr>
          <p:cNvPr id="2055" name="Group 2054"/>
          <p:cNvGrpSpPr/>
          <p:nvPr/>
        </p:nvGrpSpPr>
        <p:grpSpPr>
          <a:xfrm>
            <a:off x="5267752" y="4138622"/>
            <a:ext cx="277241" cy="1926086"/>
            <a:chOff x="5267752" y="4138622"/>
            <a:chExt cx="277241" cy="1926086"/>
          </a:xfrm>
        </p:grpSpPr>
        <p:cxnSp>
          <p:nvCxnSpPr>
            <p:cNvPr id="32" name="Straight Connector 31"/>
            <p:cNvCxnSpPr/>
            <p:nvPr/>
          </p:nvCxnSpPr>
          <p:spPr bwMode="auto">
            <a:xfrm flipV="1">
              <a:off x="5267752" y="6062315"/>
              <a:ext cx="277241" cy="2393"/>
            </a:xfrm>
            <a:prstGeom prst="line">
              <a:avLst/>
            </a:prstGeom>
            <a:ln w="53975">
              <a:solidFill>
                <a:srgbClr val="00B0F0"/>
              </a:solidFill>
              <a:prstDash val="solid"/>
              <a:tailEnd type="triangle" w="med" len="sm"/>
            </a:ln>
          </p:spPr>
        </p:cxnSp>
        <p:cxnSp>
          <p:nvCxnSpPr>
            <p:cNvPr id="36" name="Straight Connector 35"/>
            <p:cNvCxnSpPr/>
            <p:nvPr/>
          </p:nvCxnSpPr>
          <p:spPr bwMode="auto">
            <a:xfrm flipV="1">
              <a:off x="5267752" y="4138622"/>
              <a:ext cx="277241" cy="2393"/>
            </a:xfrm>
            <a:prstGeom prst="line">
              <a:avLst/>
            </a:prstGeom>
            <a:ln w="53975">
              <a:solidFill>
                <a:srgbClr val="00B0F0"/>
              </a:solidFill>
              <a:prstDash val="solid"/>
              <a:tailEnd type="triangle" w="med" len="sm"/>
            </a:ln>
          </p:spPr>
        </p:cxnSp>
      </p:grpSp>
      <p:sp>
        <p:nvSpPr>
          <p:cNvPr id="12" name="Rectangle 11"/>
          <p:cNvSpPr/>
          <p:nvPr/>
        </p:nvSpPr>
        <p:spPr>
          <a:xfrm>
            <a:off x="278335" y="3214314"/>
            <a:ext cx="1654884" cy="590931"/>
          </a:xfrm>
          <a:prstGeom prst="rect">
            <a:avLst/>
          </a:prstGeom>
          <a:solidFill>
            <a:srgbClr val="FFFFCC"/>
          </a:solidFill>
          <a:ln w="22225">
            <a:solidFill>
              <a:schemeClr val="dk1">
                <a:shade val="50000"/>
              </a:schemeClr>
            </a:solidFill>
          </a:ln>
        </p:spPr>
        <p:txBody>
          <a:bodyPr wrap="square">
            <a:spAutoFit/>
          </a:bodyPr>
          <a:lstStyle/>
          <a:p>
            <a:pPr algn="ctr">
              <a:buNone/>
            </a:pPr>
            <a:r>
              <a:rPr lang="zh-CN" altLang="en-US" sz="1200" b="1" dirty="0">
                <a:ln/>
                <a:solidFill>
                  <a:srgbClr val="000000"/>
                </a:solidFill>
                <a:latin typeface="微软雅黑" panose="020B0503020204020204" pitchFamily="34" charset="-122"/>
                <a:ea typeface="微软雅黑" panose="020B0503020204020204" pitchFamily="34" charset="-122"/>
              </a:rPr>
              <a:t>实现对策略空间的所有可能决策点进行事前评估和风险度量</a:t>
            </a:r>
            <a:endParaRPr lang="en-US" altLang="zh-CN" sz="1200" b="1" dirty="0">
              <a:solidFill>
                <a:srgbClr val="000000"/>
              </a:solidFill>
              <a:latin typeface="微软雅黑" panose="020B0503020204020204" pitchFamily="34" charset="-122"/>
              <a:ea typeface="微软雅黑" panose="020B0503020204020204" pitchFamily="34" charset="-122"/>
            </a:endParaRPr>
          </a:p>
        </p:txBody>
      </p:sp>
      <p:grpSp>
        <p:nvGrpSpPr>
          <p:cNvPr id="2065" name="Group 2064"/>
          <p:cNvGrpSpPr/>
          <p:nvPr/>
        </p:nvGrpSpPr>
        <p:grpSpPr>
          <a:xfrm>
            <a:off x="287185" y="4303106"/>
            <a:ext cx="1723549" cy="2027735"/>
            <a:chOff x="173710" y="4403040"/>
            <a:chExt cx="1723549" cy="2027735"/>
          </a:xfrm>
        </p:grpSpPr>
        <p:grpSp>
          <p:nvGrpSpPr>
            <p:cNvPr id="2062" name="Group 2061"/>
            <p:cNvGrpSpPr/>
            <p:nvPr/>
          </p:nvGrpSpPr>
          <p:grpSpPr>
            <a:xfrm>
              <a:off x="540645" y="4403040"/>
              <a:ext cx="739814" cy="516121"/>
              <a:chOff x="632946" y="3782128"/>
              <a:chExt cx="739814" cy="516121"/>
            </a:xfrm>
          </p:grpSpPr>
          <p:sp>
            <p:nvSpPr>
              <p:cNvPr id="39" name="Right Arrow 38"/>
              <p:cNvSpPr/>
              <p:nvPr/>
            </p:nvSpPr>
            <p:spPr bwMode="auto">
              <a:xfrm rot="5400000">
                <a:off x="756240" y="3695047"/>
                <a:ext cx="516121"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40" name="Rectangle 39"/>
              <p:cNvSpPr/>
              <p:nvPr/>
            </p:nvSpPr>
            <p:spPr>
              <a:xfrm>
                <a:off x="632946" y="3967617"/>
                <a:ext cx="739814" cy="286232"/>
              </a:xfrm>
              <a:prstGeom prst="rect">
                <a:avLst/>
              </a:prstGeom>
            </p:spPr>
            <p:txBody>
              <a:bodyPr wrap="squar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OUT</a:t>
                </a:r>
                <a:endParaRPr lang="en-US" sz="1400" b="1" dirty="0">
                  <a:solidFill>
                    <a:schemeClr val="bg1"/>
                  </a:solidFill>
                  <a:latin typeface="微软雅黑" panose="020B0503020204020204" pitchFamily="34" charset="-122"/>
                  <a:ea typeface="微软雅黑" panose="020B0503020204020204" pitchFamily="34" charset="-122"/>
                </a:endParaRPr>
              </a:p>
            </p:txBody>
          </p:sp>
        </p:grpSp>
        <p:sp>
          <p:nvSpPr>
            <p:cNvPr id="45" name="Rectangle 44"/>
            <p:cNvSpPr/>
            <p:nvPr/>
          </p:nvSpPr>
          <p:spPr>
            <a:xfrm>
              <a:off x="173710" y="6061443"/>
              <a:ext cx="1723549" cy="369332"/>
            </a:xfrm>
            <a:prstGeom prst="rect">
              <a:avLst/>
            </a:prstGeom>
          </p:spPr>
          <p:txBody>
            <a:bodyPr wrap="none">
              <a:spAutoFit/>
            </a:bodyPr>
            <a:lstStyle/>
            <a:p>
              <a:pPr>
                <a:buNone/>
              </a:pPr>
              <a:r>
                <a:rPr lang="zh-CN" altLang="en-US" sz="2000" b="1" dirty="0">
                  <a:ln/>
                  <a:solidFill>
                    <a:srgbClr val="000000"/>
                  </a:solidFill>
                  <a:latin typeface="微软雅黑" panose="020B0503020204020204" pitchFamily="34" charset="-122"/>
                  <a:ea typeface="微软雅黑" panose="020B0503020204020204" pitchFamily="34" charset="-122"/>
                </a:rPr>
                <a:t>决策空间分析</a:t>
              </a:r>
              <a:endParaRPr lang="en-US" sz="2000" b="1" dirty="0">
                <a:solidFill>
                  <a:srgbClr val="000000"/>
                </a:solidFill>
                <a:latin typeface="微软雅黑" panose="020B0503020204020204" pitchFamily="34" charset="-122"/>
                <a:ea typeface="微软雅黑" panose="020B0503020204020204" pitchFamily="34" charset="-122"/>
              </a:endParaRPr>
            </a:p>
          </p:txBody>
        </p:sp>
        <p:pic>
          <p:nvPicPr>
            <p:cNvPr id="2052" name="Picture 4" descr="http://www.iconpng.com/png/flaticon_data/world31.png"/>
            <p:cNvPicPr>
              <a:picLocks noChangeAspect="1" noChangeArrowheads="1"/>
            </p:cNvPicPr>
            <p:nvPr/>
          </p:nvPicPr>
          <p:blipFill rotWithShape="1">
            <a:blip r:embed="rId4">
              <a:extLst>
                <a:ext uri="{28A0092B-C50C-407E-A947-70E740481C1C}">
                  <a14:useLocalDpi xmlns:a14="http://schemas.microsoft.com/office/drawing/2010/main" val="0"/>
                </a:ext>
              </a:extLst>
            </a:blip>
            <a:srcRect l="23554" t="21755" r="19664" b="22387"/>
            <a:stretch/>
          </p:blipFill>
          <p:spPr bwMode="auto">
            <a:xfrm>
              <a:off x="364438" y="4901859"/>
              <a:ext cx="1235947" cy="12158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7" name="Group 2056"/>
          <p:cNvGrpSpPr/>
          <p:nvPr/>
        </p:nvGrpSpPr>
        <p:grpSpPr>
          <a:xfrm>
            <a:off x="5718491" y="5336872"/>
            <a:ext cx="108388" cy="893687"/>
            <a:chOff x="5718491" y="5336872"/>
            <a:chExt cx="108388" cy="893687"/>
          </a:xfrm>
        </p:grpSpPr>
        <p:cxnSp>
          <p:nvCxnSpPr>
            <p:cNvPr id="16" name="Straight Connector 15"/>
            <p:cNvCxnSpPr/>
            <p:nvPr/>
          </p:nvCxnSpPr>
          <p:spPr bwMode="auto">
            <a:xfrm>
              <a:off x="5772685" y="5391066"/>
              <a:ext cx="0" cy="839493"/>
            </a:xfrm>
            <a:prstGeom prst="line">
              <a:avLst/>
            </a:prstGeom>
            <a:ln w="25400">
              <a:solidFill>
                <a:srgbClr val="FF0000"/>
              </a:solidFill>
              <a:prstDash val="sysDash"/>
            </a:ln>
          </p:spPr>
        </p:cxnSp>
        <p:sp>
          <p:nvSpPr>
            <p:cNvPr id="15" name="Oval 14"/>
            <p:cNvSpPr/>
            <p:nvPr/>
          </p:nvSpPr>
          <p:spPr bwMode="auto">
            <a:xfrm>
              <a:off x="5718491" y="5336872"/>
              <a:ext cx="108388" cy="108388"/>
            </a:xfrm>
            <a:prstGeom prst="ellipse">
              <a:avLst/>
            </a:prstGeom>
            <a:solidFill>
              <a:schemeClr val="lt1"/>
            </a:solidFill>
            <a:ln w="25400">
              <a:solidFill>
                <a:srgbClr val="FF0000"/>
              </a:solidFill>
              <a:prstDash val="solid"/>
            </a:ln>
          </p:spPr>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46" name="Rectangle 45"/>
          <p:cNvSpPr/>
          <p:nvPr/>
        </p:nvSpPr>
        <p:spPr>
          <a:xfrm>
            <a:off x="237887" y="3939807"/>
            <a:ext cx="1809016" cy="313932"/>
          </a:xfrm>
          <a:prstGeom prst="rect">
            <a:avLst/>
          </a:prstGeom>
        </p:spPr>
        <p:txBody>
          <a:bodyPr wrap="square">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运行时间：</a:t>
            </a:r>
            <a:r>
              <a:rPr lang="en-US" altLang="zh-CN" sz="1600" b="1" dirty="0">
                <a:solidFill>
                  <a:srgbClr val="000000"/>
                </a:solidFill>
                <a:latin typeface="微软雅黑" panose="020B0503020204020204" pitchFamily="34" charset="-122"/>
                <a:ea typeface="微软雅黑" panose="020B0503020204020204" pitchFamily="34" charset="-122"/>
              </a:rPr>
              <a:t>9</a:t>
            </a:r>
            <a:r>
              <a:rPr lang="zh-CN" altLang="en-US" sz="1600" b="1" dirty="0">
                <a:solidFill>
                  <a:srgbClr val="000000"/>
                </a:solidFill>
                <a:latin typeface="微软雅黑" panose="020B0503020204020204" pitchFamily="34" charset="-122"/>
                <a:ea typeface="微软雅黑" panose="020B0503020204020204" pitchFamily="34" charset="-122"/>
              </a:rPr>
              <a:t>小时</a:t>
            </a:r>
            <a:endParaRPr lang="en-US" sz="1600" b="1" dirty="0">
              <a:solidFill>
                <a:srgbClr val="000000"/>
              </a:solidFill>
              <a:latin typeface="微软雅黑" panose="020B0503020204020204" pitchFamily="34" charset="-122"/>
              <a:ea typeface="微软雅黑" panose="020B0503020204020204" pitchFamily="34" charset="-122"/>
            </a:endParaRPr>
          </a:p>
        </p:txBody>
      </p:sp>
      <p:grpSp>
        <p:nvGrpSpPr>
          <p:cNvPr id="24" name="Group 23"/>
          <p:cNvGrpSpPr/>
          <p:nvPr/>
        </p:nvGrpSpPr>
        <p:grpSpPr>
          <a:xfrm>
            <a:off x="3908130" y="1921168"/>
            <a:ext cx="1472268" cy="313932"/>
            <a:chOff x="3908130" y="1921168"/>
            <a:chExt cx="1472268" cy="313932"/>
          </a:xfrm>
        </p:grpSpPr>
        <p:sp>
          <p:nvSpPr>
            <p:cNvPr id="3" name="Rectangle 2"/>
            <p:cNvSpPr/>
            <p:nvPr/>
          </p:nvSpPr>
          <p:spPr>
            <a:xfrm>
              <a:off x="4085955" y="1921168"/>
              <a:ext cx="1294443" cy="313932"/>
            </a:xfrm>
            <a:prstGeom prst="rect">
              <a:avLst/>
            </a:prstGeom>
          </p:spPr>
          <p:txBody>
            <a:bodyPr wrap="square">
              <a:spAutoFit/>
            </a:bodyPr>
            <a:lstStyle/>
            <a:p>
              <a:pPr algn="ctr">
                <a:buNone/>
              </a:pPr>
              <a:r>
                <a:rPr lang="zh-CN" altLang="en-US" sz="1600" b="1" dirty="0">
                  <a:solidFill>
                    <a:schemeClr val="accent4">
                      <a:lumMod val="75000"/>
                      <a:lumOff val="25000"/>
                    </a:schemeClr>
                  </a:solidFill>
                  <a:latin typeface="微软雅黑" panose="020B0503020204020204" pitchFamily="34" charset="-122"/>
                  <a:ea typeface="微软雅黑" panose="020B0503020204020204" pitchFamily="34" charset="-122"/>
                </a:rPr>
                <a:t>电核量曲线</a:t>
              </a:r>
              <a:endParaRPr lang="en-US" sz="1600" b="1" dirty="0">
                <a:latin typeface="微软雅黑" panose="020B0503020204020204" pitchFamily="34" charset="-122"/>
                <a:ea typeface="微软雅黑" panose="020B0503020204020204" pitchFamily="34" charset="-122"/>
              </a:endParaRPr>
            </a:p>
          </p:txBody>
        </p:sp>
        <p:cxnSp>
          <p:nvCxnSpPr>
            <p:cNvPr id="37" name="Straight Connector 36"/>
            <p:cNvCxnSpPr/>
            <p:nvPr/>
          </p:nvCxnSpPr>
          <p:spPr bwMode="auto">
            <a:xfrm flipH="1">
              <a:off x="3908130" y="2080113"/>
              <a:ext cx="288569" cy="141215"/>
            </a:xfrm>
            <a:prstGeom prst="line">
              <a:avLst/>
            </a:prstGeom>
            <a:ln w="53975">
              <a:solidFill>
                <a:schemeClr val="tx1">
                  <a:lumMod val="75000"/>
                  <a:lumOff val="25000"/>
                </a:schemeClr>
              </a:solidFill>
              <a:prstDash val="solid"/>
              <a:tailEnd type="triangle" w="med" len="sm"/>
            </a:ln>
          </p:spPr>
        </p:cxnSp>
      </p:grpSp>
      <p:grpSp>
        <p:nvGrpSpPr>
          <p:cNvPr id="2049" name="Group 2048"/>
          <p:cNvGrpSpPr/>
          <p:nvPr/>
        </p:nvGrpSpPr>
        <p:grpSpPr>
          <a:xfrm>
            <a:off x="3581579" y="4574157"/>
            <a:ext cx="1677357" cy="436802"/>
            <a:chOff x="3581579" y="4574157"/>
            <a:chExt cx="1677357" cy="436802"/>
          </a:xfrm>
        </p:grpSpPr>
        <p:sp>
          <p:nvSpPr>
            <p:cNvPr id="5" name="Rectangle 4"/>
            <p:cNvSpPr/>
            <p:nvPr/>
          </p:nvSpPr>
          <p:spPr>
            <a:xfrm>
              <a:off x="3581579" y="4574157"/>
              <a:ext cx="1677357" cy="313932"/>
            </a:xfrm>
            <a:prstGeom prst="rect">
              <a:avLst/>
            </a:prstGeom>
          </p:spPr>
          <p:txBody>
            <a:bodyPr wrap="square">
              <a:spAutoFit/>
            </a:bodyPr>
            <a:lstStyle/>
            <a:p>
              <a:pPr>
                <a:buNone/>
              </a:pPr>
              <a:r>
                <a:rPr lang="zh-CN" altLang="en-US" sz="1600" b="1" dirty="0">
                  <a:solidFill>
                    <a:srgbClr val="00B050"/>
                  </a:solidFill>
                  <a:latin typeface="微软雅黑" panose="020B0503020204020204" pitchFamily="34" charset="-122"/>
                  <a:ea typeface="微软雅黑" panose="020B0503020204020204" pitchFamily="34" charset="-122"/>
                </a:rPr>
                <a:t>欺诈侦测量曲线</a:t>
              </a:r>
              <a:endParaRPr lang="en-US" sz="1600" b="1" dirty="0">
                <a:solidFill>
                  <a:srgbClr val="00B050"/>
                </a:solidFill>
                <a:latin typeface="微软雅黑" panose="020B0503020204020204" pitchFamily="34" charset="-122"/>
                <a:ea typeface="微软雅黑" panose="020B0503020204020204" pitchFamily="34" charset="-122"/>
              </a:endParaRPr>
            </a:p>
          </p:txBody>
        </p:sp>
        <p:cxnSp>
          <p:nvCxnSpPr>
            <p:cNvPr id="42" name="Straight Connector 41"/>
            <p:cNvCxnSpPr/>
            <p:nvPr/>
          </p:nvCxnSpPr>
          <p:spPr bwMode="auto">
            <a:xfrm>
              <a:off x="4665302" y="4818185"/>
              <a:ext cx="66923" cy="192774"/>
            </a:xfrm>
            <a:prstGeom prst="line">
              <a:avLst/>
            </a:prstGeom>
            <a:ln w="53975">
              <a:solidFill>
                <a:srgbClr val="00B050"/>
              </a:solidFill>
              <a:prstDash val="solid"/>
              <a:tailEnd type="triangle" w="med" len="sm"/>
            </a:ln>
          </p:spPr>
        </p:cxnSp>
      </p:grpSp>
      <p:grpSp>
        <p:nvGrpSpPr>
          <p:cNvPr id="2066" name="Group 2065"/>
          <p:cNvGrpSpPr/>
          <p:nvPr/>
        </p:nvGrpSpPr>
        <p:grpSpPr>
          <a:xfrm>
            <a:off x="217428" y="1333103"/>
            <a:ext cx="2063468" cy="1881374"/>
            <a:chOff x="217428" y="1333103"/>
            <a:chExt cx="2063468" cy="1881374"/>
          </a:xfrm>
        </p:grpSpPr>
        <p:grpSp>
          <p:nvGrpSpPr>
            <p:cNvPr id="2063" name="Group 2062"/>
            <p:cNvGrpSpPr/>
            <p:nvPr/>
          </p:nvGrpSpPr>
          <p:grpSpPr>
            <a:xfrm>
              <a:off x="217428" y="1333103"/>
              <a:ext cx="2063468" cy="1881374"/>
              <a:chOff x="103132" y="1333103"/>
              <a:chExt cx="2063468" cy="1881374"/>
            </a:xfrm>
          </p:grpSpPr>
          <p:sp>
            <p:nvSpPr>
              <p:cNvPr id="17" name="Rectangle 16"/>
              <p:cNvSpPr/>
              <p:nvPr/>
            </p:nvSpPr>
            <p:spPr>
              <a:xfrm>
                <a:off x="166302" y="2845145"/>
                <a:ext cx="1723549" cy="369332"/>
              </a:xfrm>
              <a:prstGeom prst="rect">
                <a:avLst/>
              </a:prstGeom>
            </p:spPr>
            <p:txBody>
              <a:bodyPr wrap="none">
                <a:spAutoFit/>
              </a:bodyPr>
              <a:lstStyle/>
              <a:p>
                <a:pPr>
                  <a:buNone/>
                </a:pPr>
                <a:r>
                  <a:rPr lang="zh-CN" altLang="en-US" sz="2000" b="1" dirty="0">
                    <a:ln/>
                    <a:solidFill>
                      <a:srgbClr val="000000"/>
                    </a:solidFill>
                    <a:latin typeface="微软雅黑" panose="020B0503020204020204" pitchFamily="34" charset="-122"/>
                    <a:ea typeface="微软雅黑" panose="020B0503020204020204" pitchFamily="34" charset="-122"/>
                  </a:rPr>
                  <a:t>决策模拟引擎</a:t>
                </a:r>
                <a:endParaRPr lang="en-US" sz="2000" b="1" dirty="0">
                  <a:solidFill>
                    <a:srgbClr val="000000"/>
                  </a:solidFill>
                  <a:latin typeface="微软雅黑" panose="020B0503020204020204" pitchFamily="34" charset="-122"/>
                  <a:ea typeface="微软雅黑" panose="020B0503020204020204" pitchFamily="34" charset="-122"/>
                </a:endParaRPr>
              </a:p>
            </p:txBody>
          </p:sp>
          <p:sp>
            <p:nvSpPr>
              <p:cNvPr id="2061" name="Rectangle 2060"/>
              <p:cNvSpPr/>
              <p:nvPr/>
            </p:nvSpPr>
            <p:spPr>
              <a:xfrm>
                <a:off x="103132" y="1333103"/>
                <a:ext cx="2063468" cy="535531"/>
              </a:xfrm>
              <a:prstGeom prst="rect">
                <a:avLst/>
              </a:prstGeom>
            </p:spPr>
            <p:txBody>
              <a:bodyPr wrap="square">
                <a:spAutoFit/>
              </a:bodyPr>
              <a:lstStyle/>
              <a:p>
                <a:pPr>
                  <a:buNone/>
                </a:pPr>
                <a:r>
                  <a:rPr lang="zh-CN" altLang="en-US" sz="1600" b="1" dirty="0">
                    <a:ln/>
                    <a:solidFill>
                      <a:srgbClr val="000000"/>
                    </a:solidFill>
                    <a:latin typeface="微软雅黑" panose="020B0503020204020204" pitchFamily="34" charset="-122"/>
                    <a:ea typeface="微软雅黑" panose="020B0503020204020204" pitchFamily="34" charset="-122"/>
                  </a:rPr>
                  <a:t>基于决策优化引擎，开发决策模拟工具</a:t>
                </a:r>
                <a:endParaRPr lang="en-US" dirty="0"/>
              </a:p>
            </p:txBody>
          </p:sp>
        </p:grpSp>
        <p:grpSp>
          <p:nvGrpSpPr>
            <p:cNvPr id="62" name="Group 61"/>
            <p:cNvGrpSpPr/>
            <p:nvPr/>
          </p:nvGrpSpPr>
          <p:grpSpPr>
            <a:xfrm>
              <a:off x="464552" y="1762598"/>
              <a:ext cx="1236308" cy="1236309"/>
              <a:chOff x="560515" y="1099105"/>
              <a:chExt cx="1479993" cy="1479994"/>
            </a:xfrm>
          </p:grpSpPr>
          <p:pic>
            <p:nvPicPr>
              <p:cNvPr id="63" name="Picture 2" descr="http://www.free-icons-download.net/images/engine-icon-6182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515" y="1099105"/>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144351" y="1614213"/>
                <a:ext cx="389573" cy="681951"/>
              </a:xfrm>
              <a:prstGeom prst="rect">
                <a:avLst/>
              </a:prstGeom>
              <a:solidFill>
                <a:schemeClr val="bg1"/>
              </a:solidFill>
            </p:spPr>
            <p:txBody>
              <a:bodyPr wrap="square" lIns="0" tIns="0" rIns="0" bIns="0" rtlCol="0">
                <a:noAutofit/>
              </a:bodyPr>
              <a:lstStyle/>
              <a:p>
                <a:pPr>
                  <a:buNone/>
                </a:pPr>
                <a:endParaRPr lang="en-US" sz="2400" b="1" dirty="0">
                  <a:solidFill>
                    <a:srgbClr val="000000"/>
                  </a:solidFill>
                </a:endParaRPr>
              </a:p>
            </p:txBody>
          </p:sp>
          <p:sp>
            <p:nvSpPr>
              <p:cNvPr id="65" name="TextBox 64"/>
              <p:cNvSpPr txBox="1"/>
              <p:nvPr/>
            </p:nvSpPr>
            <p:spPr>
              <a:xfrm>
                <a:off x="853275" y="1735697"/>
                <a:ext cx="943305" cy="292881"/>
              </a:xfrm>
              <a:prstGeom prst="rect">
                <a:avLst/>
              </a:prstGeom>
              <a:noFill/>
            </p:spPr>
            <p:txBody>
              <a:bodyPr wrap="square" lIns="0" tIns="0" rIns="0" bIns="0" rtlCol="0">
                <a:noAutofit/>
              </a:bodyPr>
              <a:lstStyle/>
              <a:p>
                <a:pPr algn="ctr">
                  <a:buNone/>
                </a:pPr>
                <a:r>
                  <a:rPr lang="en-US" altLang="zh-CN" sz="2800" b="1" dirty="0">
                    <a:solidFill>
                      <a:srgbClr val="000000"/>
                    </a:solidFill>
                  </a:rPr>
                  <a:t>DSE</a:t>
                </a:r>
                <a:endParaRPr lang="en-US" sz="2400" b="1" dirty="0">
                  <a:solidFill>
                    <a:srgbClr val="000000"/>
                  </a:solidFill>
                </a:endParaRPr>
              </a:p>
            </p:txBody>
          </p:sp>
        </p:grpSp>
      </p:grpSp>
    </p:spTree>
    <p:extLst>
      <p:ext uri="{BB962C8B-B14F-4D97-AF65-F5344CB8AC3E}">
        <p14:creationId xmlns:p14="http://schemas.microsoft.com/office/powerpoint/2010/main" val="35383121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wipe(up)">
                                      <p:cBhvr>
                                        <p:cTn id="7" dur="500"/>
                                        <p:tgtEl>
                                          <p:spTgt spid="20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65"/>
                                        </p:tgtEl>
                                        <p:attrNameLst>
                                          <p:attrName>style.visibility</p:attrName>
                                        </p:attrNameLst>
                                      </p:cBhvr>
                                      <p:to>
                                        <p:strVal val="visible"/>
                                      </p:to>
                                    </p:set>
                                    <p:animEffect transition="in" filter="wipe(up)">
                                      <p:cBhvr>
                                        <p:cTn id="22" dur="500"/>
                                        <p:tgtEl>
                                          <p:spTgt spid="20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59"/>
                                        </p:tgtEl>
                                        <p:attrNameLst>
                                          <p:attrName>style.visibility</p:attrName>
                                        </p:attrNameLst>
                                      </p:cBhvr>
                                      <p:to>
                                        <p:strVal val="visible"/>
                                      </p:to>
                                    </p:set>
                                    <p:animEffect transition="in" filter="wipe(left)">
                                      <p:cBhvr>
                                        <p:cTn id="27" dur="500"/>
                                        <p:tgtEl>
                                          <p:spTgt spid="20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righ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049"/>
                                        </p:tgtEl>
                                        <p:attrNameLst>
                                          <p:attrName>style.visibility</p:attrName>
                                        </p:attrNameLst>
                                      </p:cBhvr>
                                      <p:to>
                                        <p:strVal val="visible"/>
                                      </p:to>
                                    </p:set>
                                    <p:animEffect transition="in" filter="wipe(up)">
                                      <p:cBhvr>
                                        <p:cTn id="42" dur="500"/>
                                        <p:tgtEl>
                                          <p:spTgt spid="20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051"/>
                                        </p:tgtEl>
                                        <p:attrNameLst>
                                          <p:attrName>style.visibility</p:attrName>
                                        </p:attrNameLst>
                                      </p:cBhvr>
                                      <p:to>
                                        <p:strVal val="visible"/>
                                      </p:to>
                                    </p:set>
                                    <p:animEffect transition="in" filter="wipe(up)">
                                      <p:cBhvr>
                                        <p:cTn id="52" dur="500"/>
                                        <p:tgtEl>
                                          <p:spTgt spid="20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up)">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053"/>
                                        </p:tgtEl>
                                        <p:attrNameLst>
                                          <p:attrName>style.visibility</p:attrName>
                                        </p:attrNameLst>
                                      </p:cBhvr>
                                      <p:to>
                                        <p:strVal val="visible"/>
                                      </p:to>
                                    </p:set>
                                    <p:animEffect transition="in" filter="wipe(up)">
                                      <p:cBhvr>
                                        <p:cTn id="62" dur="500"/>
                                        <p:tgtEl>
                                          <p:spTgt spid="205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054"/>
                                        </p:tgtEl>
                                        <p:attrNameLst>
                                          <p:attrName>style.visibility</p:attrName>
                                        </p:attrNameLst>
                                      </p:cBhvr>
                                      <p:to>
                                        <p:strVal val="visible"/>
                                      </p:to>
                                    </p:set>
                                    <p:animEffect transition="in" filter="wipe(up)">
                                      <p:cBhvr>
                                        <p:cTn id="67" dur="500"/>
                                        <p:tgtEl>
                                          <p:spTgt spid="205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055"/>
                                        </p:tgtEl>
                                        <p:attrNameLst>
                                          <p:attrName>style.visibility</p:attrName>
                                        </p:attrNameLst>
                                      </p:cBhvr>
                                      <p:to>
                                        <p:strVal val="visible"/>
                                      </p:to>
                                    </p:set>
                                    <p:animEffect transition="in" filter="wipe(left)">
                                      <p:cBhvr>
                                        <p:cTn id="72" dur="500"/>
                                        <p:tgtEl>
                                          <p:spTgt spid="205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2056"/>
                                        </p:tgtEl>
                                        <p:attrNameLst>
                                          <p:attrName>style.visibility</p:attrName>
                                        </p:attrNameLst>
                                      </p:cBhvr>
                                      <p:to>
                                        <p:strVal val="visible"/>
                                      </p:to>
                                    </p:set>
                                    <p:animEffect transition="in" filter="wipe(up)">
                                      <p:cBhvr>
                                        <p:cTn id="82" dur="500"/>
                                        <p:tgtEl>
                                          <p:spTgt spid="205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2057"/>
                                        </p:tgtEl>
                                        <p:attrNameLst>
                                          <p:attrName>style.visibility</p:attrName>
                                        </p:attrNameLst>
                                      </p:cBhvr>
                                      <p:to>
                                        <p:strVal val="visible"/>
                                      </p:to>
                                    </p:set>
                                    <p:animEffect transition="in" filter="wipe(up)">
                                      <p:cBhvr>
                                        <p:cTn id="87" dur="500"/>
                                        <p:tgtEl>
                                          <p:spTgt spid="205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right)">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wipe(up)">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4" grpId="0" animBg="1"/>
      <p:bldP spid="35" grpId="0" animBg="1"/>
      <p:bldP spid="12" grpId="0" animBg="1"/>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1122131" y="1300914"/>
            <a:ext cx="7273723"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6.</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阶段性工作总结</a:t>
            </a:r>
            <a:endPar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4" name="Picture 2" descr="http://public.blu.livefilestore.com/y1pzl2Xn_YFieyN12_-E8YX6r-0Ha78BvfN4SVd6kiU7fkitbxso0BlNj9mdP7GY3mIl9cdZYkNZucOmVu2excM8A/CLIPART_OF_26967_SMJPG_Crop.jpg%3Fpsid%3D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0000" y="3140584"/>
            <a:ext cx="2520000" cy="243846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405171"/>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10340" y="4107037"/>
            <a:ext cx="9144000" cy="1351902"/>
          </a:xfrm>
          <a:prstGeom prst="rect">
            <a:avLst/>
          </a:prstGeom>
          <a:solidFill>
            <a:srgbClr val="002060">
              <a:alpha val="10000"/>
            </a:srgb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47" name="Rectangle 46"/>
          <p:cNvSpPr/>
          <p:nvPr/>
        </p:nvSpPr>
        <p:spPr bwMode="auto">
          <a:xfrm>
            <a:off x="10340" y="1348316"/>
            <a:ext cx="9144000" cy="1351902"/>
          </a:xfrm>
          <a:prstGeom prst="rect">
            <a:avLst/>
          </a:prstGeom>
          <a:solidFill>
            <a:srgbClr val="002060">
              <a:alpha val="10000"/>
            </a:srgb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阶段性工作总结</a:t>
            </a:r>
            <a:endParaRPr lang="en-US" dirty="0">
              <a:latin typeface="微软雅黑" panose="020B0503020204020204" pitchFamily="34" charset="-122"/>
              <a:ea typeface="微软雅黑" panose="020B0503020204020204" pitchFamily="34" charset="-122"/>
            </a:endParaRPr>
          </a:p>
        </p:txBody>
      </p:sp>
      <p:sp>
        <p:nvSpPr>
          <p:cNvPr id="2048" name="Rectangle 2047"/>
          <p:cNvSpPr/>
          <p:nvPr/>
        </p:nvSpPr>
        <p:spPr>
          <a:xfrm>
            <a:off x="315991" y="912323"/>
            <a:ext cx="1620957" cy="480131"/>
          </a:xfrm>
          <a:prstGeom prst="rect">
            <a:avLst/>
          </a:prstGeom>
        </p:spPr>
        <p:txBody>
          <a:bodyPr wrap="none">
            <a:spAutoFit/>
          </a:bodyPr>
          <a:lstStyle/>
          <a:p>
            <a:pPr>
              <a:buNone/>
            </a:pPr>
            <a:r>
              <a:rPr lang="zh-CN" alt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完成任务</a:t>
            </a:r>
            <a:endPar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50" name="Rectangle 49"/>
          <p:cNvSpPr/>
          <p:nvPr/>
        </p:nvSpPr>
        <p:spPr>
          <a:xfrm>
            <a:off x="4018901" y="900433"/>
            <a:ext cx="1620957" cy="480131"/>
          </a:xfrm>
          <a:prstGeom prst="rect">
            <a:avLst/>
          </a:prstGeom>
        </p:spPr>
        <p:txBody>
          <a:bodyPr wrap="none">
            <a:spAutoFit/>
          </a:bodyPr>
          <a:lstStyle/>
          <a:p>
            <a:pPr>
              <a:buNone/>
            </a:pPr>
            <a:r>
              <a:rPr lang="zh-CN" alt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运用方法</a:t>
            </a:r>
            <a:endParaRPr 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51" name="Rectangle 50"/>
          <p:cNvSpPr/>
          <p:nvPr/>
        </p:nvSpPr>
        <p:spPr>
          <a:xfrm>
            <a:off x="2341896" y="900670"/>
            <a:ext cx="1261884" cy="480131"/>
          </a:xfrm>
          <a:prstGeom prst="rect">
            <a:avLst/>
          </a:prstGeom>
        </p:spPr>
        <p:txBody>
          <a:bodyPr wrap="none">
            <a:spAutoFit/>
          </a:bodyPr>
          <a:lstStyle/>
          <a:p>
            <a:pPr>
              <a:buNone/>
            </a:pPr>
            <a:r>
              <a:rPr lang="zh-CN" alt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挑战点</a:t>
            </a:r>
            <a:endParaRPr 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3" name="Rectangle 72"/>
          <p:cNvSpPr/>
          <p:nvPr/>
        </p:nvSpPr>
        <p:spPr>
          <a:xfrm>
            <a:off x="6621278" y="910224"/>
            <a:ext cx="1620957" cy="480131"/>
          </a:xfrm>
          <a:prstGeom prst="rect">
            <a:avLst/>
          </a:prstGeom>
        </p:spPr>
        <p:txBody>
          <a:bodyPr wrap="none">
            <a:spAutoFit/>
          </a:bodyPr>
          <a:lstStyle/>
          <a:p>
            <a:pPr>
              <a:buNone/>
            </a:pPr>
            <a:r>
              <a:rPr lang="zh-CN" alt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取得成果</a:t>
            </a:r>
            <a:endParaRPr 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pSp>
        <p:nvGrpSpPr>
          <p:cNvPr id="3" name="Group 2"/>
          <p:cNvGrpSpPr/>
          <p:nvPr/>
        </p:nvGrpSpPr>
        <p:grpSpPr>
          <a:xfrm>
            <a:off x="304195" y="1407490"/>
            <a:ext cx="8792080" cy="1323221"/>
            <a:chOff x="304195" y="1407490"/>
            <a:chExt cx="8792080" cy="1323221"/>
          </a:xfrm>
        </p:grpSpPr>
        <p:grpSp>
          <p:nvGrpSpPr>
            <p:cNvPr id="29" name="Group 28"/>
            <p:cNvGrpSpPr/>
            <p:nvPr/>
          </p:nvGrpSpPr>
          <p:grpSpPr>
            <a:xfrm>
              <a:off x="304195" y="1467863"/>
              <a:ext cx="1534022" cy="1262848"/>
              <a:chOff x="410916" y="1176740"/>
              <a:chExt cx="1911415" cy="1573529"/>
            </a:xfrm>
          </p:grpSpPr>
          <p:sp>
            <p:nvSpPr>
              <p:cNvPr id="10" name="Rectangle 9"/>
              <p:cNvSpPr/>
              <p:nvPr/>
            </p:nvSpPr>
            <p:spPr>
              <a:xfrm>
                <a:off x="1906344" y="1189260"/>
                <a:ext cx="415987" cy="1495629"/>
              </a:xfrm>
              <a:prstGeom prst="rect">
                <a:avLst/>
              </a:prstGeom>
            </p:spPr>
            <p:txBody>
              <a:bodyPr wrap="square">
                <a:spAutoFit/>
              </a:bodyPr>
              <a:lstStyle/>
              <a:p>
                <a:pPr>
                  <a:buNone/>
                </a:pPr>
                <a:r>
                  <a:rPr lang="zh-CN" alt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方案设计</a:t>
                </a:r>
                <a:endParaRPr lang="en-US" altLang="zh-CN"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pic>
            <p:nvPicPr>
              <p:cNvPr id="11" name="Picture 6" descr="http://www.iconshock.com/img_jpg/REALVISTA/construction/jpg/256/architect_icon.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10916" y="1176740"/>
                <a:ext cx="1421393" cy="136722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9" name="Picture 10" descr="http://www.iconpng.com/png/architecture-blueprint/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3276" y="2154993"/>
                <a:ext cx="595276" cy="595276"/>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Rectangle 32"/>
            <p:cNvSpPr/>
            <p:nvPr/>
          </p:nvSpPr>
          <p:spPr>
            <a:xfrm>
              <a:off x="4307222" y="2206264"/>
              <a:ext cx="1062130" cy="480131"/>
            </a:xfrm>
            <a:prstGeom prst="rect">
              <a:avLst/>
            </a:prstGeom>
          </p:spPr>
          <p:txBody>
            <a:bodyPr wrap="square">
              <a:spAutoFit/>
            </a:bodyPr>
            <a:lstStyle/>
            <a:p>
              <a:pPr>
                <a:buNone/>
              </a:pPr>
              <a:r>
                <a:rPr lang="zh-CN" altLang="en-US" sz="1400" b="1" dirty="0">
                  <a:solidFill>
                    <a:srgbClr val="000000"/>
                  </a:solidFill>
                  <a:latin typeface="微软雅黑" panose="020B0503020204020204" pitchFamily="34" charset="-122"/>
                  <a:ea typeface="微软雅黑" panose="020B0503020204020204" pitchFamily="34" charset="-122"/>
                </a:rPr>
                <a:t>全面成本管理方法</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pic>
          <p:nvPicPr>
            <p:cNvPr id="41" name="Picture 4" descr="http://pic.ffpic.com/files/2014/1031/sl1020u8hgn.jpg"/>
            <p:cNvPicPr>
              <a:picLocks noChangeAspect="1" noChangeArrowheads="1"/>
            </p:cNvPicPr>
            <p:nvPr/>
          </p:nvPicPr>
          <p:blipFill rotWithShape="1">
            <a:blip r:embed="rId5">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l="66780" t="1988" b="67229"/>
            <a:stretch/>
          </p:blipFill>
          <p:spPr bwMode="auto">
            <a:xfrm>
              <a:off x="4433918" y="1573735"/>
              <a:ext cx="623524" cy="577774"/>
            </a:xfrm>
            <a:prstGeom prst="roundRect">
              <a:avLst>
                <a:gd name="adj" fmla="val 21490"/>
              </a:avLst>
            </a:prstGeom>
            <a:solidFill>
              <a:schemeClr val="bg1">
                <a:lumMod val="95000"/>
              </a:schemeClr>
            </a:solidFill>
            <a:ln w="38100">
              <a:solidFill>
                <a:srgbClr val="333333"/>
              </a:solidFill>
            </a:ln>
            <a:effectLst/>
          </p:spPr>
        </p:pic>
        <p:sp>
          <p:nvSpPr>
            <p:cNvPr id="76" name="Rectangle 75"/>
            <p:cNvSpPr/>
            <p:nvPr/>
          </p:nvSpPr>
          <p:spPr>
            <a:xfrm>
              <a:off x="2006324" y="1507610"/>
              <a:ext cx="1829404" cy="938719"/>
            </a:xfrm>
            <a:prstGeom prst="rect">
              <a:avLst/>
            </a:prstGeom>
          </p:spPr>
          <p:txBody>
            <a:bodyPr wrap="square">
              <a:spAutoFit/>
            </a:bodyPr>
            <a:lstStyle/>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如何改进现有欺诈案件管理策略架构下的调优空间，以适应业务在未来的持续飞速发展。</a:t>
              </a:r>
            </a:p>
          </p:txBody>
        </p:sp>
        <p:sp>
          <p:nvSpPr>
            <p:cNvPr id="6" name="Rectangle 5"/>
            <p:cNvSpPr/>
            <p:nvPr/>
          </p:nvSpPr>
          <p:spPr>
            <a:xfrm>
              <a:off x="5865176" y="1407490"/>
              <a:ext cx="3231099" cy="1218026"/>
            </a:xfrm>
            <a:prstGeom prst="rect">
              <a:avLst/>
            </a:prstGeom>
          </p:spPr>
          <p:txBody>
            <a:bodyPr wrap="square">
              <a:spAutoFit/>
            </a:bodyPr>
            <a:lstStyle/>
            <a:p>
              <a:pPr marL="171450" lvl="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solidFill>
                    <a:srgbClr val="003F5F"/>
                  </a:solidFill>
                  <a:latin typeface="微软雅黑" panose="020B0503020204020204" pitchFamily="34" charset="-122"/>
                  <a:ea typeface="微软雅黑" panose="020B0503020204020204" pitchFamily="34" charset="-122"/>
                </a:rPr>
                <a:t>在更大的决策空间上平衡风险成本和通过率</a:t>
              </a:r>
              <a:endParaRPr lang="en-US" altLang="zh-CN" sz="1100" b="1" dirty="0">
                <a:ln/>
                <a:solidFill>
                  <a:srgbClr val="003F5F"/>
                </a:solidFill>
                <a:latin typeface="微软雅黑" panose="020B0503020204020204" pitchFamily="34" charset="-122"/>
                <a:ea typeface="微软雅黑" panose="020B0503020204020204" pitchFamily="34" charset="-122"/>
              </a:endParaRPr>
            </a:p>
            <a:p>
              <a:pPr marL="171450" lvl="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solidFill>
                    <a:srgbClr val="003F5F"/>
                  </a:solidFill>
                  <a:latin typeface="微软雅黑" panose="020B0503020204020204" pitchFamily="34" charset="-122"/>
                  <a:ea typeface="微软雅黑" panose="020B0503020204020204" pitchFamily="34" charset="-122"/>
                </a:rPr>
                <a:t>策略开发监控生产三位一体闭环设计实现策略的敏捷动态管理</a:t>
              </a:r>
              <a:endParaRPr lang="en-US" altLang="zh-CN" sz="1100" b="1" dirty="0">
                <a:ln/>
                <a:solidFill>
                  <a:srgbClr val="003F5F"/>
                </a:solidFill>
                <a:latin typeface="微软雅黑" panose="020B0503020204020204" pitchFamily="34" charset="-122"/>
                <a:ea typeface="微软雅黑" panose="020B0503020204020204" pitchFamily="34" charset="-122"/>
              </a:endParaRPr>
            </a:p>
            <a:p>
              <a:pPr marL="171450" lvl="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solidFill>
                    <a:srgbClr val="003F5F"/>
                  </a:solidFill>
                  <a:latin typeface="微软雅黑" panose="020B0503020204020204" pitchFamily="34" charset="-122"/>
                  <a:ea typeface="微软雅黑" panose="020B0503020204020204" pitchFamily="34" charset="-122"/>
                </a:rPr>
                <a:t>更完善的规则功能切分；在提升自动策略同时，新架构不需要对人工运营进行较大调整</a:t>
              </a:r>
              <a:endParaRPr lang="en-US" altLang="zh-CN" sz="1100" b="1" dirty="0">
                <a:ln/>
                <a:solidFill>
                  <a:srgbClr val="003F5F"/>
                </a:solidFill>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304190" y="2780226"/>
            <a:ext cx="8877910" cy="1296318"/>
            <a:chOff x="304190" y="2780226"/>
            <a:chExt cx="8877910" cy="1296318"/>
          </a:xfrm>
        </p:grpSpPr>
        <p:grpSp>
          <p:nvGrpSpPr>
            <p:cNvPr id="4" name="Group 3"/>
            <p:cNvGrpSpPr/>
            <p:nvPr/>
          </p:nvGrpSpPr>
          <p:grpSpPr>
            <a:xfrm>
              <a:off x="304190" y="2873619"/>
              <a:ext cx="1686793" cy="1202925"/>
              <a:chOff x="2730772" y="1364665"/>
              <a:chExt cx="2147201" cy="1531263"/>
            </a:xfrm>
          </p:grpSpPr>
          <p:sp>
            <p:nvSpPr>
              <p:cNvPr id="12" name="Rectangle 11"/>
              <p:cNvSpPr/>
              <p:nvPr/>
            </p:nvSpPr>
            <p:spPr>
              <a:xfrm>
                <a:off x="4264050" y="1367970"/>
                <a:ext cx="613923" cy="1527958"/>
              </a:xfrm>
              <a:prstGeom prst="rect">
                <a:avLst/>
              </a:prstGeom>
            </p:spPr>
            <p:txBody>
              <a:bodyPr wrap="square">
                <a:spAutoFit/>
              </a:bodyPr>
              <a:lstStyle/>
              <a:p>
                <a:pPr>
                  <a:buNone/>
                </a:pPr>
                <a:r>
                  <a:rPr lang="zh-CN" alt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欺诈分析</a:t>
                </a:r>
                <a:endParaRPr lang="en-US" altLang="zh-CN"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pic>
            <p:nvPicPr>
              <p:cNvPr id="23" name="Picture 38" descr="http://seohunts.com/images/seo-landing-img.jpg"/>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0772" y="1364665"/>
                <a:ext cx="1454980" cy="139678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4" name="Picture 10" descr="http://www.iconpng.com/png/architecture-blueprint/check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9132" y="2292498"/>
                <a:ext cx="595276" cy="595276"/>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Rectangle 33"/>
            <p:cNvSpPr/>
            <p:nvPr/>
          </p:nvSpPr>
          <p:spPr>
            <a:xfrm>
              <a:off x="3941632" y="3555610"/>
              <a:ext cx="945788" cy="480131"/>
            </a:xfrm>
            <a:prstGeom prst="rect">
              <a:avLst/>
            </a:prstGeom>
          </p:spPr>
          <p:txBody>
            <a:bodyPr wrap="square">
              <a:spAutoFit/>
            </a:bodyPr>
            <a:lstStyle/>
            <a:p>
              <a:pPr>
                <a:buNone/>
              </a:pPr>
              <a:r>
                <a:rPr lang="zh-CN" altLang="en-US" sz="1400" b="1" dirty="0">
                  <a:solidFill>
                    <a:srgbClr val="000000"/>
                  </a:solidFill>
                  <a:latin typeface="微软雅黑" panose="020B0503020204020204" pitchFamily="34" charset="-122"/>
                  <a:ea typeface="微软雅黑" panose="020B0503020204020204" pitchFamily="34" charset="-122"/>
                </a:rPr>
                <a:t>欺诈量化分析方法</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5" name="Rectangle 34"/>
            <p:cNvSpPr/>
            <p:nvPr/>
          </p:nvSpPr>
          <p:spPr>
            <a:xfrm>
              <a:off x="4729028" y="3562470"/>
              <a:ext cx="1009178" cy="480131"/>
            </a:xfrm>
            <a:prstGeom prst="rect">
              <a:avLst/>
            </a:prstGeom>
          </p:spPr>
          <p:txBody>
            <a:bodyPr wrap="square">
              <a:spAutoFit/>
            </a:bodyPr>
            <a:lstStyle/>
            <a:p>
              <a:pPr lvl="0" algn="ctr">
                <a:buClr>
                  <a:srgbClr val="003F5F"/>
                </a:buClr>
                <a:buNone/>
              </a:pPr>
              <a:r>
                <a:rPr lang="zh-CN" altLang="en-US" sz="1400" b="1" dirty="0">
                  <a:solidFill>
                    <a:srgbClr val="000000"/>
                  </a:solidFill>
                  <a:latin typeface="微软雅黑" panose="020B0503020204020204" pitchFamily="34" charset="-122"/>
                  <a:ea typeface="微软雅黑" panose="020B0503020204020204" pitchFamily="34" charset="-122"/>
                </a:rPr>
                <a:t>风险聚类技术</a:t>
              </a:r>
            </a:p>
          </p:txBody>
        </p:sp>
        <p:pic>
          <p:nvPicPr>
            <p:cNvPr id="40" name="Picture 4" descr="http://pic.ffpic.com/files/2014/1031/sl1020u8hgn.jpg"/>
            <p:cNvPicPr>
              <a:picLocks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5675" t="2587" r="32499" b="66109"/>
            <a:stretch/>
          </p:blipFill>
          <p:spPr bwMode="auto">
            <a:xfrm>
              <a:off x="4109172" y="2864917"/>
              <a:ext cx="652683" cy="652683"/>
            </a:xfrm>
            <a:prstGeom prst="roundRect">
              <a:avLst>
                <a:gd name="adj" fmla="val 21490"/>
              </a:avLst>
            </a:prstGeom>
            <a:solidFill>
              <a:schemeClr val="bg1">
                <a:lumMod val="95000"/>
              </a:schemeClr>
            </a:solidFill>
            <a:ln w="38100">
              <a:solidFill>
                <a:srgbClr val="333333"/>
              </a:solidFill>
            </a:ln>
            <a:effectLst/>
          </p:spPr>
        </p:pic>
        <p:pic>
          <p:nvPicPr>
            <p:cNvPr id="46" name="Picture 4" descr="http://pic.ffpic.com/files/2014/1031/sl1020u8hgn.jpg"/>
            <p:cNvPicPr>
              <a:picLocks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5219" t="33739" r="1561" b="35478"/>
            <a:stretch/>
          </p:blipFill>
          <p:spPr bwMode="auto">
            <a:xfrm>
              <a:off x="4887419" y="2872420"/>
              <a:ext cx="645180" cy="645180"/>
            </a:xfrm>
            <a:prstGeom prst="roundRect">
              <a:avLst>
                <a:gd name="adj" fmla="val 21490"/>
              </a:avLst>
            </a:prstGeom>
            <a:solidFill>
              <a:schemeClr val="bg1">
                <a:lumMod val="95000"/>
              </a:schemeClr>
            </a:solidFill>
            <a:ln w="38100">
              <a:solidFill>
                <a:srgbClr val="333333"/>
              </a:solidFill>
            </a:ln>
            <a:effectLst/>
          </p:spPr>
        </p:pic>
        <p:sp>
          <p:nvSpPr>
            <p:cNvPr id="75" name="Rectangle 74"/>
            <p:cNvSpPr/>
            <p:nvPr/>
          </p:nvSpPr>
          <p:spPr>
            <a:xfrm>
              <a:off x="1994483" y="2797153"/>
              <a:ext cx="1954969" cy="1218026"/>
            </a:xfrm>
            <a:prstGeom prst="rect">
              <a:avLst/>
            </a:prstGeom>
          </p:spPr>
          <p:txBody>
            <a:bodyPr wrap="square">
              <a:spAutoFit/>
            </a:bodyPr>
            <a:lstStyle/>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通过账户表现来定性欺诈</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申请端欺诈流量和欺诈类型的分布</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评估不同渠道产品的欺诈风险差异并进行归类</a:t>
              </a:r>
              <a:endParaRPr lang="en-US" altLang="zh-CN" sz="1100" b="1" dirty="0">
                <a:ln/>
                <a:latin typeface="微软雅黑" panose="020B0503020204020204" pitchFamily="34" charset="-122"/>
                <a:ea typeface="微软雅黑" panose="020B0503020204020204" pitchFamily="34" charset="-122"/>
              </a:endParaRPr>
            </a:p>
          </p:txBody>
        </p:sp>
        <p:sp>
          <p:nvSpPr>
            <p:cNvPr id="81" name="Rectangle 80"/>
            <p:cNvSpPr/>
            <p:nvPr/>
          </p:nvSpPr>
          <p:spPr>
            <a:xfrm>
              <a:off x="5865176" y="2780226"/>
              <a:ext cx="3316924" cy="1251881"/>
            </a:xfrm>
            <a:prstGeom prst="rect">
              <a:avLst/>
            </a:prstGeom>
          </p:spPr>
          <p:txBody>
            <a:bodyPr wrap="square">
              <a:spAutoFit/>
            </a:bodyPr>
            <a:lstStyle/>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运用治愈率分析建立清晰的欺诈业务量化标准</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完成业务流程漏斗分析和欺诈类型分布分析，锁定申请端防范重点为虚假信息欺诈</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前沿风险聚类技术实现对欺诈风险的系统化归类</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为欺诈管理提供更丰富的数据洞见和决策依据</a:t>
              </a:r>
              <a:endParaRPr lang="en-US" altLang="zh-CN" sz="1100" b="1" dirty="0">
                <a:ln/>
                <a:latin typeface="微软雅黑" panose="020B0503020204020204" pitchFamily="34" charset="-122"/>
                <a:ea typeface="微软雅黑" panose="020B0503020204020204" pitchFamily="34" charset="-122"/>
              </a:endParaRPr>
            </a:p>
          </p:txBody>
        </p:sp>
      </p:grpSp>
      <p:grpSp>
        <p:nvGrpSpPr>
          <p:cNvPr id="7" name="Group 6"/>
          <p:cNvGrpSpPr/>
          <p:nvPr/>
        </p:nvGrpSpPr>
        <p:grpSpPr>
          <a:xfrm>
            <a:off x="259220" y="4073930"/>
            <a:ext cx="8875255" cy="1429622"/>
            <a:chOff x="259220" y="4073930"/>
            <a:chExt cx="8875255" cy="1429622"/>
          </a:xfrm>
        </p:grpSpPr>
        <p:grpSp>
          <p:nvGrpSpPr>
            <p:cNvPr id="31" name="Group 30"/>
            <p:cNvGrpSpPr/>
            <p:nvPr/>
          </p:nvGrpSpPr>
          <p:grpSpPr>
            <a:xfrm>
              <a:off x="259220" y="4221565"/>
              <a:ext cx="1719200" cy="1215113"/>
              <a:chOff x="2448430" y="4642329"/>
              <a:chExt cx="2013022" cy="1422783"/>
            </a:xfrm>
          </p:grpSpPr>
          <p:sp>
            <p:nvSpPr>
              <p:cNvPr id="14" name="Rectangle 13"/>
              <p:cNvSpPr/>
              <p:nvPr/>
            </p:nvSpPr>
            <p:spPr>
              <a:xfrm>
                <a:off x="3892053" y="4651765"/>
                <a:ext cx="569399" cy="1405472"/>
              </a:xfrm>
              <a:prstGeom prst="rect">
                <a:avLst/>
              </a:prstGeom>
            </p:spPr>
            <p:txBody>
              <a:bodyPr wrap="square">
                <a:spAutoFit/>
              </a:bodyPr>
              <a:lstStyle/>
              <a:p>
                <a:pPr>
                  <a:buNone/>
                </a:pPr>
                <a:r>
                  <a:rPr lang="zh-CN" alt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规则评估</a:t>
                </a:r>
                <a:endParaRPr lang="en-US" altLang="zh-CN"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pic>
            <p:nvPicPr>
              <p:cNvPr id="27" name="Picture 6" descr="http://homeforgoodla.org/wp-content/uploads/2015/01/icon3-01.png"/>
              <p:cNvPicPr>
                <a:picLocks noChangeArrowheads="1"/>
              </p:cNvPicPr>
              <p:nvPr/>
            </p:nvPicPr>
            <p:blipFill rotWithShape="1">
              <a:blip r:embed="rId8" cstate="print">
                <a:extLst>
                  <a:ext uri="{28A0092B-C50C-407E-A947-70E740481C1C}">
                    <a14:useLocalDpi xmlns:a14="http://schemas.microsoft.com/office/drawing/2010/main" val="0"/>
                  </a:ext>
                </a:extLst>
              </a:blip>
              <a:srcRect l="21224" t="13912" r="22489" b="16120"/>
              <a:stretch/>
            </p:blipFill>
            <p:spPr bwMode="auto">
              <a:xfrm flipV="1">
                <a:off x="2448430" y="4642329"/>
                <a:ext cx="1338345" cy="1284811"/>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8" name="Picture 10" descr="http://www.iconpng.com/png/architecture-blueprint/checkmar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25358" y="5469837"/>
                <a:ext cx="595276" cy="595275"/>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Rectangle 35"/>
            <p:cNvSpPr/>
            <p:nvPr/>
          </p:nvSpPr>
          <p:spPr>
            <a:xfrm>
              <a:off x="4248274" y="4957606"/>
              <a:ext cx="1043326" cy="480131"/>
            </a:xfrm>
            <a:prstGeom prst="rect">
              <a:avLst/>
            </a:prstGeom>
          </p:spPr>
          <p:txBody>
            <a:bodyPr wrap="square">
              <a:spAutoFit/>
            </a:bodyPr>
            <a:lstStyle/>
            <a:p>
              <a:pPr algn="ctr">
                <a:buClr>
                  <a:srgbClr val="003F5F"/>
                </a:buClr>
                <a:buNone/>
              </a:pPr>
              <a:r>
                <a:rPr lang="zh-CN" altLang="en-US" sz="1400" b="1" dirty="0">
                  <a:solidFill>
                    <a:srgbClr val="000000"/>
                  </a:solidFill>
                  <a:latin typeface="微软雅黑" panose="020B0503020204020204" pitchFamily="34" charset="-122"/>
                  <a:ea typeface="微软雅黑" panose="020B0503020204020204" pitchFamily="34" charset="-122"/>
                </a:rPr>
                <a:t>规则动态评估技术</a:t>
              </a:r>
              <a:endParaRPr lang="en-US" sz="1400" b="1" dirty="0">
                <a:solidFill>
                  <a:srgbClr val="000000"/>
                </a:solidFill>
                <a:latin typeface="微软雅黑" panose="020B0503020204020204" pitchFamily="34" charset="-122"/>
                <a:ea typeface="微软雅黑" panose="020B0503020204020204" pitchFamily="34" charset="-122"/>
              </a:endParaRPr>
            </a:p>
          </p:txBody>
        </p:sp>
        <p:pic>
          <p:nvPicPr>
            <p:cNvPr id="43" name="Picture 4" descr="http://pic.ffpic.com/files/2014/1031/sl1020u8hgn.jpg"/>
            <p:cNvPicPr>
              <a:picLocks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2427" t="33740" r="34353" b="35477"/>
            <a:stretch/>
          </p:blipFill>
          <p:spPr bwMode="auto">
            <a:xfrm>
              <a:off x="4470946" y="4292687"/>
              <a:ext cx="623355" cy="623355"/>
            </a:xfrm>
            <a:prstGeom prst="roundRect">
              <a:avLst>
                <a:gd name="adj" fmla="val 21490"/>
              </a:avLst>
            </a:prstGeom>
            <a:solidFill>
              <a:schemeClr val="bg1">
                <a:lumMod val="95000"/>
              </a:schemeClr>
            </a:solidFill>
            <a:ln w="38100">
              <a:solidFill>
                <a:srgbClr val="333333"/>
              </a:solidFill>
            </a:ln>
            <a:effectLst/>
          </p:spPr>
        </p:pic>
        <p:sp>
          <p:nvSpPr>
            <p:cNvPr id="72" name="Rectangle 71"/>
            <p:cNvSpPr/>
            <p:nvPr/>
          </p:nvSpPr>
          <p:spPr>
            <a:xfrm>
              <a:off x="2011413" y="4272553"/>
              <a:ext cx="2322975" cy="1040285"/>
            </a:xfrm>
            <a:prstGeom prst="rect">
              <a:avLst/>
            </a:prstGeom>
          </p:spPr>
          <p:txBody>
            <a:bodyPr wrap="square">
              <a:spAutoFit/>
            </a:bodyPr>
            <a:lstStyle/>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规则效果评估体系化</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规则的上下线标准</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规则基于效果进行分类</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规则实现动态管理</a:t>
              </a:r>
              <a:endParaRPr lang="en-US" altLang="zh-CN" sz="1100" b="1" dirty="0">
                <a:ln/>
                <a:latin typeface="微软雅黑" panose="020B0503020204020204" pitchFamily="34" charset="-122"/>
                <a:ea typeface="微软雅黑" panose="020B0503020204020204" pitchFamily="34" charset="-122"/>
              </a:endParaRPr>
            </a:p>
          </p:txBody>
        </p:sp>
        <p:sp>
          <p:nvSpPr>
            <p:cNvPr id="87" name="Rectangle 86"/>
            <p:cNvSpPr/>
            <p:nvPr/>
          </p:nvSpPr>
          <p:spPr>
            <a:xfrm>
              <a:off x="5865176" y="4073930"/>
              <a:ext cx="3269299" cy="1429622"/>
            </a:xfrm>
            <a:prstGeom prst="rect">
              <a:avLst/>
            </a:prstGeom>
          </p:spPr>
          <p:txBody>
            <a:bodyPr wrap="square">
              <a:spAutoFit/>
            </a:bodyPr>
            <a:lstStyle/>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基于触发率、命中率和时间变化关联度，建立完善三维度规则动态评估体系</a:t>
              </a: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根据效果评估体系对规则进行系统分类，并设计具体细化的上下线标准和管理方法</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对规则效果的时间趋势进行深度分析，并建立可视化的报表体系</a:t>
              </a:r>
              <a:endParaRPr lang="en-US" altLang="zh-CN" sz="1100" b="1" dirty="0">
                <a:ln/>
                <a:latin typeface="微软雅黑" panose="020B0503020204020204" pitchFamily="34" charset="-122"/>
                <a:ea typeface="微软雅黑" panose="020B0503020204020204" pitchFamily="34" charset="-122"/>
              </a:endParaRPr>
            </a:p>
          </p:txBody>
        </p:sp>
      </p:grpSp>
      <p:grpSp>
        <p:nvGrpSpPr>
          <p:cNvPr id="8" name="Group 7"/>
          <p:cNvGrpSpPr/>
          <p:nvPr/>
        </p:nvGrpSpPr>
        <p:grpSpPr>
          <a:xfrm>
            <a:off x="300348" y="5461430"/>
            <a:ext cx="8843652" cy="1429622"/>
            <a:chOff x="300348" y="5461430"/>
            <a:chExt cx="8843652" cy="1429622"/>
          </a:xfrm>
        </p:grpSpPr>
        <p:grpSp>
          <p:nvGrpSpPr>
            <p:cNvPr id="30" name="Group 29"/>
            <p:cNvGrpSpPr/>
            <p:nvPr/>
          </p:nvGrpSpPr>
          <p:grpSpPr>
            <a:xfrm>
              <a:off x="300348" y="5547451"/>
              <a:ext cx="1527298" cy="1208777"/>
              <a:chOff x="262566" y="4618667"/>
              <a:chExt cx="1913772" cy="1514651"/>
            </a:xfrm>
          </p:grpSpPr>
          <p:sp>
            <p:nvSpPr>
              <p:cNvPr id="13" name="Rectangle 12"/>
              <p:cNvSpPr/>
              <p:nvPr/>
            </p:nvSpPr>
            <p:spPr>
              <a:xfrm>
                <a:off x="1746985" y="4629253"/>
                <a:ext cx="429353" cy="1504065"/>
              </a:xfrm>
              <a:prstGeom prst="rect">
                <a:avLst/>
              </a:prstGeom>
            </p:spPr>
            <p:txBody>
              <a:bodyPr wrap="square">
                <a:spAutoFit/>
              </a:bodyPr>
              <a:lstStyle/>
              <a:p>
                <a:pPr>
                  <a:buNone/>
                </a:pPr>
                <a:r>
                  <a:rPr lang="zh-CN" alt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算法开发</a:t>
                </a:r>
                <a:endParaRPr lang="en-US" altLang="zh-CN"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pic>
            <p:nvPicPr>
              <p:cNvPr id="25" name="Picture 4" descr="http://tutorial.math.lamar.edu/Classes/CalcIII/QuadricSurfaces_files/image006.gif"/>
              <p:cNvPicPr>
                <a:picLocks noChangeArrowheads="1"/>
              </p:cNvPicPr>
              <p:nvPr/>
            </p:nvPicPr>
            <p:blipFill rotWithShape="1">
              <a:blip r:embed="rId10">
                <a:clrChange>
                  <a:clrFrom>
                    <a:srgbClr val="FFAC20"/>
                  </a:clrFrom>
                  <a:clrTo>
                    <a:srgbClr val="FFAC20">
                      <a:alpha val="0"/>
                    </a:srgbClr>
                  </a:clrTo>
                </a:clrChange>
                <a:extLst>
                  <a:ext uri="{28A0092B-C50C-407E-A947-70E740481C1C}">
                    <a14:useLocalDpi xmlns:a14="http://schemas.microsoft.com/office/drawing/2010/main" val="0"/>
                  </a:ext>
                </a:extLst>
              </a:blip>
              <a:srcRect b="17151"/>
              <a:stretch/>
            </p:blipFill>
            <p:spPr bwMode="auto">
              <a:xfrm>
                <a:off x="262566" y="4618667"/>
                <a:ext cx="1432229" cy="1374940"/>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6" name="Picture 10" descr="http://www.iconpng.com/png/architecture-blueprint/checkmark.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02071" y="5507739"/>
                <a:ext cx="595276" cy="595276"/>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36"/>
            <p:cNvSpPr/>
            <p:nvPr/>
          </p:nvSpPr>
          <p:spPr>
            <a:xfrm>
              <a:off x="4459532" y="6318139"/>
              <a:ext cx="810510" cy="480131"/>
            </a:xfrm>
            <a:prstGeom prst="rect">
              <a:avLst/>
            </a:prstGeom>
          </p:spPr>
          <p:txBody>
            <a:bodyPr wrap="square">
              <a:spAutoFit/>
            </a:bodyPr>
            <a:lstStyle/>
            <a:p>
              <a:pPr algn="ctr">
                <a:buNone/>
              </a:pPr>
              <a:r>
                <a:rPr lang="zh-CN" altLang="en-US" sz="1400" b="1" dirty="0">
                  <a:solidFill>
                    <a:srgbClr val="000000"/>
                  </a:solidFill>
                  <a:latin typeface="微软雅黑" panose="020B0503020204020204" pitchFamily="34" charset="-122"/>
                  <a:ea typeface="微软雅黑" panose="020B0503020204020204" pitchFamily="34" charset="-122"/>
                </a:rPr>
                <a:t>决策模拟优化</a:t>
              </a:r>
            </a:p>
          </p:txBody>
        </p:sp>
        <p:sp>
          <p:nvSpPr>
            <p:cNvPr id="38" name="Rectangle 37"/>
            <p:cNvSpPr/>
            <p:nvPr/>
          </p:nvSpPr>
          <p:spPr>
            <a:xfrm>
              <a:off x="5052900" y="6316789"/>
              <a:ext cx="892128" cy="480131"/>
            </a:xfrm>
            <a:prstGeom prst="rect">
              <a:avLst/>
            </a:prstGeom>
          </p:spPr>
          <p:txBody>
            <a:bodyPr wrap="square">
              <a:spAutoFit/>
            </a:bodyPr>
            <a:lstStyle/>
            <a:p>
              <a:pPr algn="ctr">
                <a:buNone/>
              </a:pPr>
              <a:r>
                <a:rPr lang="zh-CN" altLang="en-US" sz="1400" b="1" dirty="0">
                  <a:solidFill>
                    <a:srgbClr val="000000"/>
                  </a:solidFill>
                  <a:latin typeface="微软雅黑" panose="020B0503020204020204" pitchFamily="34" charset="-122"/>
                  <a:ea typeface="微软雅黑" panose="020B0503020204020204" pitchFamily="34" charset="-122"/>
                </a:rPr>
                <a:t>决策空间分析</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pic>
          <p:nvPicPr>
            <p:cNvPr id="42" name="Picture 4" descr="http://pic.ffpic.com/files/2014/1031/sl1020u8hgn.jpg"/>
            <p:cNvPicPr>
              <a:picLocks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86" t="34260" r="67666" b="34957"/>
            <a:stretch/>
          </p:blipFill>
          <p:spPr bwMode="auto">
            <a:xfrm>
              <a:off x="5241467" y="5718074"/>
              <a:ext cx="548640" cy="548640"/>
            </a:xfrm>
            <a:prstGeom prst="roundRect">
              <a:avLst>
                <a:gd name="adj" fmla="val 21490"/>
              </a:avLst>
            </a:prstGeom>
            <a:solidFill>
              <a:schemeClr val="bg1">
                <a:lumMod val="95000"/>
              </a:schemeClr>
            </a:solidFill>
            <a:ln w="38100">
              <a:solidFill>
                <a:srgbClr val="333333"/>
              </a:solidFill>
            </a:ln>
            <a:effectLst/>
          </p:spPr>
        </p:pic>
        <p:pic>
          <p:nvPicPr>
            <p:cNvPr id="44" name="Picture 4" descr="http://pic.ffpic.com/files/2014/1031/sl1020u8hgn.jpg"/>
            <p:cNvPicPr>
              <a:picLocks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55" t="65491" r="66625" b="3726"/>
            <a:stretch/>
          </p:blipFill>
          <p:spPr bwMode="auto">
            <a:xfrm>
              <a:off x="4584563" y="5712010"/>
              <a:ext cx="548640" cy="548640"/>
            </a:xfrm>
            <a:prstGeom prst="roundRect">
              <a:avLst>
                <a:gd name="adj" fmla="val 21490"/>
              </a:avLst>
            </a:prstGeom>
            <a:solidFill>
              <a:schemeClr val="bg1">
                <a:lumMod val="95000"/>
              </a:schemeClr>
            </a:solidFill>
            <a:ln w="38100">
              <a:solidFill>
                <a:srgbClr val="333333"/>
              </a:solidFill>
            </a:ln>
            <a:effectLst/>
          </p:spPr>
        </p:pic>
        <p:sp>
          <p:nvSpPr>
            <p:cNvPr id="74" name="Rectangle 73"/>
            <p:cNvSpPr/>
            <p:nvPr/>
          </p:nvSpPr>
          <p:spPr>
            <a:xfrm>
              <a:off x="1992897" y="5733535"/>
              <a:ext cx="1798271" cy="760978"/>
            </a:xfrm>
            <a:prstGeom prst="rect">
              <a:avLst/>
            </a:prstGeom>
          </p:spPr>
          <p:txBody>
            <a:bodyPr wrap="square">
              <a:spAutoFit/>
            </a:bodyPr>
            <a:lstStyle/>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规则效率和冗余问题</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事前决策模拟和风险度量问题</a:t>
              </a:r>
              <a:endParaRPr lang="en-US" altLang="zh-CN" sz="1100" b="1" dirty="0">
                <a:ln/>
                <a:latin typeface="微软雅黑" panose="020B0503020204020204" pitchFamily="34" charset="-122"/>
                <a:ea typeface="微软雅黑" panose="020B0503020204020204" pitchFamily="34" charset="-122"/>
              </a:endParaRPr>
            </a:p>
          </p:txBody>
        </p:sp>
        <p:pic>
          <p:nvPicPr>
            <p:cNvPr id="88" name="Picture 4" descr="http://pic.ffpic.com/files/2014/1031/sl1020u8hgn.jpg"/>
            <p:cNvPicPr>
              <a:picLocks noChangeArrowheads="1"/>
            </p:cNvPicPr>
            <p:nvPr/>
          </p:nvPicPr>
          <p:blipFill rotWithShape="1">
            <a:blip r:embed="rId5">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l="66780" t="1988" b="67229"/>
            <a:stretch/>
          </p:blipFill>
          <p:spPr bwMode="auto">
            <a:xfrm>
              <a:off x="3923048" y="5710659"/>
              <a:ext cx="548640" cy="548640"/>
            </a:xfrm>
            <a:prstGeom prst="roundRect">
              <a:avLst>
                <a:gd name="adj" fmla="val 21490"/>
              </a:avLst>
            </a:prstGeom>
            <a:solidFill>
              <a:schemeClr val="bg1">
                <a:lumMod val="95000"/>
              </a:schemeClr>
            </a:solidFill>
            <a:ln w="38100">
              <a:solidFill>
                <a:srgbClr val="333333"/>
              </a:solidFill>
            </a:ln>
            <a:effectLst/>
          </p:spPr>
        </p:pic>
        <p:sp>
          <p:nvSpPr>
            <p:cNvPr id="89" name="Rectangle 88"/>
            <p:cNvSpPr/>
            <p:nvPr/>
          </p:nvSpPr>
          <p:spPr>
            <a:xfrm>
              <a:off x="3745761" y="6320666"/>
              <a:ext cx="996167" cy="480131"/>
            </a:xfrm>
            <a:prstGeom prst="rect">
              <a:avLst/>
            </a:prstGeom>
          </p:spPr>
          <p:txBody>
            <a:bodyPr wrap="square">
              <a:spAutoFit/>
            </a:bodyPr>
            <a:lstStyle/>
            <a:p>
              <a:pPr>
                <a:buNone/>
              </a:pPr>
              <a:r>
                <a:rPr lang="zh-CN" altLang="en-US" sz="1400" b="1" dirty="0">
                  <a:solidFill>
                    <a:srgbClr val="000000"/>
                  </a:solidFill>
                  <a:latin typeface="微软雅黑" panose="020B0503020204020204" pitchFamily="34" charset="-122"/>
                  <a:ea typeface="微软雅黑" panose="020B0503020204020204" pitchFamily="34" charset="-122"/>
                </a:rPr>
                <a:t>全面成本管理方法</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90" name="Rectangle 89"/>
            <p:cNvSpPr/>
            <p:nvPr/>
          </p:nvSpPr>
          <p:spPr>
            <a:xfrm>
              <a:off x="5844255" y="5461430"/>
              <a:ext cx="3299745" cy="1429622"/>
            </a:xfrm>
            <a:prstGeom prst="rect">
              <a:avLst/>
            </a:prstGeom>
          </p:spPr>
          <p:txBody>
            <a:bodyPr wrap="square">
              <a:spAutoFit/>
            </a:bodyPr>
            <a:lstStyle/>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基于全面成本管理方法，开发创新的决策优化引擎算法，完美解决规则冗余问题</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开发策略模拟引擎，实现对策略空间的所有可能决策点进行事前评估和风险度量</a:t>
              </a:r>
              <a:endParaRPr lang="en-US" altLang="zh-CN" sz="1100" b="1" dirty="0">
                <a:ln/>
                <a:latin typeface="微软雅黑" panose="020B0503020204020204" pitchFamily="34" charset="-122"/>
                <a:ea typeface="微软雅黑" panose="020B0503020204020204" pitchFamily="34" charset="-122"/>
              </a:endParaRPr>
            </a:p>
            <a:p>
              <a:pPr marL="171450" indent="-171450" eaLnBrk="1" hangingPunct="1">
                <a:lnSpc>
                  <a:spcPct val="125000"/>
                </a:lnSpc>
                <a:spcBef>
                  <a:spcPct val="20000"/>
                </a:spcBef>
                <a:buClr>
                  <a:srgbClr val="000066"/>
                </a:buClr>
                <a:buFont typeface="Arial" panose="020B0604020202020204" pitchFamily="34" charset="0"/>
                <a:buChar char="•"/>
                <a:tabLst>
                  <a:tab pos="363538" algn="l"/>
                </a:tabLst>
              </a:pPr>
              <a:r>
                <a:rPr lang="zh-CN" altLang="en-US" sz="1100" b="1" dirty="0">
                  <a:ln/>
                  <a:latin typeface="微软雅黑" panose="020B0503020204020204" pitchFamily="34" charset="-122"/>
                  <a:ea typeface="微软雅黑" panose="020B0503020204020204" pitchFamily="34" charset="-122"/>
                </a:rPr>
                <a:t>运用策略空间分析法，结合多项运营约束条件，定位可行决策集，制定最佳决策方案</a:t>
              </a:r>
              <a:endParaRPr lang="en-US" altLang="zh-CN" sz="1100" b="1" dirty="0">
                <a:ln/>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641335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3"/>
          <p:cNvSpPr>
            <a:spLocks noGrp="1" noChangeArrowheads="1"/>
          </p:cNvSpPr>
          <p:nvPr>
            <p:ph type="ctrTitle"/>
          </p:nvPr>
        </p:nvSpPr>
        <p:spPr>
          <a:xfrm>
            <a:off x="838200" y="1600200"/>
            <a:ext cx="8105775" cy="2527303"/>
          </a:xfrm>
        </p:spPr>
        <p:txBody>
          <a:bodyPr/>
          <a:lstStyle/>
          <a:p>
            <a:pPr>
              <a:defRPr/>
            </a:pPr>
            <a:r>
              <a:rPr lang="zh-CN" altLang="en-US" sz="4000" b="1" dirty="0">
                <a:solidFill>
                  <a:schemeClr val="accent2">
                    <a:lumMod val="75000"/>
                  </a:schemeClr>
                </a:solidFill>
                <a:latin typeface="微软雅黑" panose="020B0503020204020204" pitchFamily="34" charset="-122"/>
                <a:ea typeface="微软雅黑" panose="020B0503020204020204" pitchFamily="34" charset="-122"/>
              </a:rPr>
              <a:t>谢谢！</a:t>
            </a:r>
            <a:br>
              <a:rPr lang="en-US" altLang="zh-CN" sz="4000" b="1" dirty="0">
                <a:solidFill>
                  <a:schemeClr val="accent2">
                    <a:lumMod val="75000"/>
                  </a:schemeClr>
                </a:solidFill>
                <a:latin typeface="微软雅黑" panose="020B0503020204020204" pitchFamily="34" charset="-122"/>
                <a:ea typeface="微软雅黑" panose="020B0503020204020204" pitchFamily="34" charset="-122"/>
              </a:rPr>
            </a:br>
            <a:br>
              <a:rPr lang="en-US" altLang="zh-CN" sz="4000" b="1" dirty="0">
                <a:solidFill>
                  <a:schemeClr val="accent2">
                    <a:lumMod val="75000"/>
                  </a:schemeClr>
                </a:solidFill>
                <a:latin typeface="微软雅黑" panose="020B0503020204020204" pitchFamily="34" charset="-122"/>
                <a:ea typeface="微软雅黑" panose="020B0503020204020204" pitchFamily="34" charset="-122"/>
              </a:rPr>
            </a:br>
            <a:br>
              <a:rPr lang="en-US" altLang="zh-CN" sz="4000" b="1" dirty="0">
                <a:solidFill>
                  <a:schemeClr val="accent2">
                    <a:lumMod val="75000"/>
                  </a:schemeClr>
                </a:solidFill>
                <a:latin typeface="微软雅黑" panose="020B0503020204020204" pitchFamily="34" charset="-122"/>
                <a:ea typeface="微软雅黑" panose="020B0503020204020204" pitchFamily="34" charset="-122"/>
              </a:rPr>
            </a:br>
            <a:endParaRPr lang="en-US" altLang="zh-CN" sz="4000" b="1" dirty="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16386" name="Picture 2" descr="http://sensefinancial.com/wp-content/uploads/2012/02/QA.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15345" y="1219200"/>
            <a:ext cx="3166630" cy="30765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Rectangle 4"/>
          <p:cNvSpPr txBox="1">
            <a:spLocks noChangeArrowheads="1"/>
          </p:cNvSpPr>
          <p:nvPr/>
        </p:nvSpPr>
        <p:spPr bwMode="white">
          <a:xfrm>
            <a:off x="542727" y="5976921"/>
            <a:ext cx="3205408" cy="29178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3200">
                <a:solidFill>
                  <a:schemeClr val="accent2"/>
                </a:solidFill>
                <a:latin typeface="+mj-lt"/>
                <a:ea typeface="+mj-ea"/>
                <a:cs typeface="Arial" pitchFamily="34" charset="0"/>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buClrTx/>
              <a:buFontTx/>
              <a:buNone/>
            </a:pPr>
            <a:r>
              <a:rPr lang="en-US" altLang="zh-CN" sz="2000" b="1" kern="0" dirty="0">
                <a:solidFill>
                  <a:schemeClr val="tx1"/>
                </a:solidFill>
                <a:latin typeface="微软雅黑" panose="020B0503020204020204" pitchFamily="34" charset="-122"/>
                <a:ea typeface="微软雅黑" panose="020B0503020204020204" pitchFamily="34" charset="-122"/>
              </a:rPr>
              <a:t>briansun@fico.com</a:t>
            </a:r>
            <a:endParaRPr lang="zh-CN" altLang="en-US" sz="2000" b="1"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0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1034342" y="1255647"/>
            <a:ext cx="7273723"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阶段性工作成果及亮点</a:t>
            </a:r>
          </a:p>
        </p:txBody>
      </p:sp>
      <p:pic>
        <p:nvPicPr>
          <p:cNvPr id="5122" name="Picture 2" descr="http://www.nantucketdreamland.org/wp-content/uploads/2014/12/Spotlight-Performance-Icon.jpg"/>
          <p:cNvPicPr>
            <a:picLocks noChangeAspect="1" noChangeArrowheads="1"/>
          </p:cNvPicPr>
          <p:nvPr/>
        </p:nvPicPr>
        <p:blipFill rotWithShape="1">
          <a:blip r:embed="rId2" cstate="print">
            <a:clrChange>
              <a:clrFrom>
                <a:srgbClr val="FFAC20"/>
              </a:clrFrom>
              <a:clrTo>
                <a:srgbClr val="FFAC20">
                  <a:alpha val="0"/>
                </a:srgbClr>
              </a:clrTo>
            </a:clrChange>
            <a:extLst>
              <a:ext uri="{28A0092B-C50C-407E-A947-70E740481C1C}">
                <a14:useLocalDpi xmlns:a14="http://schemas.microsoft.com/office/drawing/2010/main" val="0"/>
              </a:ext>
            </a:extLst>
          </a:blip>
          <a:srcRect l="1993" t="1233" r="1143" b="1645"/>
          <a:stretch/>
        </p:blipFill>
        <p:spPr bwMode="auto">
          <a:xfrm>
            <a:off x="3444183" y="3267325"/>
            <a:ext cx="2589291" cy="2589291"/>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10292182"/>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浦发申请端反欺诈咨询方案总览</a:t>
            </a:r>
            <a:endParaRPr lang="en-US" dirty="0">
              <a:latin typeface="微软雅黑" panose="020B0503020204020204" pitchFamily="34" charset="-122"/>
              <a:ea typeface="微软雅黑" panose="020B0503020204020204" pitchFamily="34" charset="-122"/>
            </a:endParaRPr>
          </a:p>
        </p:txBody>
      </p:sp>
      <p:grpSp>
        <p:nvGrpSpPr>
          <p:cNvPr id="4" name="Group 3"/>
          <p:cNvGrpSpPr/>
          <p:nvPr/>
        </p:nvGrpSpPr>
        <p:grpSpPr>
          <a:xfrm>
            <a:off x="120711" y="1013791"/>
            <a:ext cx="2934849" cy="5663234"/>
            <a:chOff x="120711" y="1013791"/>
            <a:chExt cx="2934849" cy="5663234"/>
          </a:xfrm>
        </p:grpSpPr>
        <p:grpSp>
          <p:nvGrpSpPr>
            <p:cNvPr id="24" name="Group 23"/>
            <p:cNvGrpSpPr/>
            <p:nvPr/>
          </p:nvGrpSpPr>
          <p:grpSpPr>
            <a:xfrm>
              <a:off x="163584" y="2501943"/>
              <a:ext cx="2789580" cy="2620929"/>
              <a:chOff x="361122" y="2475184"/>
              <a:chExt cx="3041374" cy="2857500"/>
            </a:xfrm>
          </p:grpSpPr>
          <p:pic>
            <p:nvPicPr>
              <p:cNvPr id="13314" name="Picture 2" descr="http://www.seoqibing.com/uploads/140216/1_160017_1.gif"/>
              <p:cNvPicPr>
                <a:picLocks noChangeAspect="1" noChangeArrowheads="1"/>
              </p:cNvPicPr>
              <p:nvPr/>
            </p:nvPicPr>
            <p:blipFill rotWithShape="1">
              <a:blip r:embed="rId3">
                <a:extLst>
                  <a:ext uri="{28A0092B-C50C-407E-A947-70E740481C1C}">
                    <a14:useLocalDpi xmlns:a14="http://schemas.microsoft.com/office/drawing/2010/main" val="0"/>
                  </a:ext>
                </a:extLst>
              </a:blip>
              <a:srcRect l="8966" r="20078"/>
              <a:stretch/>
            </p:blipFill>
            <p:spPr bwMode="auto">
              <a:xfrm>
                <a:off x="361122" y="2475184"/>
                <a:ext cx="3041374" cy="28575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1661904" y="2858120"/>
                <a:ext cx="1159565" cy="644270"/>
              </a:xfrm>
              <a:prstGeom prst="rect">
                <a:avLst/>
              </a:prstGeom>
            </p:spPr>
            <p:txBody>
              <a:bodyPr wrap="square">
                <a:spAutoFit/>
              </a:bodyPr>
              <a:lstStyle/>
              <a:p>
                <a:pPr algn="r">
                  <a:buNone/>
                </a:pPr>
                <a:r>
                  <a:rPr lang="zh-CN" alt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任脉</a:t>
                </a:r>
                <a:br>
                  <a:rPr lang="en-US" altLang="zh-CN"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br>
                <a:r>
                  <a:rPr lang="zh-CN" altLang="en-US"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信用审核</a:t>
                </a:r>
                <a:endParaRPr lang="en-US" altLang="zh-CN"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6" name="Rectangle 5"/>
              <p:cNvSpPr/>
              <p:nvPr/>
            </p:nvSpPr>
            <p:spPr>
              <a:xfrm>
                <a:off x="1046920" y="3580150"/>
                <a:ext cx="889553" cy="885871"/>
              </a:xfrm>
              <a:prstGeom prst="rect">
                <a:avLst/>
              </a:prstGeom>
            </p:spPr>
            <p:txBody>
              <a:bodyPr wrap="square">
                <a:spAutoFit/>
              </a:bodyPr>
              <a:lstStyle/>
              <a:p>
                <a:pPr>
                  <a:buNone/>
                </a:pPr>
                <a:r>
                  <a:rPr lang="zh-CN" alt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督脉</a:t>
                </a:r>
                <a:b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br>
                <a:r>
                  <a:rPr lang="zh-CN" altLang="en-US"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反欺诈审核</a:t>
                </a:r>
                <a:endParaRPr lang="en-US" altLang="zh-CN" sz="1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grpSp>
        <p:sp>
          <p:nvSpPr>
            <p:cNvPr id="8" name="Rectangle 7"/>
            <p:cNvSpPr/>
            <p:nvPr/>
          </p:nvSpPr>
          <p:spPr>
            <a:xfrm>
              <a:off x="120711" y="1694462"/>
              <a:ext cx="2865781" cy="757130"/>
            </a:xfrm>
            <a:prstGeom prst="rect">
              <a:avLst/>
            </a:prstGeom>
          </p:spPr>
          <p:txBody>
            <a:bodyPr wrap="square">
              <a:spAutoFit/>
            </a:bodyPr>
            <a:lstStyle/>
            <a:p>
              <a:pPr algn="ctr">
                <a:buNone/>
              </a:pPr>
              <a:r>
                <a:rPr lang="zh-CN" altLang="en-US" sz="2000" b="1" dirty="0">
                  <a:latin typeface="微软雅黑" panose="020B0503020204020204" pitchFamily="34" charset="-122"/>
                  <a:ea typeface="微软雅黑" panose="020B0503020204020204" pitchFamily="34" charset="-122"/>
                </a:rPr>
                <a:t>为浦发信用卡审批打通</a:t>
              </a:r>
              <a:br>
                <a:rPr lang="en-US" altLang="zh-CN" sz="2000" b="1" dirty="0">
                  <a:latin typeface="微软雅黑" panose="020B0503020204020204" pitchFamily="34" charset="-122"/>
                  <a:ea typeface="微软雅黑" panose="020B0503020204020204" pitchFamily="34" charset="-122"/>
                </a:rPr>
              </a:br>
              <a:r>
                <a:rPr lang="zh-CN" altLang="en-US" sz="2800" b="1" dirty="0">
                  <a:latin typeface="微软雅黑" panose="020B0503020204020204" pitchFamily="34" charset="-122"/>
                  <a:ea typeface="微软雅黑" panose="020B0503020204020204" pitchFamily="34" charset="-122"/>
                </a:rPr>
                <a:t>“任督二脉”</a:t>
              </a:r>
              <a:endParaRPr lang="en-US" altLang="zh-CN" sz="3200" b="1" dirty="0">
                <a:latin typeface="微软雅黑" panose="020B0503020204020204" pitchFamily="34" charset="-122"/>
                <a:ea typeface="微软雅黑" panose="020B0503020204020204" pitchFamily="34" charset="-122"/>
              </a:endParaRPr>
            </a:p>
          </p:txBody>
        </p:sp>
        <p:sp>
          <p:nvSpPr>
            <p:cNvPr id="9" name="Rectangle 8"/>
            <p:cNvSpPr/>
            <p:nvPr/>
          </p:nvSpPr>
          <p:spPr>
            <a:xfrm>
              <a:off x="128682" y="6090428"/>
              <a:ext cx="2926878" cy="443198"/>
            </a:xfrm>
            <a:prstGeom prst="rect">
              <a:avLst/>
            </a:prstGeom>
          </p:spPr>
          <p:txBody>
            <a:bodyPr wrap="square">
              <a:spAutoFit/>
            </a:bodyPr>
            <a:lstStyle/>
            <a:p>
              <a:pPr marL="171450" indent="-171450">
                <a:lnSpc>
                  <a:spcPct val="70000"/>
                </a:lnSpc>
                <a:buClr>
                  <a:srgbClr val="008000"/>
                </a:buClr>
                <a:buSzPct val="150000"/>
                <a:buFont typeface="Wingdings" panose="05000000000000000000" pitchFamily="2" charset="2"/>
                <a:buChar char="ü"/>
              </a:pPr>
              <a:r>
                <a:rPr lang="zh-CN" altLang="en-US" sz="1200" b="1" dirty="0">
                  <a:solidFill>
                    <a:srgbClr val="008000"/>
                  </a:solidFill>
                  <a:latin typeface="微软雅黑" panose="020B0503020204020204" pitchFamily="34" charset="-122"/>
                  <a:ea typeface="微软雅黑" panose="020B0503020204020204" pitchFamily="34" charset="-122"/>
                </a:rPr>
                <a:t>一期咨询：任脉 </a:t>
              </a:r>
              <a:r>
                <a:rPr lang="en-US" altLang="zh-CN" sz="1200" b="1" dirty="0">
                  <a:solidFill>
                    <a:srgbClr val="008000"/>
                  </a:solidFill>
                  <a:latin typeface="微软雅黑" panose="020B0503020204020204" pitchFamily="34" charset="-122"/>
                  <a:ea typeface="微软雅黑" panose="020B0503020204020204" pitchFamily="34" charset="-122"/>
                </a:rPr>
                <a:t>(</a:t>
              </a:r>
              <a:r>
                <a:rPr lang="zh-CN" altLang="en-US" sz="1200" b="1" dirty="0">
                  <a:solidFill>
                    <a:srgbClr val="008000"/>
                  </a:solidFill>
                  <a:latin typeface="微软雅黑" panose="020B0503020204020204" pitchFamily="34" charset="-122"/>
                  <a:ea typeface="微软雅黑" panose="020B0503020204020204" pitchFamily="34" charset="-122"/>
                </a:rPr>
                <a:t>信审</a:t>
              </a:r>
              <a:r>
                <a:rPr lang="en-US" altLang="zh-CN" sz="1200" b="1" dirty="0">
                  <a:solidFill>
                    <a:srgbClr val="008000"/>
                  </a:solidFill>
                  <a:latin typeface="微软雅黑" panose="020B0503020204020204" pitchFamily="34" charset="-122"/>
                  <a:ea typeface="微软雅黑" panose="020B0503020204020204" pitchFamily="34" charset="-122"/>
                </a:rPr>
                <a:t>) </a:t>
              </a:r>
            </a:p>
            <a:p>
              <a:pPr marL="168275" indent="-168275">
                <a:lnSpc>
                  <a:spcPct val="70000"/>
                </a:lnSpc>
                <a:buFont typeface="Wingdings" panose="05000000000000000000" pitchFamily="2" charset="2"/>
                <a:buChar char="Ø"/>
              </a:pPr>
              <a:r>
                <a:rPr lang="zh-CN" altLang="en-US" sz="12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二期咨询：督脉 </a:t>
              </a:r>
              <a:r>
                <a:rPr lang="en-US" altLang="zh-CN" sz="12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12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申请反欺诈</a:t>
              </a:r>
              <a:r>
                <a:rPr lang="en-US" altLang="zh-CN" sz="12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4" name="Rectangle 13"/>
            <p:cNvSpPr/>
            <p:nvPr/>
          </p:nvSpPr>
          <p:spPr bwMode="auto">
            <a:xfrm>
              <a:off x="163583" y="1013791"/>
              <a:ext cx="2789581" cy="56632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3" name="Rectangle 22"/>
            <p:cNvSpPr/>
            <p:nvPr/>
          </p:nvSpPr>
          <p:spPr>
            <a:xfrm>
              <a:off x="142196" y="5222311"/>
              <a:ext cx="2729946" cy="707886"/>
            </a:xfrm>
            <a:prstGeom prst="rect">
              <a:avLst/>
            </a:prstGeom>
          </p:spPr>
          <p:txBody>
            <a:bodyPr wrap="square">
              <a:spAutoFit/>
            </a:bodyPr>
            <a:lstStyle/>
            <a:p>
              <a:pPr algn="ctr">
                <a:lnSpc>
                  <a:spcPct val="100000"/>
                </a:lnSpc>
                <a:buNone/>
              </a:pPr>
              <a:r>
                <a:rPr lang="zh-CN" altLang="en-US" sz="2000" b="1" dirty="0">
                  <a:latin typeface="微软雅黑" panose="020B0503020204020204" pitchFamily="34" charset="-122"/>
                  <a:ea typeface="微软雅黑" panose="020B0503020204020204" pitchFamily="34" charset="-122"/>
                </a:rPr>
                <a:t>提高自动通过率</a:t>
              </a:r>
              <a:br>
                <a:rPr lang="en-US" altLang="zh-CN" sz="2000" b="1" dirty="0">
                  <a:latin typeface="微软雅黑" panose="020B0503020204020204" pitchFamily="34" charset="-122"/>
                  <a:ea typeface="微软雅黑" panose="020B0503020204020204" pitchFamily="34" charset="-122"/>
                </a:rPr>
              </a:br>
              <a:r>
                <a:rPr lang="zh-CN" altLang="en-US" sz="2000" b="1" dirty="0">
                  <a:latin typeface="微软雅黑" panose="020B0503020204020204" pitchFamily="34" charset="-122"/>
                  <a:ea typeface="微软雅黑" panose="020B0503020204020204" pitchFamily="34" charset="-122"/>
                </a:rPr>
                <a:t>解决进件积压问题</a:t>
              </a:r>
              <a:endParaRPr lang="en-US" altLang="zh-CN" sz="2000" b="1" dirty="0">
                <a:latin typeface="微软雅黑" panose="020B0503020204020204" pitchFamily="34" charset="-122"/>
                <a:ea typeface="微软雅黑" panose="020B0503020204020204" pitchFamily="34" charset="-122"/>
              </a:endParaRPr>
            </a:p>
          </p:txBody>
        </p:sp>
        <p:sp>
          <p:nvSpPr>
            <p:cNvPr id="54" name="Rectangle 53"/>
            <p:cNvSpPr/>
            <p:nvPr/>
          </p:nvSpPr>
          <p:spPr>
            <a:xfrm>
              <a:off x="594099" y="1101311"/>
              <a:ext cx="1826141" cy="535531"/>
            </a:xfrm>
            <a:prstGeom prst="rect">
              <a:avLst/>
            </a:prstGeom>
          </p:spPr>
          <p:txBody>
            <a:bodyPr wrap="none">
              <a:spAutoFit/>
            </a:bodyPr>
            <a:lstStyle/>
            <a:p>
              <a:pPr lvl="0" algn="ctr">
                <a:buClr>
                  <a:srgbClr val="003F5F"/>
                </a:buClr>
                <a:buNone/>
              </a:pPr>
              <a:r>
                <a:rPr lang="zh-CN" altLang="en-US" sz="3200" b="1" dirty="0">
                  <a:ln/>
                  <a:pattFill prst="dkUpDiag">
                    <a:fgClr>
                      <a:srgbClr val="FFFFFF">
                        <a:lumMod val="50000"/>
                      </a:srgbClr>
                    </a:fgClr>
                    <a:bgClr>
                      <a:srgbClr val="003F5F">
                        <a:lumMod val="75000"/>
                        <a:lumOff val="25000"/>
                      </a:srgbClr>
                    </a:bgClr>
                  </a:pattFill>
                  <a:effectLst>
                    <a:outerShdw blurRad="38100" dist="19050" dir="2700000" algn="tl" rotWithShape="0">
                      <a:srgbClr val="003F5F">
                        <a:lumMod val="50000"/>
                        <a:alpha val="40000"/>
                      </a:srgbClr>
                    </a:outerShdw>
                  </a:effectLst>
                  <a:latin typeface="微软雅黑" panose="020B0503020204020204" pitchFamily="34" charset="-122"/>
                  <a:ea typeface="微软雅黑" panose="020B0503020204020204" pitchFamily="34" charset="-122"/>
                </a:rPr>
                <a:t>整体目标</a:t>
              </a:r>
              <a:endParaRPr lang="en-US" altLang="zh-CN" sz="3200" b="1" dirty="0">
                <a:ln/>
                <a:pattFill prst="dkUpDiag">
                  <a:fgClr>
                    <a:srgbClr val="FFFFFF">
                      <a:lumMod val="50000"/>
                    </a:srgbClr>
                  </a:fgClr>
                  <a:bgClr>
                    <a:srgbClr val="003F5F">
                      <a:lumMod val="75000"/>
                      <a:lumOff val="25000"/>
                    </a:srgbClr>
                  </a:bgClr>
                </a:pattFill>
                <a:effectLst>
                  <a:outerShdw blurRad="38100" dist="19050" dir="2700000" algn="tl" rotWithShape="0">
                    <a:srgbClr val="003F5F">
                      <a:lumMod val="50000"/>
                      <a:alpha val="40000"/>
                    </a:srgbClr>
                  </a:outerShdw>
                </a:effectLst>
                <a:latin typeface="微软雅黑" panose="020B0503020204020204" pitchFamily="34" charset="-122"/>
                <a:ea typeface="微软雅黑" panose="020B0503020204020204" pitchFamily="34" charset="-122"/>
              </a:endParaRPr>
            </a:p>
          </p:txBody>
        </p:sp>
      </p:grpSp>
      <p:grpSp>
        <p:nvGrpSpPr>
          <p:cNvPr id="10" name="Group 9"/>
          <p:cNvGrpSpPr/>
          <p:nvPr/>
        </p:nvGrpSpPr>
        <p:grpSpPr>
          <a:xfrm>
            <a:off x="5874622" y="1013791"/>
            <a:ext cx="3155078" cy="5663234"/>
            <a:chOff x="5874622" y="1013791"/>
            <a:chExt cx="3155078" cy="5663234"/>
          </a:xfrm>
        </p:grpSpPr>
        <p:sp>
          <p:nvSpPr>
            <p:cNvPr id="29" name="Rectangle 28"/>
            <p:cNvSpPr/>
            <p:nvPr/>
          </p:nvSpPr>
          <p:spPr bwMode="auto">
            <a:xfrm>
              <a:off x="5874622" y="1013791"/>
              <a:ext cx="3136029" cy="56632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62" name="Rectangle 61"/>
            <p:cNvSpPr/>
            <p:nvPr/>
          </p:nvSpPr>
          <p:spPr>
            <a:xfrm>
              <a:off x="6611679" y="1093410"/>
              <a:ext cx="1826142" cy="535531"/>
            </a:xfrm>
            <a:prstGeom prst="rect">
              <a:avLst/>
            </a:prstGeom>
          </p:spPr>
          <p:txBody>
            <a:bodyPr wrap="none">
              <a:spAutoFit/>
            </a:bodyPr>
            <a:lstStyle/>
            <a:p>
              <a:pPr algn="ctr">
                <a:buNone/>
              </a:pPr>
              <a:r>
                <a:rPr lang="zh-CN" alt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具体目标</a:t>
              </a:r>
              <a:endParaRPr lang="en-US" altLang="zh-CN"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64" name="Rectangle 63"/>
            <p:cNvSpPr/>
            <p:nvPr/>
          </p:nvSpPr>
          <p:spPr>
            <a:xfrm>
              <a:off x="6740629" y="3112200"/>
              <a:ext cx="2014915" cy="584775"/>
            </a:xfrm>
            <a:prstGeom prst="rect">
              <a:avLst/>
            </a:prstGeom>
          </p:spPr>
          <p:txBody>
            <a:bodyPr wrap="square">
              <a:spAutoFit/>
            </a:bodyPr>
            <a:lstStyle/>
            <a:p>
              <a:pPr eaLnBrk="1" hangingPunct="1">
                <a:lnSpc>
                  <a:spcPct val="100000"/>
                </a:lnSpc>
                <a:spcBef>
                  <a:spcPct val="20000"/>
                </a:spcBef>
                <a:buClr>
                  <a:srgbClr val="000066"/>
                </a:buClr>
                <a:buNone/>
                <a:tabLst>
                  <a:tab pos="363538" algn="l"/>
                </a:tabLst>
              </a:pPr>
              <a:r>
                <a:rPr lang="zh-CN" altLang="en-US" sz="1600" b="1" dirty="0">
                  <a:ln/>
                  <a:latin typeface="微软雅黑" panose="020B0503020204020204" pitchFamily="34" charset="-122"/>
                  <a:ea typeface="微软雅黑" panose="020B0503020204020204" pitchFamily="34" charset="-122"/>
                </a:rPr>
                <a:t>建立科学方法论体系</a:t>
              </a:r>
              <a:br>
                <a:rPr lang="en-US" altLang="zh-CN" sz="1600" b="1" dirty="0">
                  <a:ln/>
                  <a:latin typeface="微软雅黑" panose="020B0503020204020204" pitchFamily="34" charset="-122"/>
                  <a:ea typeface="微软雅黑" panose="020B0503020204020204" pitchFamily="34" charset="-122"/>
                </a:rPr>
              </a:br>
              <a:r>
                <a:rPr lang="zh-CN" altLang="en-US" sz="1600" b="1" dirty="0">
                  <a:ln/>
                  <a:latin typeface="微软雅黑" panose="020B0503020204020204" pitchFamily="34" charset="-122"/>
                  <a:ea typeface="微软雅黑" panose="020B0503020204020204" pitchFamily="34" charset="-122"/>
                </a:rPr>
                <a:t>提高策略量化水平</a:t>
              </a:r>
              <a:endParaRPr lang="en-US" altLang="zh-CN" sz="1600" b="1" dirty="0">
                <a:ln/>
                <a:latin typeface="微软雅黑" panose="020B0503020204020204" pitchFamily="34" charset="-122"/>
                <a:ea typeface="微软雅黑" panose="020B0503020204020204" pitchFamily="34" charset="-122"/>
              </a:endParaRPr>
            </a:p>
          </p:txBody>
        </p:sp>
        <p:sp>
          <p:nvSpPr>
            <p:cNvPr id="65" name="Rectangle 64"/>
            <p:cNvSpPr/>
            <p:nvPr/>
          </p:nvSpPr>
          <p:spPr>
            <a:xfrm>
              <a:off x="6709042" y="3838295"/>
              <a:ext cx="2215883" cy="584775"/>
            </a:xfrm>
            <a:prstGeom prst="rect">
              <a:avLst/>
            </a:prstGeom>
          </p:spPr>
          <p:txBody>
            <a:bodyPr wrap="square">
              <a:spAutoFit/>
            </a:bodyPr>
            <a:lstStyle/>
            <a:p>
              <a:pPr eaLnBrk="1" hangingPunct="1">
                <a:lnSpc>
                  <a:spcPct val="100000"/>
                </a:lnSpc>
                <a:spcBef>
                  <a:spcPct val="20000"/>
                </a:spcBef>
                <a:buClr>
                  <a:srgbClr val="000066"/>
                </a:buClr>
                <a:buNone/>
                <a:tabLst>
                  <a:tab pos="363538" algn="l"/>
                </a:tabLst>
              </a:pPr>
              <a:r>
                <a:rPr lang="zh-CN" altLang="en-US" sz="1600" b="1" dirty="0">
                  <a:ln/>
                  <a:latin typeface="微软雅黑" panose="020B0503020204020204" pitchFamily="34" charset="-122"/>
                  <a:ea typeface="微软雅黑" panose="020B0503020204020204" pitchFamily="34" charset="-122"/>
                </a:rPr>
                <a:t>完善欺诈识别量化标准</a:t>
              </a:r>
              <a:br>
                <a:rPr lang="en-US" altLang="zh-CN" sz="1600" b="1" dirty="0">
                  <a:ln/>
                  <a:latin typeface="微软雅黑" panose="020B0503020204020204" pitchFamily="34" charset="-122"/>
                  <a:ea typeface="微软雅黑" panose="020B0503020204020204" pitchFamily="34" charset="-122"/>
                </a:rPr>
              </a:br>
              <a:r>
                <a:rPr lang="zh-CN" altLang="en-US" sz="1600" b="1" dirty="0">
                  <a:ln/>
                  <a:latin typeface="微软雅黑" panose="020B0503020204020204" pitchFamily="34" charset="-122"/>
                  <a:ea typeface="微软雅黑" panose="020B0503020204020204" pitchFamily="34" charset="-122"/>
                </a:rPr>
                <a:t>扩大欺诈策略覆盖面</a:t>
              </a:r>
              <a:endParaRPr lang="en-US" altLang="zh-CN" sz="1600" b="1" dirty="0">
                <a:ln/>
                <a:latin typeface="微软雅黑" panose="020B0503020204020204" pitchFamily="34" charset="-122"/>
                <a:ea typeface="微软雅黑" panose="020B0503020204020204" pitchFamily="34" charset="-122"/>
              </a:endParaRPr>
            </a:p>
          </p:txBody>
        </p:sp>
        <p:pic>
          <p:nvPicPr>
            <p:cNvPr id="68" name="Picture 6" descr="https://www.tracesmart.co.uk/media/icon-fraud-investigation.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391" t="19718" r="30877" b="21392"/>
            <a:stretch/>
          </p:blipFill>
          <p:spPr bwMode="auto">
            <a:xfrm>
              <a:off x="5947744" y="3770124"/>
              <a:ext cx="786502" cy="69975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8" descr="http://simplifiedgenetics.com/assets/images/icons/simplified-genetics-accuracy-targe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79598" y="5223531"/>
              <a:ext cx="619448" cy="61944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http://www.stemexpo.org/logos/Icon.Science.1710x171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5820" y="2383375"/>
              <a:ext cx="653852" cy="65385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6706725" y="2334062"/>
              <a:ext cx="2322975" cy="707886"/>
            </a:xfrm>
            <a:prstGeom prst="rect">
              <a:avLst/>
            </a:prstGeom>
          </p:spPr>
          <p:txBody>
            <a:bodyPr wrap="square">
              <a:spAutoFit/>
            </a:bodyPr>
            <a:lstStyle/>
            <a:p>
              <a:pPr eaLnBrk="1" hangingPunct="1">
                <a:lnSpc>
                  <a:spcPct val="125000"/>
                </a:lnSpc>
                <a:spcBef>
                  <a:spcPct val="20000"/>
                </a:spcBef>
                <a:buClr>
                  <a:srgbClr val="000066"/>
                </a:buClr>
                <a:buNone/>
                <a:tabLst>
                  <a:tab pos="363538" algn="l"/>
                </a:tabLst>
              </a:pPr>
              <a:r>
                <a:rPr lang="zh-CN" altLang="en-US" sz="1600" b="1" dirty="0">
                  <a:ln/>
                  <a:latin typeface="微软雅黑" panose="020B0503020204020204" pitchFamily="34" charset="-122"/>
                  <a:ea typeface="微软雅黑" panose="020B0503020204020204" pitchFamily="34" charset="-122"/>
                </a:rPr>
                <a:t>革新欺诈策略架构体系</a:t>
              </a:r>
              <a:br>
                <a:rPr lang="en-US" altLang="zh-CN" sz="1600" b="1" dirty="0">
                  <a:ln/>
                  <a:latin typeface="微软雅黑" panose="020B0503020204020204" pitchFamily="34" charset="-122"/>
                  <a:ea typeface="微软雅黑" panose="020B0503020204020204" pitchFamily="34" charset="-122"/>
                </a:rPr>
              </a:br>
              <a:r>
                <a:rPr lang="zh-CN" altLang="en-US" sz="1600" b="1" dirty="0">
                  <a:ln/>
                  <a:latin typeface="微软雅黑" panose="020B0503020204020204" pitchFamily="34" charset="-122"/>
                  <a:ea typeface="微软雅黑" panose="020B0503020204020204" pitchFamily="34" charset="-122"/>
                </a:rPr>
                <a:t>建立可持续发展机制</a:t>
              </a:r>
              <a:endParaRPr lang="en-US" altLang="zh-CN" sz="1600" b="1" dirty="0">
                <a:ln/>
                <a:latin typeface="微软雅黑" panose="020B0503020204020204" pitchFamily="34" charset="-122"/>
                <a:ea typeface="微软雅黑" panose="020B0503020204020204" pitchFamily="34" charset="-122"/>
              </a:endParaRPr>
            </a:p>
          </p:txBody>
        </p:sp>
        <p:sp>
          <p:nvSpPr>
            <p:cNvPr id="74" name="Rectangle 73"/>
            <p:cNvSpPr/>
            <p:nvPr/>
          </p:nvSpPr>
          <p:spPr>
            <a:xfrm>
              <a:off x="6723197" y="5209798"/>
              <a:ext cx="2254483" cy="584775"/>
            </a:xfrm>
            <a:prstGeom prst="rect">
              <a:avLst/>
            </a:prstGeom>
          </p:spPr>
          <p:txBody>
            <a:bodyPr wrap="square">
              <a:spAutoFit/>
            </a:bodyPr>
            <a:lstStyle/>
            <a:p>
              <a:pPr eaLnBrk="1" hangingPunct="1">
                <a:lnSpc>
                  <a:spcPct val="100000"/>
                </a:lnSpc>
                <a:spcBef>
                  <a:spcPct val="20000"/>
                </a:spcBef>
                <a:buClr>
                  <a:srgbClr val="000066"/>
                </a:buClr>
                <a:buNone/>
                <a:tabLst>
                  <a:tab pos="363538" algn="l"/>
                </a:tabLst>
              </a:pPr>
              <a:r>
                <a:rPr lang="zh-CN" altLang="en-US" sz="1600" b="1" dirty="0">
                  <a:ln/>
                  <a:latin typeface="微软雅黑" panose="020B0503020204020204" pitchFamily="34" charset="-122"/>
                  <a:ea typeface="微软雅黑" panose="020B0503020204020204" pitchFamily="34" charset="-122"/>
                </a:rPr>
                <a:t>降低规则冗余</a:t>
              </a:r>
              <a:br>
                <a:rPr lang="en-US" altLang="zh-CN" sz="1600" b="1" dirty="0">
                  <a:ln/>
                  <a:latin typeface="微软雅黑" panose="020B0503020204020204" pitchFamily="34" charset="-122"/>
                  <a:ea typeface="微软雅黑" panose="020B0503020204020204" pitchFamily="34" charset="-122"/>
                </a:rPr>
              </a:br>
              <a:r>
                <a:rPr lang="zh-CN" altLang="en-US" sz="1600" b="1" dirty="0">
                  <a:ln/>
                  <a:latin typeface="微软雅黑" panose="020B0503020204020204" pitchFamily="34" charset="-122"/>
                  <a:ea typeface="微软雅黑" panose="020B0503020204020204" pitchFamily="34" charset="-122"/>
                </a:rPr>
                <a:t>提升策略精度</a:t>
              </a:r>
              <a:endParaRPr lang="en-US" altLang="zh-CN" sz="1600" b="1" dirty="0">
                <a:ln/>
                <a:latin typeface="微软雅黑" panose="020B0503020204020204" pitchFamily="34" charset="-122"/>
                <a:ea typeface="微软雅黑" panose="020B0503020204020204" pitchFamily="34" charset="-122"/>
              </a:endParaRPr>
            </a:p>
          </p:txBody>
        </p:sp>
        <p:pic>
          <p:nvPicPr>
            <p:cNvPr id="76" name="Picture 10" descr="http://www.clker.com/cliparts/f/1/c/4/11949964831946684501karm.svg.m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43093" y="5947014"/>
              <a:ext cx="654107" cy="651151"/>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p:cNvSpPr/>
            <p:nvPr/>
          </p:nvSpPr>
          <p:spPr>
            <a:xfrm>
              <a:off x="6714290" y="5952936"/>
              <a:ext cx="1895185" cy="584775"/>
            </a:xfrm>
            <a:prstGeom prst="rect">
              <a:avLst/>
            </a:prstGeom>
          </p:spPr>
          <p:txBody>
            <a:bodyPr wrap="square">
              <a:spAutoFit/>
            </a:bodyPr>
            <a:lstStyle/>
            <a:p>
              <a:pPr eaLnBrk="1" hangingPunct="1">
                <a:lnSpc>
                  <a:spcPct val="100000"/>
                </a:lnSpc>
                <a:spcBef>
                  <a:spcPct val="20000"/>
                </a:spcBef>
                <a:buClr>
                  <a:srgbClr val="000066"/>
                </a:buClr>
                <a:buNone/>
                <a:tabLst>
                  <a:tab pos="363538" algn="l"/>
                </a:tabLst>
              </a:pPr>
              <a:r>
                <a:rPr lang="zh-CN" altLang="en-US" sz="1600" b="1" dirty="0">
                  <a:ln/>
                  <a:latin typeface="微软雅黑" panose="020B0503020204020204" pitchFamily="34" charset="-122"/>
                  <a:ea typeface="微软雅黑" panose="020B0503020204020204" pitchFamily="34" charset="-122"/>
                </a:rPr>
                <a:t>实现敏捷策略管理</a:t>
              </a:r>
              <a:br>
                <a:rPr lang="en-US" altLang="zh-CN" sz="1600" b="1" dirty="0">
                  <a:ln/>
                  <a:latin typeface="微软雅黑" panose="020B0503020204020204" pitchFamily="34" charset="-122"/>
                  <a:ea typeface="微软雅黑" panose="020B0503020204020204" pitchFamily="34" charset="-122"/>
                </a:rPr>
              </a:br>
              <a:r>
                <a:rPr lang="zh-CN" altLang="en-US" sz="1600" b="1" dirty="0">
                  <a:ln/>
                  <a:latin typeface="微软雅黑" panose="020B0503020204020204" pitchFamily="34" charset="-122"/>
                  <a:ea typeface="微软雅黑" panose="020B0503020204020204" pitchFamily="34" charset="-122"/>
                </a:rPr>
                <a:t>提升策略响应时效</a:t>
              </a:r>
              <a:endParaRPr lang="en-US" altLang="zh-CN" sz="1600" b="1" dirty="0">
                <a:ln/>
                <a:latin typeface="微软雅黑" panose="020B0503020204020204" pitchFamily="34" charset="-122"/>
                <a:ea typeface="微软雅黑" panose="020B0503020204020204" pitchFamily="34" charset="-122"/>
              </a:endParaRPr>
            </a:p>
          </p:txBody>
        </p:sp>
        <p:pic>
          <p:nvPicPr>
            <p:cNvPr id="80" name="Picture 10" descr="http://a3.mzstatic.com/us/r30/Purple/v4/f8/f5/d5/f8f5d587-e87d-7427-ee99-55798cae6ea3/regression_app_icon.512x512-75.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6035780" y="3063484"/>
              <a:ext cx="688035" cy="6880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www.free-icons-download.net/images/engine-icon-6182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03427" y="4454717"/>
              <a:ext cx="721224" cy="721224"/>
            </a:xfrm>
            <a:prstGeom prst="rect">
              <a:avLst/>
            </a:prstGeom>
            <a:solidFill>
              <a:schemeClr val="bg1"/>
            </a:solidFill>
          </p:spPr>
        </p:pic>
        <p:sp>
          <p:nvSpPr>
            <p:cNvPr id="82" name="Rectangle 81"/>
            <p:cNvSpPr/>
            <p:nvPr/>
          </p:nvSpPr>
          <p:spPr>
            <a:xfrm>
              <a:off x="6713673" y="4490948"/>
              <a:ext cx="2254483" cy="584775"/>
            </a:xfrm>
            <a:prstGeom prst="rect">
              <a:avLst/>
            </a:prstGeom>
          </p:spPr>
          <p:txBody>
            <a:bodyPr wrap="square">
              <a:spAutoFit/>
            </a:bodyPr>
            <a:lstStyle/>
            <a:p>
              <a:pPr eaLnBrk="1" hangingPunct="1">
                <a:lnSpc>
                  <a:spcPct val="100000"/>
                </a:lnSpc>
                <a:spcBef>
                  <a:spcPct val="20000"/>
                </a:spcBef>
                <a:buClr>
                  <a:srgbClr val="000066"/>
                </a:buClr>
                <a:buNone/>
                <a:tabLst>
                  <a:tab pos="363538" algn="l"/>
                </a:tabLst>
              </a:pPr>
              <a:r>
                <a:rPr lang="zh-CN" altLang="en-US" sz="1600" b="1" dirty="0">
                  <a:ln/>
                  <a:latin typeface="微软雅黑" panose="020B0503020204020204" pitchFamily="34" charset="-122"/>
                  <a:ea typeface="微软雅黑" panose="020B0503020204020204" pitchFamily="34" charset="-122"/>
                </a:rPr>
                <a:t>开发前沿模拟优化算法</a:t>
              </a:r>
              <a:br>
                <a:rPr lang="en-US" altLang="zh-CN" sz="1600" b="1" dirty="0">
                  <a:ln/>
                  <a:latin typeface="微软雅黑" panose="020B0503020204020204" pitchFamily="34" charset="-122"/>
                  <a:ea typeface="微软雅黑" panose="020B0503020204020204" pitchFamily="34" charset="-122"/>
                </a:rPr>
              </a:br>
              <a:r>
                <a:rPr lang="zh-CN" altLang="en-US" sz="1600" b="1" dirty="0">
                  <a:ln/>
                  <a:latin typeface="微软雅黑" panose="020B0503020204020204" pitchFamily="34" charset="-122"/>
                  <a:ea typeface="微软雅黑" panose="020B0503020204020204" pitchFamily="34" charset="-122"/>
                </a:rPr>
                <a:t>提升决策自动化程度</a:t>
              </a:r>
              <a:endParaRPr lang="en-US" altLang="zh-CN" sz="1600" b="1" dirty="0">
                <a:ln/>
                <a:latin typeface="微软雅黑" panose="020B0503020204020204" pitchFamily="34" charset="-122"/>
                <a:ea typeface="微软雅黑" panose="020B0503020204020204" pitchFamily="34" charset="-122"/>
              </a:endParaRPr>
            </a:p>
          </p:txBody>
        </p:sp>
        <p:sp>
          <p:nvSpPr>
            <p:cNvPr id="83" name="Rectangle 82"/>
            <p:cNvSpPr/>
            <p:nvPr/>
          </p:nvSpPr>
          <p:spPr>
            <a:xfrm>
              <a:off x="6126071" y="1711751"/>
              <a:ext cx="2646878" cy="424732"/>
            </a:xfrm>
            <a:prstGeom prst="rect">
              <a:avLst/>
            </a:prstGeom>
          </p:spPr>
          <p:txBody>
            <a:bodyPr wrap="none">
              <a:spAutoFit/>
            </a:bodyPr>
            <a:lstStyle/>
            <a:p>
              <a:pPr algn="ctr">
                <a:buNone/>
              </a:pPr>
              <a:r>
                <a:rPr lang="zh-CN" altLang="en-US" sz="2400" b="1" dirty="0">
                  <a:latin typeface="微软雅黑" panose="020B0503020204020204" pitchFamily="34" charset="-122"/>
                  <a:ea typeface="微软雅黑" panose="020B0503020204020204" pitchFamily="34" charset="-122"/>
                </a:rPr>
                <a:t>策略管理六大提升</a:t>
              </a:r>
              <a:endParaRPr lang="en-US" altLang="zh-CN" sz="2400" b="1" dirty="0">
                <a:latin typeface="微软雅黑" panose="020B0503020204020204" pitchFamily="34" charset="-122"/>
                <a:ea typeface="微软雅黑" panose="020B0503020204020204" pitchFamily="34" charset="-122"/>
              </a:endParaRPr>
            </a:p>
          </p:txBody>
        </p:sp>
      </p:grpSp>
      <p:grpSp>
        <p:nvGrpSpPr>
          <p:cNvPr id="7" name="Group 6"/>
          <p:cNvGrpSpPr/>
          <p:nvPr/>
        </p:nvGrpSpPr>
        <p:grpSpPr>
          <a:xfrm>
            <a:off x="3055560" y="1013791"/>
            <a:ext cx="2873317" cy="5663234"/>
            <a:chOff x="3055560" y="1013791"/>
            <a:chExt cx="2873317" cy="5663234"/>
          </a:xfrm>
        </p:grpSpPr>
        <p:sp>
          <p:nvSpPr>
            <p:cNvPr id="28" name="Rectangle 27"/>
            <p:cNvSpPr/>
            <p:nvPr/>
          </p:nvSpPr>
          <p:spPr bwMode="auto">
            <a:xfrm>
              <a:off x="3055560" y="1013791"/>
              <a:ext cx="2725114" cy="56632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5" name="Rectangle 24"/>
            <p:cNvSpPr/>
            <p:nvPr/>
          </p:nvSpPr>
          <p:spPr>
            <a:xfrm>
              <a:off x="3169019" y="1734433"/>
              <a:ext cx="2759858" cy="424732"/>
            </a:xfrm>
            <a:prstGeom prst="rect">
              <a:avLst/>
            </a:prstGeom>
          </p:spPr>
          <p:txBody>
            <a:bodyPr wrap="none">
              <a:spAutoFit/>
            </a:bodyPr>
            <a:lstStyle/>
            <a:p>
              <a:pPr algn="ctr">
                <a:buNone/>
              </a:pPr>
              <a:r>
                <a:rPr lang="en-US" altLang="zh-CN" sz="2400" b="1" dirty="0">
                  <a:latin typeface="微软雅黑" panose="020B0503020204020204" pitchFamily="34" charset="-122"/>
                  <a:ea typeface="微软雅黑" panose="020B0503020204020204" pitchFamily="34" charset="-122"/>
                </a:rPr>
                <a:t>FICO</a:t>
              </a:r>
              <a:r>
                <a:rPr lang="zh-CN" altLang="en-US" sz="2400" b="1" dirty="0">
                  <a:latin typeface="微软雅黑" panose="020B0503020204020204" pitchFamily="34" charset="-122"/>
                  <a:ea typeface="微软雅黑" panose="020B0503020204020204" pitchFamily="34" charset="-122"/>
                </a:rPr>
                <a:t>“七种武器”</a:t>
              </a:r>
              <a:endParaRPr lang="en-US" altLang="zh-CN" sz="2400" b="1" dirty="0">
                <a:latin typeface="微软雅黑" panose="020B0503020204020204" pitchFamily="34" charset="-122"/>
                <a:ea typeface="微软雅黑" panose="020B0503020204020204" pitchFamily="34" charset="-122"/>
              </a:endParaRPr>
            </a:p>
          </p:txBody>
        </p:sp>
        <p:sp>
          <p:nvSpPr>
            <p:cNvPr id="31" name="Rectangle 30"/>
            <p:cNvSpPr/>
            <p:nvPr/>
          </p:nvSpPr>
          <p:spPr>
            <a:xfrm>
              <a:off x="3546286" y="1092911"/>
              <a:ext cx="1826142" cy="535531"/>
            </a:xfrm>
            <a:prstGeom prst="rect">
              <a:avLst/>
            </a:prstGeom>
          </p:spPr>
          <p:txBody>
            <a:bodyPr wrap="none">
              <a:spAutoFit/>
            </a:bodyPr>
            <a:lstStyle/>
            <a:p>
              <a:pPr algn="ctr">
                <a:buNone/>
              </a:pPr>
              <a:r>
                <a:rPr lang="zh-CN" alt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运用方法</a:t>
              </a:r>
              <a:endParaRPr lang="en-US" altLang="zh-CN"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2" name="Rectangle 31"/>
            <p:cNvSpPr/>
            <p:nvPr/>
          </p:nvSpPr>
          <p:spPr>
            <a:xfrm>
              <a:off x="3891422" y="2317701"/>
              <a:ext cx="1776144" cy="590931"/>
            </a:xfrm>
            <a:prstGeom prst="rect">
              <a:avLst/>
            </a:prstGeom>
          </p:spPr>
          <p:txBody>
            <a:bodyPr wrap="square">
              <a:spAutoFit/>
            </a:bodyPr>
            <a:lstStyle/>
            <a:p>
              <a:pPr>
                <a:buNone/>
              </a:pPr>
              <a:r>
                <a:rPr lang="zh-CN" altLang="en-US" sz="1800" b="1" dirty="0">
                  <a:latin typeface="微软雅黑" panose="020B0503020204020204" pitchFamily="34" charset="-122"/>
                  <a:ea typeface="微软雅黑" panose="020B0503020204020204" pitchFamily="34" charset="-122"/>
                </a:rPr>
                <a:t>全面成本管理策略方法</a:t>
              </a:r>
              <a:endParaRPr lang="en-US" altLang="zh-CN" sz="1800" b="1" dirty="0">
                <a:latin typeface="微软雅黑" panose="020B0503020204020204" pitchFamily="34" charset="-122"/>
                <a:ea typeface="微软雅黑" panose="020B0503020204020204" pitchFamily="34" charset="-122"/>
              </a:endParaRPr>
            </a:p>
          </p:txBody>
        </p:sp>
        <p:sp>
          <p:nvSpPr>
            <p:cNvPr id="39" name="Rectangle 38"/>
            <p:cNvSpPr/>
            <p:nvPr/>
          </p:nvSpPr>
          <p:spPr>
            <a:xfrm>
              <a:off x="3905187" y="2951161"/>
              <a:ext cx="1630262" cy="590931"/>
            </a:xfrm>
            <a:prstGeom prst="rect">
              <a:avLst/>
            </a:prstGeom>
          </p:spPr>
          <p:txBody>
            <a:bodyPr wrap="square">
              <a:spAutoFit/>
            </a:bodyPr>
            <a:lstStyle/>
            <a:p>
              <a:pPr>
                <a:buNone/>
              </a:pPr>
              <a:r>
                <a:rPr lang="zh-CN" altLang="en-US" sz="1800" b="1" dirty="0">
                  <a:latin typeface="微软雅黑" panose="020B0503020204020204" pitchFamily="34" charset="-122"/>
                  <a:ea typeface="微软雅黑" panose="020B0503020204020204" pitchFamily="34" charset="-122"/>
                </a:rPr>
                <a:t>欺诈业务量化</a:t>
              </a:r>
              <a:br>
                <a:rPr lang="en-US" altLang="zh-CN" sz="1800" b="1" dirty="0">
                  <a:latin typeface="微软雅黑" panose="020B0503020204020204" pitchFamily="34" charset="-122"/>
                  <a:ea typeface="微软雅黑" panose="020B0503020204020204" pitchFamily="34" charset="-122"/>
                </a:rPr>
              </a:br>
              <a:r>
                <a:rPr lang="zh-CN" altLang="en-US" sz="1800" b="1" dirty="0">
                  <a:latin typeface="微软雅黑" panose="020B0503020204020204" pitchFamily="34" charset="-122"/>
                  <a:ea typeface="微软雅黑" panose="020B0503020204020204" pitchFamily="34" charset="-122"/>
                </a:rPr>
                <a:t>分析技术</a:t>
              </a:r>
              <a:endParaRPr lang="en-US" altLang="zh-CN" sz="1800" b="1" dirty="0">
                <a:latin typeface="微软雅黑" panose="020B0503020204020204" pitchFamily="34" charset="-122"/>
                <a:ea typeface="微软雅黑" panose="020B0503020204020204" pitchFamily="34" charset="-122"/>
              </a:endParaRPr>
            </a:p>
          </p:txBody>
        </p:sp>
        <p:sp>
          <p:nvSpPr>
            <p:cNvPr id="47" name="Rectangle 46"/>
            <p:cNvSpPr/>
            <p:nvPr/>
          </p:nvSpPr>
          <p:spPr>
            <a:xfrm>
              <a:off x="3908672" y="3660977"/>
              <a:ext cx="1569660" cy="341632"/>
            </a:xfrm>
            <a:prstGeom prst="rect">
              <a:avLst/>
            </a:prstGeom>
          </p:spPr>
          <p:txBody>
            <a:bodyPr wrap="none">
              <a:spAutoFit/>
            </a:bodyPr>
            <a:lstStyle/>
            <a:p>
              <a:pPr lvl="0">
                <a:buClr>
                  <a:srgbClr val="003F5F"/>
                </a:buClr>
                <a:buNone/>
              </a:pPr>
              <a:r>
                <a:rPr lang="zh-CN" altLang="en-US" sz="1800" b="1" dirty="0">
                  <a:latin typeface="微软雅黑" panose="020B0503020204020204" pitchFamily="34" charset="-122"/>
                  <a:ea typeface="微软雅黑" panose="020B0503020204020204" pitchFamily="34" charset="-122"/>
                </a:rPr>
                <a:t>风险聚类技术</a:t>
              </a:r>
            </a:p>
          </p:txBody>
        </p:sp>
        <p:sp>
          <p:nvSpPr>
            <p:cNvPr id="49" name="Rectangle 48"/>
            <p:cNvSpPr/>
            <p:nvPr/>
          </p:nvSpPr>
          <p:spPr>
            <a:xfrm>
              <a:off x="3915235" y="4138153"/>
              <a:ext cx="1107996" cy="590931"/>
            </a:xfrm>
            <a:prstGeom prst="rect">
              <a:avLst/>
            </a:prstGeom>
          </p:spPr>
          <p:txBody>
            <a:bodyPr wrap="none">
              <a:spAutoFit/>
            </a:bodyPr>
            <a:lstStyle/>
            <a:p>
              <a:pPr>
                <a:buClr>
                  <a:srgbClr val="003F5F"/>
                </a:buClr>
                <a:buNone/>
              </a:pPr>
              <a:r>
                <a:rPr lang="zh-CN" altLang="en-US" sz="1800" b="1" dirty="0">
                  <a:latin typeface="微软雅黑" panose="020B0503020204020204" pitchFamily="34" charset="-122"/>
                  <a:ea typeface="微软雅黑" panose="020B0503020204020204" pitchFamily="34" charset="-122"/>
                </a:rPr>
                <a:t>规则动态</a:t>
              </a:r>
              <a:br>
                <a:rPr lang="en-US" altLang="zh-CN" sz="1800" b="1" dirty="0">
                  <a:latin typeface="微软雅黑" panose="020B0503020204020204" pitchFamily="34" charset="-122"/>
                  <a:ea typeface="微软雅黑" panose="020B0503020204020204" pitchFamily="34" charset="-122"/>
                </a:rPr>
              </a:br>
              <a:r>
                <a:rPr lang="zh-CN" altLang="en-US" sz="1800" b="1" dirty="0">
                  <a:latin typeface="微软雅黑" panose="020B0503020204020204" pitchFamily="34" charset="-122"/>
                  <a:ea typeface="微软雅黑" panose="020B0503020204020204" pitchFamily="34" charset="-122"/>
                </a:rPr>
                <a:t>评估技术</a:t>
              </a:r>
              <a:endParaRPr lang="en-US" sz="1800" b="1" dirty="0">
                <a:latin typeface="微软雅黑" panose="020B0503020204020204" pitchFamily="34" charset="-122"/>
                <a:ea typeface="微软雅黑" panose="020B0503020204020204" pitchFamily="34" charset="-122"/>
              </a:endParaRPr>
            </a:p>
          </p:txBody>
        </p:sp>
        <p:sp>
          <p:nvSpPr>
            <p:cNvPr id="50" name="Rectangle 49"/>
            <p:cNvSpPr/>
            <p:nvPr/>
          </p:nvSpPr>
          <p:spPr>
            <a:xfrm>
              <a:off x="3919887" y="4803492"/>
              <a:ext cx="1338828" cy="590931"/>
            </a:xfrm>
            <a:prstGeom prst="rect">
              <a:avLst/>
            </a:prstGeom>
          </p:spPr>
          <p:txBody>
            <a:bodyPr wrap="none">
              <a:spAutoFit/>
            </a:bodyPr>
            <a:lstStyle/>
            <a:p>
              <a:pPr>
                <a:buNone/>
              </a:pPr>
              <a:r>
                <a:rPr lang="zh-CN" altLang="en-US" sz="1800" b="1" dirty="0">
                  <a:latin typeface="微软雅黑" panose="020B0503020204020204" pitchFamily="34" charset="-122"/>
                  <a:ea typeface="微软雅黑" panose="020B0503020204020204" pitchFamily="34" charset="-122"/>
                </a:rPr>
                <a:t>决策模拟</a:t>
              </a:r>
              <a:br>
                <a:rPr lang="en-US" altLang="zh-CN" sz="1800" b="1" dirty="0">
                  <a:latin typeface="微软雅黑" panose="020B0503020204020204" pitchFamily="34" charset="-122"/>
                  <a:ea typeface="微软雅黑" panose="020B0503020204020204" pitchFamily="34" charset="-122"/>
                </a:rPr>
              </a:br>
              <a:r>
                <a:rPr lang="zh-CN" altLang="en-US" sz="1800" b="1" dirty="0">
                  <a:latin typeface="微软雅黑" panose="020B0503020204020204" pitchFamily="34" charset="-122"/>
                  <a:ea typeface="微软雅黑" panose="020B0503020204020204" pitchFamily="34" charset="-122"/>
                </a:rPr>
                <a:t>优化方法论</a:t>
              </a:r>
            </a:p>
          </p:txBody>
        </p:sp>
        <p:sp>
          <p:nvSpPr>
            <p:cNvPr id="51" name="Rectangle 50"/>
            <p:cNvSpPr/>
            <p:nvPr/>
          </p:nvSpPr>
          <p:spPr>
            <a:xfrm>
              <a:off x="3898018" y="5526687"/>
              <a:ext cx="1569660" cy="341632"/>
            </a:xfrm>
            <a:prstGeom prst="rect">
              <a:avLst/>
            </a:prstGeom>
          </p:spPr>
          <p:txBody>
            <a:bodyPr wrap="none">
              <a:spAutoFit/>
            </a:bodyPr>
            <a:lstStyle/>
            <a:p>
              <a:pPr>
                <a:buNone/>
              </a:pPr>
              <a:r>
                <a:rPr lang="zh-CN" altLang="en-US" sz="1800" b="1" dirty="0">
                  <a:latin typeface="微软雅黑" panose="020B0503020204020204" pitchFamily="34" charset="-122"/>
                  <a:ea typeface="微软雅黑" panose="020B0503020204020204" pitchFamily="34" charset="-122"/>
                </a:rPr>
                <a:t>决策空间分析</a:t>
              </a:r>
              <a:endParaRPr lang="en-US" altLang="zh-CN" sz="1800" b="1" dirty="0">
                <a:latin typeface="微软雅黑" panose="020B0503020204020204" pitchFamily="34" charset="-122"/>
                <a:ea typeface="微软雅黑" panose="020B0503020204020204" pitchFamily="34" charset="-122"/>
              </a:endParaRPr>
            </a:p>
          </p:txBody>
        </p:sp>
        <p:sp>
          <p:nvSpPr>
            <p:cNvPr id="52" name="Rectangle 51"/>
            <p:cNvSpPr/>
            <p:nvPr/>
          </p:nvSpPr>
          <p:spPr>
            <a:xfrm>
              <a:off x="3918720" y="6131306"/>
              <a:ext cx="1569660" cy="341632"/>
            </a:xfrm>
            <a:prstGeom prst="rect">
              <a:avLst/>
            </a:prstGeom>
          </p:spPr>
          <p:txBody>
            <a:bodyPr wrap="none">
              <a:spAutoFit/>
            </a:bodyPr>
            <a:lstStyle/>
            <a:p>
              <a:pPr>
                <a:buNone/>
              </a:pPr>
              <a:r>
                <a:rPr lang="zh-CN" altLang="en-US" sz="1800" b="1" dirty="0">
                  <a:latin typeface="微软雅黑" panose="020B0503020204020204" pitchFamily="34" charset="-122"/>
                  <a:ea typeface="微软雅黑" panose="020B0503020204020204" pitchFamily="34" charset="-122"/>
                </a:rPr>
                <a:t>风险模型技术</a:t>
              </a:r>
              <a:endParaRPr lang="en-US" altLang="zh-CN" sz="1800" b="1" dirty="0">
                <a:latin typeface="微软雅黑" panose="020B0503020204020204" pitchFamily="34" charset="-122"/>
                <a:ea typeface="微软雅黑" panose="020B0503020204020204" pitchFamily="34" charset="-122"/>
              </a:endParaRPr>
            </a:p>
          </p:txBody>
        </p:sp>
        <p:pic>
          <p:nvPicPr>
            <p:cNvPr id="55" name="Picture 4" descr="http://pic.ffpic.com/files/2014/1031/sl1020u8hgn.jpg"/>
            <p:cNvPicPr>
              <a:picLocks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35675" t="2587" r="32499" b="66109"/>
            <a:stretch/>
          </p:blipFill>
          <p:spPr bwMode="auto">
            <a:xfrm>
              <a:off x="3312599" y="2951583"/>
              <a:ext cx="502920" cy="502920"/>
            </a:xfrm>
            <a:prstGeom prst="roundRect">
              <a:avLst>
                <a:gd name="adj" fmla="val 21490"/>
              </a:avLst>
            </a:prstGeom>
            <a:solidFill>
              <a:schemeClr val="bg1">
                <a:lumMod val="95000"/>
              </a:schemeClr>
            </a:solidFill>
            <a:ln w="31750">
              <a:solidFill>
                <a:srgbClr val="333333"/>
              </a:solidFill>
            </a:ln>
            <a:effectLst/>
          </p:spPr>
        </p:pic>
        <p:pic>
          <p:nvPicPr>
            <p:cNvPr id="56" name="Picture 4" descr="http://pic.ffpic.com/files/2014/1031/sl1020u8hgn.jpg"/>
            <p:cNvPicPr>
              <a:picLocks noChangeArrowheads="1"/>
            </p:cNvPicPr>
            <p:nvPr/>
          </p:nvPicPr>
          <p:blipFill rotWithShape="1">
            <a:blip r:embed="rId10" cstate="print">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l="66780" t="1988" b="67229"/>
            <a:stretch/>
          </p:blipFill>
          <p:spPr bwMode="auto">
            <a:xfrm>
              <a:off x="3318456" y="2338510"/>
              <a:ext cx="502920" cy="502920"/>
            </a:xfrm>
            <a:prstGeom prst="roundRect">
              <a:avLst>
                <a:gd name="adj" fmla="val 21490"/>
              </a:avLst>
            </a:prstGeom>
            <a:solidFill>
              <a:schemeClr val="bg1">
                <a:lumMod val="95000"/>
              </a:schemeClr>
            </a:solidFill>
            <a:ln w="31750">
              <a:solidFill>
                <a:srgbClr val="333333"/>
              </a:solidFill>
            </a:ln>
            <a:effectLst/>
          </p:spPr>
        </p:pic>
        <p:pic>
          <p:nvPicPr>
            <p:cNvPr id="57" name="Picture 4" descr="http://pic.ffpic.com/files/2014/1031/sl1020u8hgn.jpg"/>
            <p:cNvPicPr>
              <a:picLocks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886" t="34260" r="67666" b="34957"/>
            <a:stretch/>
          </p:blipFill>
          <p:spPr bwMode="auto">
            <a:xfrm>
              <a:off x="3323019" y="5432587"/>
              <a:ext cx="502920" cy="502920"/>
            </a:xfrm>
            <a:prstGeom prst="roundRect">
              <a:avLst>
                <a:gd name="adj" fmla="val 21490"/>
              </a:avLst>
            </a:prstGeom>
            <a:solidFill>
              <a:schemeClr val="bg1">
                <a:lumMod val="95000"/>
              </a:schemeClr>
            </a:solidFill>
            <a:ln w="31750">
              <a:solidFill>
                <a:srgbClr val="333333"/>
              </a:solidFill>
            </a:ln>
            <a:effectLst/>
          </p:spPr>
        </p:pic>
        <p:pic>
          <p:nvPicPr>
            <p:cNvPr id="58" name="Picture 4" descr="http://pic.ffpic.com/files/2014/1031/sl1020u8hgn.jpg"/>
            <p:cNvPicPr>
              <a:picLocks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32427" t="33740" r="34353" b="35477"/>
            <a:stretch/>
          </p:blipFill>
          <p:spPr bwMode="auto">
            <a:xfrm>
              <a:off x="3326047" y="4186818"/>
              <a:ext cx="502920" cy="502920"/>
            </a:xfrm>
            <a:prstGeom prst="roundRect">
              <a:avLst>
                <a:gd name="adj" fmla="val 21490"/>
              </a:avLst>
            </a:prstGeom>
            <a:solidFill>
              <a:schemeClr val="bg1">
                <a:lumMod val="95000"/>
              </a:schemeClr>
            </a:solidFill>
            <a:ln w="31750">
              <a:solidFill>
                <a:srgbClr val="333333"/>
              </a:solidFill>
            </a:ln>
            <a:effectLst/>
          </p:spPr>
        </p:pic>
        <p:pic>
          <p:nvPicPr>
            <p:cNvPr id="59" name="Picture 4" descr="http://pic.ffpic.com/files/2014/1031/sl1020u8hgn.jpg"/>
            <p:cNvPicPr>
              <a:picLocks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55" t="65491" r="66625" b="3726"/>
            <a:stretch/>
          </p:blipFill>
          <p:spPr bwMode="auto">
            <a:xfrm>
              <a:off x="3324461" y="4806262"/>
              <a:ext cx="502920" cy="502920"/>
            </a:xfrm>
            <a:prstGeom prst="roundRect">
              <a:avLst>
                <a:gd name="adj" fmla="val 21490"/>
              </a:avLst>
            </a:prstGeom>
            <a:solidFill>
              <a:schemeClr val="bg1">
                <a:lumMod val="95000"/>
              </a:schemeClr>
            </a:solidFill>
            <a:ln w="31750">
              <a:solidFill>
                <a:srgbClr val="333333"/>
              </a:solidFill>
            </a:ln>
            <a:effectLst/>
          </p:spPr>
        </p:pic>
        <p:pic>
          <p:nvPicPr>
            <p:cNvPr id="60" name="Picture 4" descr="http://pic.ffpic.com/files/2014/1031/sl1020u8hgn.jpg"/>
            <p:cNvPicPr>
              <a:picLocks noChangeArrowheads="1"/>
            </p:cNvPicPr>
            <p:nvPr/>
          </p:nvPicPr>
          <p:blipFill rotWithShape="1">
            <a:blip r:embed="rId10" cstate="print">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l="64676" t="64896" r="2104" b="4321"/>
            <a:stretch/>
          </p:blipFill>
          <p:spPr bwMode="auto">
            <a:xfrm>
              <a:off x="3323019" y="6048203"/>
              <a:ext cx="502920" cy="502920"/>
            </a:xfrm>
            <a:prstGeom prst="roundRect">
              <a:avLst>
                <a:gd name="adj" fmla="val 21490"/>
              </a:avLst>
            </a:prstGeom>
            <a:solidFill>
              <a:schemeClr val="bg1">
                <a:lumMod val="95000"/>
              </a:schemeClr>
            </a:solidFill>
            <a:ln w="31750">
              <a:solidFill>
                <a:srgbClr val="333333"/>
              </a:solidFill>
            </a:ln>
            <a:effectLst/>
          </p:spPr>
        </p:pic>
        <p:pic>
          <p:nvPicPr>
            <p:cNvPr id="61" name="Picture 4" descr="http://pic.ffpic.com/files/2014/1031/sl1020u8hgn.jpg"/>
            <p:cNvPicPr>
              <a:picLocks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65219" t="33739" r="1561" b="35478"/>
            <a:stretch/>
          </p:blipFill>
          <p:spPr bwMode="auto">
            <a:xfrm>
              <a:off x="3323965" y="3561879"/>
              <a:ext cx="502920" cy="502920"/>
            </a:xfrm>
            <a:prstGeom prst="roundRect">
              <a:avLst>
                <a:gd name="adj" fmla="val 21490"/>
              </a:avLst>
            </a:prstGeom>
            <a:solidFill>
              <a:schemeClr val="bg1">
                <a:lumMod val="95000"/>
              </a:schemeClr>
            </a:solidFill>
            <a:ln w="31750">
              <a:solidFill>
                <a:srgbClr val="333333"/>
              </a:solidFill>
            </a:ln>
            <a:effectLst/>
          </p:spPr>
        </p:pic>
        <p:sp>
          <p:nvSpPr>
            <p:cNvPr id="3" name="Rectangle 2"/>
            <p:cNvSpPr/>
            <p:nvPr/>
          </p:nvSpPr>
          <p:spPr>
            <a:xfrm>
              <a:off x="3533119" y="2547544"/>
              <a:ext cx="343364" cy="369332"/>
            </a:xfrm>
            <a:prstGeom prst="rect">
              <a:avLst/>
            </a:prstGeom>
          </p:spPr>
          <p:txBody>
            <a:bodyPr wrap="none">
              <a:spAutoFit/>
            </a:bodyPr>
            <a:lstStyle/>
            <a:p>
              <a:pPr>
                <a:buNone/>
              </a:pPr>
              <a:r>
                <a:rPr lang="en-US" sz="2000" b="1" dirty="0">
                  <a:latin typeface="微软雅黑" panose="020B0503020204020204" pitchFamily="34" charset="-122"/>
                  <a:ea typeface="微软雅黑" panose="020B0503020204020204" pitchFamily="34" charset="-122"/>
                </a:rPr>
                <a:t>1</a:t>
              </a:r>
              <a:endParaRPr lang="en-US" sz="1800" b="1" dirty="0">
                <a:latin typeface="微软雅黑" panose="020B0503020204020204" pitchFamily="34" charset="-122"/>
                <a:ea typeface="微软雅黑" panose="020B0503020204020204" pitchFamily="34" charset="-122"/>
              </a:endParaRPr>
            </a:p>
          </p:txBody>
        </p:sp>
        <p:sp>
          <p:nvSpPr>
            <p:cNvPr id="45" name="Rectangle 44"/>
            <p:cNvSpPr/>
            <p:nvPr/>
          </p:nvSpPr>
          <p:spPr>
            <a:xfrm>
              <a:off x="3542847" y="3164236"/>
              <a:ext cx="343364" cy="369332"/>
            </a:xfrm>
            <a:prstGeom prst="rect">
              <a:avLst/>
            </a:prstGeom>
          </p:spPr>
          <p:txBody>
            <a:bodyPr wrap="none">
              <a:spAutoFit/>
            </a:bodyPr>
            <a:lstStyle/>
            <a:p>
              <a:pPr>
                <a:buNone/>
              </a:pPr>
              <a:r>
                <a:rPr lang="en-US" sz="2000" b="1" dirty="0">
                  <a:latin typeface="微软雅黑" panose="020B0503020204020204" pitchFamily="34" charset="-122"/>
                  <a:ea typeface="微软雅黑" panose="020B0503020204020204" pitchFamily="34" charset="-122"/>
                </a:rPr>
                <a:t>2</a:t>
              </a:r>
              <a:endParaRPr lang="en-US" sz="1800" b="1" dirty="0">
                <a:latin typeface="微软雅黑" panose="020B0503020204020204" pitchFamily="34" charset="-122"/>
                <a:ea typeface="微软雅黑" panose="020B0503020204020204" pitchFamily="34" charset="-122"/>
              </a:endParaRPr>
            </a:p>
          </p:txBody>
        </p:sp>
        <p:sp>
          <p:nvSpPr>
            <p:cNvPr id="46" name="Rectangle 45"/>
            <p:cNvSpPr/>
            <p:nvPr/>
          </p:nvSpPr>
          <p:spPr>
            <a:xfrm>
              <a:off x="3542847" y="3786118"/>
              <a:ext cx="343364" cy="369332"/>
            </a:xfrm>
            <a:prstGeom prst="rect">
              <a:avLst/>
            </a:prstGeom>
          </p:spPr>
          <p:txBody>
            <a:bodyPr wrap="none">
              <a:spAutoFit/>
            </a:bodyPr>
            <a:lstStyle/>
            <a:p>
              <a:pPr>
                <a:buNone/>
              </a:pPr>
              <a:r>
                <a:rPr lang="en-US" sz="2000" b="1" dirty="0">
                  <a:latin typeface="微软雅黑" panose="020B0503020204020204" pitchFamily="34" charset="-122"/>
                  <a:ea typeface="微软雅黑" panose="020B0503020204020204" pitchFamily="34" charset="-122"/>
                </a:rPr>
                <a:t>3</a:t>
              </a:r>
            </a:p>
          </p:txBody>
        </p:sp>
        <p:sp>
          <p:nvSpPr>
            <p:cNvPr id="48" name="Rectangle 47"/>
            <p:cNvSpPr/>
            <p:nvPr/>
          </p:nvSpPr>
          <p:spPr>
            <a:xfrm>
              <a:off x="3542847" y="4409094"/>
              <a:ext cx="343364" cy="369332"/>
            </a:xfrm>
            <a:prstGeom prst="rect">
              <a:avLst/>
            </a:prstGeom>
          </p:spPr>
          <p:txBody>
            <a:bodyPr wrap="none">
              <a:spAutoFit/>
            </a:bodyPr>
            <a:lstStyle/>
            <a:p>
              <a:pPr>
                <a:buNone/>
              </a:pPr>
              <a:r>
                <a:rPr lang="en-US" sz="2000" b="1" dirty="0">
                  <a:latin typeface="微软雅黑" panose="020B0503020204020204" pitchFamily="34" charset="-122"/>
                  <a:ea typeface="微软雅黑" panose="020B0503020204020204" pitchFamily="34" charset="-122"/>
                </a:rPr>
                <a:t>4</a:t>
              </a:r>
            </a:p>
          </p:txBody>
        </p:sp>
        <p:sp>
          <p:nvSpPr>
            <p:cNvPr id="53" name="Rectangle 52"/>
            <p:cNvSpPr/>
            <p:nvPr/>
          </p:nvSpPr>
          <p:spPr>
            <a:xfrm>
              <a:off x="3542847" y="5043240"/>
              <a:ext cx="343364" cy="369332"/>
            </a:xfrm>
            <a:prstGeom prst="rect">
              <a:avLst/>
            </a:prstGeom>
          </p:spPr>
          <p:txBody>
            <a:bodyPr wrap="none">
              <a:spAutoFit/>
            </a:bodyPr>
            <a:lstStyle/>
            <a:p>
              <a:pPr>
                <a:buNone/>
              </a:pPr>
              <a:r>
                <a:rPr lang="en-US" sz="2000" b="1" dirty="0">
                  <a:latin typeface="微软雅黑" panose="020B0503020204020204" pitchFamily="34" charset="-122"/>
                  <a:ea typeface="微软雅黑" panose="020B0503020204020204" pitchFamily="34" charset="-122"/>
                </a:rPr>
                <a:t>5</a:t>
              </a:r>
            </a:p>
          </p:txBody>
        </p:sp>
        <p:sp>
          <p:nvSpPr>
            <p:cNvPr id="63" name="Rectangle 62"/>
            <p:cNvSpPr/>
            <p:nvPr/>
          </p:nvSpPr>
          <p:spPr>
            <a:xfrm>
              <a:off x="3542847" y="5656826"/>
              <a:ext cx="343364" cy="369332"/>
            </a:xfrm>
            <a:prstGeom prst="rect">
              <a:avLst/>
            </a:prstGeom>
          </p:spPr>
          <p:txBody>
            <a:bodyPr wrap="none">
              <a:spAutoFit/>
            </a:bodyPr>
            <a:lstStyle/>
            <a:p>
              <a:pPr>
                <a:buNone/>
              </a:pPr>
              <a:r>
                <a:rPr lang="en-US" sz="2000" b="1" dirty="0">
                  <a:latin typeface="微软雅黑" panose="020B0503020204020204" pitchFamily="34" charset="-122"/>
                  <a:ea typeface="微软雅黑" panose="020B0503020204020204" pitchFamily="34" charset="-122"/>
                </a:rPr>
                <a:t>6</a:t>
              </a:r>
            </a:p>
          </p:txBody>
        </p:sp>
        <p:sp>
          <p:nvSpPr>
            <p:cNvPr id="66" name="Rectangle 65"/>
            <p:cNvSpPr/>
            <p:nvPr/>
          </p:nvSpPr>
          <p:spPr>
            <a:xfrm>
              <a:off x="3552575" y="6281098"/>
              <a:ext cx="343364" cy="369332"/>
            </a:xfrm>
            <a:prstGeom prst="rect">
              <a:avLst/>
            </a:prstGeom>
          </p:spPr>
          <p:txBody>
            <a:bodyPr wrap="none">
              <a:spAutoFit/>
            </a:bodyPr>
            <a:lstStyle/>
            <a:p>
              <a:pPr>
                <a:buNone/>
              </a:pPr>
              <a:r>
                <a:rPr lang="en-US" sz="2000" b="1" dirty="0">
                  <a:latin typeface="微软雅黑" panose="020B0503020204020204" pitchFamily="34" charset="-122"/>
                  <a:ea typeface="微软雅黑" panose="020B0503020204020204" pitchFamily="34" charset="-122"/>
                </a:rPr>
                <a:t>7</a:t>
              </a:r>
            </a:p>
          </p:txBody>
        </p:sp>
      </p:grpSp>
    </p:spTree>
    <p:extLst>
      <p:ext uri="{BB962C8B-B14F-4D97-AF65-F5344CB8AC3E}">
        <p14:creationId xmlns:p14="http://schemas.microsoft.com/office/powerpoint/2010/main" val="18211862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6802114" y="1202604"/>
            <a:ext cx="1676534" cy="2473913"/>
          </a:xfrm>
          <a:prstGeom prst="roundRect">
            <a:avLst/>
          </a:prstGeom>
          <a:solidFill>
            <a:srgbClr val="FFFF00">
              <a:alpha val="18000"/>
            </a:srgbClr>
          </a:solidFill>
          <a:ln>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89" name="Rounded Rectangle 88"/>
          <p:cNvSpPr/>
          <p:nvPr/>
        </p:nvSpPr>
        <p:spPr bwMode="auto">
          <a:xfrm>
            <a:off x="6802114" y="4099628"/>
            <a:ext cx="1676534" cy="2473913"/>
          </a:xfrm>
          <a:prstGeom prst="roundRect">
            <a:avLst/>
          </a:prstGeom>
          <a:solidFill>
            <a:srgbClr val="FFFF00">
              <a:alpha val="18000"/>
            </a:srgbClr>
          </a:solidFill>
          <a:ln>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90" name="Rounded Rectangle 89"/>
          <p:cNvSpPr/>
          <p:nvPr/>
        </p:nvSpPr>
        <p:spPr bwMode="auto">
          <a:xfrm>
            <a:off x="4714975" y="4099628"/>
            <a:ext cx="1676534" cy="2473913"/>
          </a:xfrm>
          <a:prstGeom prst="roundRect">
            <a:avLst/>
          </a:prstGeom>
          <a:solidFill>
            <a:srgbClr val="FFFF00">
              <a:alpha val="18000"/>
            </a:srgbClr>
          </a:solidFill>
          <a:ln>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70" name="Rounded Rectangle 69"/>
          <p:cNvSpPr/>
          <p:nvPr/>
        </p:nvSpPr>
        <p:spPr bwMode="auto">
          <a:xfrm>
            <a:off x="4707023" y="1202604"/>
            <a:ext cx="1676534" cy="2473913"/>
          </a:xfrm>
          <a:prstGeom prst="roundRect">
            <a:avLst/>
          </a:prstGeom>
          <a:solidFill>
            <a:srgbClr val="FFFF00">
              <a:alpha val="18000"/>
            </a:srgbClr>
          </a:solidFill>
          <a:ln>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项目当前进度</a:t>
            </a:r>
            <a:endParaRPr lang="en-US" dirty="0">
              <a:latin typeface="微软雅黑" panose="020B0503020204020204" pitchFamily="34" charset="-122"/>
              <a:ea typeface="微软雅黑" panose="020B0503020204020204" pitchFamily="34" charset="-122"/>
            </a:endParaRPr>
          </a:p>
        </p:txBody>
      </p:sp>
      <p:pic>
        <p:nvPicPr>
          <p:cNvPr id="4" name="Picture 2" descr="http://www.centraldelregalo.es/wp-content/uploads/2013/02/buscador.jpg"/>
          <p:cNvPicPr>
            <a:picLocks noChangeAspect="1" noChangeArrowheads="1"/>
          </p:cNvPicPr>
          <p:nvPr/>
        </p:nvPicPr>
        <p:blipFill rotWithShape="1">
          <a:blip r:embed="rId2" cstate="print">
            <a:duotone>
              <a:prstClr val="black"/>
              <a:schemeClr val="accent5">
                <a:tint val="45000"/>
                <a:satMod val="400000"/>
              </a:schemeClr>
            </a:duotone>
            <a:extLst>
              <a:ext uri="{28A0092B-C50C-407E-A947-70E740481C1C}">
                <a14:useLocalDpi xmlns:a14="http://schemas.microsoft.com/office/drawing/2010/main" val="0"/>
              </a:ext>
            </a:extLst>
          </a:blip>
          <a:srcRect l="13116" t="-404" r="5268" b="404"/>
          <a:stretch/>
        </p:blipFill>
        <p:spPr bwMode="auto">
          <a:xfrm>
            <a:off x="859905" y="1711912"/>
            <a:ext cx="1450108" cy="1421393"/>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Rectangle 4"/>
          <p:cNvSpPr/>
          <p:nvPr/>
        </p:nvSpPr>
        <p:spPr>
          <a:xfrm>
            <a:off x="886126" y="3271766"/>
            <a:ext cx="1415772" cy="424732"/>
          </a:xfrm>
          <a:prstGeom prst="rect">
            <a:avLst/>
          </a:prstGeom>
        </p:spPr>
        <p:txBody>
          <a:bodyPr wrap="none">
            <a:spAutoFit/>
          </a:bodyPr>
          <a:lstStyle/>
          <a:p>
            <a:pPr>
              <a:buNone/>
            </a:pPr>
            <a:r>
              <a:rPr lang="zh-CN" altLang="en-US" sz="2400" b="1" dirty="0">
                <a:latin typeface="微软雅黑" panose="020B0503020204020204" pitchFamily="34" charset="-122"/>
                <a:ea typeface="微软雅黑" panose="020B0503020204020204" pitchFamily="34" charset="-122"/>
              </a:rPr>
              <a:t>业务调研</a:t>
            </a:r>
            <a:endParaRPr lang="en-US" altLang="zh-CN" sz="2400" b="1" dirty="0">
              <a:latin typeface="微软雅黑" panose="020B0503020204020204" pitchFamily="34" charset="-122"/>
              <a:ea typeface="微软雅黑" panose="020B0503020204020204" pitchFamily="34" charset="-122"/>
            </a:endParaRPr>
          </a:p>
        </p:txBody>
      </p:sp>
      <p:pic>
        <p:nvPicPr>
          <p:cNvPr id="6" name="Picture 2" descr="http://img04.tooopen.com/images/20130323/tooopen_13430880.jpg"/>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l="5093" r="9159" b="5955"/>
          <a:stretch/>
        </p:blipFill>
        <p:spPr bwMode="auto">
          <a:xfrm>
            <a:off x="2806417" y="1720965"/>
            <a:ext cx="1411570" cy="138570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7" name="Rectangle 6"/>
          <p:cNvSpPr/>
          <p:nvPr/>
        </p:nvSpPr>
        <p:spPr>
          <a:xfrm>
            <a:off x="2846146" y="3271663"/>
            <a:ext cx="1415772" cy="424732"/>
          </a:xfrm>
          <a:prstGeom prst="rect">
            <a:avLst/>
          </a:prstGeom>
        </p:spPr>
        <p:txBody>
          <a:bodyPr wrap="none">
            <a:spAutoFit/>
          </a:bodyPr>
          <a:lstStyle/>
          <a:p>
            <a:pPr>
              <a:buNone/>
            </a:pPr>
            <a:r>
              <a:rPr lang="zh-CN" altLang="en-US" sz="2400" b="1" dirty="0">
                <a:latin typeface="微软雅黑" panose="020B0503020204020204" pitchFamily="34" charset="-122"/>
                <a:ea typeface="微软雅黑" panose="020B0503020204020204" pitchFamily="34" charset="-122"/>
              </a:rPr>
              <a:t>业务诊断</a:t>
            </a:r>
            <a:endParaRPr lang="en-US" altLang="zh-CN" sz="2400" b="1" dirty="0">
              <a:latin typeface="微软雅黑" panose="020B0503020204020204" pitchFamily="34" charset="-122"/>
              <a:ea typeface="微软雅黑" panose="020B0503020204020204" pitchFamily="34" charset="-122"/>
            </a:endParaRPr>
          </a:p>
        </p:txBody>
      </p:sp>
      <p:sp>
        <p:nvSpPr>
          <p:cNvPr id="9" name="Rectangle 8"/>
          <p:cNvSpPr/>
          <p:nvPr/>
        </p:nvSpPr>
        <p:spPr>
          <a:xfrm>
            <a:off x="4855292" y="3242732"/>
            <a:ext cx="1415772" cy="424732"/>
          </a:xfrm>
          <a:prstGeom prst="rect">
            <a:avLst/>
          </a:prstGeom>
        </p:spPr>
        <p:txBody>
          <a:bodyPr wrap="none">
            <a:spAutoFit/>
          </a:bodyPr>
          <a:lstStyle/>
          <a:p>
            <a:pPr>
              <a:buNone/>
            </a:pPr>
            <a:r>
              <a:rPr lang="zh-CN" altLang="en-US" sz="2400" b="1" dirty="0">
                <a:latin typeface="微软雅黑" panose="020B0503020204020204" pitchFamily="34" charset="-122"/>
                <a:ea typeface="微软雅黑" panose="020B0503020204020204" pitchFamily="34" charset="-122"/>
              </a:rPr>
              <a:t>方案设计</a:t>
            </a:r>
            <a:endParaRPr lang="en-US" altLang="zh-CN" sz="2400" b="1" dirty="0">
              <a:latin typeface="微软雅黑" panose="020B0503020204020204" pitchFamily="34" charset="-122"/>
              <a:ea typeface="微软雅黑" panose="020B0503020204020204" pitchFamily="34" charset="-122"/>
            </a:endParaRPr>
          </a:p>
        </p:txBody>
      </p:sp>
      <p:pic>
        <p:nvPicPr>
          <p:cNvPr id="10" name="Picture 6" descr="http://www.iconshock.com/img_jpg/REALVISTA/construction/jpg/256/architect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29414" y="1669203"/>
            <a:ext cx="1421393" cy="1421393"/>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descr="http://a3.mzstatic.com/us/r30/Purple/v4/f8/f5/d5/f8f5d587-e87d-7427-ee99-55798cae6ea3/regression_app_icon.512x512-75.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54143" y="4512663"/>
            <a:ext cx="1394459" cy="139445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2" name="Rectangle 11"/>
          <p:cNvSpPr/>
          <p:nvPr/>
        </p:nvSpPr>
        <p:spPr>
          <a:xfrm>
            <a:off x="833417" y="6061414"/>
            <a:ext cx="1415772" cy="424732"/>
          </a:xfrm>
          <a:prstGeom prst="rect">
            <a:avLst/>
          </a:prstGeom>
        </p:spPr>
        <p:txBody>
          <a:bodyPr wrap="none">
            <a:spAutoFit/>
          </a:bodyPr>
          <a:lstStyle/>
          <a:p>
            <a:pPr>
              <a:buNone/>
            </a:pPr>
            <a:r>
              <a:rPr lang="zh-CN" altLang="en-US" sz="2400" b="1" dirty="0">
                <a:latin typeface="微软雅黑" panose="020B0503020204020204" pitchFamily="34" charset="-122"/>
                <a:ea typeface="微软雅黑" panose="020B0503020204020204" pitchFamily="34" charset="-122"/>
              </a:rPr>
              <a:t>模型开发</a:t>
            </a:r>
            <a:endParaRPr lang="en-US" altLang="zh-CN" sz="2400" b="1" dirty="0">
              <a:latin typeface="微软雅黑" panose="020B0503020204020204" pitchFamily="34" charset="-122"/>
              <a:ea typeface="微软雅黑" panose="020B0503020204020204" pitchFamily="34" charset="-122"/>
            </a:endParaRPr>
          </a:p>
        </p:txBody>
      </p:sp>
      <p:sp>
        <p:nvSpPr>
          <p:cNvPr id="14" name="Rectangle 13"/>
          <p:cNvSpPr/>
          <p:nvPr/>
        </p:nvSpPr>
        <p:spPr>
          <a:xfrm>
            <a:off x="6913979" y="3242732"/>
            <a:ext cx="1415772" cy="424732"/>
          </a:xfrm>
          <a:prstGeom prst="rect">
            <a:avLst/>
          </a:prstGeom>
        </p:spPr>
        <p:txBody>
          <a:bodyPr wrap="none">
            <a:spAutoFit/>
          </a:bodyPr>
          <a:lstStyle/>
          <a:p>
            <a:pPr>
              <a:buNone/>
            </a:pPr>
            <a:r>
              <a:rPr lang="zh-CN" altLang="en-US" sz="2400" b="1" dirty="0">
                <a:latin typeface="微软雅黑" panose="020B0503020204020204" pitchFamily="34" charset="-122"/>
                <a:ea typeface="微软雅黑" panose="020B0503020204020204" pitchFamily="34" charset="-122"/>
              </a:rPr>
              <a:t>欺诈分析</a:t>
            </a:r>
            <a:endParaRPr lang="en-US" altLang="zh-CN" sz="2400" b="1" dirty="0">
              <a:latin typeface="微软雅黑" panose="020B0503020204020204" pitchFamily="34" charset="-122"/>
              <a:ea typeface="微软雅黑" panose="020B0503020204020204" pitchFamily="34" charset="-122"/>
            </a:endParaRPr>
          </a:p>
        </p:txBody>
      </p:sp>
      <p:sp>
        <p:nvSpPr>
          <p:cNvPr id="16" name="Rectangle 15"/>
          <p:cNvSpPr/>
          <p:nvPr/>
        </p:nvSpPr>
        <p:spPr>
          <a:xfrm>
            <a:off x="4840909" y="6079333"/>
            <a:ext cx="1415772" cy="424732"/>
          </a:xfrm>
          <a:prstGeom prst="rect">
            <a:avLst/>
          </a:prstGeom>
        </p:spPr>
        <p:txBody>
          <a:bodyPr wrap="none">
            <a:spAutoFit/>
          </a:bodyPr>
          <a:lstStyle/>
          <a:p>
            <a:pPr>
              <a:buNone/>
            </a:pPr>
            <a:r>
              <a:rPr lang="zh-CN" altLang="en-US" sz="2400" b="1" dirty="0">
                <a:latin typeface="微软雅黑" panose="020B0503020204020204" pitchFamily="34" charset="-122"/>
                <a:ea typeface="微软雅黑" panose="020B0503020204020204" pitchFamily="34" charset="-122"/>
              </a:rPr>
              <a:t>算法开发</a:t>
            </a:r>
            <a:endParaRPr lang="en-US" altLang="zh-CN" sz="2400" b="1" dirty="0">
              <a:latin typeface="微软雅黑" panose="020B0503020204020204" pitchFamily="34" charset="-122"/>
              <a:ea typeface="微软雅黑" panose="020B0503020204020204" pitchFamily="34" charset="-122"/>
            </a:endParaRPr>
          </a:p>
        </p:txBody>
      </p:sp>
      <p:sp>
        <p:nvSpPr>
          <p:cNvPr id="18" name="Rectangle 17"/>
          <p:cNvSpPr/>
          <p:nvPr/>
        </p:nvSpPr>
        <p:spPr>
          <a:xfrm>
            <a:off x="6920593" y="6090675"/>
            <a:ext cx="1415772" cy="424732"/>
          </a:xfrm>
          <a:prstGeom prst="rect">
            <a:avLst/>
          </a:prstGeom>
        </p:spPr>
        <p:txBody>
          <a:bodyPr wrap="none">
            <a:spAutoFit/>
          </a:bodyPr>
          <a:lstStyle/>
          <a:p>
            <a:pPr>
              <a:buNone/>
            </a:pPr>
            <a:r>
              <a:rPr lang="zh-CN" altLang="en-US" sz="2400" b="1" dirty="0">
                <a:latin typeface="微软雅黑" panose="020B0503020204020204" pitchFamily="34" charset="-122"/>
                <a:ea typeface="微软雅黑" panose="020B0503020204020204" pitchFamily="34" charset="-122"/>
              </a:rPr>
              <a:t>规则评估</a:t>
            </a:r>
            <a:endParaRPr lang="en-US" altLang="zh-CN" sz="2400" b="1" dirty="0">
              <a:latin typeface="微软雅黑" panose="020B0503020204020204" pitchFamily="34" charset="-122"/>
              <a:ea typeface="微软雅黑" panose="020B0503020204020204" pitchFamily="34" charset="-122"/>
            </a:endParaRPr>
          </a:p>
        </p:txBody>
      </p:sp>
      <p:sp>
        <p:nvSpPr>
          <p:cNvPr id="20" name="Rectangle 19"/>
          <p:cNvSpPr/>
          <p:nvPr/>
        </p:nvSpPr>
        <p:spPr>
          <a:xfrm>
            <a:off x="2771528" y="6070023"/>
            <a:ext cx="1415772" cy="424732"/>
          </a:xfrm>
          <a:prstGeom prst="rect">
            <a:avLst/>
          </a:prstGeom>
        </p:spPr>
        <p:txBody>
          <a:bodyPr wrap="none">
            <a:spAutoFit/>
          </a:bodyPr>
          <a:lstStyle/>
          <a:p>
            <a:pPr>
              <a:buNone/>
            </a:pPr>
            <a:r>
              <a:rPr lang="zh-CN" altLang="en-US" sz="2400" b="1" dirty="0">
                <a:latin typeface="微软雅黑" panose="020B0503020204020204" pitchFamily="34" charset="-122"/>
                <a:ea typeface="微软雅黑" panose="020B0503020204020204" pitchFamily="34" charset="-122"/>
              </a:rPr>
              <a:t>特征工程</a:t>
            </a:r>
            <a:endParaRPr lang="en-US" altLang="zh-CN" sz="2400" b="1" dirty="0">
              <a:latin typeface="微软雅黑" panose="020B0503020204020204" pitchFamily="34" charset="-122"/>
              <a:ea typeface="微软雅黑" panose="020B0503020204020204" pitchFamily="34" charset="-122"/>
            </a:endParaRPr>
          </a:p>
        </p:txBody>
      </p:sp>
      <p:sp>
        <p:nvSpPr>
          <p:cNvPr id="21" name="Rectangle 20"/>
          <p:cNvSpPr/>
          <p:nvPr/>
        </p:nvSpPr>
        <p:spPr>
          <a:xfrm>
            <a:off x="1244393" y="1207764"/>
            <a:ext cx="681597" cy="424732"/>
          </a:xfrm>
          <a:prstGeom prst="rect">
            <a:avLst/>
          </a:prstGeom>
        </p:spPr>
        <p:txBody>
          <a:bodyPr wrap="none">
            <a:spAutoFit/>
          </a:bodyPr>
          <a:lstStyle/>
          <a:p>
            <a:pPr>
              <a:buNone/>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月</a:t>
            </a:r>
            <a:endParaRPr lang="en-US" altLang="zh-CN" sz="2400" b="1" dirty="0">
              <a:latin typeface="微软雅黑" panose="020B0503020204020204" pitchFamily="34" charset="-122"/>
              <a:ea typeface="微软雅黑" panose="020B0503020204020204" pitchFamily="34" charset="-122"/>
            </a:endParaRPr>
          </a:p>
        </p:txBody>
      </p:sp>
      <p:sp>
        <p:nvSpPr>
          <p:cNvPr id="22" name="Rectangle 21"/>
          <p:cNvSpPr/>
          <p:nvPr/>
        </p:nvSpPr>
        <p:spPr>
          <a:xfrm>
            <a:off x="3189273" y="1223809"/>
            <a:ext cx="681597" cy="424732"/>
          </a:xfrm>
          <a:prstGeom prst="rect">
            <a:avLst/>
          </a:prstGeom>
        </p:spPr>
        <p:txBody>
          <a:bodyPr wrap="none">
            <a:spAutoFit/>
          </a:bodyPr>
          <a:lstStyle/>
          <a:p>
            <a:pPr>
              <a:buNone/>
            </a:pP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月</a:t>
            </a:r>
            <a:endParaRPr lang="en-US" altLang="zh-CN" sz="2400" b="1" dirty="0">
              <a:latin typeface="微软雅黑" panose="020B0503020204020204" pitchFamily="34" charset="-122"/>
              <a:ea typeface="微软雅黑" panose="020B0503020204020204" pitchFamily="34" charset="-122"/>
            </a:endParaRPr>
          </a:p>
        </p:txBody>
      </p:sp>
      <p:sp>
        <p:nvSpPr>
          <p:cNvPr id="23" name="Rectangle 22"/>
          <p:cNvSpPr/>
          <p:nvPr/>
        </p:nvSpPr>
        <p:spPr>
          <a:xfrm>
            <a:off x="5163351" y="1223809"/>
            <a:ext cx="681597" cy="424732"/>
          </a:xfrm>
          <a:prstGeom prst="rect">
            <a:avLst/>
          </a:prstGeom>
        </p:spPr>
        <p:txBody>
          <a:bodyPr wrap="none">
            <a:spAutoFit/>
          </a:bodyPr>
          <a:lstStyle/>
          <a:p>
            <a:pPr>
              <a:buNone/>
            </a:pP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月</a:t>
            </a:r>
            <a:endParaRPr lang="en-US" altLang="zh-CN" sz="2400" b="1" dirty="0">
              <a:latin typeface="微软雅黑" panose="020B0503020204020204" pitchFamily="34" charset="-122"/>
              <a:ea typeface="微软雅黑" panose="020B0503020204020204" pitchFamily="34" charset="-122"/>
            </a:endParaRPr>
          </a:p>
        </p:txBody>
      </p:sp>
      <p:sp>
        <p:nvSpPr>
          <p:cNvPr id="24" name="Rectangle 23"/>
          <p:cNvSpPr/>
          <p:nvPr/>
        </p:nvSpPr>
        <p:spPr>
          <a:xfrm>
            <a:off x="7266878" y="1223809"/>
            <a:ext cx="681597" cy="424732"/>
          </a:xfrm>
          <a:prstGeom prst="rect">
            <a:avLst/>
          </a:prstGeom>
        </p:spPr>
        <p:txBody>
          <a:bodyPr wrap="none">
            <a:spAutoFit/>
          </a:bodyPr>
          <a:lstStyle/>
          <a:p>
            <a:pPr>
              <a:buNone/>
            </a:pP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月</a:t>
            </a:r>
            <a:endParaRPr lang="en-US" altLang="zh-CN" sz="2400" b="1" dirty="0">
              <a:latin typeface="微软雅黑" panose="020B0503020204020204" pitchFamily="34" charset="-122"/>
              <a:ea typeface="微软雅黑" panose="020B0503020204020204" pitchFamily="34" charset="-122"/>
            </a:endParaRPr>
          </a:p>
        </p:txBody>
      </p:sp>
      <p:sp>
        <p:nvSpPr>
          <p:cNvPr id="25" name="Rectangle 24"/>
          <p:cNvSpPr/>
          <p:nvPr/>
        </p:nvSpPr>
        <p:spPr>
          <a:xfrm>
            <a:off x="7308398" y="4150193"/>
            <a:ext cx="681597" cy="424732"/>
          </a:xfrm>
          <a:prstGeom prst="rect">
            <a:avLst/>
          </a:prstGeom>
        </p:spPr>
        <p:txBody>
          <a:bodyPr wrap="none">
            <a:spAutoFit/>
          </a:bodyPr>
          <a:lstStyle/>
          <a:p>
            <a:pPr>
              <a:buNone/>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月</a:t>
            </a:r>
            <a:endParaRPr lang="en-US" altLang="zh-CN" sz="2400" b="1" dirty="0">
              <a:latin typeface="微软雅黑" panose="020B0503020204020204" pitchFamily="34" charset="-122"/>
              <a:ea typeface="微软雅黑" panose="020B0503020204020204" pitchFamily="34" charset="-122"/>
            </a:endParaRPr>
          </a:p>
        </p:txBody>
      </p:sp>
      <p:sp>
        <p:nvSpPr>
          <p:cNvPr id="26" name="Rectangle 25"/>
          <p:cNvSpPr/>
          <p:nvPr/>
        </p:nvSpPr>
        <p:spPr>
          <a:xfrm>
            <a:off x="5206389" y="4126972"/>
            <a:ext cx="681597" cy="424732"/>
          </a:xfrm>
          <a:prstGeom prst="rect">
            <a:avLst/>
          </a:prstGeom>
        </p:spPr>
        <p:txBody>
          <a:bodyPr wrap="none">
            <a:spAutoFit/>
          </a:bodyPr>
          <a:lstStyle/>
          <a:p>
            <a:pPr>
              <a:buNone/>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月</a:t>
            </a:r>
            <a:endParaRPr lang="en-US" altLang="zh-CN" sz="2400" b="1" dirty="0">
              <a:latin typeface="微软雅黑" panose="020B0503020204020204" pitchFamily="34" charset="-122"/>
              <a:ea typeface="微软雅黑" panose="020B0503020204020204" pitchFamily="34" charset="-122"/>
            </a:endParaRPr>
          </a:p>
        </p:txBody>
      </p:sp>
      <p:sp>
        <p:nvSpPr>
          <p:cNvPr id="27" name="Rectangle 26"/>
          <p:cNvSpPr/>
          <p:nvPr/>
        </p:nvSpPr>
        <p:spPr>
          <a:xfrm>
            <a:off x="3222346" y="4099628"/>
            <a:ext cx="681597" cy="424732"/>
          </a:xfrm>
          <a:prstGeom prst="rect">
            <a:avLst/>
          </a:prstGeom>
        </p:spPr>
        <p:txBody>
          <a:bodyPr wrap="none">
            <a:spAutoFit/>
          </a:bodyPr>
          <a:lstStyle/>
          <a:p>
            <a:pPr>
              <a:buNone/>
            </a:pP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月</a:t>
            </a:r>
            <a:endParaRPr lang="en-US" altLang="zh-CN" sz="2400" b="1" dirty="0">
              <a:latin typeface="微软雅黑" panose="020B0503020204020204" pitchFamily="34" charset="-122"/>
              <a:ea typeface="微软雅黑" panose="020B0503020204020204" pitchFamily="34" charset="-122"/>
            </a:endParaRPr>
          </a:p>
        </p:txBody>
      </p:sp>
      <p:sp>
        <p:nvSpPr>
          <p:cNvPr id="28" name="Rectangle 27"/>
          <p:cNvSpPr/>
          <p:nvPr/>
        </p:nvSpPr>
        <p:spPr>
          <a:xfrm>
            <a:off x="1129329" y="4087931"/>
            <a:ext cx="681597" cy="424732"/>
          </a:xfrm>
          <a:prstGeom prst="rect">
            <a:avLst/>
          </a:prstGeom>
        </p:spPr>
        <p:txBody>
          <a:bodyPr wrap="none">
            <a:spAutoFit/>
          </a:bodyPr>
          <a:lstStyle/>
          <a:p>
            <a:pPr>
              <a:buNone/>
            </a:pP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月</a:t>
            </a:r>
            <a:endParaRPr lang="en-US" altLang="zh-CN" sz="2400" b="1" dirty="0">
              <a:latin typeface="微软雅黑" panose="020B0503020204020204" pitchFamily="34" charset="-122"/>
              <a:ea typeface="微软雅黑" panose="020B0503020204020204" pitchFamily="34" charset="-122"/>
            </a:endParaRPr>
          </a:p>
        </p:txBody>
      </p:sp>
      <p:pic>
        <p:nvPicPr>
          <p:cNvPr id="3082" name="Picture 10" descr="http://www.iconpng.com/png/architecture-blueprint/checkmark.png"/>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1714737" y="2647456"/>
            <a:ext cx="595276" cy="59527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http://www.iconpng.com/png/architecture-blueprint/checkmark.png"/>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3688862" y="2647456"/>
            <a:ext cx="595276" cy="59527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http://www.iconpng.com/png/architecture-blueprint/checkmar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86524" y="2618881"/>
            <a:ext cx="595276" cy="59527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2" descr="http://www.iconpng.com/png/architecture-blueprint/question_mark.png"/>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97051" y="5421515"/>
            <a:ext cx="625025" cy="625025"/>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bwMode="auto">
          <a:xfrm>
            <a:off x="2440975" y="2120710"/>
            <a:ext cx="264666" cy="586209"/>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78" name="Right Arrow 77"/>
          <p:cNvSpPr/>
          <p:nvPr/>
        </p:nvSpPr>
        <p:spPr bwMode="auto">
          <a:xfrm>
            <a:off x="4359616" y="2120710"/>
            <a:ext cx="264666" cy="586209"/>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79" name="Right Arrow 78"/>
          <p:cNvSpPr/>
          <p:nvPr/>
        </p:nvSpPr>
        <p:spPr bwMode="auto">
          <a:xfrm>
            <a:off x="6466191" y="2102344"/>
            <a:ext cx="269781" cy="586209"/>
          </a:xfrm>
          <a:prstGeom prst="rightArrow">
            <a:avLst/>
          </a:prstGeom>
          <a:solidFill>
            <a:srgbClr val="FFFF00">
              <a:alpha val="21000"/>
            </a:srgb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pPr>
            <a:endParaRPr kumimoji="0" lang="en-US" sz="2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82" name="Right Arrow 81"/>
          <p:cNvSpPr/>
          <p:nvPr/>
        </p:nvSpPr>
        <p:spPr bwMode="auto">
          <a:xfrm rot="10800000">
            <a:off x="6444588" y="5012808"/>
            <a:ext cx="301151" cy="586209"/>
          </a:xfrm>
          <a:prstGeom prst="rightArrow">
            <a:avLst/>
          </a:prstGeom>
          <a:solidFill>
            <a:srgbClr val="FFFF00">
              <a:alpha val="21000"/>
            </a:srgb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83" name="Right Arrow 82"/>
          <p:cNvSpPr/>
          <p:nvPr/>
        </p:nvSpPr>
        <p:spPr bwMode="auto">
          <a:xfrm rot="5400000">
            <a:off x="7481010" y="3608418"/>
            <a:ext cx="318739" cy="586209"/>
          </a:xfrm>
          <a:prstGeom prst="rightArrow">
            <a:avLst/>
          </a:prstGeom>
          <a:solidFill>
            <a:srgbClr val="FFFF00">
              <a:alpha val="21000"/>
            </a:srgb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84" name="Right Arrow 83"/>
          <p:cNvSpPr/>
          <p:nvPr/>
        </p:nvSpPr>
        <p:spPr bwMode="auto">
          <a:xfrm rot="10800000">
            <a:off x="4321613" y="5070807"/>
            <a:ext cx="264666" cy="586209"/>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85" name="Right Arrow 84"/>
          <p:cNvSpPr/>
          <p:nvPr/>
        </p:nvSpPr>
        <p:spPr bwMode="auto">
          <a:xfrm rot="10800000">
            <a:off x="2303430" y="5107019"/>
            <a:ext cx="264666" cy="586209"/>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69" name="Rectangle 68"/>
          <p:cNvSpPr/>
          <p:nvPr/>
        </p:nvSpPr>
        <p:spPr>
          <a:xfrm>
            <a:off x="129613" y="1202604"/>
            <a:ext cx="1249060" cy="424732"/>
          </a:xfrm>
          <a:prstGeom prst="rect">
            <a:avLst/>
          </a:prstGeom>
        </p:spPr>
        <p:txBody>
          <a:bodyPr wrap="none">
            <a:spAutoFit/>
          </a:bodyPr>
          <a:lstStyle/>
          <a:p>
            <a:pPr>
              <a:buNone/>
            </a:pPr>
            <a:r>
              <a:rPr lang="en-US" altLang="zh-CN" sz="2400" b="1" dirty="0">
                <a:latin typeface="微软雅黑" panose="020B0503020204020204" pitchFamily="34" charset="-122"/>
                <a:ea typeface="微软雅黑" panose="020B0503020204020204" pitchFamily="34" charset="-122"/>
              </a:rPr>
              <a:t>2016</a:t>
            </a:r>
            <a:r>
              <a:rPr lang="zh-CN" altLang="en-US" sz="2400" b="1" dirty="0">
                <a:latin typeface="微软雅黑" panose="020B0503020204020204" pitchFamily="34" charset="-122"/>
                <a:ea typeface="微软雅黑" panose="020B0503020204020204" pitchFamily="34" charset="-122"/>
              </a:rPr>
              <a:t>年</a:t>
            </a:r>
            <a:endParaRPr lang="en-US" sz="2400" dirty="0">
              <a:latin typeface="微软雅黑" panose="020B0503020204020204" pitchFamily="34" charset="-122"/>
              <a:ea typeface="微软雅黑" panose="020B0503020204020204" pitchFamily="34" charset="-122"/>
            </a:endParaRPr>
          </a:p>
        </p:txBody>
      </p:sp>
      <p:pic>
        <p:nvPicPr>
          <p:cNvPr id="3110" name="Picture 38" descr="http://seohunts.com/images/seo-landing-img.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8943" y="1638164"/>
            <a:ext cx="1450533" cy="149746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1" name="Picture 10" descr="http://www.iconpng.com/png/architecture-blueprint/checkmar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91578" y="2637931"/>
            <a:ext cx="595276" cy="59527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4" descr="http://tutorial.math.lamar.edu/Classes/CalcIII/QuadricSurfaces_files/image006.gif"/>
          <p:cNvPicPr>
            <a:picLocks noChangeAspect="1" noChangeArrowheads="1"/>
          </p:cNvPicPr>
          <p:nvPr/>
        </p:nvPicPr>
        <p:blipFill rotWithShape="1">
          <a:blip r:embed="rId9">
            <a:clrChange>
              <a:clrFrom>
                <a:srgbClr val="FFAC20"/>
              </a:clrFrom>
              <a:clrTo>
                <a:srgbClr val="FFAC20">
                  <a:alpha val="0"/>
                </a:srgbClr>
              </a:clrTo>
            </a:clrChange>
            <a:extLst>
              <a:ext uri="{28A0092B-C50C-407E-A947-70E740481C1C}">
                <a14:useLocalDpi xmlns:a14="http://schemas.microsoft.com/office/drawing/2010/main" val="0"/>
              </a:ext>
            </a:extLst>
          </a:blip>
          <a:srcRect b="17151"/>
          <a:stretch/>
        </p:blipFill>
        <p:spPr bwMode="auto">
          <a:xfrm>
            <a:off x="4816847" y="4599617"/>
            <a:ext cx="1458203" cy="1410240"/>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63" name="Picture 10" descr="http://www.iconpng.com/png/architecture-blueprint/checkmar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8727" y="5498214"/>
            <a:ext cx="595276" cy="595276"/>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42" descr="https://cdn4.iconfinder.com/data/icons/professionals/512/power_engineer.svg-512.png"/>
          <p:cNvPicPr>
            <a:picLocks noChangeAspect="1" noChangeArrowheads="1"/>
          </p:cNvPicPr>
          <p:nvPr/>
        </p:nvPicPr>
        <p:blipFill>
          <a:blip r:embed="rId10" cstate="print">
            <a:clrChange>
              <a:clrFrom>
                <a:srgbClr val="FFAC20"/>
              </a:clrFrom>
              <a:clrTo>
                <a:srgbClr val="FFAC20">
                  <a:alpha val="0"/>
                </a:srgbClr>
              </a:clrTo>
            </a:clrChange>
            <a:extLst>
              <a:ext uri="{28A0092B-C50C-407E-A947-70E740481C1C}">
                <a14:useLocalDpi xmlns:a14="http://schemas.microsoft.com/office/drawing/2010/main" val="0"/>
              </a:ext>
            </a:extLst>
          </a:blip>
          <a:srcRect/>
          <a:stretch>
            <a:fillRect/>
          </a:stretch>
        </p:blipFill>
        <p:spPr bwMode="auto">
          <a:xfrm flipH="1">
            <a:off x="2763801" y="4557445"/>
            <a:ext cx="1423880" cy="1423881"/>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3084" name="Picture 12" descr="http://www.iconpng.com/png/architecture-blueprint/question_mark.png"/>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94746" y="5448086"/>
            <a:ext cx="625025" cy="62502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http://homeforgoodla.org/wp-content/uploads/2015/01/icon3-0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1224" t="13912" r="22489" b="16120"/>
          <a:stretch/>
        </p:blipFill>
        <p:spPr bwMode="auto">
          <a:xfrm flipV="1">
            <a:off x="6966809" y="4623279"/>
            <a:ext cx="1423531" cy="1356899"/>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62" name="Picture 10" descr="http://www.iconpng.com/png/architecture-blueprint/checkmar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01568" y="5495399"/>
            <a:ext cx="595276" cy="59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10055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阶段性成果亮点</a:t>
            </a:r>
            <a:endParaRPr lang="en-US" dirty="0">
              <a:latin typeface="微软雅黑" panose="020B0503020204020204" pitchFamily="34" charset="-122"/>
              <a:ea typeface="微软雅黑" panose="020B0503020204020204" pitchFamily="34" charset="-122"/>
            </a:endParaRPr>
          </a:p>
        </p:txBody>
      </p:sp>
      <p:sp>
        <p:nvSpPr>
          <p:cNvPr id="5" name="Rectangle 4"/>
          <p:cNvSpPr/>
          <p:nvPr/>
        </p:nvSpPr>
        <p:spPr>
          <a:xfrm>
            <a:off x="1019972" y="2143481"/>
            <a:ext cx="7647371" cy="2893100"/>
          </a:xfrm>
          <a:prstGeom prst="rect">
            <a:avLst/>
          </a:prstGeom>
        </p:spPr>
        <p:txBody>
          <a:bodyPr wrap="square">
            <a:spAutoFit/>
          </a:bodyPr>
          <a:lstStyle/>
          <a:p>
            <a:pPr marL="514350" indent="-514350">
              <a:buFont typeface="+mj-lt"/>
              <a:buAutoNum type="arabicPeriod"/>
            </a:pPr>
            <a:r>
              <a:rPr lang="zh-CN" altLang="en-US" sz="2800" b="1" dirty="0">
                <a:latin typeface="微软雅黑" panose="020B0503020204020204" pitchFamily="34" charset="-122"/>
                <a:ea typeface="微软雅黑" panose="020B0503020204020204" pitchFamily="34" charset="-122"/>
              </a:rPr>
              <a:t>完成申请端反欺诈策略架构设计</a:t>
            </a:r>
            <a:endParaRPr lang="en-US" altLang="zh-CN" sz="2800" b="1"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1" dirty="0">
                <a:latin typeface="微软雅黑" panose="020B0503020204020204" pitchFamily="34" charset="-122"/>
                <a:ea typeface="微软雅黑" panose="020B0503020204020204" pitchFamily="34" charset="-122"/>
              </a:rPr>
              <a:t>引入前沿风险量化分析方法论</a:t>
            </a:r>
            <a:endParaRPr lang="en-US" altLang="zh-CN" sz="2800" b="1"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1" dirty="0">
                <a:latin typeface="微软雅黑" panose="020B0503020204020204" pitchFamily="34" charset="-122"/>
                <a:ea typeface="微软雅黑" panose="020B0503020204020204" pitchFamily="34" charset="-122"/>
              </a:rPr>
              <a:t>健全完善基于账户表现第一方欺诈业务标准</a:t>
            </a:r>
            <a:endParaRPr lang="en-US" altLang="zh-CN" sz="2800" b="1"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1" dirty="0">
                <a:latin typeface="微软雅黑" panose="020B0503020204020204" pitchFamily="34" charset="-122"/>
                <a:ea typeface="微软雅黑" panose="020B0503020204020204" pitchFamily="34" charset="-122"/>
              </a:rPr>
              <a:t>建立三维动态反欺诈规则评估分析体系</a:t>
            </a:r>
            <a:endParaRPr lang="en-US" altLang="zh-CN" sz="2800" b="1"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1" dirty="0">
                <a:latin typeface="微软雅黑" panose="020B0503020204020204" pitchFamily="34" charset="-122"/>
                <a:ea typeface="微软雅黑" panose="020B0503020204020204" pitchFamily="34" charset="-122"/>
              </a:rPr>
              <a:t>创新开发决策优化引擎和策略模拟引擎</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6029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1170188" y="781232"/>
            <a:ext cx="7273723"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反欺诈业务策略架构设计</a:t>
            </a:r>
          </a:p>
        </p:txBody>
      </p:sp>
      <p:pic>
        <p:nvPicPr>
          <p:cNvPr id="4" name="Picture 6" descr="http://www.iconshock.com/img_jpg/REALVISTA/construction/jpg/256/architect_ic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49242" y="2484046"/>
            <a:ext cx="2136587" cy="2136587"/>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Rectangle 4"/>
          <p:cNvSpPr/>
          <p:nvPr/>
        </p:nvSpPr>
        <p:spPr>
          <a:xfrm>
            <a:off x="1917536" y="5382259"/>
            <a:ext cx="1327501" cy="646331"/>
          </a:xfrm>
          <a:prstGeom prst="rect">
            <a:avLst/>
          </a:prstGeom>
        </p:spPr>
        <p:txBody>
          <a:bodyPr wrap="squar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全面成本管理方法</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pic>
        <p:nvPicPr>
          <p:cNvPr id="6" name="Picture 4" descr="http://pic.ffpic.com/files/2014/1031/sl1020u8hgn.jpg"/>
          <p:cNvPicPr>
            <a:picLocks noChangeAspect="1" noChangeArrowheads="1"/>
          </p:cNvPicPr>
          <p:nvPr/>
        </p:nvPicPr>
        <p:blipFill rotWithShape="1">
          <a:blip r:embed="rId3">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l="66780" t="1988" b="67229"/>
          <a:stretch/>
        </p:blipFill>
        <p:spPr bwMode="auto">
          <a:xfrm>
            <a:off x="1016187" y="5272811"/>
            <a:ext cx="815624" cy="755779"/>
          </a:xfrm>
          <a:prstGeom prst="roundRect">
            <a:avLst>
              <a:gd name="adj" fmla="val 21490"/>
            </a:avLst>
          </a:prstGeom>
          <a:solidFill>
            <a:schemeClr val="bg1">
              <a:lumMod val="95000"/>
            </a:schemeClr>
          </a:solidFill>
          <a:ln w="38100">
            <a:solidFill>
              <a:srgbClr val="333333"/>
            </a:solidFill>
          </a:ln>
          <a:effectLst/>
        </p:spPr>
      </p:pic>
      <p:sp>
        <p:nvSpPr>
          <p:cNvPr id="8" name="Rectangle 7"/>
          <p:cNvSpPr/>
          <p:nvPr/>
        </p:nvSpPr>
        <p:spPr>
          <a:xfrm>
            <a:off x="3616550" y="2632242"/>
            <a:ext cx="4746977" cy="707886"/>
          </a:xfrm>
          <a:prstGeom prst="rect">
            <a:avLst/>
          </a:prstGeom>
        </p:spPr>
        <p:txBody>
          <a:bodyPr wrap="square">
            <a:spAutoFit/>
          </a:bodyPr>
          <a:lstStyle/>
          <a:p>
            <a:pPr eaLnBrk="1" hangingPunct="1">
              <a:lnSpc>
                <a:spcPct val="125000"/>
              </a:lnSpc>
              <a:spcBef>
                <a:spcPct val="20000"/>
              </a:spcBef>
              <a:buClr>
                <a:srgbClr val="000066"/>
              </a:buClr>
              <a:buNone/>
              <a:tabLst>
                <a:tab pos="363538" algn="l"/>
              </a:tabLst>
            </a:pPr>
            <a:r>
              <a:rPr lang="zh-CN" altLang="en-US" sz="1600" b="1" dirty="0">
                <a:ln/>
                <a:latin typeface="微软雅黑" panose="020B0503020204020204" pitchFamily="34" charset="-122"/>
                <a:ea typeface="微软雅黑" panose="020B0503020204020204" pitchFamily="34" charset="-122"/>
              </a:rPr>
              <a:t>如何改进现有欺诈案件管理策略架构下的调优空间，以适应业务在未来的持续飞速发展。</a:t>
            </a:r>
            <a:endParaRPr lang="en-US" altLang="zh-CN" sz="1600" b="1" dirty="0">
              <a:ln/>
              <a:latin typeface="微软雅黑" panose="020B0503020204020204" pitchFamily="34" charset="-122"/>
              <a:ea typeface="微软雅黑" panose="020B0503020204020204" pitchFamily="34" charset="-122"/>
            </a:endParaRPr>
          </a:p>
        </p:txBody>
      </p:sp>
      <p:sp>
        <p:nvSpPr>
          <p:cNvPr id="9" name="Rectangle 8"/>
          <p:cNvSpPr/>
          <p:nvPr/>
        </p:nvSpPr>
        <p:spPr>
          <a:xfrm>
            <a:off x="3616550" y="2275840"/>
            <a:ext cx="1724390" cy="369332"/>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挑战点</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Rectangle 9"/>
          <p:cNvSpPr/>
          <p:nvPr/>
        </p:nvSpPr>
        <p:spPr>
          <a:xfrm>
            <a:off x="3616550" y="3441812"/>
            <a:ext cx="1724390" cy="369332"/>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解决效果</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Rectangle 10"/>
          <p:cNvSpPr/>
          <p:nvPr/>
        </p:nvSpPr>
        <p:spPr>
          <a:xfrm>
            <a:off x="3616550" y="3811144"/>
            <a:ext cx="5213703" cy="2702278"/>
          </a:xfrm>
          <a:prstGeom prst="rect">
            <a:avLst/>
          </a:prstGeom>
        </p:spPr>
        <p:txBody>
          <a:bodyPr wrap="square">
            <a:spAutoFit/>
          </a:bodyPr>
          <a:lstStyle/>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运用全面成本管理方法实现在更大的决策空间上平衡风险、人工成本和审批通过率</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策略开发监控生产三位一体闭环设计，实现策略的敏捷动态管理和全生命周期管理</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对规则库分为决策、监控和人工策略三类，对规则的功能进行更完善的切分</a:t>
            </a:r>
            <a:endParaRPr lang="en-US" altLang="zh-CN" sz="16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在提升自动策略的同时，最大程度地保留现有人工策略，新架构的实施不需要对人工运营进行较大调整</a:t>
            </a:r>
            <a:endParaRPr lang="en-US" altLang="zh-CN" sz="1600" b="1" dirty="0">
              <a:l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59773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什么是全面成本管理？</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全面成本管理是当前国内外反欺诈策略模式最佳实践</a:t>
            </a:r>
            <a:endParaRPr lang="en-US" dirty="0">
              <a:latin typeface="微软雅黑" panose="020B0503020204020204" pitchFamily="34" charset="-122"/>
              <a:ea typeface="微软雅黑" panose="020B0503020204020204" pitchFamily="34" charset="-122"/>
            </a:endParaRPr>
          </a:p>
        </p:txBody>
      </p:sp>
      <p:graphicFrame>
        <p:nvGraphicFramePr>
          <p:cNvPr id="9" name="Table 8"/>
          <p:cNvGraphicFramePr>
            <a:graphicFrameLocks noGrp="1"/>
          </p:cNvGraphicFramePr>
          <p:nvPr>
            <p:extLst>
              <p:ext uri="{D42A27DB-BD31-4B8C-83A1-F6EECF244321}">
                <p14:modId xmlns:p14="http://schemas.microsoft.com/office/powerpoint/2010/main" val="1496375937"/>
              </p:ext>
            </p:extLst>
          </p:nvPr>
        </p:nvGraphicFramePr>
        <p:xfrm>
          <a:off x="272489" y="950213"/>
          <a:ext cx="8582686" cy="3147060"/>
        </p:xfrm>
        <a:graphic>
          <a:graphicData uri="http://schemas.openxmlformats.org/drawingml/2006/table">
            <a:tbl>
              <a:tblPr firstRow="1" firstCol="1" bandRow="1">
                <a:tableStyleId>{00A15C55-8517-42AA-B614-E9B94910E393}</a:tableStyleId>
              </a:tblPr>
              <a:tblGrid>
                <a:gridCol w="1865015">
                  <a:extLst>
                    <a:ext uri="{9D8B030D-6E8A-4147-A177-3AD203B41FA5}">
                      <a16:colId xmlns:a16="http://schemas.microsoft.com/office/drawing/2014/main" val="20000"/>
                    </a:ext>
                  </a:extLst>
                </a:gridCol>
                <a:gridCol w="2866907">
                  <a:extLst>
                    <a:ext uri="{9D8B030D-6E8A-4147-A177-3AD203B41FA5}">
                      <a16:colId xmlns:a16="http://schemas.microsoft.com/office/drawing/2014/main" val="20001"/>
                    </a:ext>
                  </a:extLst>
                </a:gridCol>
                <a:gridCol w="3850764">
                  <a:extLst>
                    <a:ext uri="{9D8B030D-6E8A-4147-A177-3AD203B41FA5}">
                      <a16:colId xmlns:a16="http://schemas.microsoft.com/office/drawing/2014/main" val="20002"/>
                    </a:ext>
                  </a:extLst>
                </a:gridCol>
              </a:tblGrid>
              <a:tr h="190500">
                <a:tc>
                  <a:txBody>
                    <a:bodyPr/>
                    <a:lstStyle/>
                    <a:p>
                      <a:pPr algn="l" fontAlgn="b"/>
                      <a:r>
                        <a:rPr lang="en-US" sz="1200" u="none" strike="noStrike" dirty="0">
                          <a:effectLst/>
                          <a:latin typeface="微软雅黑" panose="020B0503020204020204" pitchFamily="34" charset="-122"/>
                          <a:ea typeface="微软雅黑" panose="020B0503020204020204" pitchFamily="34" charset="-122"/>
                        </a:rPr>
                        <a:t> </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ctr" fontAlgn="b"/>
                      <a:r>
                        <a:rPr lang="zh-CN" altLang="en-US" sz="2400" u="none" strike="noStrike" cap="none" spc="0" dirty="0">
                          <a:ln/>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欺诈案件管理</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ctr" fontAlgn="b"/>
                      <a:r>
                        <a:rPr lang="zh-CN" altLang="en-US" sz="2400" u="none" strike="noStrike" kern="1200" cap="none" spc="0" dirty="0">
                          <a:ln/>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全面成本管理</a:t>
                      </a:r>
                      <a:endParaRPr lang="zh-CN" altLang="en-US" sz="2400" b="1" u="none" strike="noStrike" kern="1200"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0"/>
                  </a:ext>
                </a:extLst>
              </a:tr>
              <a:tr h="190500">
                <a:tc>
                  <a:txBody>
                    <a:bodyPr/>
                    <a:lstStyle/>
                    <a:p>
                      <a:pPr algn="ctr" fontAlgn="b"/>
                      <a:r>
                        <a:rPr lang="zh-CN" altLang="en-US" sz="2000" u="none" strike="noStrike" dirty="0">
                          <a:effectLst/>
                          <a:latin typeface="微软雅黑" panose="020B0503020204020204" pitchFamily="34" charset="-122"/>
                          <a:ea typeface="微软雅黑" panose="020B0503020204020204" pitchFamily="34" charset="-122"/>
                        </a:rPr>
                        <a:t>管理范畴</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识别欺诈案件，控制欺诈损失</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管理欺诈损失以及防欺诈带来的所有系统和人工代价</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r h="190500">
                <a:tc>
                  <a:txBody>
                    <a:bodyPr/>
                    <a:lstStyle/>
                    <a:p>
                      <a:pPr algn="ctr" fontAlgn="b"/>
                      <a:r>
                        <a:rPr lang="zh-CN" altLang="en-US" sz="2000" u="none" strike="noStrike" kern="1200" dirty="0">
                          <a:effectLst/>
                          <a:latin typeface="微软雅黑" panose="020B0503020204020204" pitchFamily="34" charset="-122"/>
                          <a:ea typeface="微软雅黑" panose="020B0503020204020204" pitchFamily="34" charset="-122"/>
                        </a:rPr>
                        <a:t>管理理念</a:t>
                      </a:r>
                      <a:endParaRPr lang="zh-CN" altLang="en-US" sz="200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algn="l" defTabSz="914400" rtl="0" eaLnBrk="1" fontAlgn="b" latinLnBrk="0" hangingPunct="1"/>
                      <a:r>
                        <a:rPr lang="zh-CN" altLang="en-US" sz="1600" u="none" strike="noStrike" kern="1200" dirty="0">
                          <a:effectLst/>
                          <a:latin typeface="微软雅黑" panose="020B0503020204020204" pitchFamily="34" charset="-122"/>
                          <a:ea typeface="微软雅黑" panose="020B0503020204020204" pitchFamily="34" charset="-122"/>
                        </a:rPr>
                        <a:t>只有欺诈损失才是损失</a:t>
                      </a:r>
                      <a:r>
                        <a:rPr lang="en-US" altLang="zh-CN" sz="1600" u="none" strike="noStrike" kern="1200" dirty="0">
                          <a:effectLst/>
                          <a:latin typeface="微软雅黑" panose="020B0503020204020204" pitchFamily="34" charset="-122"/>
                          <a:ea typeface="微软雅黑" panose="020B0503020204020204" pitchFamily="34" charset="-122"/>
                        </a:rPr>
                        <a:t>(</a:t>
                      </a:r>
                      <a:r>
                        <a:rPr lang="zh-CN" altLang="en-US" sz="1600" u="none" strike="noStrike" kern="1200" dirty="0">
                          <a:effectLst/>
                          <a:latin typeface="微软雅黑" panose="020B0503020204020204" pitchFamily="34" charset="-122"/>
                          <a:ea typeface="微软雅黑" panose="020B0503020204020204" pitchFamily="34" charset="-122"/>
                        </a:rPr>
                        <a:t>成本</a:t>
                      </a:r>
                      <a:r>
                        <a:rPr lang="en-US" altLang="zh-CN" sz="1600" u="none" strike="noStrike" kern="1200" dirty="0">
                          <a:effectLst/>
                          <a:latin typeface="微软雅黑" panose="020B0503020204020204" pitchFamily="34" charset="-122"/>
                          <a:ea typeface="微软雅黑" panose="020B0503020204020204" pitchFamily="34" charset="-122"/>
                        </a:rPr>
                        <a:t>)</a:t>
                      </a:r>
                      <a:endParaRPr lang="zh-CN" altLang="en-US" sz="160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600" u="none" strike="noStrike" kern="1200" dirty="0">
                          <a:effectLst/>
                          <a:latin typeface="微软雅黑" panose="020B0503020204020204" pitchFamily="34" charset="-122"/>
                          <a:ea typeface="微软雅黑" panose="020B0503020204020204" pitchFamily="34" charset="-122"/>
                        </a:rPr>
                        <a:t>不仅欺诈损失是损失</a:t>
                      </a:r>
                      <a:r>
                        <a:rPr lang="en-US" altLang="zh-CN" sz="1600" u="none" strike="noStrike" kern="1200" dirty="0">
                          <a:effectLst/>
                          <a:latin typeface="微软雅黑" panose="020B0503020204020204" pitchFamily="34" charset="-122"/>
                          <a:ea typeface="微软雅黑" panose="020B0503020204020204" pitchFamily="34" charset="-122"/>
                        </a:rPr>
                        <a:t>(</a:t>
                      </a:r>
                      <a:r>
                        <a:rPr lang="zh-CN" altLang="en-US" sz="1600" u="none" strike="noStrike" kern="1200" dirty="0">
                          <a:effectLst/>
                          <a:latin typeface="微软雅黑" panose="020B0503020204020204" pitchFamily="34" charset="-122"/>
                          <a:ea typeface="微软雅黑" panose="020B0503020204020204" pitchFamily="34" charset="-122"/>
                        </a:rPr>
                        <a:t>成本</a:t>
                      </a:r>
                      <a:r>
                        <a:rPr lang="en-US" altLang="zh-CN" sz="1600" u="none" strike="noStrike" kern="1200" dirty="0">
                          <a:effectLst/>
                          <a:latin typeface="微软雅黑" panose="020B0503020204020204" pitchFamily="34" charset="-122"/>
                          <a:ea typeface="微软雅黑" panose="020B0503020204020204" pitchFamily="34" charset="-122"/>
                        </a:rPr>
                        <a:t>)</a:t>
                      </a:r>
                      <a:r>
                        <a:rPr lang="zh-CN" altLang="en-US" sz="1600" u="none" strike="noStrike" kern="1200" dirty="0">
                          <a:effectLst/>
                          <a:latin typeface="微软雅黑" panose="020B0503020204020204" pitchFamily="34" charset="-122"/>
                          <a:ea typeface="微软雅黑" panose="020B0503020204020204" pitchFamily="34" charset="-122"/>
                        </a:rPr>
                        <a:t>，防欺诈产生的人工代价也是损失</a:t>
                      </a:r>
                      <a:r>
                        <a:rPr lang="en-US" altLang="zh-CN" sz="1600" u="none" strike="noStrike" kern="1200" dirty="0">
                          <a:effectLst/>
                          <a:latin typeface="微软雅黑" panose="020B0503020204020204" pitchFamily="34" charset="-122"/>
                          <a:ea typeface="微软雅黑" panose="020B0503020204020204" pitchFamily="34" charset="-122"/>
                        </a:rPr>
                        <a:t>(</a:t>
                      </a:r>
                      <a:r>
                        <a:rPr lang="zh-CN" altLang="en-US" sz="1600" u="none" strike="noStrike" kern="1200" dirty="0">
                          <a:effectLst/>
                          <a:latin typeface="微软雅黑" panose="020B0503020204020204" pitchFamily="34" charset="-122"/>
                          <a:ea typeface="微软雅黑" panose="020B0503020204020204" pitchFamily="34" charset="-122"/>
                        </a:rPr>
                        <a:t>成本</a:t>
                      </a:r>
                      <a:r>
                        <a:rPr lang="en-US" altLang="zh-CN" sz="1600" u="none" strike="noStrike" kern="1200" dirty="0">
                          <a:effectLst/>
                          <a:latin typeface="微软雅黑" panose="020B0503020204020204" pitchFamily="34" charset="-122"/>
                          <a:ea typeface="微软雅黑" panose="020B0503020204020204" pitchFamily="34" charset="-122"/>
                        </a:rPr>
                        <a:t>)</a:t>
                      </a:r>
                      <a:endParaRPr lang="en-US" sz="160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190500">
                <a:tc>
                  <a:txBody>
                    <a:bodyPr/>
                    <a:lstStyle/>
                    <a:p>
                      <a:pPr algn="ctr" fontAlgn="b"/>
                      <a:r>
                        <a:rPr lang="zh-CN" altLang="en-US" sz="2000" u="none" strike="noStrike" dirty="0">
                          <a:effectLst/>
                          <a:latin typeface="微软雅黑" panose="020B0503020204020204" pitchFamily="34" charset="-122"/>
                          <a:ea typeface="微软雅黑" panose="020B0503020204020204" pitchFamily="34" charset="-122"/>
                        </a:rPr>
                        <a:t>策略指标</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欺诈识别率，总欺诈损失等</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规则价值，规则边际价值，策略系统总价值等</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3"/>
                  </a:ext>
                </a:extLst>
              </a:tr>
              <a:tr h="190500">
                <a:tc>
                  <a:txBody>
                    <a:bodyPr/>
                    <a:lstStyle/>
                    <a:p>
                      <a:pPr algn="ctr" fontAlgn="b"/>
                      <a:r>
                        <a:rPr lang="zh-CN" altLang="en-US" sz="2000" b="1" u="none" strike="noStrike" kern="1200" dirty="0">
                          <a:solidFill>
                            <a:schemeClr val="lt1"/>
                          </a:solidFill>
                          <a:effectLst/>
                          <a:latin typeface="微软雅黑" panose="020B0503020204020204" pitchFamily="34" charset="-122"/>
                          <a:ea typeface="微软雅黑" panose="020B0503020204020204" pitchFamily="34" charset="-122"/>
                          <a:cs typeface="+mn-cs"/>
                        </a:rPr>
                        <a:t>风险排序</a:t>
                      </a:r>
                    </a:p>
                  </a:txBody>
                  <a:tcPr anchor="ctr"/>
                </a:tc>
                <a:tc>
                  <a:txBody>
                    <a:bodyPr/>
                    <a:lstStyle/>
                    <a:p>
                      <a:pPr algn="l" fontAlgn="b"/>
                      <a:r>
                        <a:rPr lang="zh-CN" altLang="en-US" sz="1600" u="none" strike="noStrike" kern="1200" dirty="0">
                          <a:solidFill>
                            <a:schemeClr val="dk1"/>
                          </a:solidFill>
                          <a:effectLst/>
                          <a:latin typeface="微软雅黑" panose="020B0503020204020204" pitchFamily="34" charset="-122"/>
                          <a:ea typeface="微软雅黑" panose="020B0503020204020204" pitchFamily="34" charset="-122"/>
                          <a:cs typeface="+mn-cs"/>
                        </a:rPr>
                        <a:t>欺诈概率</a:t>
                      </a:r>
                    </a:p>
                  </a:txBody>
                  <a:tcPr anchor="ctr"/>
                </a:tc>
                <a:tc>
                  <a:txBody>
                    <a:bodyPr/>
                    <a:lstStyle/>
                    <a:p>
                      <a:pPr marL="0" marR="0" lvl="0" indent="0" algn="l" defTabSz="914400" rtl="0" eaLnBrk="0" fontAlgn="base" latinLnBrk="0" hangingPunct="0">
                        <a:lnSpc>
                          <a:spcPct val="90000"/>
                        </a:lnSpc>
                        <a:spcBef>
                          <a:spcPct val="50000"/>
                        </a:spcBef>
                        <a:spcAft>
                          <a:spcPct val="0"/>
                        </a:spcAft>
                        <a:buClr>
                          <a:srgbClr val="003F5F"/>
                        </a:buClr>
                        <a:buSzTx/>
                        <a:buFont typeface="Arial" pitchFamily="34" charset="0"/>
                        <a:buNone/>
                        <a:tabLst/>
                        <a:defRPr/>
                      </a:pPr>
                      <a:r>
                        <a:rPr lang="zh-CN" altLang="en-US" sz="1600" u="none" strike="noStrike" kern="1200" dirty="0">
                          <a:solidFill>
                            <a:schemeClr val="dk1"/>
                          </a:solidFill>
                          <a:effectLst/>
                          <a:latin typeface="微软雅黑" panose="020B0503020204020204" pitchFamily="34" charset="-122"/>
                          <a:ea typeface="微软雅黑" panose="020B0503020204020204" pitchFamily="34" charset="-122"/>
                          <a:cs typeface="+mn-cs"/>
                        </a:rPr>
                        <a:t>期望欺诈损失</a:t>
                      </a:r>
                      <a:r>
                        <a:rPr kumimoji="0" lang="zh-CN" altLang="en-US"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（欺诈概率</a:t>
                      </a:r>
                      <a:r>
                        <a:rPr kumimoji="0" lang="en-US" altLang="zh-CN"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 </a:t>
                      </a:r>
                      <a:r>
                        <a:rPr kumimoji="0" lang="zh-CN" altLang="en-US"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欺诈损失比例估计</a:t>
                      </a:r>
                      <a:r>
                        <a:rPr kumimoji="0" lang="en-US" altLang="zh-CN"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预计授信额度）</a:t>
                      </a:r>
                      <a:endParaRPr lang="en-US" sz="16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190500">
                <a:tc>
                  <a:txBody>
                    <a:bodyPr/>
                    <a:lstStyle/>
                    <a:p>
                      <a:pPr algn="ctr" fontAlgn="b"/>
                      <a:r>
                        <a:rPr lang="zh-CN" altLang="en-US" sz="2000" u="none" strike="noStrike" dirty="0">
                          <a:effectLst/>
                          <a:latin typeface="微软雅黑" panose="020B0503020204020204" pitchFamily="34" charset="-122"/>
                          <a:ea typeface="微软雅黑" panose="020B0503020204020204" pitchFamily="34" charset="-122"/>
                        </a:rPr>
                        <a:t>优化目标</a:t>
                      </a:r>
                      <a:br>
                        <a:rPr lang="en-US" altLang="zh-CN" sz="2000" u="none" strike="noStrike" dirty="0">
                          <a:effectLst/>
                          <a:latin typeface="微软雅黑" panose="020B0503020204020204" pitchFamily="34" charset="-122"/>
                          <a:ea typeface="微软雅黑" panose="020B0503020204020204" pitchFamily="34" charset="-122"/>
                        </a:rPr>
                      </a:br>
                      <a:r>
                        <a:rPr lang="en-US" altLang="zh-CN" sz="1050" u="none" strike="noStrike" dirty="0">
                          <a:effectLst/>
                          <a:latin typeface="微软雅黑" panose="020B0503020204020204" pitchFamily="34" charset="-122"/>
                          <a:ea typeface="微软雅黑" panose="020B0503020204020204" pitchFamily="34" charset="-122"/>
                        </a:rPr>
                        <a:t>(</a:t>
                      </a:r>
                      <a:r>
                        <a:rPr lang="zh-CN" altLang="en-US" sz="1050" u="none" strike="noStrike" dirty="0">
                          <a:effectLst/>
                          <a:latin typeface="微软雅黑" panose="020B0503020204020204" pitchFamily="34" charset="-122"/>
                          <a:ea typeface="微软雅黑" panose="020B0503020204020204" pitchFamily="34" charset="-122"/>
                        </a:rPr>
                        <a:t>约束条件下</a:t>
                      </a:r>
                      <a:r>
                        <a:rPr lang="en-US" altLang="zh-CN" sz="1050" u="none" strike="noStrike" dirty="0">
                          <a:effectLst/>
                          <a:latin typeface="微软雅黑" panose="020B0503020204020204" pitchFamily="34" charset="-122"/>
                          <a:ea typeface="微软雅黑" panose="020B0503020204020204" pitchFamily="34" charset="-122"/>
                        </a:rPr>
                        <a:t>)</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最小化后端欺诈损失</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最小化欺诈损失和防欺诈人工成本之和</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5"/>
                  </a:ext>
                </a:extLst>
              </a:tr>
            </a:tbl>
          </a:graphicData>
        </a:graphic>
      </p:graphicFrame>
      <p:grpSp>
        <p:nvGrpSpPr>
          <p:cNvPr id="6" name="Group 5"/>
          <p:cNvGrpSpPr/>
          <p:nvPr/>
        </p:nvGrpSpPr>
        <p:grpSpPr>
          <a:xfrm>
            <a:off x="4078757" y="4202272"/>
            <a:ext cx="4779109" cy="2534151"/>
            <a:chOff x="4172888" y="4043898"/>
            <a:chExt cx="4307452" cy="2534151"/>
          </a:xfrm>
        </p:grpSpPr>
        <p:sp>
          <p:nvSpPr>
            <p:cNvPr id="10" name="Rectangle 9"/>
            <p:cNvSpPr/>
            <p:nvPr/>
          </p:nvSpPr>
          <p:spPr>
            <a:xfrm>
              <a:off x="4186516" y="4440938"/>
              <a:ext cx="4279392" cy="2137111"/>
            </a:xfrm>
            <a:prstGeom prst="rect">
              <a:avLst/>
            </a:prstGeom>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Wingdings" panose="05000000000000000000" pitchFamily="2" charset="2"/>
                <a:buChar char="Ø"/>
              </a:pPr>
              <a:endParaRPr lang="en-US" altLang="zh-CN" sz="2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全面成本管理是当前国内外反欺诈策略模式的</a:t>
              </a:r>
              <a:r>
                <a:rPr lang="zh-CN" altLang="en-US" sz="1800" b="1" dirty="0">
                  <a:solidFill>
                    <a:srgbClr val="0070C0"/>
                  </a:solidFill>
                  <a:latin typeface="微软雅黑" panose="020B0503020204020204" pitchFamily="34" charset="-122"/>
                  <a:ea typeface="微软雅黑" panose="020B0503020204020204" pitchFamily="34" charset="-122"/>
                </a:rPr>
                <a:t>最佳实践</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全面成本管理实现对风险的</a:t>
              </a:r>
              <a:r>
                <a:rPr lang="zh-CN" altLang="en-US" sz="1800" b="1" dirty="0">
                  <a:solidFill>
                    <a:srgbClr val="0070C0"/>
                  </a:solidFill>
                  <a:latin typeface="微软雅黑" panose="020B0503020204020204" pitchFamily="34" charset="-122"/>
                  <a:ea typeface="微软雅黑" panose="020B0503020204020204" pitchFamily="34" charset="-122"/>
                </a:rPr>
                <a:t>期望损失排序，有利于</a:t>
              </a:r>
              <a:r>
                <a:rPr lang="zh-CN" altLang="en-US" sz="1600" dirty="0">
                  <a:latin typeface="微软雅黑" panose="020B0503020204020204" pitchFamily="34" charset="-122"/>
                  <a:ea typeface="微软雅黑" panose="020B0503020204020204" pitchFamily="34" charset="-122"/>
                </a:rPr>
                <a:t>在更大的决策空间上</a:t>
              </a:r>
              <a:r>
                <a:rPr lang="zh-CN" altLang="en-US" sz="1800" b="1" dirty="0">
                  <a:solidFill>
                    <a:srgbClr val="0070C0"/>
                  </a:solidFill>
                  <a:latin typeface="微软雅黑" panose="020B0503020204020204" pitchFamily="34" charset="-122"/>
                  <a:ea typeface="微软雅黑" panose="020B0503020204020204" pitchFamily="34" charset="-122"/>
                </a:rPr>
                <a:t>平衡风险、人工成本</a:t>
              </a:r>
              <a:r>
                <a:rPr lang="zh-CN" altLang="en-US" sz="1600" dirty="0">
                  <a:latin typeface="微软雅黑" panose="020B0503020204020204" pitchFamily="34" charset="-122"/>
                  <a:ea typeface="微软雅黑" panose="020B0503020204020204" pitchFamily="34" charset="-122"/>
                </a:rPr>
                <a:t>和</a:t>
              </a:r>
              <a:r>
                <a:rPr lang="zh-CN" altLang="en-US" sz="1800" b="1" dirty="0">
                  <a:solidFill>
                    <a:srgbClr val="0070C0"/>
                  </a:solidFill>
                  <a:latin typeface="微软雅黑" panose="020B0503020204020204" pitchFamily="34" charset="-122"/>
                  <a:ea typeface="微软雅黑" panose="020B0503020204020204" pitchFamily="34" charset="-122"/>
                </a:rPr>
                <a:t>审批通过率</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全面成本管理是真正</a:t>
              </a:r>
              <a:r>
                <a:rPr lang="zh-CN" altLang="en-US" sz="1800" b="1" dirty="0">
                  <a:solidFill>
                    <a:srgbClr val="0070C0"/>
                  </a:solidFill>
                  <a:latin typeface="微软雅黑" panose="020B0503020204020204" pitchFamily="34" charset="-122"/>
                  <a:ea typeface="微软雅黑" panose="020B0503020204020204" pitchFamily="34" charset="-122"/>
                </a:rPr>
                <a:t>可持续发展</a:t>
              </a:r>
              <a:r>
                <a:rPr lang="zh-CN" altLang="en-US" sz="1600" dirty="0">
                  <a:latin typeface="微软雅黑" panose="020B0503020204020204" pitchFamily="34" charset="-122"/>
                  <a:ea typeface="微软雅黑" panose="020B0503020204020204" pitchFamily="34" charset="-122"/>
                </a:rPr>
                <a:t>的策略模式。</a:t>
              </a:r>
              <a:endParaRPr lang="en-US" sz="1600" dirty="0">
                <a:latin typeface="微软雅黑" panose="020B0503020204020204" pitchFamily="34" charset="-122"/>
                <a:ea typeface="微软雅黑" panose="020B0503020204020204" pitchFamily="34" charset="-122"/>
              </a:endParaRPr>
            </a:p>
          </p:txBody>
        </p:sp>
        <p:sp>
          <p:nvSpPr>
            <p:cNvPr id="11" name="Rectangle 10"/>
            <p:cNvSpPr/>
            <p:nvPr/>
          </p:nvSpPr>
          <p:spPr>
            <a:xfrm>
              <a:off x="4172888" y="4043898"/>
              <a:ext cx="4307452" cy="42473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buNone/>
              </a:pPr>
              <a:r>
                <a:rPr lang="zh-CN" altLang="en-US" sz="2400" b="1" dirty="0">
                  <a:latin typeface="微软雅黑" panose="020B0503020204020204" pitchFamily="34" charset="-122"/>
                  <a:ea typeface="微软雅黑" panose="020B0503020204020204" pitchFamily="34" charset="-122"/>
                </a:rPr>
                <a:t>结论</a:t>
              </a:r>
              <a:endParaRPr lang="en-US" sz="2400" b="1" dirty="0">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319373" y="4105453"/>
            <a:ext cx="3520245" cy="2534151"/>
            <a:chOff x="480255" y="4071606"/>
            <a:chExt cx="3520245" cy="2534151"/>
          </a:xfrm>
        </p:grpSpPr>
        <p:pic>
          <p:nvPicPr>
            <p:cNvPr id="4" name="Picture 3"/>
            <p:cNvPicPr>
              <a:picLocks noChangeAspect="1"/>
            </p:cNvPicPr>
            <p:nvPr/>
          </p:nvPicPr>
          <p:blipFill rotWithShape="1">
            <a:blip r:embed="rId3"/>
            <a:srcRect l="6253" t="6167" r="6253" b="4732"/>
            <a:stretch/>
          </p:blipFill>
          <p:spPr>
            <a:xfrm>
              <a:off x="709445" y="4071606"/>
              <a:ext cx="3291055" cy="2445347"/>
            </a:xfrm>
            <a:prstGeom prst="rect">
              <a:avLst/>
            </a:prstGeom>
          </p:spPr>
        </p:pic>
        <p:sp>
          <p:nvSpPr>
            <p:cNvPr id="3" name="Rectangle 2"/>
            <p:cNvSpPr/>
            <p:nvPr/>
          </p:nvSpPr>
          <p:spPr>
            <a:xfrm>
              <a:off x="480255" y="4424154"/>
              <a:ext cx="508605" cy="1952134"/>
            </a:xfrm>
            <a:prstGeom prst="rect">
              <a:avLst/>
            </a:prstGeom>
            <a:solidFill>
              <a:schemeClr val="bg1"/>
            </a:solidFill>
          </p:spPr>
          <p:txBody>
            <a:bodyPr vert="wordArtVert" wrap="none" anchor="ctr" anchorCtr="0">
              <a:noAutofit/>
            </a:bodyPr>
            <a:lstStyle/>
            <a:p>
              <a:pPr algn="ctr" fontAlgn="b">
                <a:buNone/>
              </a:pPr>
              <a:r>
                <a:rPr lang="zh-CN" altLang="en-US" sz="1600" b="1" dirty="0">
                  <a:solidFill>
                    <a:srgbClr val="000000"/>
                  </a:solidFill>
                  <a:latin typeface="微软雅黑" panose="020B0503020204020204" pitchFamily="34" charset="-122"/>
                  <a:ea typeface="微软雅黑" panose="020B0503020204020204" pitchFamily="34" charset="-122"/>
                </a:rPr>
                <a:t>总成本</a:t>
              </a:r>
              <a:br>
                <a:rPr lang="en-US" altLang="zh-CN" sz="1200" b="1" dirty="0">
                  <a:solidFill>
                    <a:srgbClr val="000000"/>
                  </a:solidFill>
                  <a:latin typeface="微软雅黑" panose="020B0503020204020204" pitchFamily="34" charset="-122"/>
                  <a:ea typeface="微软雅黑" panose="020B0503020204020204" pitchFamily="34" charset="-122"/>
                </a:rPr>
              </a:br>
              <a:r>
                <a:rPr lang="zh-CN" altLang="en-US" sz="1100" b="1" dirty="0">
                  <a:solidFill>
                    <a:srgbClr val="000000"/>
                  </a:solidFill>
                  <a:latin typeface="微软雅黑" panose="020B0503020204020204" pitchFamily="34" charset="-122"/>
                  <a:ea typeface="微软雅黑" panose="020B0503020204020204" pitchFamily="34" charset="-122"/>
                </a:rPr>
                <a:t>欺诈损失</a:t>
              </a:r>
              <a:r>
                <a:rPr lang="en-US" altLang="zh-CN" sz="1400" b="1" dirty="0">
                  <a:solidFill>
                    <a:srgbClr val="000000"/>
                  </a:solidFill>
                  <a:latin typeface="微软雅黑" panose="020B0503020204020204" pitchFamily="34" charset="-122"/>
                  <a:ea typeface="微软雅黑" panose="020B0503020204020204" pitchFamily="34" charset="-122"/>
                </a:rPr>
                <a:t>+</a:t>
              </a:r>
              <a:r>
                <a:rPr lang="zh-CN" altLang="en-US" sz="1100" b="1" dirty="0">
                  <a:solidFill>
                    <a:srgbClr val="000000"/>
                  </a:solidFill>
                  <a:latin typeface="微软雅黑" panose="020B0503020204020204" pitchFamily="34" charset="-122"/>
                  <a:ea typeface="微软雅黑" panose="020B0503020204020204" pitchFamily="34" charset="-122"/>
                </a:rPr>
                <a:t>人工成本</a:t>
              </a:r>
            </a:p>
          </p:txBody>
        </p:sp>
        <p:sp>
          <p:nvSpPr>
            <p:cNvPr id="12" name="Rectangle 11"/>
            <p:cNvSpPr/>
            <p:nvPr/>
          </p:nvSpPr>
          <p:spPr>
            <a:xfrm>
              <a:off x="2188671" y="4492221"/>
              <a:ext cx="720528" cy="424732"/>
            </a:xfrm>
            <a:prstGeom prst="rect">
              <a:avLst/>
            </a:prstGeom>
            <a:solidFill>
              <a:schemeClr val="bg1"/>
            </a:solidFill>
          </p:spPr>
          <p:txBody>
            <a:bodyPr wrap="square">
              <a:spAutoFit/>
            </a:bodyPr>
            <a:lstStyle/>
            <a:p>
              <a:pPr fontAlgn="b">
                <a:buNone/>
              </a:pPr>
              <a:r>
                <a:rPr lang="zh-CN" altLang="en-US" sz="1200" b="1" dirty="0">
                  <a:solidFill>
                    <a:srgbClr val="000000"/>
                  </a:solidFill>
                  <a:latin typeface="微软雅黑" panose="020B0503020204020204" pitchFamily="34" charset="-122"/>
                  <a:ea typeface="微软雅黑" panose="020B0503020204020204" pitchFamily="34" charset="-122"/>
                </a:rPr>
                <a:t>最小化</a:t>
              </a:r>
              <a:br>
                <a:rPr lang="en-US" altLang="zh-CN" sz="1200" b="1" dirty="0">
                  <a:solidFill>
                    <a:srgbClr val="000000"/>
                  </a:solidFill>
                  <a:latin typeface="微软雅黑" panose="020B0503020204020204" pitchFamily="34" charset="-122"/>
                  <a:ea typeface="微软雅黑" panose="020B0503020204020204" pitchFamily="34" charset="-122"/>
                </a:rPr>
              </a:br>
              <a:r>
                <a:rPr lang="zh-CN" altLang="en-US" sz="1200" b="1" dirty="0">
                  <a:solidFill>
                    <a:srgbClr val="000000"/>
                  </a:solidFill>
                  <a:latin typeface="微软雅黑" panose="020B0503020204020204" pitchFamily="34" charset="-122"/>
                  <a:ea typeface="微软雅黑" panose="020B0503020204020204" pitchFamily="34" charset="-122"/>
                </a:rPr>
                <a:t>总成本</a:t>
              </a:r>
            </a:p>
          </p:txBody>
        </p:sp>
        <p:sp>
          <p:nvSpPr>
            <p:cNvPr id="13" name="Rectangle 12"/>
            <p:cNvSpPr/>
            <p:nvPr/>
          </p:nvSpPr>
          <p:spPr>
            <a:xfrm>
              <a:off x="1022541" y="6234544"/>
              <a:ext cx="925984" cy="371213"/>
            </a:xfrm>
            <a:prstGeom prst="rect">
              <a:avLst/>
            </a:prstGeom>
            <a:solidFill>
              <a:schemeClr val="bg1"/>
            </a:solidFill>
          </p:spPr>
          <p:txBody>
            <a:bodyPr wrap="square">
              <a:noAutofit/>
            </a:bodyPr>
            <a:lstStyle/>
            <a:p>
              <a:pPr algn="ctr" fontAlgn="b">
                <a:buNone/>
              </a:pPr>
              <a:r>
                <a:rPr lang="zh-CN" altLang="en-US" sz="1200" b="1" dirty="0">
                  <a:solidFill>
                    <a:srgbClr val="000000"/>
                  </a:solidFill>
                  <a:latin typeface="微软雅黑" panose="020B0503020204020204" pitchFamily="34" charset="-122"/>
                  <a:ea typeface="微软雅黑" panose="020B0503020204020204" pitchFamily="34" charset="-122"/>
                </a:rPr>
                <a:t>人工调查量过少</a:t>
              </a:r>
            </a:p>
          </p:txBody>
        </p:sp>
        <p:sp>
          <p:nvSpPr>
            <p:cNvPr id="14" name="Rectangle 13"/>
            <p:cNvSpPr/>
            <p:nvPr/>
          </p:nvSpPr>
          <p:spPr>
            <a:xfrm>
              <a:off x="2762851" y="6234544"/>
              <a:ext cx="925984" cy="364411"/>
            </a:xfrm>
            <a:prstGeom prst="rect">
              <a:avLst/>
            </a:prstGeom>
            <a:solidFill>
              <a:schemeClr val="bg1"/>
            </a:solidFill>
          </p:spPr>
          <p:txBody>
            <a:bodyPr wrap="square">
              <a:noAutofit/>
            </a:bodyPr>
            <a:lstStyle/>
            <a:p>
              <a:pPr algn="ctr" fontAlgn="b">
                <a:buNone/>
              </a:pPr>
              <a:r>
                <a:rPr lang="zh-CN" altLang="en-US" sz="1200" b="1" dirty="0">
                  <a:solidFill>
                    <a:srgbClr val="000000"/>
                  </a:solidFill>
                  <a:latin typeface="微软雅黑" panose="020B0503020204020204" pitchFamily="34" charset="-122"/>
                  <a:ea typeface="微软雅黑" panose="020B0503020204020204" pitchFamily="34" charset="-122"/>
                </a:rPr>
                <a:t>人工调查量过多</a:t>
              </a:r>
            </a:p>
          </p:txBody>
        </p:sp>
        <p:sp>
          <p:nvSpPr>
            <p:cNvPr id="8" name="Rectangle 7"/>
            <p:cNvSpPr/>
            <p:nvPr/>
          </p:nvSpPr>
          <p:spPr>
            <a:xfrm>
              <a:off x="1803186" y="6234544"/>
              <a:ext cx="1106013" cy="371213"/>
            </a:xfrm>
            <a:prstGeom prst="rect">
              <a:avLst/>
            </a:prstGeom>
            <a:solidFill>
              <a:schemeClr val="bg1"/>
            </a:solidFill>
          </p:spPr>
          <p:txBody>
            <a:bodyPr wrap="square">
              <a:noAutofit/>
            </a:bodyPr>
            <a:lstStyle/>
            <a:p>
              <a:pPr fontAlgn="b">
                <a:buNone/>
              </a:pPr>
              <a:r>
                <a:rPr lang="zh-CN" altLang="en-US" sz="1200" b="1" dirty="0">
                  <a:solidFill>
                    <a:srgbClr val="000000"/>
                  </a:solidFill>
                  <a:latin typeface="微软雅黑" panose="020B0503020204020204" pitchFamily="34" charset="-122"/>
                  <a:ea typeface="微软雅黑" panose="020B0503020204020204" pitchFamily="34" charset="-122"/>
                </a:rPr>
                <a:t>基于成本优化的人工调查量</a:t>
              </a:r>
            </a:p>
          </p:txBody>
        </p:sp>
        <p:sp>
          <p:nvSpPr>
            <p:cNvPr id="15" name="Rectangle 14"/>
            <p:cNvSpPr/>
            <p:nvPr/>
          </p:nvSpPr>
          <p:spPr>
            <a:xfrm>
              <a:off x="2385306" y="4153608"/>
              <a:ext cx="653457" cy="145424"/>
            </a:xfrm>
            <a:prstGeom prst="rect">
              <a:avLst/>
            </a:prstGeom>
            <a:solidFill>
              <a:schemeClr val="bg1"/>
            </a:solidFill>
          </p:spPr>
          <p:txBody>
            <a:bodyPr wrap="square" lIns="0" tIns="0" rIns="0" bIns="0">
              <a:spAutoFit/>
            </a:bodyPr>
            <a:lstStyle/>
            <a:p>
              <a:pPr fontAlgn="b">
                <a:buNone/>
              </a:pPr>
              <a:r>
                <a:rPr lang="zh-CN" altLang="en-US" sz="1050" b="1" dirty="0">
                  <a:solidFill>
                    <a:srgbClr val="000000"/>
                  </a:solidFill>
                  <a:latin typeface="微软雅黑" panose="020B0503020204020204" pitchFamily="34" charset="-122"/>
                  <a:ea typeface="微软雅黑" panose="020B0503020204020204" pitchFamily="34" charset="-122"/>
                </a:rPr>
                <a:t>人工成本</a:t>
              </a:r>
            </a:p>
          </p:txBody>
        </p:sp>
        <p:sp>
          <p:nvSpPr>
            <p:cNvPr id="16" name="Rectangle 15"/>
            <p:cNvSpPr/>
            <p:nvPr/>
          </p:nvSpPr>
          <p:spPr>
            <a:xfrm>
              <a:off x="1681959" y="4160410"/>
              <a:ext cx="588548" cy="145424"/>
            </a:xfrm>
            <a:prstGeom prst="rect">
              <a:avLst/>
            </a:prstGeom>
            <a:solidFill>
              <a:schemeClr val="bg1"/>
            </a:solidFill>
          </p:spPr>
          <p:txBody>
            <a:bodyPr wrap="square" lIns="0" tIns="0" rIns="0" bIns="0">
              <a:spAutoFit/>
            </a:bodyPr>
            <a:lstStyle/>
            <a:p>
              <a:pPr fontAlgn="b">
                <a:buNone/>
              </a:pPr>
              <a:r>
                <a:rPr lang="zh-CN" altLang="en-US" sz="1050" b="1" dirty="0">
                  <a:solidFill>
                    <a:srgbClr val="000000"/>
                  </a:solidFill>
                  <a:latin typeface="微软雅黑" panose="020B0503020204020204" pitchFamily="34" charset="-122"/>
                  <a:ea typeface="微软雅黑" panose="020B0503020204020204" pitchFamily="34" charset="-122"/>
                </a:rPr>
                <a:t>欺诈损失</a:t>
              </a:r>
            </a:p>
          </p:txBody>
        </p:sp>
      </p:grpSp>
    </p:spTree>
    <p:extLst>
      <p:ext uri="{BB962C8B-B14F-4D97-AF65-F5344CB8AC3E}">
        <p14:creationId xmlns:p14="http://schemas.microsoft.com/office/powerpoint/2010/main" val="2818452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0" name="Elbow Connector 779"/>
          <p:cNvCxnSpPr/>
          <p:nvPr/>
        </p:nvCxnSpPr>
        <p:spPr bwMode="auto">
          <a:xfrm flipV="1">
            <a:off x="2019499" y="6218266"/>
            <a:ext cx="1173750" cy="183154"/>
          </a:xfrm>
          <a:prstGeom prst="bentConnector2">
            <a:avLst/>
          </a:prstGeom>
          <a:noFill/>
          <a:ln w="19050" cap="flat" cmpd="sng" algn="ctr">
            <a:solidFill>
              <a:schemeClr val="accent1">
                <a:lumMod val="50000"/>
              </a:schemeClr>
            </a:solidFill>
            <a:prstDash val="sysDash"/>
            <a:round/>
            <a:headEnd type="none" w="med" len="med"/>
            <a:tailEnd type="arrow"/>
          </a:ln>
          <a:effectLst/>
        </p:spPr>
      </p:cxnSp>
      <p:sp>
        <p:nvSpPr>
          <p:cNvPr id="734" name="Rectangle 3"/>
          <p:cNvSpPr/>
          <p:nvPr/>
        </p:nvSpPr>
        <p:spPr>
          <a:xfrm>
            <a:off x="56596" y="4877177"/>
            <a:ext cx="1133926" cy="1796589"/>
          </a:xfrm>
          <a:prstGeom prst="roundRect">
            <a:avLst>
              <a:gd name="adj" fmla="val 9771"/>
            </a:avLst>
          </a:prstGeom>
          <a:solidFill>
            <a:srgbClr val="FFFF00">
              <a:alpha val="31000"/>
            </a:srgbClr>
          </a:solidFill>
          <a:ln w="19050">
            <a:solidFill>
              <a:schemeClr val="accent1">
                <a:lumMod val="50000"/>
              </a:schemeClr>
            </a:solidFill>
            <a:prstDash val="sysDot"/>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515" name="Rectangle 3"/>
          <p:cNvSpPr/>
          <p:nvPr/>
        </p:nvSpPr>
        <p:spPr>
          <a:xfrm>
            <a:off x="3988265" y="1061745"/>
            <a:ext cx="3534426" cy="3379837"/>
          </a:xfrm>
          <a:prstGeom prst="roundRect">
            <a:avLst>
              <a:gd name="adj" fmla="val 4800"/>
            </a:avLst>
          </a:prstGeom>
          <a:solidFill>
            <a:schemeClr val="tx1">
              <a:lumMod val="75000"/>
              <a:lumOff val="25000"/>
              <a:alpha val="31000"/>
            </a:schemeClr>
          </a:solidFill>
          <a:ln w="19050">
            <a:solidFill>
              <a:schemeClr val="accent1">
                <a:lumMod val="50000"/>
              </a:schemeClr>
            </a:solidFill>
            <a:prstDash val="sysDot"/>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474" name="Rectangle 3"/>
          <p:cNvSpPr/>
          <p:nvPr/>
        </p:nvSpPr>
        <p:spPr>
          <a:xfrm>
            <a:off x="302054" y="1061744"/>
            <a:ext cx="998288" cy="2894448"/>
          </a:xfrm>
          <a:prstGeom prst="roundRect">
            <a:avLst/>
          </a:prstGeom>
          <a:solidFill>
            <a:schemeClr val="tx1">
              <a:lumMod val="75000"/>
              <a:lumOff val="25000"/>
              <a:alpha val="31000"/>
            </a:schemeClr>
          </a:solidFill>
          <a:ln w="19050">
            <a:solidFill>
              <a:schemeClr val="accent1">
                <a:lumMod val="50000"/>
              </a:schemeClr>
            </a:solidFill>
            <a:prstDash val="sysDot"/>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388" name="Rectangle 3"/>
          <p:cNvSpPr/>
          <p:nvPr/>
        </p:nvSpPr>
        <p:spPr>
          <a:xfrm>
            <a:off x="1777796" y="1067080"/>
            <a:ext cx="974409" cy="2895320"/>
          </a:xfrm>
          <a:prstGeom prst="roundRect">
            <a:avLst/>
          </a:prstGeom>
          <a:solidFill>
            <a:schemeClr val="tx1">
              <a:lumMod val="75000"/>
              <a:lumOff val="25000"/>
              <a:alpha val="31000"/>
            </a:schemeClr>
          </a:solidFill>
          <a:ln w="19050">
            <a:solidFill>
              <a:schemeClr val="accent1">
                <a:lumMod val="50000"/>
              </a:schemeClr>
            </a:solidFill>
            <a:prstDash val="sysDot"/>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257" name="Rectangle 9"/>
          <p:cNvSpPr/>
          <p:nvPr/>
        </p:nvSpPr>
        <p:spPr>
          <a:xfrm>
            <a:off x="4153428" y="4012881"/>
            <a:ext cx="3213006" cy="375895"/>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2" name="Title 1"/>
          <p:cNvSpPr>
            <a:spLocks noGrp="1"/>
          </p:cNvSpPr>
          <p:nvPr>
            <p:ph type="title"/>
          </p:nvPr>
        </p:nvSpPr>
        <p:spPr>
          <a:xfrm>
            <a:off x="163322" y="-18972"/>
            <a:ext cx="6046677" cy="825500"/>
          </a:xfrm>
        </p:spPr>
        <p:txBody>
          <a:bodyPr/>
          <a:lstStyle/>
          <a:p>
            <a:r>
              <a:rPr lang="zh-CN" altLang="en-US" dirty="0">
                <a:latin typeface="微软雅黑" panose="020B0503020204020204" pitchFamily="34" charset="-122"/>
                <a:ea typeface="微软雅黑" panose="020B0503020204020204" pitchFamily="34" charset="-122"/>
              </a:rPr>
              <a:t>为浦发度身定制的申请端反欺诈策略架构</a:t>
            </a:r>
            <a:endParaRPr lang="en-US" dirty="0">
              <a:latin typeface="微软雅黑" panose="020B0503020204020204" pitchFamily="34" charset="-122"/>
              <a:ea typeface="微软雅黑" panose="020B0503020204020204" pitchFamily="34" charset="-122"/>
            </a:endParaRPr>
          </a:p>
        </p:txBody>
      </p:sp>
      <p:sp>
        <p:nvSpPr>
          <p:cNvPr id="4" name="Rectangle 1"/>
          <p:cNvSpPr/>
          <p:nvPr/>
        </p:nvSpPr>
        <p:spPr>
          <a:xfrm>
            <a:off x="7840411" y="1033882"/>
            <a:ext cx="1222660" cy="288000"/>
          </a:xfrm>
          <a:prstGeom prst="roundRect">
            <a:avLst/>
          </a:prstGeom>
          <a:solidFill>
            <a:schemeClr val="bg1">
              <a:lumMod val="95000"/>
            </a:schemeClr>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申请表</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6" name="直接箭头连接符 31"/>
          <p:cNvCxnSpPr>
            <a:stCxn id="5" idx="1"/>
          </p:cNvCxnSpPr>
          <p:nvPr/>
        </p:nvCxnSpPr>
        <p:spPr bwMode="auto">
          <a:xfrm flipH="1">
            <a:off x="6007867" y="1599595"/>
            <a:ext cx="1851594" cy="0"/>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10" name="Rectangle 9"/>
          <p:cNvSpPr/>
          <p:nvPr/>
        </p:nvSpPr>
        <p:spPr>
          <a:xfrm>
            <a:off x="4382988" y="4050565"/>
            <a:ext cx="678860" cy="309636"/>
          </a:xfrm>
          <a:prstGeom prst="roundRect">
            <a:avLst/>
          </a:prstGeom>
          <a:solidFill>
            <a:schemeClr val="bg1"/>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欺诈侦测规则</a:t>
            </a:r>
            <a:endParaRPr 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11" name="Rectangle 9"/>
          <p:cNvSpPr/>
          <p:nvPr/>
        </p:nvSpPr>
        <p:spPr>
          <a:xfrm>
            <a:off x="6484481" y="4043515"/>
            <a:ext cx="649829" cy="312421"/>
          </a:xfrm>
          <a:prstGeom prst="roundRect">
            <a:avLst/>
          </a:prstGeom>
          <a:solidFill>
            <a:schemeClr val="bg1"/>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人工电核规则</a:t>
            </a:r>
            <a:endParaRPr 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2" name="直接箭头连接符 31"/>
          <p:cNvCxnSpPr/>
          <p:nvPr/>
        </p:nvCxnSpPr>
        <p:spPr bwMode="auto">
          <a:xfrm>
            <a:off x="5711834" y="3185585"/>
            <a:ext cx="5723" cy="256068"/>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17" name="直接箭头连接符 31"/>
          <p:cNvCxnSpPr>
            <a:stCxn id="10" idx="2"/>
            <a:endCxn id="19" idx="0"/>
          </p:cNvCxnSpPr>
          <p:nvPr/>
        </p:nvCxnSpPr>
        <p:spPr bwMode="auto">
          <a:xfrm>
            <a:off x="4722418" y="4360201"/>
            <a:ext cx="2660" cy="189512"/>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18" name="直接箭头连接符 31"/>
          <p:cNvCxnSpPr>
            <a:stCxn id="11" idx="2"/>
            <a:endCxn id="20" idx="0"/>
          </p:cNvCxnSpPr>
          <p:nvPr/>
        </p:nvCxnSpPr>
        <p:spPr bwMode="auto">
          <a:xfrm flipH="1">
            <a:off x="6808194" y="4355936"/>
            <a:ext cx="1202" cy="184252"/>
          </a:xfrm>
          <a:prstGeom prst="straightConnector1">
            <a:avLst/>
          </a:prstGeom>
          <a:noFill/>
          <a:ln w="19050" cap="flat" cmpd="sng" algn="ctr">
            <a:solidFill>
              <a:schemeClr val="accent1">
                <a:lumMod val="50000"/>
              </a:schemeClr>
            </a:solidFill>
            <a:prstDash val="solid"/>
            <a:round/>
            <a:headEnd type="none" w="med" len="med"/>
            <a:tailEnd type="arrow"/>
          </a:ln>
          <a:effectLst/>
        </p:spPr>
      </p:cxnSp>
      <p:pic>
        <p:nvPicPr>
          <p:cNvPr id="19" name="Picture 8" descr="http://www.graphicsfactory.com/clip-art/image_files/tn_image/6/1434326-tn_person_head_icon.jpg"/>
          <p:cNvPicPr>
            <a:picLocks noChangeAspect="1" noChangeArrowheads="1"/>
          </p:cNvPicPr>
          <p:nvPr/>
        </p:nvPicPr>
        <p:blipFill>
          <a:blip r:embed="rId3"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96351" y="4549713"/>
            <a:ext cx="457453" cy="45745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graphicsfactory.com/clip-art/image_files/tn_image/6/1434326-tn_person_head_icon.jpg"/>
          <p:cNvPicPr>
            <a:picLocks noChangeAspect="1" noChangeArrowheads="1"/>
          </p:cNvPicPr>
          <p:nvPr/>
        </p:nvPicPr>
        <p:blipFill>
          <a:blip r:embed="rId3"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9467" y="4540188"/>
            <a:ext cx="457453" cy="45745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270916" y="4976672"/>
            <a:ext cx="954107" cy="258532"/>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欺诈侦测员</a:t>
            </a:r>
            <a:endParaRPr lang="en-US" b="1" dirty="0">
              <a:latin typeface="微软雅黑" panose="020B0503020204020204" pitchFamily="34" charset="-122"/>
              <a:ea typeface="微软雅黑" panose="020B0503020204020204" pitchFamily="34" charset="-122"/>
            </a:endParaRPr>
          </a:p>
        </p:txBody>
      </p:sp>
      <p:sp>
        <p:nvSpPr>
          <p:cNvPr id="25" name="Rectangle 24"/>
          <p:cNvSpPr/>
          <p:nvPr/>
        </p:nvSpPr>
        <p:spPr>
          <a:xfrm>
            <a:off x="6479732" y="4958680"/>
            <a:ext cx="646331" cy="258532"/>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电核员</a:t>
            </a:r>
            <a:endParaRPr lang="en-US" b="1" dirty="0">
              <a:latin typeface="微软雅黑" panose="020B0503020204020204" pitchFamily="34" charset="-122"/>
              <a:ea typeface="微软雅黑" panose="020B0503020204020204" pitchFamily="34" charset="-122"/>
            </a:endParaRPr>
          </a:p>
        </p:txBody>
      </p:sp>
      <p:cxnSp>
        <p:nvCxnSpPr>
          <p:cNvPr id="31" name="直接箭头连接符 31"/>
          <p:cNvCxnSpPr>
            <a:stCxn id="20" idx="1"/>
            <a:endCxn id="19" idx="3"/>
          </p:cNvCxnSpPr>
          <p:nvPr/>
        </p:nvCxnSpPr>
        <p:spPr bwMode="auto">
          <a:xfrm flipH="1">
            <a:off x="4953804" y="4768915"/>
            <a:ext cx="1625663" cy="9525"/>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36" name="直接箭头连接符 31"/>
          <p:cNvCxnSpPr/>
          <p:nvPr/>
        </p:nvCxnSpPr>
        <p:spPr bwMode="auto">
          <a:xfrm flipH="1">
            <a:off x="6932345" y="5171053"/>
            <a:ext cx="0" cy="344117"/>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39" name="直接箭头连接符 31"/>
          <p:cNvCxnSpPr/>
          <p:nvPr/>
        </p:nvCxnSpPr>
        <p:spPr bwMode="auto">
          <a:xfrm>
            <a:off x="4728412" y="5162945"/>
            <a:ext cx="0" cy="352225"/>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55" name="Rectangle 3"/>
          <p:cNvSpPr/>
          <p:nvPr/>
        </p:nvSpPr>
        <p:spPr>
          <a:xfrm>
            <a:off x="4153428" y="3415580"/>
            <a:ext cx="3213006" cy="464829"/>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4.</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免人工策略 </a:t>
            </a: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 </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反照会模型和规则</a:t>
            </a:r>
            <a:b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05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（全面成本管理架构）</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61" name="Elbow Connector 60"/>
          <p:cNvCxnSpPr>
            <a:stCxn id="55" idx="3"/>
            <a:endCxn id="358" idx="0"/>
          </p:cNvCxnSpPr>
          <p:nvPr/>
        </p:nvCxnSpPr>
        <p:spPr bwMode="auto">
          <a:xfrm>
            <a:off x="7366434" y="3647995"/>
            <a:ext cx="349681" cy="1025316"/>
          </a:xfrm>
          <a:prstGeom prst="bentConnector2">
            <a:avLst/>
          </a:prstGeom>
          <a:noFill/>
          <a:ln w="19050" cap="flat" cmpd="sng" algn="ctr">
            <a:solidFill>
              <a:schemeClr val="accent1">
                <a:lumMod val="50000"/>
              </a:schemeClr>
            </a:solidFill>
            <a:prstDash val="solid"/>
            <a:round/>
            <a:headEnd type="none" w="med" len="med"/>
            <a:tailEnd type="arrow"/>
          </a:ln>
          <a:effectLst/>
        </p:spPr>
      </p:cxnSp>
      <p:cxnSp>
        <p:nvCxnSpPr>
          <p:cNvPr id="75" name="直接箭头连接符 31"/>
          <p:cNvCxnSpPr/>
          <p:nvPr/>
        </p:nvCxnSpPr>
        <p:spPr bwMode="auto">
          <a:xfrm>
            <a:off x="5711834" y="2835011"/>
            <a:ext cx="0" cy="191680"/>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87" name="Rectangle 1"/>
          <p:cNvSpPr/>
          <p:nvPr/>
        </p:nvSpPr>
        <p:spPr>
          <a:xfrm>
            <a:off x="6307889" y="6011425"/>
            <a:ext cx="1324070" cy="328816"/>
          </a:xfrm>
          <a:prstGeom prst="roundRect">
            <a:avLst/>
          </a:prstGeom>
          <a:solidFill>
            <a:schemeClr val="bg1">
              <a:lumMod val="95000"/>
            </a:schemeClr>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提交信审</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92" name="Elbow Connector 91"/>
          <p:cNvCxnSpPr>
            <a:stCxn id="25" idx="2"/>
            <a:endCxn id="136" idx="4"/>
          </p:cNvCxnSpPr>
          <p:nvPr/>
        </p:nvCxnSpPr>
        <p:spPr bwMode="auto">
          <a:xfrm rot="5400000" flipH="1">
            <a:off x="5071547" y="3485862"/>
            <a:ext cx="231651" cy="3231050"/>
          </a:xfrm>
          <a:prstGeom prst="bentConnector3">
            <a:avLst>
              <a:gd name="adj1" fmla="val -49341"/>
            </a:avLst>
          </a:prstGeom>
          <a:noFill/>
          <a:ln w="19050" cap="flat" cmpd="sng" algn="ctr">
            <a:solidFill>
              <a:schemeClr val="accent1">
                <a:lumMod val="50000"/>
              </a:schemeClr>
            </a:solidFill>
            <a:prstDash val="solid"/>
            <a:round/>
            <a:headEnd type="none" w="med" len="med"/>
            <a:tailEnd type="arrow"/>
          </a:ln>
          <a:effectLst/>
        </p:spPr>
      </p:cxnSp>
      <p:sp>
        <p:nvSpPr>
          <p:cNvPr id="103" name="Rectangle 3"/>
          <p:cNvSpPr/>
          <p:nvPr/>
        </p:nvSpPr>
        <p:spPr>
          <a:xfrm>
            <a:off x="7793779" y="5328440"/>
            <a:ext cx="1163680" cy="432927"/>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强风险</a:t>
            </a:r>
            <a:br>
              <a:rPr lang="en-US" altLang="zh-CN" sz="1200" b="1" dirty="0">
                <a:solidFill>
                  <a:schemeClr val="bg1"/>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拒绝件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cxnSp>
        <p:nvCxnSpPr>
          <p:cNvPr id="137" name="直接箭头连接符 31"/>
          <p:cNvCxnSpPr>
            <a:stCxn id="19" idx="1"/>
            <a:endCxn id="136" idx="6"/>
          </p:cNvCxnSpPr>
          <p:nvPr/>
        </p:nvCxnSpPr>
        <p:spPr bwMode="auto">
          <a:xfrm flipH="1">
            <a:off x="4249026" y="4778440"/>
            <a:ext cx="247325" cy="9866"/>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154" name="Rectangle 3"/>
          <p:cNvSpPr/>
          <p:nvPr/>
        </p:nvSpPr>
        <p:spPr>
          <a:xfrm>
            <a:off x="1886782" y="1432472"/>
            <a:ext cx="771385" cy="391382"/>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8.</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监控规则库</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160" name="Rectangle 3"/>
          <p:cNvSpPr/>
          <p:nvPr/>
        </p:nvSpPr>
        <p:spPr>
          <a:xfrm>
            <a:off x="1863705" y="3511979"/>
            <a:ext cx="826700" cy="356805"/>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9.</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自动监控报表</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68" name="直接箭头连接符 31"/>
          <p:cNvCxnSpPr>
            <a:stCxn id="154" idx="2"/>
            <a:endCxn id="163" idx="1"/>
          </p:cNvCxnSpPr>
          <p:nvPr/>
        </p:nvCxnSpPr>
        <p:spPr bwMode="auto">
          <a:xfrm>
            <a:off x="2272475" y="1823854"/>
            <a:ext cx="2526" cy="837999"/>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171" name="Rectangle 170"/>
          <p:cNvSpPr/>
          <p:nvPr/>
        </p:nvSpPr>
        <p:spPr>
          <a:xfrm>
            <a:off x="2924885" y="1850759"/>
            <a:ext cx="1107996" cy="258532"/>
          </a:xfrm>
          <a:prstGeom prst="rect">
            <a:avLst/>
          </a:prstGeom>
        </p:spPr>
        <p:txBody>
          <a:bodyPr wrap="non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决策模拟引擎</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74" name="直接箭头连接符 31"/>
          <p:cNvCxnSpPr>
            <a:stCxn id="163" idx="3"/>
            <a:endCxn id="160" idx="0"/>
          </p:cNvCxnSpPr>
          <p:nvPr/>
        </p:nvCxnSpPr>
        <p:spPr bwMode="auto">
          <a:xfrm>
            <a:off x="2275001" y="3299681"/>
            <a:ext cx="2054" cy="212298"/>
          </a:xfrm>
          <a:prstGeom prst="straightConnector1">
            <a:avLst/>
          </a:prstGeom>
          <a:noFill/>
          <a:ln w="19050" cap="flat" cmpd="sng" algn="ctr">
            <a:solidFill>
              <a:schemeClr val="accent1">
                <a:lumMod val="50000"/>
              </a:schemeClr>
            </a:solidFill>
            <a:prstDash val="solid"/>
            <a:round/>
            <a:headEnd type="none" w="med" len="med"/>
            <a:tailEnd type="arrow"/>
          </a:ln>
          <a:effectLst/>
        </p:spPr>
      </p:cxnSp>
      <p:pic>
        <p:nvPicPr>
          <p:cNvPr id="175" name="Picture 8" descr="http://www.graphicsfactory.com/clip-art/image_files/tn_image/6/1434326-tn_person_head_icon.jpg"/>
          <p:cNvPicPr>
            <a:picLocks noChangeAspect="1" noChangeArrowheads="1"/>
          </p:cNvPicPr>
          <p:nvPr/>
        </p:nvPicPr>
        <p:blipFill>
          <a:blip r:embed="rId3"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5721" y="4111336"/>
            <a:ext cx="457453" cy="457453"/>
          </a:xfrm>
          <a:prstGeom prst="rect">
            <a:avLst/>
          </a:prstGeom>
          <a:noFill/>
          <a:extLst>
            <a:ext uri="{909E8E84-426E-40DD-AFC4-6F175D3DCCD1}">
              <a14:hiddenFill xmlns:a14="http://schemas.microsoft.com/office/drawing/2010/main">
                <a:solidFill>
                  <a:srgbClr val="FFFFFF"/>
                </a:solidFill>
              </a14:hiddenFill>
            </a:ext>
          </a:extLst>
        </p:spPr>
      </p:pic>
      <p:cxnSp>
        <p:nvCxnSpPr>
          <p:cNvPr id="176" name="直接箭头连接符 31"/>
          <p:cNvCxnSpPr>
            <a:stCxn id="160" idx="1"/>
            <a:endCxn id="175" idx="3"/>
          </p:cNvCxnSpPr>
          <p:nvPr/>
        </p:nvCxnSpPr>
        <p:spPr bwMode="auto">
          <a:xfrm flipH="1">
            <a:off x="1023174" y="3690382"/>
            <a:ext cx="840531" cy="649681"/>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180" name="直接箭头连接符 31"/>
          <p:cNvCxnSpPr>
            <a:endCxn id="55" idx="1"/>
          </p:cNvCxnSpPr>
          <p:nvPr/>
        </p:nvCxnSpPr>
        <p:spPr bwMode="auto">
          <a:xfrm>
            <a:off x="3882251" y="3256686"/>
            <a:ext cx="271177" cy="391309"/>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183" name="Rectangle 182"/>
          <p:cNvSpPr/>
          <p:nvPr/>
        </p:nvSpPr>
        <p:spPr>
          <a:xfrm>
            <a:off x="350487" y="4551976"/>
            <a:ext cx="954107" cy="258532"/>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策略分析师</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95" name="直接箭头连接符 31"/>
          <p:cNvCxnSpPr/>
          <p:nvPr/>
        </p:nvCxnSpPr>
        <p:spPr bwMode="auto">
          <a:xfrm>
            <a:off x="7384327" y="2710647"/>
            <a:ext cx="452843" cy="0"/>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204" name="Elbow Connector 203"/>
          <p:cNvCxnSpPr/>
          <p:nvPr/>
        </p:nvCxnSpPr>
        <p:spPr bwMode="auto">
          <a:xfrm flipV="1">
            <a:off x="1023174" y="2552159"/>
            <a:ext cx="2114483" cy="1911731"/>
          </a:xfrm>
          <a:prstGeom prst="bentConnector3">
            <a:avLst>
              <a:gd name="adj1" fmla="val 89443"/>
            </a:avLst>
          </a:prstGeom>
          <a:noFill/>
          <a:ln w="19050" cap="flat" cmpd="sng" algn="ctr">
            <a:solidFill>
              <a:schemeClr val="accent1">
                <a:lumMod val="50000"/>
              </a:schemeClr>
            </a:solidFill>
            <a:prstDash val="solid"/>
            <a:round/>
            <a:headEnd type="none" w="med" len="med"/>
            <a:tailEnd type="arrow"/>
          </a:ln>
          <a:effectLst/>
        </p:spPr>
      </p:cxnSp>
      <p:sp>
        <p:nvSpPr>
          <p:cNvPr id="208" name="Rectangle 3"/>
          <p:cNvSpPr/>
          <p:nvPr/>
        </p:nvSpPr>
        <p:spPr>
          <a:xfrm>
            <a:off x="3995450" y="5489223"/>
            <a:ext cx="1462896" cy="3403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疑似欺诈件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cxnSp>
        <p:nvCxnSpPr>
          <p:cNvPr id="213" name="直接箭头连接符 31"/>
          <p:cNvCxnSpPr/>
          <p:nvPr/>
        </p:nvCxnSpPr>
        <p:spPr bwMode="auto">
          <a:xfrm>
            <a:off x="6760894" y="5842694"/>
            <a:ext cx="0" cy="175253"/>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215" name="Elbow Connector 214"/>
          <p:cNvCxnSpPr>
            <a:stCxn id="24" idx="3"/>
            <a:endCxn id="211" idx="2"/>
          </p:cNvCxnSpPr>
          <p:nvPr/>
        </p:nvCxnSpPr>
        <p:spPr bwMode="auto">
          <a:xfrm>
            <a:off x="5225023" y="5105938"/>
            <a:ext cx="756774" cy="550812"/>
          </a:xfrm>
          <a:prstGeom prst="bentConnector3">
            <a:avLst>
              <a:gd name="adj1" fmla="val 50000"/>
            </a:avLst>
          </a:prstGeom>
          <a:noFill/>
          <a:ln w="19050" cap="flat" cmpd="sng" algn="ctr">
            <a:solidFill>
              <a:schemeClr val="accent1">
                <a:lumMod val="50000"/>
              </a:schemeClr>
            </a:solidFill>
            <a:prstDash val="solid"/>
            <a:round/>
            <a:headEnd type="none" w="med" len="med"/>
            <a:tailEnd type="arrow"/>
          </a:ln>
          <a:effectLst/>
        </p:spPr>
      </p:cxnSp>
      <p:cxnSp>
        <p:nvCxnSpPr>
          <p:cNvPr id="219" name="直接箭头连接符 31"/>
          <p:cNvCxnSpPr>
            <a:stCxn id="149" idx="3"/>
            <a:endCxn id="8" idx="1"/>
          </p:cNvCxnSpPr>
          <p:nvPr/>
        </p:nvCxnSpPr>
        <p:spPr bwMode="auto">
          <a:xfrm flipV="1">
            <a:off x="3903330" y="2660937"/>
            <a:ext cx="266137" cy="593488"/>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227" name="直接箭头连接符 31"/>
          <p:cNvCxnSpPr>
            <a:stCxn id="208" idx="4"/>
            <a:endCxn id="225" idx="0"/>
          </p:cNvCxnSpPr>
          <p:nvPr/>
        </p:nvCxnSpPr>
        <p:spPr bwMode="auto">
          <a:xfrm>
            <a:off x="4726898" y="5829533"/>
            <a:ext cx="6007" cy="197939"/>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247" name="Elbow Connector 246"/>
          <p:cNvCxnSpPr>
            <a:endCxn id="257" idx="3"/>
          </p:cNvCxnSpPr>
          <p:nvPr/>
        </p:nvCxnSpPr>
        <p:spPr bwMode="auto">
          <a:xfrm rot="5400000">
            <a:off x="6919094" y="3073943"/>
            <a:ext cx="1574226" cy="679546"/>
          </a:xfrm>
          <a:prstGeom prst="bentConnector2">
            <a:avLst/>
          </a:prstGeom>
          <a:noFill/>
          <a:ln w="19050" cap="flat" cmpd="sng" algn="ctr">
            <a:solidFill>
              <a:schemeClr val="accent1">
                <a:lumMod val="50000"/>
              </a:schemeClr>
            </a:solidFill>
            <a:prstDash val="solid"/>
            <a:round/>
            <a:headEnd type="none" w="med" len="med"/>
            <a:tailEnd type="arrow"/>
          </a:ln>
          <a:effectLst/>
        </p:spPr>
      </p:cxnSp>
      <p:sp>
        <p:nvSpPr>
          <p:cNvPr id="264" name="Rectangle 263"/>
          <p:cNvSpPr/>
          <p:nvPr/>
        </p:nvSpPr>
        <p:spPr>
          <a:xfrm>
            <a:off x="4984052" y="4062565"/>
            <a:ext cx="1587294" cy="258532"/>
          </a:xfrm>
          <a:prstGeom prst="rect">
            <a:avLst/>
          </a:prstGeom>
        </p:spPr>
        <p:txBody>
          <a:bodyPr wrap="none">
            <a:spAutoFit/>
          </a:bodyP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5.</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人工处置分流策略</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266" name="直接箭头连接符 31"/>
          <p:cNvCxnSpPr/>
          <p:nvPr/>
        </p:nvCxnSpPr>
        <p:spPr bwMode="auto">
          <a:xfrm flipH="1">
            <a:off x="8366988" y="2661853"/>
            <a:ext cx="8631" cy="2679411"/>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8" name="Rectangle 3"/>
          <p:cNvSpPr/>
          <p:nvPr/>
        </p:nvSpPr>
        <p:spPr>
          <a:xfrm>
            <a:off x="4169467" y="2449103"/>
            <a:ext cx="3214860" cy="423668"/>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2.</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欺诈强风险策略 </a:t>
            </a: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 </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欺诈模型和规则 </a:t>
            </a:r>
            <a:b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05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（欺诈案例管理架构）</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300" name="Elbow Connector 299"/>
          <p:cNvCxnSpPr>
            <a:stCxn id="225" idx="2"/>
            <a:endCxn id="147" idx="4"/>
          </p:cNvCxnSpPr>
          <p:nvPr/>
        </p:nvCxnSpPr>
        <p:spPr bwMode="auto">
          <a:xfrm rot="16200000" flipH="1">
            <a:off x="6538290" y="4510086"/>
            <a:ext cx="74551" cy="3685321"/>
          </a:xfrm>
          <a:prstGeom prst="bentConnector3">
            <a:avLst>
              <a:gd name="adj1" fmla="val 271851"/>
            </a:avLst>
          </a:prstGeom>
          <a:noFill/>
          <a:ln w="19050" cap="flat" cmpd="sng" algn="ctr">
            <a:solidFill>
              <a:schemeClr val="accent1">
                <a:lumMod val="50000"/>
              </a:schemeClr>
            </a:solidFill>
            <a:prstDash val="solid"/>
            <a:round/>
            <a:headEnd type="none" w="med" len="med"/>
            <a:tailEnd type="arrow"/>
          </a:ln>
          <a:effectLst/>
        </p:spPr>
      </p:cxnSp>
      <p:cxnSp>
        <p:nvCxnSpPr>
          <p:cNvPr id="325" name="直接箭头连接符 31"/>
          <p:cNvCxnSpPr/>
          <p:nvPr/>
        </p:nvCxnSpPr>
        <p:spPr bwMode="auto">
          <a:xfrm>
            <a:off x="5422244" y="6161151"/>
            <a:ext cx="874750" cy="0"/>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353" name="Elbow Connector 352"/>
          <p:cNvCxnSpPr/>
          <p:nvPr/>
        </p:nvCxnSpPr>
        <p:spPr bwMode="auto">
          <a:xfrm rot="10800000">
            <a:off x="2598851" y="3076017"/>
            <a:ext cx="422244" cy="2784710"/>
          </a:xfrm>
          <a:prstGeom prst="bentConnector3">
            <a:avLst>
              <a:gd name="adj1" fmla="val 47744"/>
            </a:avLst>
          </a:prstGeom>
          <a:noFill/>
          <a:ln w="19050" cap="flat" cmpd="sng" algn="ctr">
            <a:solidFill>
              <a:schemeClr val="accent1">
                <a:lumMod val="50000"/>
              </a:schemeClr>
            </a:solidFill>
            <a:prstDash val="sysDash"/>
            <a:round/>
            <a:headEnd type="none" w="med" len="med"/>
            <a:tailEnd type="arrow"/>
          </a:ln>
          <a:effectLst/>
        </p:spPr>
      </p:cxnSp>
      <p:cxnSp>
        <p:nvCxnSpPr>
          <p:cNvPr id="377" name="Elbow Connector 376"/>
          <p:cNvCxnSpPr/>
          <p:nvPr/>
        </p:nvCxnSpPr>
        <p:spPr bwMode="auto">
          <a:xfrm rot="5400000">
            <a:off x="3317290" y="4726081"/>
            <a:ext cx="640684" cy="589681"/>
          </a:xfrm>
          <a:prstGeom prst="bentConnector3">
            <a:avLst>
              <a:gd name="adj1" fmla="val 12833"/>
            </a:avLst>
          </a:prstGeom>
          <a:noFill/>
          <a:ln w="19050" cap="flat" cmpd="sng" algn="ctr">
            <a:solidFill>
              <a:schemeClr val="accent1">
                <a:lumMod val="50000"/>
              </a:schemeClr>
            </a:solidFill>
            <a:prstDash val="sysDash"/>
            <a:round/>
            <a:headEnd type="none" w="med" len="med"/>
            <a:tailEnd type="arrow"/>
          </a:ln>
          <a:effectLst/>
        </p:spPr>
      </p:cxnSp>
      <p:sp>
        <p:nvSpPr>
          <p:cNvPr id="136" name="Rectangle 3"/>
          <p:cNvSpPr/>
          <p:nvPr/>
        </p:nvSpPr>
        <p:spPr>
          <a:xfrm>
            <a:off x="2894670" y="4591050"/>
            <a:ext cx="1354356" cy="394511"/>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判定欺诈</a:t>
            </a:r>
            <a:br>
              <a:rPr lang="en-US" altLang="zh-CN" sz="1200" b="1" dirty="0">
                <a:solidFill>
                  <a:schemeClr val="bg1"/>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拒绝件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sp>
        <p:nvSpPr>
          <p:cNvPr id="391" name="Rectangle 390"/>
          <p:cNvSpPr/>
          <p:nvPr/>
        </p:nvSpPr>
        <p:spPr>
          <a:xfrm>
            <a:off x="1856898" y="1102660"/>
            <a:ext cx="800219" cy="258532"/>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监控环境</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03" name="直接箭头连接符 31"/>
          <p:cNvCxnSpPr/>
          <p:nvPr/>
        </p:nvCxnSpPr>
        <p:spPr bwMode="auto">
          <a:xfrm>
            <a:off x="7528934" y="4911055"/>
            <a:ext cx="0" cy="1080274"/>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358" name="Rectangle 3"/>
          <p:cNvSpPr/>
          <p:nvPr/>
        </p:nvSpPr>
        <p:spPr>
          <a:xfrm>
            <a:off x="7173723" y="4673311"/>
            <a:ext cx="1084784" cy="340310"/>
          </a:xfrm>
          <a:prstGeom prst="ellipse">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免核件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sp>
        <p:nvSpPr>
          <p:cNvPr id="416" name="TextBox 415"/>
          <p:cNvSpPr txBox="1"/>
          <p:nvPr/>
        </p:nvSpPr>
        <p:spPr>
          <a:xfrm>
            <a:off x="6549205" y="2634111"/>
            <a:ext cx="940868" cy="286232"/>
          </a:xfrm>
          <a:prstGeom prst="rect">
            <a:avLst/>
          </a:prstGeom>
          <a:noFill/>
        </p:spPr>
        <p:txBody>
          <a:bodyPr wrap="square" rtlCol="0">
            <a:spAutoFit/>
          </a:bodyPr>
          <a:lstStyle/>
          <a:p>
            <a:pPr>
              <a:buNone/>
            </a:pPr>
            <a:r>
              <a:rPr lang="zh-CN" alt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广义欺诈</a:t>
            </a:r>
            <a:endParaRPr 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17" name="TextBox 416"/>
          <p:cNvSpPr txBox="1"/>
          <p:nvPr/>
        </p:nvSpPr>
        <p:spPr>
          <a:xfrm>
            <a:off x="6540908" y="3623619"/>
            <a:ext cx="940868" cy="286232"/>
          </a:xfrm>
          <a:prstGeom prst="rect">
            <a:avLst/>
          </a:prstGeom>
          <a:noFill/>
        </p:spPr>
        <p:txBody>
          <a:bodyPr wrap="square" rtlCol="0">
            <a:spAutoFit/>
          </a:bodyPr>
          <a:lstStyle/>
          <a:p>
            <a:pPr>
              <a:buNone/>
            </a:pPr>
            <a:r>
              <a:rPr lang="zh-CN" alt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狭义欺诈</a:t>
            </a:r>
            <a:endParaRPr 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18" name="TextBox 417"/>
          <p:cNvSpPr txBox="1"/>
          <p:nvPr/>
        </p:nvSpPr>
        <p:spPr>
          <a:xfrm>
            <a:off x="31307" y="5544518"/>
            <a:ext cx="1240488" cy="1138773"/>
          </a:xfrm>
          <a:prstGeom prst="rect">
            <a:avLst/>
          </a:prstGeom>
          <a:noFill/>
        </p:spPr>
        <p:txBody>
          <a:bodyPr wrap="square" rtlCol="0">
            <a:spAutoFit/>
          </a:bodyPr>
          <a:lstStyle/>
          <a:p>
            <a:pPr>
              <a:buNone/>
            </a:pPr>
            <a:r>
              <a:rPr lang="zh-CN" altLang="en-US" sz="1000" b="1" u="sng" dirty="0">
                <a:latin typeface="微软雅黑" panose="020B0503020204020204" pitchFamily="34" charset="-122"/>
                <a:ea typeface="微软雅黑" panose="020B0503020204020204" pitchFamily="34" charset="-122"/>
              </a:rPr>
              <a:t>广义欺诈：</a:t>
            </a:r>
            <a:r>
              <a:rPr lang="zh-CN" altLang="en-US" sz="1000" dirty="0">
                <a:latin typeface="微软雅黑" panose="020B0503020204020204" pitchFamily="34" charset="-122"/>
                <a:ea typeface="微软雅黑" panose="020B0503020204020204" pitchFamily="34" charset="-122"/>
              </a:rPr>
              <a:t>全部欺诈类型</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坏客户</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a:p>
            <a:pPr>
              <a:buNone/>
            </a:pPr>
            <a:r>
              <a:rPr lang="zh-CN" altLang="en-US" sz="1000" b="1" u="sng" dirty="0">
                <a:latin typeface="微软雅黑" panose="020B0503020204020204" pitchFamily="34" charset="-122"/>
                <a:ea typeface="微软雅黑" panose="020B0503020204020204" pitchFamily="34" charset="-122"/>
              </a:rPr>
              <a:t>狭义欺诈：</a:t>
            </a:r>
            <a:r>
              <a:rPr lang="zh-CN" altLang="en-US" sz="1000" dirty="0">
                <a:latin typeface="微软雅黑" panose="020B0503020204020204" pitchFamily="34" charset="-122"/>
                <a:ea typeface="微软雅黑" panose="020B0503020204020204" pitchFamily="34" charset="-122"/>
              </a:rPr>
              <a:t>可核欺诈类型，触发人工策略规则并在前端人工调查可判定核实的欺诈类型。</a:t>
            </a:r>
            <a:endParaRPr lang="en-US" sz="1000" dirty="0">
              <a:latin typeface="微软雅黑" panose="020B0503020204020204" pitchFamily="34" charset="-122"/>
              <a:ea typeface="微软雅黑" panose="020B0503020204020204" pitchFamily="34" charset="-122"/>
            </a:endParaRPr>
          </a:p>
        </p:txBody>
      </p:sp>
      <p:cxnSp>
        <p:nvCxnSpPr>
          <p:cNvPr id="420" name="直接箭头连接符 31"/>
          <p:cNvCxnSpPr/>
          <p:nvPr/>
        </p:nvCxnSpPr>
        <p:spPr bwMode="auto">
          <a:xfrm>
            <a:off x="168177" y="5267808"/>
            <a:ext cx="309040" cy="0"/>
          </a:xfrm>
          <a:prstGeom prst="straightConnector1">
            <a:avLst/>
          </a:prstGeom>
          <a:noFill/>
          <a:ln w="19050" cap="flat" cmpd="sng" algn="ctr">
            <a:solidFill>
              <a:schemeClr val="accent1">
                <a:lumMod val="50000"/>
              </a:schemeClr>
            </a:solidFill>
            <a:prstDash val="solid"/>
            <a:round/>
            <a:headEnd type="none" w="med" len="med"/>
            <a:tailEnd type="none"/>
          </a:ln>
          <a:effectLst/>
        </p:spPr>
      </p:cxnSp>
      <p:sp>
        <p:nvSpPr>
          <p:cNvPr id="423" name="Rectangle 422"/>
          <p:cNvSpPr/>
          <p:nvPr/>
        </p:nvSpPr>
        <p:spPr>
          <a:xfrm>
            <a:off x="477217" y="5157622"/>
            <a:ext cx="607859" cy="244682"/>
          </a:xfrm>
          <a:prstGeom prst="rect">
            <a:avLst/>
          </a:prstGeom>
        </p:spPr>
        <p:txBody>
          <a:bodyPr wrap="none">
            <a:spAutoFit/>
          </a:bodyPr>
          <a:lstStyle/>
          <a:p>
            <a:pPr>
              <a:buNone/>
            </a:pPr>
            <a:r>
              <a:rPr lang="zh-CN" altLang="en-US" sz="1100" dirty="0">
                <a:solidFill>
                  <a:srgbClr val="003F5F"/>
                </a:solidFill>
                <a:latin typeface="微软雅黑" panose="020B0503020204020204" pitchFamily="34" charset="-122"/>
                <a:ea typeface="微软雅黑" panose="020B0503020204020204" pitchFamily="34" charset="-122"/>
              </a:rPr>
              <a:t>决策流</a:t>
            </a:r>
            <a:endParaRPr lang="en-US" dirty="0">
              <a:latin typeface="微软雅黑" panose="020B0503020204020204" pitchFamily="34" charset="-122"/>
              <a:ea typeface="微软雅黑" panose="020B0503020204020204" pitchFamily="34" charset="-122"/>
            </a:endParaRPr>
          </a:p>
        </p:txBody>
      </p:sp>
      <p:cxnSp>
        <p:nvCxnSpPr>
          <p:cNvPr id="425" name="直接箭头连接符 31"/>
          <p:cNvCxnSpPr/>
          <p:nvPr/>
        </p:nvCxnSpPr>
        <p:spPr bwMode="auto">
          <a:xfrm>
            <a:off x="176029" y="5419264"/>
            <a:ext cx="309040" cy="0"/>
          </a:xfrm>
          <a:prstGeom prst="straightConnector1">
            <a:avLst/>
          </a:prstGeom>
          <a:noFill/>
          <a:ln w="19050" cap="flat" cmpd="sng" algn="ctr">
            <a:solidFill>
              <a:schemeClr val="accent1">
                <a:lumMod val="50000"/>
              </a:schemeClr>
            </a:solidFill>
            <a:prstDash val="sysDot"/>
            <a:round/>
            <a:headEnd type="none" w="med" len="med"/>
            <a:tailEnd type="none"/>
          </a:ln>
          <a:effectLst/>
        </p:spPr>
      </p:cxnSp>
      <p:sp>
        <p:nvSpPr>
          <p:cNvPr id="426" name="Rectangle 425"/>
          <p:cNvSpPr/>
          <p:nvPr/>
        </p:nvSpPr>
        <p:spPr>
          <a:xfrm>
            <a:off x="475544" y="5318198"/>
            <a:ext cx="607859" cy="244682"/>
          </a:xfrm>
          <a:prstGeom prst="rect">
            <a:avLst/>
          </a:prstGeom>
        </p:spPr>
        <p:txBody>
          <a:bodyPr wrap="none">
            <a:spAutoFit/>
          </a:bodyPr>
          <a:lstStyle/>
          <a:p>
            <a:pPr>
              <a:buNone/>
            </a:pPr>
            <a:r>
              <a:rPr lang="zh-CN" altLang="en-US" sz="1100" dirty="0">
                <a:solidFill>
                  <a:srgbClr val="003F5F"/>
                </a:solidFill>
                <a:latin typeface="微软雅黑" panose="020B0503020204020204" pitchFamily="34" charset="-122"/>
                <a:ea typeface="微软雅黑" panose="020B0503020204020204" pitchFamily="34" charset="-122"/>
              </a:rPr>
              <a:t>数据流</a:t>
            </a:r>
            <a:endParaRPr lang="en-US" dirty="0">
              <a:latin typeface="微软雅黑" panose="020B0503020204020204" pitchFamily="34" charset="-122"/>
              <a:ea typeface="微软雅黑" panose="020B0503020204020204" pitchFamily="34" charset="-122"/>
            </a:endParaRPr>
          </a:p>
        </p:txBody>
      </p:sp>
      <p:sp>
        <p:nvSpPr>
          <p:cNvPr id="41" name="Rectangle 15"/>
          <p:cNvSpPr/>
          <p:nvPr/>
        </p:nvSpPr>
        <p:spPr>
          <a:xfrm>
            <a:off x="7835900" y="2494728"/>
            <a:ext cx="1177758" cy="502871"/>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7.</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业务性规则 </a:t>
            </a: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(VIP</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渠道等</a:t>
            </a: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35" name="直接箭头连接符 31"/>
          <p:cNvCxnSpPr>
            <a:stCxn id="521" idx="3"/>
          </p:cNvCxnSpPr>
          <p:nvPr/>
        </p:nvCxnSpPr>
        <p:spPr bwMode="auto">
          <a:xfrm>
            <a:off x="5722117" y="1826184"/>
            <a:ext cx="5723" cy="186306"/>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436" name="直接箭头连接符 31"/>
          <p:cNvCxnSpPr>
            <a:endCxn id="437" idx="1"/>
          </p:cNvCxnSpPr>
          <p:nvPr/>
        </p:nvCxnSpPr>
        <p:spPr bwMode="auto">
          <a:xfrm>
            <a:off x="7366433" y="2140338"/>
            <a:ext cx="486904" cy="0"/>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437" name="Rectangle 15"/>
          <p:cNvSpPr/>
          <p:nvPr/>
        </p:nvSpPr>
        <p:spPr>
          <a:xfrm>
            <a:off x="7853337" y="1905028"/>
            <a:ext cx="1177758" cy="502871"/>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特殊欺诈</a:t>
            </a:r>
            <a:b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审批流程</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nvGrpSpPr>
          <p:cNvPr id="447" name="Group 446"/>
          <p:cNvGrpSpPr/>
          <p:nvPr/>
        </p:nvGrpSpPr>
        <p:grpSpPr>
          <a:xfrm>
            <a:off x="361484" y="2648813"/>
            <a:ext cx="887561" cy="656314"/>
            <a:chOff x="6955042" y="1738742"/>
            <a:chExt cx="887561" cy="656314"/>
          </a:xfrm>
        </p:grpSpPr>
        <p:sp>
          <p:nvSpPr>
            <p:cNvPr id="448" name="Flowchart: Magnetic Disk 447"/>
            <p:cNvSpPr/>
            <p:nvPr/>
          </p:nvSpPr>
          <p:spPr bwMode="auto">
            <a:xfrm>
              <a:off x="7107350" y="1738742"/>
              <a:ext cx="571500" cy="637828"/>
            </a:xfrm>
            <a:prstGeom prst="flowChartMagneticDisk">
              <a:avLst/>
            </a:prstGeom>
            <a:solidFill>
              <a:schemeClr val="accent2">
                <a:lumMod val="40000"/>
                <a:lumOff val="6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90000"/>
                </a:lnSpc>
                <a:spcBef>
                  <a:spcPct val="50000"/>
                </a:spcBef>
                <a:spcAft>
                  <a:spcPct val="0"/>
                </a:spcAft>
                <a:buClr>
                  <a:schemeClr val="tx1"/>
                </a:buClr>
                <a:buSzTx/>
                <a:buNone/>
                <a:tabLst/>
              </a:pPr>
              <a:endParaRPr kumimoji="0" lang="en-US" sz="2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449" name="Rectangle 448"/>
            <p:cNvSpPr/>
            <p:nvPr/>
          </p:nvSpPr>
          <p:spPr>
            <a:xfrm>
              <a:off x="6955042" y="1970324"/>
              <a:ext cx="887561" cy="424732"/>
            </a:xfrm>
            <a:prstGeom prst="rect">
              <a:avLst/>
            </a:prstGeom>
          </p:spPr>
          <p:txBody>
            <a:bodyPr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开发</a:t>
              </a:r>
              <a:br>
                <a:rPr lang="en-US" altLang="zh-CN"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数据库</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451" name="直接箭头连接符 31"/>
          <p:cNvCxnSpPr/>
          <p:nvPr/>
        </p:nvCxnSpPr>
        <p:spPr bwMode="auto">
          <a:xfrm flipH="1">
            <a:off x="1098213" y="3009870"/>
            <a:ext cx="995814" cy="0"/>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456" name="Rectangle 3"/>
          <p:cNvSpPr/>
          <p:nvPr/>
        </p:nvSpPr>
        <p:spPr>
          <a:xfrm>
            <a:off x="433199" y="3517612"/>
            <a:ext cx="731689" cy="356805"/>
          </a:xfrm>
          <a:prstGeom prst="roundRect">
            <a:avLst/>
          </a:prstGeom>
          <a:solidFill>
            <a:schemeClr val="tx1">
              <a:lumMod val="50000"/>
              <a:lumOff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新规则开发</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57" name="直接箭头连接符 31"/>
          <p:cNvCxnSpPr>
            <a:stCxn id="456" idx="0"/>
            <a:endCxn id="448" idx="3"/>
          </p:cNvCxnSpPr>
          <p:nvPr/>
        </p:nvCxnSpPr>
        <p:spPr bwMode="auto">
          <a:xfrm flipV="1">
            <a:off x="799044" y="3286641"/>
            <a:ext cx="498" cy="230971"/>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462" name="Rectangle 3"/>
          <p:cNvSpPr/>
          <p:nvPr/>
        </p:nvSpPr>
        <p:spPr>
          <a:xfrm>
            <a:off x="375326" y="2002897"/>
            <a:ext cx="871949" cy="482593"/>
          </a:xfrm>
          <a:prstGeom prst="roundRect">
            <a:avLst/>
          </a:prstGeom>
          <a:solidFill>
            <a:schemeClr val="tx1">
              <a:lumMod val="50000"/>
              <a:lumOff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历史数据模拟回测</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63" name="直接箭头连接符 31"/>
          <p:cNvCxnSpPr/>
          <p:nvPr/>
        </p:nvCxnSpPr>
        <p:spPr bwMode="auto">
          <a:xfrm flipV="1">
            <a:off x="799044" y="2484472"/>
            <a:ext cx="498" cy="230971"/>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468" name="Rectangle 3"/>
          <p:cNvSpPr/>
          <p:nvPr/>
        </p:nvSpPr>
        <p:spPr>
          <a:xfrm>
            <a:off x="361484" y="1431539"/>
            <a:ext cx="889403" cy="348233"/>
          </a:xfrm>
          <a:prstGeom prst="roundRect">
            <a:avLst/>
          </a:prstGeom>
          <a:solidFill>
            <a:schemeClr val="tx1">
              <a:lumMod val="50000"/>
              <a:lumOff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评估结果</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69" name="直接箭头连接符 31"/>
          <p:cNvCxnSpPr/>
          <p:nvPr/>
        </p:nvCxnSpPr>
        <p:spPr bwMode="auto">
          <a:xfrm flipV="1">
            <a:off x="799044" y="1760720"/>
            <a:ext cx="498" cy="230971"/>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470" name="Elbow Connector 469"/>
          <p:cNvCxnSpPr>
            <a:stCxn id="468" idx="1"/>
            <a:endCxn id="175" idx="1"/>
          </p:cNvCxnSpPr>
          <p:nvPr/>
        </p:nvCxnSpPr>
        <p:spPr bwMode="auto">
          <a:xfrm rot="10800000" flipH="1" flipV="1">
            <a:off x="361483" y="1605655"/>
            <a:ext cx="204237" cy="2734407"/>
          </a:xfrm>
          <a:prstGeom prst="bentConnector3">
            <a:avLst>
              <a:gd name="adj1" fmla="val -111929"/>
            </a:avLst>
          </a:prstGeom>
          <a:noFill/>
          <a:ln w="19050" cap="flat" cmpd="sng" algn="ctr">
            <a:solidFill>
              <a:schemeClr val="accent1">
                <a:lumMod val="50000"/>
              </a:schemeClr>
            </a:solidFill>
            <a:prstDash val="solid"/>
            <a:round/>
            <a:headEnd type="none" w="med" len="med"/>
            <a:tailEnd type="arrow"/>
          </a:ln>
          <a:effectLst/>
        </p:spPr>
      </p:cxnSp>
      <p:sp>
        <p:nvSpPr>
          <p:cNvPr id="5" name="Rectangle 3"/>
          <p:cNvSpPr/>
          <p:nvPr/>
        </p:nvSpPr>
        <p:spPr>
          <a:xfrm>
            <a:off x="7859461" y="1455595"/>
            <a:ext cx="1197387" cy="288000"/>
          </a:xfrm>
          <a:prstGeom prst="roundRect">
            <a:avLst/>
          </a:prstGeom>
          <a:solidFill>
            <a:schemeClr val="bg1">
              <a:lumMod val="95000"/>
            </a:schemeClr>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信审先期规则</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480" name="Rectangle 479"/>
          <p:cNvSpPr/>
          <p:nvPr/>
        </p:nvSpPr>
        <p:spPr>
          <a:xfrm>
            <a:off x="399432" y="1130800"/>
            <a:ext cx="800219" cy="258532"/>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开发环境</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86" name="直接箭头连接符 31"/>
          <p:cNvCxnSpPr/>
          <p:nvPr/>
        </p:nvCxnSpPr>
        <p:spPr bwMode="auto">
          <a:xfrm flipV="1">
            <a:off x="799044" y="3879754"/>
            <a:ext cx="498" cy="230971"/>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512" name="直接箭头连接符 31"/>
          <p:cNvCxnSpPr/>
          <p:nvPr/>
        </p:nvCxnSpPr>
        <p:spPr bwMode="auto">
          <a:xfrm>
            <a:off x="1247275" y="2348969"/>
            <a:ext cx="741976" cy="530570"/>
          </a:xfrm>
          <a:prstGeom prst="straightConnector1">
            <a:avLst/>
          </a:prstGeom>
          <a:noFill/>
          <a:ln w="19050" cap="flat" cmpd="sng" algn="ctr">
            <a:solidFill>
              <a:schemeClr val="accent1">
                <a:lumMod val="50000"/>
              </a:schemeClr>
            </a:solidFill>
            <a:prstDash val="sysDash"/>
            <a:round/>
            <a:headEnd type="none" w="med" len="med"/>
            <a:tailEnd type="arrow"/>
          </a:ln>
          <a:effectLst/>
        </p:spPr>
      </p:cxnSp>
      <p:cxnSp>
        <p:nvCxnSpPr>
          <p:cNvPr id="528" name="直接箭头连接符 31"/>
          <p:cNvCxnSpPr/>
          <p:nvPr/>
        </p:nvCxnSpPr>
        <p:spPr bwMode="auto">
          <a:xfrm>
            <a:off x="5722117" y="2296871"/>
            <a:ext cx="0" cy="163701"/>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531" name="Rectangle 530"/>
          <p:cNvSpPr/>
          <p:nvPr/>
        </p:nvSpPr>
        <p:spPr>
          <a:xfrm>
            <a:off x="4184556" y="1104759"/>
            <a:ext cx="800219" cy="258532"/>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生产环境</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225" name="Rectangle 3"/>
          <p:cNvSpPr/>
          <p:nvPr/>
        </p:nvSpPr>
        <p:spPr>
          <a:xfrm>
            <a:off x="3936946" y="6027472"/>
            <a:ext cx="1591918" cy="288000"/>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6.</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疑似欺诈处置策略</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602" name="直接箭头连接符 31"/>
          <p:cNvCxnSpPr>
            <a:stCxn id="4" idx="2"/>
            <a:endCxn id="5" idx="0"/>
          </p:cNvCxnSpPr>
          <p:nvPr/>
        </p:nvCxnSpPr>
        <p:spPr bwMode="auto">
          <a:xfrm>
            <a:off x="8451741" y="1321882"/>
            <a:ext cx="6414" cy="133713"/>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609" name="直接箭头连接符 31"/>
          <p:cNvCxnSpPr/>
          <p:nvPr/>
        </p:nvCxnSpPr>
        <p:spPr bwMode="auto">
          <a:xfrm flipH="1">
            <a:off x="2657118" y="1584685"/>
            <a:ext cx="1331147" cy="0"/>
          </a:xfrm>
          <a:prstGeom prst="straightConnector1">
            <a:avLst/>
          </a:prstGeom>
          <a:noFill/>
          <a:ln w="19050" cap="flat" cmpd="sng" algn="ctr">
            <a:solidFill>
              <a:schemeClr val="accent1">
                <a:lumMod val="50000"/>
              </a:schemeClr>
            </a:solidFill>
            <a:prstDash val="sysDash"/>
            <a:round/>
            <a:headEnd type="none" w="med" len="med"/>
            <a:tailEnd type="arrow"/>
          </a:ln>
          <a:effectLst/>
        </p:spPr>
      </p:cxnSp>
      <p:cxnSp>
        <p:nvCxnSpPr>
          <p:cNvPr id="644" name="直接箭头连接符 31"/>
          <p:cNvCxnSpPr/>
          <p:nvPr/>
        </p:nvCxnSpPr>
        <p:spPr bwMode="auto">
          <a:xfrm>
            <a:off x="6147580" y="5721065"/>
            <a:ext cx="0" cy="1003585"/>
          </a:xfrm>
          <a:prstGeom prst="straightConnector1">
            <a:avLst/>
          </a:prstGeom>
          <a:noFill/>
          <a:ln w="19050" cap="flat" cmpd="sng" algn="ctr">
            <a:solidFill>
              <a:schemeClr val="accent1">
                <a:lumMod val="50000"/>
              </a:schemeClr>
            </a:solidFill>
            <a:prstDash val="sysDash"/>
            <a:round/>
            <a:headEnd type="none" w="med" len="med"/>
            <a:tailEnd type="arrow"/>
          </a:ln>
          <a:effectLst/>
        </p:spPr>
      </p:cxnSp>
      <p:cxnSp>
        <p:nvCxnSpPr>
          <p:cNvPr id="647" name="直接箭头连接符 31"/>
          <p:cNvCxnSpPr>
            <a:stCxn id="358" idx="4"/>
          </p:cNvCxnSpPr>
          <p:nvPr/>
        </p:nvCxnSpPr>
        <p:spPr bwMode="auto">
          <a:xfrm>
            <a:off x="7716115" y="5013621"/>
            <a:ext cx="0" cy="1711029"/>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211" name="Rectangle 3"/>
          <p:cNvSpPr/>
          <p:nvPr/>
        </p:nvSpPr>
        <p:spPr>
          <a:xfrm>
            <a:off x="5981797" y="5486595"/>
            <a:ext cx="1366987" cy="340310"/>
          </a:xfrm>
          <a:prstGeom prst="ellipse">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判定清白件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cxnSp>
        <p:nvCxnSpPr>
          <p:cNvPr id="653" name="Elbow Connector 652"/>
          <p:cNvCxnSpPr/>
          <p:nvPr/>
        </p:nvCxnSpPr>
        <p:spPr bwMode="auto">
          <a:xfrm flipV="1">
            <a:off x="1023174" y="1628163"/>
            <a:ext cx="863608" cy="2750000"/>
          </a:xfrm>
          <a:prstGeom prst="bentConnector3">
            <a:avLst>
              <a:gd name="adj1" fmla="val 57721"/>
            </a:avLst>
          </a:prstGeom>
          <a:noFill/>
          <a:ln w="19050" cap="flat" cmpd="sng" algn="ctr">
            <a:solidFill>
              <a:schemeClr val="accent1">
                <a:lumMod val="50000"/>
              </a:schemeClr>
            </a:solidFill>
            <a:prstDash val="solid"/>
            <a:round/>
            <a:headEnd type="none" w="med" len="med"/>
            <a:tailEnd type="arrow"/>
          </a:ln>
          <a:effectLst/>
        </p:spPr>
      </p:cxnSp>
      <p:sp>
        <p:nvSpPr>
          <p:cNvPr id="434" name="Rectangle 3"/>
          <p:cNvSpPr/>
          <p:nvPr/>
        </p:nvSpPr>
        <p:spPr>
          <a:xfrm>
            <a:off x="4169467" y="1996338"/>
            <a:ext cx="3226669" cy="288000"/>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1.</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特殊产品特殊类型进件识别</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nvGrpSpPr>
          <p:cNvPr id="520" name="Group 519"/>
          <p:cNvGrpSpPr/>
          <p:nvPr/>
        </p:nvGrpSpPr>
        <p:grpSpPr>
          <a:xfrm>
            <a:off x="5284059" y="1188356"/>
            <a:ext cx="887561" cy="656314"/>
            <a:chOff x="6955042" y="1738742"/>
            <a:chExt cx="887561" cy="656314"/>
          </a:xfrm>
        </p:grpSpPr>
        <p:sp>
          <p:nvSpPr>
            <p:cNvPr id="521" name="Flowchart: Magnetic Disk 520"/>
            <p:cNvSpPr/>
            <p:nvPr/>
          </p:nvSpPr>
          <p:spPr bwMode="auto">
            <a:xfrm>
              <a:off x="7107350" y="1738742"/>
              <a:ext cx="571500" cy="637828"/>
            </a:xfrm>
            <a:prstGeom prst="flowChartMagneticDisk">
              <a:avLst/>
            </a:prstGeom>
            <a:solidFill>
              <a:srgbClr val="FFFF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90000"/>
                </a:lnSpc>
                <a:spcBef>
                  <a:spcPct val="50000"/>
                </a:spcBef>
                <a:spcAft>
                  <a:spcPct val="0"/>
                </a:spcAft>
                <a:buClr>
                  <a:schemeClr val="tx1"/>
                </a:buClr>
                <a:buSzTx/>
                <a:buNone/>
                <a:tabLst/>
              </a:pPr>
              <a:endParaRPr kumimoji="0" lang="en-US" sz="2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522" name="Rectangle 521"/>
            <p:cNvSpPr/>
            <p:nvPr/>
          </p:nvSpPr>
          <p:spPr>
            <a:xfrm>
              <a:off x="6955042" y="1970324"/>
              <a:ext cx="887561" cy="424732"/>
            </a:xfrm>
            <a:prstGeom prst="rect">
              <a:avLst/>
            </a:prstGeom>
          </p:spPr>
          <p:txBody>
            <a:bodyPr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生产</a:t>
              </a:r>
              <a:br>
                <a:rPr lang="en-US" altLang="zh-CN"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数据库</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sp>
        <p:nvSpPr>
          <p:cNvPr id="686" name="Rectangle 3"/>
          <p:cNvSpPr/>
          <p:nvPr/>
        </p:nvSpPr>
        <p:spPr>
          <a:xfrm>
            <a:off x="4169467" y="3019369"/>
            <a:ext cx="3226669" cy="255231"/>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3.</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人工策略规则库</a:t>
            </a:r>
            <a:r>
              <a:rPr lang="en-US" altLang="zh-CN"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a:t>
            </a:r>
            <a:r>
              <a:rPr lang="zh-CN" alt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现有</a:t>
            </a:r>
            <a:r>
              <a:rPr lang="en-US" altLang="zh-CN"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SPDB INSTINCT</a:t>
            </a:r>
            <a:r>
              <a:rPr lang="zh-CN" alt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规则库</a:t>
            </a:r>
            <a:r>
              <a:rPr lang="en-US" altLang="zh-CN"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a:t>
            </a:r>
            <a:endParaRPr 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690" name="直接箭头连接符 31"/>
          <p:cNvCxnSpPr/>
          <p:nvPr/>
        </p:nvCxnSpPr>
        <p:spPr bwMode="auto">
          <a:xfrm>
            <a:off x="5727840" y="3868784"/>
            <a:ext cx="0" cy="169512"/>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701" name="Elbow Connector 700"/>
          <p:cNvCxnSpPr>
            <a:stCxn id="686" idx="3"/>
          </p:cNvCxnSpPr>
          <p:nvPr/>
        </p:nvCxnSpPr>
        <p:spPr bwMode="auto">
          <a:xfrm>
            <a:off x="7396136" y="3146985"/>
            <a:ext cx="484523" cy="1550296"/>
          </a:xfrm>
          <a:prstGeom prst="bentConnector2">
            <a:avLst/>
          </a:prstGeom>
          <a:noFill/>
          <a:ln w="19050" cap="flat" cmpd="sng" algn="ctr">
            <a:solidFill>
              <a:schemeClr val="accent1">
                <a:lumMod val="50000"/>
              </a:schemeClr>
            </a:solidFill>
            <a:prstDash val="solid"/>
            <a:round/>
            <a:headEnd type="none" w="med" len="med"/>
            <a:tailEnd type="arrow"/>
          </a:ln>
          <a:effectLst/>
        </p:spPr>
      </p:cxnSp>
      <p:cxnSp>
        <p:nvCxnSpPr>
          <p:cNvPr id="723" name="直接箭头连接符 31"/>
          <p:cNvCxnSpPr>
            <a:stCxn id="208" idx="2"/>
            <a:endCxn id="1026" idx="3"/>
          </p:cNvCxnSpPr>
          <p:nvPr/>
        </p:nvCxnSpPr>
        <p:spPr bwMode="auto">
          <a:xfrm flipH="1">
            <a:off x="3629594" y="5659378"/>
            <a:ext cx="365856" cy="680"/>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735" name="Rectangle 734"/>
          <p:cNvSpPr/>
          <p:nvPr/>
        </p:nvSpPr>
        <p:spPr>
          <a:xfrm>
            <a:off x="155326" y="4921640"/>
            <a:ext cx="954107" cy="258532"/>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图例与备注</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744" name="Rectangle 743"/>
          <p:cNvSpPr/>
          <p:nvPr/>
        </p:nvSpPr>
        <p:spPr>
          <a:xfrm>
            <a:off x="7442339" y="2984309"/>
            <a:ext cx="492443"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45" name="Rectangle 744"/>
          <p:cNvSpPr/>
          <p:nvPr/>
        </p:nvSpPr>
        <p:spPr>
          <a:xfrm>
            <a:off x="5717557" y="3252635"/>
            <a:ext cx="389850"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46" name="Rectangle 745"/>
          <p:cNvSpPr/>
          <p:nvPr/>
        </p:nvSpPr>
        <p:spPr>
          <a:xfrm>
            <a:off x="5717557" y="2852097"/>
            <a:ext cx="492443"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49" name="Rectangle 748"/>
          <p:cNvSpPr/>
          <p:nvPr/>
        </p:nvSpPr>
        <p:spPr>
          <a:xfrm>
            <a:off x="7463557" y="2527729"/>
            <a:ext cx="389850"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54" name="Rectangle 753"/>
          <p:cNvSpPr/>
          <p:nvPr/>
        </p:nvSpPr>
        <p:spPr>
          <a:xfrm>
            <a:off x="5717557" y="2280550"/>
            <a:ext cx="492443"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55" name="Rectangle 754"/>
          <p:cNvSpPr/>
          <p:nvPr/>
        </p:nvSpPr>
        <p:spPr>
          <a:xfrm>
            <a:off x="7460128" y="1964342"/>
            <a:ext cx="389850"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56" name="Rectangle 755"/>
          <p:cNvSpPr/>
          <p:nvPr/>
        </p:nvSpPr>
        <p:spPr>
          <a:xfrm>
            <a:off x="7434671" y="1432503"/>
            <a:ext cx="492443"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59" name="Rectangle 758"/>
          <p:cNvSpPr/>
          <p:nvPr/>
        </p:nvSpPr>
        <p:spPr>
          <a:xfrm>
            <a:off x="7451864" y="3479728"/>
            <a:ext cx="389850"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60" name="Rectangle 759"/>
          <p:cNvSpPr/>
          <p:nvPr/>
        </p:nvSpPr>
        <p:spPr>
          <a:xfrm>
            <a:off x="5717557" y="3852540"/>
            <a:ext cx="492443"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62" name="Rectangle 761"/>
          <p:cNvSpPr/>
          <p:nvPr/>
        </p:nvSpPr>
        <p:spPr>
          <a:xfrm>
            <a:off x="4708548" y="4421588"/>
            <a:ext cx="389850"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63" name="Rectangle 762"/>
          <p:cNvSpPr/>
          <p:nvPr/>
        </p:nvSpPr>
        <p:spPr>
          <a:xfrm>
            <a:off x="6802897" y="4412352"/>
            <a:ext cx="389850"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64" name="Rectangle 763"/>
          <p:cNvSpPr/>
          <p:nvPr/>
        </p:nvSpPr>
        <p:spPr>
          <a:xfrm>
            <a:off x="5382983" y="4610795"/>
            <a:ext cx="800219"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疑难件转侦测</a:t>
            </a:r>
            <a:endParaRPr lang="en-US" sz="800" dirty="0">
              <a:latin typeface="微软雅黑" panose="020B0503020204020204" pitchFamily="34" charset="-122"/>
              <a:ea typeface="微软雅黑" panose="020B0503020204020204" pitchFamily="34" charset="-122"/>
            </a:endParaRPr>
          </a:p>
        </p:txBody>
      </p:sp>
      <p:sp>
        <p:nvSpPr>
          <p:cNvPr id="765" name="Rectangle 764"/>
          <p:cNvSpPr/>
          <p:nvPr/>
        </p:nvSpPr>
        <p:spPr>
          <a:xfrm>
            <a:off x="1522745" y="4287726"/>
            <a:ext cx="1313180"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人工发起调优和策略调整</a:t>
            </a:r>
            <a:endParaRPr lang="en-US" sz="800" dirty="0">
              <a:latin typeface="微软雅黑" panose="020B0503020204020204" pitchFamily="34" charset="-122"/>
              <a:ea typeface="微软雅黑" panose="020B0503020204020204" pitchFamily="34" charset="-122"/>
            </a:endParaRPr>
          </a:p>
        </p:txBody>
      </p:sp>
      <p:sp>
        <p:nvSpPr>
          <p:cNvPr id="766" name="Rectangle 765"/>
          <p:cNvSpPr/>
          <p:nvPr/>
        </p:nvSpPr>
        <p:spPr>
          <a:xfrm>
            <a:off x="1466450" y="1599595"/>
            <a:ext cx="306648" cy="978729"/>
          </a:xfrm>
          <a:prstGeom prst="rect">
            <a:avLst/>
          </a:prstGeom>
        </p:spPr>
        <p:txBody>
          <a:bodyPr wrap="square">
            <a:spAutoFit/>
          </a:bodyPr>
          <a:lstStyle/>
          <a:p>
            <a:pPr>
              <a:buNone/>
            </a:pPr>
            <a:r>
              <a:rPr lang="zh-CN" altLang="en-US" sz="800" dirty="0">
                <a:latin typeface="微软雅黑" panose="020B0503020204020204" pitchFamily="34" charset="-122"/>
                <a:ea typeface="微软雅黑" panose="020B0503020204020204" pitchFamily="34" charset="-122"/>
              </a:rPr>
              <a:t>监控库新规则扩充</a:t>
            </a:r>
            <a:endParaRPr lang="en-US" sz="800" dirty="0">
              <a:latin typeface="微软雅黑" panose="020B0503020204020204" pitchFamily="34" charset="-122"/>
              <a:ea typeface="微软雅黑" panose="020B0503020204020204" pitchFamily="34" charset="-122"/>
            </a:endParaRPr>
          </a:p>
        </p:txBody>
      </p:sp>
      <p:sp>
        <p:nvSpPr>
          <p:cNvPr id="775" name="Rectangle 774"/>
          <p:cNvSpPr/>
          <p:nvPr/>
        </p:nvSpPr>
        <p:spPr>
          <a:xfrm>
            <a:off x="7976769" y="2993834"/>
            <a:ext cx="183462" cy="313932"/>
          </a:xfrm>
          <a:prstGeom prst="rect">
            <a:avLst/>
          </a:prstGeom>
        </p:spPr>
        <p:txBody>
          <a:bodyPr wrap="squar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76" name="Rectangle 775"/>
          <p:cNvSpPr/>
          <p:nvPr/>
        </p:nvSpPr>
        <p:spPr>
          <a:xfrm>
            <a:off x="8316906" y="2984309"/>
            <a:ext cx="183462" cy="424732"/>
          </a:xfrm>
          <a:prstGeom prst="rect">
            <a:avLst/>
          </a:prstGeom>
        </p:spPr>
        <p:txBody>
          <a:bodyPr wrap="squar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grpSp>
        <p:nvGrpSpPr>
          <p:cNvPr id="777" name="Group 776"/>
          <p:cNvGrpSpPr/>
          <p:nvPr/>
        </p:nvGrpSpPr>
        <p:grpSpPr>
          <a:xfrm>
            <a:off x="1455564" y="5902617"/>
            <a:ext cx="861649" cy="726501"/>
            <a:chOff x="6955042" y="1738742"/>
            <a:chExt cx="887561" cy="637828"/>
          </a:xfrm>
        </p:grpSpPr>
        <p:sp>
          <p:nvSpPr>
            <p:cNvPr id="778" name="Flowchart: Magnetic Disk 777"/>
            <p:cNvSpPr/>
            <p:nvPr/>
          </p:nvSpPr>
          <p:spPr bwMode="auto">
            <a:xfrm>
              <a:off x="7107350" y="1738742"/>
              <a:ext cx="571500" cy="637828"/>
            </a:xfrm>
            <a:prstGeom prst="flowChartMagneticDisk">
              <a:avLst/>
            </a:prstGeom>
            <a:solidFill>
              <a:srgbClr val="FFFF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90000"/>
                </a:lnSpc>
                <a:spcBef>
                  <a:spcPct val="50000"/>
                </a:spcBef>
                <a:spcAft>
                  <a:spcPct val="0"/>
                </a:spcAft>
                <a:buClr>
                  <a:schemeClr val="tx1"/>
                </a:buClr>
                <a:buSzTx/>
                <a:buNone/>
                <a:tabLst/>
              </a:pPr>
              <a:endParaRPr kumimoji="0" lang="en-US" sz="2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779" name="Rectangle 778"/>
            <p:cNvSpPr/>
            <p:nvPr/>
          </p:nvSpPr>
          <p:spPr>
            <a:xfrm>
              <a:off x="6955042" y="1970324"/>
              <a:ext cx="887561" cy="372891"/>
            </a:xfrm>
            <a:prstGeom prst="rect">
              <a:avLst/>
            </a:prstGeom>
          </p:spPr>
          <p:txBody>
            <a:bodyPr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账单</a:t>
              </a:r>
              <a:br>
                <a:rPr lang="en-US" altLang="zh-CN"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数据库</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sp>
        <p:nvSpPr>
          <p:cNvPr id="785" name="Rectangle 784"/>
          <p:cNvSpPr/>
          <p:nvPr/>
        </p:nvSpPr>
        <p:spPr>
          <a:xfrm>
            <a:off x="2190265" y="6231828"/>
            <a:ext cx="1008627" cy="203133"/>
          </a:xfrm>
          <a:prstGeom prst="rect">
            <a:avLst/>
          </a:prstGeom>
        </p:spPr>
        <p:txBody>
          <a:bodyPr wrap="square">
            <a:spAutoFit/>
          </a:bodyPr>
          <a:lstStyle/>
          <a:p>
            <a:pPr algn="ctr">
              <a:buNone/>
            </a:pPr>
            <a:r>
              <a:rPr lang="zh-CN" altLang="en-US" sz="800" dirty="0">
                <a:latin typeface="微软雅黑" panose="020B0503020204020204" pitchFamily="34" charset="-122"/>
                <a:ea typeface="微软雅黑" panose="020B0503020204020204" pitchFamily="34" charset="-122"/>
              </a:rPr>
              <a:t>后端案发欺诈</a:t>
            </a:r>
            <a:endParaRPr lang="en-US" sz="800" dirty="0">
              <a:latin typeface="微软雅黑" panose="020B0503020204020204" pitchFamily="34" charset="-122"/>
              <a:ea typeface="微软雅黑" panose="020B0503020204020204" pitchFamily="34" charset="-122"/>
            </a:endParaRPr>
          </a:p>
        </p:txBody>
      </p:sp>
      <p:grpSp>
        <p:nvGrpSpPr>
          <p:cNvPr id="786" name="Group 785"/>
          <p:cNvGrpSpPr/>
          <p:nvPr/>
        </p:nvGrpSpPr>
        <p:grpSpPr>
          <a:xfrm>
            <a:off x="3038520" y="5101849"/>
            <a:ext cx="591074" cy="1116417"/>
            <a:chOff x="-1005140" y="4432187"/>
            <a:chExt cx="655717" cy="1347480"/>
          </a:xfrm>
        </p:grpSpPr>
        <p:pic>
          <p:nvPicPr>
            <p:cNvPr id="1026" name="Picture 2" descr="http://vector-magz.com/wp-content/uploads/2013/09/label-clip-art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0554" y="4432187"/>
              <a:ext cx="651131" cy="1347480"/>
            </a:xfrm>
            <a:prstGeom prst="rect">
              <a:avLst/>
            </a:prstGeom>
            <a:noFill/>
            <a:extLst>
              <a:ext uri="{909E8E84-426E-40DD-AFC4-6F175D3DCCD1}">
                <a14:hiddenFill xmlns:a14="http://schemas.microsoft.com/office/drawing/2010/main">
                  <a:solidFill>
                    <a:srgbClr val="FFFFFF"/>
                  </a:solidFill>
                </a14:hiddenFill>
              </a:ext>
            </a:extLst>
          </p:spPr>
        </p:pic>
        <p:sp>
          <p:nvSpPr>
            <p:cNvPr id="787" name="Rectangle 786"/>
            <p:cNvSpPr/>
            <p:nvPr/>
          </p:nvSpPr>
          <p:spPr>
            <a:xfrm>
              <a:off x="-1005140" y="4843324"/>
              <a:ext cx="573614" cy="931269"/>
            </a:xfrm>
            <a:prstGeom prst="rect">
              <a:avLst/>
            </a:prstGeom>
          </p:spPr>
          <p:txBody>
            <a:bodyPr vert="eaVert"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标签数据欺诈识别</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sp>
        <p:nvSpPr>
          <p:cNvPr id="792" name="Rectangle 3"/>
          <p:cNvSpPr/>
          <p:nvPr/>
        </p:nvSpPr>
        <p:spPr>
          <a:xfrm>
            <a:off x="1287888" y="4978803"/>
            <a:ext cx="1220044" cy="288000"/>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关联申请排查</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793" name="Rectangle 3"/>
          <p:cNvSpPr/>
          <p:nvPr/>
        </p:nvSpPr>
        <p:spPr>
          <a:xfrm>
            <a:off x="1228456" y="5414555"/>
            <a:ext cx="1354356" cy="412350"/>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关联欺诈</a:t>
            </a:r>
            <a:br>
              <a:rPr lang="en-US" altLang="zh-CN" sz="1200" b="1" dirty="0">
                <a:solidFill>
                  <a:schemeClr val="bg1"/>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拒绝件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cxnSp>
        <p:nvCxnSpPr>
          <p:cNvPr id="794" name="Elbow Connector 793"/>
          <p:cNvCxnSpPr>
            <a:stCxn id="136" idx="2"/>
            <a:endCxn id="792" idx="0"/>
          </p:cNvCxnSpPr>
          <p:nvPr/>
        </p:nvCxnSpPr>
        <p:spPr bwMode="auto">
          <a:xfrm rot="10800000" flipV="1">
            <a:off x="1897910" y="4788305"/>
            <a:ext cx="996760" cy="190497"/>
          </a:xfrm>
          <a:prstGeom prst="bentConnector2">
            <a:avLst/>
          </a:prstGeom>
          <a:noFill/>
          <a:ln w="19050" cap="flat" cmpd="sng" algn="ctr">
            <a:solidFill>
              <a:schemeClr val="accent1">
                <a:lumMod val="50000"/>
              </a:schemeClr>
            </a:solidFill>
            <a:prstDash val="solid"/>
            <a:round/>
            <a:headEnd type="none" w="med" len="med"/>
            <a:tailEnd type="arrow"/>
          </a:ln>
          <a:effectLst/>
        </p:spPr>
      </p:cxnSp>
      <p:cxnSp>
        <p:nvCxnSpPr>
          <p:cNvPr id="797" name="直接箭头连接符 31"/>
          <p:cNvCxnSpPr>
            <a:stCxn id="792" idx="2"/>
            <a:endCxn id="793" idx="0"/>
          </p:cNvCxnSpPr>
          <p:nvPr/>
        </p:nvCxnSpPr>
        <p:spPr bwMode="auto">
          <a:xfrm>
            <a:off x="1897910" y="5266803"/>
            <a:ext cx="7724" cy="147752"/>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800" name="直接箭头连接符 31"/>
          <p:cNvCxnSpPr/>
          <p:nvPr/>
        </p:nvCxnSpPr>
        <p:spPr bwMode="auto">
          <a:xfrm flipV="1">
            <a:off x="2582812" y="5630488"/>
            <a:ext cx="462090" cy="0"/>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805" name="Rectangle 3"/>
          <p:cNvSpPr/>
          <p:nvPr/>
        </p:nvSpPr>
        <p:spPr>
          <a:xfrm>
            <a:off x="3223331" y="4158037"/>
            <a:ext cx="702294" cy="288000"/>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加黑</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806" name="直接箭头连接符 31"/>
          <p:cNvCxnSpPr>
            <a:stCxn id="136" idx="0"/>
            <a:endCxn id="805" idx="2"/>
          </p:cNvCxnSpPr>
          <p:nvPr/>
        </p:nvCxnSpPr>
        <p:spPr bwMode="auto">
          <a:xfrm flipV="1">
            <a:off x="3571848" y="4446037"/>
            <a:ext cx="2630" cy="145013"/>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818" name="Rectangle 817"/>
          <p:cNvSpPr/>
          <p:nvPr/>
        </p:nvSpPr>
        <p:spPr>
          <a:xfrm>
            <a:off x="5592241" y="5992610"/>
            <a:ext cx="492443"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低风险</a:t>
            </a:r>
            <a:endParaRPr lang="en-US" sz="800" dirty="0">
              <a:latin typeface="微软雅黑" panose="020B0503020204020204" pitchFamily="34" charset="-122"/>
              <a:ea typeface="微软雅黑" panose="020B0503020204020204" pitchFamily="34" charset="-122"/>
            </a:endParaRPr>
          </a:p>
        </p:txBody>
      </p:sp>
      <p:sp>
        <p:nvSpPr>
          <p:cNvPr id="819" name="Rectangle 818"/>
          <p:cNvSpPr/>
          <p:nvPr/>
        </p:nvSpPr>
        <p:spPr>
          <a:xfrm>
            <a:off x="4694929" y="6330339"/>
            <a:ext cx="492443" cy="203133"/>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高风险</a:t>
            </a:r>
            <a:endParaRPr lang="en-US" sz="800" dirty="0">
              <a:latin typeface="微软雅黑" panose="020B0503020204020204" pitchFamily="34" charset="-122"/>
              <a:ea typeface="微软雅黑" panose="020B0503020204020204" pitchFamily="34" charset="-122"/>
            </a:endParaRPr>
          </a:p>
        </p:txBody>
      </p:sp>
      <p:cxnSp>
        <p:nvCxnSpPr>
          <p:cNvPr id="156" name="Elbow Connector 155"/>
          <p:cNvCxnSpPr>
            <a:stCxn id="103" idx="6"/>
            <a:endCxn id="1026" idx="2"/>
          </p:cNvCxnSpPr>
          <p:nvPr/>
        </p:nvCxnSpPr>
        <p:spPr bwMode="auto">
          <a:xfrm flipH="1">
            <a:off x="3336124" y="5544904"/>
            <a:ext cx="5621335" cy="673362"/>
          </a:xfrm>
          <a:prstGeom prst="bentConnector4">
            <a:avLst>
              <a:gd name="adj1" fmla="val -2279"/>
              <a:gd name="adj2" fmla="val 175733"/>
            </a:avLst>
          </a:prstGeom>
          <a:noFill/>
          <a:ln w="19050" cap="flat" cmpd="sng" algn="ctr">
            <a:solidFill>
              <a:schemeClr val="accent1">
                <a:lumMod val="50000"/>
              </a:schemeClr>
            </a:solidFill>
            <a:prstDash val="sysDash"/>
            <a:round/>
            <a:headEnd type="none" w="med" len="med"/>
            <a:tailEnd type="arrow"/>
          </a:ln>
          <a:effectLst/>
        </p:spPr>
      </p:cxnSp>
      <p:cxnSp>
        <p:nvCxnSpPr>
          <p:cNvPr id="167" name="直接箭头连接符 31"/>
          <p:cNvCxnSpPr/>
          <p:nvPr/>
        </p:nvCxnSpPr>
        <p:spPr bwMode="auto">
          <a:xfrm>
            <a:off x="8701537" y="6330339"/>
            <a:ext cx="0" cy="408222"/>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147" name="Rectangle 3"/>
          <p:cNvSpPr/>
          <p:nvPr/>
        </p:nvSpPr>
        <p:spPr>
          <a:xfrm>
            <a:off x="7836386" y="5957096"/>
            <a:ext cx="1163680" cy="432927"/>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疑似欺诈拒绝件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sp>
        <p:nvSpPr>
          <p:cNvPr id="9" name="Rectangle 8"/>
          <p:cNvSpPr/>
          <p:nvPr/>
        </p:nvSpPr>
        <p:spPr>
          <a:xfrm>
            <a:off x="2939171" y="3544109"/>
            <a:ext cx="1107996" cy="258532"/>
          </a:xfrm>
          <a:prstGeom prst="rect">
            <a:avLst/>
          </a:prstGeom>
        </p:spPr>
        <p:txBody>
          <a:bodyPr wrap="none">
            <a:spAutoFit/>
          </a:bodyPr>
          <a:lstStyle/>
          <a:p>
            <a:pPr lvl="0" algn="ctr">
              <a:buClr>
                <a:srgbClr val="003F5F"/>
              </a:buCl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决策优化引擎</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65" name="直接箭头连接符 31"/>
          <p:cNvCxnSpPr/>
          <p:nvPr/>
        </p:nvCxnSpPr>
        <p:spPr bwMode="auto">
          <a:xfrm>
            <a:off x="3541228" y="2689671"/>
            <a:ext cx="0" cy="263007"/>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169" name="Elbow Connector 168"/>
          <p:cNvCxnSpPr/>
          <p:nvPr/>
        </p:nvCxnSpPr>
        <p:spPr bwMode="auto">
          <a:xfrm flipV="1">
            <a:off x="2599962" y="2419645"/>
            <a:ext cx="515649" cy="333922"/>
          </a:xfrm>
          <a:prstGeom prst="bentConnector3">
            <a:avLst>
              <a:gd name="adj1" fmla="val 14924"/>
            </a:avLst>
          </a:prstGeom>
          <a:noFill/>
          <a:ln w="19050" cap="flat" cmpd="sng" algn="ctr">
            <a:solidFill>
              <a:schemeClr val="accent1">
                <a:lumMod val="50000"/>
              </a:schemeClr>
            </a:solidFill>
            <a:prstDash val="sysDash"/>
            <a:round/>
            <a:headEnd type="none" w="med" len="med"/>
            <a:tailEnd type="arrow"/>
          </a:ln>
          <a:effectLst/>
        </p:spPr>
      </p:cxnSp>
      <p:cxnSp>
        <p:nvCxnSpPr>
          <p:cNvPr id="173" name="Elbow Connector 172"/>
          <p:cNvCxnSpPr/>
          <p:nvPr/>
        </p:nvCxnSpPr>
        <p:spPr bwMode="auto">
          <a:xfrm>
            <a:off x="2459993" y="3152569"/>
            <a:ext cx="635522" cy="165598"/>
          </a:xfrm>
          <a:prstGeom prst="bentConnector3">
            <a:avLst>
              <a:gd name="adj1" fmla="val 29445"/>
            </a:avLst>
          </a:prstGeom>
          <a:noFill/>
          <a:ln w="19050" cap="flat" cmpd="sng" algn="ctr">
            <a:solidFill>
              <a:schemeClr val="accent1">
                <a:lumMod val="50000"/>
              </a:schemeClr>
            </a:solidFill>
            <a:prstDash val="sysDash"/>
            <a:round/>
            <a:headEnd type="none" w="med" len="med"/>
            <a:tailEnd type="arrow"/>
          </a:ln>
          <a:effectLst/>
        </p:spPr>
      </p:cxnSp>
      <p:grpSp>
        <p:nvGrpSpPr>
          <p:cNvPr id="162" name="Group 161"/>
          <p:cNvGrpSpPr/>
          <p:nvPr/>
        </p:nvGrpSpPr>
        <p:grpSpPr>
          <a:xfrm>
            <a:off x="1836943" y="2661853"/>
            <a:ext cx="887561" cy="656314"/>
            <a:chOff x="6955042" y="1738742"/>
            <a:chExt cx="887561" cy="656314"/>
          </a:xfrm>
        </p:grpSpPr>
        <p:sp>
          <p:nvSpPr>
            <p:cNvPr id="163" name="Flowchart: Magnetic Disk 162"/>
            <p:cNvSpPr/>
            <p:nvPr/>
          </p:nvSpPr>
          <p:spPr bwMode="auto">
            <a:xfrm>
              <a:off x="7107350" y="1738742"/>
              <a:ext cx="571500" cy="637828"/>
            </a:xfrm>
            <a:prstGeom prst="flowChartMagneticDisk">
              <a:avLst/>
            </a:prstGeom>
            <a:solidFill>
              <a:schemeClr val="accent2">
                <a:lumMod val="40000"/>
                <a:lumOff val="6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90000"/>
                </a:lnSpc>
                <a:spcBef>
                  <a:spcPct val="50000"/>
                </a:spcBef>
                <a:spcAft>
                  <a:spcPct val="0"/>
                </a:spcAft>
                <a:buClr>
                  <a:schemeClr val="tx1"/>
                </a:buClr>
                <a:buSzTx/>
                <a:buNone/>
                <a:tabLst/>
              </a:pPr>
              <a:endParaRPr kumimoji="0" lang="en-US" sz="2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p:txBody>
        </p:sp>
        <p:sp>
          <p:nvSpPr>
            <p:cNvPr id="164" name="Rectangle 163"/>
            <p:cNvSpPr/>
            <p:nvPr/>
          </p:nvSpPr>
          <p:spPr>
            <a:xfrm>
              <a:off x="6955042" y="1970324"/>
              <a:ext cx="887561" cy="424732"/>
            </a:xfrm>
            <a:prstGeom prst="rect">
              <a:avLst/>
            </a:prstGeom>
          </p:spPr>
          <p:txBody>
            <a:bodyPr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监控</a:t>
              </a:r>
              <a:br>
                <a:rPr lang="en-US" altLang="zh-CN"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数据库</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grpSp>
        <p:nvGrpSpPr>
          <p:cNvPr id="146" name="Group 145"/>
          <p:cNvGrpSpPr/>
          <p:nvPr/>
        </p:nvGrpSpPr>
        <p:grpSpPr>
          <a:xfrm>
            <a:off x="3081785" y="2843652"/>
            <a:ext cx="821545" cy="821546"/>
            <a:chOff x="2043663" y="1091998"/>
            <a:chExt cx="1479993" cy="1479994"/>
          </a:xfrm>
        </p:grpSpPr>
        <p:pic>
          <p:nvPicPr>
            <p:cNvPr id="149" name="Picture 2" descr="http://www.free-icons-download.net/images/engine-icon-6182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3663" y="1091998"/>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150" name="TextBox 149"/>
            <p:cNvSpPr txBox="1"/>
            <p:nvPr/>
          </p:nvSpPr>
          <p:spPr>
            <a:xfrm>
              <a:off x="2627499" y="1607106"/>
              <a:ext cx="389573" cy="681951"/>
            </a:xfrm>
            <a:prstGeom prst="rect">
              <a:avLst/>
            </a:prstGeom>
            <a:solidFill>
              <a:schemeClr val="bg1">
                <a:lumMod val="95000"/>
              </a:schemeClr>
            </a:solidFill>
          </p:spPr>
          <p:txBody>
            <a:bodyPr wrap="square" lIns="0" tIns="0" rIns="0" bIns="0" rtlCol="0">
              <a:noAutofit/>
            </a:bodyPr>
            <a:lstStyle/>
            <a:p>
              <a:pPr>
                <a:buNone/>
              </a:pPr>
              <a:endParaRPr lang="en-US" sz="2400" b="1" dirty="0">
                <a:solidFill>
                  <a:srgbClr val="000000"/>
                </a:solidFill>
              </a:endParaRPr>
            </a:p>
          </p:txBody>
        </p:sp>
        <p:sp>
          <p:nvSpPr>
            <p:cNvPr id="151" name="TextBox 150"/>
            <p:cNvSpPr txBox="1"/>
            <p:nvPr/>
          </p:nvSpPr>
          <p:spPr>
            <a:xfrm>
              <a:off x="2436114" y="1728208"/>
              <a:ext cx="943305" cy="457647"/>
            </a:xfrm>
            <a:prstGeom prst="rect">
              <a:avLst/>
            </a:prstGeom>
            <a:noFill/>
          </p:spPr>
          <p:txBody>
            <a:bodyPr wrap="square" lIns="0" tIns="0" rIns="0" bIns="0" rtlCol="0">
              <a:noAutofit/>
            </a:bodyPr>
            <a:lstStyle/>
            <a:p>
              <a:pPr>
                <a:buNone/>
              </a:pPr>
              <a:r>
                <a:rPr lang="en-US" altLang="zh-CN" sz="1900" b="1" dirty="0">
                  <a:solidFill>
                    <a:srgbClr val="000000"/>
                  </a:solidFill>
                  <a:latin typeface="Arial Narrow" panose="020B0606020202030204" pitchFamily="34" charset="0"/>
                </a:rPr>
                <a:t>DOE</a:t>
              </a:r>
              <a:endParaRPr lang="en-US" sz="1900" b="1" dirty="0">
                <a:solidFill>
                  <a:srgbClr val="000000"/>
                </a:solidFill>
                <a:latin typeface="Arial Narrow" panose="020B0606020202030204" pitchFamily="34" charset="0"/>
              </a:endParaRPr>
            </a:p>
          </p:txBody>
        </p:sp>
      </p:grpSp>
      <p:grpSp>
        <p:nvGrpSpPr>
          <p:cNvPr id="155" name="Group 154"/>
          <p:cNvGrpSpPr/>
          <p:nvPr/>
        </p:nvGrpSpPr>
        <p:grpSpPr>
          <a:xfrm>
            <a:off x="3101035" y="1996983"/>
            <a:ext cx="821545" cy="821546"/>
            <a:chOff x="2043663" y="1091998"/>
            <a:chExt cx="1479993" cy="1479994"/>
          </a:xfrm>
        </p:grpSpPr>
        <p:pic>
          <p:nvPicPr>
            <p:cNvPr id="157" name="Picture 2" descr="http://www.free-icons-download.net/images/engine-icon-6182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3663" y="1091998"/>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158" name="TextBox 157"/>
            <p:cNvSpPr txBox="1"/>
            <p:nvPr/>
          </p:nvSpPr>
          <p:spPr>
            <a:xfrm>
              <a:off x="2627499" y="1607106"/>
              <a:ext cx="389573" cy="681951"/>
            </a:xfrm>
            <a:prstGeom prst="rect">
              <a:avLst/>
            </a:prstGeom>
            <a:solidFill>
              <a:schemeClr val="bg1">
                <a:lumMod val="95000"/>
              </a:schemeClr>
            </a:solidFill>
          </p:spPr>
          <p:txBody>
            <a:bodyPr wrap="square" lIns="0" tIns="0" rIns="0" bIns="0" rtlCol="0">
              <a:noAutofit/>
            </a:bodyPr>
            <a:lstStyle/>
            <a:p>
              <a:pPr>
                <a:buNone/>
              </a:pPr>
              <a:endParaRPr lang="en-US" sz="2400" b="1" dirty="0">
                <a:solidFill>
                  <a:srgbClr val="000000"/>
                </a:solidFill>
              </a:endParaRPr>
            </a:p>
          </p:txBody>
        </p:sp>
        <p:sp>
          <p:nvSpPr>
            <p:cNvPr id="159" name="TextBox 158"/>
            <p:cNvSpPr txBox="1"/>
            <p:nvPr/>
          </p:nvSpPr>
          <p:spPr>
            <a:xfrm>
              <a:off x="2470793" y="1728208"/>
              <a:ext cx="943305" cy="457647"/>
            </a:xfrm>
            <a:prstGeom prst="rect">
              <a:avLst/>
            </a:prstGeom>
            <a:noFill/>
          </p:spPr>
          <p:txBody>
            <a:bodyPr wrap="square" lIns="0" tIns="0" rIns="0" bIns="0" rtlCol="0">
              <a:noAutofit/>
            </a:bodyPr>
            <a:lstStyle/>
            <a:p>
              <a:pPr>
                <a:buNone/>
              </a:pPr>
              <a:r>
                <a:rPr lang="en-US" altLang="zh-CN" sz="1900" b="1" dirty="0">
                  <a:solidFill>
                    <a:srgbClr val="000000"/>
                  </a:solidFill>
                  <a:latin typeface="Arial Narrow" panose="020B0606020202030204" pitchFamily="34" charset="0"/>
                </a:rPr>
                <a:t>DSE</a:t>
              </a:r>
              <a:endParaRPr lang="en-US" sz="1900" b="1" dirty="0">
                <a:solidFill>
                  <a:srgbClr val="000000"/>
                </a:solidFill>
                <a:latin typeface="Arial Narrow" panose="020B0606020202030204" pitchFamily="34" charset="0"/>
              </a:endParaRPr>
            </a:p>
          </p:txBody>
        </p:sp>
      </p:grpSp>
    </p:spTree>
    <p:extLst>
      <p:ext uri="{BB962C8B-B14F-4D97-AF65-F5344CB8AC3E}">
        <p14:creationId xmlns:p14="http://schemas.microsoft.com/office/powerpoint/2010/main" val="70491769"/>
      </p:ext>
    </p:extLst>
  </p:cSld>
  <p:clrMapOvr>
    <a:masterClrMapping/>
  </p:clrMapOvr>
  <p:transition>
    <p:wipe dir="r"/>
  </p:transition>
</p:sld>
</file>

<file path=ppt/theme/theme1.xml><?xml version="1.0" encoding="utf-8"?>
<a:theme xmlns:a="http://schemas.openxmlformats.org/drawingml/2006/main" name="FICO">
  <a:themeElements>
    <a:clrScheme name="">
      <a:dk1>
        <a:srgbClr val="003F5F"/>
      </a:dk1>
      <a:lt1>
        <a:srgbClr val="FFFFFF"/>
      </a:lt1>
      <a:dk2>
        <a:srgbClr val="A3120D"/>
      </a:dk2>
      <a:lt2>
        <a:srgbClr val="D7D2CB"/>
      </a:lt2>
      <a:accent1>
        <a:srgbClr val="616265"/>
      </a:accent1>
      <a:accent2>
        <a:srgbClr val="FFC82E"/>
      </a:accent2>
      <a:accent3>
        <a:srgbClr val="FFFFFF"/>
      </a:accent3>
      <a:accent4>
        <a:srgbClr val="003450"/>
      </a:accent4>
      <a:accent5>
        <a:srgbClr val="B7B7B8"/>
      </a:accent5>
      <a:accent6>
        <a:srgbClr val="E7B529"/>
      </a:accent6>
      <a:hlink>
        <a:srgbClr val="80A3B7"/>
      </a:hlink>
      <a:folHlink>
        <a:srgbClr val="A2AC59"/>
      </a:folHlink>
    </a:clrScheme>
    <a:fontScheme name="FICO 2010 CONFIDENTIAL">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defRPr kumimoji="0" lang="en-US" sz="26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ln>
          <a:headEnd type="none" w="med" len="med"/>
          <a:tailEnd type="none" w="med" len="med"/>
        </a:ln>
      </a:spPr>
      <a:bodyPr/>
      <a:lstStyle/>
      <a:style>
        <a:lnRef idx="3">
          <a:schemeClr val="dk1"/>
        </a:lnRef>
        <a:fillRef idx="0">
          <a:schemeClr val="dk1"/>
        </a:fillRef>
        <a:effectRef idx="2">
          <a:schemeClr val="dk1"/>
        </a:effectRef>
        <a:fontRef idx="minor">
          <a:schemeClr val="tx1"/>
        </a:fontRef>
      </a:style>
    </a:lnDef>
  </a:objectDefaults>
  <a:extraClrSchemeLst>
    <a:extraClrScheme>
      <a:clrScheme name="FICO 2010 CONFIDENTIAL 1">
        <a:dk1>
          <a:srgbClr val="000000"/>
        </a:dk1>
        <a:lt1>
          <a:srgbClr val="FFFFFF"/>
        </a:lt1>
        <a:dk2>
          <a:srgbClr val="A3100D"/>
        </a:dk2>
        <a:lt2>
          <a:srgbClr val="D9D8BE"/>
        </a:lt2>
        <a:accent1>
          <a:srgbClr val="F47B1F"/>
        </a:accent1>
        <a:accent2>
          <a:srgbClr val="FFC94E"/>
        </a:accent2>
        <a:accent3>
          <a:srgbClr val="FFFFFF"/>
        </a:accent3>
        <a:accent4>
          <a:srgbClr val="000000"/>
        </a:accent4>
        <a:accent5>
          <a:srgbClr val="F8BFAB"/>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2">
        <a:dk1>
          <a:srgbClr val="000000"/>
        </a:dk1>
        <a:lt1>
          <a:srgbClr val="FFFFFF"/>
        </a:lt1>
        <a:dk2>
          <a:srgbClr val="A3100D"/>
        </a:dk2>
        <a:lt2>
          <a:srgbClr val="D9D8BE"/>
        </a:lt2>
        <a:accent1>
          <a:srgbClr val="67686B"/>
        </a:accent1>
        <a:accent2>
          <a:srgbClr val="FFC94E"/>
        </a:accent2>
        <a:accent3>
          <a:srgbClr val="FFFFFF"/>
        </a:accent3>
        <a:accent4>
          <a:srgbClr val="000000"/>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3">
        <a:dk1>
          <a:srgbClr val="4D4E49"/>
        </a:dk1>
        <a:lt1>
          <a:srgbClr val="FFFFFF"/>
        </a:lt1>
        <a:dk2>
          <a:srgbClr val="A3100D"/>
        </a:dk2>
        <a:lt2>
          <a:srgbClr val="D9D8BE"/>
        </a:lt2>
        <a:accent1>
          <a:srgbClr val="67686B"/>
        </a:accent1>
        <a:accent2>
          <a:srgbClr val="FFC94E"/>
        </a:accent2>
        <a:accent3>
          <a:srgbClr val="FFFFFF"/>
        </a:accent3>
        <a:accent4>
          <a:srgbClr val="40413D"/>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4">
        <a:dk1>
          <a:srgbClr val="42433F"/>
        </a:dk1>
        <a:lt1>
          <a:srgbClr val="FFFFFF"/>
        </a:lt1>
        <a:dk2>
          <a:srgbClr val="A3100D"/>
        </a:dk2>
        <a:lt2>
          <a:srgbClr val="D9D8BE"/>
        </a:lt2>
        <a:accent1>
          <a:srgbClr val="67686B"/>
        </a:accent1>
        <a:accent2>
          <a:srgbClr val="FFC94E"/>
        </a:accent2>
        <a:accent3>
          <a:srgbClr val="FFFFFF"/>
        </a:accent3>
        <a:accent4>
          <a:srgbClr val="373834"/>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5">
        <a:dk1>
          <a:srgbClr val="003F5F"/>
        </a:dk1>
        <a:lt1>
          <a:srgbClr val="FFFFFF"/>
        </a:lt1>
        <a:dk2>
          <a:srgbClr val="A3100D"/>
        </a:dk2>
        <a:lt2>
          <a:srgbClr val="D9D8BE"/>
        </a:lt2>
        <a:accent1>
          <a:srgbClr val="67686B"/>
        </a:accent1>
        <a:accent2>
          <a:srgbClr val="FFC94E"/>
        </a:accent2>
        <a:accent3>
          <a:srgbClr val="FFFFFF"/>
        </a:accent3>
        <a:accent4>
          <a:srgbClr val="003450"/>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6">
        <a:dk1>
          <a:srgbClr val="003F5F"/>
        </a:dk1>
        <a:lt1>
          <a:srgbClr val="FFFFFF"/>
        </a:lt1>
        <a:dk2>
          <a:srgbClr val="A3100D"/>
        </a:dk2>
        <a:lt2>
          <a:srgbClr val="D9D8BE"/>
        </a:lt2>
        <a:accent1>
          <a:srgbClr val="67686B"/>
        </a:accent1>
        <a:accent2>
          <a:srgbClr val="F8C525"/>
        </a:accent2>
        <a:accent3>
          <a:srgbClr val="FFFFFF"/>
        </a:accent3>
        <a:accent4>
          <a:srgbClr val="003450"/>
        </a:accent4>
        <a:accent5>
          <a:srgbClr val="B8B9BA"/>
        </a:accent5>
        <a:accent6>
          <a:srgbClr val="E1B220"/>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7">
        <a:dk1>
          <a:srgbClr val="003F5F"/>
        </a:dk1>
        <a:lt1>
          <a:srgbClr val="FFFFFF"/>
        </a:lt1>
        <a:dk2>
          <a:srgbClr val="A3100D"/>
        </a:dk2>
        <a:lt2>
          <a:srgbClr val="D7D2CB"/>
        </a:lt2>
        <a:accent1>
          <a:srgbClr val="67686B"/>
        </a:accent1>
        <a:accent2>
          <a:srgbClr val="F8C525"/>
        </a:accent2>
        <a:accent3>
          <a:srgbClr val="FFFFFF"/>
        </a:accent3>
        <a:accent4>
          <a:srgbClr val="003450"/>
        </a:accent4>
        <a:accent5>
          <a:srgbClr val="B8B9BA"/>
        </a:accent5>
        <a:accent6>
          <a:srgbClr val="E1B220"/>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8">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9">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80A153"/>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0">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80A1B7"/>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1">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80A1B7"/>
        </a:hlink>
        <a:folHlink>
          <a:srgbClr val="8B8E4B"/>
        </a:folHlink>
      </a:clrScheme>
      <a:clrMap bg1="lt1" tx1="dk1" bg2="lt2" tx2="dk2" accent1="accent1" accent2="accent2" accent3="accent3" accent4="accent4" accent5="accent5" accent6="accent6" hlink="hlink" folHlink="folHlink"/>
    </a:extraClrScheme>
    <a:extraClrScheme>
      <a:clrScheme name="FICO 2010 CONFIDENTIAL 12">
        <a:dk1>
          <a:srgbClr val="003F5F"/>
        </a:dk1>
        <a:lt1>
          <a:srgbClr val="FFFFFF"/>
        </a:lt1>
        <a:dk2>
          <a:srgbClr val="A3100D"/>
        </a:dk2>
        <a:lt2>
          <a:srgbClr val="D7D2CB"/>
        </a:lt2>
        <a:accent1>
          <a:srgbClr val="4D4E53"/>
        </a:accent1>
        <a:accent2>
          <a:srgbClr val="FFC82E"/>
        </a:accent2>
        <a:accent3>
          <a:srgbClr val="FFFFFF"/>
        </a:accent3>
        <a:accent4>
          <a:srgbClr val="003450"/>
        </a:accent4>
        <a:accent5>
          <a:srgbClr val="B2B2B3"/>
        </a:accent5>
        <a:accent6>
          <a:srgbClr val="E7B529"/>
        </a:accent6>
        <a:hlink>
          <a:srgbClr val="80A1B7"/>
        </a:hlink>
        <a:folHlink>
          <a:srgbClr val="8B8E4B"/>
        </a:folHlink>
      </a:clrScheme>
      <a:clrMap bg1="lt1" tx1="dk1" bg2="lt2" tx2="dk2" accent1="accent1" accent2="accent2" accent3="accent3" accent4="accent4" accent5="accent5" accent6="accent6" hlink="hlink" folHlink="folHlink"/>
    </a:extraClrScheme>
    <a:extraClrScheme>
      <a:clrScheme name="FICO 2010 CONFIDENTIAL 13">
        <a:dk1>
          <a:srgbClr val="003F5F"/>
        </a:dk1>
        <a:lt1>
          <a:srgbClr val="FFFFFF"/>
        </a:lt1>
        <a:dk2>
          <a:srgbClr val="A3100D"/>
        </a:dk2>
        <a:lt2>
          <a:srgbClr val="D7D2CB"/>
        </a:lt2>
        <a:accent1>
          <a:srgbClr val="4D4E53"/>
        </a:accent1>
        <a:accent2>
          <a:srgbClr val="FFC82E"/>
        </a:accent2>
        <a:accent3>
          <a:srgbClr val="FFFFFF"/>
        </a:accent3>
        <a:accent4>
          <a:srgbClr val="003450"/>
        </a:accent4>
        <a:accent5>
          <a:srgbClr val="B2B2B3"/>
        </a:accent5>
        <a:accent6>
          <a:srgbClr val="E7B529"/>
        </a:accent6>
        <a:hlink>
          <a:srgbClr val="80A1B7"/>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4">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80A1B7"/>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5">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7E99AA"/>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6">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7E99AA"/>
        </a:hlink>
        <a:folHlink>
          <a:srgbClr val="8B8E4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CO" id="{DE60CD73-28ED-45FF-A994-4824B26BAE6C}" vid="{340FAE98-622C-43E4-BBB1-0CEFC17007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80A3B7"/>
    </a:hlink>
    <a:folHlink>
      <a:srgbClr val="A2AC59"/>
    </a:folHlink>
  </a:clrScheme>
</a:themeOverride>
</file>

<file path=docProps/app.xml><?xml version="1.0" encoding="utf-8"?>
<Properties xmlns="http://schemas.openxmlformats.org/officeDocument/2006/extended-properties" xmlns:vt="http://schemas.openxmlformats.org/officeDocument/2006/docPropsVTypes">
  <Template>FICO</Template>
  <TotalTime>35552</TotalTime>
  <Words>3128</Words>
  <Application>Microsoft Office PowerPoint</Application>
  <PresentationFormat>全屏显示(4:3)</PresentationFormat>
  <Paragraphs>524</Paragraphs>
  <Slides>25</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4" baseType="lpstr">
      <vt:lpstr>微软雅黑</vt:lpstr>
      <vt:lpstr>Arial</vt:lpstr>
      <vt:lpstr>Arial Narrow</vt:lpstr>
      <vt:lpstr>Calibri</vt:lpstr>
      <vt:lpstr>Candara</vt:lpstr>
      <vt:lpstr>Courier New</vt:lpstr>
      <vt:lpstr>Wingdings</vt:lpstr>
      <vt:lpstr>FICO</vt:lpstr>
      <vt:lpstr>Worksheet</vt:lpstr>
      <vt:lpstr>PowerPoint 演示文稿</vt:lpstr>
      <vt:lpstr>PowerPoint 演示文稿</vt:lpstr>
      <vt:lpstr>PowerPoint 演示文稿</vt:lpstr>
      <vt:lpstr>浦发申请端反欺诈咨询方案总览</vt:lpstr>
      <vt:lpstr>项目当前进度</vt:lpstr>
      <vt:lpstr>阶段性成果亮点</vt:lpstr>
      <vt:lpstr>PowerPoint 演示文稿</vt:lpstr>
      <vt:lpstr>什么是全面成本管理？ 全面成本管理是当前国内外反欺诈策略模式最佳实践</vt:lpstr>
      <vt:lpstr>为浦发度身定制的申请端反欺诈策略架构</vt:lpstr>
      <vt:lpstr>PowerPoint 演示文稿</vt:lpstr>
      <vt:lpstr>定性定量分析相结合，运用治愈率分析技术 建立基于账户表现的第一方欺诈业务量化标准</vt:lpstr>
      <vt:lpstr>反欺诈业务流程漏斗分析 反欺诈环节处理进件占比64.7%，人工处理比例为36.8%</vt:lpstr>
      <vt:lpstr>欺诈类型统计分析 前后端虚假信息欺诈占比高达97%，应重点防范</vt:lpstr>
      <vt:lpstr>运用前沿风险聚类技术，实现对欺诈风险的系统化归类为欺诈管理提供更丰富的数据洞见和决策依据</vt:lpstr>
      <vt:lpstr>PowerPoint 演示文稿</vt:lpstr>
      <vt:lpstr>基于触发率、命中率和动态变化关联度 建立完善三维规则动态评估体系</vt:lpstr>
      <vt:lpstr>根据动态评估体系对规则进行系统分类 制定具体细化的上下线标准和管理方法</vt:lpstr>
      <vt:lpstr>对规则效果的时间趋势进行深度分析 建立可视化的动态监控报表体系</vt:lpstr>
      <vt:lpstr>PowerPoint 演示文稿</vt:lpstr>
      <vt:lpstr>基于全面成本管理架构开发决策优化引擎 前沿逐步迭代优化方法完美解决规则冗余</vt:lpstr>
      <vt:lpstr>决策优化引擎基于2016年2月生产数据实测 精准识别冗余，算法高效堪称“去冗神器”</vt:lpstr>
      <vt:lpstr>运用决策空间分析法，结合多项运营约束条件，定位可行决策域，制定最佳决策方案</vt:lpstr>
      <vt:lpstr>PowerPoint 演示文稿</vt:lpstr>
      <vt:lpstr>阶段性工作总结</vt:lpstr>
      <vt:lpstr>谢谢！   </vt:lpstr>
    </vt:vector>
  </TitlesOfParts>
  <Company>FICO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Sun</dc:creator>
  <cp:lastModifiedBy>Miner Data</cp:lastModifiedBy>
  <cp:revision>1809</cp:revision>
  <dcterms:created xsi:type="dcterms:W3CDTF">2016-03-07T13:14:54Z</dcterms:created>
  <dcterms:modified xsi:type="dcterms:W3CDTF">2020-08-18T01:11:56Z</dcterms:modified>
</cp:coreProperties>
</file>