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9" r:id="rId3"/>
    <p:sldId id="300" r:id="rId4"/>
    <p:sldId id="308" r:id="rId5"/>
    <p:sldId id="303" r:id="rId6"/>
    <p:sldId id="327" r:id="rId7"/>
    <p:sldId id="351" r:id="rId8"/>
    <p:sldId id="352" r:id="rId9"/>
    <p:sldId id="329" r:id="rId10"/>
    <p:sldId id="343" r:id="rId11"/>
    <p:sldId id="344" r:id="rId12"/>
    <p:sldId id="346" r:id="rId13"/>
    <p:sldId id="345" r:id="rId14"/>
    <p:sldId id="347" r:id="rId15"/>
    <p:sldId id="348" r:id="rId16"/>
    <p:sldId id="349" r:id="rId17"/>
    <p:sldId id="350" r:id="rId18"/>
    <p:sldId id="333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E9D9"/>
    <a:srgbClr val="000000"/>
    <a:srgbClr val="FFFF99"/>
    <a:srgbClr val="606060"/>
    <a:srgbClr val="646464"/>
    <a:srgbClr val="FFD525"/>
    <a:srgbClr val="FFFF66"/>
    <a:srgbClr val="FFCD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1024" autoAdjust="0"/>
  </p:normalViewPr>
  <p:slideViewPr>
    <p:cSldViewPr snapToGrid="0">
      <p:cViewPr varScale="1">
        <p:scale>
          <a:sx n="68" d="100"/>
          <a:sy n="68" d="100"/>
        </p:scale>
        <p:origin x="3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C8A47-83C1-4FF6-8159-BDDD2A1379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B275-4F25-496A-A54D-03A9EB4F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99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B4CB8-6ABD-4FD3-AD3B-94BF452B15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BD723-70DB-4C9F-A076-51D1D6BB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BD723-70DB-4C9F-A076-51D1D6BB7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Page </a:t>
            </a:r>
            <a:fld id="{256C4A4D-FCAB-4120-922B-F81D0F7F125C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228600"/>
            <a:ext cx="4625975" cy="3470275"/>
          </a:xfrm>
          <a:noFill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Page </a:t>
            </a:r>
            <a:fld id="{16188ACE-C0CF-4FAB-B5A2-E792C97CA565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228600"/>
            <a:ext cx="4625975" cy="3470275"/>
          </a:xfrm>
          <a:noFill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5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black">
          <a:xfrm>
            <a:off x="528638" y="6372225"/>
            <a:ext cx="4481512" cy="42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chemeClr val="hlink"/>
                </a:solidFill>
              </a:rPr>
              <a:t>Confidential. This presentation is provided for the recipient only and cannot </a:t>
            </a:r>
            <a:br>
              <a:rPr lang="en-US" sz="700" dirty="0">
                <a:solidFill>
                  <a:schemeClr val="hlink"/>
                </a:solidFill>
              </a:rPr>
            </a:br>
            <a:r>
              <a:rPr lang="en-US" sz="700" dirty="0">
                <a:solidFill>
                  <a:schemeClr val="hlink"/>
                </a:solidFill>
              </a:rPr>
              <a:t>be reproduced or shared without Fair Isaac Corporation's express consent.</a:t>
            </a:r>
          </a:p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chemeClr val="hlink"/>
                </a:solidFill>
              </a:rPr>
              <a:t>© 2016 Fair Isaac Corporation.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black">
          <a:xfrm>
            <a:off x="76200" y="6707205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  <a:defRPr/>
            </a:pPr>
            <a:fld id="{770DB0AD-893C-4BF3-8004-6AB2EF27F05F}" type="slidenum">
              <a:rPr lang="zh-CN" altLang="en-US" sz="800">
                <a:solidFill>
                  <a:schemeClr val="hlink"/>
                </a:solidFill>
                <a:latin typeface="Arial" charset="0"/>
                <a:ea typeface="宋体" pitchFamily="2" charset="-122"/>
                <a:cs typeface="Arial" charset="0"/>
              </a:rPr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  <a:defRPr/>
              </a:pPr>
              <a:t>‹#›</a:t>
            </a:fld>
            <a:endParaRPr lang="en-US" altLang="zh-CN" sz="800">
              <a:solidFill>
                <a:schemeClr val="hlink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6" name="Picture 6" descr="FICO_LOGO_P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164" y="5984876"/>
            <a:ext cx="14493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407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4826" y="1600203"/>
            <a:ext cx="8105775" cy="1155700"/>
          </a:xfrm>
        </p:spPr>
        <p:txBody>
          <a:bodyPr lIns="0" rIns="0"/>
          <a:lstStyle>
            <a:lvl1pPr>
              <a:lnSpc>
                <a:spcPct val="90000"/>
              </a:lnSpc>
              <a:defRPr sz="3200"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40771" name="Rectangle 3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504826" y="2849579"/>
            <a:ext cx="8105775" cy="276999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ClrTx/>
              <a:buFontTx/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7305" y="1143000"/>
            <a:ext cx="4338111" cy="17338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133600" cy="24336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8801" y="0"/>
            <a:ext cx="2260619" cy="24336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"/>
            <a:ext cx="7239000" cy="825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534400" cy="39703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"/>
            <a:ext cx="7239000" cy="825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1863727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"/>
            <a:ext cx="7239000" cy="825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16"/>
            <a:ext cx="4191000" cy="219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16"/>
            <a:ext cx="4191000" cy="219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746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96"/>
            <a:ext cx="4040188" cy="1918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417746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96"/>
            <a:ext cx="4041775" cy="1918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9"/>
            <a:ext cx="5111750" cy="2508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93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C-PPT-Template-Format-bas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white">
          <a:xfrm>
            <a:off x="3175" y="917583"/>
            <a:ext cx="9140825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IC-PPT-Template-Format-to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1000" y="1143000"/>
            <a:ext cx="8534400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3"/>
            <a:ext cx="7239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639750" name="Text Box 6"/>
          <p:cNvSpPr txBox="1">
            <a:spLocks noChangeArrowheads="1"/>
          </p:cNvSpPr>
          <p:nvPr/>
        </p:nvSpPr>
        <p:spPr bwMode="black">
          <a:xfrm>
            <a:off x="528638" y="6707205"/>
            <a:ext cx="3135312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chemeClr val="hlink"/>
                </a:solidFill>
              </a:rPr>
              <a:t>© 2016 Fair Isaac Corporation. Confidential.</a:t>
            </a:r>
          </a:p>
        </p:txBody>
      </p:sp>
      <p:sp>
        <p:nvSpPr>
          <p:cNvPr id="4639751" name="Rectangle 7"/>
          <p:cNvSpPr>
            <a:spLocks noChangeArrowheads="1"/>
          </p:cNvSpPr>
          <p:nvPr/>
        </p:nvSpPr>
        <p:spPr bwMode="black">
          <a:xfrm>
            <a:off x="76200" y="6707205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  <a:defRPr/>
            </a:pPr>
            <a:fld id="{A262D726-3B3D-4035-BDAE-A17BCC58EA64}" type="slidenum">
              <a:rPr lang="zh-CN" altLang="en-US" sz="800">
                <a:solidFill>
                  <a:schemeClr val="hlink"/>
                </a:solidFill>
                <a:latin typeface="Arial" charset="0"/>
                <a:ea typeface="宋体" pitchFamily="2" charset="-122"/>
                <a:cs typeface="Arial" charset="0"/>
              </a:rPr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  <a:defRPr/>
              </a:pPr>
              <a:t>‹#›</a:t>
            </a:fld>
            <a:endParaRPr lang="en-US" altLang="zh-CN" sz="800">
              <a:solidFill>
                <a:schemeClr val="hlink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1032" name="Picture 8" descr="FICO_LOGO_PPT-WHIT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4288" y="209549"/>
            <a:ext cx="1433512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</p:sldLayoutIdLst>
  <p:transition>
    <p:wipe dir="r"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9pPr>
    </p:titleStyle>
    <p:bodyStyle>
      <a:lvl1pPr marL="233363" indent="-233363" algn="l" defTabSz="158750" rtl="0" eaLnBrk="1" fontAlgn="base" hangingPunct="1">
        <a:lnSpc>
          <a:spcPct val="90000"/>
        </a:lnSpc>
        <a:spcBef>
          <a:spcPct val="55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7013" algn="l" defTabSz="15875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2pPr>
      <a:lvl3pPr marL="858838" indent="-169863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»"/>
        <a:defRPr>
          <a:solidFill>
            <a:schemeClr val="tx1"/>
          </a:solidFill>
          <a:latin typeface="+mn-lt"/>
          <a:cs typeface="+mn-cs"/>
        </a:defRPr>
      </a:lvl3pPr>
      <a:lvl4pPr marL="1139825" indent="-166688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14684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5pPr>
      <a:lvl6pPr marL="19256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6pPr>
      <a:lvl7pPr marL="23828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7pPr>
      <a:lvl8pPr marL="28400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8pPr>
      <a:lvl9pPr marL="32972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white">
          <a:xfrm>
            <a:off x="772812" y="507189"/>
            <a:ext cx="7913986" cy="263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altLang="en-US" sz="36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上海浦东发展银行信用卡中心</a:t>
            </a:r>
            <a:br>
              <a:rPr lang="en-US" altLang="zh-CN" sz="36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信用卡申请反欺诈咨询项目阶段报告</a:t>
            </a:r>
            <a:br>
              <a:rPr lang="en-US" altLang="zh-CN" sz="36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FICO Great China</a:t>
            </a:r>
            <a:endParaRPr lang="zh-CN" altLang="en-US" sz="2400" b="1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" y="3820023"/>
            <a:ext cx="9148127" cy="2070031"/>
            <a:chOff x="-1" y="3820023"/>
            <a:chExt cx="9148127" cy="2070031"/>
          </a:xfrm>
        </p:grpSpPr>
        <p:sp>
          <p:nvSpPr>
            <p:cNvPr id="2" name="Rectangle 1"/>
            <p:cNvSpPr/>
            <p:nvPr/>
          </p:nvSpPr>
          <p:spPr bwMode="auto">
            <a:xfrm>
              <a:off x="-1" y="3820023"/>
              <a:ext cx="2001800" cy="202576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2" name="Picture 8" descr="http://youandyourmoney.com.au/wp-content/uploads/2013/10/Credit-Card-Fraud-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799" y="3823096"/>
              <a:ext cx="3299265" cy="2064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topnews.in/files/credit-card-fraud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988020" y="3824219"/>
              <a:ext cx="4160106" cy="206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图片 5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710"/>
          <a:stretch/>
        </p:blipFill>
        <p:spPr bwMode="auto">
          <a:xfrm>
            <a:off x="4027358" y="5991362"/>
            <a:ext cx="1921329" cy="79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137352" y="5998757"/>
            <a:ext cx="1829282" cy="45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b="1" kern="0" dirty="0">
                <a:solidFill>
                  <a:schemeClr val="tx1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2016-08-30</a:t>
            </a:r>
            <a:endParaRPr lang="zh-CN" altLang="en-US" sz="2000" b="1" kern="0" dirty="0">
              <a:solidFill>
                <a:schemeClr val="tx1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Picture 9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966" y="4120798"/>
            <a:ext cx="1611871" cy="16118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2747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反欺诈项目策略框架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8" y="1159497"/>
            <a:ext cx="7928525" cy="540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0797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策略整体效果</a:t>
            </a:r>
            <a:endParaRPr lang="en-US" dirty="0"/>
          </a:p>
        </p:txBody>
      </p:sp>
      <p:pic>
        <p:nvPicPr>
          <p:cNvPr id="4" name="Picture 6" descr="https://www.tracesmart.co.uk/media/icon-fraud-investigatio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1" t="19718" r="30877" b="21392"/>
          <a:stretch/>
        </p:blipFill>
        <p:spPr bwMode="auto">
          <a:xfrm>
            <a:off x="773790" y="4587323"/>
            <a:ext cx="1482173" cy="1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0255" y="5935615"/>
            <a:ext cx="190950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欺诈率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4" y="2196524"/>
            <a:ext cx="1659808" cy="16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710"/>
          <a:stretch/>
        </p:blipFill>
        <p:spPr bwMode="auto">
          <a:xfrm>
            <a:off x="3584296" y="966475"/>
            <a:ext cx="1921329" cy="79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8" descr="FICO_LOGO_P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0254" y="1005209"/>
            <a:ext cx="14493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672713" y="1722662"/>
            <a:ext cx="19095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原有策略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0194" y="1722662"/>
            <a:ext cx="19095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新策略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43057" y="4458879"/>
            <a:ext cx="82955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443057" y="2262433"/>
            <a:ext cx="82955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443057" y="6545400"/>
            <a:ext cx="82955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0123" y="3754889"/>
            <a:ext cx="190950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通过率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2752438" y="1005209"/>
            <a:ext cx="0" cy="5540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V="1">
            <a:off x="6032966" y="1005209"/>
            <a:ext cx="0" cy="5540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45713" y="2762994"/>
            <a:ext cx="190950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42695" y="2762994"/>
            <a:ext cx="190950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2695" y="4817740"/>
            <a:ext cx="190950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3569" y="4817740"/>
            <a:ext cx="190950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0605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8" descr="FICO_LOGO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864" y="3976157"/>
            <a:ext cx="1366353" cy="67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8" descr="FICO_LOGO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864" y="6016794"/>
            <a:ext cx="1366353" cy="67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策略效果比较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47010" y="6180525"/>
            <a:ext cx="9594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5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710"/>
          <a:stretch/>
        </p:blipFill>
        <p:spPr bwMode="auto">
          <a:xfrm>
            <a:off x="882480" y="998424"/>
            <a:ext cx="1921329" cy="79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894301" y="1892383"/>
            <a:ext cx="19095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原有策略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26845" y="4186818"/>
            <a:ext cx="19095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-6500" y="4637988"/>
            <a:ext cx="91505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0" y="2545236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V="1">
            <a:off x="4006208" y="923827"/>
            <a:ext cx="0" cy="59341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584289" y="2930165"/>
            <a:ext cx="190950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84289" y="5037030"/>
            <a:ext cx="190950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Picture 40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0394" y="2745077"/>
            <a:ext cx="1325932" cy="13259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图片搜索结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" t="12599" r="1026" b="15355"/>
          <a:stretch/>
        </p:blipFill>
        <p:spPr bwMode="auto">
          <a:xfrm>
            <a:off x="2451701" y="4786561"/>
            <a:ext cx="1309211" cy="12755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2527094" y="6179478"/>
            <a:ext cx="11949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44376" y="6148103"/>
            <a:ext cx="9594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Picture 48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3761" y="4782475"/>
            <a:ext cx="1325932" cy="13259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5583777" y="1085655"/>
            <a:ext cx="190950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156455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决策树策略 </a:t>
            </a:r>
            <a:r>
              <a:rPr lang="en-US" altLang="zh-CN" dirty="0"/>
              <a:t>- </a:t>
            </a:r>
            <a:r>
              <a:rPr lang="zh-CN" altLang="en-US" dirty="0"/>
              <a:t>线下进件渠道</a:t>
            </a:r>
            <a:endParaRPr lang="en-US" dirty="0"/>
          </a:p>
        </p:txBody>
      </p:sp>
      <p:pic>
        <p:nvPicPr>
          <p:cNvPr id="53" name="Picture 2" descr="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" t="1012" r="1026" b="-3241"/>
          <a:stretch/>
        </p:blipFill>
        <p:spPr bwMode="auto">
          <a:xfrm>
            <a:off x="7385445" y="4590853"/>
            <a:ext cx="1570019" cy="21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9495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决策树策略 </a:t>
            </a:r>
            <a:r>
              <a:rPr lang="en-US" altLang="zh-CN" dirty="0"/>
              <a:t>- PC</a:t>
            </a:r>
            <a:r>
              <a:rPr lang="zh-CN" altLang="en-US" dirty="0"/>
              <a:t>填表进件渠道</a:t>
            </a:r>
            <a:endParaRPr lang="en-US" dirty="0"/>
          </a:p>
        </p:txBody>
      </p:sp>
      <p:pic>
        <p:nvPicPr>
          <p:cNvPr id="53" name="Picture 2" descr="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" t="1012" r="1026" b="-3241"/>
          <a:stretch/>
        </p:blipFill>
        <p:spPr bwMode="auto">
          <a:xfrm>
            <a:off x="7385445" y="4590853"/>
            <a:ext cx="1570019" cy="21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3267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决策树策略 </a:t>
            </a:r>
            <a:r>
              <a:rPr lang="en-US" altLang="zh-CN" dirty="0"/>
              <a:t>- </a:t>
            </a:r>
            <a:r>
              <a:rPr lang="zh-CN" altLang="en-US" dirty="0"/>
              <a:t>移动</a:t>
            </a:r>
            <a:r>
              <a:rPr lang="en-US" altLang="zh-CN" dirty="0"/>
              <a:t>WAP</a:t>
            </a:r>
            <a:r>
              <a:rPr lang="zh-CN" altLang="en-US" dirty="0"/>
              <a:t>进件渠道</a:t>
            </a:r>
            <a:endParaRPr lang="en-US" dirty="0"/>
          </a:p>
        </p:txBody>
      </p:sp>
      <p:pic>
        <p:nvPicPr>
          <p:cNvPr id="53" name="Picture 2" descr="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" t="1012" r="1026" b="-3241"/>
          <a:stretch/>
        </p:blipFill>
        <p:spPr bwMode="auto">
          <a:xfrm>
            <a:off x="7385445" y="4590853"/>
            <a:ext cx="1570019" cy="21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362025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决策树策略 </a:t>
            </a:r>
            <a:r>
              <a:rPr lang="en-US" altLang="zh-CN" dirty="0"/>
              <a:t>- </a:t>
            </a:r>
            <a:r>
              <a:rPr lang="zh-CN" altLang="en-US" dirty="0"/>
              <a:t>微信进件渠道</a:t>
            </a:r>
            <a:endParaRPr lang="en-US" dirty="0"/>
          </a:p>
        </p:txBody>
      </p:sp>
      <p:pic>
        <p:nvPicPr>
          <p:cNvPr id="53" name="Picture 2" descr="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" t="1012" r="1026" b="-3241"/>
          <a:stretch/>
        </p:blipFill>
        <p:spPr bwMode="auto">
          <a:xfrm>
            <a:off x="7385445" y="4590853"/>
            <a:ext cx="1570019" cy="21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88376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决策树策略 </a:t>
            </a:r>
            <a:r>
              <a:rPr lang="en-US" altLang="zh-CN" dirty="0"/>
              <a:t>– </a:t>
            </a:r>
            <a:r>
              <a:rPr lang="zh-CN" altLang="en-US" dirty="0"/>
              <a:t>征信小白客群</a:t>
            </a:r>
            <a:endParaRPr lang="en-US" dirty="0"/>
          </a:p>
        </p:txBody>
      </p:sp>
      <p:pic>
        <p:nvPicPr>
          <p:cNvPr id="53" name="Picture 2" descr="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" t="1012" r="1026" b="-3241"/>
          <a:stretch/>
        </p:blipFill>
        <p:spPr bwMode="auto">
          <a:xfrm>
            <a:off x="7385445" y="4590853"/>
            <a:ext cx="1570019" cy="21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6786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8105775" cy="2527303"/>
          </a:xfrm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b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 descr="http://sensefinancial.com/wp-content/uploads/2012/02/Q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5345" y="1219200"/>
            <a:ext cx="3166630" cy="3076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127" name="Picture 30" descr="FIC-PPT-Template-agenda-blu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"/>
              <a:ext cx="1232" cy="4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8" name="Picture 24" descr="FIC-PPT-Template-agenda-whit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white">
            <a:xfrm>
              <a:off x="1232" y="0"/>
              <a:ext cx="4528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9" name="Text Box 16"/>
            <p:cNvSpPr txBox="1">
              <a:spLocks noChangeArrowheads="1"/>
            </p:cNvSpPr>
            <p:nvPr/>
          </p:nvSpPr>
          <p:spPr bwMode="black">
            <a:xfrm>
              <a:off x="1344" y="4225"/>
              <a:ext cx="197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50000"/>
                </a:spcAft>
                <a:buClrTx/>
                <a:buFontTx/>
                <a:buNone/>
              </a:pPr>
              <a:r>
                <a:rPr lang="en-US" sz="700" dirty="0">
                  <a:solidFill>
                    <a:schemeClr val="hlink"/>
                  </a:solidFill>
                </a:rPr>
                <a:t>© 2016 Fair Isaac Corporation. Confidential.</a:t>
              </a:r>
            </a:p>
          </p:txBody>
        </p:sp>
        <p:sp>
          <p:nvSpPr>
            <p:cNvPr id="5130" name="Rectangle 32"/>
            <p:cNvSpPr>
              <a:spLocks noChangeArrowheads="1"/>
            </p:cNvSpPr>
            <p:nvPr/>
          </p:nvSpPr>
          <p:spPr bwMode="white">
            <a:xfrm>
              <a:off x="48" y="4225"/>
              <a:ext cx="17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</a:pPr>
              <a:fld id="{34772B4C-A1C5-46B2-A5DD-6AB5FDC0DF34}" type="slidenum">
                <a:rPr lang="en-US" sz="800">
                  <a:solidFill>
                    <a:schemeClr val="hlink"/>
                  </a:solidFill>
                </a:rPr>
                <a:pPr algn="ctr" defTabSz="925513" eaLnBrk="1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FontTx/>
                  <a:buNone/>
                </a:pPr>
                <a:t>2</a:t>
              </a:fld>
              <a:endParaRPr lang="en-US" sz="800">
                <a:solidFill>
                  <a:schemeClr val="hlink"/>
                </a:solidFill>
              </a:endParaRPr>
            </a:p>
          </p:txBody>
        </p:sp>
        <p:sp>
          <p:nvSpPr>
            <p:cNvPr id="5131" name="Rectangle 35"/>
            <p:cNvSpPr>
              <a:spLocks noChangeArrowheads="1"/>
            </p:cNvSpPr>
            <p:nvPr/>
          </p:nvSpPr>
          <p:spPr bwMode="white">
            <a:xfrm>
              <a:off x="192" y="0"/>
              <a:ext cx="960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0" rIns="45720" bIns="0" anchor="b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3200">
                  <a:solidFill>
                    <a:schemeClr val="accent2"/>
                  </a:solidFill>
                </a:rPr>
                <a:t>日程</a:t>
              </a:r>
            </a:p>
          </p:txBody>
        </p:sp>
        <p:pic>
          <p:nvPicPr>
            <p:cNvPr id="5132" name="Picture 38" descr="FICO_LOGO_PP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" y="126"/>
              <a:ext cx="913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 bwMode="auto">
          <a:xfrm>
            <a:off x="4461194" y="844550"/>
            <a:ext cx="2260781" cy="2412498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7621" y="2435576"/>
            <a:ext cx="1739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24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阶段性工作成果与亮点</a:t>
            </a:r>
            <a:endParaRPr lang="en-US" altLang="zh-CN" sz="24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2" descr="http://www.nantucketdreamland.org/wp-content/uploads/2014/12/Spotlight-Performance-Icon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AC20"/>
              </a:clrFrom>
              <a:clrTo>
                <a:srgbClr val="FFAC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" t="1233" r="1143" b="1645"/>
          <a:stretch/>
        </p:blipFill>
        <p:spPr bwMode="auto">
          <a:xfrm>
            <a:off x="5189622" y="1057803"/>
            <a:ext cx="1339826" cy="133982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4403253" y="1156795"/>
            <a:ext cx="880369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36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3054311" y="3632198"/>
            <a:ext cx="2299667" cy="2412498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36554" y="5363843"/>
            <a:ext cx="1602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24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模型开发</a:t>
            </a:r>
            <a:endParaRPr lang="en-US" altLang="zh-CN" sz="24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96370" y="3944443"/>
            <a:ext cx="880369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36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814451" y="3632198"/>
            <a:ext cx="2288978" cy="2412498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17181" y="3944443"/>
            <a:ext cx="880369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3600" dirty="0"/>
          </a:p>
        </p:txBody>
      </p:sp>
      <p:sp>
        <p:nvSpPr>
          <p:cNvPr id="50" name="Rectangle 49"/>
          <p:cNvSpPr/>
          <p:nvPr/>
        </p:nvSpPr>
        <p:spPr>
          <a:xfrm>
            <a:off x="6212213" y="5376462"/>
            <a:ext cx="1739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24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策略开发</a:t>
            </a:r>
            <a:endParaRPr lang="en-US" altLang="zh-CN" sz="24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92" name="Picture 20" descr="http://artistsvalley.com/images/icons/Database%20Application%20Icons%20Var/Grant%20Reports%20Line%20Chart%20Security%20Risk/256x256/Grant%20Reports%20Line%20Chart%20Security%20Risk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AC20"/>
              </a:clrFrom>
              <a:clrTo>
                <a:srgbClr val="FFAC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022" y="3757871"/>
            <a:ext cx="1412022" cy="1412022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Picture 38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1353" y="3809948"/>
            <a:ext cx="1394459" cy="13944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1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white">
          <a:xfrm>
            <a:off x="1034342" y="1255647"/>
            <a:ext cx="7273723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阶段性工作成果及亮点</a:t>
            </a:r>
          </a:p>
        </p:txBody>
      </p:sp>
      <p:pic>
        <p:nvPicPr>
          <p:cNvPr id="5122" name="Picture 2" descr="http://www.nantucketdreamland.org/wp-content/uploads/2014/12/Spotlight-Performance-Icon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AC20"/>
              </a:clrFrom>
              <a:clrTo>
                <a:srgbClr val="FFAC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" t="1233" r="1143" b="1645"/>
          <a:stretch/>
        </p:blipFill>
        <p:spPr bwMode="auto">
          <a:xfrm>
            <a:off x="3444183" y="3267325"/>
            <a:ext cx="2589291" cy="2589291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1029218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 bwMode="auto">
          <a:xfrm>
            <a:off x="588131" y="4049123"/>
            <a:ext cx="1737737" cy="2473913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项目当前进度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www.centraldelregalo.es/wp-content/uploads/2013/02/buscador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-404" r="5268" b="404"/>
          <a:stretch/>
        </p:blipFill>
        <p:spPr bwMode="auto">
          <a:xfrm>
            <a:off x="859905" y="1711912"/>
            <a:ext cx="1450108" cy="14213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86126" y="3271766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业务调研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http://img04.tooopen.com/images/20130323/tooopen_13430880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r="9159" b="5955"/>
          <a:stretch/>
        </p:blipFill>
        <p:spPr bwMode="auto">
          <a:xfrm>
            <a:off x="2806417" y="1720965"/>
            <a:ext cx="1411570" cy="13857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46146" y="3271663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业务诊断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5292" y="3242732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6" descr="http://www.iconshock.com/img_jpg/REALVISTA/construction/jpg/256/architect_icon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29414" y="1669203"/>
            <a:ext cx="1421393" cy="14213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143" y="4512663"/>
            <a:ext cx="1394459" cy="13944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35453" y="6061414"/>
            <a:ext cx="172354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模型和策略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13979" y="3242732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欺诈分析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40909" y="6079333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算法开发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0593" y="6090675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规则评估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71528" y="6070023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44393" y="1207764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89273" y="1223809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63351" y="1223809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6878" y="1223809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08398" y="4150193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06389" y="4126972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22346" y="4099628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29329" y="4087931"/>
            <a:ext cx="68159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2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37" y="2647456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862" y="2647456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24" y="2618881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ight Arrow 66"/>
          <p:cNvSpPr/>
          <p:nvPr/>
        </p:nvSpPr>
        <p:spPr bwMode="auto">
          <a:xfrm>
            <a:off x="2440975" y="2120710"/>
            <a:ext cx="264666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8" name="Right Arrow 77"/>
          <p:cNvSpPr/>
          <p:nvPr/>
        </p:nvSpPr>
        <p:spPr bwMode="auto">
          <a:xfrm>
            <a:off x="4359616" y="2120710"/>
            <a:ext cx="264666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>
            <a:off x="6466191" y="2102344"/>
            <a:ext cx="269781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2" name="Right Arrow 81"/>
          <p:cNvSpPr/>
          <p:nvPr/>
        </p:nvSpPr>
        <p:spPr bwMode="auto">
          <a:xfrm rot="10800000">
            <a:off x="6444588" y="5012808"/>
            <a:ext cx="301151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3" name="Right Arrow 82"/>
          <p:cNvSpPr/>
          <p:nvPr/>
        </p:nvSpPr>
        <p:spPr bwMode="auto">
          <a:xfrm rot="5400000">
            <a:off x="7481010" y="3608418"/>
            <a:ext cx="318739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4" name="Right Arrow 83"/>
          <p:cNvSpPr/>
          <p:nvPr/>
        </p:nvSpPr>
        <p:spPr bwMode="auto">
          <a:xfrm rot="10800000">
            <a:off x="4411597" y="5043479"/>
            <a:ext cx="264666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5" name="Right Arrow 84"/>
          <p:cNvSpPr/>
          <p:nvPr/>
        </p:nvSpPr>
        <p:spPr bwMode="auto">
          <a:xfrm rot="10800000">
            <a:off x="2359992" y="5107019"/>
            <a:ext cx="264666" cy="5862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9613" y="1202604"/>
            <a:ext cx="124906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10" name="Picture 38" descr="http://seohunts.com/images/seo-landing-img.jpg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43" y="1638164"/>
            <a:ext cx="1450533" cy="14974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578" y="2637931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http://tutorial.math.lamar.edu/Classes/CalcIII/QuadricSurfaces_files/image006.gif"/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51"/>
          <a:stretch/>
        </p:blipFill>
        <p:spPr bwMode="auto">
          <a:xfrm>
            <a:off x="4816847" y="4599617"/>
            <a:ext cx="1458203" cy="14102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3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27" y="5498214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 descr="https://cdn4.iconfinder.com/data/icons/professionals/512/power_engineer.svg-512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801" y="4557445"/>
            <a:ext cx="1423880" cy="14238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5" name="Picture 6" descr="http://homeforgoodla.org/wp-content/uploads/2015/01/icon3-01.png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4" t="13912" r="22489" b="16120"/>
          <a:stretch/>
        </p:blipFill>
        <p:spPr bwMode="auto">
          <a:xfrm flipV="1">
            <a:off x="6966809" y="4623279"/>
            <a:ext cx="1423531" cy="13568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2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68" y="5495399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70" y="5498214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tp://www.iconpng.com/png/architecture-blueprint/checkmar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66" y="5498214"/>
            <a:ext cx="595276" cy="5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0055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阶段性成果亮点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8071" y="1879545"/>
            <a:ext cx="8168888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完成模型开发：强风险欺诈模型和反照会模型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完成决策树策略开发：强风险策略和反照会策略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029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white">
          <a:xfrm>
            <a:off x="1024915" y="1255647"/>
            <a:ext cx="7273723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模型开发</a:t>
            </a:r>
          </a:p>
        </p:txBody>
      </p:sp>
      <p:pic>
        <p:nvPicPr>
          <p:cNvPr id="5" name="Picture 4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470" y="3296605"/>
            <a:ext cx="2425465" cy="24254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02959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30" descr="img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171" y="4129695"/>
            <a:ext cx="4666268" cy="20525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强风险欺诈模型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27249"/>
              </p:ext>
            </p:extLst>
          </p:nvPr>
        </p:nvGraphicFramePr>
        <p:xfrm>
          <a:off x="556180" y="1073807"/>
          <a:ext cx="8342724" cy="2259568"/>
        </p:xfrm>
        <a:graphic>
          <a:graphicData uri="http://schemas.openxmlformats.org/drawingml/2006/table">
            <a:tbl>
              <a:tblPr/>
              <a:tblGrid>
                <a:gridCol w="289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模型细分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入模变量</a:t>
                      </a:r>
                      <a:br>
                        <a:rPr lang="en-US" altLang="zh-C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个数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KS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训练样本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验证样本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跨时间检验样本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普通线下申请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线上ＰＣ填表进件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线上外部商户合作获客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46.10%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线上移动端渠道ＷＡＰ进件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线上移动端渠道微信进件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征信小白进件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32.60%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81000" y="3664009"/>
            <a:ext cx="3976029" cy="2983887"/>
            <a:chOff x="122547" y="3501297"/>
            <a:chExt cx="4409662" cy="3309315"/>
          </a:xfrm>
        </p:grpSpPr>
        <p:pic>
          <p:nvPicPr>
            <p:cNvPr id="13" name="图片 40" descr="img14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47" y="3501297"/>
              <a:ext cx="4409662" cy="33093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" name="Straight Connector 13"/>
            <p:cNvCxnSpPr/>
            <p:nvPr/>
          </p:nvCxnSpPr>
          <p:spPr bwMode="auto">
            <a:xfrm>
              <a:off x="2384981" y="4161680"/>
              <a:ext cx="0" cy="1649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340270" y="4830983"/>
              <a:ext cx="963725" cy="452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dirty="0"/>
                <a:t>KS</a:t>
              </a:r>
              <a:r>
                <a:rPr lang="zh-CN" altLang="en-US" dirty="0"/>
                <a:t>值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397634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反照会模型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80502"/>
              </p:ext>
            </p:extLst>
          </p:nvPr>
        </p:nvGraphicFramePr>
        <p:xfrm>
          <a:off x="556180" y="1073807"/>
          <a:ext cx="8342724" cy="2259568"/>
        </p:xfrm>
        <a:graphic>
          <a:graphicData uri="http://schemas.openxmlformats.org/drawingml/2006/table">
            <a:tbl>
              <a:tblPr/>
              <a:tblGrid>
                <a:gridCol w="289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模型细分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入模变量</a:t>
                      </a:r>
                      <a:br>
                        <a:rPr lang="en-US" altLang="zh-C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个数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KS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训练样本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验证样本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跨时间检验样本</a:t>
                      </a:r>
                    </a:p>
                  </a:txBody>
                  <a:tcPr marL="8126" marR="8126" marT="8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普通线下申请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50.57%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42.98%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41.98%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线上ＰＣ填表进件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70.67%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73.43%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74.33%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线上外部商户合作获客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49.13%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45.30%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48.10%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线上移动端渠道ＷＡＰ进件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70.09%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68.33%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71.72%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线上移动端渠道微信进件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59.98%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56.43%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60.71%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征信小白进件</a:t>
                      </a:r>
                    </a:p>
                  </a:txBody>
                  <a:tcPr marL="8126" marR="8126" marT="8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50.51%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32.82%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29.17%</a:t>
                      </a:r>
                    </a:p>
                  </a:txBody>
                  <a:tcPr marL="2520" marR="2520" marT="25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31849" y="3581679"/>
            <a:ext cx="3971349" cy="2978512"/>
            <a:chOff x="-2577338" y="3669384"/>
            <a:chExt cx="3971349" cy="2978512"/>
          </a:xfrm>
        </p:grpSpPr>
        <p:pic>
          <p:nvPicPr>
            <p:cNvPr id="11" name="图片 37" descr="img17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77338" y="3669384"/>
              <a:ext cx="3971349" cy="29785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/>
            <p:cNvCxnSpPr/>
            <p:nvPr/>
          </p:nvCxnSpPr>
          <p:spPr bwMode="auto">
            <a:xfrm>
              <a:off x="-564949" y="4297159"/>
              <a:ext cx="0" cy="148746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564949" y="4748010"/>
              <a:ext cx="868955" cy="4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dirty="0"/>
                <a:t>KS</a:t>
              </a:r>
              <a:r>
                <a:rPr lang="zh-CN" altLang="en-US" dirty="0"/>
                <a:t>值</a:t>
              </a:r>
              <a:endParaRPr lang="en-US" dirty="0"/>
            </a:p>
          </p:txBody>
        </p:sp>
      </p:grpSp>
      <p:pic>
        <p:nvPicPr>
          <p:cNvPr id="7" name="图片 24" descr="img3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029" y="4188496"/>
            <a:ext cx="4637988" cy="1934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95421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white">
          <a:xfrm>
            <a:off x="1034342" y="1255647"/>
            <a:ext cx="7273723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策略开发</a:t>
            </a:r>
          </a:p>
        </p:txBody>
      </p:sp>
      <p:pic>
        <p:nvPicPr>
          <p:cNvPr id="9" name="Picture 20" descr="http://artistsvalley.com/images/icons/Database%20Application%20Icons%20Var/Grant%20Reports%20Line%20Chart%20Security%20Risk/256x256/Grant%20Reports%20Line%20Chart%20Security%20Risk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AC20"/>
              </a:clrFrom>
              <a:clrTo>
                <a:srgbClr val="FFAC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06" y="3175806"/>
            <a:ext cx="2539194" cy="2539194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6532834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FICO">
  <a:themeElements>
    <a:clrScheme name="">
      <a:dk1>
        <a:srgbClr val="003F5F"/>
      </a:dk1>
      <a:lt1>
        <a:srgbClr val="FFFFFF"/>
      </a:lt1>
      <a:dk2>
        <a:srgbClr val="A3120D"/>
      </a:dk2>
      <a:lt2>
        <a:srgbClr val="D7D2CB"/>
      </a:lt2>
      <a:accent1>
        <a:srgbClr val="616265"/>
      </a:accent1>
      <a:accent2>
        <a:srgbClr val="FFC82E"/>
      </a:accent2>
      <a:accent3>
        <a:srgbClr val="FFFFFF"/>
      </a:accent3>
      <a:accent4>
        <a:srgbClr val="003450"/>
      </a:accent4>
      <a:accent5>
        <a:srgbClr val="B7B7B8"/>
      </a:accent5>
      <a:accent6>
        <a:srgbClr val="E7B529"/>
      </a:accent6>
      <a:hlink>
        <a:srgbClr val="80A3B7"/>
      </a:hlink>
      <a:folHlink>
        <a:srgbClr val="A2AC59"/>
      </a:folHlink>
    </a:clrScheme>
    <a:fontScheme name="FICO 2010 CONFIDENTIAL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3363" marR="0" indent="-233363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Arial" pitchFamily="34" charset="0"/>
          <a:buChar char="»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FICO 2010 CONFIDENTIAL 1">
        <a:dk1>
          <a:srgbClr val="000000"/>
        </a:dk1>
        <a:lt1>
          <a:srgbClr val="FFFFFF"/>
        </a:lt1>
        <a:dk2>
          <a:srgbClr val="A3100D"/>
        </a:dk2>
        <a:lt2>
          <a:srgbClr val="D9D8BE"/>
        </a:lt2>
        <a:accent1>
          <a:srgbClr val="F47B1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8BFAB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2">
        <a:dk1>
          <a:srgbClr val="000000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3">
        <a:dk1>
          <a:srgbClr val="4D4E49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40413D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4">
        <a:dk1>
          <a:srgbClr val="42433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373834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5">
        <a:dk1>
          <a:srgbClr val="003F5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6">
        <a:dk1>
          <a:srgbClr val="003F5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8C525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1B220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7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8C525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1B220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8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9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53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0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1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B7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2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4D4E53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2B2B3"/>
        </a:accent5>
        <a:accent6>
          <a:srgbClr val="E7B529"/>
        </a:accent6>
        <a:hlink>
          <a:srgbClr val="80A1B7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3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4D4E53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2B2B3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4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5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7E99AA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6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7E99AA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CO" id="{DE60CD73-28ED-45FF-A994-4824B26BAE6C}" vid="{340FAE98-622C-43E4-BBB1-0CEFC17007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3F5F"/>
    </a:dk1>
    <a:lt1>
      <a:srgbClr val="FFFFFF"/>
    </a:lt1>
    <a:dk2>
      <a:srgbClr val="A3100D"/>
    </a:dk2>
    <a:lt2>
      <a:srgbClr val="D7D2CB"/>
    </a:lt2>
    <a:accent1>
      <a:srgbClr val="616265"/>
    </a:accent1>
    <a:accent2>
      <a:srgbClr val="FFC82E"/>
    </a:accent2>
    <a:accent3>
      <a:srgbClr val="FFFFFF"/>
    </a:accent3>
    <a:accent4>
      <a:srgbClr val="003450"/>
    </a:accent4>
    <a:accent5>
      <a:srgbClr val="B7B7B8"/>
    </a:accent5>
    <a:accent6>
      <a:srgbClr val="E7B529"/>
    </a:accent6>
    <a:hlink>
      <a:srgbClr val="80A3B7"/>
    </a:hlink>
    <a:folHlink>
      <a:srgbClr val="A2AC5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FICO</Template>
  <TotalTime>47489</TotalTime>
  <Words>405</Words>
  <Application>Microsoft Office PowerPoint</Application>
  <PresentationFormat>全屏显示(4:3)</PresentationFormat>
  <Paragraphs>139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Calibri</vt:lpstr>
      <vt:lpstr>Candara</vt:lpstr>
      <vt:lpstr>FICO</vt:lpstr>
      <vt:lpstr>PowerPoint 演示文稿</vt:lpstr>
      <vt:lpstr>PowerPoint 演示文稿</vt:lpstr>
      <vt:lpstr>PowerPoint 演示文稿</vt:lpstr>
      <vt:lpstr>项目当前进度</vt:lpstr>
      <vt:lpstr>阶段性成果亮点</vt:lpstr>
      <vt:lpstr>PowerPoint 演示文稿</vt:lpstr>
      <vt:lpstr>强风险欺诈模型</vt:lpstr>
      <vt:lpstr>反照会模型</vt:lpstr>
      <vt:lpstr>PowerPoint 演示文稿</vt:lpstr>
      <vt:lpstr>反欺诈项目策略框架</vt:lpstr>
      <vt:lpstr>策略整体效果</vt:lpstr>
      <vt:lpstr>策略效果比较</vt:lpstr>
      <vt:lpstr>决策树策略 - 线下进件渠道</vt:lpstr>
      <vt:lpstr>决策树策略 - PC填表进件渠道</vt:lpstr>
      <vt:lpstr>决策树策略 - 移动WAP进件渠道</vt:lpstr>
      <vt:lpstr>决策树策略 - 微信进件渠道</vt:lpstr>
      <vt:lpstr>决策树策略 – 征信小白客群</vt:lpstr>
      <vt:lpstr>谢谢！   </vt:lpstr>
    </vt:vector>
  </TitlesOfParts>
  <Company>FICO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Sun</dc:creator>
  <cp:lastModifiedBy>Miner Data</cp:lastModifiedBy>
  <cp:revision>2275</cp:revision>
  <dcterms:created xsi:type="dcterms:W3CDTF">2016-03-07T13:14:54Z</dcterms:created>
  <dcterms:modified xsi:type="dcterms:W3CDTF">2020-08-18T01:04:11Z</dcterms:modified>
</cp:coreProperties>
</file>